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293" d="100"/>
          <a:sy n="293" d="100"/>
        </p:scale>
        <p:origin x="-13171" y="-10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024F70-2CF4-0CC2-30B1-979F88A49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C47124-7A0A-2553-55FE-295E3481E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A9E7E-F483-02E7-5DFD-9F17AFB9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8EFF-A106-4BDD-8AA9-FFC74AECA9DA}" type="datetimeFigureOut">
              <a:rPr lang="zh-TW" altLang="en-US" smtClean="0"/>
              <a:t>2024/06/05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56F89C-46E8-F38F-A988-940FA65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5A036E-3AE5-FEA3-56FA-D2E95413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3210-C77C-435C-9FDF-82CB0D2AA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25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0D444-C184-1AEB-39C0-769AA486D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B0ACA3-CD50-9B49-C23E-B9DCBD2A3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782708-DA1D-EBF1-03D9-C1E9501B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8EFF-A106-4BDD-8AA9-FFC74AECA9DA}" type="datetimeFigureOut">
              <a:rPr lang="zh-TW" altLang="en-US" smtClean="0"/>
              <a:t>2024/06/05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77C45A-D2E9-4B00-3483-2BF04293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A63979-0603-A910-C1BB-3C2278C3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3210-C77C-435C-9FDF-82CB0D2AA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56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42782B-4534-4EB1-C76B-255347FC0D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BF4B4B-A231-3D07-0761-00B3BAF7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785BF-93F8-FDFC-F932-124A1C14F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8EFF-A106-4BDD-8AA9-FFC74AECA9DA}" type="datetimeFigureOut">
              <a:rPr lang="zh-TW" altLang="en-US" smtClean="0"/>
              <a:t>2024/06/05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3803BC-7273-F760-FFB4-92553EDC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8ACCF2-B77C-5137-7A41-D8AAB694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3210-C77C-435C-9FDF-82CB0D2AA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81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23155A-860E-E39A-AC6B-3A93B6EA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CC1367-2FFA-E9D1-1B58-C98E6C92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B0AF73-31F3-3306-7BDF-6C5ABE18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8EFF-A106-4BDD-8AA9-FFC74AECA9DA}" type="datetimeFigureOut">
              <a:rPr lang="zh-TW" altLang="en-US" smtClean="0"/>
              <a:t>2024/06/05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C22983-DD0B-80D3-382B-C676BA20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9D2F0C-7057-90B5-DEEC-A6D29827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3210-C77C-435C-9FDF-82CB0D2AA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41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E5A5E-1B39-7114-CE92-8F729B1B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6E331C9-FA0D-C9D5-9F8E-E1853289B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50BCAD-BD3A-FC80-0CE2-C255DAB8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8EFF-A106-4BDD-8AA9-FFC74AECA9DA}" type="datetimeFigureOut">
              <a:rPr lang="zh-TW" altLang="en-US" smtClean="0"/>
              <a:t>2024/06/05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B985A2-5922-7764-518B-FEA7A2C5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0BC320-2CDA-722A-3AA8-9A41F6FE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3210-C77C-435C-9FDF-82CB0D2AA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2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E1490-FE99-7FF4-4287-CB936D3A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33204-8F15-75C8-AD87-38F8B097B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E30D63-079C-2773-13AE-AEC5EE7C1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0D0BCE-CBFB-CF06-267E-106F4471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8EFF-A106-4BDD-8AA9-FFC74AECA9DA}" type="datetimeFigureOut">
              <a:rPr lang="zh-TW" altLang="en-US" smtClean="0"/>
              <a:t>2024/06/05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0FACC4-7968-A578-FD65-95EABB6B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C12FA6-1768-D61C-DECF-67F8EAED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3210-C77C-435C-9FDF-82CB0D2AA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54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DA61AA-59CF-8B90-4257-3A692B59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441F2B-860C-6AC2-4E2D-856CAD13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3CE6CC-D892-011C-96AC-AD5A915E9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1103109-3930-25B5-F080-F8009566F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4AE825-889D-57F2-FD0C-4854C5E19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086472-9489-713D-DA76-907FB562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8EFF-A106-4BDD-8AA9-FFC74AECA9DA}" type="datetimeFigureOut">
              <a:rPr lang="zh-TW" altLang="en-US" smtClean="0"/>
              <a:t>2024/06/05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F5DA86-88ED-50EA-06CC-D56F9461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943342-04E0-F3CC-0E54-4D1F9AEC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3210-C77C-435C-9FDF-82CB0D2AA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028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B64C0-BBC2-0215-852A-809E44AE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2CFAFE5-64E7-2811-6283-42B62A89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8EFF-A106-4BDD-8AA9-FFC74AECA9DA}" type="datetimeFigureOut">
              <a:rPr lang="zh-TW" altLang="en-US" smtClean="0"/>
              <a:t>2024/06/05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D7AB4AA-4ADE-4821-92E4-088A07F4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2F4F6D-0A15-EC17-30FF-9AE4A14B2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3210-C77C-435C-9FDF-82CB0D2AA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400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445A475-3EE4-3D19-66E2-84FDA94A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8EFF-A106-4BDD-8AA9-FFC74AECA9DA}" type="datetimeFigureOut">
              <a:rPr lang="zh-TW" altLang="en-US" smtClean="0"/>
              <a:t>2024/06/05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9B44BB-C36B-38B8-1470-E9F42490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8584C2-E1D4-55E1-01D6-90ACA8B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3210-C77C-435C-9FDF-82CB0D2AA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88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D53FE9-D0CF-1BAC-D31F-A0804BE9D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86543-1DA6-4DD3-795D-576D9820C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0442D0E-3C1C-8D29-0976-41394A517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D753667-1750-DA6F-6295-61D3AD3F4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8EFF-A106-4BDD-8AA9-FFC74AECA9DA}" type="datetimeFigureOut">
              <a:rPr lang="zh-TW" altLang="en-US" smtClean="0"/>
              <a:t>2024/06/05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931B75-F970-A8D2-06B8-5BFFCC72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0C9EDC-916C-E960-E227-44542B1B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3210-C77C-435C-9FDF-82CB0D2AA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83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15B63-FE15-ECA6-6FD8-C291C80B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8E9D6EB-9E26-2CDF-4D83-3BFCDE694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1558E4-04AA-2450-4309-F8B917D48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A1DC3F1-A66F-4DD8-820B-335BE93FE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28EFF-A106-4BDD-8AA9-FFC74AECA9DA}" type="datetimeFigureOut">
              <a:rPr lang="zh-TW" altLang="en-US" smtClean="0"/>
              <a:t>2024/06/05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C74176-151A-1FDE-3406-036ED190D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8E8A20-BFAA-2234-85A8-67E1E6E2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F3210-C77C-435C-9FDF-82CB0D2AA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296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82CF8D2-36DF-4957-4DAD-598BA8231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A2A255-CE8A-95F1-B06F-C283F1E7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E17404-D08D-637E-1799-99C939194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28EFF-A106-4BDD-8AA9-FFC74AECA9DA}" type="datetimeFigureOut">
              <a:rPr lang="zh-TW" altLang="en-US" smtClean="0"/>
              <a:t>2024/06/05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BEFFBD-2CEE-7A18-198E-DD8D5890C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455A38-D968-43DC-FE36-C09293CDA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F3210-C77C-435C-9FDF-82CB0D2AA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50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45536F48-C0B4-2FD4-B6DD-B92722202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741"/>
            <a:ext cx="4841812" cy="2762753"/>
          </a:xfrm>
          <a:prstGeom prst="rect">
            <a:avLst/>
          </a:prstGeom>
        </p:spPr>
      </p:pic>
      <p:pic>
        <p:nvPicPr>
          <p:cNvPr id="5" name="圖片 4" descr="一張含有 文字, 螢幕擷取畫面, 行, 圖表 的圖片&#10;&#10;自動產生的描述">
            <a:extLst>
              <a:ext uri="{FF2B5EF4-FFF2-40B4-BE49-F238E27FC236}">
                <a16:creationId xmlns:a16="http://schemas.microsoft.com/office/drawing/2014/main" id="{71D089BB-339E-447C-8C82-67566DC89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0" y="1571741"/>
            <a:ext cx="4841812" cy="2762753"/>
          </a:xfrm>
          <a:prstGeom prst="rect">
            <a:avLst/>
          </a:prstGeom>
        </p:spPr>
      </p:pic>
      <p:pic>
        <p:nvPicPr>
          <p:cNvPr id="7" name="圖片 6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77B0FCE6-C3DB-1A7F-9928-2598B2456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0" y="1571741"/>
            <a:ext cx="4841812" cy="276275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20ACEBC-617B-9E35-CDCC-0A5E0F41F322}"/>
              </a:ext>
            </a:extLst>
          </p:cNvPr>
          <p:cNvSpPr txBox="1"/>
          <p:nvPr/>
        </p:nvSpPr>
        <p:spPr>
          <a:xfrm>
            <a:off x="319759" y="4334494"/>
            <a:ext cx="54906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中間賣最貴、第一本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&amp;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最後一本便宜（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7/11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）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綑綁未必較便宜（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4/7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）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價格分佈平均，僅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3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本中間較貴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綑綁真的比較便宜（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9/10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）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Kindle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價格幾乎相同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574E7D-C1C6-9BC2-1D09-81660B1DE1F6}"/>
              </a:ext>
            </a:extLst>
          </p:cNvPr>
          <p:cNvSpPr txBox="1"/>
          <p:nvPr/>
        </p:nvSpPr>
        <p:spPr>
          <a:xfrm>
            <a:off x="396949" y="155242"/>
            <a:ext cx="7648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資料：大於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5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本的系列（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11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個）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橫軸：綑綁、首本、中間平均、末本的價格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縱軸：價格（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$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）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一條線表示一個系列，由而右依序是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、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、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Kindle</a:t>
            </a:r>
            <a:endParaRPr lang="zh-TW" altLang="en-US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2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行, 圖表, 螢幕擷取畫面, 平行 的圖片&#10;&#10;自動產生的描述">
            <a:extLst>
              <a:ext uri="{FF2B5EF4-FFF2-40B4-BE49-F238E27FC236}">
                <a16:creationId xmlns:a16="http://schemas.microsoft.com/office/drawing/2014/main" id="{78A1B180-63C9-C876-BA29-410452C6C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002" y="0"/>
            <a:ext cx="4680000" cy="5532398"/>
          </a:xfrm>
          <a:prstGeom prst="rect">
            <a:avLst/>
          </a:prstGeom>
        </p:spPr>
      </p:pic>
      <p:pic>
        <p:nvPicPr>
          <p:cNvPr id="9" name="圖片 8" descr="一張含有 行, 圖表, 平行, 繪圖 的圖片&#10;&#10;自動產生的描述">
            <a:extLst>
              <a:ext uri="{FF2B5EF4-FFF2-40B4-BE49-F238E27FC236}">
                <a16:creationId xmlns:a16="http://schemas.microsoft.com/office/drawing/2014/main" id="{E6BA08E2-A8FF-5E2E-D249-378E2DCA5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02" y="0"/>
            <a:ext cx="4680000" cy="553239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31C95DA-442B-3805-814A-85DBE3592280}"/>
              </a:ext>
            </a:extLst>
          </p:cNvPr>
          <p:cNvSpPr txBox="1"/>
          <p:nvPr/>
        </p:nvSpPr>
        <p:spPr>
          <a:xfrm>
            <a:off x="277933" y="534389"/>
            <a:ext cx="255406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資料：暢銷小說書單所有書（</a:t>
            </a:r>
            <a:r>
              <a:rPr lang="en-US" altLang="zh-TW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26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個）</a:t>
            </a:r>
            <a:endParaRPr lang="en-US" altLang="zh-TW" sz="1400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橫軸：綑綁、首本、中間平均、末本的價格</a:t>
            </a:r>
            <a:endParaRPr lang="en-US" altLang="zh-TW" sz="1400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縱軸：系列中的平均價格（</a:t>
            </a:r>
            <a:r>
              <a:rPr lang="en-US" altLang="zh-TW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$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）</a:t>
            </a:r>
            <a:endParaRPr lang="en-US" altLang="zh-TW" sz="1400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一條線表示一個系列（可能是一本），由而右依序是 </a:t>
            </a:r>
            <a:r>
              <a:rPr lang="en-US" altLang="zh-TW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、</a:t>
            </a:r>
            <a:r>
              <a:rPr lang="en-US" altLang="zh-TW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、</a:t>
            </a:r>
            <a:r>
              <a:rPr lang="en-US" altLang="zh-TW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Kindle</a:t>
            </a:r>
            <a:r>
              <a:rPr lang="zh-TW" altLang="en-US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、</a:t>
            </a:r>
            <a:r>
              <a:rPr lang="en-US" altLang="zh-TW" sz="1400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Hardcover</a:t>
            </a:r>
            <a:endParaRPr lang="zh-TW" altLang="en-US" sz="1400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B40CD92-03D2-3E05-7120-F45C0BD2AACE}"/>
              </a:ext>
            </a:extLst>
          </p:cNvPr>
          <p:cNvSpPr txBox="1"/>
          <p:nvPr/>
        </p:nvSpPr>
        <p:spPr>
          <a:xfrm>
            <a:off x="277932" y="5532398"/>
            <a:ext cx="1191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Kindle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最便宜的系列，不同版本間價格差距皆大（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和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的價差除外）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最便宜的系列，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和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Kindle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價格差距不大，但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和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的價差普遍較大（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7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元左右）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普遍便宜在約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10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元附近</a:t>
            </a:r>
          </a:p>
        </p:txBody>
      </p:sp>
    </p:spTree>
    <p:extLst>
      <p:ext uri="{BB962C8B-B14F-4D97-AF65-F5344CB8AC3E}">
        <p14:creationId xmlns:p14="http://schemas.microsoft.com/office/powerpoint/2010/main" val="220245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66E1FFE-553D-76DE-8425-B9E3461E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30" y="592321"/>
            <a:ext cx="8623465" cy="412757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1E93FB9-2E0B-6AE2-5419-069464D83B1A}"/>
              </a:ext>
            </a:extLst>
          </p:cNvPr>
          <p:cNvSpPr txBox="1"/>
          <p:nvPr/>
        </p:nvSpPr>
        <p:spPr>
          <a:xfrm>
            <a:off x="1597230" y="4863360"/>
            <a:ext cx="562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資料：唯一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最便宜的系列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《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遜咖日記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Kindle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會再比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便宜約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元</a:t>
            </a:r>
          </a:p>
        </p:txBody>
      </p:sp>
    </p:spTree>
    <p:extLst>
      <p:ext uri="{BB962C8B-B14F-4D97-AF65-F5344CB8AC3E}">
        <p14:creationId xmlns:p14="http://schemas.microsoft.com/office/powerpoint/2010/main" val="304521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52E4EA-2302-8541-DBF7-18F109162112}"/>
              </a:ext>
            </a:extLst>
          </p:cNvPr>
          <p:cNvSpPr txBox="1"/>
          <p:nvPr/>
        </p:nvSpPr>
        <p:spPr>
          <a:xfrm>
            <a:off x="396949" y="155242"/>
            <a:ext cx="7239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資料：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3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層，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 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與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皆小於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10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萬名（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1156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本）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縱軸：總排名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橫軸：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除以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價格的倍數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排名普遍較好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受價格影響大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F94F8F-118D-8433-0EF7-9E4D32A93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76" y="1686245"/>
            <a:ext cx="9787247" cy="50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0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52E4EA-2302-8541-DBF7-18F109162112}"/>
              </a:ext>
            </a:extLst>
          </p:cNvPr>
          <p:cNvSpPr txBox="1"/>
          <p:nvPr/>
        </p:nvSpPr>
        <p:spPr>
          <a:xfrm>
            <a:off x="396949" y="155242"/>
            <a:ext cx="7239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資料：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3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層，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 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與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皆小於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10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萬名（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1156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本）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縱軸：原價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橫軸：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除以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價格的倍數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原價分佈差異不大，主要是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原價造成價差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BE4F05-BBBF-D6DD-F77D-4C9174159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397" y="1648587"/>
            <a:ext cx="9791205" cy="488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52E4EA-2302-8541-DBF7-18F109162112}"/>
              </a:ext>
            </a:extLst>
          </p:cNvPr>
          <p:cNvSpPr txBox="1"/>
          <p:nvPr/>
        </p:nvSpPr>
        <p:spPr>
          <a:xfrm>
            <a:off x="396949" y="155242"/>
            <a:ext cx="7239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資料：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3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層，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 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與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皆小於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10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萬名（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1156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本）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縱軸：售價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橫軸：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除以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價格的倍數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售價分佈差異不大，主要是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售價造成價差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4214B5-5E92-924D-8BA5-E153C3997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28" y="1637291"/>
            <a:ext cx="10254343" cy="51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52E4EA-2302-8541-DBF7-18F109162112}"/>
              </a:ext>
            </a:extLst>
          </p:cNvPr>
          <p:cNvSpPr txBox="1"/>
          <p:nvPr/>
        </p:nvSpPr>
        <p:spPr>
          <a:xfrm>
            <a:off x="396949" y="155242"/>
            <a:ext cx="7239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資料：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3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層，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 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與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皆小於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10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萬名（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1156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本）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縱軸：折扣分佈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橫軸：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除以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價格的倍數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打折很深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6E9B19-B98C-D174-782F-56638FED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720" y="1952107"/>
            <a:ext cx="9006559" cy="442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5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552E4EA-2302-8541-DBF7-18F109162112}"/>
              </a:ext>
            </a:extLst>
          </p:cNvPr>
          <p:cNvSpPr txBox="1"/>
          <p:nvPr/>
        </p:nvSpPr>
        <p:spPr>
          <a:xfrm>
            <a:off x="396949" y="155242"/>
            <a:ext cx="7239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資料：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3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層，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 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與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皆小於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10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萬名（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1156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本）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縱軸：出版年份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橫軸：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Hardcover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除以 </a:t>
            </a:r>
            <a:r>
              <a:rPr lang="en-US" altLang="zh-TW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Paperback</a:t>
            </a: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 價格的倍數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Taipei Sans TC Beta" pitchFamily="2" charset="-120"/>
                <a:ea typeface="Taipei Sans TC Beta" pitchFamily="2" charset="-120"/>
                <a:cs typeface="Arial" panose="020B0604020202020204" pitchFamily="34" charset="0"/>
              </a:rPr>
              <a:t>影響不大</a:t>
            </a:r>
            <a:endParaRPr lang="en-US" altLang="zh-TW" dirty="0">
              <a:latin typeface="Taipei Sans TC Beta" pitchFamily="2" charset="-120"/>
              <a:ea typeface="Taipei Sans TC Beta" pitchFamily="2" charset="-12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CB1D14-1445-AE74-9202-31DF99B68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82702"/>
            <a:ext cx="10058400" cy="502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4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422</Words>
  <Application>Microsoft Office PowerPoint</Application>
  <PresentationFormat>寬螢幕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Taipei Sans TC Beta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許權麒</dc:creator>
  <cp:lastModifiedBy>許權麒</cp:lastModifiedBy>
  <cp:revision>2</cp:revision>
  <dcterms:created xsi:type="dcterms:W3CDTF">2024-06-05T00:52:24Z</dcterms:created>
  <dcterms:modified xsi:type="dcterms:W3CDTF">2024-06-05T04:48:05Z</dcterms:modified>
</cp:coreProperties>
</file>