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Montserrat"/>
      <p:regular r:id="rId36"/>
      <p:bold r:id="rId37"/>
      <p:italic r:id="rId38"/>
      <p:boldItalic r:id="rId39"/>
    </p:embeddedFont>
    <p:embeddedFont>
      <p:font typeface="PT Serif"/>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erif-regular.fntdata"/><Relationship Id="rId20" Type="http://schemas.openxmlformats.org/officeDocument/2006/relationships/slide" Target="slides/slide16.xml"/><Relationship Id="rId42" Type="http://schemas.openxmlformats.org/officeDocument/2006/relationships/font" Target="fonts/PTSerif-italic.fntdata"/><Relationship Id="rId41" Type="http://schemas.openxmlformats.org/officeDocument/2006/relationships/font" Target="fonts/PTSerif-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PTSerif-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72f64001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72f6400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a:p>
            <a:pPr indent="-317500" lvl="0" marL="457200" rtl="0" algn="l">
              <a:spcBef>
                <a:spcPts val="0"/>
              </a:spcBef>
              <a:spcAft>
                <a:spcPts val="0"/>
              </a:spcAft>
              <a:buSzPts val="1400"/>
              <a:buChar char="-"/>
            </a:pPr>
            <a:r>
              <a:rPr lang="en"/>
              <a:t>most people in Argentina had their vaccination in July &amp; end of October</a:t>
            </a:r>
            <a:endParaRPr/>
          </a:p>
          <a:p>
            <a:pPr indent="-317500" lvl="0" marL="457200" rtl="0" algn="l">
              <a:spcBef>
                <a:spcPts val="0"/>
              </a:spcBef>
              <a:spcAft>
                <a:spcPts val="0"/>
              </a:spcAft>
              <a:buClr>
                <a:schemeClr val="dk1"/>
              </a:buClr>
              <a:buSzPts val="1400"/>
              <a:buChar char="-"/>
            </a:pPr>
            <a:r>
              <a:rPr lang="en">
                <a:solidFill>
                  <a:schemeClr val="dk1"/>
                </a:solidFill>
              </a:rPr>
              <a:t>most people in Canada had their vaccination in April-May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most people in Korea had their vaccination in June, end of July-end of Sep</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effectiveness of vaccines loses over time, so we have to see how recent people have their vaccinations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40df1a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40df1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de34c042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de34c0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140df1a5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140df1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140df1a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140df1a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72f64001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72f6400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5ee8128d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5ee812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de34c042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de34c0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72f64001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72f6400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fbe479f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fbe479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472f6400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472f640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140df1a5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140df1a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140df1a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6140df1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72f64001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72f6400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140df1a5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140df1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5ee8128d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5ee8128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6140df1a5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6140df1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6140df1a5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6140df1a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472f64001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472f640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72f6400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72f640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140df1a5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140df1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72f64001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72f6400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ee8128d5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ee8128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ee8128d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ee8128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cxnSp>
        <p:nvCxnSpPr>
          <p:cNvPr id="11" name="Google Shape;11;p2"/>
          <p:cNvCxnSpPr/>
          <p:nvPr/>
        </p:nvCxnSpPr>
        <p:spPr>
          <a:xfrm rot="10800000">
            <a:off x="2588100" y="3488719"/>
            <a:ext cx="3967800" cy="0"/>
          </a:xfrm>
          <a:prstGeom prst="straightConnector1">
            <a:avLst/>
          </a:prstGeom>
          <a:noFill/>
          <a:ln cap="flat" cmpd="sng" w="9525">
            <a:solidFill>
              <a:schemeClr val="lt1"/>
            </a:solidFill>
            <a:prstDash val="solid"/>
            <a:round/>
            <a:headEnd len="med" w="med" type="oval"/>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36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4" name="Google Shape;14;p3"/>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i="1" sz="2400">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i="1" sz="2400">
                <a:solidFill>
                  <a:schemeClr val="accent1"/>
                </a:solidFill>
              </a:defRPr>
            </a:lvl4pPr>
            <a:lvl5pPr lvl="4" rtl="0">
              <a:spcBef>
                <a:spcPts val="0"/>
              </a:spcBef>
              <a:spcAft>
                <a:spcPts val="0"/>
              </a:spcAft>
              <a:buClr>
                <a:schemeClr val="accent1"/>
              </a:buClr>
              <a:buSzPts val="2400"/>
              <a:buNone/>
              <a:defRPr i="1" sz="2400">
                <a:solidFill>
                  <a:schemeClr val="accent1"/>
                </a:solidFill>
              </a:defRPr>
            </a:lvl5pPr>
            <a:lvl6pPr lvl="5" rtl="0">
              <a:spcBef>
                <a:spcPts val="0"/>
              </a:spcBef>
              <a:spcAft>
                <a:spcPts val="0"/>
              </a:spcAft>
              <a:buClr>
                <a:schemeClr val="accent1"/>
              </a:buClr>
              <a:buSzPts val="2400"/>
              <a:buNone/>
              <a:defRPr i="1" sz="2400">
                <a:solidFill>
                  <a:schemeClr val="accent1"/>
                </a:solidFill>
              </a:defRPr>
            </a:lvl6pPr>
            <a:lvl7pPr lvl="6" rtl="0">
              <a:spcBef>
                <a:spcPts val="0"/>
              </a:spcBef>
              <a:spcAft>
                <a:spcPts val="0"/>
              </a:spcAft>
              <a:buClr>
                <a:schemeClr val="accent1"/>
              </a:buClr>
              <a:buSzPts val="2400"/>
              <a:buNone/>
              <a:defRPr i="1" sz="2400">
                <a:solidFill>
                  <a:schemeClr val="accent1"/>
                </a:solidFill>
              </a:defRPr>
            </a:lvl7pPr>
            <a:lvl8pPr lvl="7" rtl="0">
              <a:spcBef>
                <a:spcPts val="0"/>
              </a:spcBef>
              <a:spcAft>
                <a:spcPts val="0"/>
              </a:spcAft>
              <a:buClr>
                <a:schemeClr val="accent1"/>
              </a:buClr>
              <a:buSzPts val="2400"/>
              <a:buNone/>
              <a:defRPr i="1" sz="2400">
                <a:solidFill>
                  <a:schemeClr val="accent1"/>
                </a:solidFill>
              </a:defRPr>
            </a:lvl8pPr>
            <a:lvl9pPr lvl="8" rtl="0">
              <a:spcBef>
                <a:spcPts val="0"/>
              </a:spcBef>
              <a:spcAft>
                <a:spcPts val="0"/>
              </a:spcAft>
              <a:buClr>
                <a:schemeClr val="accent1"/>
              </a:buClr>
              <a:buSzPts val="2400"/>
              <a:buNone/>
              <a:defRPr i="1" sz="2400">
                <a:solidFill>
                  <a:schemeClr val="accent1"/>
                </a:solidFill>
              </a:defRPr>
            </a:lvl9pPr>
          </a:lstStyle>
          <a:p/>
        </p:txBody>
      </p:sp>
      <p:cxnSp>
        <p:nvCxnSpPr>
          <p:cNvPr id="15" name="Google Shape;15;p3"/>
          <p:cNvCxnSpPr/>
          <p:nvPr/>
        </p:nvCxnSpPr>
        <p:spPr>
          <a:xfrm rot="10800000">
            <a:off x="-15990" y="2933511"/>
            <a:ext cx="2476800" cy="0"/>
          </a:xfrm>
          <a:prstGeom prst="straightConnector1">
            <a:avLst/>
          </a:prstGeom>
          <a:noFill/>
          <a:ln cap="flat" cmpd="sng" w="9525">
            <a:solidFill>
              <a:schemeClr val="dk2"/>
            </a:solidFill>
            <a:prstDash val="solid"/>
            <a:round/>
            <a:headEnd len="med" w="med" type="oval"/>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a:off x="4229046" y="1045786"/>
            <a:ext cx="685800" cy="65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555350" y="1818900"/>
            <a:ext cx="6033300" cy="819900"/>
          </a:xfrm>
          <a:prstGeom prst="rect">
            <a:avLst/>
          </a:prstGeom>
        </p:spPr>
        <p:txBody>
          <a:bodyPr anchorCtr="0" anchor="t" bIns="91425" lIns="91425" spcFirstLastPara="1" rIns="91425" wrap="square" tIns="91425">
            <a:noAutofit/>
          </a:bodyPr>
          <a:lstStyle>
            <a:lvl1pPr indent="-419100" lvl="0" marL="457200" rtl="0" algn="ctr">
              <a:lnSpc>
                <a:spcPct val="100000"/>
              </a:lnSpc>
              <a:spcBef>
                <a:spcPts val="600"/>
              </a:spcBef>
              <a:spcAft>
                <a:spcPts val="0"/>
              </a:spcAft>
              <a:buClr>
                <a:schemeClr val="accent1"/>
              </a:buClr>
              <a:buSzPts val="3000"/>
              <a:buChar char="○"/>
              <a:defRPr i="1" sz="3000">
                <a:solidFill>
                  <a:schemeClr val="accent1"/>
                </a:solidFill>
              </a:defRPr>
            </a:lvl1pPr>
            <a:lvl2pPr indent="-419100" lvl="1" marL="914400" rtl="0" algn="ctr">
              <a:lnSpc>
                <a:spcPct val="100000"/>
              </a:lnSpc>
              <a:spcBef>
                <a:spcPts val="0"/>
              </a:spcBef>
              <a:spcAft>
                <a:spcPts val="0"/>
              </a:spcAft>
              <a:buClr>
                <a:schemeClr val="accent1"/>
              </a:buClr>
              <a:buSzPts val="3000"/>
              <a:buChar char="□"/>
              <a:defRPr i="1" sz="3000">
                <a:solidFill>
                  <a:schemeClr val="accent1"/>
                </a:solidFill>
              </a:defRPr>
            </a:lvl2pPr>
            <a:lvl3pPr indent="-419100" lvl="2" marL="1371600" rtl="0" algn="ctr">
              <a:lnSpc>
                <a:spcPct val="100000"/>
              </a:lnSpc>
              <a:spcBef>
                <a:spcPts val="0"/>
              </a:spcBef>
              <a:spcAft>
                <a:spcPts val="0"/>
              </a:spcAft>
              <a:buClr>
                <a:schemeClr val="accent1"/>
              </a:buClr>
              <a:buSzPts val="3000"/>
              <a:buChar char="○"/>
              <a:defRPr i="1" sz="3000">
                <a:solidFill>
                  <a:schemeClr val="accent1"/>
                </a:solidFill>
              </a:defRPr>
            </a:lvl3pPr>
            <a:lvl4pPr indent="-419100" lvl="3" marL="1828800" rtl="0" algn="ctr">
              <a:lnSpc>
                <a:spcPct val="100000"/>
              </a:lnSpc>
              <a:spcBef>
                <a:spcPts val="0"/>
              </a:spcBef>
              <a:spcAft>
                <a:spcPts val="0"/>
              </a:spcAft>
              <a:buClr>
                <a:schemeClr val="accent1"/>
              </a:buClr>
              <a:buSzPts val="3000"/>
              <a:buChar char="□"/>
              <a:defRPr i="1" sz="3000">
                <a:solidFill>
                  <a:schemeClr val="accent1"/>
                </a:solidFill>
              </a:defRPr>
            </a:lvl4pPr>
            <a:lvl5pPr indent="-419100" lvl="4" marL="2286000" rtl="0" algn="ctr">
              <a:lnSpc>
                <a:spcPct val="100000"/>
              </a:lnSpc>
              <a:spcBef>
                <a:spcPts val="0"/>
              </a:spcBef>
              <a:spcAft>
                <a:spcPts val="0"/>
              </a:spcAft>
              <a:buClr>
                <a:schemeClr val="accent1"/>
              </a:buClr>
              <a:buSzPts val="3000"/>
              <a:buChar char="○"/>
              <a:defRPr i="1" sz="3000">
                <a:solidFill>
                  <a:schemeClr val="accent1"/>
                </a:solidFill>
              </a:defRPr>
            </a:lvl5pPr>
            <a:lvl6pPr indent="-419100" lvl="5" marL="2743200" rtl="0" algn="ctr">
              <a:lnSpc>
                <a:spcPct val="100000"/>
              </a:lnSpc>
              <a:spcBef>
                <a:spcPts val="0"/>
              </a:spcBef>
              <a:spcAft>
                <a:spcPts val="0"/>
              </a:spcAft>
              <a:buClr>
                <a:schemeClr val="accent1"/>
              </a:buClr>
              <a:buSzPts val="3000"/>
              <a:buChar char="■"/>
              <a:defRPr i="1" sz="3000">
                <a:solidFill>
                  <a:schemeClr val="accent1"/>
                </a:solidFill>
              </a:defRPr>
            </a:lvl6pPr>
            <a:lvl7pPr indent="-419100" lvl="6" marL="3200400" rtl="0" algn="ctr">
              <a:lnSpc>
                <a:spcPct val="100000"/>
              </a:lnSpc>
              <a:spcBef>
                <a:spcPts val="0"/>
              </a:spcBef>
              <a:spcAft>
                <a:spcPts val="0"/>
              </a:spcAft>
              <a:buClr>
                <a:schemeClr val="accent1"/>
              </a:buClr>
              <a:buSzPts val="3000"/>
              <a:buChar char="●"/>
              <a:defRPr i="1" sz="3000">
                <a:solidFill>
                  <a:schemeClr val="accent1"/>
                </a:solidFill>
              </a:defRPr>
            </a:lvl7pPr>
            <a:lvl8pPr indent="-419100" lvl="7" marL="3657600" rtl="0" algn="ctr">
              <a:lnSpc>
                <a:spcPct val="100000"/>
              </a:lnSpc>
              <a:spcBef>
                <a:spcPts val="0"/>
              </a:spcBef>
              <a:spcAft>
                <a:spcPts val="0"/>
              </a:spcAft>
              <a:buClr>
                <a:schemeClr val="accent1"/>
              </a:buClr>
              <a:buSzPts val="3000"/>
              <a:buChar char="○"/>
              <a:defRPr i="1" sz="3000">
                <a:solidFill>
                  <a:schemeClr val="accent1"/>
                </a:solidFill>
              </a:defRPr>
            </a:lvl8pPr>
            <a:lvl9pPr indent="-419100" lvl="8" marL="4114800" algn="ctr">
              <a:lnSpc>
                <a:spcPct val="100000"/>
              </a:lnSpc>
              <a:spcBef>
                <a:spcPts val="0"/>
              </a:spcBef>
              <a:spcAft>
                <a:spcPts val="0"/>
              </a:spcAft>
              <a:buClr>
                <a:schemeClr val="accent1"/>
              </a:buClr>
              <a:buSzPts val="3000"/>
              <a:buChar char="■"/>
              <a:defRPr i="1" sz="3000">
                <a:solidFill>
                  <a:schemeClr val="accent1"/>
                </a:solidFill>
              </a:defRPr>
            </a:lvl9pPr>
          </a:lstStyle>
          <a:p/>
        </p:txBody>
      </p:sp>
      <p:sp>
        <p:nvSpPr>
          <p:cNvPr id="19" name="Google Shape;19;p4"/>
          <p:cNvSpPr txBox="1"/>
          <p:nvPr/>
        </p:nvSpPr>
        <p:spPr>
          <a:xfrm>
            <a:off x="3801800" y="854771"/>
            <a:ext cx="1540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20" name="Google Shape;20;p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3" name="Google Shape;23;p5"/>
          <p:cNvSpPr txBox="1"/>
          <p:nvPr>
            <p:ph idx="1" type="body"/>
          </p:nvPr>
        </p:nvSpPr>
        <p:spPr>
          <a:xfrm>
            <a:off x="617100" y="1269863"/>
            <a:ext cx="7909800" cy="3215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cxnSp>
        <p:nvCxnSpPr>
          <p:cNvPr id="24" name="Google Shape;24;p5"/>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25" name="Google Shape;25;p5"/>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26" name="Google Shape;26;p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idx="1" type="body"/>
          </p:nvPr>
        </p:nvSpPr>
        <p:spPr>
          <a:xfrm>
            <a:off x="626350" y="1346063"/>
            <a:ext cx="3644400" cy="320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9" name="Google Shape;29;p6"/>
          <p:cNvSpPr txBox="1"/>
          <p:nvPr>
            <p:ph idx="2" type="body"/>
          </p:nvPr>
        </p:nvSpPr>
        <p:spPr>
          <a:xfrm>
            <a:off x="4870698" y="1346063"/>
            <a:ext cx="3644400" cy="320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31" name="Google Shape;31;p6"/>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32" name="Google Shape;32;p6"/>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33" name="Google Shape;33;p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idx="1" type="body"/>
          </p:nvPr>
        </p:nvSpPr>
        <p:spPr>
          <a:xfrm>
            <a:off x="626350"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 name="Google Shape;36;p7"/>
          <p:cNvSpPr txBox="1"/>
          <p:nvPr>
            <p:ph idx="2" type="body"/>
          </p:nvPr>
        </p:nvSpPr>
        <p:spPr>
          <a:xfrm>
            <a:off x="3304738"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3" type="body"/>
          </p:nvPr>
        </p:nvSpPr>
        <p:spPr>
          <a:xfrm>
            <a:off x="5983125" y="12817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39" name="Google Shape;39;p7"/>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40" name="Google Shape;40;p7"/>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41" name="Google Shape;41;p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cxnSp>
        <p:nvCxnSpPr>
          <p:cNvPr id="44" name="Google Shape;44;p8"/>
          <p:cNvCxnSpPr/>
          <p:nvPr/>
        </p:nvCxnSpPr>
        <p:spPr>
          <a:xfrm rot="10800000">
            <a:off x="-23700" y="541800"/>
            <a:ext cx="2341800" cy="0"/>
          </a:xfrm>
          <a:prstGeom prst="straightConnector1">
            <a:avLst/>
          </a:prstGeom>
          <a:noFill/>
          <a:ln cap="flat" cmpd="sng" w="9525">
            <a:solidFill>
              <a:schemeClr val="dk2"/>
            </a:solidFill>
            <a:prstDash val="solid"/>
            <a:round/>
            <a:headEnd len="med" w="med" type="oval"/>
            <a:tailEnd len="med" w="med" type="none"/>
          </a:ln>
        </p:spPr>
      </p:cxnSp>
      <p:cxnSp>
        <p:nvCxnSpPr>
          <p:cNvPr id="45" name="Google Shape;45;p8"/>
          <p:cNvCxnSpPr/>
          <p:nvPr/>
        </p:nvCxnSpPr>
        <p:spPr>
          <a:xfrm>
            <a:off x="6825900" y="541800"/>
            <a:ext cx="2331300" cy="0"/>
          </a:xfrm>
          <a:prstGeom prst="straightConnector1">
            <a:avLst/>
          </a:prstGeom>
          <a:noFill/>
          <a:ln cap="flat" cmpd="sng" w="9525">
            <a:solidFill>
              <a:schemeClr val="dk2"/>
            </a:solidFill>
            <a:prstDash val="solid"/>
            <a:round/>
            <a:headEnd len="med" w="med" type="oval"/>
            <a:tailEnd len="med" w="med" type="none"/>
          </a:ln>
        </p:spPr>
      </p:cxnSp>
      <p:sp>
        <p:nvSpPr>
          <p:cNvPr id="46" name="Google Shape;46;p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9"/>
          <p:cNvSpPr txBox="1"/>
          <p:nvPr>
            <p:ph idx="1" type="body"/>
          </p:nvPr>
        </p:nvSpPr>
        <p:spPr>
          <a:xfrm>
            <a:off x="2600500" y="4396706"/>
            <a:ext cx="3957600" cy="5196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800"/>
              <a:buNone/>
              <a:defRPr i="1" sz="1800"/>
            </a:lvl1pPr>
          </a:lstStyle>
          <a:p/>
        </p:txBody>
      </p:sp>
      <p:cxnSp>
        <p:nvCxnSpPr>
          <p:cNvPr id="49" name="Google Shape;49;p9"/>
          <p:cNvCxnSpPr/>
          <p:nvPr/>
        </p:nvCxnSpPr>
        <p:spPr>
          <a:xfrm rot="10800000">
            <a:off x="-15900" y="4689847"/>
            <a:ext cx="2334000" cy="0"/>
          </a:xfrm>
          <a:prstGeom prst="straightConnector1">
            <a:avLst/>
          </a:prstGeom>
          <a:noFill/>
          <a:ln cap="flat" cmpd="sng" w="9525">
            <a:solidFill>
              <a:schemeClr val="dk2"/>
            </a:solidFill>
            <a:prstDash val="solid"/>
            <a:round/>
            <a:headEnd len="med" w="med" type="oval"/>
            <a:tailEnd len="med" w="med" type="none"/>
          </a:ln>
        </p:spPr>
      </p:cxnSp>
      <p:cxnSp>
        <p:nvCxnSpPr>
          <p:cNvPr id="50" name="Google Shape;50;p9"/>
          <p:cNvCxnSpPr/>
          <p:nvPr/>
        </p:nvCxnSpPr>
        <p:spPr>
          <a:xfrm>
            <a:off x="6825900" y="4689847"/>
            <a:ext cx="2339400" cy="0"/>
          </a:xfrm>
          <a:prstGeom prst="straightConnector1">
            <a:avLst/>
          </a:prstGeom>
          <a:noFill/>
          <a:ln cap="flat" cmpd="sng" w="9525">
            <a:solidFill>
              <a:schemeClr val="dk2"/>
            </a:solidFill>
            <a:prstDash val="solid"/>
            <a:round/>
            <a:headEnd len="med" w="med" type="oval"/>
            <a:tailEnd len="med" w="med" type="none"/>
          </a:ln>
        </p:spPr>
      </p:cxnSp>
      <p:sp>
        <p:nvSpPr>
          <p:cNvPr id="51" name="Google Shape;51;p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30350" y="206000"/>
            <a:ext cx="4283400" cy="85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617100" y="1269863"/>
            <a:ext cx="7909800" cy="3215400"/>
          </a:xfrm>
          <a:prstGeom prst="rect">
            <a:avLst/>
          </a:prstGeom>
          <a:noFill/>
          <a:ln>
            <a:noFill/>
          </a:ln>
        </p:spPr>
        <p:txBody>
          <a:bodyPr anchorCtr="0" anchor="t" bIns="91425" lIns="91425" spcFirstLastPara="1" rIns="91425" wrap="square" tIns="91425">
            <a:noAutofit/>
          </a:bodyPr>
          <a:lstStyle>
            <a:lvl1pPr indent="-381000" lvl="0" marL="457200">
              <a:lnSpc>
                <a:spcPct val="115000"/>
              </a:lnSpc>
              <a:spcBef>
                <a:spcPts val="60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1pPr>
            <a:lvl2pPr indent="-381000" lvl="1" marL="9144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2pPr>
            <a:lvl3pPr indent="-381000" lvl="2" marL="13716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3pPr>
            <a:lvl4pPr indent="-381000" lvl="3" marL="18288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indent="-381000" lvl="4" marL="2286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indent="-381000" lvl="5" marL="27432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indent="-381000" lvl="6" marL="32004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indent="-381000" lvl="7" marL="36576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indent="-381000" lvl="8" marL="41148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t" bIns="91425" lIns="91425" spcFirstLastPara="1" rIns="91425" wrap="square" tIns="91425">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ctrTitle"/>
          </p:nvPr>
        </p:nvSpPr>
        <p:spPr>
          <a:xfrm>
            <a:off x="634275" y="1839413"/>
            <a:ext cx="7888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Covid-19 Vaccination </a:t>
            </a:r>
            <a:endParaRPr/>
          </a:p>
          <a:p>
            <a:pPr indent="0" lvl="0" marL="0" rtl="0" algn="ctr">
              <a:spcBef>
                <a:spcPts val="0"/>
              </a:spcBef>
              <a:spcAft>
                <a:spcPts val="0"/>
              </a:spcAft>
              <a:buNone/>
            </a:pPr>
            <a:r>
              <a:rPr lang="en"/>
              <a:t>Progress</a:t>
            </a:r>
            <a:endParaRPr/>
          </a:p>
        </p:txBody>
      </p:sp>
      <p:sp>
        <p:nvSpPr>
          <p:cNvPr id="59" name="Google Shape;59;p11"/>
          <p:cNvSpPr txBox="1"/>
          <p:nvPr>
            <p:ph idx="4294967295" type="subTitle"/>
          </p:nvPr>
        </p:nvSpPr>
        <p:spPr>
          <a:xfrm>
            <a:off x="422625" y="3651625"/>
            <a:ext cx="83121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1800">
                <a:solidFill>
                  <a:schemeClr val="lt1"/>
                </a:solidFill>
              </a:rPr>
              <a:t>Amrita Sarker, </a:t>
            </a:r>
            <a:r>
              <a:rPr i="1" lang="en" sz="1800">
                <a:solidFill>
                  <a:schemeClr val="lt1"/>
                </a:solidFill>
              </a:rPr>
              <a:t> Pearl Takeda, Mythri Ravoori, </a:t>
            </a:r>
            <a:r>
              <a:rPr i="1" lang="en" sz="1800">
                <a:solidFill>
                  <a:schemeClr val="lt1"/>
                </a:solidFill>
              </a:rPr>
              <a:t>Yebin Son, </a:t>
            </a:r>
            <a:r>
              <a:rPr i="1" lang="en" sz="1800">
                <a:solidFill>
                  <a:schemeClr val="lt1"/>
                </a:solidFill>
              </a:rPr>
              <a:t>Chuandong Liu</a:t>
            </a:r>
            <a:endParaRPr i="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ctrTitle"/>
          </p:nvPr>
        </p:nvSpPr>
        <p:spPr>
          <a:xfrm>
            <a:off x="2594050" y="2449744"/>
            <a:ext cx="5864100" cy="88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Question 1</a:t>
            </a:r>
            <a:endParaRPr sz="4000"/>
          </a:p>
        </p:txBody>
      </p:sp>
      <p:sp>
        <p:nvSpPr>
          <p:cNvPr id="125" name="Google Shape;125;p20"/>
          <p:cNvSpPr txBox="1"/>
          <p:nvPr>
            <p:ph idx="1" type="subTitle"/>
          </p:nvPr>
        </p:nvSpPr>
        <p:spPr>
          <a:xfrm>
            <a:off x="2594200" y="3240125"/>
            <a:ext cx="5864100" cy="11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vaccinat</a:t>
            </a:r>
            <a:r>
              <a:rPr lang="en"/>
              <a:t>ions</a:t>
            </a:r>
            <a:r>
              <a:rPr lang="en"/>
              <a:t> </a:t>
            </a:r>
            <a:r>
              <a:rPr lang="en"/>
              <a:t>are</a:t>
            </a:r>
            <a:r>
              <a:rPr lang="en"/>
              <a:t> being </a:t>
            </a:r>
            <a:r>
              <a:rPr lang="en"/>
              <a:t>administered</a:t>
            </a:r>
            <a:r>
              <a:rPr lang="en"/>
              <a:t> daily?</a:t>
            </a:r>
            <a:endParaRPr/>
          </a:p>
        </p:txBody>
      </p:sp>
      <p:sp>
        <p:nvSpPr>
          <p:cNvPr id="126" name="Google Shape;126;p20"/>
          <p:cNvSpPr/>
          <p:nvPr/>
        </p:nvSpPr>
        <p:spPr>
          <a:xfrm>
            <a:off x="2594200" y="757475"/>
            <a:ext cx="1519200" cy="147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4294967295"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8" name="Google Shape;128;p20"/>
          <p:cNvPicPr preferRelativeResize="0"/>
          <p:nvPr/>
        </p:nvPicPr>
        <p:blipFill>
          <a:blip r:embed="rId3">
            <a:alphaModFix/>
          </a:blip>
          <a:stretch>
            <a:fillRect/>
          </a:stretch>
        </p:blipFill>
        <p:spPr>
          <a:xfrm>
            <a:off x="2624600" y="936750"/>
            <a:ext cx="1458400" cy="97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Visualization</a:t>
            </a:r>
            <a:endParaRPr sz="2200"/>
          </a:p>
        </p:txBody>
      </p:sp>
      <p:sp>
        <p:nvSpPr>
          <p:cNvPr id="134" name="Google Shape;134;p2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rotWithShape="1">
          <a:blip r:embed="rId3">
            <a:alphaModFix/>
          </a:blip>
          <a:srcRect b="0" l="0" r="0" t="3110"/>
          <a:stretch/>
        </p:blipFill>
        <p:spPr>
          <a:xfrm>
            <a:off x="782975" y="851300"/>
            <a:ext cx="7578049" cy="418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Argentina</a:t>
            </a:r>
            <a:endParaRPr sz="2200"/>
          </a:p>
        </p:txBody>
      </p:sp>
      <p:sp>
        <p:nvSpPr>
          <p:cNvPr id="141" name="Google Shape;141;p2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2" name="Google Shape;142;p22"/>
          <p:cNvPicPr preferRelativeResize="0"/>
          <p:nvPr/>
        </p:nvPicPr>
        <p:blipFill>
          <a:blip r:embed="rId3">
            <a:alphaModFix/>
          </a:blip>
          <a:stretch>
            <a:fillRect/>
          </a:stretch>
        </p:blipFill>
        <p:spPr>
          <a:xfrm>
            <a:off x="2507425" y="862825"/>
            <a:ext cx="4129141" cy="3887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Canada</a:t>
            </a:r>
            <a:endParaRPr sz="2200"/>
          </a:p>
        </p:txBody>
      </p:sp>
      <p:sp>
        <p:nvSpPr>
          <p:cNvPr id="148" name="Google Shape;148;p2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23"/>
          <p:cNvPicPr preferRelativeResize="0"/>
          <p:nvPr/>
        </p:nvPicPr>
        <p:blipFill>
          <a:blip r:embed="rId3">
            <a:alphaModFix/>
          </a:blip>
          <a:stretch>
            <a:fillRect/>
          </a:stretch>
        </p:blipFill>
        <p:spPr>
          <a:xfrm>
            <a:off x="2504563" y="839200"/>
            <a:ext cx="4134877" cy="3910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South Korea</a:t>
            </a:r>
            <a:endParaRPr sz="2200"/>
          </a:p>
        </p:txBody>
      </p:sp>
      <p:sp>
        <p:nvSpPr>
          <p:cNvPr id="155" name="Google Shape;155;p2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6" name="Google Shape;156;p24"/>
          <p:cNvPicPr preferRelativeResize="0"/>
          <p:nvPr/>
        </p:nvPicPr>
        <p:blipFill rotWithShape="1">
          <a:blip r:embed="rId3">
            <a:alphaModFix/>
          </a:blip>
          <a:srcRect b="0" l="0" r="16429" t="0"/>
          <a:stretch/>
        </p:blipFill>
        <p:spPr>
          <a:xfrm>
            <a:off x="2508863" y="816850"/>
            <a:ext cx="4126273" cy="3933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Comparison</a:t>
            </a:r>
            <a:endParaRPr sz="2200"/>
          </a:p>
        </p:txBody>
      </p:sp>
      <p:sp>
        <p:nvSpPr>
          <p:cNvPr id="162" name="Google Shape;162;p2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3" name="Google Shape;163;p25"/>
          <p:cNvPicPr preferRelativeResize="0"/>
          <p:nvPr/>
        </p:nvPicPr>
        <p:blipFill>
          <a:blip r:embed="rId3">
            <a:alphaModFix/>
          </a:blip>
          <a:stretch>
            <a:fillRect/>
          </a:stretch>
        </p:blipFill>
        <p:spPr>
          <a:xfrm>
            <a:off x="1468800" y="753300"/>
            <a:ext cx="6206399" cy="3996550"/>
          </a:xfrm>
          <a:prstGeom prst="rect">
            <a:avLst/>
          </a:prstGeom>
          <a:noFill/>
          <a:ln>
            <a:noFill/>
          </a:ln>
        </p:spPr>
      </p:pic>
      <p:sp>
        <p:nvSpPr>
          <p:cNvPr id="164" name="Google Shape;164;p25"/>
          <p:cNvSpPr/>
          <p:nvPr/>
        </p:nvSpPr>
        <p:spPr>
          <a:xfrm>
            <a:off x="7153600" y="1099650"/>
            <a:ext cx="461400" cy="12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7010350" y="1287525"/>
            <a:ext cx="604500" cy="12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7282450" y="1417425"/>
            <a:ext cx="332400" cy="1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2594050" y="2449744"/>
            <a:ext cx="5864100" cy="88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Question 2</a:t>
            </a:r>
            <a:endParaRPr sz="4000"/>
          </a:p>
        </p:txBody>
      </p:sp>
      <p:sp>
        <p:nvSpPr>
          <p:cNvPr id="172" name="Google Shape;172;p26"/>
          <p:cNvSpPr txBox="1"/>
          <p:nvPr>
            <p:ph idx="1" type="subTitle"/>
          </p:nvPr>
        </p:nvSpPr>
        <p:spPr>
          <a:xfrm>
            <a:off x="2594200" y="3240125"/>
            <a:ext cx="5864100" cy="114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individuals are fully vaccinated and partially vaccinated? </a:t>
            </a:r>
            <a:endParaRPr/>
          </a:p>
        </p:txBody>
      </p:sp>
      <p:sp>
        <p:nvSpPr>
          <p:cNvPr id="173" name="Google Shape;173;p26"/>
          <p:cNvSpPr/>
          <p:nvPr/>
        </p:nvSpPr>
        <p:spPr>
          <a:xfrm>
            <a:off x="2594200" y="757475"/>
            <a:ext cx="1519200" cy="147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ph idx="4294967295"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5" name="Google Shape;175;p26"/>
          <p:cNvPicPr preferRelativeResize="0"/>
          <p:nvPr/>
        </p:nvPicPr>
        <p:blipFill>
          <a:blip r:embed="rId3">
            <a:alphaModFix/>
          </a:blip>
          <a:stretch>
            <a:fillRect/>
          </a:stretch>
        </p:blipFill>
        <p:spPr>
          <a:xfrm>
            <a:off x="2594050" y="1000013"/>
            <a:ext cx="1424950" cy="99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Argentina</a:t>
            </a:r>
            <a:endParaRPr sz="2200"/>
          </a:p>
        </p:txBody>
      </p:sp>
      <p:sp>
        <p:nvSpPr>
          <p:cNvPr id="181" name="Google Shape;181;p2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2" name="Google Shape;182;p27"/>
          <p:cNvPicPr preferRelativeResize="0"/>
          <p:nvPr/>
        </p:nvPicPr>
        <p:blipFill>
          <a:blip r:embed="rId3">
            <a:alphaModFix/>
          </a:blip>
          <a:stretch>
            <a:fillRect/>
          </a:stretch>
        </p:blipFill>
        <p:spPr>
          <a:xfrm>
            <a:off x="1997875" y="754150"/>
            <a:ext cx="5806025" cy="40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Canada</a:t>
            </a:r>
            <a:endParaRPr sz="2200"/>
          </a:p>
        </p:txBody>
      </p:sp>
      <p:sp>
        <p:nvSpPr>
          <p:cNvPr id="188" name="Google Shape;188;p2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9" name="Google Shape;189;p28"/>
          <p:cNvPicPr preferRelativeResize="0"/>
          <p:nvPr/>
        </p:nvPicPr>
        <p:blipFill>
          <a:blip r:embed="rId3">
            <a:alphaModFix/>
          </a:blip>
          <a:stretch>
            <a:fillRect/>
          </a:stretch>
        </p:blipFill>
        <p:spPr>
          <a:xfrm>
            <a:off x="1926075" y="698275"/>
            <a:ext cx="5706970" cy="405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South Korea</a:t>
            </a:r>
            <a:endParaRPr sz="2200"/>
          </a:p>
        </p:txBody>
      </p:sp>
      <p:sp>
        <p:nvSpPr>
          <p:cNvPr id="195" name="Google Shape;195;p2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6" name="Google Shape;196;p29"/>
          <p:cNvSpPr txBox="1"/>
          <p:nvPr/>
        </p:nvSpPr>
        <p:spPr>
          <a:xfrm>
            <a:off x="646875" y="820425"/>
            <a:ext cx="72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erif"/>
              <a:ea typeface="PT Serif"/>
              <a:cs typeface="PT Serif"/>
              <a:sym typeface="PT Serif"/>
            </a:endParaRPr>
          </a:p>
        </p:txBody>
      </p:sp>
      <p:pic>
        <p:nvPicPr>
          <p:cNvPr id="197" name="Google Shape;197;p29"/>
          <p:cNvPicPr preferRelativeResize="0"/>
          <p:nvPr/>
        </p:nvPicPr>
        <p:blipFill>
          <a:blip r:embed="rId3">
            <a:alphaModFix/>
          </a:blip>
          <a:stretch>
            <a:fillRect/>
          </a:stretch>
        </p:blipFill>
        <p:spPr>
          <a:xfrm>
            <a:off x="2057025" y="663975"/>
            <a:ext cx="5815942" cy="4085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2600500" y="2040544"/>
            <a:ext cx="585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Exploring o</a:t>
            </a:r>
            <a:r>
              <a:rPr lang="en"/>
              <a:t>ur Case</a:t>
            </a:r>
            <a:endParaRPr/>
          </a:p>
        </p:txBody>
      </p:sp>
      <p:sp>
        <p:nvSpPr>
          <p:cNvPr id="65" name="Google Shape;65;p12"/>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analyze our case through a situation and persona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43850" y="2683875"/>
            <a:ext cx="2612700" cy="6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Canada</a:t>
            </a:r>
            <a:endParaRPr sz="1500"/>
          </a:p>
        </p:txBody>
      </p:sp>
      <p:sp>
        <p:nvSpPr>
          <p:cNvPr id="203" name="Google Shape;203;p3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4" name="Google Shape;204;p30"/>
          <p:cNvPicPr preferRelativeResize="0"/>
          <p:nvPr/>
        </p:nvPicPr>
        <p:blipFill rotWithShape="1">
          <a:blip r:embed="rId3">
            <a:alphaModFix/>
          </a:blip>
          <a:srcRect b="0" l="9257" r="4468" t="0"/>
          <a:stretch/>
        </p:blipFill>
        <p:spPr>
          <a:xfrm>
            <a:off x="5939275" y="183600"/>
            <a:ext cx="3204714" cy="2609600"/>
          </a:xfrm>
          <a:prstGeom prst="rect">
            <a:avLst/>
          </a:prstGeom>
          <a:noFill/>
          <a:ln>
            <a:noFill/>
          </a:ln>
        </p:spPr>
      </p:pic>
      <p:sp>
        <p:nvSpPr>
          <p:cNvPr id="205" name="Google Shape;205;p30"/>
          <p:cNvSpPr txBox="1"/>
          <p:nvPr>
            <p:ph type="title"/>
          </p:nvPr>
        </p:nvSpPr>
        <p:spPr>
          <a:xfrm>
            <a:off x="2967775" y="1916000"/>
            <a:ext cx="2612700" cy="6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Argentina</a:t>
            </a:r>
            <a:endParaRPr sz="1500"/>
          </a:p>
        </p:txBody>
      </p:sp>
      <p:sp>
        <p:nvSpPr>
          <p:cNvPr id="206" name="Google Shape;206;p30"/>
          <p:cNvSpPr txBox="1"/>
          <p:nvPr>
            <p:ph type="title"/>
          </p:nvPr>
        </p:nvSpPr>
        <p:spPr>
          <a:xfrm>
            <a:off x="5939275" y="2615850"/>
            <a:ext cx="2612700" cy="6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South Korea</a:t>
            </a:r>
            <a:endParaRPr sz="1500"/>
          </a:p>
        </p:txBody>
      </p:sp>
      <p:pic>
        <p:nvPicPr>
          <p:cNvPr id="207" name="Google Shape;207;p30"/>
          <p:cNvPicPr preferRelativeResize="0"/>
          <p:nvPr/>
        </p:nvPicPr>
        <p:blipFill rotWithShape="1">
          <a:blip r:embed="rId4">
            <a:alphaModFix/>
          </a:blip>
          <a:srcRect b="0" l="6629" r="0" t="0"/>
          <a:stretch/>
        </p:blipFill>
        <p:spPr>
          <a:xfrm>
            <a:off x="1650" y="183600"/>
            <a:ext cx="3521975" cy="2677850"/>
          </a:xfrm>
          <a:prstGeom prst="rect">
            <a:avLst/>
          </a:prstGeom>
          <a:noFill/>
          <a:ln>
            <a:noFill/>
          </a:ln>
        </p:spPr>
      </p:pic>
      <p:pic>
        <p:nvPicPr>
          <p:cNvPr id="208" name="Google Shape;208;p30"/>
          <p:cNvPicPr preferRelativeResize="0"/>
          <p:nvPr/>
        </p:nvPicPr>
        <p:blipFill rotWithShape="1">
          <a:blip r:embed="rId5">
            <a:alphaModFix/>
          </a:blip>
          <a:srcRect b="1921" l="9362" r="2648" t="2007"/>
          <a:stretch/>
        </p:blipFill>
        <p:spPr>
          <a:xfrm>
            <a:off x="2811000" y="2459325"/>
            <a:ext cx="3521975" cy="2677850"/>
          </a:xfrm>
          <a:prstGeom prst="rect">
            <a:avLst/>
          </a:prstGeom>
          <a:noFill/>
          <a:ln>
            <a:noFill/>
          </a:ln>
        </p:spPr>
      </p:pic>
      <p:sp>
        <p:nvSpPr>
          <p:cNvPr id="209" name="Google Shape;209;p3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Comparison</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ctrTitle"/>
          </p:nvPr>
        </p:nvSpPr>
        <p:spPr>
          <a:xfrm>
            <a:off x="2594050" y="2449744"/>
            <a:ext cx="5864100" cy="88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Question 3</a:t>
            </a:r>
            <a:endParaRPr sz="4000"/>
          </a:p>
        </p:txBody>
      </p:sp>
      <p:sp>
        <p:nvSpPr>
          <p:cNvPr id="215" name="Google Shape;215;p31"/>
          <p:cNvSpPr txBox="1"/>
          <p:nvPr>
            <p:ph idx="1" type="subTitle"/>
          </p:nvPr>
        </p:nvSpPr>
        <p:spPr>
          <a:xfrm>
            <a:off x="2594200" y="3240125"/>
            <a:ext cx="5864100" cy="114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more individuals are predicted to be vaccinated in the future?</a:t>
            </a:r>
            <a:endParaRPr/>
          </a:p>
        </p:txBody>
      </p:sp>
      <p:sp>
        <p:nvSpPr>
          <p:cNvPr id="216" name="Google Shape;216;p31"/>
          <p:cNvSpPr/>
          <p:nvPr/>
        </p:nvSpPr>
        <p:spPr>
          <a:xfrm>
            <a:off x="2594200" y="757475"/>
            <a:ext cx="1519200" cy="147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ph idx="4294967295"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8" name="Google Shape;218;p31"/>
          <p:cNvPicPr preferRelativeResize="0"/>
          <p:nvPr/>
        </p:nvPicPr>
        <p:blipFill>
          <a:blip r:embed="rId3">
            <a:alphaModFix/>
          </a:blip>
          <a:stretch>
            <a:fillRect/>
          </a:stretch>
        </p:blipFill>
        <p:spPr>
          <a:xfrm>
            <a:off x="2725638" y="867900"/>
            <a:ext cx="1256325" cy="1256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Argentina</a:t>
            </a:r>
            <a:endParaRPr sz="2200"/>
          </a:p>
        </p:txBody>
      </p:sp>
      <p:sp>
        <p:nvSpPr>
          <p:cNvPr id="224" name="Google Shape;224;p3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5" name="Google Shape;225;p32"/>
          <p:cNvPicPr preferRelativeResize="0"/>
          <p:nvPr/>
        </p:nvPicPr>
        <p:blipFill>
          <a:blip r:embed="rId3">
            <a:alphaModFix/>
          </a:blip>
          <a:stretch>
            <a:fillRect/>
          </a:stretch>
        </p:blipFill>
        <p:spPr>
          <a:xfrm>
            <a:off x="2318100" y="846425"/>
            <a:ext cx="4507801" cy="3820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Canada</a:t>
            </a:r>
            <a:endParaRPr sz="2200"/>
          </a:p>
        </p:txBody>
      </p:sp>
      <p:sp>
        <p:nvSpPr>
          <p:cNvPr id="231" name="Google Shape;231;p3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2" name="Google Shape;232;p33"/>
          <p:cNvPicPr preferRelativeResize="0"/>
          <p:nvPr/>
        </p:nvPicPr>
        <p:blipFill>
          <a:blip r:embed="rId3">
            <a:alphaModFix/>
          </a:blip>
          <a:stretch>
            <a:fillRect/>
          </a:stretch>
        </p:blipFill>
        <p:spPr>
          <a:xfrm>
            <a:off x="2348413" y="886500"/>
            <a:ext cx="4447174" cy="379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South Korea</a:t>
            </a:r>
            <a:endParaRPr sz="2200"/>
          </a:p>
        </p:txBody>
      </p:sp>
      <p:sp>
        <p:nvSpPr>
          <p:cNvPr id="238" name="Google Shape;238;p3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9" name="Google Shape;239;p34"/>
          <p:cNvPicPr preferRelativeResize="0"/>
          <p:nvPr/>
        </p:nvPicPr>
        <p:blipFill>
          <a:blip r:embed="rId3">
            <a:alphaModFix/>
          </a:blip>
          <a:stretch>
            <a:fillRect/>
          </a:stretch>
        </p:blipFill>
        <p:spPr>
          <a:xfrm>
            <a:off x="2318100" y="874675"/>
            <a:ext cx="4507800" cy="38128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Comparison</a:t>
            </a:r>
            <a:endParaRPr sz="2200"/>
          </a:p>
        </p:txBody>
      </p:sp>
      <p:sp>
        <p:nvSpPr>
          <p:cNvPr id="245" name="Google Shape;245;p3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6" name="Google Shape;246;p35"/>
          <p:cNvPicPr preferRelativeResize="0"/>
          <p:nvPr/>
        </p:nvPicPr>
        <p:blipFill>
          <a:blip r:embed="rId3">
            <a:alphaModFix/>
          </a:blip>
          <a:stretch>
            <a:fillRect/>
          </a:stretch>
        </p:blipFill>
        <p:spPr>
          <a:xfrm>
            <a:off x="2268200" y="887825"/>
            <a:ext cx="4607605" cy="3779275"/>
          </a:xfrm>
          <a:prstGeom prst="rect">
            <a:avLst/>
          </a:prstGeom>
          <a:noFill/>
          <a:ln>
            <a:noFill/>
          </a:ln>
        </p:spPr>
      </p:pic>
      <p:sp>
        <p:nvSpPr>
          <p:cNvPr id="247" name="Google Shape;247;p35"/>
          <p:cNvSpPr/>
          <p:nvPr/>
        </p:nvSpPr>
        <p:spPr>
          <a:xfrm>
            <a:off x="6633325" y="1265200"/>
            <a:ext cx="242400" cy="9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a:off x="6583500" y="1359700"/>
            <a:ext cx="242400" cy="9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6700550" y="1454200"/>
            <a:ext cx="125400" cy="9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ctrTitle"/>
          </p:nvPr>
        </p:nvSpPr>
        <p:spPr>
          <a:xfrm>
            <a:off x="2594050" y="2449744"/>
            <a:ext cx="5864100" cy="88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5" name="Google Shape;255;p36"/>
          <p:cNvSpPr txBox="1"/>
          <p:nvPr>
            <p:ph idx="1" type="subTitle"/>
          </p:nvPr>
        </p:nvSpPr>
        <p:spPr>
          <a:xfrm>
            <a:off x="2594200" y="3240125"/>
            <a:ext cx="5864100" cy="114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Summary and Takeaways</a:t>
            </a:r>
            <a:endParaRPr/>
          </a:p>
        </p:txBody>
      </p:sp>
      <p:sp>
        <p:nvSpPr>
          <p:cNvPr id="256" name="Google Shape;256;p36"/>
          <p:cNvSpPr txBox="1"/>
          <p:nvPr>
            <p:ph idx="4294967295"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4294967295" type="ctrTitle"/>
          </p:nvPr>
        </p:nvSpPr>
        <p:spPr>
          <a:xfrm>
            <a:off x="1094400" y="723000"/>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65,879,184</a:t>
            </a:r>
            <a:endParaRPr sz="3600"/>
          </a:p>
        </p:txBody>
      </p:sp>
      <p:sp>
        <p:nvSpPr>
          <p:cNvPr id="262" name="Google Shape;262;p37"/>
          <p:cNvSpPr txBox="1"/>
          <p:nvPr>
            <p:ph idx="4294967295" type="subTitle"/>
          </p:nvPr>
        </p:nvSpPr>
        <p:spPr>
          <a:xfrm>
            <a:off x="1094400" y="1257710"/>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Total vaccinations</a:t>
            </a:r>
            <a:endParaRPr i="1" sz="2400">
              <a:solidFill>
                <a:schemeClr val="accent1"/>
              </a:solidFill>
            </a:endParaRPr>
          </a:p>
        </p:txBody>
      </p:sp>
      <p:sp>
        <p:nvSpPr>
          <p:cNvPr id="263" name="Google Shape;263;p37"/>
          <p:cNvSpPr txBox="1"/>
          <p:nvPr>
            <p:ph idx="4294967295" type="ctrTitle"/>
          </p:nvPr>
        </p:nvSpPr>
        <p:spPr>
          <a:xfrm>
            <a:off x="2618400" y="3751952"/>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80.2</a:t>
            </a:r>
            <a:r>
              <a:rPr lang="en" sz="3600"/>
              <a:t>%</a:t>
            </a:r>
            <a:endParaRPr sz="3600"/>
          </a:p>
        </p:txBody>
      </p:sp>
      <p:sp>
        <p:nvSpPr>
          <p:cNvPr id="264" name="Google Shape;264;p37"/>
          <p:cNvSpPr txBox="1"/>
          <p:nvPr>
            <p:ph idx="4294967295" type="subTitle"/>
          </p:nvPr>
        </p:nvSpPr>
        <p:spPr>
          <a:xfrm>
            <a:off x="2618400" y="4286662"/>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Proportion of population vaccinated</a:t>
            </a:r>
            <a:endParaRPr i="1" sz="2400">
              <a:solidFill>
                <a:schemeClr val="accent1"/>
              </a:solidFill>
            </a:endParaRPr>
          </a:p>
        </p:txBody>
      </p:sp>
      <p:sp>
        <p:nvSpPr>
          <p:cNvPr id="265" name="Google Shape;265;p37"/>
          <p:cNvSpPr txBox="1"/>
          <p:nvPr>
            <p:ph idx="4294967295" type="ctrTitle"/>
          </p:nvPr>
        </p:nvSpPr>
        <p:spPr>
          <a:xfrm>
            <a:off x="1856400" y="2208901"/>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28,379,784</a:t>
            </a:r>
            <a:endParaRPr sz="3600"/>
          </a:p>
        </p:txBody>
      </p:sp>
      <p:sp>
        <p:nvSpPr>
          <p:cNvPr id="266" name="Google Shape;266;p37"/>
          <p:cNvSpPr txBox="1"/>
          <p:nvPr>
            <p:ph idx="4294967295" type="subTitle"/>
          </p:nvPr>
        </p:nvSpPr>
        <p:spPr>
          <a:xfrm>
            <a:off x="1856400" y="2743611"/>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Fully vaccinated individuals</a:t>
            </a:r>
            <a:endParaRPr i="1">
              <a:solidFill>
                <a:schemeClr val="accent1"/>
              </a:solidFill>
            </a:endParaRPr>
          </a:p>
          <a:p>
            <a:pPr indent="0" lvl="0" marL="0" rtl="0" algn="l">
              <a:spcBef>
                <a:spcPts val="600"/>
              </a:spcBef>
              <a:spcAft>
                <a:spcPts val="0"/>
              </a:spcAft>
              <a:buNone/>
            </a:pPr>
            <a:r>
              <a:t/>
            </a:r>
            <a:endParaRPr i="1">
              <a:solidFill>
                <a:schemeClr val="accent1"/>
              </a:solidFill>
            </a:endParaRPr>
          </a:p>
        </p:txBody>
      </p:sp>
      <p:cxnSp>
        <p:nvCxnSpPr>
          <p:cNvPr id="267" name="Google Shape;267;p37"/>
          <p:cNvCxnSpPr>
            <a:stCxn id="261" idx="1"/>
          </p:cNvCxnSpPr>
          <p:nvPr/>
        </p:nvCxnSpPr>
        <p:spPr>
          <a:xfrm rot="10800000">
            <a:off x="16200" y="1170450"/>
            <a:ext cx="1078200" cy="0"/>
          </a:xfrm>
          <a:prstGeom prst="straightConnector1">
            <a:avLst/>
          </a:prstGeom>
          <a:noFill/>
          <a:ln cap="flat" cmpd="sng" w="9525">
            <a:solidFill>
              <a:schemeClr val="dk2"/>
            </a:solidFill>
            <a:prstDash val="solid"/>
            <a:round/>
            <a:headEnd len="med" w="med" type="oval"/>
            <a:tailEnd len="med" w="med" type="none"/>
          </a:ln>
        </p:spPr>
      </p:cxnSp>
      <p:cxnSp>
        <p:nvCxnSpPr>
          <p:cNvPr id="268" name="Google Shape;268;p37"/>
          <p:cNvCxnSpPr>
            <a:stCxn id="265" idx="1"/>
          </p:cNvCxnSpPr>
          <p:nvPr/>
        </p:nvCxnSpPr>
        <p:spPr>
          <a:xfrm rot="10800000">
            <a:off x="0" y="2656351"/>
            <a:ext cx="1856400" cy="0"/>
          </a:xfrm>
          <a:prstGeom prst="straightConnector1">
            <a:avLst/>
          </a:prstGeom>
          <a:noFill/>
          <a:ln cap="flat" cmpd="sng" w="9525">
            <a:solidFill>
              <a:schemeClr val="dk2"/>
            </a:solidFill>
            <a:prstDash val="solid"/>
            <a:round/>
            <a:headEnd len="med" w="med" type="oval"/>
            <a:tailEnd len="med" w="med" type="none"/>
          </a:ln>
        </p:spPr>
      </p:cxnSp>
      <p:cxnSp>
        <p:nvCxnSpPr>
          <p:cNvPr id="269" name="Google Shape;269;p37"/>
          <p:cNvCxnSpPr>
            <a:stCxn id="263" idx="1"/>
          </p:cNvCxnSpPr>
          <p:nvPr/>
        </p:nvCxnSpPr>
        <p:spPr>
          <a:xfrm rot="10800000">
            <a:off x="8100" y="4199402"/>
            <a:ext cx="2610300" cy="0"/>
          </a:xfrm>
          <a:prstGeom prst="straightConnector1">
            <a:avLst/>
          </a:prstGeom>
          <a:noFill/>
          <a:ln cap="flat" cmpd="sng" w="9525">
            <a:solidFill>
              <a:schemeClr val="dk2"/>
            </a:solidFill>
            <a:prstDash val="solid"/>
            <a:round/>
            <a:headEnd len="med" w="med" type="oval"/>
            <a:tailEnd len="med" w="med" type="none"/>
          </a:ln>
        </p:spPr>
      </p:cxnSp>
      <p:sp>
        <p:nvSpPr>
          <p:cNvPr id="270" name="Google Shape;270;p3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1" name="Google Shape;271;p37"/>
          <p:cNvSpPr txBox="1"/>
          <p:nvPr>
            <p:ph idx="4294967295" type="title"/>
          </p:nvPr>
        </p:nvSpPr>
        <p:spPr>
          <a:xfrm>
            <a:off x="2318100" y="7772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Argentina</a:t>
            </a:r>
            <a:r>
              <a:rPr lang="en" sz="2200"/>
              <a:t> Quick Stats</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4294967295" type="ctrTitle"/>
          </p:nvPr>
        </p:nvSpPr>
        <p:spPr>
          <a:xfrm>
            <a:off x="1094400" y="723000"/>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59,935,961</a:t>
            </a:r>
            <a:endParaRPr sz="3600"/>
          </a:p>
        </p:txBody>
      </p:sp>
      <p:sp>
        <p:nvSpPr>
          <p:cNvPr id="277" name="Google Shape;277;p38"/>
          <p:cNvSpPr txBox="1"/>
          <p:nvPr>
            <p:ph idx="4294967295" type="subTitle"/>
          </p:nvPr>
        </p:nvSpPr>
        <p:spPr>
          <a:xfrm>
            <a:off x="1094400" y="1257710"/>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Total vaccinations</a:t>
            </a:r>
            <a:endParaRPr i="1" sz="2400">
              <a:solidFill>
                <a:schemeClr val="accent1"/>
              </a:solidFill>
            </a:endParaRPr>
          </a:p>
        </p:txBody>
      </p:sp>
      <p:sp>
        <p:nvSpPr>
          <p:cNvPr id="278" name="Google Shape;278;p38"/>
          <p:cNvSpPr txBox="1"/>
          <p:nvPr>
            <p:ph idx="4294967295" type="ctrTitle"/>
          </p:nvPr>
        </p:nvSpPr>
        <p:spPr>
          <a:xfrm>
            <a:off x="2618400" y="3751952"/>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79.3</a:t>
            </a:r>
            <a:r>
              <a:rPr lang="en" sz="3600"/>
              <a:t>%</a:t>
            </a:r>
            <a:endParaRPr sz="3600"/>
          </a:p>
        </p:txBody>
      </p:sp>
      <p:sp>
        <p:nvSpPr>
          <p:cNvPr id="279" name="Google Shape;279;p38"/>
          <p:cNvSpPr txBox="1"/>
          <p:nvPr>
            <p:ph idx="4294967295" type="subTitle"/>
          </p:nvPr>
        </p:nvSpPr>
        <p:spPr>
          <a:xfrm>
            <a:off x="2618400" y="4286662"/>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Proportion of population vaccinated</a:t>
            </a:r>
            <a:endParaRPr i="1" sz="2400">
              <a:solidFill>
                <a:schemeClr val="accent1"/>
              </a:solidFill>
            </a:endParaRPr>
          </a:p>
        </p:txBody>
      </p:sp>
      <p:sp>
        <p:nvSpPr>
          <p:cNvPr id="280" name="Google Shape;280;p38"/>
          <p:cNvSpPr txBox="1"/>
          <p:nvPr>
            <p:ph idx="4294967295" type="ctrTitle"/>
          </p:nvPr>
        </p:nvSpPr>
        <p:spPr>
          <a:xfrm>
            <a:off x="1856400" y="2208901"/>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28,833,278</a:t>
            </a:r>
            <a:endParaRPr sz="3600"/>
          </a:p>
        </p:txBody>
      </p:sp>
      <p:sp>
        <p:nvSpPr>
          <p:cNvPr id="281" name="Google Shape;281;p38"/>
          <p:cNvSpPr txBox="1"/>
          <p:nvPr>
            <p:ph idx="4294967295" type="subTitle"/>
          </p:nvPr>
        </p:nvSpPr>
        <p:spPr>
          <a:xfrm>
            <a:off x="1856400" y="2743611"/>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Fully vaccinated individuals</a:t>
            </a:r>
            <a:endParaRPr i="1">
              <a:solidFill>
                <a:schemeClr val="accent1"/>
              </a:solidFill>
            </a:endParaRPr>
          </a:p>
          <a:p>
            <a:pPr indent="0" lvl="0" marL="0" rtl="0" algn="l">
              <a:spcBef>
                <a:spcPts val="600"/>
              </a:spcBef>
              <a:spcAft>
                <a:spcPts val="0"/>
              </a:spcAft>
              <a:buNone/>
            </a:pPr>
            <a:r>
              <a:t/>
            </a:r>
            <a:endParaRPr i="1">
              <a:solidFill>
                <a:schemeClr val="accent1"/>
              </a:solidFill>
            </a:endParaRPr>
          </a:p>
        </p:txBody>
      </p:sp>
      <p:cxnSp>
        <p:nvCxnSpPr>
          <p:cNvPr id="282" name="Google Shape;282;p38"/>
          <p:cNvCxnSpPr>
            <a:stCxn id="276" idx="1"/>
          </p:cNvCxnSpPr>
          <p:nvPr/>
        </p:nvCxnSpPr>
        <p:spPr>
          <a:xfrm rot="10800000">
            <a:off x="16200" y="1170450"/>
            <a:ext cx="1078200" cy="0"/>
          </a:xfrm>
          <a:prstGeom prst="straightConnector1">
            <a:avLst/>
          </a:prstGeom>
          <a:noFill/>
          <a:ln cap="flat" cmpd="sng" w="9525">
            <a:solidFill>
              <a:schemeClr val="dk2"/>
            </a:solidFill>
            <a:prstDash val="solid"/>
            <a:round/>
            <a:headEnd len="med" w="med" type="oval"/>
            <a:tailEnd len="med" w="med" type="none"/>
          </a:ln>
        </p:spPr>
      </p:cxnSp>
      <p:cxnSp>
        <p:nvCxnSpPr>
          <p:cNvPr id="283" name="Google Shape;283;p38"/>
          <p:cNvCxnSpPr>
            <a:stCxn id="280" idx="1"/>
          </p:cNvCxnSpPr>
          <p:nvPr/>
        </p:nvCxnSpPr>
        <p:spPr>
          <a:xfrm rot="10800000">
            <a:off x="0" y="2656351"/>
            <a:ext cx="1856400" cy="0"/>
          </a:xfrm>
          <a:prstGeom prst="straightConnector1">
            <a:avLst/>
          </a:prstGeom>
          <a:noFill/>
          <a:ln cap="flat" cmpd="sng" w="9525">
            <a:solidFill>
              <a:schemeClr val="dk2"/>
            </a:solidFill>
            <a:prstDash val="solid"/>
            <a:round/>
            <a:headEnd len="med" w="med" type="oval"/>
            <a:tailEnd len="med" w="med" type="none"/>
          </a:ln>
        </p:spPr>
      </p:cxnSp>
      <p:cxnSp>
        <p:nvCxnSpPr>
          <p:cNvPr id="284" name="Google Shape;284;p38"/>
          <p:cNvCxnSpPr>
            <a:stCxn id="278" idx="1"/>
          </p:cNvCxnSpPr>
          <p:nvPr/>
        </p:nvCxnSpPr>
        <p:spPr>
          <a:xfrm rot="10800000">
            <a:off x="8100" y="4199402"/>
            <a:ext cx="2610300" cy="0"/>
          </a:xfrm>
          <a:prstGeom prst="straightConnector1">
            <a:avLst/>
          </a:prstGeom>
          <a:noFill/>
          <a:ln cap="flat" cmpd="sng" w="9525">
            <a:solidFill>
              <a:schemeClr val="dk2"/>
            </a:solidFill>
            <a:prstDash val="solid"/>
            <a:round/>
            <a:headEnd len="med" w="med" type="oval"/>
            <a:tailEnd len="med" w="med" type="none"/>
          </a:ln>
        </p:spPr>
      </p:cxnSp>
      <p:sp>
        <p:nvSpPr>
          <p:cNvPr id="285" name="Google Shape;285;p3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6" name="Google Shape;286;p38"/>
          <p:cNvSpPr txBox="1"/>
          <p:nvPr>
            <p:ph idx="4294967295" type="title"/>
          </p:nvPr>
        </p:nvSpPr>
        <p:spPr>
          <a:xfrm>
            <a:off x="2318100" y="7772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Canada Quick Stats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idx="4294967295" type="ctrTitle"/>
          </p:nvPr>
        </p:nvSpPr>
        <p:spPr>
          <a:xfrm>
            <a:off x="1094400" y="723000"/>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82,927,648</a:t>
            </a:r>
            <a:endParaRPr sz="3600"/>
          </a:p>
        </p:txBody>
      </p:sp>
      <p:sp>
        <p:nvSpPr>
          <p:cNvPr id="292" name="Google Shape;292;p39"/>
          <p:cNvSpPr txBox="1"/>
          <p:nvPr>
            <p:ph idx="4294967295" type="subTitle"/>
          </p:nvPr>
        </p:nvSpPr>
        <p:spPr>
          <a:xfrm>
            <a:off x="1094400" y="1257710"/>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Total vaccinations</a:t>
            </a:r>
            <a:endParaRPr i="1" sz="2400">
              <a:solidFill>
                <a:schemeClr val="accent1"/>
              </a:solidFill>
            </a:endParaRPr>
          </a:p>
        </p:txBody>
      </p:sp>
      <p:sp>
        <p:nvSpPr>
          <p:cNvPr id="293" name="Google Shape;293;p39"/>
          <p:cNvSpPr txBox="1"/>
          <p:nvPr>
            <p:ph idx="4294967295" type="ctrTitle"/>
          </p:nvPr>
        </p:nvSpPr>
        <p:spPr>
          <a:xfrm>
            <a:off x="2618400" y="3751952"/>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81.5%</a:t>
            </a:r>
            <a:endParaRPr sz="3600"/>
          </a:p>
        </p:txBody>
      </p:sp>
      <p:sp>
        <p:nvSpPr>
          <p:cNvPr id="294" name="Google Shape;294;p39"/>
          <p:cNvSpPr txBox="1"/>
          <p:nvPr>
            <p:ph idx="4294967295" type="subTitle"/>
          </p:nvPr>
        </p:nvSpPr>
        <p:spPr>
          <a:xfrm>
            <a:off x="2618400" y="4286662"/>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Proportion of population vaccinated</a:t>
            </a:r>
            <a:endParaRPr i="1" sz="2400">
              <a:solidFill>
                <a:schemeClr val="accent1"/>
              </a:solidFill>
            </a:endParaRPr>
          </a:p>
        </p:txBody>
      </p:sp>
      <p:sp>
        <p:nvSpPr>
          <p:cNvPr id="295" name="Google Shape;295;p39"/>
          <p:cNvSpPr txBox="1"/>
          <p:nvPr>
            <p:ph idx="4294967295" type="ctrTitle"/>
          </p:nvPr>
        </p:nvSpPr>
        <p:spPr>
          <a:xfrm>
            <a:off x="1856400" y="2208901"/>
            <a:ext cx="6008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40,452,376</a:t>
            </a:r>
            <a:endParaRPr sz="3600"/>
          </a:p>
        </p:txBody>
      </p:sp>
      <p:sp>
        <p:nvSpPr>
          <p:cNvPr id="296" name="Google Shape;296;p39"/>
          <p:cNvSpPr txBox="1"/>
          <p:nvPr>
            <p:ph idx="4294967295" type="subTitle"/>
          </p:nvPr>
        </p:nvSpPr>
        <p:spPr>
          <a:xfrm>
            <a:off x="1856400" y="2743611"/>
            <a:ext cx="6008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solidFill>
                  <a:schemeClr val="accent1"/>
                </a:solidFill>
              </a:rPr>
              <a:t>Fully vaccinated individuals</a:t>
            </a:r>
            <a:endParaRPr i="1">
              <a:solidFill>
                <a:schemeClr val="accent1"/>
              </a:solidFill>
            </a:endParaRPr>
          </a:p>
          <a:p>
            <a:pPr indent="0" lvl="0" marL="0" rtl="0" algn="l">
              <a:spcBef>
                <a:spcPts val="600"/>
              </a:spcBef>
              <a:spcAft>
                <a:spcPts val="0"/>
              </a:spcAft>
              <a:buNone/>
            </a:pPr>
            <a:r>
              <a:t/>
            </a:r>
            <a:endParaRPr i="1">
              <a:solidFill>
                <a:schemeClr val="accent1"/>
              </a:solidFill>
            </a:endParaRPr>
          </a:p>
        </p:txBody>
      </p:sp>
      <p:cxnSp>
        <p:nvCxnSpPr>
          <p:cNvPr id="297" name="Google Shape;297;p39"/>
          <p:cNvCxnSpPr>
            <a:stCxn id="291" idx="1"/>
          </p:cNvCxnSpPr>
          <p:nvPr/>
        </p:nvCxnSpPr>
        <p:spPr>
          <a:xfrm rot="10800000">
            <a:off x="16200" y="1170450"/>
            <a:ext cx="1078200" cy="0"/>
          </a:xfrm>
          <a:prstGeom prst="straightConnector1">
            <a:avLst/>
          </a:prstGeom>
          <a:noFill/>
          <a:ln cap="flat" cmpd="sng" w="9525">
            <a:solidFill>
              <a:schemeClr val="dk2"/>
            </a:solidFill>
            <a:prstDash val="solid"/>
            <a:round/>
            <a:headEnd len="med" w="med" type="oval"/>
            <a:tailEnd len="med" w="med" type="none"/>
          </a:ln>
        </p:spPr>
      </p:cxnSp>
      <p:cxnSp>
        <p:nvCxnSpPr>
          <p:cNvPr id="298" name="Google Shape;298;p39"/>
          <p:cNvCxnSpPr>
            <a:stCxn id="295" idx="1"/>
          </p:cNvCxnSpPr>
          <p:nvPr/>
        </p:nvCxnSpPr>
        <p:spPr>
          <a:xfrm rot="10800000">
            <a:off x="0" y="2656351"/>
            <a:ext cx="1856400" cy="0"/>
          </a:xfrm>
          <a:prstGeom prst="straightConnector1">
            <a:avLst/>
          </a:prstGeom>
          <a:noFill/>
          <a:ln cap="flat" cmpd="sng" w="9525">
            <a:solidFill>
              <a:schemeClr val="dk2"/>
            </a:solidFill>
            <a:prstDash val="solid"/>
            <a:round/>
            <a:headEnd len="med" w="med" type="oval"/>
            <a:tailEnd len="med" w="med" type="none"/>
          </a:ln>
        </p:spPr>
      </p:cxnSp>
      <p:cxnSp>
        <p:nvCxnSpPr>
          <p:cNvPr id="299" name="Google Shape;299;p39"/>
          <p:cNvCxnSpPr>
            <a:stCxn id="293" idx="1"/>
          </p:cNvCxnSpPr>
          <p:nvPr/>
        </p:nvCxnSpPr>
        <p:spPr>
          <a:xfrm rot="10800000">
            <a:off x="8100" y="4199402"/>
            <a:ext cx="2610300" cy="0"/>
          </a:xfrm>
          <a:prstGeom prst="straightConnector1">
            <a:avLst/>
          </a:prstGeom>
          <a:noFill/>
          <a:ln cap="flat" cmpd="sng" w="9525">
            <a:solidFill>
              <a:schemeClr val="dk2"/>
            </a:solidFill>
            <a:prstDash val="solid"/>
            <a:round/>
            <a:headEnd len="med" w="med" type="oval"/>
            <a:tailEnd len="med" w="med" type="none"/>
          </a:ln>
        </p:spPr>
      </p:cxnSp>
      <p:sp>
        <p:nvSpPr>
          <p:cNvPr id="300" name="Google Shape;300;p3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1" name="Google Shape;301;p39"/>
          <p:cNvSpPr txBox="1"/>
          <p:nvPr>
            <p:ph idx="4294967295" type="title"/>
          </p:nvPr>
        </p:nvSpPr>
        <p:spPr>
          <a:xfrm>
            <a:off x="2318100" y="7772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South Korea Quick Stats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4294967295" type="subTitle"/>
          </p:nvPr>
        </p:nvSpPr>
        <p:spPr>
          <a:xfrm>
            <a:off x="624150" y="573663"/>
            <a:ext cx="7895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i="1" lang="en" sz="3200">
                <a:solidFill>
                  <a:schemeClr val="accent1"/>
                </a:solidFill>
              </a:rPr>
              <a:t>The Situation:</a:t>
            </a:r>
            <a:endParaRPr i="1" sz="3200">
              <a:solidFill>
                <a:schemeClr val="accent1"/>
              </a:solidFill>
            </a:endParaRPr>
          </a:p>
        </p:txBody>
      </p:sp>
      <p:sp>
        <p:nvSpPr>
          <p:cNvPr id="71" name="Google Shape;71;p13"/>
          <p:cNvSpPr txBox="1"/>
          <p:nvPr>
            <p:ph idx="4294967295" type="body"/>
          </p:nvPr>
        </p:nvSpPr>
        <p:spPr>
          <a:xfrm>
            <a:off x="624150" y="1244997"/>
            <a:ext cx="7895700" cy="3199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200"/>
              <a:t>Your name is Ángel Cabrera, and you want to travel in the post-covid world. You are trying to decide between travelling to Argentina, Canada, or South Korea. Before you determine where you want to go, you want to know what progress these countries have made with Covid-19 vaccinations and whether or not it is relatively safe to travel there. You also may want to look into any travel requirements/restrictions and how that affects your decision.</a:t>
            </a:r>
            <a:endParaRPr sz="2200"/>
          </a:p>
          <a:p>
            <a:pPr indent="0" lvl="0" marL="0" rtl="0" algn="ctr">
              <a:spcBef>
                <a:spcPts val="600"/>
              </a:spcBef>
              <a:spcAft>
                <a:spcPts val="0"/>
              </a:spcAft>
              <a:buNone/>
            </a:pPr>
            <a:r>
              <a:t/>
            </a:r>
            <a:endParaRPr/>
          </a:p>
        </p:txBody>
      </p:sp>
      <p:sp>
        <p:nvSpPr>
          <p:cNvPr id="72" name="Google Shape;72;p1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3" name="Google Shape;73;p13"/>
          <p:cNvSpPr/>
          <p:nvPr/>
        </p:nvSpPr>
        <p:spPr>
          <a:xfrm>
            <a:off x="7456300" y="248400"/>
            <a:ext cx="993300" cy="99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3"/>
          <p:cNvPicPr preferRelativeResize="0"/>
          <p:nvPr/>
        </p:nvPicPr>
        <p:blipFill>
          <a:blip r:embed="rId3">
            <a:alphaModFix/>
          </a:blip>
          <a:stretch>
            <a:fillRect/>
          </a:stretch>
        </p:blipFill>
        <p:spPr>
          <a:xfrm>
            <a:off x="7607850" y="401600"/>
            <a:ext cx="690200" cy="69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Recommendation</a:t>
            </a:r>
            <a:endParaRPr sz="2200"/>
          </a:p>
        </p:txBody>
      </p:sp>
      <p:sp>
        <p:nvSpPr>
          <p:cNvPr id="307" name="Google Shape;307;p4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8" name="Google Shape;308;p40"/>
          <p:cNvSpPr txBox="1"/>
          <p:nvPr/>
        </p:nvSpPr>
        <p:spPr>
          <a:xfrm>
            <a:off x="899100" y="970575"/>
            <a:ext cx="7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erif"/>
              <a:ea typeface="PT Serif"/>
              <a:cs typeface="PT Serif"/>
              <a:sym typeface="PT Serif"/>
            </a:endParaRPr>
          </a:p>
        </p:txBody>
      </p:sp>
      <p:sp>
        <p:nvSpPr>
          <p:cNvPr id="309" name="Google Shape;309;p40"/>
          <p:cNvSpPr txBox="1"/>
          <p:nvPr/>
        </p:nvSpPr>
        <p:spPr>
          <a:xfrm>
            <a:off x="510450" y="970575"/>
            <a:ext cx="8123100" cy="4094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PT Serif"/>
              <a:buChar char="●"/>
            </a:pPr>
            <a:r>
              <a:rPr lang="en" sz="2200">
                <a:latin typeface="PT Serif"/>
                <a:ea typeface="PT Serif"/>
                <a:cs typeface="PT Serif"/>
                <a:sym typeface="PT Serif"/>
              </a:rPr>
              <a:t>If Cabrera is going to travel in the next 1-2 months, we recommend him to travel to </a:t>
            </a:r>
            <a:r>
              <a:rPr b="1" lang="en" sz="2200">
                <a:latin typeface="PT Serif"/>
                <a:ea typeface="PT Serif"/>
                <a:cs typeface="PT Serif"/>
                <a:sym typeface="PT Serif"/>
              </a:rPr>
              <a:t>South Korea.</a:t>
            </a:r>
            <a:endParaRPr b="1" sz="2200">
              <a:latin typeface="PT Serif"/>
              <a:ea typeface="PT Serif"/>
              <a:cs typeface="PT Serif"/>
              <a:sym typeface="PT Serif"/>
            </a:endParaRPr>
          </a:p>
          <a:p>
            <a:pPr indent="-342900" lvl="1" marL="914400" rtl="0" algn="l">
              <a:spcBef>
                <a:spcPts val="0"/>
              </a:spcBef>
              <a:spcAft>
                <a:spcPts val="0"/>
              </a:spcAft>
              <a:buSzPts val="1800"/>
              <a:buFont typeface="PT Serif"/>
              <a:buChar char="○"/>
            </a:pPr>
            <a:r>
              <a:rPr lang="en" sz="1800">
                <a:latin typeface="PT Serif"/>
                <a:ea typeface="PT Serif"/>
                <a:cs typeface="PT Serif"/>
                <a:sym typeface="PT Serif"/>
              </a:rPr>
              <a:t>Around 78 % of individuals are fully vaccinated</a:t>
            </a:r>
            <a:endParaRPr sz="1800">
              <a:latin typeface="PT Serif"/>
              <a:ea typeface="PT Serif"/>
              <a:cs typeface="PT Serif"/>
              <a:sym typeface="PT Serif"/>
            </a:endParaRPr>
          </a:p>
          <a:p>
            <a:pPr indent="-342900" lvl="1" marL="914400" rtl="0" algn="l">
              <a:spcBef>
                <a:spcPts val="0"/>
              </a:spcBef>
              <a:spcAft>
                <a:spcPts val="0"/>
              </a:spcAft>
              <a:buSzPts val="1800"/>
              <a:buFont typeface="PT Serif"/>
              <a:buChar char="○"/>
            </a:pPr>
            <a:r>
              <a:rPr lang="en" sz="1800">
                <a:latin typeface="PT Serif"/>
                <a:ea typeface="PT Serif"/>
                <a:cs typeface="PT Serif"/>
                <a:sym typeface="PT Serif"/>
              </a:rPr>
              <a:t>Most </a:t>
            </a:r>
            <a:r>
              <a:rPr lang="en" sz="1800">
                <a:latin typeface="PT Serif"/>
                <a:ea typeface="PT Serif"/>
                <a:cs typeface="PT Serif"/>
                <a:sym typeface="PT Serif"/>
              </a:rPr>
              <a:t>people</a:t>
            </a:r>
            <a:r>
              <a:rPr lang="en" sz="1800">
                <a:latin typeface="PT Serif"/>
                <a:ea typeface="PT Serif"/>
                <a:cs typeface="PT Serif"/>
                <a:sym typeface="PT Serif"/>
              </a:rPr>
              <a:t> have had their vaccination during June to end of September</a:t>
            </a:r>
            <a:endParaRPr sz="1800">
              <a:latin typeface="PT Serif"/>
              <a:ea typeface="PT Serif"/>
              <a:cs typeface="PT Serif"/>
              <a:sym typeface="PT Serif"/>
            </a:endParaRPr>
          </a:p>
          <a:p>
            <a:pPr indent="0" lvl="0" marL="0" rtl="0" algn="ctr">
              <a:spcBef>
                <a:spcPts val="0"/>
              </a:spcBef>
              <a:spcAft>
                <a:spcPts val="0"/>
              </a:spcAft>
              <a:buNone/>
            </a:pPr>
            <a:r>
              <a:t/>
            </a:r>
            <a:endParaRPr b="1" sz="2200">
              <a:latin typeface="PT Serif"/>
              <a:ea typeface="PT Serif"/>
              <a:cs typeface="PT Serif"/>
              <a:sym typeface="PT Serif"/>
            </a:endParaRPr>
          </a:p>
          <a:p>
            <a:pPr indent="-368300" lvl="0" marL="457200" rtl="0" algn="l">
              <a:spcBef>
                <a:spcPts val="0"/>
              </a:spcBef>
              <a:spcAft>
                <a:spcPts val="0"/>
              </a:spcAft>
              <a:buSzPts val="2200"/>
              <a:buFont typeface="PT Serif"/>
              <a:buChar char="●"/>
            </a:pPr>
            <a:r>
              <a:rPr lang="en" sz="2200">
                <a:latin typeface="PT Serif"/>
                <a:ea typeface="PT Serif"/>
                <a:cs typeface="PT Serif"/>
                <a:sym typeface="PT Serif"/>
              </a:rPr>
              <a:t>If Cabrera is going to travel after the next 2 months (after March 2022), we recommend him to travel to </a:t>
            </a:r>
            <a:r>
              <a:rPr b="1" lang="en" sz="2200">
                <a:latin typeface="PT Serif"/>
                <a:ea typeface="PT Serif"/>
                <a:cs typeface="PT Serif"/>
                <a:sym typeface="PT Serif"/>
              </a:rPr>
              <a:t>Argentina</a:t>
            </a:r>
            <a:r>
              <a:rPr lang="en" sz="2200">
                <a:latin typeface="PT Serif"/>
                <a:ea typeface="PT Serif"/>
                <a:cs typeface="PT Serif"/>
                <a:sym typeface="PT Serif"/>
              </a:rPr>
              <a:t>.</a:t>
            </a:r>
            <a:endParaRPr sz="2200">
              <a:latin typeface="PT Serif"/>
              <a:ea typeface="PT Serif"/>
              <a:cs typeface="PT Serif"/>
              <a:sym typeface="PT Serif"/>
            </a:endParaRPr>
          </a:p>
          <a:p>
            <a:pPr indent="-342900" lvl="1" marL="914400" rtl="0" algn="l">
              <a:spcBef>
                <a:spcPts val="0"/>
              </a:spcBef>
              <a:spcAft>
                <a:spcPts val="0"/>
              </a:spcAft>
              <a:buSzPts val="1800"/>
              <a:buFont typeface="PT Serif"/>
              <a:buChar char="○"/>
            </a:pPr>
            <a:r>
              <a:rPr lang="en" sz="1800">
                <a:latin typeface="PT Serif"/>
                <a:ea typeface="PT Serif"/>
                <a:cs typeface="PT Serif"/>
                <a:sym typeface="PT Serif"/>
              </a:rPr>
              <a:t>Although 63% of </a:t>
            </a:r>
            <a:r>
              <a:rPr lang="en" sz="1800">
                <a:latin typeface="PT Serif"/>
                <a:ea typeface="PT Serif"/>
                <a:cs typeface="PT Serif"/>
                <a:sym typeface="PT Serif"/>
              </a:rPr>
              <a:t>people</a:t>
            </a:r>
            <a:r>
              <a:rPr lang="en" sz="1800">
                <a:latin typeface="PT Serif"/>
                <a:ea typeface="PT Serif"/>
                <a:cs typeface="PT Serif"/>
                <a:sym typeface="PT Serif"/>
              </a:rPr>
              <a:t> are fully vaccinated in Argentina right now, more vaccinations are being administered to their citizens recently. </a:t>
            </a:r>
            <a:endParaRPr sz="1800">
              <a:latin typeface="PT Serif"/>
              <a:ea typeface="PT Serif"/>
              <a:cs typeface="PT Serif"/>
              <a:sym typeface="PT Serif"/>
            </a:endParaRPr>
          </a:p>
          <a:p>
            <a:pPr indent="-342900" lvl="1" marL="914400" rtl="0" algn="l">
              <a:spcBef>
                <a:spcPts val="0"/>
              </a:spcBef>
              <a:spcAft>
                <a:spcPts val="0"/>
              </a:spcAft>
              <a:buSzPts val="1800"/>
              <a:buFont typeface="PT Serif"/>
              <a:buChar char="○"/>
            </a:pPr>
            <a:r>
              <a:rPr lang="en" sz="1800">
                <a:latin typeface="PT Serif"/>
                <a:ea typeface="PT Serif"/>
                <a:cs typeface="PT Serif"/>
                <a:sym typeface="PT Serif"/>
              </a:rPr>
              <a:t>More daily </a:t>
            </a:r>
            <a:r>
              <a:rPr lang="en" sz="1800">
                <a:latin typeface="PT Serif"/>
                <a:ea typeface="PT Serif"/>
                <a:cs typeface="PT Serif"/>
                <a:sym typeface="PT Serif"/>
              </a:rPr>
              <a:t>vaccinations</a:t>
            </a:r>
            <a:r>
              <a:rPr lang="en" sz="1800">
                <a:latin typeface="PT Serif"/>
                <a:ea typeface="PT Serif"/>
                <a:cs typeface="PT Serif"/>
                <a:sym typeface="PT Serif"/>
              </a:rPr>
              <a:t> are </a:t>
            </a:r>
            <a:r>
              <a:rPr lang="en" sz="1800">
                <a:latin typeface="PT Serif"/>
                <a:ea typeface="PT Serif"/>
                <a:cs typeface="PT Serif"/>
                <a:sym typeface="PT Serif"/>
              </a:rPr>
              <a:t>occurring</a:t>
            </a:r>
            <a:r>
              <a:rPr lang="en" sz="1800">
                <a:latin typeface="PT Serif"/>
                <a:ea typeface="PT Serif"/>
                <a:cs typeface="PT Serif"/>
                <a:sym typeface="PT Serif"/>
              </a:rPr>
              <a:t> in the country right now.</a:t>
            </a:r>
            <a:endParaRPr sz="1800">
              <a:latin typeface="PT Serif"/>
              <a:ea typeface="PT Serif"/>
              <a:cs typeface="PT Serif"/>
              <a:sym typeface="PT Serif"/>
            </a:endParaRPr>
          </a:p>
          <a:p>
            <a:pPr indent="0" lvl="0" marL="914400" rtl="0" algn="l">
              <a:spcBef>
                <a:spcPts val="0"/>
              </a:spcBef>
              <a:spcAft>
                <a:spcPts val="0"/>
              </a:spcAft>
              <a:buNone/>
            </a:pPr>
            <a:r>
              <a:t/>
            </a:r>
            <a:endParaRPr sz="1800">
              <a:latin typeface="PT Serif"/>
              <a:ea typeface="PT Serif"/>
              <a:cs typeface="PT Serif"/>
              <a:sym typeface="PT Serif"/>
            </a:endParaRPr>
          </a:p>
          <a:p>
            <a:pPr indent="0" lvl="0" marL="914400" rtl="0" algn="l">
              <a:spcBef>
                <a:spcPts val="0"/>
              </a:spcBef>
              <a:spcAft>
                <a:spcPts val="0"/>
              </a:spcAft>
              <a:buNone/>
            </a:pPr>
            <a:r>
              <a:t/>
            </a:r>
            <a:endParaRPr sz="1800">
              <a:latin typeface="PT Serif"/>
              <a:ea typeface="PT Serif"/>
              <a:cs typeface="PT Serif"/>
              <a:sym typeface="PT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idx="4294967295" type="subTitle"/>
          </p:nvPr>
        </p:nvSpPr>
        <p:spPr>
          <a:xfrm>
            <a:off x="624150" y="2179338"/>
            <a:ext cx="7895700" cy="7848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i="1" lang="en" sz="6800">
                <a:solidFill>
                  <a:schemeClr val="accent1"/>
                </a:solidFill>
              </a:rPr>
              <a:t>Thank You!</a:t>
            </a:r>
            <a:endParaRPr i="1" sz="6800">
              <a:solidFill>
                <a:schemeClr val="accent1"/>
              </a:solidFill>
            </a:endParaRPr>
          </a:p>
        </p:txBody>
      </p:sp>
      <p:sp>
        <p:nvSpPr>
          <p:cNvPr id="315" name="Google Shape;315;p4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Questions</a:t>
            </a:r>
            <a:r>
              <a:rPr lang="en" sz="2200"/>
              <a:t> to Consider</a:t>
            </a:r>
            <a:endParaRPr sz="2200"/>
          </a:p>
        </p:txBody>
      </p:sp>
      <p:sp>
        <p:nvSpPr>
          <p:cNvPr id="80" name="Google Shape;80;p14"/>
          <p:cNvSpPr txBox="1"/>
          <p:nvPr>
            <p:ph idx="1" type="body"/>
          </p:nvPr>
        </p:nvSpPr>
        <p:spPr>
          <a:xfrm>
            <a:off x="445950" y="964038"/>
            <a:ext cx="8252100" cy="3215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How many vaccinations are being administered daily in “X” country?</a:t>
            </a:r>
            <a:endParaRPr/>
          </a:p>
          <a:p>
            <a:pPr indent="-381000" lvl="0" marL="457200" rtl="0" algn="l">
              <a:spcBef>
                <a:spcPts val="0"/>
              </a:spcBef>
              <a:spcAft>
                <a:spcPts val="0"/>
              </a:spcAft>
              <a:buClr>
                <a:schemeClr val="lt1"/>
              </a:buClr>
              <a:buSzPts val="2400"/>
              <a:buChar char="○"/>
            </a:pPr>
            <a:r>
              <a:t/>
            </a:r>
            <a:endParaRPr>
              <a:solidFill>
                <a:schemeClr val="lt1"/>
              </a:solidFill>
            </a:endParaRPr>
          </a:p>
          <a:p>
            <a:pPr indent="-381000" lvl="0" marL="457200" rtl="0" algn="l">
              <a:spcBef>
                <a:spcPts val="0"/>
              </a:spcBef>
              <a:spcAft>
                <a:spcPts val="0"/>
              </a:spcAft>
              <a:buSzPts val="2400"/>
              <a:buChar char="○"/>
            </a:pPr>
            <a:r>
              <a:rPr lang="en"/>
              <a:t>How many individuals are fully vaccinated and partially vaccinated in “X” country? </a:t>
            </a:r>
            <a:endParaRPr/>
          </a:p>
          <a:p>
            <a:pPr indent="-381000" lvl="0" marL="457200" rtl="0" algn="l">
              <a:spcBef>
                <a:spcPts val="0"/>
              </a:spcBef>
              <a:spcAft>
                <a:spcPts val="0"/>
              </a:spcAft>
              <a:buClr>
                <a:schemeClr val="lt1"/>
              </a:buClr>
              <a:buSzPts val="2400"/>
              <a:buChar char="○"/>
            </a:pPr>
            <a:r>
              <a:t/>
            </a:r>
            <a:endParaRPr>
              <a:solidFill>
                <a:schemeClr val="lt1"/>
              </a:solidFill>
            </a:endParaRPr>
          </a:p>
          <a:p>
            <a:pPr indent="-381000" lvl="0" marL="457200" rtl="0" algn="l">
              <a:spcBef>
                <a:spcPts val="0"/>
              </a:spcBef>
              <a:spcAft>
                <a:spcPts val="0"/>
              </a:spcAft>
              <a:buSzPts val="2400"/>
              <a:buChar char="○"/>
            </a:pPr>
            <a:r>
              <a:rPr lang="en"/>
              <a:t>How many more individuals are predicted to be vaccinated in the future in “X” country?</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457200" rtl="0" algn="l">
              <a:spcBef>
                <a:spcPts val="0"/>
              </a:spcBef>
              <a:spcAft>
                <a:spcPts val="0"/>
              </a:spcAft>
              <a:buNone/>
            </a:pPr>
            <a:r>
              <a:t/>
            </a:r>
            <a:endParaRPr/>
          </a:p>
        </p:txBody>
      </p:sp>
      <p:sp>
        <p:nvSpPr>
          <p:cNvPr id="81" name="Google Shape;81;p1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Relevant Information</a:t>
            </a:r>
            <a:endParaRPr sz="2200"/>
          </a:p>
        </p:txBody>
      </p:sp>
      <p:sp>
        <p:nvSpPr>
          <p:cNvPr id="87" name="Google Shape;87;p15"/>
          <p:cNvSpPr txBox="1"/>
          <p:nvPr>
            <p:ph idx="1" type="body"/>
          </p:nvPr>
        </p:nvSpPr>
        <p:spPr>
          <a:xfrm>
            <a:off x="2077788" y="2038988"/>
            <a:ext cx="4988400" cy="2082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2700">
                <a:solidFill>
                  <a:schemeClr val="accent1"/>
                </a:solidFill>
              </a:rPr>
              <a:t>Country Populations</a:t>
            </a:r>
            <a:endParaRPr sz="2700"/>
          </a:p>
          <a:p>
            <a:pPr indent="0" lvl="0" marL="0" rtl="0" algn="ctr">
              <a:spcBef>
                <a:spcPts val="600"/>
              </a:spcBef>
              <a:spcAft>
                <a:spcPts val="0"/>
              </a:spcAft>
              <a:buNone/>
            </a:pPr>
            <a:r>
              <a:rPr b="1" lang="en"/>
              <a:t>Argentina</a:t>
            </a:r>
            <a:r>
              <a:rPr lang="en"/>
              <a:t>: 45 million</a:t>
            </a:r>
            <a:endParaRPr b="1"/>
          </a:p>
          <a:p>
            <a:pPr indent="0" lvl="0" marL="0" rtl="0" algn="ctr">
              <a:spcBef>
                <a:spcPts val="600"/>
              </a:spcBef>
              <a:spcAft>
                <a:spcPts val="0"/>
              </a:spcAft>
              <a:buNone/>
            </a:pPr>
            <a:r>
              <a:rPr b="1" lang="en"/>
              <a:t>Canada</a:t>
            </a:r>
            <a:r>
              <a:rPr lang="en"/>
              <a:t>: 38 million</a:t>
            </a:r>
            <a:endParaRPr/>
          </a:p>
          <a:p>
            <a:pPr indent="0" lvl="0" marL="0" rtl="0" algn="ctr">
              <a:spcBef>
                <a:spcPts val="600"/>
              </a:spcBef>
              <a:spcAft>
                <a:spcPts val="0"/>
              </a:spcAft>
              <a:buNone/>
            </a:pPr>
            <a:r>
              <a:rPr b="1" lang="en"/>
              <a:t>South Korea</a:t>
            </a:r>
            <a:r>
              <a:rPr lang="en"/>
              <a:t>: 52 million</a:t>
            </a:r>
            <a:endParaRPr/>
          </a:p>
          <a:p>
            <a:pPr indent="-381000" lvl="0" marL="457200" rtl="0" algn="l">
              <a:spcBef>
                <a:spcPts val="600"/>
              </a:spcBef>
              <a:spcAft>
                <a:spcPts val="0"/>
              </a:spcAft>
              <a:buClr>
                <a:schemeClr val="lt1"/>
              </a:buClr>
              <a:buSzPts val="2400"/>
              <a:buChar char="○"/>
            </a:pPr>
            <a:r>
              <a:t/>
            </a:r>
            <a:endParaRPr>
              <a:solidFill>
                <a:schemeClr val="lt1"/>
              </a:solidFill>
            </a:endParaRPr>
          </a:p>
          <a:p>
            <a:pPr indent="0" lvl="0" marL="457200" rtl="0" algn="l">
              <a:spcBef>
                <a:spcPts val="0"/>
              </a:spcBef>
              <a:spcAft>
                <a:spcPts val="0"/>
              </a:spcAft>
              <a:buNone/>
            </a:pPr>
            <a:r>
              <a:t/>
            </a:r>
            <a:endParaRPr/>
          </a:p>
        </p:txBody>
      </p:sp>
      <p:sp>
        <p:nvSpPr>
          <p:cNvPr id="88" name="Google Shape;88;p1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9" name="Google Shape;89;p15"/>
          <p:cNvPicPr preferRelativeResize="0"/>
          <p:nvPr/>
        </p:nvPicPr>
        <p:blipFill>
          <a:blip r:embed="rId3">
            <a:alphaModFix/>
          </a:blip>
          <a:stretch>
            <a:fillRect/>
          </a:stretch>
        </p:blipFill>
        <p:spPr>
          <a:xfrm>
            <a:off x="4113800" y="1122574"/>
            <a:ext cx="916425" cy="91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Relevant Information</a:t>
            </a:r>
            <a:endParaRPr sz="2200"/>
          </a:p>
        </p:txBody>
      </p:sp>
      <p:sp>
        <p:nvSpPr>
          <p:cNvPr id="95" name="Google Shape;95;p16"/>
          <p:cNvSpPr txBox="1"/>
          <p:nvPr>
            <p:ph idx="1" type="body"/>
          </p:nvPr>
        </p:nvSpPr>
        <p:spPr>
          <a:xfrm>
            <a:off x="2077788" y="2038988"/>
            <a:ext cx="4988400" cy="2082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2700">
                <a:solidFill>
                  <a:schemeClr val="accent1"/>
                </a:solidFill>
              </a:rPr>
              <a:t>Country GDPs</a:t>
            </a:r>
            <a:endParaRPr sz="2700"/>
          </a:p>
          <a:p>
            <a:pPr indent="0" lvl="0" marL="0" rtl="0" algn="ctr">
              <a:spcBef>
                <a:spcPts val="600"/>
              </a:spcBef>
              <a:spcAft>
                <a:spcPts val="0"/>
              </a:spcAft>
              <a:buNone/>
            </a:pPr>
            <a:r>
              <a:rPr b="1" lang="en"/>
              <a:t>Argentina</a:t>
            </a:r>
            <a:r>
              <a:rPr lang="en"/>
              <a:t>: $383 billion</a:t>
            </a:r>
            <a:endParaRPr b="1"/>
          </a:p>
          <a:p>
            <a:pPr indent="0" lvl="0" marL="0" rtl="0" algn="ctr">
              <a:spcBef>
                <a:spcPts val="600"/>
              </a:spcBef>
              <a:spcAft>
                <a:spcPts val="0"/>
              </a:spcAft>
              <a:buNone/>
            </a:pPr>
            <a:r>
              <a:rPr b="1" lang="en"/>
              <a:t>Canada</a:t>
            </a:r>
            <a:r>
              <a:rPr lang="en"/>
              <a:t>: $1.64 trillion</a:t>
            </a:r>
            <a:endParaRPr/>
          </a:p>
          <a:p>
            <a:pPr indent="0" lvl="0" marL="0" rtl="0" algn="ctr">
              <a:spcBef>
                <a:spcPts val="600"/>
              </a:spcBef>
              <a:spcAft>
                <a:spcPts val="0"/>
              </a:spcAft>
              <a:buNone/>
            </a:pPr>
            <a:r>
              <a:rPr b="1" lang="en"/>
              <a:t>South Korea</a:t>
            </a:r>
            <a:r>
              <a:rPr lang="en"/>
              <a:t>: $1.63 trillion</a:t>
            </a:r>
            <a:endParaRPr/>
          </a:p>
          <a:p>
            <a:pPr indent="-381000" lvl="0" marL="457200" rtl="0" algn="l">
              <a:spcBef>
                <a:spcPts val="600"/>
              </a:spcBef>
              <a:spcAft>
                <a:spcPts val="0"/>
              </a:spcAft>
              <a:buClr>
                <a:schemeClr val="lt1"/>
              </a:buClr>
              <a:buSzPts val="2400"/>
              <a:buChar char="○"/>
            </a:pPr>
            <a:r>
              <a:t/>
            </a:r>
            <a:endParaRPr>
              <a:solidFill>
                <a:schemeClr val="lt1"/>
              </a:solidFill>
            </a:endParaRPr>
          </a:p>
          <a:p>
            <a:pPr indent="0" lvl="0" marL="457200" rtl="0" algn="l">
              <a:spcBef>
                <a:spcPts val="0"/>
              </a:spcBef>
              <a:spcAft>
                <a:spcPts val="0"/>
              </a:spcAft>
              <a:buNone/>
            </a:pPr>
            <a:r>
              <a:t/>
            </a:r>
            <a:endParaRPr/>
          </a:p>
        </p:txBody>
      </p:sp>
      <p:sp>
        <p:nvSpPr>
          <p:cNvPr id="96" name="Google Shape;96;p1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 name="Google Shape;97;p16"/>
          <p:cNvPicPr preferRelativeResize="0"/>
          <p:nvPr/>
        </p:nvPicPr>
        <p:blipFill>
          <a:blip r:embed="rId3">
            <a:alphaModFix/>
          </a:blip>
          <a:stretch>
            <a:fillRect/>
          </a:stretch>
        </p:blipFill>
        <p:spPr>
          <a:xfrm>
            <a:off x="4103374" y="1101750"/>
            <a:ext cx="937251" cy="937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Relevant Information</a:t>
            </a:r>
            <a:endParaRPr sz="2200"/>
          </a:p>
        </p:txBody>
      </p:sp>
      <p:sp>
        <p:nvSpPr>
          <p:cNvPr id="103" name="Google Shape;103;p17"/>
          <p:cNvSpPr txBox="1"/>
          <p:nvPr>
            <p:ph idx="1" type="body"/>
          </p:nvPr>
        </p:nvSpPr>
        <p:spPr>
          <a:xfrm>
            <a:off x="578700" y="876850"/>
            <a:ext cx="7986600" cy="3779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2500">
                <a:solidFill>
                  <a:schemeClr val="accent1"/>
                </a:solidFill>
              </a:rPr>
              <a:t>Travel Requirements &amp; Restrictions</a:t>
            </a:r>
            <a:endParaRPr sz="2500"/>
          </a:p>
          <a:p>
            <a:pPr indent="0" lvl="0" marL="0" rtl="0" algn="l">
              <a:lnSpc>
                <a:spcPct val="100000"/>
              </a:lnSpc>
              <a:spcBef>
                <a:spcPts val="0"/>
              </a:spcBef>
              <a:spcAft>
                <a:spcPts val="0"/>
              </a:spcAft>
              <a:buNone/>
            </a:pPr>
            <a:r>
              <a:rPr b="1" lang="en" sz="2000">
                <a:latin typeface="Montserrat"/>
                <a:ea typeface="Montserrat"/>
                <a:cs typeface="Montserrat"/>
                <a:sym typeface="Montserrat"/>
              </a:rPr>
              <a:t>Argentina:</a:t>
            </a:r>
            <a:endParaRPr b="1" sz="2000">
              <a:latin typeface="Montserrat"/>
              <a:ea typeface="Montserrat"/>
              <a:cs typeface="Montserrat"/>
              <a:sym typeface="Montserrat"/>
            </a:endParaRPr>
          </a:p>
          <a:p>
            <a:pPr indent="-330200" lvl="0" marL="457200" rtl="0" algn="l">
              <a:spcBef>
                <a:spcPts val="600"/>
              </a:spcBef>
              <a:spcAft>
                <a:spcPts val="0"/>
              </a:spcAft>
              <a:buSzPts val="1600"/>
              <a:buFont typeface="Montserrat"/>
              <a:buChar char="○"/>
            </a:pPr>
            <a:r>
              <a:rPr lang="en" sz="1800"/>
              <a:t>Fully vaccinated at least 14 days before travelling</a:t>
            </a:r>
            <a:endParaRPr sz="1800"/>
          </a:p>
          <a:p>
            <a:pPr indent="-330200" lvl="0" marL="457200" rtl="0" algn="l">
              <a:spcBef>
                <a:spcPts val="0"/>
              </a:spcBef>
              <a:spcAft>
                <a:spcPts val="0"/>
              </a:spcAft>
              <a:buSzPts val="1600"/>
              <a:buFont typeface="Montserrat"/>
              <a:buChar char="○"/>
            </a:pPr>
            <a:r>
              <a:rPr lang="en" sz="1800"/>
              <a:t>Proof of negative PCR test 1-3 days before departure</a:t>
            </a:r>
            <a:endParaRPr b="1" sz="2000">
              <a:latin typeface="Montserrat"/>
              <a:ea typeface="Montserrat"/>
              <a:cs typeface="Montserrat"/>
              <a:sym typeface="Montserrat"/>
            </a:endParaRPr>
          </a:p>
          <a:p>
            <a:pPr indent="0" lvl="0" marL="0" rtl="0" algn="l">
              <a:lnSpc>
                <a:spcPct val="100000"/>
              </a:lnSpc>
              <a:spcBef>
                <a:spcPts val="0"/>
              </a:spcBef>
              <a:spcAft>
                <a:spcPts val="0"/>
              </a:spcAft>
              <a:buNone/>
            </a:pPr>
            <a:r>
              <a:rPr b="1" lang="en" sz="2000">
                <a:latin typeface="Montserrat"/>
                <a:ea typeface="Montserrat"/>
                <a:cs typeface="Montserrat"/>
                <a:sym typeface="Montserrat"/>
              </a:rPr>
              <a:t>Canada:</a:t>
            </a:r>
            <a:endParaRPr b="1" sz="2000">
              <a:latin typeface="Montserrat"/>
              <a:ea typeface="Montserrat"/>
              <a:cs typeface="Montserrat"/>
              <a:sym typeface="Montserrat"/>
            </a:endParaRPr>
          </a:p>
          <a:p>
            <a:pPr indent="-330200" lvl="0" marL="457200" rtl="0" algn="l">
              <a:spcBef>
                <a:spcPts val="600"/>
              </a:spcBef>
              <a:spcAft>
                <a:spcPts val="0"/>
              </a:spcAft>
              <a:buSzPts val="1600"/>
              <a:buFont typeface="Montserrat"/>
              <a:buChar char="○"/>
            </a:pPr>
            <a:r>
              <a:rPr lang="en" sz="1800"/>
              <a:t>Fully vaccinated at least 14 days before travelling</a:t>
            </a:r>
            <a:endParaRPr sz="1800"/>
          </a:p>
          <a:p>
            <a:pPr indent="-330200" lvl="0" marL="457200" rtl="0" algn="l">
              <a:spcBef>
                <a:spcPts val="0"/>
              </a:spcBef>
              <a:spcAft>
                <a:spcPts val="0"/>
              </a:spcAft>
              <a:buSzPts val="1600"/>
              <a:buFont typeface="Montserrat"/>
              <a:buChar char="○"/>
            </a:pPr>
            <a:r>
              <a:rPr lang="en" sz="1800"/>
              <a:t>Proof of negative PCR test 1-3 days before departure</a:t>
            </a:r>
            <a:endParaRPr sz="1800"/>
          </a:p>
          <a:p>
            <a:pPr indent="0" lvl="0" marL="0" rtl="0" algn="l">
              <a:spcBef>
                <a:spcPts val="600"/>
              </a:spcBef>
              <a:spcAft>
                <a:spcPts val="0"/>
              </a:spcAft>
              <a:buNone/>
            </a:pPr>
            <a:r>
              <a:rPr b="1" lang="en" sz="2000">
                <a:latin typeface="Montserrat"/>
                <a:ea typeface="Montserrat"/>
                <a:cs typeface="Montserrat"/>
                <a:sym typeface="Montserrat"/>
              </a:rPr>
              <a:t>South Korea:</a:t>
            </a:r>
            <a:endParaRPr b="1" sz="2000">
              <a:latin typeface="Montserrat"/>
              <a:ea typeface="Montserrat"/>
              <a:cs typeface="Montserrat"/>
              <a:sym typeface="Montserrat"/>
            </a:endParaRPr>
          </a:p>
          <a:p>
            <a:pPr indent="-342900" lvl="0" marL="457200" rtl="0" algn="l">
              <a:spcBef>
                <a:spcPts val="600"/>
              </a:spcBef>
              <a:spcAft>
                <a:spcPts val="0"/>
              </a:spcAft>
              <a:buSzPts val="1800"/>
              <a:buChar char="○"/>
            </a:pPr>
            <a:r>
              <a:rPr lang="en" sz="1800"/>
              <a:t>Proof of negative PCR test 1-3 days before departure</a:t>
            </a:r>
            <a:endParaRPr sz="1800"/>
          </a:p>
          <a:p>
            <a:pPr indent="-342900" lvl="0" marL="457200" rtl="0" algn="l">
              <a:spcBef>
                <a:spcPts val="0"/>
              </a:spcBef>
              <a:spcAft>
                <a:spcPts val="0"/>
              </a:spcAft>
              <a:buSzPts val="1800"/>
              <a:buChar char="○"/>
            </a:pPr>
            <a:r>
              <a:rPr lang="en" sz="1800"/>
              <a:t>10-day quarantine upon entry</a:t>
            </a:r>
            <a:endParaRPr sz="1800"/>
          </a:p>
          <a:p>
            <a:pPr indent="-381000" lvl="0" marL="457200" rtl="0" algn="l">
              <a:spcBef>
                <a:spcPts val="0"/>
              </a:spcBef>
              <a:spcAft>
                <a:spcPts val="0"/>
              </a:spcAft>
              <a:buClr>
                <a:schemeClr val="lt1"/>
              </a:buClr>
              <a:buSzPts val="2400"/>
              <a:buChar char="○"/>
            </a:pPr>
            <a:r>
              <a:t/>
            </a:r>
            <a:endParaRPr>
              <a:solidFill>
                <a:schemeClr val="lt1"/>
              </a:solidFill>
            </a:endParaRPr>
          </a:p>
          <a:p>
            <a:pPr indent="0" lvl="0" marL="457200" rtl="0" algn="l">
              <a:spcBef>
                <a:spcPts val="0"/>
              </a:spcBef>
              <a:spcAft>
                <a:spcPts val="0"/>
              </a:spcAft>
              <a:buNone/>
            </a:pPr>
            <a:r>
              <a:t/>
            </a:r>
            <a:endParaRPr/>
          </a:p>
        </p:txBody>
      </p:sp>
      <p:sp>
        <p:nvSpPr>
          <p:cNvPr id="104" name="Google Shape;104;p1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5" name="Google Shape;105;p17"/>
          <p:cNvPicPr preferRelativeResize="0"/>
          <p:nvPr/>
        </p:nvPicPr>
        <p:blipFill>
          <a:blip r:embed="rId3">
            <a:alphaModFix/>
          </a:blip>
          <a:stretch>
            <a:fillRect/>
          </a:stretch>
        </p:blipFill>
        <p:spPr>
          <a:xfrm>
            <a:off x="7049475" y="794100"/>
            <a:ext cx="940099" cy="96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Our Hypothesis</a:t>
            </a:r>
            <a:endParaRPr sz="2200"/>
          </a:p>
        </p:txBody>
      </p:sp>
      <p:sp>
        <p:nvSpPr>
          <p:cNvPr id="111" name="Google Shape;111;p18"/>
          <p:cNvSpPr txBox="1"/>
          <p:nvPr>
            <p:ph idx="1" type="body"/>
          </p:nvPr>
        </p:nvSpPr>
        <p:spPr>
          <a:xfrm>
            <a:off x="617100" y="1029701"/>
            <a:ext cx="7909800" cy="351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900"/>
              <a:t>After analyzing our relevant information and conducting our own preliminary research, we hypothesize that Ángel Cabrera should travel to </a:t>
            </a:r>
            <a:r>
              <a:rPr b="1" lang="en" sz="1900"/>
              <a:t>Canada</a:t>
            </a:r>
            <a:r>
              <a:rPr lang="en" sz="1900"/>
              <a:t>.</a:t>
            </a:r>
            <a:endParaRPr sz="1900"/>
          </a:p>
          <a:p>
            <a:pPr indent="0" lvl="0" marL="0" rtl="0" algn="ctr">
              <a:spcBef>
                <a:spcPts val="600"/>
              </a:spcBef>
              <a:spcAft>
                <a:spcPts val="0"/>
              </a:spcAft>
              <a:buNone/>
            </a:pPr>
            <a:r>
              <a:t/>
            </a:r>
            <a:endParaRPr sz="1900"/>
          </a:p>
          <a:p>
            <a:pPr indent="0" lvl="0" marL="0" rtl="0" algn="ctr">
              <a:spcBef>
                <a:spcPts val="600"/>
              </a:spcBef>
              <a:spcAft>
                <a:spcPts val="0"/>
              </a:spcAft>
              <a:buNone/>
            </a:pPr>
            <a:r>
              <a:rPr lang="en" sz="1900"/>
              <a:t>We are assuming that by having the </a:t>
            </a:r>
            <a:r>
              <a:rPr b="1" lang="en" sz="1900"/>
              <a:t>highest GDP</a:t>
            </a:r>
            <a:r>
              <a:rPr lang="en" sz="1900"/>
              <a:t>, Canada’s economy is doing the most well and its government is doing the </a:t>
            </a:r>
            <a:r>
              <a:rPr b="1" lang="en" sz="1900"/>
              <a:t>best job</a:t>
            </a:r>
            <a:r>
              <a:rPr lang="en" sz="1900"/>
              <a:t> at administering vaccines to its citizens. In addition, Canada has the </a:t>
            </a:r>
            <a:r>
              <a:rPr b="1" lang="en" sz="1900"/>
              <a:t>smallest population</a:t>
            </a:r>
            <a:r>
              <a:rPr lang="en" sz="1900"/>
              <a:t> when comparing the three countries. Lastly, Canada’s travel requirements are very </a:t>
            </a:r>
            <a:r>
              <a:rPr b="1" lang="en" sz="1900"/>
              <a:t>standard </a:t>
            </a:r>
            <a:r>
              <a:rPr lang="en" sz="1900"/>
              <a:t>and</a:t>
            </a:r>
            <a:r>
              <a:rPr b="1" lang="en" sz="1900"/>
              <a:t> fair</a:t>
            </a:r>
            <a:r>
              <a:rPr lang="en" sz="1900"/>
              <a:t>. </a:t>
            </a:r>
            <a:endParaRPr sz="1900"/>
          </a:p>
          <a:p>
            <a:pPr indent="0" lvl="0" marL="0" rtl="0" algn="l">
              <a:spcBef>
                <a:spcPts val="600"/>
              </a:spcBef>
              <a:spcAft>
                <a:spcPts val="0"/>
              </a:spcAft>
              <a:buNone/>
            </a:pPr>
            <a:r>
              <a:t/>
            </a:r>
            <a:endParaRPr/>
          </a:p>
        </p:txBody>
      </p:sp>
      <p:sp>
        <p:nvSpPr>
          <p:cNvPr id="112" name="Google Shape;112;p1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318100" y="113175"/>
            <a:ext cx="45078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Our Data</a:t>
            </a:r>
            <a:endParaRPr sz="2200"/>
          </a:p>
        </p:txBody>
      </p:sp>
      <p:sp>
        <p:nvSpPr>
          <p:cNvPr id="118" name="Google Shape;118;p19"/>
          <p:cNvSpPr txBox="1"/>
          <p:nvPr>
            <p:ph idx="1" type="body"/>
          </p:nvPr>
        </p:nvSpPr>
        <p:spPr>
          <a:xfrm>
            <a:off x="617100" y="879001"/>
            <a:ext cx="7909800" cy="338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How was it generated/gathered?</a:t>
            </a:r>
            <a:endParaRPr sz="2100"/>
          </a:p>
          <a:p>
            <a:pPr indent="-342900" lvl="0" marL="457200" rtl="0" algn="l">
              <a:spcBef>
                <a:spcPts val="600"/>
              </a:spcBef>
              <a:spcAft>
                <a:spcPts val="0"/>
              </a:spcAft>
              <a:buSzPts val="1800"/>
              <a:buChar char="○"/>
            </a:pPr>
            <a:r>
              <a:rPr lang="en" sz="1800"/>
              <a:t>Used data taken from “Our World in Data”</a:t>
            </a:r>
            <a:endParaRPr sz="1800"/>
          </a:p>
          <a:p>
            <a:pPr indent="-342900" lvl="1" marL="914400" rtl="0" algn="l">
              <a:spcBef>
                <a:spcPts val="0"/>
              </a:spcBef>
              <a:spcAft>
                <a:spcPts val="0"/>
              </a:spcAft>
              <a:buSzPts val="1800"/>
              <a:buChar char="□"/>
            </a:pPr>
            <a:r>
              <a:rPr lang="en" sz="1800"/>
              <a:t>Tracks and updates current Covid-19 data from their Github repository</a:t>
            </a:r>
            <a:endParaRPr sz="1800"/>
          </a:p>
          <a:p>
            <a:pPr indent="-342900" lvl="0" marL="457200" rtl="0" algn="l">
              <a:spcBef>
                <a:spcPts val="0"/>
              </a:spcBef>
              <a:spcAft>
                <a:spcPts val="0"/>
              </a:spcAft>
              <a:buSzPts val="1800"/>
              <a:buChar char="○"/>
            </a:pPr>
            <a:r>
              <a:rPr lang="en" sz="1800"/>
              <a:t>Compiled different datasets that is relevant to telling our story and forming our case/opinion (Locations.csv, Vaccinations.csv, etc.)</a:t>
            </a:r>
            <a:endParaRPr sz="1800"/>
          </a:p>
          <a:p>
            <a:pPr indent="-342900" lvl="0" marL="457200" rtl="0" algn="l">
              <a:spcBef>
                <a:spcPts val="0"/>
              </a:spcBef>
              <a:spcAft>
                <a:spcPts val="0"/>
              </a:spcAft>
              <a:buSzPts val="1800"/>
              <a:buChar char="○"/>
            </a:pPr>
            <a:r>
              <a:rPr lang="en" sz="1800"/>
              <a:t>Performed outside research to take other variables into account</a:t>
            </a:r>
            <a:endParaRPr sz="1800"/>
          </a:p>
          <a:p>
            <a:pPr indent="0" lvl="0" marL="0" rtl="0" algn="l">
              <a:spcBef>
                <a:spcPts val="600"/>
              </a:spcBef>
              <a:spcAft>
                <a:spcPts val="0"/>
              </a:spcAft>
              <a:buNone/>
            </a:pPr>
            <a:r>
              <a:rPr lang="en" sz="2100"/>
              <a:t>Issues in the data?</a:t>
            </a:r>
            <a:endParaRPr sz="2100"/>
          </a:p>
          <a:p>
            <a:pPr indent="-342900" lvl="0" marL="457200" rtl="0" algn="l">
              <a:spcBef>
                <a:spcPts val="600"/>
              </a:spcBef>
              <a:spcAft>
                <a:spcPts val="0"/>
              </a:spcAft>
              <a:buSzPts val="1800"/>
              <a:buChar char="○"/>
            </a:pPr>
            <a:r>
              <a:rPr lang="en" sz="1800"/>
              <a:t>Many missing data points in the datasets</a:t>
            </a:r>
            <a:endParaRPr sz="1800"/>
          </a:p>
          <a:p>
            <a:pPr indent="-342900" lvl="0" marL="457200" rtl="0" algn="l">
              <a:spcBef>
                <a:spcPts val="0"/>
              </a:spcBef>
              <a:spcAft>
                <a:spcPts val="0"/>
              </a:spcAft>
              <a:buSzPts val="1800"/>
              <a:buChar char="○"/>
            </a:pPr>
            <a:r>
              <a:rPr lang="en" sz="1800"/>
              <a:t>Some categorical values, so necessary to create dummy variables</a:t>
            </a:r>
            <a:endParaRPr sz="1800"/>
          </a:p>
          <a:p>
            <a:pPr indent="0" lvl="0" marL="0" rtl="0" algn="l">
              <a:spcBef>
                <a:spcPts val="600"/>
              </a:spcBef>
              <a:spcAft>
                <a:spcPts val="0"/>
              </a:spcAft>
              <a:buNone/>
            </a:pPr>
            <a:r>
              <a:t/>
            </a:r>
            <a:endParaRPr sz="2600"/>
          </a:p>
        </p:txBody>
      </p:sp>
      <p:sp>
        <p:nvSpPr>
          <p:cNvPr id="119" name="Google Shape;119;p1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