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9c772b7427_2_2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9c772b7427_2_2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c772b7427_2_2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c772b7427_2_2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c772b7427_2_2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c772b7427_2_2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c772b7427_2_2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c772b7427_2_2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SELECT avg(-----) FROM -----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c772b7427_2_2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c772b7427_2_2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SELECt MAX(-----) FROM ------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c772b7427_2_2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c772b7427_2_2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SELECT MIN(-----) FROM ------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c772b7427_2_2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9c772b7427_2_2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7f7f5bf0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7f7f5bf0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9c772b7427_2_3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9c772b7427_2_3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9c772b7427_2_2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9c772b7427_2_2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c772b7427_2_2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c772b7427_2_2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57e52c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57e52c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c772b7427_2_2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c772b7427_2_2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c772b7427_2_2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c772b7427_2_2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SELECT product_1.Product_Name, SUM(in_person_order_contains_product.Quantity)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FROM product_1, in_person_order_contains_product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WHERE in_person_order_contains_product.Product_ID = product_1.Product_ID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ORDER BY SUM(in_person_order_contains_product.Quantity) DESC LIMIT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c772b7427_2_2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c772b7427_2_2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c772b7427_2_2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c772b7427_2_2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c772b7427_2_2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c772b7427_2_2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solidFill>
                  <a:srgbClr val="D9C4B1"/>
                </a:solidFill>
                <a:latin typeface="Roboto"/>
                <a:ea typeface="Roboto"/>
                <a:cs typeface="Roboto"/>
                <a:sym typeface="Roboto"/>
              </a:rPr>
              <a:t>What is the best selling Product Category for each of the stores?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localhost/phpmyadmin/url.php?url=https://dev.mysql.com/doc/refman/8.0/en/select.html" TargetMode="External"/><Relationship Id="rId4" Type="http://schemas.openxmlformats.org/officeDocument/2006/relationships/hyperlink" Target="http://localhost/phpmyadmin/url.php?url=https://dev.mysql.com/doc/refman/8.0/en/string-functions.html#function_left" TargetMode="External"/><Relationship Id="rId5" Type="http://schemas.openxmlformats.org/officeDocument/2006/relationships/hyperlink" Target="http://localhost/phpmyadmin/url.php?url=https://dev.mysql.com/doc/refman/8.0/en/string-functions.html#function_left" TargetMode="External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65375" y="3146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/>
              <a:t>CVS Retail Store</a:t>
            </a:r>
            <a:endParaRPr sz="4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10400" y="1653450"/>
            <a:ext cx="47193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Anish Reddy Yennam, Chuandong Liu, Daniel Gregory Schall, Mateen Gebrael Rasoli, Maxwell Nathaniel Oglesby</a:t>
            </a:r>
            <a:endParaRPr sz="17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700" y="3513350"/>
            <a:ext cx="4924052" cy="11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Query 5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Business Problem: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Which customer made the largest online purchase?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4120150" y="489425"/>
            <a:ext cx="4496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SELECT</a:t>
            </a:r>
            <a:r>
              <a:rPr lang="zh-C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Member.Customer_Name, Online_Order.Item_Quantity FROM Online_Order </a:t>
            </a:r>
            <a:r>
              <a:rPr lang="zh-CN">
                <a:solidFill>
                  <a:schemeClr val="dk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LEFT</a:t>
            </a:r>
            <a:r>
              <a:rPr lang="zh-C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JOIN Orders ON Online_Order.O_Order_ID = Orders.Order_ID </a:t>
            </a:r>
            <a:r>
              <a:rPr lang="zh-CN">
                <a:solidFill>
                  <a:schemeClr val="dk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LEFT</a:t>
            </a:r>
            <a:r>
              <a:rPr lang="zh-C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JOIN Member ON Member.Member_ID =Orders.Member_ID ORDER BY (item_quantity * 1) DESC LIMIT 1;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6">
            <a:alphaModFix/>
          </a:blip>
          <a:srcRect b="7261" l="1479" r="3045" t="73946"/>
          <a:stretch/>
        </p:blipFill>
        <p:spPr>
          <a:xfrm>
            <a:off x="3912575" y="3000400"/>
            <a:ext cx="5110524" cy="4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Query 6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Business Problem: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Who is CVS’s most recurring customer from In-Person orders?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4182425" y="507225"/>
            <a:ext cx="4547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SELECT Member.Customer_Name, COUNT(Member.Customer_Name) AS "Number of Orders" FROM In_Person_Order LEFT JOIN Orders ON In_Person_Order.P_Order_ID = Orders.Order_ID LEFT JOIN Member ON Member.Member_ID = Orders.Member_ID GROUP BY Member.Customer_Name ORDER BY COUNT(Member.Customer_Name) DESC;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850" y="2522750"/>
            <a:ext cx="5001800" cy="20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Query 7 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Business Problem: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What is the average items purchased from each of CVS’s stores?</a:t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4388400" y="959400"/>
            <a:ext cx="35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3846625" y="137925"/>
            <a:ext cx="5132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SELECT In_Person_Order.Store_ID, (SUM(In_Person_Order_Contains_Product.Quantity)/ COUNT(In_Person_Order_Contains_Product.P_Order_ID)) AS 'Avg_Quantity_Sold'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FROM In_Person_Order_Contains_Product, In_Person_Order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WHERE In_Person_Order.P_Order_ID=In_Person_Order_Contains_Product.P_Order_ID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GROUP BY Store_ID;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675" y="2748525"/>
            <a:ext cx="1614884" cy="22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Query 8 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Business Problem: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What are the 10 largest orders based on the quantity of items sold?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3730125" y="140425"/>
            <a:ext cx="5097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SELECT In_Person_Order_Contains_Product.P_Order_ID, SUM(In_Person_Order_Contains_Product.Quantity) AS 'Items_in_Order'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FROM In_Person_Order_Contains_Product, In_Person_Order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WHERE In_Person_Order.P_Order_ID=In_Person_Order_Contains_Product.P_Order_ID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GROUP BY P_Order_ID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ORDER BY Items_in_Order DESC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LIMIT 10;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700" y="2607300"/>
            <a:ext cx="1639307" cy="24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Query 9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Business Problem: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How much inventory does each Product Category have left in stock? </a:t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3989500" y="252775"/>
            <a:ext cx="4989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SELECT Product.Product_Category, SUM(Store_Holds_Product.Remaining_Stock) AS 'Total_Remaining_Stock'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FROM Product, Store_Holds_Product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WHERE Store_Holds_Product.Product_ID=Product.Product_ID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GROUP BY Product_Category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ORDER BY Total_Remaining_Stock DESC;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249" y="2512875"/>
            <a:ext cx="4130334" cy="23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Query 10 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Business Problem: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What are the Top 10 lowest selling products based on recent In-Person sales?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3824650" y="98925"/>
            <a:ext cx="5099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SELECT Product.Product_Name, SUM(In_Person_Order_Contains_Product.Quantity) AS 'Products_Sold'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FROM In_Person_Order_Contains_Product, Product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WHERE In_Person_Order_Contains_Product.Product_ID = Product.Product_ID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GROUP BY Product_Name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ORDER BY Products_Sold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LIMIT 10;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650" y="2571750"/>
            <a:ext cx="2365344" cy="239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30650" y="1970375"/>
            <a:ext cx="70827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30650" y="2121425"/>
            <a:ext cx="70827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Questions？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469350" y="366200"/>
            <a:ext cx="4269000" cy="47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CVS = “Consumer Value Stores”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First CVS store was founded in 1963 and sold health and beauty products in Massachusetts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Founded by brothers Stanley and Sidney Goldstein &amp; partner Ralph Hoagland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Designed a database to manage their online &amp; in-person sales to satisfy customer requirements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Keep track of storage/stock of products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Keep track of in-person/online customers with the CVS card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Keep track of damages, theft, etc. regarding products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Created a table on special offers &amp; discounts.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75" y="1732000"/>
            <a:ext cx="3844398" cy="216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56725" y="6635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E-R Diagram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00" y="1"/>
            <a:ext cx="8604875" cy="50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87950" y="340700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oboto"/>
                <a:ea typeface="Roboto"/>
                <a:cs typeface="Roboto"/>
                <a:sym typeface="Roboto"/>
              </a:rPr>
              <a:t>7 Strong Entities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oboto"/>
                <a:ea typeface="Roboto"/>
                <a:cs typeface="Roboto"/>
                <a:sym typeface="Roboto"/>
              </a:rPr>
              <a:t>No Weak Entities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oboto"/>
                <a:ea typeface="Roboto"/>
                <a:cs typeface="Roboto"/>
                <a:sym typeface="Roboto"/>
              </a:rPr>
              <a:t>1 Supertype - Subtype relationship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oboto"/>
                <a:ea typeface="Roboto"/>
                <a:cs typeface="Roboto"/>
                <a:sym typeface="Roboto"/>
              </a:rPr>
              <a:t>1 one to one relationship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oboto"/>
                <a:ea typeface="Roboto"/>
                <a:cs typeface="Roboto"/>
                <a:sym typeface="Roboto"/>
              </a:rPr>
              <a:t>3 one to many relationship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oboto"/>
                <a:ea typeface="Roboto"/>
                <a:cs typeface="Roboto"/>
                <a:sym typeface="Roboto"/>
              </a:rPr>
              <a:t>2 many to many relationship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Normalized Table</a:t>
            </a:r>
            <a:endParaRPr/>
          </a:p>
        </p:txBody>
      </p:sp>
      <p:sp>
        <p:nvSpPr>
          <p:cNvPr id="90" name="Google Shape;90;p17"/>
          <p:cNvSpPr txBox="1"/>
          <p:nvPr>
            <p:ph idx="4294967295" type="body"/>
          </p:nvPr>
        </p:nvSpPr>
        <p:spPr>
          <a:xfrm>
            <a:off x="64525" y="1418100"/>
            <a:ext cx="9015000" cy="3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Member(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Member_ID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Customer_Name, Address, Email, Phone_#, Date_Of_Birth)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Discount(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Discount_Code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Discount_Rate, Category, 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Orders(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Order_ID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Order_Date, Order_Type, 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Online_Order(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O_Order_ID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Delivery_Date, Item_Quantity)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In_Person_Order(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P_Order_ID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Product(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Product_ID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Product_Name, Product_Price, Product_Category)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Store(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Store_ID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Street_Address, City, State, Zip_Code)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Store_Holds_Product(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Store_ID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Product_ID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Remaining_Stock)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In_Person_Order_Contains_Product(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P_Order_ID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zh-C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Product_ID</a:t>
            </a: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Quantity)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Query 1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Business Problem: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Which product has the most sales?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4006400" y="390875"/>
            <a:ext cx="4539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SELECT Product.Product_Name, SUM(In_Person_Order_Contains_Product.Quantity) AS 'Total Orders'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FROM Product, In_Person_Order_Contains_Product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WHERE Product.Product_ID = In_Person_Order_Contains_Product.Product_ID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GROUP BY Product.Product_Name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ORDER BY SUM(In_Person_Order_Contains_Product.Quantity) DESC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LIMIT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725" y="3616125"/>
            <a:ext cx="3738625" cy="10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Query 2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Business Problem: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Which products require more inventory?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4095250" y="195425"/>
            <a:ext cx="4725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SELECT Store_Holds_Product.Store_ID ,Store_Holds_Product.Product_ID, Product.Product_Name, Store_Holds_Product.Remaining_Stock FROM Store_Holds_Product, Product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WHERE Remaining_Stock =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AND Product.Product_ID = Store_Holds_Product.Product_ID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GROUP BY Store_ID, Product_ID;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376" y="2262838"/>
            <a:ext cx="2617780" cy="28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Query 3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2390650"/>
            <a:ext cx="3127500" cy="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Business Problem: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Which store has the most sales?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780425" y="0"/>
            <a:ext cx="5293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SELECT Store_ID, SUM(In_Person_Order_Contains_Product.Quantity * Product.Product_Price) AS 'Sales'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FROM In_Person_Order LEFT JOIN In_Person_Order_Contains_Product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on In_Person_Order.P_Order_ID = In_Person_Order_Contains_Product.P_Order_ID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LEFT JOIN Product on In_Person_Order_Contains_Product.Product_ID = Product.Product_ID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GROUP BY Store_ID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urier New"/>
                <a:ea typeface="Courier New"/>
                <a:cs typeface="Courier New"/>
                <a:sym typeface="Courier New"/>
              </a:rPr>
              <a:t>ORDER BY Sales DESC;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9749" y="2330025"/>
            <a:ext cx="1912277" cy="28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Query 4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Business Problem: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Which Product Categories have more than 10 items sold for all of the stores?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3780425" y="0"/>
            <a:ext cx="53637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latin typeface="Courier New"/>
                <a:ea typeface="Courier New"/>
                <a:cs typeface="Courier New"/>
                <a:sym typeface="Courier New"/>
              </a:rPr>
              <a:t>SELECT Store_ID, Product_Category, SUM(In_Person_Order_Contains_Product.Quantity) AS Total_Quantity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latin typeface="Courier New"/>
                <a:ea typeface="Courier New"/>
                <a:cs typeface="Courier New"/>
                <a:sym typeface="Courier New"/>
              </a:rPr>
              <a:t>FROM In_Person_Order LEFT JOIN In_Person_Order_Contains_Product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latin typeface="Courier New"/>
                <a:ea typeface="Courier New"/>
                <a:cs typeface="Courier New"/>
                <a:sym typeface="Courier New"/>
              </a:rPr>
              <a:t>on In_Person_Order.P_Order_ID = In_Person_Order_Contains_Product.P_Order_ID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latin typeface="Courier New"/>
                <a:ea typeface="Courier New"/>
                <a:cs typeface="Courier New"/>
                <a:sym typeface="Courier New"/>
              </a:rPr>
              <a:t>LEFT JOIN Product on In_Person_Order_Contains_Product.Product_ID = Product.Product_ID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latin typeface="Courier New"/>
                <a:ea typeface="Courier New"/>
                <a:cs typeface="Courier New"/>
                <a:sym typeface="Courier New"/>
              </a:rPr>
              <a:t>GROUP BY Store_ID, Product_Category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latin typeface="Courier New"/>
                <a:ea typeface="Courier New"/>
                <a:cs typeface="Courier New"/>
                <a:sym typeface="Courier New"/>
              </a:rPr>
              <a:t>HAVING Total_Quantity &gt; 10;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390" y="2845500"/>
            <a:ext cx="2937835" cy="22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