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2"/>
  </p:notesMasterIdLst>
  <p:handoutMasterIdLst>
    <p:handoutMasterId r:id="rId43"/>
  </p:handoutMasterIdLst>
  <p:sldIdLst>
    <p:sldId id="257" r:id="rId5"/>
    <p:sldId id="307" r:id="rId6"/>
    <p:sldId id="308" r:id="rId7"/>
    <p:sldId id="306" r:id="rId8"/>
    <p:sldId id="272" r:id="rId9"/>
    <p:sldId id="309" r:id="rId10"/>
    <p:sldId id="295" r:id="rId11"/>
    <p:sldId id="297" r:id="rId12"/>
    <p:sldId id="298" r:id="rId13"/>
    <p:sldId id="320" r:id="rId14"/>
    <p:sldId id="296" r:id="rId15"/>
    <p:sldId id="301" r:id="rId16"/>
    <p:sldId id="319" r:id="rId17"/>
    <p:sldId id="300" r:id="rId18"/>
    <p:sldId id="293" r:id="rId19"/>
    <p:sldId id="314" r:id="rId20"/>
    <p:sldId id="317" r:id="rId21"/>
    <p:sldId id="315" r:id="rId22"/>
    <p:sldId id="318" r:id="rId23"/>
    <p:sldId id="316" r:id="rId24"/>
    <p:sldId id="313" r:id="rId25"/>
    <p:sldId id="304" r:id="rId26"/>
    <p:sldId id="299" r:id="rId27"/>
    <p:sldId id="303" r:id="rId28"/>
    <p:sldId id="305" r:id="rId29"/>
    <p:sldId id="294" r:id="rId30"/>
    <p:sldId id="310" r:id="rId31"/>
    <p:sldId id="311" r:id="rId32"/>
    <p:sldId id="312" r:id="rId33"/>
    <p:sldId id="268" r:id="rId34"/>
    <p:sldId id="269" r:id="rId35"/>
    <p:sldId id="270" r:id="rId36"/>
    <p:sldId id="259" r:id="rId37"/>
    <p:sldId id="261" r:id="rId38"/>
    <p:sldId id="262" r:id="rId39"/>
    <p:sldId id="290" r:id="rId40"/>
    <p:sldId id="292" r:id="rId41"/>
  </p:sldIdLst>
  <p:sldSz cx="12188825" cy="6858000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0092" autoAdjust="0"/>
  </p:normalViewPr>
  <p:slideViewPr>
    <p:cSldViewPr>
      <p:cViewPr varScale="1">
        <p:scale>
          <a:sx n="73" d="100"/>
          <a:sy n="73" d="100"/>
        </p:scale>
        <p:origin x="636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2019/12/21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2019/12/21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5217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0498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5879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4941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8377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7308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5333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18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9217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2843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2043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1098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2037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8606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59838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992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69694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8349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28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52996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4998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3580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5988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00944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58384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07856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87418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76002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5494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9263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1761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5056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26450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1717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3701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接點​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接點​​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行數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手繪多邊形​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0" name="手繪多邊形​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22" name="日期預留位置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23" name="頁尾預留位置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24" name="投影片編號預留位置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接點​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接點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接點​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行數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手繪多邊形​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labs.com/products/development-tools/software/usb-to-uart-bridge-vcp-driver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s.google.com/signup/v2/webcreateaccount?continue=https%3A%2F%2Faccounts.google.com%2FManageAccount&amp;gmb=exp&amp;biz=false&amp;flowName=GlifWebSignIn&amp;flowEntry=SignU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id.webduino.io/signin" TargetMode="External"/><Relationship Id="rId4" Type="http://schemas.openxmlformats.org/officeDocument/2006/relationships/hyperlink" Target="https://jackterrylau.pixnet.net/blog/post/228035426-2019-08-09%E7%94%B3%E8%AB%8B%E4%B8%80%E5%80%8Bline-notify-token-%E4%BE%86-%E7%94%A8line-%E5%B9%AB%E4%BD%A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j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tensorflow/tfjs-model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25945;&#23416;&#36681;&#27284;&#36575;&#39636;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tensorflow/tfjs-models/blob/master/coco-ssd/src/classes.ts" TargetMode="External"/><Relationship Id="rId4" Type="http://schemas.openxmlformats.org/officeDocument/2006/relationships/hyperlink" Target="https://fustyles.github.io/webduino/TensorFlow/ObjectDetection_video/ObjectDetection_video_coco-ssd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ObjectDetection_image/ObjectDetection_image_mobilenet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tensorflow/tfjs-models/blob/master/mobilenet/src/imagenet_classes.ts" TargetMode="External"/><Relationship Id="rId4" Type="http://schemas.openxmlformats.org/officeDocument/2006/relationships/hyperlink" Target="https://fustyles.github.io/webduino/TensorFlow/ObjectDetection_video/ObjectDetection_video_mobilenet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PoseDetection_image/PoseDetection_image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ustyles.github.io/webduino/TensorFlow/PoseDetection_video/PoseDetection_video_multi.html" TargetMode="External"/><Relationship Id="rId5" Type="http://schemas.openxmlformats.org/officeDocument/2006/relationships/hyperlink" Target="https://fustyles.github.io/webduino/TensorFlow/PoseDetection_video/PoseDetection_video.html" TargetMode="External"/><Relationship Id="rId4" Type="http://schemas.openxmlformats.org/officeDocument/2006/relationships/hyperlink" Target="https://fustyles.github.io/webduino/TensorFlow/PoseDetection_image/PoseDetection_image_multi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BodyPix_image/BodyPix_image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ustyles.github.io/webduino/TensorFlow/BodyPix_video/BodyPix_video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DigitRecognition_knn-classifier/DigitRecognition_knn-classifier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ustyles.github.io/webduino/TensorFlow/VideoRecognition_knn-classifier/VideoRecognition_knn-classifier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ESP32-CAM_MyBlockly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ustyles/Workshop/tree/master/2019.12.20_esp32-cam/ESP32-CAM_MyBlockly_STREA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CameraWebServer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ustyles/Workshop/tree/master/2019.12.20_esp32-cam/ESP32-CAM_SD_Manager_PAG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ESP32-CAM_coco-ssd_PersonDetect_GoogleDrive_Linenotify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fustyles/Arduino/tree/master/ESP32-CAM_Webduino/ESP32-CAM_coco-ssd_ObjectTrackingCar_mqtt" TargetMode="External"/><Relationship Id="rId4" Type="http://schemas.openxmlformats.org/officeDocument/2006/relationships/hyperlink" Target="https://github.com/fustyles/Workshop/tree/master/2019.12.20_esp32-cam/ESP32-CAM_coco-ssd_PeopleTracking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ESP32-CAM_MultiPersonPose_ControlRelay01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ustyles/Workshop/tree/master/2019.12.20_esp32-cam/ESP32-CAM_MultiPersonPose_ControlRelay02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Arduino/tree/master/ESP32-CAM_Car/ESP32-CAM_CAR_2pwm_knn-classifier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bit.webduino.io/blockly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bit.webduino.io/tutorials/doc/zh-tw/education/info/ota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blob/master/2019.11.14_webbit/%E6%95%99%E8%82%B2%E7%89%88%E8%87%AA%E8%A8%82%E7%A9%8D%E6%9C%A8%E6%B8%85%E5%96%AE.txt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l.espressif.com/dl/package_esp32_index.json" TargetMode="External"/><Relationship Id="rId5" Type="http://schemas.openxmlformats.org/officeDocument/2006/relationships/hyperlink" Target="https://www.arduino.cc/download_handler.php" TargetMode="External"/><Relationship Id="rId4" Type="http://schemas.openxmlformats.org/officeDocument/2006/relationships/hyperlink" Target="https://github.com/fustyles/Arduin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ch.cn/download/CH341SER_ZIP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85900" y="764704"/>
            <a:ext cx="8568952" cy="1476648"/>
          </a:xfrm>
        </p:spPr>
        <p:txBody>
          <a:bodyPr rtlCol="0">
            <a:normAutofit/>
          </a:bodyPr>
          <a:lstStyle/>
          <a:p>
            <a:pPr algn="ctr"/>
            <a:r>
              <a:rPr lang="en-US" altLang="zh-TW" sz="8000" dirty="0" err="1" smtClean="0"/>
              <a:t>ESP32</a:t>
            </a:r>
            <a:r>
              <a:rPr lang="en-US" altLang="zh-TW" sz="8000" dirty="0" smtClean="0"/>
              <a:t>-CAM</a:t>
            </a:r>
            <a:endParaRPr lang="zh-TW" altLang="en-US" sz="80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3101676" y="2348880"/>
            <a:ext cx="5337400" cy="1028824"/>
          </a:xfrm>
        </p:spPr>
        <p:txBody>
          <a:bodyPr rtlCol="0">
            <a:noAutofit/>
          </a:bodyPr>
          <a:lstStyle/>
          <a:p>
            <a:pPr algn="r"/>
            <a:r>
              <a:rPr lang="en-US" altLang="zh-TW" sz="5400" dirty="0"/>
              <a:t>AI</a:t>
            </a:r>
            <a:r>
              <a:rPr lang="zh-TW" altLang="en-US" sz="5400" dirty="0"/>
              <a:t>影像辨識應用</a:t>
            </a:r>
            <a:endParaRPr lang="zh-TW" altLang="en-US" sz="54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6" name="副標題 4"/>
          <p:cNvSpPr txBox="1">
            <a:spLocks/>
          </p:cNvSpPr>
          <p:nvPr/>
        </p:nvSpPr>
        <p:spPr>
          <a:xfrm>
            <a:off x="1341884" y="4725144"/>
            <a:ext cx="9599421" cy="1368152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講師：鳳山科技中心 傅仲儀主任</a:t>
            </a:r>
            <a:endParaRPr lang="zh-TW" altLang="en-US" sz="4800" dirty="0">
              <a:solidFill>
                <a:schemeClr val="accent2">
                  <a:lumMod val="60000"/>
                  <a:lumOff val="40000"/>
                </a:schemeClr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10369152" cy="623731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(6)</a:t>
            </a:r>
            <a:r>
              <a:rPr lang="zh-TW" alt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安裝</a:t>
            </a:r>
            <a:r>
              <a:rPr lang="en-US" altLang="zh-TW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USB </a:t>
            </a:r>
            <a:r>
              <a:rPr lang="en-US" altLang="zh-TW" sz="33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TTL</a:t>
            </a:r>
            <a:r>
              <a:rPr lang="zh-TW" alt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驅動程式</a:t>
            </a:r>
            <a:endParaRPr lang="en-US" altLang="zh-TW" sz="33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300" dirty="0">
                <a:hlinkClick r:id="rId3"/>
              </a:rPr>
              <a:t>https://</a:t>
            </a:r>
            <a:r>
              <a:rPr lang="en-US" altLang="zh-TW" sz="3300" dirty="0" err="1">
                <a:hlinkClick r:id="rId3"/>
              </a:rPr>
              <a:t>www.silabs.com</a:t>
            </a:r>
            <a:r>
              <a:rPr lang="en-US" altLang="zh-TW" sz="3300" dirty="0">
                <a:hlinkClick r:id="rId3"/>
              </a:rPr>
              <a:t>/products/development-tools/software/</a:t>
            </a:r>
            <a:r>
              <a:rPr lang="en-US" altLang="zh-TW" sz="3300" dirty="0" err="1">
                <a:hlinkClick r:id="rId3"/>
              </a:rPr>
              <a:t>usb</a:t>
            </a:r>
            <a:r>
              <a:rPr lang="en-US" altLang="zh-TW" sz="3300" dirty="0">
                <a:hlinkClick r:id="rId3"/>
              </a:rPr>
              <a:t>-to-</a:t>
            </a:r>
            <a:r>
              <a:rPr lang="en-US" altLang="zh-TW" sz="3300" dirty="0" err="1">
                <a:hlinkClick r:id="rId3"/>
              </a:rPr>
              <a:t>uart</a:t>
            </a:r>
            <a:r>
              <a:rPr lang="en-US" altLang="zh-TW" sz="3300" dirty="0">
                <a:hlinkClick r:id="rId3"/>
              </a:rPr>
              <a:t>-bridge-</a:t>
            </a:r>
            <a:r>
              <a:rPr lang="en-US" altLang="zh-TW" sz="3300" dirty="0" err="1">
                <a:hlinkClick r:id="rId3"/>
              </a:rPr>
              <a:t>vcp</a:t>
            </a:r>
            <a:r>
              <a:rPr lang="en-US" altLang="zh-TW" sz="3300" dirty="0">
                <a:hlinkClick r:id="rId3"/>
              </a:rPr>
              <a:t>-drivers</a:t>
            </a: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1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04664"/>
            <a:ext cx="10369152" cy="511256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(7)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人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臉辨識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範例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1124744"/>
            <a:ext cx="8712968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1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08" y="1574795"/>
            <a:ext cx="6408712" cy="480653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41884" y="692696"/>
            <a:ext cx="58422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>
                <a:solidFill>
                  <a:srgbClr val="FFFF00"/>
                </a:solidFill>
              </a:rPr>
              <a:t>USB</a:t>
            </a:r>
            <a:r>
              <a:rPr lang="zh-TW" altLang="en-US" sz="4400" dirty="0" smtClean="0">
                <a:solidFill>
                  <a:srgbClr val="FFFF00"/>
                </a:solidFill>
              </a:rPr>
              <a:t> 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TTL</a:t>
            </a:r>
            <a:r>
              <a:rPr lang="zh-TW" altLang="en-US" sz="4400" dirty="0" smtClean="0">
                <a:solidFill>
                  <a:srgbClr val="FFFF00"/>
                </a:solidFill>
              </a:rPr>
              <a:t>連接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ESP32</a:t>
            </a:r>
            <a:r>
              <a:rPr lang="en-US" altLang="zh-TW" sz="4400" dirty="0" smtClean="0">
                <a:solidFill>
                  <a:srgbClr val="FFFF00"/>
                </a:solidFill>
              </a:rPr>
              <a:t>-CAM</a:t>
            </a:r>
            <a:endParaRPr lang="zh-TW" altLang="en-US" sz="4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341884" y="1916832"/>
            <a:ext cx="364054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USB</a:t>
            </a:r>
            <a:r>
              <a:rPr lang="zh-TW" altLang="en-US" sz="2800" dirty="0" smtClean="0"/>
              <a:t> </a:t>
            </a:r>
            <a:r>
              <a:rPr lang="en-US" altLang="zh-TW" sz="2800" dirty="0" err="1" smtClean="0"/>
              <a:t>TTL</a:t>
            </a:r>
            <a:r>
              <a:rPr lang="zh-TW" altLang="en-US" sz="2800" dirty="0" smtClean="0"/>
              <a:t>       </a:t>
            </a:r>
            <a:r>
              <a:rPr lang="en-US" altLang="zh-TW" sz="2800" dirty="0" err="1" smtClean="0"/>
              <a:t>ESP32</a:t>
            </a:r>
            <a:r>
              <a:rPr lang="en-US" altLang="zh-TW" sz="2800" dirty="0" smtClean="0"/>
              <a:t>-CAM</a:t>
            </a:r>
            <a:endParaRPr lang="en-US" altLang="zh-TW" sz="2800" dirty="0"/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5V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5V</a:t>
            </a:r>
            <a:endParaRPr lang="en-US" altLang="zh-TW" sz="2800" dirty="0" smtClean="0">
              <a:solidFill>
                <a:srgbClr val="00B0F0"/>
              </a:solidFill>
            </a:endParaRPr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GND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GND</a:t>
            </a:r>
            <a:endParaRPr lang="en-US" altLang="zh-TW" sz="2800" dirty="0" smtClean="0">
              <a:solidFill>
                <a:srgbClr val="00B0F0"/>
              </a:solidFill>
            </a:endParaRPr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RXD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UOT</a:t>
            </a:r>
            <a:endParaRPr lang="en-US" altLang="zh-TW" sz="2800" dirty="0" smtClean="0">
              <a:solidFill>
                <a:srgbClr val="00B0F0"/>
              </a:solidFill>
            </a:endParaRPr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TXD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UOR</a:t>
            </a:r>
            <a:endParaRPr lang="en-US" altLang="zh-TW" sz="2800" dirty="0"/>
          </a:p>
          <a:p>
            <a:r>
              <a:rPr lang="zh-TW" altLang="en-US" sz="2800" dirty="0"/>
              <a:t> </a:t>
            </a:r>
            <a:r>
              <a:rPr lang="zh-TW" altLang="en-US" sz="2800" dirty="0" smtClean="0"/>
              <a:t>      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IO0</a:t>
            </a:r>
            <a:r>
              <a:rPr lang="zh-TW" altLang="en-US" sz="2800" dirty="0" smtClean="0">
                <a:solidFill>
                  <a:srgbClr val="00B0F0"/>
                </a:solidFill>
              </a:rPr>
              <a:t>接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GND</a:t>
            </a:r>
            <a:endParaRPr lang="en-US" altLang="zh-TW" sz="2800" dirty="0" smtClean="0">
              <a:solidFill>
                <a:srgbClr val="00B0F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69876" y="4653136"/>
            <a:ext cx="3888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FF0000"/>
                </a:solidFill>
              </a:rPr>
              <a:t>按</a:t>
            </a:r>
            <a:r>
              <a:rPr lang="en-US" altLang="zh-TW" sz="2800" dirty="0" smtClean="0">
                <a:solidFill>
                  <a:srgbClr val="FF0000"/>
                </a:solidFill>
              </a:rPr>
              <a:t>Reset</a:t>
            </a:r>
            <a:r>
              <a:rPr lang="zh-TW" altLang="en-US" sz="2800" dirty="0" smtClean="0">
                <a:solidFill>
                  <a:srgbClr val="FF0000"/>
                </a:solidFill>
              </a:rPr>
              <a:t>鍵進入燒錄模式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-&gt;</a:t>
            </a:r>
            <a:r>
              <a:rPr lang="zh-TW" altLang="en-US" sz="2800" dirty="0" smtClean="0">
                <a:solidFill>
                  <a:srgbClr val="FF0000"/>
                </a:solidFill>
              </a:rPr>
              <a:t> 上傳韌體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-&gt;</a:t>
            </a:r>
            <a:r>
              <a:rPr lang="zh-TW" altLang="en-US" sz="2800" dirty="0" smtClean="0">
                <a:solidFill>
                  <a:srgbClr val="FF0000"/>
                </a:solidFill>
              </a:rPr>
              <a:t> 移除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IO0</a:t>
            </a:r>
            <a:r>
              <a:rPr lang="zh-TW" altLang="en-US" sz="2800" dirty="0" smtClean="0">
                <a:solidFill>
                  <a:srgbClr val="FF0000"/>
                </a:solidFill>
              </a:rPr>
              <a:t>接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GND</a:t>
            </a:r>
            <a:r>
              <a:rPr lang="en-US" altLang="zh-TW" sz="2800" dirty="0" smtClean="0">
                <a:solidFill>
                  <a:srgbClr val="FF0000"/>
                </a:solidFill>
              </a:rPr>
              <a:t/>
            </a:r>
            <a:br>
              <a:rPr lang="en-US" altLang="zh-TW" sz="2800" dirty="0" smtClean="0">
                <a:solidFill>
                  <a:srgbClr val="FF0000"/>
                </a:solidFill>
              </a:rPr>
            </a:br>
            <a:r>
              <a:rPr lang="en-US" altLang="zh-TW" sz="2800" dirty="0" smtClean="0">
                <a:solidFill>
                  <a:srgbClr val="FF0000"/>
                </a:solidFill>
              </a:rPr>
              <a:t>-&gt;</a:t>
            </a:r>
            <a:r>
              <a:rPr lang="zh-TW" altLang="en-US" sz="2800" dirty="0" smtClean="0">
                <a:solidFill>
                  <a:srgbClr val="FF0000"/>
                </a:solidFill>
              </a:rPr>
              <a:t> 按</a:t>
            </a:r>
            <a:r>
              <a:rPr lang="en-US" altLang="zh-TW" sz="2800" dirty="0">
                <a:solidFill>
                  <a:srgbClr val="FF0000"/>
                </a:solidFill>
              </a:rPr>
              <a:t>Reset</a:t>
            </a:r>
            <a:r>
              <a:rPr lang="zh-TW" altLang="en-US" sz="2800" dirty="0">
                <a:solidFill>
                  <a:srgbClr val="FF0000"/>
                </a:solidFill>
              </a:rPr>
              <a:t>鍵</a:t>
            </a:r>
          </a:p>
        </p:txBody>
      </p:sp>
    </p:spTree>
    <p:extLst>
      <p:ext uri="{BB962C8B-B14F-4D97-AF65-F5344CB8AC3E}">
        <p14:creationId xmlns:p14="http://schemas.microsoft.com/office/powerpoint/2010/main" val="224481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10369152" cy="86409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(8)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上傳韌體設定      </a:t>
            </a: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312" y="1267544"/>
            <a:ext cx="7696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0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197868" y="692696"/>
            <a:ext cx="10657184" cy="5688632"/>
          </a:xfrm>
        </p:spPr>
        <p:txBody>
          <a:bodyPr rtlCol="0"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(9)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申請 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Google</a:t>
            </a:r>
            <a:r>
              <a:rPr lang="zh-TW" altLang="en-US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帳號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 smtClean="0">
                <a:hlinkClick r:id="rId3"/>
              </a:rPr>
              <a:t>https</a:t>
            </a:r>
            <a:r>
              <a:rPr lang="en-US" altLang="zh-TW" sz="3800" dirty="0">
                <a:hlinkClick r:id="rId3"/>
              </a:rPr>
              <a:t>://</a:t>
            </a:r>
            <a:r>
              <a:rPr lang="en-US" altLang="zh-TW" sz="3800" dirty="0" err="1" smtClean="0">
                <a:hlinkClick r:id="rId3"/>
              </a:rPr>
              <a:t>accounts.google.com</a:t>
            </a:r>
            <a:r>
              <a:rPr lang="en-US" altLang="zh-TW" sz="3800" dirty="0" smtClean="0">
                <a:hlinkClick r:id="rId3"/>
              </a:rPr>
              <a:t>/signup/</a:t>
            </a:r>
            <a:r>
              <a:rPr lang="en-US" altLang="zh-TW" sz="3800" dirty="0" err="1" smtClean="0">
                <a:hlinkClick r:id="rId3"/>
              </a:rPr>
              <a:t>v2</a:t>
            </a:r>
            <a:r>
              <a:rPr lang="en-US" altLang="zh-TW" sz="3800" dirty="0" smtClean="0">
                <a:hlinkClick r:id="rId3"/>
              </a:rPr>
              <a:t>/</a:t>
            </a:r>
            <a:r>
              <a:rPr lang="en-US" altLang="zh-TW" sz="3800" dirty="0" err="1" smtClean="0">
                <a:hlinkClick r:id="rId3"/>
              </a:rPr>
              <a:t>webcreateaccount?continue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https%3A%2F%2Faccounts.google.com%2FManageAccount&amp;gmb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exp&amp;biz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false&amp;flowName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GlifWebSignIn&amp;flowEntry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SignUp</a:t>
            </a:r>
            <a:endParaRPr lang="en-US" altLang="zh-TW" sz="3800" dirty="0" smtClean="0"/>
          </a:p>
          <a:p>
            <a:pPr marL="0" indent="0">
              <a:buNone/>
            </a:pPr>
            <a:endParaRPr lang="en-US" altLang="zh-TW" sz="3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(10)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申請 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 Notify</a:t>
            </a:r>
            <a:r>
              <a:rPr lang="zh-TW" altLang="en-US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帳號</a:t>
            </a:r>
            <a:endParaRPr lang="en-US" altLang="zh-TW" sz="3800" dirty="0" smtClean="0"/>
          </a:p>
          <a:p>
            <a:pPr marL="0" indent="0">
              <a:buNone/>
            </a:pP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https://</a:t>
            </a:r>
            <a:r>
              <a:rPr lang="en-US" altLang="zh-TW" sz="38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jackterrylau.pixnet.net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/blog/post/228035426-2019-08-09%E7%94%B3%E8%AB%8B%E4%B8%80%E5%80%8Bline-notify-token-%</a:t>
            </a:r>
            <a:r>
              <a:rPr lang="en-US" altLang="zh-TW" sz="38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E4%BE%86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-%</a:t>
            </a:r>
            <a:r>
              <a:rPr lang="en-US" altLang="zh-TW" sz="38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E7%94%A8line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-%</a:t>
            </a:r>
            <a:r>
              <a:rPr lang="en-US" altLang="zh-TW" sz="3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E5%B9%AB%E4%BD%A0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(11) 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網頁程式撰寫：利用</a:t>
            </a:r>
            <a:r>
              <a:rPr lang="en-US" altLang="zh-TW" sz="3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Webduino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雲端平台產生</a:t>
            </a:r>
            <a:r>
              <a:rPr lang="en-US" altLang="zh-TW" sz="3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Javascript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程式碼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>
                <a:hlinkClick r:id="rId5"/>
              </a:rPr>
              <a:t>https://</a:t>
            </a:r>
            <a:r>
              <a:rPr lang="en-US" altLang="zh-TW" sz="3800" dirty="0" err="1">
                <a:hlinkClick r:id="rId5"/>
              </a:rPr>
              <a:t>id.webduino.io</a:t>
            </a:r>
            <a:r>
              <a:rPr lang="en-US" altLang="zh-TW" sz="3800" dirty="0">
                <a:hlinkClick r:id="rId5"/>
              </a:rPr>
              <a:t>/</a:t>
            </a:r>
            <a:r>
              <a:rPr lang="en-US" altLang="zh-TW" sz="3800" dirty="0" err="1">
                <a:hlinkClick r:id="rId5"/>
              </a:rPr>
              <a:t>signin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17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764704"/>
            <a:ext cx="10009112" cy="568863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500" dirty="0" err="1" smtClean="0"/>
              <a:t>Tensorflow.js</a:t>
            </a:r>
            <a:r>
              <a:rPr lang="en-US" altLang="zh-TW" sz="3500" dirty="0" smtClean="0"/>
              <a:t>(</a:t>
            </a:r>
            <a:r>
              <a:rPr lang="en-US" altLang="zh-TW" sz="3500" dirty="0" err="1" smtClean="0"/>
              <a:t>tfjs</a:t>
            </a:r>
            <a:r>
              <a:rPr lang="en-US" altLang="zh-TW" sz="3500" dirty="0" smtClean="0"/>
              <a:t>)</a:t>
            </a:r>
            <a:r>
              <a:rPr lang="zh-TW" altLang="en-US" sz="3500" dirty="0" smtClean="0"/>
              <a:t>介紹</a:t>
            </a:r>
            <a:r>
              <a:rPr lang="en-US" altLang="zh-TW" sz="3500" dirty="0" smtClean="0"/>
              <a:t/>
            </a:r>
            <a:br>
              <a:rPr lang="en-US" altLang="zh-TW" sz="3500" dirty="0" smtClean="0"/>
            </a:br>
            <a:r>
              <a:rPr lang="en-US" altLang="zh-TW" sz="3600" dirty="0">
                <a:hlinkClick r:id="rId3"/>
              </a:rPr>
              <a:t>https://</a:t>
            </a:r>
            <a:r>
              <a:rPr lang="en-US" altLang="zh-TW" sz="3600" dirty="0" err="1">
                <a:hlinkClick r:id="rId3"/>
              </a:rPr>
              <a:t>www.tensorflow.org</a:t>
            </a:r>
            <a:r>
              <a:rPr lang="en-US" altLang="zh-TW" sz="3600" dirty="0">
                <a:hlinkClick r:id="rId3"/>
              </a:rPr>
              <a:t>/</a:t>
            </a:r>
            <a:r>
              <a:rPr lang="en-US" altLang="zh-TW" sz="3600" dirty="0" err="1">
                <a:hlinkClick r:id="rId3"/>
              </a:rPr>
              <a:t>js</a:t>
            </a:r>
            <a:r>
              <a:rPr lang="en-US" altLang="zh-TW" sz="3600" dirty="0" smtClean="0">
                <a:hlinkClick r:id="rId3"/>
              </a:rPr>
              <a:t>/</a:t>
            </a:r>
            <a:endParaRPr lang="en-US" altLang="zh-TW" sz="3600" dirty="0" smtClean="0"/>
          </a:p>
          <a:p>
            <a:pPr marL="0" indent="0">
              <a:buNone/>
            </a:pPr>
            <a:endParaRPr lang="en-US" altLang="zh-TW" sz="3500" dirty="0"/>
          </a:p>
          <a:p>
            <a:pPr marL="0" indent="0">
              <a:buNone/>
            </a:pPr>
            <a:r>
              <a:rPr lang="en-US" altLang="zh-TW" sz="3500" dirty="0" err="1"/>
              <a:t>Tensorflow.js</a:t>
            </a:r>
            <a:r>
              <a:rPr lang="zh-TW" altLang="en-US" sz="3500" dirty="0"/>
              <a:t>已訓練模型</a:t>
            </a:r>
            <a:endParaRPr lang="en-US" altLang="zh-TW" sz="3500" dirty="0"/>
          </a:p>
          <a:p>
            <a:pPr marL="0" indent="0">
              <a:buNone/>
            </a:pPr>
            <a:r>
              <a:rPr lang="en-US" altLang="zh-TW" sz="3500" dirty="0">
                <a:hlinkClick r:id="rId4"/>
              </a:rPr>
              <a:t>https://</a:t>
            </a:r>
            <a:r>
              <a:rPr lang="en-US" altLang="zh-TW" sz="3500" dirty="0" err="1" smtClean="0">
                <a:hlinkClick r:id="rId4"/>
              </a:rPr>
              <a:t>github.com</a:t>
            </a:r>
            <a:r>
              <a:rPr lang="en-US" altLang="zh-TW" sz="3500" dirty="0" smtClean="0">
                <a:hlinkClick r:id="rId4"/>
              </a:rPr>
              <a:t>/</a:t>
            </a:r>
            <a:r>
              <a:rPr lang="en-US" altLang="zh-TW" sz="3500" dirty="0" err="1" smtClean="0">
                <a:hlinkClick r:id="rId4"/>
              </a:rPr>
              <a:t>tensorflow</a:t>
            </a:r>
            <a:r>
              <a:rPr lang="en-US" altLang="zh-TW" sz="3500" dirty="0" smtClean="0">
                <a:hlinkClick r:id="rId4"/>
              </a:rPr>
              <a:t>/</a:t>
            </a:r>
            <a:r>
              <a:rPr lang="en-US" altLang="zh-TW" sz="3500" dirty="0" err="1" smtClean="0">
                <a:hlinkClick r:id="rId4"/>
              </a:rPr>
              <a:t>tfjs</a:t>
            </a:r>
            <a:r>
              <a:rPr lang="en-US" altLang="zh-TW" sz="3500" dirty="0" smtClean="0">
                <a:hlinkClick r:id="rId4"/>
              </a:rPr>
              <a:t>-models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42875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76672"/>
            <a:ext cx="9145016" cy="619268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C000"/>
                </a:solidFill>
              </a:rPr>
              <a:t>物件</a:t>
            </a:r>
            <a:r>
              <a:rPr lang="zh-TW" altLang="en-US" dirty="0">
                <a:solidFill>
                  <a:srgbClr val="FFC000"/>
                </a:solidFill>
              </a:rPr>
              <a:t>辨識 </a:t>
            </a:r>
            <a:r>
              <a:rPr lang="en-US" altLang="zh-TW" dirty="0">
                <a:solidFill>
                  <a:srgbClr val="FFC000"/>
                </a:solidFill>
              </a:rPr>
              <a:t>(coco-</a:t>
            </a:r>
            <a:r>
              <a:rPr lang="en-US" altLang="zh-TW" dirty="0" err="1">
                <a:solidFill>
                  <a:srgbClr val="FFC000"/>
                </a:solidFill>
              </a:rPr>
              <a:t>ssd</a:t>
            </a:r>
            <a:r>
              <a:rPr lang="en-US" altLang="zh-TW" dirty="0" smtClean="0">
                <a:solidFill>
                  <a:srgbClr val="FFC000"/>
                </a:solidFill>
              </a:rPr>
              <a:t>)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</a:p>
          <a:p>
            <a:pPr marL="0" indent="0">
              <a:buNone/>
            </a:pPr>
            <a:r>
              <a:rPr lang="en-US" altLang="zh-TW" dirty="0">
                <a:hlinkClick r:id="rId3" action="ppaction://hlinkfile"/>
              </a:rPr>
              <a:t>https://</a:t>
            </a:r>
            <a:r>
              <a:rPr lang="en-US" altLang="zh-TW" dirty="0" err="1">
                <a:hlinkClick r:id="rId3" action="ppaction://hlinkfile"/>
              </a:rPr>
              <a:t>fustyles.github.io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webduino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TensorFlow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ObjectDetection_image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ObjectDetection_image_coco-ssd.html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 </a:t>
            </a:r>
            <a:r>
              <a:rPr lang="en-US" altLang="zh-TW" dirty="0"/>
              <a:t>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ObjectDetection_video_coco-ssd.html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可辨識物件列表</a:t>
            </a: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err="1" smtClean="0">
                <a:hlinkClick r:id="rId5"/>
              </a:rPr>
              <a:t>github.com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tensorflow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tfjs</a:t>
            </a:r>
            <a:r>
              <a:rPr lang="en-US" altLang="zh-TW" dirty="0" smtClean="0">
                <a:hlinkClick r:id="rId5"/>
              </a:rPr>
              <a:t>-models/blob/master/coco-</a:t>
            </a:r>
            <a:r>
              <a:rPr lang="en-US" altLang="zh-TW" dirty="0" err="1" smtClean="0">
                <a:hlinkClick r:id="rId5"/>
              </a:rPr>
              <a:t>ssd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src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classes.ts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4633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76672"/>
            <a:ext cx="9145016" cy="6192688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C000"/>
                </a:solidFill>
              </a:rPr>
              <a:t>物件</a:t>
            </a:r>
            <a:r>
              <a:rPr lang="zh-TW" altLang="en-US" dirty="0">
                <a:solidFill>
                  <a:srgbClr val="FFC000"/>
                </a:solidFill>
              </a:rPr>
              <a:t>辨識 </a:t>
            </a:r>
            <a:r>
              <a:rPr lang="en-US" altLang="zh-TW" dirty="0">
                <a:solidFill>
                  <a:srgbClr val="FFC000"/>
                </a:solidFill>
              </a:rPr>
              <a:t>(</a:t>
            </a:r>
            <a:r>
              <a:rPr lang="en-US" altLang="zh-TW" dirty="0" err="1">
                <a:solidFill>
                  <a:srgbClr val="FFC000"/>
                </a:solidFill>
              </a:rPr>
              <a:t>mobilenet</a:t>
            </a:r>
            <a:r>
              <a:rPr lang="en-US" altLang="zh-TW" dirty="0" smtClean="0">
                <a:solidFill>
                  <a:srgbClr val="FFC000"/>
                </a:solidFill>
              </a:rPr>
              <a:t>)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ObjectDetection_image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ObjectDetection_image_mobilenet.html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 </a:t>
            </a:r>
            <a:r>
              <a:rPr lang="en-US" altLang="zh-TW" dirty="0"/>
              <a:t>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ObjectDetection_video_mobilenet.html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可辨識物件列表</a:t>
            </a: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err="1" smtClean="0">
                <a:hlinkClick r:id="rId5"/>
              </a:rPr>
              <a:t>github.com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tensorflow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tfjs</a:t>
            </a:r>
            <a:r>
              <a:rPr lang="en-US" altLang="zh-TW" dirty="0" smtClean="0">
                <a:hlinkClick r:id="rId5"/>
              </a:rPr>
              <a:t>-models/blob/master/</a:t>
            </a:r>
            <a:r>
              <a:rPr lang="en-US" altLang="zh-TW" dirty="0" err="1" smtClean="0">
                <a:hlinkClick r:id="rId5"/>
              </a:rPr>
              <a:t>mobilenet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src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imagenet_classes.ts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8716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04664"/>
            <a:ext cx="9145016" cy="6264696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C000"/>
                </a:solidFill>
              </a:rPr>
              <a:t>姿態</a:t>
            </a:r>
            <a:r>
              <a:rPr lang="zh-TW" altLang="en-US" dirty="0">
                <a:solidFill>
                  <a:srgbClr val="FFC000"/>
                </a:solidFill>
              </a:rPr>
              <a:t>辨識 </a:t>
            </a:r>
            <a:r>
              <a:rPr lang="en-US" altLang="zh-TW" dirty="0" err="1" smtClean="0">
                <a:solidFill>
                  <a:srgbClr val="FFC000"/>
                </a:solidFill>
              </a:rPr>
              <a:t>posenet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  <a:r>
              <a:rPr lang="en-US" altLang="zh-TW" dirty="0"/>
              <a:t>(</a:t>
            </a:r>
            <a:r>
              <a:rPr lang="zh-TW" altLang="en-US" dirty="0"/>
              <a:t>單人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PoseDetection_image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PoseDetection_image.html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圖片</a:t>
            </a:r>
            <a:r>
              <a:rPr lang="en-US" altLang="zh-TW" dirty="0"/>
              <a:t>(</a:t>
            </a:r>
            <a:r>
              <a:rPr lang="zh-TW" altLang="en-US" dirty="0"/>
              <a:t>多人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err="1" smtClean="0">
                <a:hlinkClick r:id="rId4"/>
              </a:rPr>
              <a:t>fustyles.github.io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webduino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TensorFlow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PoseDetection_image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PoseDetection_image_multi.html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</a:t>
            </a:r>
            <a:r>
              <a:rPr lang="en-US" altLang="zh-TW" dirty="0"/>
              <a:t>(</a:t>
            </a:r>
            <a:r>
              <a:rPr lang="zh-TW" altLang="en-US" dirty="0"/>
              <a:t>單人</a:t>
            </a:r>
            <a:r>
              <a:rPr lang="en-US" altLang="zh-TW" dirty="0"/>
              <a:t>)(Chrome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err="1">
                <a:hlinkClick r:id="rId5"/>
              </a:rPr>
              <a:t>fustyles.github.io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webduino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TensorFlow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PoseDetection_video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PoseDetection_video.html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</a:t>
            </a:r>
            <a:r>
              <a:rPr lang="en-US" altLang="zh-TW" dirty="0"/>
              <a:t>(</a:t>
            </a:r>
            <a:r>
              <a:rPr lang="zh-TW" altLang="en-US" dirty="0"/>
              <a:t>多人</a:t>
            </a:r>
            <a:r>
              <a:rPr lang="en-US" altLang="zh-TW" dirty="0"/>
              <a:t>)(Chrome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6"/>
              </a:rPr>
              <a:t>https://</a:t>
            </a:r>
            <a:r>
              <a:rPr lang="en-US" altLang="zh-TW" dirty="0" err="1">
                <a:hlinkClick r:id="rId6"/>
              </a:rPr>
              <a:t>fustyles.github.io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webduino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TensorFlow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PoseDetection_video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PoseDetection_video_multi.html</a:t>
            </a:r>
            <a:endParaRPr lang="en-US" altLang="zh-TW" dirty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81167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124744"/>
            <a:ext cx="9145016" cy="554461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FFC000"/>
                </a:solidFill>
              </a:rPr>
              <a:t>BodyPix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BodyPix_image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BodyPix_image.html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視訊</a:t>
            </a:r>
            <a:r>
              <a:rPr lang="en-US" altLang="zh-TW" dirty="0" smtClean="0"/>
              <a:t>(Chrome</a:t>
            </a:r>
            <a:r>
              <a:rPr lang="zh-TW" altLang="en-US" dirty="0" smtClean="0"/>
              <a:t>瀏覽器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BodyPix_video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BodyPix_video.html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30199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91" y="0"/>
            <a:ext cx="9788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7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268760"/>
            <a:ext cx="9145016" cy="568863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FFC000"/>
                </a:solidFill>
              </a:rPr>
              <a:t>knn</a:t>
            </a:r>
            <a:r>
              <a:rPr lang="en-US" altLang="zh-TW" dirty="0" smtClean="0">
                <a:solidFill>
                  <a:srgbClr val="FFC000"/>
                </a:solidFill>
              </a:rPr>
              <a:t>-classifier</a:t>
            </a:r>
            <a:r>
              <a:rPr lang="zh-TW" altLang="en-US" dirty="0" smtClean="0">
                <a:solidFill>
                  <a:srgbClr val="FFC000"/>
                </a:solidFill>
              </a:rPr>
              <a:t> </a:t>
            </a:r>
            <a:r>
              <a:rPr lang="zh-TW" altLang="en-US" dirty="0" smtClean="0">
                <a:solidFill>
                  <a:srgbClr val="FFC000"/>
                </a:solidFill>
              </a:rPr>
              <a:t>手寫</a:t>
            </a:r>
            <a:r>
              <a:rPr lang="zh-TW" altLang="en-US" dirty="0">
                <a:solidFill>
                  <a:srgbClr val="FFC000"/>
                </a:solidFill>
              </a:rPr>
              <a:t>或匯入圖片訓練辨識 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DigitRecognition_knn</a:t>
            </a:r>
            <a:r>
              <a:rPr lang="en-US" altLang="zh-TW" dirty="0">
                <a:hlinkClick r:id="rId3"/>
              </a:rPr>
              <a:t>-classifier/</a:t>
            </a:r>
            <a:r>
              <a:rPr lang="en-US" altLang="zh-TW" dirty="0" err="1">
                <a:hlinkClick r:id="rId3"/>
              </a:rPr>
              <a:t>DigitRecognition_knn-classifier.html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FFC000"/>
                </a:solidFill>
              </a:rPr>
              <a:t>knn</a:t>
            </a:r>
            <a:r>
              <a:rPr lang="en-US" altLang="zh-TW" dirty="0" smtClean="0">
                <a:solidFill>
                  <a:srgbClr val="FFC000"/>
                </a:solidFill>
              </a:rPr>
              <a:t>-classifier</a:t>
            </a:r>
            <a:r>
              <a:rPr lang="zh-TW" altLang="en-US" dirty="0" smtClean="0">
                <a:solidFill>
                  <a:srgbClr val="FFC000"/>
                </a:solidFill>
              </a:rPr>
              <a:t> </a:t>
            </a:r>
            <a:r>
              <a:rPr lang="zh-TW" altLang="en-US" dirty="0" smtClean="0">
                <a:solidFill>
                  <a:srgbClr val="FFC000"/>
                </a:solidFill>
              </a:rPr>
              <a:t>視訊</a:t>
            </a:r>
            <a:r>
              <a:rPr lang="zh-TW" altLang="en-US" dirty="0">
                <a:solidFill>
                  <a:srgbClr val="FFC000"/>
                </a:solidFill>
              </a:rPr>
              <a:t>深度學習 </a:t>
            </a: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VideoRecognition_knn</a:t>
            </a:r>
            <a:r>
              <a:rPr lang="en-US" altLang="zh-TW" dirty="0">
                <a:hlinkClick r:id="rId4"/>
              </a:rPr>
              <a:t>-classifier/</a:t>
            </a:r>
            <a:r>
              <a:rPr lang="en-US" altLang="zh-TW" dirty="0" err="1">
                <a:hlinkClick r:id="rId4"/>
              </a:rPr>
              <a:t>VideoRecognition_knn-classifier.html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314442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764704"/>
            <a:ext cx="9145016" cy="5688632"/>
          </a:xfrm>
        </p:spPr>
        <p:txBody>
          <a:bodyPr rtlCol="0"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sz="3600" dirty="0" smtClean="0"/>
              <a:t>10:00~11:00</a:t>
            </a:r>
            <a:r>
              <a:rPr lang="zh-TW" altLang="en-US" sz="3600" dirty="0" smtClean="0"/>
              <a:t> 人</a:t>
            </a:r>
            <a:r>
              <a:rPr lang="zh-TW" altLang="en-US" sz="3600" dirty="0"/>
              <a:t>臉辨識範例與模組程式自訂指令</a:t>
            </a:r>
            <a:endParaRPr lang="en-US" altLang="zh-TW" sz="3600" dirty="0"/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模組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程式架構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解說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</a:t>
            </a:r>
            <a:r>
              <a:rPr lang="zh-TW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可跨網域連結、可使用</a:t>
            </a: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</a:t>
            </a:r>
          </a:p>
          <a:p>
            <a:pPr marL="0" indent="0">
              <a:buNone/>
            </a:pPr>
            <a:r>
              <a:rPr lang="en-US" altLang="zh-TW" sz="3200" dirty="0" smtClean="0">
                <a:hlinkClick r:id="rId3"/>
              </a:rPr>
              <a:t>https</a:t>
            </a:r>
            <a:r>
              <a:rPr lang="en-US" altLang="zh-TW" sz="3200" dirty="0">
                <a:hlinkClick r:id="rId3"/>
              </a:rPr>
              <a:t>://</a:t>
            </a:r>
            <a:r>
              <a:rPr lang="en-US" altLang="zh-TW" sz="3200" dirty="0" err="1" smtClean="0">
                <a:hlinkClick r:id="rId3"/>
              </a:rPr>
              <a:t>github.com</a:t>
            </a:r>
            <a:r>
              <a:rPr lang="en-US" altLang="zh-TW" sz="3200" dirty="0" smtClean="0">
                <a:hlinkClick r:id="rId3"/>
              </a:rPr>
              <a:t>/</a:t>
            </a:r>
            <a:r>
              <a:rPr lang="en-US" altLang="zh-TW" sz="3200" dirty="0" err="1" smtClean="0">
                <a:hlinkClick r:id="rId3"/>
              </a:rPr>
              <a:t>fustyles</a:t>
            </a:r>
            <a:r>
              <a:rPr lang="en-US" altLang="zh-TW" sz="3200" dirty="0" smtClean="0">
                <a:hlinkClick r:id="rId3"/>
              </a:rPr>
              <a:t>/Workshop/tree/master/</a:t>
            </a:r>
            <a:r>
              <a:rPr lang="en-US" altLang="zh-TW" sz="3200" dirty="0" err="1" smtClean="0">
                <a:hlinkClick r:id="rId3"/>
              </a:rPr>
              <a:t>2019.12.20_esp32</a:t>
            </a:r>
            <a:r>
              <a:rPr lang="en-US" altLang="zh-TW" sz="3200" dirty="0" smtClean="0">
                <a:hlinkClick r:id="rId3"/>
              </a:rPr>
              <a:t>-cam/</a:t>
            </a:r>
            <a:r>
              <a:rPr lang="en-US" altLang="zh-TW" sz="3200" dirty="0" err="1" smtClean="0">
                <a:hlinkClick r:id="rId3"/>
              </a:rPr>
              <a:t>ESP32-CAM_MyBlockly</a:t>
            </a:r>
            <a:endParaRPr lang="en-US" altLang="zh-TW" sz="3200" dirty="0" smtClean="0"/>
          </a:p>
          <a:p>
            <a:pPr marL="0" indent="0">
              <a:buNone/>
            </a:pP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</a:t>
            </a:r>
            <a:r>
              <a:rPr lang="zh-TW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可串流視訊、</a:t>
            </a:r>
            <a:r>
              <a:rPr lang="zh-TW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不可</a:t>
            </a:r>
            <a:r>
              <a:rPr lang="zh-TW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跨網域連結</a:t>
            </a:r>
            <a:r>
              <a:rPr lang="zh-TW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、不可使用</a:t>
            </a: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</a:t>
            </a:r>
          </a:p>
          <a:p>
            <a:pPr marL="0" indent="0">
              <a:buNone/>
            </a:pPr>
            <a:r>
              <a:rPr lang="en-US" altLang="zh-TW" sz="3200" dirty="0">
                <a:hlinkClick r:id="rId4"/>
              </a:rPr>
              <a:t>https://</a:t>
            </a:r>
            <a:r>
              <a:rPr lang="en-US" altLang="zh-TW" sz="3200" dirty="0" err="1">
                <a:hlinkClick r:id="rId4"/>
              </a:rPr>
              <a:t>github.com</a:t>
            </a:r>
            <a:r>
              <a:rPr lang="en-US" altLang="zh-TW" sz="3200" dirty="0">
                <a:hlinkClick r:id="rId4"/>
              </a:rPr>
              <a:t>/</a:t>
            </a:r>
            <a:r>
              <a:rPr lang="en-US" altLang="zh-TW" sz="3200" dirty="0" err="1">
                <a:hlinkClick r:id="rId4"/>
              </a:rPr>
              <a:t>fustyles</a:t>
            </a:r>
            <a:r>
              <a:rPr lang="en-US" altLang="zh-TW" sz="3200" dirty="0">
                <a:hlinkClick r:id="rId4"/>
              </a:rPr>
              <a:t>/Workshop/tree/master/</a:t>
            </a:r>
            <a:r>
              <a:rPr lang="en-US" altLang="zh-TW" sz="3200" dirty="0" err="1">
                <a:hlinkClick r:id="rId4"/>
              </a:rPr>
              <a:t>2019.12.20_esp32</a:t>
            </a:r>
            <a:r>
              <a:rPr lang="en-US" altLang="zh-TW" sz="3200" dirty="0">
                <a:hlinkClick r:id="rId4"/>
              </a:rPr>
              <a:t>-cam/</a:t>
            </a:r>
            <a:r>
              <a:rPr lang="en-US" altLang="zh-TW" sz="3200" dirty="0" err="1">
                <a:hlinkClick r:id="rId4"/>
              </a:rPr>
              <a:t>ESP32-CAM_MyBlockly_STREAM</a:t>
            </a:r>
            <a:endParaRPr lang="en-US" altLang="zh-TW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22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764704"/>
            <a:ext cx="9145016" cy="568863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 </a:t>
            </a:r>
            <a:r>
              <a:rPr lang="zh-TW" altLang="en-US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官方</a:t>
            </a:r>
            <a:r>
              <a:rPr lang="en-US" altLang="zh-TW" sz="31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CameraWebServer.ino</a:t>
            </a:r>
            <a:r>
              <a:rPr lang="zh-TW" altLang="en-US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範例</a:t>
            </a:r>
            <a:r>
              <a:rPr lang="zh-TW" altLang="en-US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改寫模組</a:t>
            </a:r>
            <a:endParaRPr lang="en-US" altLang="zh-TW" sz="31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100" dirty="0" smtClean="0">
                <a:hlinkClick r:id="rId3"/>
              </a:rPr>
              <a:t>https</a:t>
            </a:r>
            <a:r>
              <a:rPr lang="en-US" altLang="zh-TW" sz="3100" dirty="0">
                <a:hlinkClick r:id="rId3"/>
              </a:rPr>
              <a:t>://</a:t>
            </a:r>
            <a:r>
              <a:rPr lang="en-US" altLang="zh-TW" sz="3100" dirty="0" err="1" smtClean="0">
                <a:hlinkClick r:id="rId3"/>
              </a:rPr>
              <a:t>github.com</a:t>
            </a:r>
            <a:r>
              <a:rPr lang="en-US" altLang="zh-TW" sz="3100" dirty="0" smtClean="0">
                <a:hlinkClick r:id="rId3"/>
              </a:rPr>
              <a:t>/</a:t>
            </a:r>
            <a:r>
              <a:rPr lang="en-US" altLang="zh-TW" sz="3100" dirty="0" err="1" smtClean="0">
                <a:hlinkClick r:id="rId3"/>
              </a:rPr>
              <a:t>fustyles</a:t>
            </a:r>
            <a:r>
              <a:rPr lang="en-US" altLang="zh-TW" sz="3100" dirty="0" smtClean="0">
                <a:hlinkClick r:id="rId3"/>
              </a:rPr>
              <a:t>/Workshop/tree/master/</a:t>
            </a:r>
            <a:r>
              <a:rPr lang="en-US" altLang="zh-TW" sz="3100" dirty="0" err="1" smtClean="0">
                <a:hlinkClick r:id="rId3"/>
              </a:rPr>
              <a:t>2019.12.20_esp32</a:t>
            </a:r>
            <a:r>
              <a:rPr lang="en-US" altLang="zh-TW" sz="3100" dirty="0" smtClean="0">
                <a:hlinkClick r:id="rId3"/>
              </a:rPr>
              <a:t>-cam/</a:t>
            </a:r>
            <a:r>
              <a:rPr lang="en-US" altLang="zh-TW" sz="3100" dirty="0" err="1" smtClean="0">
                <a:hlinkClick r:id="rId3"/>
              </a:rPr>
              <a:t>CameraWebServer</a:t>
            </a:r>
            <a:endParaRPr lang="en-US" altLang="zh-TW" sz="3100" dirty="0" smtClean="0"/>
          </a:p>
          <a:p>
            <a:pPr marL="0" indent="0">
              <a:buNone/>
            </a:pPr>
            <a:endParaRPr lang="en-US" altLang="zh-TW" sz="3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4. SD</a:t>
            </a:r>
            <a:r>
              <a:rPr lang="zh-TW" altLang="en-US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卡管理</a:t>
            </a:r>
            <a:endParaRPr lang="en-US" altLang="zh-TW" sz="31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200" dirty="0">
                <a:hlinkClick r:id="rId4"/>
              </a:rPr>
              <a:t>https://</a:t>
            </a:r>
            <a:r>
              <a:rPr lang="en-US" altLang="zh-TW" sz="3200" dirty="0" err="1">
                <a:hlinkClick r:id="rId4"/>
              </a:rPr>
              <a:t>github.com</a:t>
            </a:r>
            <a:r>
              <a:rPr lang="en-US" altLang="zh-TW" sz="3200" dirty="0">
                <a:hlinkClick r:id="rId4"/>
              </a:rPr>
              <a:t>/</a:t>
            </a:r>
            <a:r>
              <a:rPr lang="en-US" altLang="zh-TW" sz="3200" dirty="0" err="1">
                <a:hlinkClick r:id="rId4"/>
              </a:rPr>
              <a:t>fustyles</a:t>
            </a:r>
            <a:r>
              <a:rPr lang="en-US" altLang="zh-TW" sz="3200" dirty="0">
                <a:hlinkClick r:id="rId4"/>
              </a:rPr>
              <a:t>/Workshop/tree/master/</a:t>
            </a:r>
            <a:r>
              <a:rPr lang="en-US" altLang="zh-TW" sz="3200" dirty="0" err="1">
                <a:hlinkClick r:id="rId4"/>
              </a:rPr>
              <a:t>2019.12.20_esp32</a:t>
            </a:r>
            <a:r>
              <a:rPr lang="en-US" altLang="zh-TW" sz="3200" dirty="0">
                <a:hlinkClick r:id="rId4"/>
              </a:rPr>
              <a:t>-cam/</a:t>
            </a:r>
            <a:r>
              <a:rPr lang="en-US" altLang="zh-TW" sz="3200" dirty="0" err="1">
                <a:hlinkClick r:id="rId4"/>
              </a:rPr>
              <a:t>ESP32-CAM_SD_Manager_PAGE</a:t>
            </a:r>
            <a:endParaRPr lang="en-US" altLang="zh-TW" sz="31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16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52" y="404664"/>
            <a:ext cx="10017841" cy="61133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5013176"/>
            <a:ext cx="388708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124744"/>
            <a:ext cx="9145016" cy="547260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自訂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控制閃光燈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自訂指令控制伺服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馬達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(4)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上傳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畫面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至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LineNotify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(5)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上傳畫面至 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Google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雲端硬碟</a:t>
            </a: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8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04664"/>
            <a:ext cx="9145016" cy="547260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(6)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自訂指令控制馬達驅動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IC</a:t>
            </a: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2" name="Picture 8" descr="MoonCar_MotorDriver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0" y="980728"/>
            <a:ext cx="5613696" cy="228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圖像裡可能有文字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634" y="2885714"/>
            <a:ext cx="5583535" cy="397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459321" y="916416"/>
            <a:ext cx="4311574" cy="444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9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9937104" cy="6525344"/>
          </a:xfrm>
        </p:spPr>
        <p:txBody>
          <a:bodyPr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11:00~12:00 </a:t>
            </a:r>
            <a:r>
              <a:rPr lang="en-US" altLang="zh-TW" sz="3600" dirty="0" err="1"/>
              <a:t>tfjs</a:t>
            </a:r>
            <a:r>
              <a:rPr lang="zh-TW" altLang="en-US" sz="3600" dirty="0"/>
              <a:t>物件監視、物件追蹤實</a:t>
            </a:r>
            <a:r>
              <a:rPr lang="zh-TW" altLang="en-US" sz="3600" dirty="0" smtClean="0"/>
              <a:t>作</a:t>
            </a: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tfjs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物件辨識模組程式解說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(Chrome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開啟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物件監視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</a:t>
            </a:r>
            <a:r>
              <a:rPr lang="zh-TW" altLang="en-US" sz="3600" dirty="0" smtClean="0">
                <a:solidFill>
                  <a:srgbClr val="00B0F0"/>
                </a:solidFill>
              </a:rPr>
              <a:t>上傳影像至</a:t>
            </a:r>
            <a:r>
              <a:rPr lang="en-US" altLang="zh-TW" sz="3600" dirty="0" err="1" smtClean="0">
                <a:solidFill>
                  <a:srgbClr val="00B0F0"/>
                </a:solidFill>
              </a:rPr>
              <a:t>LineNotify</a:t>
            </a:r>
            <a:r>
              <a:rPr lang="zh-TW" altLang="en-US" sz="3600" dirty="0" smtClean="0">
                <a:solidFill>
                  <a:srgbClr val="00B0F0"/>
                </a:solidFill>
              </a:rPr>
              <a:t>與</a:t>
            </a:r>
            <a:r>
              <a:rPr lang="en-US" altLang="zh-TW" sz="3600" dirty="0" smtClean="0">
                <a:solidFill>
                  <a:srgbClr val="00B0F0"/>
                </a:solidFill>
              </a:rPr>
              <a:t>Google</a:t>
            </a:r>
            <a:r>
              <a:rPr lang="zh-TW" altLang="en-US" sz="3600" dirty="0" smtClean="0">
                <a:solidFill>
                  <a:srgbClr val="00B0F0"/>
                </a:solidFill>
              </a:rPr>
              <a:t>雲端硬碟</a:t>
            </a:r>
            <a:endParaRPr lang="en-US" altLang="zh-TW" sz="3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100" dirty="0" smtClean="0">
                <a:hlinkClick r:id="rId3"/>
              </a:rPr>
              <a:t>https</a:t>
            </a:r>
            <a:r>
              <a:rPr lang="en-US" altLang="zh-TW" sz="2100" dirty="0">
                <a:hlinkClick r:id="rId3"/>
              </a:rPr>
              <a:t>://</a:t>
            </a:r>
            <a:r>
              <a:rPr lang="en-US" altLang="zh-TW" sz="2100" dirty="0" err="1">
                <a:hlinkClick r:id="rId3"/>
              </a:rPr>
              <a:t>github.com</a:t>
            </a:r>
            <a:r>
              <a:rPr lang="en-US" altLang="zh-TW" sz="2100" dirty="0">
                <a:hlinkClick r:id="rId3"/>
              </a:rPr>
              <a:t>/</a:t>
            </a:r>
            <a:r>
              <a:rPr lang="en-US" altLang="zh-TW" sz="2100" dirty="0" err="1">
                <a:hlinkClick r:id="rId3"/>
              </a:rPr>
              <a:t>fustyles</a:t>
            </a:r>
            <a:r>
              <a:rPr lang="en-US" altLang="zh-TW" sz="2100" dirty="0">
                <a:hlinkClick r:id="rId3"/>
              </a:rPr>
              <a:t>/Workshop/tree/master/</a:t>
            </a:r>
            <a:r>
              <a:rPr lang="en-US" altLang="zh-TW" sz="2100" dirty="0" err="1">
                <a:hlinkClick r:id="rId3"/>
              </a:rPr>
              <a:t>2019.12.20_esp32</a:t>
            </a:r>
            <a:r>
              <a:rPr lang="en-US" altLang="zh-TW" sz="2100" dirty="0">
                <a:hlinkClick r:id="rId3"/>
              </a:rPr>
              <a:t>-cam/</a:t>
            </a:r>
            <a:r>
              <a:rPr lang="en-US" altLang="zh-TW" sz="2100" dirty="0" err="1">
                <a:hlinkClick r:id="rId3"/>
              </a:rPr>
              <a:t>ESP32-CAM_coco-ssd_PersonDetect_GoogleDrive_Linenotify</a:t>
            </a:r>
            <a:endParaRPr lang="en-US" altLang="zh-TW" sz="21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物件追蹤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zh-TW" altLang="en-US" sz="3600" dirty="0" smtClean="0">
                <a:solidFill>
                  <a:srgbClr val="00B0F0"/>
                </a:solidFill>
              </a:rPr>
              <a:t>雙軸雲</a:t>
            </a:r>
            <a:r>
              <a:rPr lang="zh-TW" altLang="en-US" sz="3600" dirty="0" smtClean="0">
                <a:solidFill>
                  <a:srgbClr val="00B0F0"/>
                </a:solidFill>
              </a:rPr>
              <a:t>台追蹤</a:t>
            </a:r>
            <a:r>
              <a:rPr lang="zh-TW" altLang="en-US" sz="3600" dirty="0" smtClean="0">
                <a:solidFill>
                  <a:srgbClr val="00B0F0"/>
                </a:solidFill>
              </a:rPr>
              <a:t>物體</a:t>
            </a:r>
            <a:endParaRPr lang="en-US" altLang="zh-TW" sz="36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100" dirty="0" smtClean="0">
                <a:hlinkClick r:id="rId4"/>
              </a:rPr>
              <a:t>https</a:t>
            </a:r>
            <a:r>
              <a:rPr lang="en-US" altLang="zh-TW" sz="2100" dirty="0">
                <a:hlinkClick r:id="rId4"/>
              </a:rPr>
              <a:t>://</a:t>
            </a:r>
            <a:r>
              <a:rPr lang="en-US" altLang="zh-TW" sz="2100" dirty="0" err="1" smtClean="0">
                <a:hlinkClick r:id="rId4"/>
              </a:rPr>
              <a:t>github.com</a:t>
            </a:r>
            <a:r>
              <a:rPr lang="en-US" altLang="zh-TW" sz="2100" dirty="0" smtClean="0">
                <a:hlinkClick r:id="rId4"/>
              </a:rPr>
              <a:t>/</a:t>
            </a:r>
            <a:r>
              <a:rPr lang="en-US" altLang="zh-TW" sz="2100" dirty="0" err="1" smtClean="0">
                <a:hlinkClick r:id="rId4"/>
              </a:rPr>
              <a:t>fustyles</a:t>
            </a:r>
            <a:r>
              <a:rPr lang="en-US" altLang="zh-TW" sz="2100" dirty="0" smtClean="0">
                <a:hlinkClick r:id="rId4"/>
              </a:rPr>
              <a:t>/Workshop/tree/master/</a:t>
            </a:r>
            <a:r>
              <a:rPr lang="en-US" altLang="zh-TW" sz="2100" dirty="0" err="1" smtClean="0">
                <a:hlinkClick r:id="rId4"/>
              </a:rPr>
              <a:t>2019.12.20_esp32</a:t>
            </a:r>
            <a:r>
              <a:rPr lang="en-US" altLang="zh-TW" sz="2100" dirty="0" smtClean="0">
                <a:hlinkClick r:id="rId4"/>
              </a:rPr>
              <a:t>-cam/</a:t>
            </a:r>
            <a:r>
              <a:rPr lang="en-US" altLang="zh-TW" sz="2100" dirty="0" err="1" smtClean="0">
                <a:hlinkClick r:id="rId4"/>
              </a:rPr>
              <a:t>ESP32-CAM_coco-ssd_PeopleTracking</a:t>
            </a:r>
            <a:endParaRPr lang="en-US" altLang="zh-TW" sz="3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      自</a:t>
            </a:r>
            <a:r>
              <a:rPr lang="zh-TW" altLang="en-US" sz="3600" dirty="0">
                <a:solidFill>
                  <a:srgbClr val="00B0F0"/>
                </a:solidFill>
              </a:rPr>
              <a:t>走車追隨人</a:t>
            </a:r>
            <a:r>
              <a:rPr lang="zh-TW" altLang="en-US" sz="3600" dirty="0" smtClean="0">
                <a:solidFill>
                  <a:srgbClr val="00B0F0"/>
                </a:solidFill>
              </a:rPr>
              <a:t>走</a:t>
            </a:r>
            <a:endParaRPr lang="en-US" altLang="zh-TW" sz="2100" dirty="0" smtClean="0"/>
          </a:p>
          <a:p>
            <a:pPr marL="0" indent="0">
              <a:buNone/>
            </a:pPr>
            <a:r>
              <a:rPr lang="en-US" altLang="zh-TW" sz="2400" dirty="0">
                <a:hlinkClick r:id="rId5"/>
              </a:rPr>
              <a:t>https://</a:t>
            </a:r>
            <a:r>
              <a:rPr lang="en-US" altLang="zh-TW" sz="2400" dirty="0" err="1">
                <a:hlinkClick r:id="rId5"/>
              </a:rPr>
              <a:t>github.com</a:t>
            </a:r>
            <a:r>
              <a:rPr lang="en-US" altLang="zh-TW" sz="2400" dirty="0">
                <a:hlinkClick r:id="rId5"/>
              </a:rPr>
              <a:t>/</a:t>
            </a:r>
            <a:r>
              <a:rPr lang="en-US" altLang="zh-TW" sz="2400" dirty="0" err="1">
                <a:hlinkClick r:id="rId5"/>
              </a:rPr>
              <a:t>fustyles</a:t>
            </a:r>
            <a:r>
              <a:rPr lang="en-US" altLang="zh-TW" sz="2400" dirty="0">
                <a:hlinkClick r:id="rId5"/>
              </a:rPr>
              <a:t>/Arduino/tree/master/</a:t>
            </a:r>
            <a:r>
              <a:rPr lang="en-US" altLang="zh-TW" sz="2400" dirty="0" err="1">
                <a:hlinkClick r:id="rId5"/>
              </a:rPr>
              <a:t>ESP32-CAM_Webduino</a:t>
            </a:r>
            <a:r>
              <a:rPr lang="en-US" altLang="zh-TW" sz="2400" dirty="0">
                <a:hlinkClick r:id="rId5"/>
              </a:rPr>
              <a:t>/</a:t>
            </a:r>
            <a:r>
              <a:rPr lang="en-US" altLang="zh-TW" sz="2400" dirty="0" err="1">
                <a:hlinkClick r:id="rId5"/>
              </a:rPr>
              <a:t>ESP32-CAM_coco-ssd_ObjectTrackingCar_mqtt</a:t>
            </a:r>
            <a:endParaRPr lang="en-US" altLang="zh-TW" sz="21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     </a:t>
            </a:r>
            <a:endParaRPr lang="en-US" altLang="zh-TW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36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836712"/>
            <a:ext cx="9937104" cy="5400600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13:00~14:00 </a:t>
            </a:r>
            <a:r>
              <a:rPr lang="en-US" altLang="zh-TW" sz="3600" dirty="0" err="1">
                <a:solidFill>
                  <a:srgbClr val="92D050"/>
                </a:solidFill>
              </a:rPr>
              <a:t>tfjs</a:t>
            </a:r>
            <a:r>
              <a:rPr lang="zh-TW" altLang="en-US" sz="3600" dirty="0">
                <a:solidFill>
                  <a:srgbClr val="92D050"/>
                </a:solidFill>
              </a:rPr>
              <a:t>姿態辨識智慧控制實作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tfjs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姿態辨識模組程式解說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(Chrome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開啟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姿態辨識智慧控制 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通靈</a:t>
            </a:r>
            <a:r>
              <a:rPr lang="zh-TW" altLang="en-US" sz="3600" dirty="0" smtClean="0">
                <a:solidFill>
                  <a:srgbClr val="00B0F0"/>
                </a:solidFill>
              </a:rPr>
              <a:t>  </a:t>
            </a: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 smtClean="0">
                <a:hlinkClick r:id="rId3"/>
              </a:rPr>
              <a:t>github.com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err="1" smtClean="0">
                <a:hlinkClick r:id="rId3"/>
              </a:rPr>
              <a:t>fustyles</a:t>
            </a:r>
            <a:r>
              <a:rPr lang="en-US" altLang="zh-TW" dirty="0" smtClean="0">
                <a:hlinkClick r:id="rId3"/>
              </a:rPr>
              <a:t>/Workshop/tree/master/</a:t>
            </a:r>
            <a:r>
              <a:rPr lang="en-US" altLang="zh-TW" dirty="0" err="1" smtClean="0">
                <a:hlinkClick r:id="rId3"/>
              </a:rPr>
              <a:t>2019.12.20_esp32</a:t>
            </a:r>
            <a:r>
              <a:rPr lang="en-US" altLang="zh-TW" dirty="0" smtClean="0">
                <a:hlinkClick r:id="rId3"/>
              </a:rPr>
              <a:t>-cam/</a:t>
            </a:r>
            <a:r>
              <a:rPr lang="en-US" altLang="zh-TW" dirty="0" err="1" smtClean="0">
                <a:hlinkClick r:id="rId3"/>
              </a:rPr>
              <a:t>ESP32-CAM_MultiPersonPose_ControlRelay01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超人飛行</a:t>
            </a:r>
            <a:endParaRPr lang="en-US" altLang="zh-TW" sz="36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600" dirty="0">
                <a:hlinkClick r:id="rId4"/>
              </a:rPr>
              <a:t>https://</a:t>
            </a:r>
            <a:r>
              <a:rPr lang="en-US" altLang="zh-TW" sz="2600" dirty="0" err="1">
                <a:hlinkClick r:id="rId4"/>
              </a:rPr>
              <a:t>github.com</a:t>
            </a:r>
            <a:r>
              <a:rPr lang="en-US" altLang="zh-TW" sz="2600" dirty="0">
                <a:hlinkClick r:id="rId4"/>
              </a:rPr>
              <a:t>/</a:t>
            </a:r>
            <a:r>
              <a:rPr lang="en-US" altLang="zh-TW" sz="2600" dirty="0" err="1">
                <a:hlinkClick r:id="rId4"/>
              </a:rPr>
              <a:t>fustyles</a:t>
            </a:r>
            <a:r>
              <a:rPr lang="en-US" altLang="zh-TW" sz="2600" dirty="0">
                <a:hlinkClick r:id="rId4"/>
              </a:rPr>
              <a:t>/Workshop/tree/master/</a:t>
            </a:r>
            <a:r>
              <a:rPr lang="en-US" altLang="zh-TW" sz="2600" dirty="0" err="1">
                <a:hlinkClick r:id="rId4"/>
              </a:rPr>
              <a:t>2019.12.20_esp32</a:t>
            </a:r>
            <a:r>
              <a:rPr lang="en-US" altLang="zh-TW" sz="2600" dirty="0">
                <a:hlinkClick r:id="rId4"/>
              </a:rPr>
              <a:t>-cam/</a:t>
            </a:r>
            <a:r>
              <a:rPr lang="en-US" altLang="zh-TW" sz="2600" dirty="0" err="1">
                <a:hlinkClick r:id="rId4"/>
              </a:rPr>
              <a:t>ESP32-CAM_MultiPersonPose_ControlRelay02</a:t>
            </a:r>
            <a:endParaRPr lang="en-US" altLang="zh-TW" sz="2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28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124744"/>
            <a:ext cx="9937104" cy="54006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14:00~15:00 </a:t>
            </a:r>
            <a:r>
              <a:rPr lang="en-US" altLang="zh-TW" sz="3600" dirty="0" err="1">
                <a:solidFill>
                  <a:srgbClr val="92D050"/>
                </a:solidFill>
              </a:rPr>
              <a:t>tfjs</a:t>
            </a:r>
            <a:r>
              <a:rPr lang="zh-TW" altLang="en-US" sz="3600" dirty="0">
                <a:solidFill>
                  <a:srgbClr val="92D050"/>
                </a:solidFill>
              </a:rPr>
              <a:t>深度學習自走車實作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100" dirty="0" smtClean="0"/>
          </a:p>
          <a:p>
            <a:pPr marL="0" indent="0">
              <a:buNone/>
            </a:pPr>
            <a:r>
              <a:rPr lang="en-US" altLang="zh-TW" sz="3100" dirty="0">
                <a:hlinkClick r:id="rId3"/>
              </a:rPr>
              <a:t>https://</a:t>
            </a:r>
            <a:r>
              <a:rPr lang="en-US" altLang="zh-TW" sz="3100" dirty="0" err="1">
                <a:hlinkClick r:id="rId3"/>
              </a:rPr>
              <a:t>github.com</a:t>
            </a:r>
            <a:r>
              <a:rPr lang="en-US" altLang="zh-TW" sz="3100" dirty="0">
                <a:hlinkClick r:id="rId3"/>
              </a:rPr>
              <a:t>/</a:t>
            </a:r>
            <a:r>
              <a:rPr lang="en-US" altLang="zh-TW" sz="3100" dirty="0" err="1">
                <a:hlinkClick r:id="rId3"/>
              </a:rPr>
              <a:t>fustyles</a:t>
            </a:r>
            <a:r>
              <a:rPr lang="en-US" altLang="zh-TW" sz="3100" dirty="0">
                <a:hlinkClick r:id="rId3"/>
              </a:rPr>
              <a:t>/Arduino/tree/master/</a:t>
            </a:r>
            <a:r>
              <a:rPr lang="en-US" altLang="zh-TW" sz="3100" dirty="0" err="1">
                <a:hlinkClick r:id="rId3"/>
              </a:rPr>
              <a:t>ESP32-CAM_Car</a:t>
            </a:r>
            <a:r>
              <a:rPr lang="en-US" altLang="zh-TW" sz="3100" dirty="0">
                <a:hlinkClick r:id="rId3"/>
              </a:rPr>
              <a:t>/</a:t>
            </a:r>
            <a:r>
              <a:rPr lang="en-US" altLang="zh-TW" sz="3100" dirty="0" err="1">
                <a:hlinkClick r:id="rId3"/>
              </a:rPr>
              <a:t>ESP32</a:t>
            </a:r>
            <a:r>
              <a:rPr lang="en-US" altLang="zh-TW" sz="3100" dirty="0">
                <a:hlinkClick r:id="rId3"/>
              </a:rPr>
              <a:t>-</a:t>
            </a:r>
            <a:r>
              <a:rPr lang="en-US" altLang="zh-TW" sz="3100" dirty="0" err="1">
                <a:hlinkClick r:id="rId3"/>
              </a:rPr>
              <a:t>CAM_CAR_2pwm_knn</a:t>
            </a:r>
            <a:r>
              <a:rPr lang="en-US" altLang="zh-TW" sz="3100" dirty="0">
                <a:hlinkClick r:id="rId3"/>
              </a:rPr>
              <a:t>-classifier</a:t>
            </a:r>
            <a:endParaRPr lang="en-US" altLang="zh-TW" sz="3100" dirty="0"/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     </a:t>
            </a:r>
            <a:endParaRPr lang="en-US" altLang="zh-TW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20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124744"/>
            <a:ext cx="9937104" cy="54006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15:00~16:00 </a:t>
            </a:r>
            <a:r>
              <a:rPr lang="zh-TW" altLang="en-US" sz="3600" dirty="0" smtClean="0">
                <a:solidFill>
                  <a:srgbClr val="92D050"/>
                </a:solidFill>
              </a:rPr>
              <a:t>綜合討論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AI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於教學環境的發展與應用？</a:t>
            </a:r>
            <a:r>
              <a:rPr lang="zh-TW" altLang="en-US" sz="3600" dirty="0" smtClean="0">
                <a:solidFill>
                  <a:srgbClr val="00B0F0"/>
                </a:solidFill>
              </a:rPr>
              <a:t>     </a:t>
            </a:r>
            <a:endParaRPr lang="en-US" altLang="zh-TW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5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「esp32-cam」的圖片搜尋結果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916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39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err="1" smtClean="0">
                <a:latin typeface="Salesforce Sans"/>
                <a:ea typeface="微軟正黑體" panose="020B0604030504040204" pitchFamily="34" charset="-120"/>
                <a:sym typeface="Salesforce Sans"/>
              </a:rPr>
              <a:t>Webbit</a:t>
            </a:r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教育版</a:t>
            </a:r>
            <a:r>
              <a:rPr lang="en-US" altLang="zh-TW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(</a:t>
            </a:r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離線版</a:t>
            </a:r>
            <a:r>
              <a:rPr lang="en-US" altLang="zh-TW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)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下載網址：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Google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搜尋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“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WebBitSetup.exe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”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   離線版：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https</a:t>
            </a:r>
            <a:r>
              <a:rPr lang="en-US" altLang="zh-TW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://ota.webduino.io/WebBitInstaller/WebBitSetup.exe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   網頁版：</a:t>
            </a:r>
            <a:r>
              <a:rPr lang="en-US" altLang="zh-TW" sz="2400" dirty="0">
                <a:latin typeface="+mn-ea"/>
                <a:ea typeface="+mn-ea"/>
                <a:hlinkClick r:id="rId3"/>
              </a:rPr>
              <a:t>https://webbit.webduino.io/blockly</a:t>
            </a:r>
            <a:r>
              <a:rPr lang="en-US" altLang="zh-TW" sz="2400" dirty="0" smtClean="0">
                <a:latin typeface="+mn-ea"/>
                <a:ea typeface="+mn-ea"/>
                <a:hlinkClick r:id="rId3"/>
              </a:rPr>
              <a:t>/</a:t>
            </a:r>
            <a:endParaRPr lang="en-US" altLang="zh-TW" sz="2400" dirty="0" smtClean="0">
              <a:latin typeface="+mn-ea"/>
              <a:ea typeface="+mn-ea"/>
            </a:endParaRPr>
          </a:p>
          <a:p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驅動程式：離線版安裝已內建，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更新韌體：</a:t>
            </a:r>
            <a:r>
              <a:rPr lang="en-US" altLang="zh-TW" sz="2400" dirty="0">
                <a:hlinkClick r:id="rId4"/>
              </a:rPr>
              <a:t>https://webbit.webduino.io/tutorials/doc/zh-tw/education/info/ota.html</a:t>
            </a:r>
            <a:endParaRPr lang="zh-TW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3" y="-27384"/>
            <a:ext cx="10360501" cy="1223963"/>
          </a:xfrm>
        </p:spPr>
        <p:txBody>
          <a:bodyPr rtlCol="0"/>
          <a:lstStyle/>
          <a:p>
            <a:pPr rtl="0"/>
            <a:r>
              <a:rPr lang="en-US" altLang="zh-TW" dirty="0" err="1" smtClean="0">
                <a:latin typeface="Salesforce Sans"/>
                <a:ea typeface="微軟正黑體" panose="020B0604030504040204" pitchFamily="34" charset="-120"/>
                <a:sym typeface="Salesforce Sans"/>
              </a:rPr>
              <a:t>Webbit</a:t>
            </a:r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教育</a:t>
            </a:r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版新增外掛自訂積木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6" name="內容預留位置 13"/>
          <p:cNvSpPr>
            <a:spLocks noGrp="1"/>
          </p:cNvSpPr>
          <p:nvPr>
            <p:ph idx="1"/>
          </p:nvPr>
        </p:nvSpPr>
        <p:spPr>
          <a:xfrm>
            <a:off x="1218881" y="1470795"/>
            <a:ext cx="10360501" cy="4462272"/>
          </a:xfrm>
        </p:spPr>
        <p:txBody>
          <a:bodyPr rtlCol="0">
            <a:normAutofit/>
          </a:bodyPr>
          <a:lstStyle/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研習資料：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github.com/fustyles/Workshop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1901620" lvl="6" indent="0">
              <a:buNone/>
            </a:pPr>
            <a:r>
              <a:rPr lang="zh-TW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  點選                           並解壓縮壓縮檔。</a:t>
            </a:r>
            <a:endParaRPr lang="en-US" altLang="zh-TW" sz="28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安裝外掛：解壓縮 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2019.11.14_webbit/basic-package.zip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	 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          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覆蓋目錄 </a:t>
            </a:r>
            <a:r>
              <a:rPr lang="en-US" altLang="zh-TW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C:\Webduino\WebBit\package.nw\blockly\custom-blocks\basic-package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723" y="1974851"/>
            <a:ext cx="2059429" cy="50405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7948" y="3861048"/>
            <a:ext cx="82581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9836" y="332656"/>
            <a:ext cx="10360501" cy="805904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載入自訂積木功能</a:t>
            </a:r>
            <a:endParaRPr lang="zh-TW" altLang="en-US" dirty="0">
              <a:sym typeface="Salesforce San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82" y="4211214"/>
            <a:ext cx="5492872" cy="216024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230" y="2129755"/>
            <a:ext cx="5543550" cy="15811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6053" y="3342504"/>
            <a:ext cx="3638550" cy="3028950"/>
          </a:xfrm>
          <a:prstGeom prst="rect">
            <a:avLst/>
          </a:prstGeom>
        </p:spPr>
      </p:pic>
      <p:sp>
        <p:nvSpPr>
          <p:cNvPr id="11" name="向下箭號 10"/>
          <p:cNvSpPr/>
          <p:nvPr/>
        </p:nvSpPr>
        <p:spPr>
          <a:xfrm>
            <a:off x="1557908" y="3373982"/>
            <a:ext cx="648072" cy="108012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2" name="向右箭號 11"/>
          <p:cNvSpPr/>
          <p:nvPr/>
        </p:nvSpPr>
        <p:spPr>
          <a:xfrm>
            <a:off x="6446849" y="5289628"/>
            <a:ext cx="1224136" cy="720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3" name="文字方塊 12"/>
          <p:cNvSpPr txBox="1"/>
          <p:nvPr/>
        </p:nvSpPr>
        <p:spPr>
          <a:xfrm>
            <a:off x="1285422" y="1648768"/>
            <a:ext cx="5056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離線安裝版介面暫時無法執行</a:t>
            </a:r>
            <a:r>
              <a:rPr lang="en-US" altLang="zh-TW" dirty="0" smtClean="0">
                <a:solidFill>
                  <a:srgbClr val="FF0000"/>
                </a:solidFill>
              </a:rPr>
              <a:t>AI</a:t>
            </a:r>
            <a:r>
              <a:rPr lang="zh-TW" altLang="en-US" dirty="0" smtClean="0">
                <a:solidFill>
                  <a:srgbClr val="FF0000"/>
                </a:solidFill>
              </a:rPr>
              <a:t>視訊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49" y="423862"/>
            <a:ext cx="113633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909836" y="332656"/>
            <a:ext cx="10360501" cy="805904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填入自訂積木連結，點選下拉選單</a:t>
            </a:r>
            <a:r>
              <a:rPr lang="en-US" altLang="zh-TW" dirty="0" smtClean="0">
                <a:sym typeface="Salesforce Sans"/>
              </a:rPr>
              <a:t>add</a:t>
            </a:r>
            <a:endParaRPr lang="zh-TW" altLang="en-US" dirty="0">
              <a:sym typeface="Salesforce San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2" y="1268760"/>
            <a:ext cx="7624731" cy="300421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212" y="3789040"/>
            <a:ext cx="7772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413892" y="836713"/>
            <a:ext cx="10288493" cy="3226978"/>
          </a:xfrm>
        </p:spPr>
        <p:txBody>
          <a:bodyPr rtlCol="0">
            <a:normAutofit/>
          </a:bodyPr>
          <a:lstStyle/>
          <a:p>
            <a:r>
              <a:rPr lang="en-US" altLang="zh-TW" dirty="0" err="1" smtClean="0">
                <a:sym typeface="Salesforce Sans"/>
              </a:rPr>
              <a:t>Webbit</a:t>
            </a:r>
            <a:r>
              <a:rPr lang="zh-TW" altLang="en-US" dirty="0" smtClean="0">
                <a:sym typeface="Salesforce Sans"/>
              </a:rPr>
              <a:t>教育版 </a:t>
            </a:r>
            <a:r>
              <a:rPr lang="en-US" altLang="zh-TW" dirty="0" smtClean="0">
                <a:sym typeface="Salesforce Sans"/>
              </a:rPr>
              <a:t>AI</a:t>
            </a:r>
            <a:r>
              <a:rPr lang="zh-TW" altLang="en-US" dirty="0" smtClean="0">
                <a:sym typeface="Salesforce Sans"/>
              </a:rPr>
              <a:t> 自訂積木清單</a:t>
            </a:r>
            <a:r>
              <a:rPr lang="en-US" altLang="zh-TW" dirty="0" smtClean="0">
                <a:sym typeface="Salesforce Sans"/>
              </a:rPr>
              <a:t/>
            </a:r>
            <a:br>
              <a:rPr lang="en-US" altLang="zh-TW" dirty="0" smtClean="0">
                <a:sym typeface="Salesforce Sans"/>
              </a:rPr>
            </a:br>
            <a:r>
              <a:rPr lang="en-US" altLang="zh-TW" dirty="0">
                <a:sym typeface="Salesforce Sans"/>
              </a:rPr>
              <a:t/>
            </a:r>
            <a:br>
              <a:rPr lang="en-US" altLang="zh-TW" dirty="0">
                <a:sym typeface="Salesforce Sans"/>
              </a:rPr>
            </a:b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 smtClean="0">
                <a:hlinkClick r:id="rId3"/>
              </a:rPr>
              <a:t>github.com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err="1" smtClean="0">
                <a:hlinkClick r:id="rId3"/>
              </a:rPr>
              <a:t>fustyles</a:t>
            </a:r>
            <a:r>
              <a:rPr lang="en-US" altLang="zh-TW" dirty="0" smtClean="0">
                <a:hlinkClick r:id="rId3"/>
              </a:rPr>
              <a:t>/Workshop/blob/master/</a:t>
            </a:r>
            <a:r>
              <a:rPr lang="en-US" altLang="zh-TW" dirty="0" err="1" smtClean="0">
                <a:hlinkClick r:id="rId3"/>
              </a:rPr>
              <a:t>2019.11.14_webbit</a:t>
            </a:r>
            <a:r>
              <a:rPr lang="en-US" altLang="zh-TW" dirty="0" smtClean="0">
                <a:hlinkClick r:id="rId3"/>
              </a:rPr>
              <a:t>/</a:t>
            </a:r>
            <a:r>
              <a:rPr lang="zh-TW" altLang="en-US" dirty="0">
                <a:hlinkClick r:id="rId3"/>
              </a:rPr>
              <a:t>教育版自訂積木清單</a:t>
            </a:r>
            <a:r>
              <a:rPr lang="en-US" altLang="zh-TW" dirty="0">
                <a:hlinkClick r:id="rId3"/>
              </a:rPr>
              <a:t>.txt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>
              <a:sym typeface="Salesforce Sans"/>
            </a:endParaRPr>
          </a:p>
        </p:txBody>
      </p:sp>
      <p:sp>
        <p:nvSpPr>
          <p:cNvPr id="4" name="內容預留位置 13"/>
          <p:cNvSpPr txBox="1">
            <a:spLocks/>
          </p:cNvSpPr>
          <p:nvPr/>
        </p:nvSpPr>
        <p:spPr>
          <a:xfrm>
            <a:off x="1218883" y="1196752"/>
            <a:ext cx="10360502" cy="54726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姿態辨識：</a:t>
            </a:r>
            <a:endParaRPr lang="zh-TW" altLang="en-US" dirty="0">
              <a:sym typeface="Salesforce Sans"/>
            </a:endParaRPr>
          </a:p>
        </p:txBody>
      </p:sp>
      <p:sp>
        <p:nvSpPr>
          <p:cNvPr id="4" name="內容預留位置 13"/>
          <p:cNvSpPr txBox="1">
            <a:spLocks/>
          </p:cNvSpPr>
          <p:nvPr/>
        </p:nvSpPr>
        <p:spPr>
          <a:xfrm>
            <a:off x="1250182" y="1412776"/>
            <a:ext cx="10360502" cy="518457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  <p:pic>
        <p:nvPicPr>
          <p:cNvPr id="1026" name="Picture 2" descr="https://miro.medium.com/max/1537/1*7qDyLpIT-3s4ylULsrnz8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56" y="274636"/>
            <a:ext cx="8161133" cy="632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預留位置 13"/>
          <p:cNvSpPr txBox="1">
            <a:spLocks/>
          </p:cNvSpPr>
          <p:nvPr/>
        </p:nvSpPr>
        <p:spPr>
          <a:xfrm>
            <a:off x="1218882" y="1425942"/>
            <a:ext cx="2499265" cy="50669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Nose 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鼻子</a:t>
            </a:r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Eye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眼睛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Ear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耳朵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Shoulder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肩膀</a:t>
            </a:r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Elbow 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手肘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Wrist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手腕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Hip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臀部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Knee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膝蓋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Ankle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腳踝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	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76417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413892" y="476672"/>
            <a:ext cx="10360501" cy="778099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姿態辨識程式撰寫要點：</a:t>
            </a:r>
            <a:endParaRPr lang="zh-TW" altLang="en-US" dirty="0">
              <a:sym typeface="Salesforce Sans"/>
            </a:endParaRPr>
          </a:p>
        </p:txBody>
      </p:sp>
      <p:sp>
        <p:nvSpPr>
          <p:cNvPr id="4" name="內容預留位置 13"/>
          <p:cNvSpPr txBox="1">
            <a:spLocks/>
          </p:cNvSpPr>
          <p:nvPr/>
        </p:nvSpPr>
        <p:spPr>
          <a:xfrm>
            <a:off x="1250182" y="1412776"/>
            <a:ext cx="10360502" cy="518457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  <p:sp>
        <p:nvSpPr>
          <p:cNvPr id="5" name="內容預留位置 13"/>
          <p:cNvSpPr txBox="1">
            <a:spLocks/>
          </p:cNvSpPr>
          <p:nvPr/>
        </p:nvSpPr>
        <p:spPr>
          <a:xfrm>
            <a:off x="1398659" y="1412776"/>
            <a:ext cx="9268018" cy="504056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若不使用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鏡像，視訊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前人的右手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對應ＡＩ回傳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的右手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參數。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若使用鏡像，視訊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前人的右手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對應ＡＩ回傳的左手參數。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各部位之間的距離會因人與視訊鏡頭間的距離而改變。可利用各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部位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距離間的比值關係不受距離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視訊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鏡頭遠近影響來設定判定姿態的條件。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設定一變數紀錄目前開關狀態做判斷，避免視訊偵測快速重複執行開關而使單晶片當機。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可設定較高的信心度，避免產生異常的偵測意外開關電器。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endParaRPr lang="en-US" altLang="zh-TW" sz="32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	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71985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85900" y="872232"/>
            <a:ext cx="8568952" cy="1188616"/>
          </a:xfrm>
        </p:spPr>
        <p:txBody>
          <a:bodyPr rtlCol="0">
            <a:normAutofit/>
          </a:bodyPr>
          <a:lstStyle/>
          <a:p>
            <a:pPr algn="ctr"/>
            <a:r>
              <a:rPr lang="en-US" altLang="zh-TW" sz="6000" dirty="0" err="1" smtClean="0">
                <a:solidFill>
                  <a:schemeClr val="accent5">
                    <a:lumMod val="75000"/>
                  </a:schemeClr>
                </a:solidFill>
              </a:rPr>
              <a:t>ESP32</a:t>
            </a:r>
            <a:r>
              <a:rPr lang="en-US" altLang="zh-TW" sz="6000" dirty="0" smtClean="0">
                <a:solidFill>
                  <a:schemeClr val="accent5">
                    <a:lumMod val="75000"/>
                  </a:schemeClr>
                </a:solidFill>
              </a:rPr>
              <a:t>-CAM</a:t>
            </a:r>
            <a:r>
              <a:rPr lang="zh-TW" altLang="en-US" sz="6000" dirty="0" smtClean="0">
                <a:solidFill>
                  <a:schemeClr val="accent5">
                    <a:lumMod val="75000"/>
                  </a:schemeClr>
                </a:solidFill>
              </a:rPr>
              <a:t>開發板特點</a:t>
            </a:r>
            <a:endParaRPr lang="zh-TW" altLang="en-US" sz="6000" dirty="0">
              <a:solidFill>
                <a:schemeClr val="accent5">
                  <a:lumMod val="75000"/>
                </a:schemeClr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557907" y="2348880"/>
            <a:ext cx="10297145" cy="3672408"/>
          </a:xfrm>
        </p:spPr>
        <p:txBody>
          <a:bodyPr rtlCol="0">
            <a:noAutofit/>
          </a:bodyPr>
          <a:lstStyle/>
          <a:p>
            <a:r>
              <a:rPr lang="en-US" altLang="zh-TW" sz="4000" dirty="0" smtClean="0">
                <a:solidFill>
                  <a:srgbClr val="92D050"/>
                </a:solidFill>
              </a:rPr>
              <a:t>1. </a:t>
            </a:r>
            <a:r>
              <a:rPr lang="zh-TW" altLang="en-US" sz="4000" dirty="0" smtClean="0">
                <a:solidFill>
                  <a:srgbClr val="92D050"/>
                </a:solidFill>
              </a:rPr>
              <a:t>雙核</a:t>
            </a:r>
            <a:r>
              <a:rPr lang="en-US" altLang="zh-TW" sz="4000" dirty="0" smtClean="0">
                <a:solidFill>
                  <a:srgbClr val="92D050"/>
                </a:solidFill>
              </a:rPr>
              <a:t>32</a:t>
            </a:r>
            <a:r>
              <a:rPr lang="zh-TW" altLang="en-US" sz="4000" dirty="0" smtClean="0">
                <a:solidFill>
                  <a:srgbClr val="92D050"/>
                </a:solidFill>
              </a:rPr>
              <a:t>位元</a:t>
            </a:r>
            <a:r>
              <a:rPr lang="en-US" altLang="zh-TW" sz="4000" dirty="0" smtClean="0">
                <a:solidFill>
                  <a:srgbClr val="92D050"/>
                </a:solidFill>
              </a:rPr>
              <a:t>CPU</a:t>
            </a:r>
          </a:p>
          <a:p>
            <a:r>
              <a:rPr lang="en-US" altLang="zh-TW" sz="4000" dirty="0" smtClean="0">
                <a:solidFill>
                  <a:srgbClr val="92D050"/>
                </a:solidFill>
              </a:rPr>
              <a:t>2. RAM</a:t>
            </a:r>
            <a:r>
              <a:rPr lang="zh-TW" altLang="en-US" sz="4000" dirty="0">
                <a:solidFill>
                  <a:srgbClr val="92D050"/>
                </a:solidFill>
              </a:rPr>
              <a:t>：內置</a:t>
            </a:r>
            <a:r>
              <a:rPr lang="en-US" altLang="zh-TW" sz="4000" dirty="0">
                <a:solidFill>
                  <a:srgbClr val="92D050"/>
                </a:solidFill>
              </a:rPr>
              <a:t>520 KB +</a:t>
            </a:r>
            <a:r>
              <a:rPr lang="zh-TW" altLang="en-US" sz="4000" dirty="0">
                <a:solidFill>
                  <a:srgbClr val="92D050"/>
                </a:solidFill>
              </a:rPr>
              <a:t>外部</a:t>
            </a:r>
            <a:r>
              <a:rPr lang="en-US" altLang="zh-TW" sz="4000" dirty="0" err="1">
                <a:solidFill>
                  <a:srgbClr val="92D050"/>
                </a:solidFill>
              </a:rPr>
              <a:t>4MPSRAM</a:t>
            </a:r>
            <a:endParaRPr lang="en-US" altLang="zh-TW" sz="4000" dirty="0" smtClean="0">
              <a:solidFill>
                <a:srgbClr val="92D050"/>
              </a:solidFill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</a:rPr>
              <a:t>3. </a:t>
            </a:r>
            <a:r>
              <a:rPr lang="zh-TW" altLang="en-US" sz="4000" dirty="0" smtClean="0">
                <a:solidFill>
                  <a:srgbClr val="92D050"/>
                </a:solidFill>
              </a:rPr>
              <a:t>支援</a:t>
            </a:r>
            <a:r>
              <a:rPr lang="en-US" altLang="zh-TW" sz="4000" dirty="0" err="1" smtClean="0">
                <a:solidFill>
                  <a:srgbClr val="92D050"/>
                </a:solidFill>
              </a:rPr>
              <a:t>WIFI</a:t>
            </a:r>
            <a:r>
              <a:rPr lang="zh-TW" altLang="en-US" sz="4000" dirty="0" smtClean="0">
                <a:solidFill>
                  <a:srgbClr val="92D050"/>
                </a:solidFill>
              </a:rPr>
              <a:t>與藍芽連線模式</a:t>
            </a:r>
            <a:endParaRPr lang="en-US" altLang="zh-TW" sz="4000" dirty="0" smtClean="0">
              <a:solidFill>
                <a:srgbClr val="92D050"/>
              </a:solidFill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4. 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板載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OV2640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或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OV7670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攝像頭</a:t>
            </a:r>
            <a:endParaRPr lang="en-US" altLang="zh-TW" sz="4000" dirty="0" smtClean="0">
              <a:solidFill>
                <a:srgbClr val="92D050"/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5. 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sym typeface="Salesforce Sans"/>
              </a:rPr>
              <a:t>板</a:t>
            </a:r>
            <a:r>
              <a:rPr lang="zh-TW" altLang="en-US" sz="4000" dirty="0">
                <a:solidFill>
                  <a:srgbClr val="92D050"/>
                </a:solidFill>
                <a:latin typeface="Salesforce Sans"/>
                <a:sym typeface="Salesforce Sans"/>
              </a:rPr>
              <a:t>載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閃光燈</a:t>
            </a:r>
            <a:endParaRPr lang="en-US" altLang="zh-TW" sz="4000" dirty="0" smtClean="0">
              <a:solidFill>
                <a:srgbClr val="92D050"/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sym typeface="Salesforce Sans"/>
              </a:rPr>
              <a:t>6. 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sym typeface="Salesforce Sans"/>
              </a:rPr>
              <a:t>板</a:t>
            </a:r>
            <a:r>
              <a:rPr lang="zh-TW" altLang="en-US" sz="4000" dirty="0">
                <a:solidFill>
                  <a:srgbClr val="92D050"/>
                </a:solidFill>
                <a:latin typeface="Salesforce Sans"/>
                <a:sym typeface="Salesforce Sans"/>
              </a:rPr>
              <a:t>載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支援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TF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卡檔案存取</a:t>
            </a:r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(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最大插入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32G</a:t>
            </a:r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)</a:t>
            </a:r>
          </a:p>
          <a:p>
            <a:pPr marL="914400" indent="-914400">
              <a:buAutoNum type="arabicPeriod"/>
            </a:pPr>
            <a:endParaRPr lang="zh-TW" altLang="en-US" sz="54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67273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5900" y="534864"/>
            <a:ext cx="2571273" cy="1021928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5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課程表</a:t>
            </a:r>
            <a:endParaRPr lang="zh-TW" altLang="en-US" sz="5400" dirty="0">
              <a:solidFill>
                <a:schemeClr val="bg2">
                  <a:lumMod val="40000"/>
                  <a:lumOff val="60000"/>
                </a:schemeClr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57908" y="1772816"/>
            <a:ext cx="10369152" cy="446449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09:00~10:00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ESP32</a:t>
            </a:r>
            <a:r>
              <a:rPr lang="en-US" altLang="zh-TW" sz="3600" dirty="0" smtClean="0">
                <a:solidFill>
                  <a:srgbClr val="92D050"/>
                </a:solidFill>
              </a:rPr>
              <a:t>-CAM </a:t>
            </a:r>
            <a:r>
              <a:rPr lang="zh-TW" altLang="en-US" sz="3600" dirty="0" smtClean="0">
                <a:solidFill>
                  <a:srgbClr val="92D050"/>
                </a:solidFill>
              </a:rPr>
              <a:t>簡介</a:t>
            </a:r>
            <a:r>
              <a:rPr lang="zh-TW" altLang="en-US" sz="3600" dirty="0" smtClean="0">
                <a:solidFill>
                  <a:srgbClr val="92D050"/>
                </a:solidFill>
              </a:rPr>
              <a:t>與開發環境建置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/>
              <a:t>10:00~11:00 </a:t>
            </a:r>
            <a:r>
              <a:rPr lang="zh-TW" altLang="en-US" sz="3600" dirty="0" smtClean="0">
                <a:solidFill>
                  <a:srgbClr val="92D050"/>
                </a:solidFill>
              </a:rPr>
              <a:t>人臉辨識範例與模組程式自訂指令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11:00~12:00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tfjs</a:t>
            </a:r>
            <a:r>
              <a:rPr lang="en-US" altLang="zh-TW" sz="3600" dirty="0" smtClean="0">
                <a:solidFill>
                  <a:srgbClr val="92D050"/>
                </a:solidFill>
              </a:rPr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物件</a:t>
            </a:r>
            <a:r>
              <a:rPr lang="zh-TW" altLang="en-US" sz="3600" dirty="0" smtClean="0">
                <a:solidFill>
                  <a:srgbClr val="92D050"/>
                </a:solidFill>
              </a:rPr>
              <a:t>監視、物件追蹤實作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13:00~14:00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tfjs</a:t>
            </a:r>
            <a:r>
              <a:rPr lang="en-US" altLang="zh-TW" sz="3600" dirty="0" smtClean="0">
                <a:solidFill>
                  <a:srgbClr val="92D050"/>
                </a:solidFill>
              </a:rPr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姿態</a:t>
            </a:r>
            <a:r>
              <a:rPr lang="zh-TW" altLang="en-US" sz="3600" dirty="0" smtClean="0">
                <a:solidFill>
                  <a:srgbClr val="92D050"/>
                </a:solidFill>
              </a:rPr>
              <a:t>辨識智慧控制實作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14:00~15:00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tfjs</a:t>
            </a:r>
            <a:r>
              <a:rPr lang="en-US" altLang="zh-TW" sz="3600" dirty="0" smtClean="0">
                <a:solidFill>
                  <a:srgbClr val="92D050"/>
                </a:solidFill>
              </a:rPr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深度</a:t>
            </a:r>
            <a:r>
              <a:rPr lang="zh-TW" altLang="en-US" sz="3600" dirty="0" smtClean="0">
                <a:solidFill>
                  <a:srgbClr val="92D050"/>
                </a:solidFill>
              </a:rPr>
              <a:t>學習自走車實作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15:00~16:00 </a:t>
            </a:r>
            <a:r>
              <a:rPr lang="zh-TW" altLang="en-US" sz="3600" dirty="0" smtClean="0">
                <a:solidFill>
                  <a:srgbClr val="92D050"/>
                </a:solidFill>
              </a:rPr>
              <a:t>綜合討論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0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57908" y="1052736"/>
            <a:ext cx="10369152" cy="5112568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600" dirty="0" smtClean="0"/>
              <a:t>09:00~10:00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ESP32</a:t>
            </a:r>
            <a:r>
              <a:rPr lang="en-US" altLang="zh-TW" sz="3600" dirty="0" smtClean="0">
                <a:solidFill>
                  <a:srgbClr val="92D050"/>
                </a:solidFill>
              </a:rPr>
              <a:t>-CAM</a:t>
            </a:r>
            <a:r>
              <a:rPr lang="zh-TW" altLang="en-US" sz="3600" dirty="0" smtClean="0">
                <a:solidFill>
                  <a:srgbClr val="92D050"/>
                </a:solidFill>
              </a:rPr>
              <a:t>簡介與開發環境建置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研習檔案 </a:t>
            </a:r>
            <a:r>
              <a:rPr lang="en-US" altLang="zh-TW" sz="3600" dirty="0" smtClean="0">
                <a:hlinkClick r:id="rId3"/>
              </a:rPr>
              <a:t>https</a:t>
            </a:r>
            <a:r>
              <a:rPr lang="en-US" altLang="zh-TW" sz="3600" dirty="0">
                <a:hlinkClick r:id="rId3"/>
              </a:rPr>
              <a:t>://</a:t>
            </a:r>
            <a:r>
              <a:rPr lang="en-US" altLang="zh-TW" sz="3600" dirty="0" err="1">
                <a:hlinkClick r:id="rId3"/>
              </a:rPr>
              <a:t>github.com</a:t>
            </a:r>
            <a:r>
              <a:rPr lang="en-US" altLang="zh-TW" sz="3600" dirty="0">
                <a:hlinkClick r:id="rId3"/>
              </a:rPr>
              <a:t>/</a:t>
            </a:r>
            <a:r>
              <a:rPr lang="en-US" altLang="zh-TW" sz="3600" dirty="0" err="1">
                <a:hlinkClick r:id="rId3"/>
              </a:rPr>
              <a:t>fustyles</a:t>
            </a:r>
            <a:r>
              <a:rPr lang="en-US" altLang="zh-TW" sz="3600" dirty="0">
                <a:hlinkClick r:id="rId3"/>
              </a:rPr>
              <a:t>/Workshop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 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模組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程式 </a:t>
            </a:r>
            <a:r>
              <a:rPr lang="en-US" altLang="zh-TW" sz="3600" dirty="0" smtClean="0">
                <a:hlinkClick r:id="rId4"/>
              </a:rPr>
              <a:t>https</a:t>
            </a:r>
            <a:r>
              <a:rPr lang="en-US" altLang="zh-TW" sz="3600" dirty="0">
                <a:hlinkClick r:id="rId4"/>
              </a:rPr>
              <a:t>://</a:t>
            </a:r>
            <a:r>
              <a:rPr lang="en-US" altLang="zh-TW" sz="3600" dirty="0" err="1">
                <a:hlinkClick r:id="rId4"/>
              </a:rPr>
              <a:t>github.com</a:t>
            </a:r>
            <a:r>
              <a:rPr lang="en-US" altLang="zh-TW" sz="3600" dirty="0">
                <a:hlinkClick r:id="rId4"/>
              </a:rPr>
              <a:t>/</a:t>
            </a:r>
            <a:r>
              <a:rPr lang="en-US" altLang="zh-TW" sz="3600" dirty="0" err="1">
                <a:hlinkClick r:id="rId4"/>
              </a:rPr>
              <a:t>fustyles</a:t>
            </a:r>
            <a:r>
              <a:rPr lang="en-US" altLang="zh-TW" sz="3600" dirty="0">
                <a:hlinkClick r:id="rId4"/>
              </a:rPr>
              <a:t>/Arduino 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      點選                       並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解壓縮壓縮檔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。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安裝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Arduino IDE 1.8.10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最新版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https://</a:t>
            </a:r>
            <a:r>
              <a:rPr lang="en-US" altLang="zh-TW" sz="36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www.arduino.cc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/</a:t>
            </a:r>
            <a:r>
              <a:rPr lang="en-US" altLang="zh-TW" sz="36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download_handler.php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(4)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安裝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ESP32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系統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1.0.4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最新版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altLang="zh-TW" sz="3000" dirty="0" smtClean="0">
                <a:solidFill>
                  <a:srgbClr val="0070C0"/>
                </a:solidFill>
                <a:hlinkClick r:id="rId6"/>
              </a:rPr>
              <a:t>https</a:t>
            </a:r>
            <a:r>
              <a:rPr lang="en-US" altLang="zh-TW" sz="3000" dirty="0">
                <a:solidFill>
                  <a:srgbClr val="0070C0"/>
                </a:solidFill>
                <a:hlinkClick r:id="rId6"/>
              </a:rPr>
              <a:t>://</a:t>
            </a:r>
            <a:r>
              <a:rPr lang="en-US" altLang="zh-TW" sz="3000" dirty="0" err="1" smtClean="0">
                <a:solidFill>
                  <a:srgbClr val="0070C0"/>
                </a:solidFill>
                <a:hlinkClick r:id="rId6"/>
              </a:rPr>
              <a:t>dl.espressif.com</a:t>
            </a:r>
            <a:r>
              <a:rPr lang="en-US" altLang="zh-TW" sz="3000" dirty="0" smtClean="0">
                <a:solidFill>
                  <a:srgbClr val="0070C0"/>
                </a:solidFill>
                <a:hlinkClick r:id="rId6"/>
              </a:rPr>
              <a:t>/dl/</a:t>
            </a:r>
            <a:r>
              <a:rPr lang="en-US" altLang="zh-TW" sz="3000" dirty="0" err="1" smtClean="0">
                <a:solidFill>
                  <a:srgbClr val="0070C0"/>
                </a:solidFill>
                <a:hlinkClick r:id="rId6"/>
              </a:rPr>
              <a:t>package_esp32_index.json</a:t>
            </a:r>
            <a:endParaRPr lang="en-US" altLang="zh-TW" sz="3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6100" y="3212976"/>
            <a:ext cx="2059429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1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751" y="1406569"/>
            <a:ext cx="8513309" cy="519078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029834" y="548680"/>
            <a:ext cx="7395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solidFill>
                  <a:srgbClr val="FFFF00"/>
                </a:solidFill>
              </a:rPr>
              <a:t>安裝 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ESP32</a:t>
            </a:r>
            <a:r>
              <a:rPr lang="zh-TW" altLang="en-US" sz="4400" dirty="0" smtClean="0">
                <a:solidFill>
                  <a:srgbClr val="FFFF00"/>
                </a:solidFill>
              </a:rPr>
              <a:t>系統</a:t>
            </a:r>
            <a:r>
              <a:rPr lang="en-US" altLang="zh-TW" sz="4400" dirty="0" smtClean="0">
                <a:solidFill>
                  <a:srgbClr val="FFFF00"/>
                </a:solidFill>
              </a:rPr>
              <a:t> </a:t>
            </a:r>
            <a:r>
              <a:rPr lang="en-US" altLang="zh-TW" sz="4400" dirty="0">
                <a:solidFill>
                  <a:srgbClr val="FFFF00"/>
                </a:solidFill>
              </a:rPr>
              <a:t>1.0.4</a:t>
            </a:r>
            <a:r>
              <a:rPr lang="zh-TW" altLang="en-US" sz="4400" dirty="0">
                <a:solidFill>
                  <a:srgbClr val="FFFF00"/>
                </a:solidFill>
              </a:rPr>
              <a:t> </a:t>
            </a:r>
            <a:r>
              <a:rPr lang="en-US" altLang="zh-TW" sz="4400" dirty="0">
                <a:solidFill>
                  <a:srgbClr val="FFFF00"/>
                </a:solidFill>
              </a:rPr>
              <a:t>(</a:t>
            </a:r>
            <a:r>
              <a:rPr lang="zh-TW" altLang="en-US" sz="4400" dirty="0">
                <a:solidFill>
                  <a:srgbClr val="FFFF00"/>
                </a:solidFill>
              </a:rPr>
              <a:t>最新版</a:t>
            </a:r>
            <a:r>
              <a:rPr lang="en-US" altLang="zh-TW" sz="4400" dirty="0">
                <a:solidFill>
                  <a:srgbClr val="FFFF00"/>
                </a:solidFill>
              </a:rPr>
              <a:t>)</a:t>
            </a:r>
          </a:p>
          <a:p>
            <a:endParaRPr lang="zh-TW" altLang="en-US" sz="28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519" y="1415412"/>
            <a:ext cx="21145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9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1884" y="1260348"/>
            <a:ext cx="9442317" cy="532859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97868" y="404664"/>
            <a:ext cx="5783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rgbClr val="FFFF00"/>
                </a:solidFill>
              </a:rPr>
              <a:t>可更改 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ESP32</a:t>
            </a:r>
            <a:r>
              <a:rPr lang="zh-TW" altLang="en-US" sz="4400" dirty="0" smtClean="0">
                <a:solidFill>
                  <a:srgbClr val="FFFF00"/>
                </a:solidFill>
              </a:rPr>
              <a:t>系統</a:t>
            </a:r>
            <a:r>
              <a:rPr lang="en-US" altLang="zh-TW" sz="4400" dirty="0" smtClean="0">
                <a:solidFill>
                  <a:srgbClr val="FFFF00"/>
                </a:solidFill>
              </a:rPr>
              <a:t> </a:t>
            </a:r>
            <a:r>
              <a:rPr lang="zh-TW" altLang="en-US" sz="4400" dirty="0" smtClean="0">
                <a:solidFill>
                  <a:srgbClr val="FFFF00"/>
                </a:solidFill>
              </a:rPr>
              <a:t>版本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9524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10369152" cy="612068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(5)</a:t>
            </a:r>
            <a:r>
              <a:rPr lang="zh-TW" alt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安裝</a:t>
            </a:r>
            <a:r>
              <a:rPr lang="en-US" altLang="zh-TW" sz="33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ESP32</a:t>
            </a:r>
            <a:r>
              <a:rPr lang="en-US" altLang="zh-TW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-CAM</a:t>
            </a:r>
            <a:r>
              <a:rPr lang="zh-TW" alt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驅動程式</a:t>
            </a:r>
            <a:endParaRPr lang="en-US" altLang="zh-TW" sz="33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300" dirty="0">
                <a:hlinkClick r:id="rId3"/>
              </a:rPr>
              <a:t>http://</a:t>
            </a:r>
            <a:r>
              <a:rPr lang="en-US" altLang="zh-TW" sz="3300" dirty="0" err="1">
                <a:hlinkClick r:id="rId3"/>
              </a:rPr>
              <a:t>www.wch.cn</a:t>
            </a:r>
            <a:r>
              <a:rPr lang="en-US" altLang="zh-TW" sz="3300" dirty="0">
                <a:hlinkClick r:id="rId3"/>
              </a:rPr>
              <a:t>/download/</a:t>
            </a:r>
            <a:r>
              <a:rPr lang="en-US" altLang="zh-TW" sz="3300" dirty="0" err="1">
                <a:hlinkClick r:id="rId3"/>
              </a:rPr>
              <a:t>CH341SER_ZIP.html</a:t>
            </a: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3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科技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2_TF02787990.potx" id="{5D7B44C0-935F-4527-AFD9-533AB007DCDD}" vid="{68BFFC14-726C-4C6F-B5FD-8BFDC490BED3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4873beb7-5857-4685-be1f-d57550cc96c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三線電路線簡報 (寬螢幕)</Template>
  <TotalTime>3285</TotalTime>
  <Words>931</Words>
  <Application>Microsoft Office PowerPoint</Application>
  <PresentationFormat>自訂</PresentationFormat>
  <Paragraphs>213</Paragraphs>
  <Slides>37</Slides>
  <Notes>35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2" baseType="lpstr">
      <vt:lpstr>Salesforce Sans</vt:lpstr>
      <vt:lpstr>微軟正黑體</vt:lpstr>
      <vt:lpstr>Arial</vt:lpstr>
      <vt:lpstr>Calibri</vt:lpstr>
      <vt:lpstr>科技 16x9</vt:lpstr>
      <vt:lpstr>ESP32-CAM</vt:lpstr>
      <vt:lpstr>PowerPoint 簡報</vt:lpstr>
      <vt:lpstr>PowerPoint 簡報</vt:lpstr>
      <vt:lpstr>ESP32-CAM開發板特點</vt:lpstr>
      <vt:lpstr>課程表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Webbit教育版(離線版)</vt:lpstr>
      <vt:lpstr>Webbit教育版新增外掛自訂積木</vt:lpstr>
      <vt:lpstr>載入自訂積木功能</vt:lpstr>
      <vt:lpstr>PowerPoint 簡報</vt:lpstr>
      <vt:lpstr>填入自訂積木連結，點選下拉選單add</vt:lpstr>
      <vt:lpstr>Webbit教育版 AI 自訂積木清單  https://github.com/fustyles/Workshop/blob/master/2019.11.14_webbit/教育版自訂積木清單.txt </vt:lpstr>
      <vt:lpstr>姿態辨識：</vt:lpstr>
      <vt:lpstr>姿態辨識程式撰寫要點：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Webbit進階應用</dc:title>
  <dc:creator>fsm</dc:creator>
  <cp:lastModifiedBy>fsm</cp:lastModifiedBy>
  <cp:revision>545</cp:revision>
  <cp:lastPrinted>2019-11-14T09:08:25Z</cp:lastPrinted>
  <dcterms:created xsi:type="dcterms:W3CDTF">2019-10-31T06:25:08Z</dcterms:created>
  <dcterms:modified xsi:type="dcterms:W3CDTF">2019-12-21T06:28:00Z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