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455525" cy="8280400"/>
  <p:notesSz cx="6858000" cy="9144000"/>
  <p:defaultTextStyle>
    <a:defPPr>
      <a:defRPr lang="zh-CN"/>
    </a:defPPr>
    <a:lvl1pPr marL="0" algn="l" defTabSz="995324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1pPr>
    <a:lvl2pPr marL="497662" algn="l" defTabSz="995324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2pPr>
    <a:lvl3pPr marL="995324" algn="l" defTabSz="995324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3pPr>
    <a:lvl4pPr marL="1492987" algn="l" defTabSz="995324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4pPr>
    <a:lvl5pPr marL="1990649" algn="l" defTabSz="995324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5pPr>
    <a:lvl6pPr marL="2488311" algn="l" defTabSz="995324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6pPr>
    <a:lvl7pPr marL="2985973" algn="l" defTabSz="995324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7pPr>
    <a:lvl8pPr marL="3483635" algn="l" defTabSz="995324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8pPr>
    <a:lvl9pPr marL="3981298" algn="l" defTabSz="995324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9" y="2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165" y="1355149"/>
            <a:ext cx="10587196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941" y="4349128"/>
            <a:ext cx="9341644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8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3486" y="440855"/>
            <a:ext cx="2685723" cy="70172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318" y="440855"/>
            <a:ext cx="7901474" cy="70172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9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31" y="2064352"/>
            <a:ext cx="1074289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831" y="5541353"/>
            <a:ext cx="1074289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5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317" y="2204273"/>
            <a:ext cx="5293598" cy="525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610" y="2204273"/>
            <a:ext cx="5293598" cy="5253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7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40" y="440856"/>
            <a:ext cx="10742890" cy="16004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41" y="2029849"/>
            <a:ext cx="5269270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941" y="3024646"/>
            <a:ext cx="5269270" cy="44487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5610" y="2029849"/>
            <a:ext cx="5295220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5610" y="3024646"/>
            <a:ext cx="5295220" cy="44487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3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6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40" y="552027"/>
            <a:ext cx="4017231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220" y="1192226"/>
            <a:ext cx="630561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940" y="2484120"/>
            <a:ext cx="4017231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5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40" y="552027"/>
            <a:ext cx="4017231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95220" y="1192226"/>
            <a:ext cx="630561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940" y="2484120"/>
            <a:ext cx="4017231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318" y="440856"/>
            <a:ext cx="1074289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18" y="2204273"/>
            <a:ext cx="1074289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317" y="7674706"/>
            <a:ext cx="280249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5893" y="7674706"/>
            <a:ext cx="420374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6715" y="7674706"/>
            <a:ext cx="280249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18" Type="http://schemas.openxmlformats.org/officeDocument/2006/relationships/image" Target="../media/image28.jp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3.jpe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5.wmf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wmf"/><Relationship Id="rId20" Type="http://schemas.openxmlformats.org/officeDocument/2006/relationships/image" Target="../media/image4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4.wmf"/><Relationship Id="rId19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88021" y="985522"/>
            <a:ext cx="11026140" cy="5999233"/>
            <a:chOff x="527210" y="1341119"/>
            <a:chExt cx="8541275" cy="4973530"/>
          </a:xfrm>
        </p:grpSpPr>
        <p:pic>
          <p:nvPicPr>
            <p:cNvPr id="5" name="图片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43" y="1692910"/>
              <a:ext cx="3558885" cy="22336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2"/>
            <p:cNvSpPr txBox="1"/>
            <p:nvPr/>
          </p:nvSpPr>
          <p:spPr>
            <a:xfrm>
              <a:off x="657543" y="4094798"/>
              <a:ext cx="4233862" cy="221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Demonstration 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Suzhou City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Administrative region: 78 km</a:t>
              </a:r>
              <a:r>
                <a:rPr lang="en-US" altLang="zh-CN" sz="200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 population: 780,000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industry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1420 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Commercial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32437 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Residential customers: 352,600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 aggregators: 5</a:t>
              </a: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 flipH="1" flipV="1">
              <a:off x="4688566" y="1651635"/>
              <a:ext cx="12700" cy="4603750"/>
            </a:xfrm>
            <a:prstGeom prst="line">
              <a:avLst/>
            </a:prstGeom>
            <a:noFill/>
            <a:ln w="25400" algn="ctr">
              <a:solidFill>
                <a:srgbClr val="0070C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303" y="1692909"/>
              <a:ext cx="3501144" cy="22336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5266302" y="4094798"/>
              <a:ext cx="3802183" cy="2219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Demonstration 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Changzhou City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Administrative region: 182 km</a:t>
              </a:r>
              <a:r>
                <a:rPr lang="en-US" altLang="zh-CN" sz="200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 population: 1,600,000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industry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590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Commercial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21755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Residential customers: 530,000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 aggregators: 3</a:t>
              </a: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27210" y="1341119"/>
              <a:ext cx="8433909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88913" indent="-188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19526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795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86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177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749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0321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893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9465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1" indent="0" eaLnBrk="1" hangingPunct="1">
                <a:buSzPct val="150000"/>
                <a:buNone/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</a:rPr>
                <a:t>Demonstration Project Profile</a:t>
              </a:r>
              <a:endParaRPr lang="en-US" sz="2400" kern="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2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6588"/>
          <a:stretch/>
        </p:blipFill>
        <p:spPr>
          <a:xfrm>
            <a:off x="1168082" y="955040"/>
            <a:ext cx="10363200" cy="6126480"/>
          </a:xfrm>
          <a:prstGeom prst="rect">
            <a:avLst/>
          </a:prstGeom>
        </p:spPr>
      </p:pic>
      <p:sp>
        <p:nvSpPr>
          <p:cNvPr id="17" name="矩形标注 16"/>
          <p:cNvSpPr/>
          <p:nvPr/>
        </p:nvSpPr>
        <p:spPr>
          <a:xfrm>
            <a:off x="2726503" y="1160780"/>
            <a:ext cx="3129920" cy="1722896"/>
          </a:xfrm>
          <a:prstGeom prst="wedgeRectCallout">
            <a:avLst>
              <a:gd name="adj1" fmla="val 4742"/>
              <a:gd name="adj2" fmla="val 679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energy optimal scheduling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 data and artificial intelligence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Electric vehicles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 Charging station 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Manufacture of energy devices</a:t>
            </a:r>
            <a:endParaRPr lang="zh-CN" altLang="en-US" sz="1600" dirty="0"/>
          </a:p>
        </p:txBody>
      </p:sp>
      <p:sp>
        <p:nvSpPr>
          <p:cNvPr id="18" name="矩形标注 17"/>
          <p:cNvSpPr/>
          <p:nvPr/>
        </p:nvSpPr>
        <p:spPr>
          <a:xfrm>
            <a:off x="3195012" y="4041760"/>
            <a:ext cx="3220622" cy="1024261"/>
          </a:xfrm>
          <a:prstGeom prst="wedgeRectCallout">
            <a:avLst>
              <a:gd name="adj1" fmla="val 59798"/>
              <a:gd name="adj2" fmla="val -443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Manufacture of energy-saving equipment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Construction of zero-carbon house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Hydrogen fuel cell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020768" y="6030045"/>
            <a:ext cx="2884190" cy="742069"/>
          </a:xfrm>
          <a:prstGeom prst="wedgeRectCallout">
            <a:avLst>
              <a:gd name="adj1" fmla="val -8317"/>
              <a:gd name="adj2" fmla="val -901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Downstream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energy distinctive town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Typical application scenarios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423" y="1160780"/>
            <a:ext cx="1626096" cy="172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Picture 8" descr="http://g.hiphotos.baidu.com/baike/w%3D268/sign=af582aa1b90e7bec23da04e7172fb9fa/ca1349540923dd54c01799c6d009b3de9c824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50" y="1247691"/>
            <a:ext cx="589589" cy="5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739642" y="4054262"/>
            <a:ext cx="1455371" cy="101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72" y="4116491"/>
            <a:ext cx="568684" cy="3524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2" r="27186" b="32849"/>
          <a:stretch/>
        </p:blipFill>
        <p:spPr>
          <a:xfrm>
            <a:off x="2443186" y="4166731"/>
            <a:ext cx="675616" cy="2832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904959" y="6030045"/>
            <a:ext cx="1455371" cy="74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1" b="26794"/>
          <a:stretch/>
        </p:blipFill>
        <p:spPr>
          <a:xfrm>
            <a:off x="9951338" y="6408975"/>
            <a:ext cx="983612" cy="25675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574" y="6092840"/>
            <a:ext cx="1270138" cy="209748"/>
          </a:xfrm>
          <a:prstGeom prst="rect">
            <a:avLst/>
          </a:prstGeom>
        </p:spPr>
      </p:pic>
      <p:pic>
        <p:nvPicPr>
          <p:cNvPr id="3074" name="Picture 2" descr="Image result for æ¯äºè¿ª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75" y="2031546"/>
            <a:ext cx="570274" cy="35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ä¸­å½ç§»å¨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231" y="1960535"/>
            <a:ext cx="670978" cy="47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å½å®¶çµç½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43" y="1249703"/>
            <a:ext cx="590143" cy="5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ç»¿åæ¿å°äº§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2" b="30469"/>
          <a:stretch/>
        </p:blipFill>
        <p:spPr bwMode="auto">
          <a:xfrm>
            <a:off x="1807193" y="4632570"/>
            <a:ext cx="754243" cy="2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42"/>
          <p:cNvSpPr/>
          <p:nvPr/>
        </p:nvSpPr>
        <p:spPr>
          <a:xfrm>
            <a:off x="7614763" y="1236520"/>
            <a:ext cx="1354538" cy="11009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3" name="矩形 40"/>
          <p:cNvSpPr/>
          <p:nvPr/>
        </p:nvSpPr>
        <p:spPr>
          <a:xfrm>
            <a:off x="6606426" y="4351672"/>
            <a:ext cx="4151704" cy="2741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4" name="矩形 51"/>
          <p:cNvSpPr/>
          <p:nvPr/>
        </p:nvSpPr>
        <p:spPr>
          <a:xfrm>
            <a:off x="1917808" y="5022200"/>
            <a:ext cx="4034257" cy="15024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5" name="矩形 61"/>
          <p:cNvSpPr/>
          <p:nvPr/>
        </p:nvSpPr>
        <p:spPr>
          <a:xfrm>
            <a:off x="1917808" y="3149993"/>
            <a:ext cx="4037327" cy="15654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6" name="矩形 42"/>
          <p:cNvSpPr/>
          <p:nvPr/>
        </p:nvSpPr>
        <p:spPr>
          <a:xfrm>
            <a:off x="6600330" y="2639426"/>
            <a:ext cx="4151704" cy="1333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7" name="矩形 8"/>
          <p:cNvSpPr/>
          <p:nvPr/>
        </p:nvSpPr>
        <p:spPr>
          <a:xfrm>
            <a:off x="6149300" y="1028809"/>
            <a:ext cx="60811" cy="5770777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8" name="矩形 9"/>
          <p:cNvSpPr/>
          <p:nvPr/>
        </p:nvSpPr>
        <p:spPr>
          <a:xfrm>
            <a:off x="8043062" y="3398911"/>
            <a:ext cx="524223" cy="59576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0" name="矩形 81"/>
          <p:cNvSpPr/>
          <p:nvPr/>
        </p:nvSpPr>
        <p:spPr>
          <a:xfrm>
            <a:off x="9738755" y="3149258"/>
            <a:ext cx="875545" cy="541593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1" name="文本框 79"/>
          <p:cNvSpPr txBox="1"/>
          <p:nvPr/>
        </p:nvSpPr>
        <p:spPr>
          <a:xfrm>
            <a:off x="9565034" y="2885042"/>
            <a:ext cx="1112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PV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2" name="矩形 11"/>
          <p:cNvSpPr/>
          <p:nvPr/>
        </p:nvSpPr>
        <p:spPr>
          <a:xfrm>
            <a:off x="9392771" y="3395599"/>
            <a:ext cx="340857" cy="628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3" name="文本框 14"/>
          <p:cNvSpPr txBox="1"/>
          <p:nvPr/>
        </p:nvSpPr>
        <p:spPr>
          <a:xfrm rot="16200000">
            <a:off x="5159369" y="2350488"/>
            <a:ext cx="168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Inside electric line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5" name="矩形 76"/>
          <p:cNvSpPr/>
          <p:nvPr/>
        </p:nvSpPr>
        <p:spPr>
          <a:xfrm>
            <a:off x="8543223" y="3105791"/>
            <a:ext cx="844420" cy="639744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6" name="文本框 77"/>
          <p:cNvSpPr txBox="1"/>
          <p:nvPr/>
        </p:nvSpPr>
        <p:spPr>
          <a:xfrm>
            <a:off x="8368954" y="2885042"/>
            <a:ext cx="108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Inverter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7" name="矩形 16"/>
          <p:cNvSpPr/>
          <p:nvPr/>
        </p:nvSpPr>
        <p:spPr>
          <a:xfrm>
            <a:off x="6199651" y="1801728"/>
            <a:ext cx="1415112" cy="8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8" name="文本框 17"/>
          <p:cNvSpPr txBox="1"/>
          <p:nvPr/>
        </p:nvSpPr>
        <p:spPr>
          <a:xfrm>
            <a:off x="7701632" y="1028809"/>
            <a:ext cx="1171315" cy="461665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Power generation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4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78" y="1589583"/>
            <a:ext cx="764620" cy="669393"/>
          </a:xfrm>
          <a:prstGeom prst="rect">
            <a:avLst/>
          </a:prstGeom>
        </p:spPr>
      </p:pic>
      <p:pic>
        <p:nvPicPr>
          <p:cNvPr id="50" name="Picture 6" descr="http://www.tacticalshit.com/wp-content/uploads/2015/05/tesla-900x4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644" y="3186921"/>
            <a:ext cx="1030382" cy="4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矩形 20"/>
          <p:cNvSpPr/>
          <p:nvPr/>
        </p:nvSpPr>
        <p:spPr>
          <a:xfrm>
            <a:off x="6970009" y="3179076"/>
            <a:ext cx="1054393" cy="443237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2" name="矩形 21"/>
          <p:cNvSpPr/>
          <p:nvPr/>
        </p:nvSpPr>
        <p:spPr>
          <a:xfrm>
            <a:off x="6192176" y="3407928"/>
            <a:ext cx="756944" cy="64495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3" name="文本框 22"/>
          <p:cNvSpPr txBox="1"/>
          <p:nvPr/>
        </p:nvSpPr>
        <p:spPr>
          <a:xfrm>
            <a:off x="6767096" y="2885042"/>
            <a:ext cx="135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Lithium batteries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54" name="Picture 9" descr="http://www.touchscreen-me.com/images/products/overlay/overlay_inst1_p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80" y="4721680"/>
            <a:ext cx="933656" cy="55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74"/>
          <p:cNvSpPr/>
          <p:nvPr/>
        </p:nvSpPr>
        <p:spPr>
          <a:xfrm>
            <a:off x="6969310" y="4692500"/>
            <a:ext cx="964659" cy="611448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56" name="Picture 11" descr="http://images.3158.cn/data/attachment/jiaju/article/2013/05/13/d3715fb1d5f39815e0d460b58ba8526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32813" y="4730747"/>
            <a:ext cx="707828" cy="56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http://files.gao7.com/Files/2012/12/06/2012120605304210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824" y="4721679"/>
            <a:ext cx="1249260" cy="56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矩形 26"/>
          <p:cNvSpPr/>
          <p:nvPr/>
        </p:nvSpPr>
        <p:spPr>
          <a:xfrm>
            <a:off x="8199734" y="4703821"/>
            <a:ext cx="774467" cy="609042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9" name="矩形 27"/>
          <p:cNvSpPr/>
          <p:nvPr/>
        </p:nvSpPr>
        <p:spPr>
          <a:xfrm>
            <a:off x="9245458" y="4701053"/>
            <a:ext cx="1310143" cy="602895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0" name="矩形 69"/>
          <p:cNvSpPr/>
          <p:nvPr/>
        </p:nvSpPr>
        <p:spPr>
          <a:xfrm>
            <a:off x="6212517" y="5537946"/>
            <a:ext cx="3520284" cy="77103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1" name="矩形 70"/>
          <p:cNvSpPr/>
          <p:nvPr/>
        </p:nvSpPr>
        <p:spPr>
          <a:xfrm rot="16200000">
            <a:off x="7322414" y="5390381"/>
            <a:ext cx="231303" cy="73452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2" name="矩形 71"/>
          <p:cNvSpPr/>
          <p:nvPr/>
        </p:nvSpPr>
        <p:spPr>
          <a:xfrm rot="16200000">
            <a:off x="8482735" y="5388344"/>
            <a:ext cx="214475" cy="73600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3" name="矩形 72"/>
          <p:cNvSpPr/>
          <p:nvPr/>
        </p:nvSpPr>
        <p:spPr>
          <a:xfrm rot="16200000">
            <a:off x="9594866" y="5396391"/>
            <a:ext cx="217475" cy="58397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4" name="文本框 29"/>
          <p:cNvSpPr txBox="1"/>
          <p:nvPr/>
        </p:nvSpPr>
        <p:spPr>
          <a:xfrm>
            <a:off x="6773192" y="4423679"/>
            <a:ext cx="1373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Video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5" name="文本框 30"/>
          <p:cNvSpPr txBox="1"/>
          <p:nvPr/>
        </p:nvSpPr>
        <p:spPr>
          <a:xfrm>
            <a:off x="8008657" y="4436310"/>
            <a:ext cx="115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curtain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6" name="文本框 31"/>
          <p:cNvSpPr txBox="1"/>
          <p:nvPr/>
        </p:nvSpPr>
        <p:spPr>
          <a:xfrm>
            <a:off x="9160337" y="4436310"/>
            <a:ext cx="146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lights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7" name="矩形 32"/>
          <p:cNvSpPr/>
          <p:nvPr/>
        </p:nvSpPr>
        <p:spPr>
          <a:xfrm>
            <a:off x="6212519" y="6725096"/>
            <a:ext cx="3817499" cy="683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8" name="矩形 33"/>
          <p:cNvSpPr/>
          <p:nvPr/>
        </p:nvSpPr>
        <p:spPr>
          <a:xfrm rot="16200000">
            <a:off x="8027259" y="6599394"/>
            <a:ext cx="251120" cy="495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9" name="矩形 34"/>
          <p:cNvSpPr/>
          <p:nvPr/>
        </p:nvSpPr>
        <p:spPr>
          <a:xfrm rot="16200000">
            <a:off x="8870440" y="6590126"/>
            <a:ext cx="221346" cy="5120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0" name="矩形 35"/>
          <p:cNvSpPr/>
          <p:nvPr/>
        </p:nvSpPr>
        <p:spPr>
          <a:xfrm rot="16200000">
            <a:off x="9885980" y="6577440"/>
            <a:ext cx="214475" cy="73600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71" name="Picture 16" descr="http://www.yipinzhilian.com/images/201512/goods_img/3_G_145006190425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555" y="6079509"/>
            <a:ext cx="525016" cy="4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68"/>
          <p:cNvSpPr/>
          <p:nvPr/>
        </p:nvSpPr>
        <p:spPr>
          <a:xfrm>
            <a:off x="8755905" y="6075325"/>
            <a:ext cx="475222" cy="424586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3" name="矩形 66"/>
          <p:cNvSpPr/>
          <p:nvPr/>
        </p:nvSpPr>
        <p:spPr>
          <a:xfrm>
            <a:off x="7660548" y="6066808"/>
            <a:ext cx="721150" cy="424586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74" name="Picture 18" descr="https://encrypted-tbn0.gstatic.com/images?q=tbn:ANd9GcTbGVBIsps26OZeaHhOckCmH44J-RQx7YZJchAaM8Qvxgip0Ee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069" r="-2597" b="25202"/>
          <a:stretch/>
        </p:blipFill>
        <p:spPr bwMode="auto">
          <a:xfrm>
            <a:off x="9642084" y="6113867"/>
            <a:ext cx="754769" cy="37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 64"/>
          <p:cNvSpPr/>
          <p:nvPr/>
        </p:nvSpPr>
        <p:spPr>
          <a:xfrm>
            <a:off x="9623032" y="6075326"/>
            <a:ext cx="759423" cy="428677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6" name="文本框 39"/>
          <p:cNvSpPr txBox="1"/>
          <p:nvPr/>
        </p:nvSpPr>
        <p:spPr>
          <a:xfrm>
            <a:off x="8452515" y="5786866"/>
            <a:ext cx="223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security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77" name="文本框 41"/>
          <p:cNvSpPr txBox="1"/>
          <p:nvPr/>
        </p:nvSpPr>
        <p:spPr>
          <a:xfrm>
            <a:off x="7909712" y="6954993"/>
            <a:ext cx="1649314" cy="276999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Smart home system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8" name="文本框 43"/>
          <p:cNvSpPr txBox="1"/>
          <p:nvPr/>
        </p:nvSpPr>
        <p:spPr>
          <a:xfrm>
            <a:off x="7599595" y="2514672"/>
            <a:ext cx="2025358" cy="276999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PV and battery system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grpSp>
        <p:nvGrpSpPr>
          <p:cNvPr id="79" name="组合 94"/>
          <p:cNvGrpSpPr/>
          <p:nvPr/>
        </p:nvGrpSpPr>
        <p:grpSpPr>
          <a:xfrm>
            <a:off x="4462220" y="5114630"/>
            <a:ext cx="1062230" cy="868802"/>
            <a:chOff x="4139373" y="4700769"/>
            <a:chExt cx="980224" cy="873490"/>
          </a:xfrm>
        </p:grpSpPr>
        <p:pic>
          <p:nvPicPr>
            <p:cNvPr id="80" name="图片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1503" y="4710222"/>
              <a:ext cx="968093" cy="854583"/>
            </a:xfrm>
            <a:prstGeom prst="rect">
              <a:avLst/>
            </a:prstGeom>
          </p:spPr>
        </p:pic>
        <p:sp>
          <p:nvSpPr>
            <p:cNvPr id="81" name="矩形 46"/>
            <p:cNvSpPr/>
            <p:nvPr/>
          </p:nvSpPr>
          <p:spPr>
            <a:xfrm>
              <a:off x="4139373" y="4700769"/>
              <a:ext cx="980224" cy="873490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82" name="矩形 48"/>
          <p:cNvSpPr/>
          <p:nvPr/>
        </p:nvSpPr>
        <p:spPr>
          <a:xfrm>
            <a:off x="2996188" y="4574405"/>
            <a:ext cx="3141567" cy="4547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3" name="矩形 49"/>
          <p:cNvSpPr/>
          <p:nvPr/>
        </p:nvSpPr>
        <p:spPr>
          <a:xfrm rot="16200000">
            <a:off x="3431871" y="4375707"/>
            <a:ext cx="395889" cy="4571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4" name="矩形 50"/>
          <p:cNvSpPr/>
          <p:nvPr/>
        </p:nvSpPr>
        <p:spPr>
          <a:xfrm rot="16200000">
            <a:off x="5136854" y="6113502"/>
            <a:ext cx="305304" cy="611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5" name="文本框 52"/>
          <p:cNvSpPr txBox="1"/>
          <p:nvPr/>
        </p:nvSpPr>
        <p:spPr>
          <a:xfrm>
            <a:off x="1292802" y="5331187"/>
            <a:ext cx="1287172" cy="830997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Large-scale power consumption simulation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6" name="文本框 54"/>
          <p:cNvSpPr txBox="1"/>
          <p:nvPr/>
        </p:nvSpPr>
        <p:spPr>
          <a:xfrm>
            <a:off x="3891715" y="6031378"/>
            <a:ext cx="1387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Simulation server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grpSp>
        <p:nvGrpSpPr>
          <p:cNvPr id="87" name="组合 92"/>
          <p:cNvGrpSpPr/>
          <p:nvPr/>
        </p:nvGrpSpPr>
        <p:grpSpPr>
          <a:xfrm>
            <a:off x="4492057" y="3270038"/>
            <a:ext cx="1167236" cy="897760"/>
            <a:chOff x="3995872" y="3152043"/>
            <a:chExt cx="1291043" cy="1108398"/>
          </a:xfrm>
        </p:grpSpPr>
        <p:pic>
          <p:nvPicPr>
            <p:cNvPr id="88" name="图片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5910" y="3175480"/>
              <a:ext cx="1211005" cy="1051790"/>
            </a:xfrm>
            <a:prstGeom prst="rect">
              <a:avLst/>
            </a:prstGeom>
          </p:spPr>
        </p:pic>
        <p:sp>
          <p:nvSpPr>
            <p:cNvPr id="89" name="矩形 56"/>
            <p:cNvSpPr/>
            <p:nvPr/>
          </p:nvSpPr>
          <p:spPr>
            <a:xfrm>
              <a:off x="3995872" y="3152043"/>
              <a:ext cx="1253469" cy="1108398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90" name="文本框 57"/>
          <p:cNvSpPr txBox="1"/>
          <p:nvPr/>
        </p:nvSpPr>
        <p:spPr>
          <a:xfrm>
            <a:off x="3979192" y="4159266"/>
            <a:ext cx="1257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Electricity price broadcast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91" name="文本框 59"/>
          <p:cNvSpPr txBox="1"/>
          <p:nvPr/>
        </p:nvSpPr>
        <p:spPr>
          <a:xfrm>
            <a:off x="2180937" y="4181203"/>
            <a:ext cx="1422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Power generation simulation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758235" y="3212605"/>
            <a:ext cx="1489919" cy="978067"/>
            <a:chOff x="2413800" y="3094417"/>
            <a:chExt cx="1549894" cy="1173123"/>
          </a:xfrm>
        </p:grpSpPr>
        <p:sp>
          <p:nvSpPr>
            <p:cNvPr id="93" name="矩形 58"/>
            <p:cNvSpPr/>
            <p:nvPr/>
          </p:nvSpPr>
          <p:spPr>
            <a:xfrm>
              <a:off x="2526436" y="3152151"/>
              <a:ext cx="1253469" cy="1108398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pic>
          <p:nvPicPr>
            <p:cNvPr id="94" name="Picture 28" descr="http://www.idc.sd.cn/images/aa/20120830015615324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800" y="3094417"/>
              <a:ext cx="1549894" cy="117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文本框 62"/>
          <p:cNvSpPr txBox="1"/>
          <p:nvPr/>
        </p:nvSpPr>
        <p:spPr>
          <a:xfrm>
            <a:off x="1309716" y="3571382"/>
            <a:ext cx="1287172" cy="461665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Electricity price simulation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6" name="矩形 93"/>
          <p:cNvSpPr/>
          <p:nvPr/>
        </p:nvSpPr>
        <p:spPr>
          <a:xfrm rot="16200000">
            <a:off x="5061897" y="4354687"/>
            <a:ext cx="421784" cy="495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7" name="矩形 97"/>
          <p:cNvSpPr/>
          <p:nvPr/>
        </p:nvSpPr>
        <p:spPr>
          <a:xfrm>
            <a:off x="2738242" y="6296749"/>
            <a:ext cx="3399513" cy="66095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8" name="文本框 14"/>
          <p:cNvSpPr txBox="1"/>
          <p:nvPr/>
        </p:nvSpPr>
        <p:spPr>
          <a:xfrm>
            <a:off x="7782470" y="5575807"/>
            <a:ext cx="141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Inside electric line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70032" y="6082180"/>
            <a:ext cx="702183" cy="382700"/>
          </a:xfrm>
          <a:prstGeom prst="rect">
            <a:avLst/>
          </a:prstGeom>
        </p:spPr>
      </p:pic>
      <p:sp>
        <p:nvSpPr>
          <p:cNvPr id="100" name="文本框 39"/>
          <p:cNvSpPr txBox="1"/>
          <p:nvPr/>
        </p:nvSpPr>
        <p:spPr>
          <a:xfrm>
            <a:off x="7349117" y="5810005"/>
            <a:ext cx="1347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Air cleaner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102" name="文本框 14"/>
          <p:cNvSpPr txBox="1"/>
          <p:nvPr/>
        </p:nvSpPr>
        <p:spPr>
          <a:xfrm>
            <a:off x="6218131" y="1882891"/>
            <a:ext cx="14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Outside electric line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9" t="17849" r="7865" b="651"/>
          <a:stretch/>
        </p:blipFill>
        <p:spPr>
          <a:xfrm>
            <a:off x="8550396" y="3121110"/>
            <a:ext cx="827603" cy="6117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35" b="89984" l="3210" r="899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35" y="6226796"/>
            <a:ext cx="1331029" cy="998271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66164169505&amp;di=1dbd0f238b5bbe574c41403a253bb512&amp;imgtype=0&amp;src=http%3A%2F%2Fs9.rr.itc.cn%2Fr%2FwapChange%2F20169_27_16%2Fa4vtd200155757573596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8" b="13382"/>
          <a:stretch/>
        </p:blipFill>
        <p:spPr bwMode="auto">
          <a:xfrm>
            <a:off x="9753527" y="3158114"/>
            <a:ext cx="860773" cy="5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矩形 50"/>
          <p:cNvSpPr/>
          <p:nvPr/>
        </p:nvSpPr>
        <p:spPr>
          <a:xfrm rot="16200000">
            <a:off x="3391351" y="6179597"/>
            <a:ext cx="305304" cy="611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105" name="图片 104">
            <a:extLst>
              <a:ext uri="{FF2B5EF4-FFF2-40B4-BE49-F238E27FC236}">
                <a16:creationId xmlns="" xmlns:a16="http://schemas.microsoft.com/office/drawing/2014/main" id="{3EE735B8-4D81-4FAD-9899-F274FA22EA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38242" y="5121314"/>
            <a:ext cx="1251411" cy="9348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7" name="文本框 54"/>
          <p:cNvSpPr txBox="1"/>
          <p:nvPr/>
        </p:nvSpPr>
        <p:spPr>
          <a:xfrm>
            <a:off x="2758235" y="6079385"/>
            <a:ext cx="8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Interface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b="9080"/>
          <a:stretch/>
        </p:blipFill>
        <p:spPr>
          <a:xfrm>
            <a:off x="1309716" y="802807"/>
            <a:ext cx="4196666" cy="21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2"/>
          <a:srcRect l="10302"/>
          <a:stretch/>
        </p:blipFill>
        <p:spPr>
          <a:xfrm>
            <a:off x="2623503" y="1054378"/>
            <a:ext cx="6766559" cy="6017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96042" y="2745740"/>
            <a:ext cx="5410518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C00000"/>
                </a:solidFill>
              </a:rPr>
              <a:t>          EVs           </a:t>
            </a:r>
            <a:r>
              <a:rPr lang="en-US" altLang="zh-CN" dirty="0" smtClean="0">
                <a:solidFill>
                  <a:srgbClr val="C00000"/>
                </a:solidFill>
              </a:rPr>
              <a:t>       </a:t>
            </a:r>
            <a:r>
              <a:rPr lang="en-US" altLang="zh-CN" dirty="0">
                <a:solidFill>
                  <a:srgbClr val="C00000"/>
                </a:solidFill>
              </a:rPr>
              <a:t>Heat pumps      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dirty="0">
                <a:solidFill>
                  <a:srgbClr val="C00000"/>
                </a:solidFill>
              </a:rPr>
              <a:t>Air conditioners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263831" y="1054378"/>
            <a:ext cx="2385061" cy="44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Typical flexible loads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953315" y="6563638"/>
            <a:ext cx="3173732" cy="44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Typical renewable energies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812220" y="6169114"/>
            <a:ext cx="5288281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C00000"/>
                </a:solidFill>
              </a:rPr>
              <a:t>       Wind            </a:t>
            </a:r>
            <a:r>
              <a:rPr lang="en-US" altLang="zh-CN" dirty="0" smtClean="0">
                <a:solidFill>
                  <a:srgbClr val="C00000"/>
                </a:solidFill>
              </a:rPr>
              <a:t>               </a:t>
            </a:r>
            <a:r>
              <a:rPr lang="en-US" altLang="zh-CN" dirty="0">
                <a:solidFill>
                  <a:srgbClr val="C00000"/>
                </a:solidFill>
              </a:rPr>
              <a:t>PV                     Geothermal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869493" y="3873778"/>
            <a:ext cx="3173732" cy="449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Power system peak-shaving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4" descr="4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/>
          <a:stretch/>
        </p:blipFill>
        <p:spPr bwMode="auto">
          <a:xfrm>
            <a:off x="2086686" y="777353"/>
            <a:ext cx="8186106" cy="311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5" descr="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21" y="3989019"/>
            <a:ext cx="8141681" cy="311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887732" y="777354"/>
            <a:ext cx="2385061" cy="27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Customer 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20341" y="3989018"/>
            <a:ext cx="2385061" cy="273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Customer B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7"/>
          <a:stretch/>
        </p:blipFill>
        <p:spPr bwMode="auto">
          <a:xfrm>
            <a:off x="7415288" y="4569910"/>
            <a:ext cx="4532554" cy="173205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7324531" y="1239874"/>
            <a:ext cx="4812973" cy="2960476"/>
            <a:chOff x="9689354" y="-1910119"/>
            <a:chExt cx="8327913" cy="4877260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9692341" y="-1910119"/>
              <a:ext cx="2597195" cy="4056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Reserve Capacity (RC)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3207" y="-1206735"/>
              <a:ext cx="4165755" cy="2639796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945527"/>
                </p:ext>
              </p:extLst>
            </p:nvPr>
          </p:nvGraphicFramePr>
          <p:xfrm>
            <a:off x="9911408" y="-1493153"/>
            <a:ext cx="19335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Equation" r:id="rId5" imgW="1244600" imgH="228600" progId="Equation.DSMT4">
                    <p:embed/>
                  </p:oleObj>
                </mc:Choice>
                <mc:Fallback>
                  <p:oleObj name="Equation" r:id="rId5" imgW="1244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1408" y="-1493153"/>
                          <a:ext cx="1933575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9689354" y="1519600"/>
              <a:ext cx="2783440" cy="405639"/>
            </a:xfrm>
            <a:prstGeom prst="rect">
              <a:avLst/>
            </a:prstGeom>
            <a:solidFill>
              <a:srgbClr val="0CA43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Response Time 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RT)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5637552" y="1515193"/>
              <a:ext cx="2373875" cy="40563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Duration Time (DT)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896011" y="-1891966"/>
              <a:ext cx="2121256" cy="405639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Ramp Rate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(RR)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肘形连接符 54"/>
            <p:cNvCxnSpPr/>
            <p:nvPr/>
          </p:nvCxnSpPr>
          <p:spPr>
            <a:xfrm rot="10800000">
              <a:off x="10552277" y="-1155945"/>
              <a:ext cx="1270930" cy="525712"/>
            </a:xfrm>
            <a:prstGeom prst="bentConnector2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rot="10800000">
              <a:off x="11371991" y="-1166788"/>
              <a:ext cx="412810" cy="1373770"/>
            </a:xfrm>
            <a:prstGeom prst="bentConnector2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34485"/>
                </p:ext>
              </p:extLst>
            </p:nvPr>
          </p:nvGraphicFramePr>
          <p:xfrm>
            <a:off x="16036067" y="-1402087"/>
            <a:ext cx="19812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Equation" r:id="rId7" imgW="1332921" imgH="177723" progId="Equation.DSMT4">
                    <p:embed/>
                  </p:oleObj>
                </mc:Choice>
                <mc:Fallback>
                  <p:oleObj name="Equation" r:id="rId7" imgW="1332921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6067" y="-1402087"/>
                          <a:ext cx="19812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190607"/>
                </p:ext>
              </p:extLst>
            </p:nvPr>
          </p:nvGraphicFramePr>
          <p:xfrm>
            <a:off x="9689354" y="1980823"/>
            <a:ext cx="2824809" cy="345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Equation" r:id="rId9" imgW="1828800" imgH="228600" progId="Equation.DSMT4">
                    <p:embed/>
                  </p:oleObj>
                </mc:Choice>
                <mc:Fallback>
                  <p:oleObj name="Equation" r:id="rId9" imgW="1828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9354" y="1980823"/>
                          <a:ext cx="2824809" cy="3450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4756761"/>
                </p:ext>
              </p:extLst>
            </p:nvPr>
          </p:nvGraphicFramePr>
          <p:xfrm>
            <a:off x="10095171" y="2579002"/>
            <a:ext cx="1902597" cy="382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Equation" r:id="rId11" imgW="1193800" imgH="241300" progId="Equation.DSMT4">
                    <p:embed/>
                  </p:oleObj>
                </mc:Choice>
                <mc:Fallback>
                  <p:oleObj name="Equation" r:id="rId11" imgW="11938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5171" y="2579002"/>
                          <a:ext cx="1902597" cy="3826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723224"/>
                </p:ext>
              </p:extLst>
            </p:nvPr>
          </p:nvGraphicFramePr>
          <p:xfrm>
            <a:off x="10290732" y="2251762"/>
            <a:ext cx="1427164" cy="36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Equation" r:id="rId13" imgW="825480" imgH="228600" progId="Equation.DSMT4">
                    <p:embed/>
                  </p:oleObj>
                </mc:Choice>
                <mc:Fallback>
                  <p:oleObj name="Equation" r:id="rId13" imgW="825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0732" y="2251762"/>
                          <a:ext cx="1427164" cy="3619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169459"/>
                </p:ext>
              </p:extLst>
            </p:nvPr>
          </p:nvGraphicFramePr>
          <p:xfrm>
            <a:off x="16267763" y="2009313"/>
            <a:ext cx="10668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Equation" r:id="rId15" imgW="711200" imgH="228600" progId="Equation.DSMT4">
                    <p:embed/>
                  </p:oleObj>
                </mc:Choice>
                <mc:Fallback>
                  <p:oleObj name="Equation" r:id="rId15" imgW="71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7763" y="2009313"/>
                          <a:ext cx="1066800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肘形连接符 61"/>
            <p:cNvCxnSpPr/>
            <p:nvPr/>
          </p:nvCxnSpPr>
          <p:spPr>
            <a:xfrm flipV="1">
              <a:off x="16036067" y="-1201809"/>
              <a:ext cx="1254083" cy="1381900"/>
            </a:xfrm>
            <a:prstGeom prst="bentConnector2">
              <a:avLst/>
            </a:prstGeom>
            <a:ln w="444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/>
            <p:nvPr/>
          </p:nvCxnSpPr>
          <p:spPr>
            <a:xfrm rot="5400000" flipH="1" flipV="1">
              <a:off x="14471308" y="-2413102"/>
              <a:ext cx="932217" cy="3384065"/>
            </a:xfrm>
            <a:prstGeom prst="bentConnector3">
              <a:avLst>
                <a:gd name="adj1" fmla="val 50000"/>
              </a:avLst>
            </a:prstGeom>
            <a:ln w="444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/>
            <p:nvPr/>
          </p:nvCxnSpPr>
          <p:spPr>
            <a:xfrm rot="5400000">
              <a:off x="12045871" y="832662"/>
              <a:ext cx="1463655" cy="2718345"/>
            </a:xfrm>
            <a:prstGeom prst="bentConnector3">
              <a:avLst>
                <a:gd name="adj1" fmla="val 115618"/>
              </a:avLst>
            </a:prstGeom>
            <a:ln w="44450">
              <a:solidFill>
                <a:srgbClr val="0CA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5400000">
              <a:off x="11891733" y="1339816"/>
              <a:ext cx="1520393" cy="1734257"/>
            </a:xfrm>
            <a:prstGeom prst="bentConnector3">
              <a:avLst>
                <a:gd name="adj1" fmla="val 118627"/>
              </a:avLst>
            </a:prstGeom>
            <a:ln w="44450">
              <a:solidFill>
                <a:srgbClr val="0CA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/>
            <p:nvPr/>
          </p:nvCxnSpPr>
          <p:spPr>
            <a:xfrm rot="16200000" flipH="1">
              <a:off x="14904897" y="441158"/>
              <a:ext cx="950095" cy="2947721"/>
            </a:xfrm>
            <a:prstGeom prst="bentConnector3">
              <a:avLst>
                <a:gd name="adj1" fmla="val 142735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rot="16200000" flipH="1">
              <a:off x="15640785" y="865875"/>
              <a:ext cx="962442" cy="2082877"/>
            </a:xfrm>
            <a:prstGeom prst="bentConnector3">
              <a:avLst>
                <a:gd name="adj1" fmla="val 123752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396232" y="1230268"/>
            <a:ext cx="6636407" cy="5071700"/>
            <a:chOff x="691188" y="813602"/>
            <a:chExt cx="7708329" cy="51623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1188" y="832652"/>
              <a:ext cx="3200400" cy="18288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27692" y="813602"/>
              <a:ext cx="3048000" cy="18669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27692" y="3994740"/>
              <a:ext cx="3171825" cy="19812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12965" y="3994740"/>
              <a:ext cx="3238500" cy="19812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右箭头 14"/>
            <p:cNvSpPr/>
            <p:nvPr/>
          </p:nvSpPr>
          <p:spPr>
            <a:xfrm>
              <a:off x="3965420" y="1433061"/>
              <a:ext cx="1219471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 rot="5400000">
              <a:off x="7528478" y="2998265"/>
              <a:ext cx="922946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4108790" y="4536079"/>
              <a:ext cx="932730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82800" y="2905089"/>
              <a:ext cx="2761092" cy="28194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ncrease upper limit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8" idx="0"/>
            </p:cNvCxnSpPr>
            <p:nvPr/>
          </p:nvCxnSpPr>
          <p:spPr>
            <a:xfrm flipH="1">
              <a:off x="3463346" y="2660958"/>
              <a:ext cx="317" cy="24413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468054" y="2905089"/>
              <a:ext cx="3266855" cy="281949"/>
            </a:xfrm>
            <a:prstGeom prst="rect">
              <a:avLst/>
            </a:prstGeom>
            <a:solidFill>
              <a:srgbClr val="98D953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ait for entering standby state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483125" y="866029"/>
              <a:ext cx="896695" cy="1550799"/>
            </a:xfrm>
            <a:prstGeom prst="rect">
              <a:avLst/>
            </a:prstGeom>
            <a:noFill/>
            <a:ln w="47625">
              <a:solidFill>
                <a:srgbClr val="98D953"/>
              </a:solidFill>
              <a:prstDash val="sys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931472" y="2416828"/>
              <a:ext cx="0" cy="488261"/>
            </a:xfrm>
            <a:prstGeom prst="straightConnector1">
              <a:avLst/>
            </a:prstGeom>
            <a:ln w="50800">
              <a:solidFill>
                <a:srgbClr val="98D9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468054" y="3386307"/>
              <a:ext cx="2207066" cy="281949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ncrease lower limit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371709" y="3739515"/>
              <a:ext cx="0" cy="333497"/>
            </a:xfrm>
            <a:prstGeom prst="straightConnector1">
              <a:avLst/>
            </a:prstGeom>
            <a:ln w="508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371709" y="3948299"/>
              <a:ext cx="1008112" cy="1670086"/>
            </a:xfrm>
            <a:prstGeom prst="rect">
              <a:avLst/>
            </a:prstGeom>
            <a:noFill/>
            <a:ln w="47625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819118" y="3386307"/>
              <a:ext cx="1648935" cy="28194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inish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370832" y="612240"/>
            <a:ext cx="11763297" cy="4555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Asynchronous scheduling of aggregated air conditioners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84" y="1188772"/>
            <a:ext cx="10545479" cy="37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225</Words>
  <Application>Microsoft Office PowerPoint</Application>
  <PresentationFormat>自定义</PresentationFormat>
  <Paragraphs>92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Microsoft YaHei Light</vt:lpstr>
      <vt:lpstr>宋体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Hongxun</dc:creator>
  <cp:lastModifiedBy>Hui Hongxun</cp:lastModifiedBy>
  <cp:revision>14</cp:revision>
  <dcterms:created xsi:type="dcterms:W3CDTF">2019-08-18T17:56:03Z</dcterms:created>
  <dcterms:modified xsi:type="dcterms:W3CDTF">2019-08-18T20:36:17Z</dcterms:modified>
</cp:coreProperties>
</file>