
<file path=[Content_Types].xml><?xml version="1.0" encoding="utf-8"?>
<Types xmlns="http://schemas.openxmlformats.org/package/2006/content-types">
  <Default Extension="png" ContentType="image/png"/>
  <Default Extension="jfif" ContentType="image/jpe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85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12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38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76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10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07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4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78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47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82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49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06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fif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fif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jpeg"/><Relationship Id="rId18" Type="http://schemas.openxmlformats.org/officeDocument/2006/relationships/image" Target="../media/image28.jp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12" Type="http://schemas.openxmlformats.org/officeDocument/2006/relationships/image" Target="../media/image23.png"/><Relationship Id="rId17" Type="http://schemas.openxmlformats.org/officeDocument/2006/relationships/image" Target="../media/image27.png"/><Relationship Id="rId2" Type="http://schemas.openxmlformats.org/officeDocument/2006/relationships/image" Target="../media/image13.jpeg"/><Relationship Id="rId16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11" Type="http://schemas.openxmlformats.org/officeDocument/2006/relationships/image" Target="../media/image22.png"/><Relationship Id="rId5" Type="http://schemas.openxmlformats.org/officeDocument/2006/relationships/image" Target="../media/image16.jpeg"/><Relationship Id="rId15" Type="http://schemas.microsoft.com/office/2007/relationships/hdphoto" Target="../media/hdphoto1.wdp"/><Relationship Id="rId10" Type="http://schemas.openxmlformats.org/officeDocument/2006/relationships/image" Target="../media/image21.png"/><Relationship Id="rId4" Type="http://schemas.openxmlformats.org/officeDocument/2006/relationships/image" Target="../media/image15.jpe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35.wmf"/><Relationship Id="rId17" Type="http://schemas.openxmlformats.org/officeDocument/2006/relationships/image" Target="../media/image40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7.wmf"/><Relationship Id="rId20" Type="http://schemas.openxmlformats.org/officeDocument/2006/relationships/image" Target="../media/image43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34.wmf"/><Relationship Id="rId19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3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56259" y="274321"/>
            <a:ext cx="11026140" cy="5999233"/>
            <a:chOff x="527210" y="1341119"/>
            <a:chExt cx="8541275" cy="4973530"/>
          </a:xfrm>
        </p:grpSpPr>
        <p:pic>
          <p:nvPicPr>
            <p:cNvPr id="5" name="图片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543" y="1692910"/>
              <a:ext cx="3558885" cy="223361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文本框 2"/>
            <p:cNvSpPr txBox="1"/>
            <p:nvPr/>
          </p:nvSpPr>
          <p:spPr>
            <a:xfrm>
              <a:off x="657543" y="4094798"/>
              <a:ext cx="4233862" cy="22198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Demonstration </a:t>
              </a:r>
              <a:r>
                <a:rPr lang="en-US" altLang="zh-CN" sz="20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 </a:t>
              </a:r>
              <a:r>
                <a:rPr lang="en-US" altLang="zh-CN" sz="20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Suzhou City</a:t>
              </a:r>
              <a:endPara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Administrative region: 78 km</a:t>
              </a:r>
              <a:r>
                <a:rPr lang="en-US" altLang="zh-CN" sz="2000" baseline="30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Resident population: 780,000</a:t>
              </a: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ü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Large industry customers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1420 </a:t>
              </a: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ü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Commercial customers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32437 </a:t>
              </a: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ü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Residential customers: 352,600</a:t>
              </a: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Load aggregators: 5</a:t>
              </a:r>
            </a:p>
          </p:txBody>
        </p:sp>
        <p:cxnSp>
          <p:nvCxnSpPr>
            <p:cNvPr id="7" name="直接连接符 8"/>
            <p:cNvCxnSpPr>
              <a:cxnSpLocks noChangeShapeType="1"/>
            </p:cNvCxnSpPr>
            <p:nvPr/>
          </p:nvCxnSpPr>
          <p:spPr bwMode="auto">
            <a:xfrm flipH="1" flipV="1">
              <a:off x="4688566" y="1651635"/>
              <a:ext cx="12700" cy="4603750"/>
            </a:xfrm>
            <a:prstGeom prst="line">
              <a:avLst/>
            </a:prstGeom>
            <a:noFill/>
            <a:ln w="25400" algn="ctr">
              <a:solidFill>
                <a:srgbClr val="0070C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6303" y="1692909"/>
              <a:ext cx="3501144" cy="223361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5266302" y="4094798"/>
              <a:ext cx="3802183" cy="22198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Demonstration </a:t>
              </a:r>
              <a:r>
                <a:rPr lang="en-US" altLang="zh-CN" sz="20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 </a:t>
              </a:r>
              <a:r>
                <a:rPr lang="en-US" altLang="zh-CN" sz="20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Changzhou City</a:t>
              </a:r>
              <a:endPara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Administrative region: 182 km</a:t>
              </a:r>
              <a:r>
                <a:rPr lang="en-US" altLang="zh-CN" sz="2000" baseline="30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Resident population: 1,600,000</a:t>
              </a: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ü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Large industry customers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590</a:t>
              </a: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ü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Commercial customers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21755</a:t>
              </a: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ü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Residential customers: 530,000</a:t>
              </a: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Load aggregators: 3</a:t>
              </a:r>
            </a:p>
          </p:txBody>
        </p:sp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27210" y="1341119"/>
              <a:ext cx="8433909" cy="265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188913" indent="-188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4675" indent="-195263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79525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8625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17725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74925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3032125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89325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946525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lvl="1" indent="0" eaLnBrk="1" hangingPunct="1">
                <a:buSzPct val="150000"/>
                <a:buFontTx/>
                <a:buNone/>
                <a:defRPr/>
              </a:pPr>
              <a:r>
                <a:rPr lang="en-US" altLang="zh-CN" sz="2400" b="1" kern="0" dirty="0" smtClean="0">
                  <a:solidFill>
                    <a:srgbClr val="0070C0"/>
                  </a:solidFill>
                </a:rPr>
                <a:t>Demonstration Project Profile</a:t>
              </a:r>
              <a:endParaRPr lang="en-US" sz="2400" kern="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029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0000"/>
          <a:stretch/>
        </p:blipFill>
        <p:spPr>
          <a:xfrm>
            <a:off x="982980" y="0"/>
            <a:ext cx="10363200" cy="6610334"/>
          </a:xfrm>
          <a:prstGeom prst="rect">
            <a:avLst/>
          </a:prstGeom>
        </p:spPr>
      </p:pic>
      <p:sp>
        <p:nvSpPr>
          <p:cNvPr id="17" name="矩形标注 16"/>
          <p:cNvSpPr/>
          <p:nvPr/>
        </p:nvSpPr>
        <p:spPr>
          <a:xfrm>
            <a:off x="2541401" y="205740"/>
            <a:ext cx="3129920" cy="1722896"/>
          </a:xfrm>
          <a:prstGeom prst="wedgeRectCallout">
            <a:avLst>
              <a:gd name="adj1" fmla="val 4742"/>
              <a:gd name="adj2" fmla="val 6795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 energy optimal scheduling platform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 of Things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 data and artificial intelligence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Electric vehicles</a:t>
            </a:r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 Charging station </a:t>
            </a:r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Manufacture of energy devices</a:t>
            </a:r>
            <a:endParaRPr lang="zh-CN" altLang="en-US" sz="1600" dirty="0"/>
          </a:p>
        </p:txBody>
      </p:sp>
      <p:sp>
        <p:nvSpPr>
          <p:cNvPr id="18" name="矩形标注 17"/>
          <p:cNvSpPr/>
          <p:nvPr/>
        </p:nvSpPr>
        <p:spPr>
          <a:xfrm>
            <a:off x="3009910" y="3086719"/>
            <a:ext cx="3220622" cy="1024261"/>
          </a:xfrm>
          <a:prstGeom prst="wedgeRectCallout">
            <a:avLst>
              <a:gd name="adj1" fmla="val 59798"/>
              <a:gd name="adj2" fmla="val -443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Midstream</a:t>
            </a:r>
          </a:p>
          <a:p>
            <a:pPr marL="285750" lvl="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Manufacture of energy-saving equipment</a:t>
            </a:r>
          </a:p>
          <a:p>
            <a:pPr marL="285750" lvl="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Construction of zero-carbon house</a:t>
            </a:r>
          </a:p>
          <a:p>
            <a:pPr marL="285750" lvl="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Hydrogen fuel cell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6690886" y="5302495"/>
            <a:ext cx="2884190" cy="742069"/>
          </a:xfrm>
          <a:prstGeom prst="wedgeRectCallout">
            <a:avLst>
              <a:gd name="adj1" fmla="val -8317"/>
              <a:gd name="adj2" fmla="val -901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Downstream</a:t>
            </a:r>
            <a:endParaRPr lang="en-US" altLang="zh-CN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 energy distinctive town</a:t>
            </a:r>
          </a:p>
          <a:p>
            <a:pPr marL="285750" lvl="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Typical application scenarios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71321" y="205740"/>
            <a:ext cx="1626096" cy="1722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……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3" name="Picture 8" descr="http://g.hiphotos.baidu.com/baike/w%3D268/sign=af582aa1b90e7bec23da04e7172fb9fa/ca1349540923dd54c01799c6d009b3de9c82483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447" y="292650"/>
            <a:ext cx="589589" cy="58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1554539" y="3099221"/>
            <a:ext cx="1455371" cy="1011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              ……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870" y="3161451"/>
            <a:ext cx="568684" cy="35249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82" r="27186" b="32849"/>
          <a:stretch/>
        </p:blipFill>
        <p:spPr>
          <a:xfrm>
            <a:off x="2258084" y="3211691"/>
            <a:ext cx="675616" cy="28320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9575076" y="5302495"/>
            <a:ext cx="1455371" cy="742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                  ……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41" b="26794"/>
          <a:stretch/>
        </p:blipFill>
        <p:spPr>
          <a:xfrm>
            <a:off x="9621456" y="5681425"/>
            <a:ext cx="983612" cy="25675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692" y="5365291"/>
            <a:ext cx="1270138" cy="209748"/>
          </a:xfrm>
          <a:prstGeom prst="rect">
            <a:avLst/>
          </a:prstGeom>
        </p:spPr>
      </p:pic>
      <p:pic>
        <p:nvPicPr>
          <p:cNvPr id="3074" name="Picture 2" descr="Image result for æ¯äºè¿ª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573" y="1076505"/>
            <a:ext cx="570274" cy="35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ä¸­å½ç§»å¨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129" y="1005494"/>
            <a:ext cx="670978" cy="47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å½å®¶çµç½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140" y="294662"/>
            <a:ext cx="590143" cy="58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ç»¿åæ¿å°äº§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22" b="30469"/>
          <a:stretch/>
        </p:blipFill>
        <p:spPr bwMode="auto">
          <a:xfrm>
            <a:off x="1622090" y="3677529"/>
            <a:ext cx="754243" cy="21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48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42"/>
          <p:cNvSpPr/>
          <p:nvPr/>
        </p:nvSpPr>
        <p:spPr>
          <a:xfrm>
            <a:off x="7483001" y="525320"/>
            <a:ext cx="1354538" cy="11009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33" name="矩形 40"/>
          <p:cNvSpPr/>
          <p:nvPr/>
        </p:nvSpPr>
        <p:spPr>
          <a:xfrm>
            <a:off x="6474664" y="3640471"/>
            <a:ext cx="4151704" cy="27419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34" name="矩形 51"/>
          <p:cNvSpPr/>
          <p:nvPr/>
        </p:nvSpPr>
        <p:spPr>
          <a:xfrm>
            <a:off x="1786045" y="4311000"/>
            <a:ext cx="4034257" cy="150247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35" name="矩形 61"/>
          <p:cNvSpPr/>
          <p:nvPr/>
        </p:nvSpPr>
        <p:spPr>
          <a:xfrm>
            <a:off x="1786045" y="2438792"/>
            <a:ext cx="4037327" cy="156548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36" name="矩形 42"/>
          <p:cNvSpPr/>
          <p:nvPr/>
        </p:nvSpPr>
        <p:spPr>
          <a:xfrm>
            <a:off x="6468568" y="1928225"/>
            <a:ext cx="4151704" cy="13336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37" name="矩形 8"/>
          <p:cNvSpPr/>
          <p:nvPr/>
        </p:nvSpPr>
        <p:spPr>
          <a:xfrm>
            <a:off x="6017537" y="317608"/>
            <a:ext cx="60811" cy="5770777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38" name="矩形 9"/>
          <p:cNvSpPr/>
          <p:nvPr/>
        </p:nvSpPr>
        <p:spPr>
          <a:xfrm>
            <a:off x="7911299" y="2687711"/>
            <a:ext cx="524223" cy="59576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40" name="矩形 81"/>
          <p:cNvSpPr/>
          <p:nvPr/>
        </p:nvSpPr>
        <p:spPr>
          <a:xfrm>
            <a:off x="9606992" y="2438057"/>
            <a:ext cx="875545" cy="541593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41" name="文本框 79"/>
          <p:cNvSpPr txBox="1"/>
          <p:nvPr/>
        </p:nvSpPr>
        <p:spPr>
          <a:xfrm>
            <a:off x="9433271" y="2173842"/>
            <a:ext cx="1112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PV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42" name="矩形 11"/>
          <p:cNvSpPr/>
          <p:nvPr/>
        </p:nvSpPr>
        <p:spPr>
          <a:xfrm>
            <a:off x="9261008" y="2684398"/>
            <a:ext cx="340857" cy="62889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43" name="文本框 14"/>
          <p:cNvSpPr txBox="1"/>
          <p:nvPr/>
        </p:nvSpPr>
        <p:spPr>
          <a:xfrm rot="16200000">
            <a:off x="5027607" y="1639288"/>
            <a:ext cx="1681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Inside electric line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45" name="矩形 76"/>
          <p:cNvSpPr/>
          <p:nvPr/>
        </p:nvSpPr>
        <p:spPr>
          <a:xfrm>
            <a:off x="8411461" y="2394591"/>
            <a:ext cx="844420" cy="639744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46" name="文本框 77"/>
          <p:cNvSpPr txBox="1"/>
          <p:nvPr/>
        </p:nvSpPr>
        <p:spPr>
          <a:xfrm>
            <a:off x="8237192" y="2173842"/>
            <a:ext cx="108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Inverter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47" name="矩形 16"/>
          <p:cNvSpPr/>
          <p:nvPr/>
        </p:nvSpPr>
        <p:spPr>
          <a:xfrm>
            <a:off x="6067889" y="1090527"/>
            <a:ext cx="1415112" cy="811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48" name="文本框 17"/>
          <p:cNvSpPr txBox="1"/>
          <p:nvPr/>
        </p:nvSpPr>
        <p:spPr>
          <a:xfrm>
            <a:off x="7569869" y="317608"/>
            <a:ext cx="1171315" cy="461665"/>
          </a:xfrm>
          <a:prstGeom prst="rect">
            <a:avLst/>
          </a:prstGeom>
          <a:solidFill>
            <a:srgbClr val="22293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Power generation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pic>
        <p:nvPicPr>
          <p:cNvPr id="4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216" y="878382"/>
            <a:ext cx="764620" cy="669393"/>
          </a:xfrm>
          <a:prstGeom prst="rect">
            <a:avLst/>
          </a:prstGeom>
        </p:spPr>
      </p:pic>
      <p:pic>
        <p:nvPicPr>
          <p:cNvPr id="50" name="Picture 6" descr="http://www.tacticalshit.com/wp-content/uploads/2015/05/tesla-900x45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882" y="2475720"/>
            <a:ext cx="1030382" cy="43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矩形 20"/>
          <p:cNvSpPr/>
          <p:nvPr/>
        </p:nvSpPr>
        <p:spPr>
          <a:xfrm>
            <a:off x="6838246" y="2467875"/>
            <a:ext cx="1054393" cy="443237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52" name="矩形 21"/>
          <p:cNvSpPr/>
          <p:nvPr/>
        </p:nvSpPr>
        <p:spPr>
          <a:xfrm>
            <a:off x="6060414" y="2696727"/>
            <a:ext cx="756944" cy="64495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53" name="文本框 22"/>
          <p:cNvSpPr txBox="1"/>
          <p:nvPr/>
        </p:nvSpPr>
        <p:spPr>
          <a:xfrm>
            <a:off x="6635334" y="2173842"/>
            <a:ext cx="13516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Lithium batteries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pic>
        <p:nvPicPr>
          <p:cNvPr id="54" name="Picture 9" descr="http://www.touchscreen-me.com/images/products/overlay/overlay_inst1_pq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418" y="4010480"/>
            <a:ext cx="933656" cy="55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74"/>
          <p:cNvSpPr/>
          <p:nvPr/>
        </p:nvSpPr>
        <p:spPr>
          <a:xfrm>
            <a:off x="6837547" y="3981300"/>
            <a:ext cx="964659" cy="611448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pic>
        <p:nvPicPr>
          <p:cNvPr id="56" name="Picture 11" descr="http://images.3158.cn/data/attachment/jiaju/article/2013/05/13/d3715fb1d5f39815e0d460b58ba8526f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01051" y="4019547"/>
            <a:ext cx="707828" cy="56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3" descr="http://files.gao7.com/Files/2012/12/06/20121206053042103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062" y="4010479"/>
            <a:ext cx="1249260" cy="56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矩形 26"/>
          <p:cNvSpPr/>
          <p:nvPr/>
        </p:nvSpPr>
        <p:spPr>
          <a:xfrm>
            <a:off x="8067971" y="3992621"/>
            <a:ext cx="774467" cy="609042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59" name="矩形 27"/>
          <p:cNvSpPr/>
          <p:nvPr/>
        </p:nvSpPr>
        <p:spPr>
          <a:xfrm>
            <a:off x="9113695" y="3989852"/>
            <a:ext cx="1310143" cy="602895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60" name="矩形 69"/>
          <p:cNvSpPr/>
          <p:nvPr/>
        </p:nvSpPr>
        <p:spPr>
          <a:xfrm>
            <a:off x="6080755" y="4826745"/>
            <a:ext cx="3520284" cy="77103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61" name="矩形 70"/>
          <p:cNvSpPr/>
          <p:nvPr/>
        </p:nvSpPr>
        <p:spPr>
          <a:xfrm rot="16200000">
            <a:off x="7190651" y="4679181"/>
            <a:ext cx="231303" cy="73452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62" name="矩形 71"/>
          <p:cNvSpPr/>
          <p:nvPr/>
        </p:nvSpPr>
        <p:spPr>
          <a:xfrm rot="16200000">
            <a:off x="8350972" y="4677144"/>
            <a:ext cx="214475" cy="73600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63" name="矩形 72"/>
          <p:cNvSpPr/>
          <p:nvPr/>
        </p:nvSpPr>
        <p:spPr>
          <a:xfrm rot="16200000">
            <a:off x="9463103" y="4685190"/>
            <a:ext cx="217475" cy="58397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64" name="文本框 29"/>
          <p:cNvSpPr txBox="1"/>
          <p:nvPr/>
        </p:nvSpPr>
        <p:spPr>
          <a:xfrm>
            <a:off x="6641430" y="3712479"/>
            <a:ext cx="1373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Video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65" name="文本框 30"/>
          <p:cNvSpPr txBox="1"/>
          <p:nvPr/>
        </p:nvSpPr>
        <p:spPr>
          <a:xfrm>
            <a:off x="7876894" y="3725110"/>
            <a:ext cx="1151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Smart curtain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66" name="文本框 31"/>
          <p:cNvSpPr txBox="1"/>
          <p:nvPr/>
        </p:nvSpPr>
        <p:spPr>
          <a:xfrm>
            <a:off x="9028574" y="3725110"/>
            <a:ext cx="1460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Smart lights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67" name="矩形 32"/>
          <p:cNvSpPr/>
          <p:nvPr/>
        </p:nvSpPr>
        <p:spPr>
          <a:xfrm>
            <a:off x="6080756" y="6013896"/>
            <a:ext cx="3817499" cy="68344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68" name="矩形 33"/>
          <p:cNvSpPr/>
          <p:nvPr/>
        </p:nvSpPr>
        <p:spPr>
          <a:xfrm rot="16200000">
            <a:off x="7895497" y="5888194"/>
            <a:ext cx="251120" cy="49544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69" name="矩形 34"/>
          <p:cNvSpPr/>
          <p:nvPr/>
        </p:nvSpPr>
        <p:spPr>
          <a:xfrm rot="16200000">
            <a:off x="8738678" y="5878925"/>
            <a:ext cx="221346" cy="51209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70" name="矩形 35"/>
          <p:cNvSpPr/>
          <p:nvPr/>
        </p:nvSpPr>
        <p:spPr>
          <a:xfrm rot="16200000">
            <a:off x="9754217" y="5866240"/>
            <a:ext cx="214475" cy="73600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pic>
        <p:nvPicPr>
          <p:cNvPr id="71" name="Picture 16" descr="http://www.yipinzhilian.com/images/201512/goods_img/3_G_145006190425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793" y="5368309"/>
            <a:ext cx="525016" cy="41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矩形 68"/>
          <p:cNvSpPr/>
          <p:nvPr/>
        </p:nvSpPr>
        <p:spPr>
          <a:xfrm>
            <a:off x="8624143" y="5364125"/>
            <a:ext cx="475222" cy="424586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73" name="矩形 66"/>
          <p:cNvSpPr/>
          <p:nvPr/>
        </p:nvSpPr>
        <p:spPr>
          <a:xfrm>
            <a:off x="7528786" y="5355608"/>
            <a:ext cx="721150" cy="424586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pic>
        <p:nvPicPr>
          <p:cNvPr id="74" name="Picture 18" descr="https://encrypted-tbn0.gstatic.com/images?q=tbn:ANd9GcTbGVBIsps26OZeaHhOckCmH44J-RQx7YZJchAaM8Qvxgip0EeI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5069" r="-2597" b="25202"/>
          <a:stretch/>
        </p:blipFill>
        <p:spPr bwMode="auto">
          <a:xfrm>
            <a:off x="9510321" y="5402666"/>
            <a:ext cx="754769" cy="37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矩形 64"/>
          <p:cNvSpPr/>
          <p:nvPr/>
        </p:nvSpPr>
        <p:spPr>
          <a:xfrm>
            <a:off x="9491269" y="5364125"/>
            <a:ext cx="759423" cy="428677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76" name="文本框 39"/>
          <p:cNvSpPr txBox="1"/>
          <p:nvPr/>
        </p:nvSpPr>
        <p:spPr>
          <a:xfrm>
            <a:off x="8320753" y="5075666"/>
            <a:ext cx="2237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Smart security system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77" name="文本框 41"/>
          <p:cNvSpPr txBox="1"/>
          <p:nvPr/>
        </p:nvSpPr>
        <p:spPr>
          <a:xfrm>
            <a:off x="7777950" y="6243792"/>
            <a:ext cx="1649314" cy="276999"/>
          </a:xfrm>
          <a:prstGeom prst="rect">
            <a:avLst/>
          </a:prstGeom>
          <a:solidFill>
            <a:srgbClr val="22293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Smart home system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78" name="文本框 43"/>
          <p:cNvSpPr txBox="1"/>
          <p:nvPr/>
        </p:nvSpPr>
        <p:spPr>
          <a:xfrm>
            <a:off x="7467833" y="1803471"/>
            <a:ext cx="2025358" cy="276999"/>
          </a:xfrm>
          <a:prstGeom prst="rect">
            <a:avLst/>
          </a:prstGeom>
          <a:solidFill>
            <a:srgbClr val="22293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PV and battery system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grpSp>
        <p:nvGrpSpPr>
          <p:cNvPr id="79" name="组合 94"/>
          <p:cNvGrpSpPr/>
          <p:nvPr/>
        </p:nvGrpSpPr>
        <p:grpSpPr>
          <a:xfrm>
            <a:off x="4330458" y="4403430"/>
            <a:ext cx="1062230" cy="868802"/>
            <a:chOff x="4139373" y="4700769"/>
            <a:chExt cx="980224" cy="873490"/>
          </a:xfrm>
        </p:grpSpPr>
        <p:pic>
          <p:nvPicPr>
            <p:cNvPr id="80" name="图片 4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51503" y="4710222"/>
              <a:ext cx="968093" cy="854583"/>
            </a:xfrm>
            <a:prstGeom prst="rect">
              <a:avLst/>
            </a:prstGeom>
          </p:spPr>
        </p:pic>
        <p:sp>
          <p:nvSpPr>
            <p:cNvPr id="81" name="矩形 46"/>
            <p:cNvSpPr/>
            <p:nvPr/>
          </p:nvSpPr>
          <p:spPr>
            <a:xfrm>
              <a:off x="4139373" y="4700769"/>
              <a:ext cx="980224" cy="873490"/>
            </a:xfrm>
            <a:prstGeom prst="rect">
              <a:avLst/>
            </a:prstGeom>
            <a:noFill/>
            <a:ln w="28575">
              <a:solidFill>
                <a:srgbClr val="8F8F8F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endParaRPr>
            </a:p>
          </p:txBody>
        </p:sp>
      </p:grpSp>
      <p:sp>
        <p:nvSpPr>
          <p:cNvPr id="82" name="矩形 48"/>
          <p:cNvSpPr/>
          <p:nvPr/>
        </p:nvSpPr>
        <p:spPr>
          <a:xfrm>
            <a:off x="2864425" y="3863205"/>
            <a:ext cx="3141567" cy="45474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83" name="矩形 49"/>
          <p:cNvSpPr/>
          <p:nvPr/>
        </p:nvSpPr>
        <p:spPr>
          <a:xfrm rot="16200000">
            <a:off x="3300108" y="3664506"/>
            <a:ext cx="395889" cy="45719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84" name="矩形 50"/>
          <p:cNvSpPr/>
          <p:nvPr/>
        </p:nvSpPr>
        <p:spPr>
          <a:xfrm rot="16200000">
            <a:off x="5005092" y="5402301"/>
            <a:ext cx="305304" cy="61189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85" name="文本框 52"/>
          <p:cNvSpPr txBox="1"/>
          <p:nvPr/>
        </p:nvSpPr>
        <p:spPr>
          <a:xfrm>
            <a:off x="1161040" y="4619986"/>
            <a:ext cx="1287172" cy="830997"/>
          </a:xfrm>
          <a:prstGeom prst="rect">
            <a:avLst/>
          </a:prstGeom>
          <a:solidFill>
            <a:srgbClr val="22293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Large-scale power consumption simulation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86" name="文本框 54"/>
          <p:cNvSpPr txBox="1"/>
          <p:nvPr/>
        </p:nvSpPr>
        <p:spPr>
          <a:xfrm>
            <a:off x="3759952" y="5320178"/>
            <a:ext cx="1387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Simulation server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grpSp>
        <p:nvGrpSpPr>
          <p:cNvPr id="87" name="组合 92"/>
          <p:cNvGrpSpPr/>
          <p:nvPr/>
        </p:nvGrpSpPr>
        <p:grpSpPr>
          <a:xfrm>
            <a:off x="4360295" y="2558838"/>
            <a:ext cx="1167236" cy="897760"/>
            <a:chOff x="3995872" y="3152043"/>
            <a:chExt cx="1291043" cy="1108398"/>
          </a:xfrm>
        </p:grpSpPr>
        <p:pic>
          <p:nvPicPr>
            <p:cNvPr id="88" name="图片 5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75910" y="3175480"/>
              <a:ext cx="1211005" cy="1051790"/>
            </a:xfrm>
            <a:prstGeom prst="rect">
              <a:avLst/>
            </a:prstGeom>
          </p:spPr>
        </p:pic>
        <p:sp>
          <p:nvSpPr>
            <p:cNvPr id="89" name="矩形 56"/>
            <p:cNvSpPr/>
            <p:nvPr/>
          </p:nvSpPr>
          <p:spPr>
            <a:xfrm>
              <a:off x="3995872" y="3152043"/>
              <a:ext cx="1253469" cy="1108398"/>
            </a:xfrm>
            <a:prstGeom prst="rect">
              <a:avLst/>
            </a:prstGeom>
            <a:noFill/>
            <a:ln w="28575">
              <a:solidFill>
                <a:srgbClr val="8F8F8F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endParaRPr>
            </a:p>
          </p:txBody>
        </p:sp>
      </p:grpSp>
      <p:sp>
        <p:nvSpPr>
          <p:cNvPr id="90" name="文本框 57"/>
          <p:cNvSpPr txBox="1"/>
          <p:nvPr/>
        </p:nvSpPr>
        <p:spPr>
          <a:xfrm>
            <a:off x="3847429" y="3448065"/>
            <a:ext cx="12572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Electricity price broadcast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91" name="文本框 59"/>
          <p:cNvSpPr txBox="1"/>
          <p:nvPr/>
        </p:nvSpPr>
        <p:spPr>
          <a:xfrm>
            <a:off x="2049174" y="3470002"/>
            <a:ext cx="14223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Power generation simulation system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2626472" y="2501404"/>
            <a:ext cx="1489919" cy="978067"/>
            <a:chOff x="2413800" y="3094417"/>
            <a:chExt cx="1549894" cy="1173123"/>
          </a:xfrm>
        </p:grpSpPr>
        <p:sp>
          <p:nvSpPr>
            <p:cNvPr id="93" name="矩形 58"/>
            <p:cNvSpPr/>
            <p:nvPr/>
          </p:nvSpPr>
          <p:spPr>
            <a:xfrm>
              <a:off x="2526436" y="3152151"/>
              <a:ext cx="1253469" cy="1108398"/>
            </a:xfrm>
            <a:prstGeom prst="rect">
              <a:avLst/>
            </a:prstGeom>
            <a:noFill/>
            <a:ln w="28575">
              <a:solidFill>
                <a:srgbClr val="8F8F8F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endParaRPr>
            </a:p>
          </p:txBody>
        </p:sp>
        <p:pic>
          <p:nvPicPr>
            <p:cNvPr id="94" name="Picture 28" descr="http://www.idc.sd.cn/images/aa/20120830015615324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3800" y="3094417"/>
              <a:ext cx="1549894" cy="1173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5" name="文本框 62"/>
          <p:cNvSpPr txBox="1"/>
          <p:nvPr/>
        </p:nvSpPr>
        <p:spPr>
          <a:xfrm>
            <a:off x="1177954" y="2860181"/>
            <a:ext cx="1287172" cy="461665"/>
          </a:xfrm>
          <a:prstGeom prst="rect">
            <a:avLst/>
          </a:prstGeom>
          <a:solidFill>
            <a:srgbClr val="22293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Electricity price simulation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96" name="矩形 93"/>
          <p:cNvSpPr/>
          <p:nvPr/>
        </p:nvSpPr>
        <p:spPr>
          <a:xfrm rot="16200000">
            <a:off x="4930135" y="3643487"/>
            <a:ext cx="421784" cy="49544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97" name="矩形 97"/>
          <p:cNvSpPr/>
          <p:nvPr/>
        </p:nvSpPr>
        <p:spPr>
          <a:xfrm>
            <a:off x="2606479" y="5585548"/>
            <a:ext cx="3399513" cy="66095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98" name="文本框 14"/>
          <p:cNvSpPr txBox="1"/>
          <p:nvPr/>
        </p:nvSpPr>
        <p:spPr>
          <a:xfrm>
            <a:off x="7650708" y="4864607"/>
            <a:ext cx="14199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Inside electric line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38269" y="5370980"/>
            <a:ext cx="702183" cy="382700"/>
          </a:xfrm>
          <a:prstGeom prst="rect">
            <a:avLst/>
          </a:prstGeom>
        </p:spPr>
      </p:pic>
      <p:sp>
        <p:nvSpPr>
          <p:cNvPr id="100" name="文本框 39"/>
          <p:cNvSpPr txBox="1"/>
          <p:nvPr/>
        </p:nvSpPr>
        <p:spPr>
          <a:xfrm>
            <a:off x="7217354" y="5098805"/>
            <a:ext cx="1347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Air cleaner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102" name="文本框 14"/>
          <p:cNvSpPr txBox="1"/>
          <p:nvPr/>
        </p:nvSpPr>
        <p:spPr>
          <a:xfrm>
            <a:off x="6086369" y="1171690"/>
            <a:ext cx="1419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Outside electric line</a:t>
            </a:r>
            <a:endParaRPr lang="zh-CN" altLang="en-US" sz="1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pic>
        <p:nvPicPr>
          <p:cNvPr id="103" name="图片 10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9" t="17849" r="7865" b="651"/>
          <a:stretch/>
        </p:blipFill>
        <p:spPr>
          <a:xfrm>
            <a:off x="8418633" y="2409910"/>
            <a:ext cx="827603" cy="611794"/>
          </a:xfrm>
          <a:prstGeom prst="rect">
            <a:avLst/>
          </a:prstGeom>
        </p:spPr>
      </p:pic>
      <p:pic>
        <p:nvPicPr>
          <p:cNvPr id="104" name="图片 103"/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935" b="89984" l="3210" r="8994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972" y="5515595"/>
            <a:ext cx="1331029" cy="998271"/>
          </a:xfrm>
          <a:prstGeom prst="rect">
            <a:avLst/>
          </a:prstGeom>
        </p:spPr>
      </p:pic>
      <p:pic>
        <p:nvPicPr>
          <p:cNvPr id="1028" name="Picture 4" descr="https://timgsa.baidu.com/timg?image&amp;quality=80&amp;size=b9999_10000&amp;sec=1566164169505&amp;di=1dbd0f238b5bbe574c41403a253bb512&amp;imgtype=0&amp;src=http%3A%2F%2Fs9.rr.itc.cn%2Fr%2FwapChange%2F20169_27_16%2Fa4vtd200155757573596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38" b="13382"/>
          <a:stretch/>
        </p:blipFill>
        <p:spPr bwMode="auto">
          <a:xfrm>
            <a:off x="9621764" y="2446914"/>
            <a:ext cx="860773" cy="53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矩形 50"/>
          <p:cNvSpPr/>
          <p:nvPr/>
        </p:nvSpPr>
        <p:spPr>
          <a:xfrm rot="16200000">
            <a:off x="3259589" y="5468396"/>
            <a:ext cx="305304" cy="61189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pic>
        <p:nvPicPr>
          <p:cNvPr id="105" name="图片 104">
            <a:extLst>
              <a:ext uri="{FF2B5EF4-FFF2-40B4-BE49-F238E27FC236}">
                <a16:creationId xmlns="" xmlns:a16="http://schemas.microsoft.com/office/drawing/2014/main" id="{3EE735B8-4D81-4FAD-9899-F274FA22EAD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06479" y="4410114"/>
            <a:ext cx="1251411" cy="9348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07" name="文本框 54"/>
          <p:cNvSpPr txBox="1"/>
          <p:nvPr/>
        </p:nvSpPr>
        <p:spPr>
          <a:xfrm>
            <a:off x="2626472" y="5368185"/>
            <a:ext cx="8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Interface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8" b="9080"/>
          <a:stretch/>
        </p:blipFill>
        <p:spPr>
          <a:xfrm>
            <a:off x="1177954" y="91607"/>
            <a:ext cx="4196666" cy="218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3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00"/>
          <p:cNvPicPr>
            <a:picLocks noChangeAspect="1"/>
          </p:cNvPicPr>
          <p:nvPr/>
        </p:nvPicPr>
        <p:blipFill rotWithShape="1">
          <a:blip r:embed="rId2"/>
          <a:srcRect l="10302"/>
          <a:stretch/>
        </p:blipFill>
        <p:spPr>
          <a:xfrm>
            <a:off x="2491740" y="343178"/>
            <a:ext cx="6766559" cy="601780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64279" y="2034540"/>
            <a:ext cx="5288281" cy="33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       EVs                   Heat pumps          Air conditioners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132068" y="343178"/>
            <a:ext cx="2385061" cy="4493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Typical flexible loads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821553" y="5852438"/>
            <a:ext cx="3173732" cy="4493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Typical renewable energies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3680457" y="5457914"/>
            <a:ext cx="5288281" cy="33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    Wind                              PV                     Geothermal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4737731" y="3162578"/>
            <a:ext cx="3173732" cy="44930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Power system peak-shaving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11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44" descr="4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"/>
          <a:stretch/>
        </p:blipFill>
        <p:spPr bwMode="auto">
          <a:xfrm>
            <a:off x="1954924" y="66153"/>
            <a:ext cx="8186106" cy="3112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45" descr="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58" y="3277818"/>
            <a:ext cx="8141681" cy="311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7755969" y="66153"/>
            <a:ext cx="2385061" cy="27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Customer A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88578" y="3277818"/>
            <a:ext cx="2385061" cy="273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70C0"/>
                </a:solidFill>
              </a:rPr>
              <a:t>Customer B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09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7"/>
          <a:stretch/>
        </p:blipFill>
        <p:spPr bwMode="auto">
          <a:xfrm>
            <a:off x="7283526" y="3858710"/>
            <a:ext cx="4532554" cy="173205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7192768" y="528674"/>
            <a:ext cx="4812973" cy="2960476"/>
            <a:chOff x="9689354" y="-1910119"/>
            <a:chExt cx="8327913" cy="4877260"/>
          </a:xfrm>
        </p:grpSpPr>
        <p:sp>
          <p:nvSpPr>
            <p:cNvPr id="49" name="Rectangle 11"/>
            <p:cNvSpPr>
              <a:spLocks noChangeArrowheads="1"/>
            </p:cNvSpPr>
            <p:nvPr/>
          </p:nvSpPr>
          <p:spPr bwMode="auto">
            <a:xfrm>
              <a:off x="9692341" y="-1910119"/>
              <a:ext cx="2597195" cy="4056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Reserve Capacity (RC)</a:t>
              </a:r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23207" y="-1206735"/>
              <a:ext cx="4165755" cy="2639796"/>
            </a:xfrm>
            <a:prstGeom prst="rect">
              <a:avLst/>
            </a:prstGeom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aphicFrame>
          <p:nvGraphicFramePr>
            <p:cNvPr id="51" name="对象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4945527"/>
                </p:ext>
              </p:extLst>
            </p:nvPr>
          </p:nvGraphicFramePr>
          <p:xfrm>
            <a:off x="9911408" y="-1493153"/>
            <a:ext cx="1933575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0" name="Equation" r:id="rId5" imgW="1244600" imgH="228600" progId="Equation.DSMT4">
                    <p:embed/>
                  </p:oleObj>
                </mc:Choice>
                <mc:Fallback>
                  <p:oleObj name="Equation" r:id="rId5" imgW="12446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11408" y="-1493153"/>
                          <a:ext cx="1933575" cy="361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矩形 51"/>
            <p:cNvSpPr/>
            <p:nvPr/>
          </p:nvSpPr>
          <p:spPr>
            <a:xfrm>
              <a:off x="9689354" y="1519600"/>
              <a:ext cx="2783440" cy="405639"/>
            </a:xfrm>
            <a:prstGeom prst="rect">
              <a:avLst/>
            </a:prstGeom>
            <a:solidFill>
              <a:srgbClr val="0CA434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Response Time 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RT)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5637552" y="1515193"/>
              <a:ext cx="2373875" cy="405639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Duration Time (DT)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5896011" y="-1891966"/>
              <a:ext cx="2121256" cy="405639"/>
            </a:xfrm>
            <a:prstGeom prst="rect">
              <a:avLst/>
            </a:prstGeom>
            <a:solidFill>
              <a:srgbClr val="FF9933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Ramp Rate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(RR)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5" name="肘形连接符 54"/>
            <p:cNvCxnSpPr/>
            <p:nvPr/>
          </p:nvCxnSpPr>
          <p:spPr>
            <a:xfrm rot="10800000">
              <a:off x="10552277" y="-1155945"/>
              <a:ext cx="1270930" cy="525712"/>
            </a:xfrm>
            <a:prstGeom prst="bentConnector2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肘形连接符 55"/>
            <p:cNvCxnSpPr/>
            <p:nvPr/>
          </p:nvCxnSpPr>
          <p:spPr>
            <a:xfrm rot="10800000">
              <a:off x="11371991" y="-1166788"/>
              <a:ext cx="412810" cy="1373770"/>
            </a:xfrm>
            <a:prstGeom prst="bentConnector2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7" name="对象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234485"/>
                </p:ext>
              </p:extLst>
            </p:nvPr>
          </p:nvGraphicFramePr>
          <p:xfrm>
            <a:off x="16036067" y="-1402087"/>
            <a:ext cx="19812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1" name="Equation" r:id="rId7" imgW="1332921" imgH="177723" progId="Equation.DSMT4">
                    <p:embed/>
                  </p:oleObj>
                </mc:Choice>
                <mc:Fallback>
                  <p:oleObj name="Equation" r:id="rId7" imgW="1332921" imgH="17772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36067" y="-1402087"/>
                          <a:ext cx="1981200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对象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2190607"/>
                </p:ext>
              </p:extLst>
            </p:nvPr>
          </p:nvGraphicFramePr>
          <p:xfrm>
            <a:off x="9689354" y="1980823"/>
            <a:ext cx="2824809" cy="345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2" name="Equation" r:id="rId9" imgW="1828800" imgH="228600" progId="Equation.DSMT4">
                    <p:embed/>
                  </p:oleObj>
                </mc:Choice>
                <mc:Fallback>
                  <p:oleObj name="Equation" r:id="rId9" imgW="1828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89354" y="1980823"/>
                          <a:ext cx="2824809" cy="34501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对象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4756761"/>
                </p:ext>
              </p:extLst>
            </p:nvPr>
          </p:nvGraphicFramePr>
          <p:xfrm>
            <a:off x="10095171" y="2579002"/>
            <a:ext cx="1902597" cy="382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3" name="Equation" r:id="rId11" imgW="1193800" imgH="241300" progId="Equation.DSMT4">
                    <p:embed/>
                  </p:oleObj>
                </mc:Choice>
                <mc:Fallback>
                  <p:oleObj name="Equation" r:id="rId11" imgW="11938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95171" y="2579002"/>
                          <a:ext cx="1902597" cy="38264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对象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2723224"/>
                </p:ext>
              </p:extLst>
            </p:nvPr>
          </p:nvGraphicFramePr>
          <p:xfrm>
            <a:off x="10290732" y="2251762"/>
            <a:ext cx="1427164" cy="3619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4" name="Equation" r:id="rId13" imgW="825480" imgH="228600" progId="Equation.DSMT4">
                    <p:embed/>
                  </p:oleObj>
                </mc:Choice>
                <mc:Fallback>
                  <p:oleObj name="Equation" r:id="rId13" imgW="825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90732" y="2251762"/>
                          <a:ext cx="1427164" cy="3619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2169459"/>
                </p:ext>
              </p:extLst>
            </p:nvPr>
          </p:nvGraphicFramePr>
          <p:xfrm>
            <a:off x="16267763" y="2009313"/>
            <a:ext cx="1066800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5" name="Equation" r:id="rId15" imgW="711200" imgH="228600" progId="Equation.DSMT4">
                    <p:embed/>
                  </p:oleObj>
                </mc:Choice>
                <mc:Fallback>
                  <p:oleObj name="Equation" r:id="rId15" imgW="711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67763" y="2009313"/>
                          <a:ext cx="1066800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2" name="肘形连接符 61"/>
            <p:cNvCxnSpPr/>
            <p:nvPr/>
          </p:nvCxnSpPr>
          <p:spPr>
            <a:xfrm flipV="1">
              <a:off x="16036067" y="-1201809"/>
              <a:ext cx="1254083" cy="1381900"/>
            </a:xfrm>
            <a:prstGeom prst="bentConnector2">
              <a:avLst/>
            </a:prstGeom>
            <a:ln w="44450">
              <a:solidFill>
                <a:srgbClr val="FF99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肘形连接符 62"/>
            <p:cNvCxnSpPr/>
            <p:nvPr/>
          </p:nvCxnSpPr>
          <p:spPr>
            <a:xfrm rot="5400000" flipH="1" flipV="1">
              <a:off x="14471308" y="-2413102"/>
              <a:ext cx="932217" cy="3384065"/>
            </a:xfrm>
            <a:prstGeom prst="bentConnector3">
              <a:avLst>
                <a:gd name="adj1" fmla="val 50000"/>
              </a:avLst>
            </a:prstGeom>
            <a:ln w="44450">
              <a:solidFill>
                <a:srgbClr val="FF99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肘形连接符 63"/>
            <p:cNvCxnSpPr/>
            <p:nvPr/>
          </p:nvCxnSpPr>
          <p:spPr>
            <a:xfrm rot="5400000">
              <a:off x="12045871" y="832662"/>
              <a:ext cx="1463655" cy="2718345"/>
            </a:xfrm>
            <a:prstGeom prst="bentConnector3">
              <a:avLst>
                <a:gd name="adj1" fmla="val 115618"/>
              </a:avLst>
            </a:prstGeom>
            <a:ln w="44450">
              <a:solidFill>
                <a:srgbClr val="0CA4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肘形连接符 64"/>
            <p:cNvCxnSpPr/>
            <p:nvPr/>
          </p:nvCxnSpPr>
          <p:spPr>
            <a:xfrm rot="5400000">
              <a:off x="11891733" y="1339816"/>
              <a:ext cx="1520393" cy="1734257"/>
            </a:xfrm>
            <a:prstGeom prst="bentConnector3">
              <a:avLst>
                <a:gd name="adj1" fmla="val 118627"/>
              </a:avLst>
            </a:prstGeom>
            <a:ln w="44450">
              <a:solidFill>
                <a:srgbClr val="0CA4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肘形连接符 65"/>
            <p:cNvCxnSpPr/>
            <p:nvPr/>
          </p:nvCxnSpPr>
          <p:spPr>
            <a:xfrm rot="16200000" flipH="1">
              <a:off x="14904897" y="441158"/>
              <a:ext cx="950095" cy="2947721"/>
            </a:xfrm>
            <a:prstGeom prst="bentConnector3">
              <a:avLst>
                <a:gd name="adj1" fmla="val 142735"/>
              </a:avLst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肘形连接符 66"/>
            <p:cNvCxnSpPr/>
            <p:nvPr/>
          </p:nvCxnSpPr>
          <p:spPr>
            <a:xfrm rot="16200000" flipH="1">
              <a:off x="15640785" y="865875"/>
              <a:ext cx="962442" cy="2082877"/>
            </a:xfrm>
            <a:prstGeom prst="bentConnector3">
              <a:avLst>
                <a:gd name="adj1" fmla="val 123752"/>
              </a:avLst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/>
          <p:cNvGrpSpPr/>
          <p:nvPr/>
        </p:nvGrpSpPr>
        <p:grpSpPr>
          <a:xfrm>
            <a:off x="264469" y="519068"/>
            <a:ext cx="6636407" cy="5071700"/>
            <a:chOff x="691188" y="813602"/>
            <a:chExt cx="7708329" cy="516233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91188" y="832652"/>
              <a:ext cx="3200400" cy="1828800"/>
            </a:xfrm>
            <a:prstGeom prst="rect">
              <a:avLst/>
            </a:prstGeom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227692" y="813602"/>
              <a:ext cx="3048000" cy="1866900"/>
            </a:xfrm>
            <a:prstGeom prst="rect">
              <a:avLst/>
            </a:prstGeom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227692" y="3994740"/>
              <a:ext cx="3171825" cy="1981200"/>
            </a:xfrm>
            <a:prstGeom prst="rect">
              <a:avLst/>
            </a:prstGeom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12965" y="3994740"/>
              <a:ext cx="3238500" cy="1981200"/>
            </a:xfrm>
            <a:prstGeom prst="rect">
              <a:avLst/>
            </a:prstGeom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右箭头 14"/>
            <p:cNvSpPr/>
            <p:nvPr/>
          </p:nvSpPr>
          <p:spPr>
            <a:xfrm>
              <a:off x="3965420" y="1433061"/>
              <a:ext cx="1219471" cy="73659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84ACA4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742950" indent="-285750" algn="ctr" eaLnBrk="0" hangingPunct="0">
                <a:lnSpc>
                  <a:spcPct val="130000"/>
                </a:lnSpc>
                <a:buFont typeface="Wingdings" pitchFamily="2" charset="2"/>
                <a:buChar char="Ø"/>
              </a:pPr>
              <a:endParaRPr lang="zh-CN" altLang="en-US" sz="1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 rot="5400000">
              <a:off x="7528478" y="2998265"/>
              <a:ext cx="922946" cy="73659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84ACA4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742950" indent="-285750" algn="ctr" eaLnBrk="0" hangingPunct="0">
                <a:lnSpc>
                  <a:spcPct val="130000"/>
                </a:lnSpc>
                <a:buFont typeface="Wingdings" pitchFamily="2" charset="2"/>
                <a:buChar char="Ø"/>
              </a:pPr>
              <a:endParaRPr lang="zh-CN" altLang="en-US" sz="1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右箭头 16"/>
            <p:cNvSpPr/>
            <p:nvPr/>
          </p:nvSpPr>
          <p:spPr>
            <a:xfrm rot="10800000">
              <a:off x="4108790" y="4536079"/>
              <a:ext cx="932730" cy="73659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84ACA4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742950" indent="-285750" algn="ctr" eaLnBrk="0" hangingPunct="0">
                <a:lnSpc>
                  <a:spcPct val="130000"/>
                </a:lnSpc>
                <a:buFont typeface="Wingdings" pitchFamily="2" charset="2"/>
                <a:buChar char="Ø"/>
              </a:pPr>
              <a:endParaRPr lang="zh-CN" altLang="en-US" sz="1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82800" y="2905089"/>
              <a:ext cx="2761092" cy="28194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① 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ncrease upper limit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箭头连接符 18"/>
            <p:cNvCxnSpPr>
              <a:endCxn id="18" idx="0"/>
            </p:cNvCxnSpPr>
            <p:nvPr/>
          </p:nvCxnSpPr>
          <p:spPr>
            <a:xfrm flipH="1">
              <a:off x="3463346" y="2660958"/>
              <a:ext cx="317" cy="24413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4468054" y="2905089"/>
              <a:ext cx="3180286" cy="281949"/>
            </a:xfrm>
            <a:prstGeom prst="rect">
              <a:avLst/>
            </a:prstGeom>
            <a:solidFill>
              <a:srgbClr val="98D953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② 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ait for entering standby state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483125" y="866029"/>
              <a:ext cx="896695" cy="1550799"/>
            </a:xfrm>
            <a:prstGeom prst="rect">
              <a:avLst/>
            </a:prstGeom>
            <a:noFill/>
            <a:ln w="47625">
              <a:solidFill>
                <a:srgbClr val="98D953"/>
              </a:solidFill>
              <a:prstDash val="sysDash"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742950" indent="-285750" algn="ctr" eaLnBrk="0" hangingPunct="0">
                <a:lnSpc>
                  <a:spcPct val="130000"/>
                </a:lnSpc>
                <a:buFont typeface="Wingdings" pitchFamily="2" charset="2"/>
                <a:buChar char="Ø"/>
              </a:pPr>
              <a:endParaRPr lang="zh-CN" altLang="en-US" sz="1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5931472" y="2416828"/>
              <a:ext cx="0" cy="488261"/>
            </a:xfrm>
            <a:prstGeom prst="straightConnector1">
              <a:avLst/>
            </a:prstGeom>
            <a:ln w="50800">
              <a:solidFill>
                <a:srgbClr val="98D9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4468054" y="3386307"/>
              <a:ext cx="2207066" cy="281949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③ 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ncrease lower limit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V="1">
              <a:off x="5371709" y="3739515"/>
              <a:ext cx="0" cy="333497"/>
            </a:xfrm>
            <a:prstGeom prst="straightConnector1">
              <a:avLst/>
            </a:prstGeom>
            <a:ln w="50800">
              <a:solidFill>
                <a:srgbClr val="FF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5371709" y="3948299"/>
              <a:ext cx="1008112" cy="1670086"/>
            </a:xfrm>
            <a:prstGeom prst="rect">
              <a:avLst/>
            </a:prstGeom>
            <a:noFill/>
            <a:ln w="47625">
              <a:solidFill>
                <a:srgbClr val="FF6600"/>
              </a:solidFill>
              <a:prstDash val="sysDash"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742950" indent="-285750" algn="ctr" eaLnBrk="0" hangingPunct="0">
                <a:lnSpc>
                  <a:spcPct val="130000"/>
                </a:lnSpc>
                <a:buFont typeface="Wingdings" pitchFamily="2" charset="2"/>
                <a:buChar char="Ø"/>
              </a:pPr>
              <a:endParaRPr lang="zh-CN" altLang="en-US" sz="1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819118" y="3386307"/>
              <a:ext cx="1648935" cy="281949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④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inish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239069" y="156354"/>
            <a:ext cx="11763297" cy="302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Asynchronous scheduling of aggregated air conditioners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7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21" y="477571"/>
            <a:ext cx="10545479" cy="379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6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225</Words>
  <Application>Microsoft Office PowerPoint</Application>
  <PresentationFormat>宽屏</PresentationFormat>
  <Paragraphs>92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Microsoft YaHei Light</vt:lpstr>
      <vt:lpstr>宋体</vt:lpstr>
      <vt:lpstr>微软雅黑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 Hongxun</dc:creator>
  <cp:lastModifiedBy>Hui Hongxun</cp:lastModifiedBy>
  <cp:revision>12</cp:revision>
  <dcterms:created xsi:type="dcterms:W3CDTF">2019-08-18T17:56:03Z</dcterms:created>
  <dcterms:modified xsi:type="dcterms:W3CDTF">2019-08-18T20:10:11Z</dcterms:modified>
</cp:coreProperties>
</file>