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6" r:id="rId3"/>
    <p:sldId id="257" r:id="rId4"/>
    <p:sldId id="258" r:id="rId5"/>
    <p:sldId id="259" r:id="rId6"/>
    <p:sldId id="260" r:id="rId7"/>
    <p:sldId id="269" r:id="rId8"/>
    <p:sldId id="273" r:id="rId9"/>
    <p:sldId id="271" r:id="rId10"/>
    <p:sldId id="272" r:id="rId11"/>
    <p:sldId id="265" r:id="rId12"/>
    <p:sldId id="264" r:id="rId13"/>
    <p:sldId id="263" r:id="rId14"/>
    <p:sldId id="270" r:id="rId15"/>
    <p:sldId id="267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81" autoAdjust="0"/>
    <p:restoredTop sz="95383" autoAdjust="0"/>
  </p:normalViewPr>
  <p:slideViewPr>
    <p:cSldViewPr>
      <p:cViewPr>
        <p:scale>
          <a:sx n="75" d="100"/>
          <a:sy n="75" d="100"/>
        </p:scale>
        <p:origin x="1056" y="6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9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price%205.2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price%205.2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000" b="0" i="0" u="none" strike="noStrike" kern="1200" spc="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pPr>
            <a:r>
              <a:rPr lang="en-US" sz="2000" dirty="0">
                <a:solidFill>
                  <a:schemeClr val="tx1"/>
                </a:solidFill>
              </a:rPr>
              <a:t>2013</a:t>
            </a:r>
            <a:endParaRPr lang="zh-CN" sz="200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4195384615384620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000" b="0" i="0" u="none" strike="noStrike" kern="1200" spc="0" baseline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20365899454875799"/>
                  <c:y val="-0.158600274397519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1563290934787"/>
                  <c:y val="8.6863218802195205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2.5442087628637498E-2"/>
                  <c:y val="9.1922794444268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2000" b="0" i="0" u="none" strike="noStrike" kern="1200" baseline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Sheet2!$C$5:$C$7</c:f>
              <c:strCache>
                <c:ptCount val="3"/>
                <c:pt idx="0">
                  <c:v>On-grid Tariff</c:v>
                </c:pt>
                <c:pt idx="1">
                  <c:v>T&amp;D Price</c:v>
                </c:pt>
                <c:pt idx="2">
                  <c:v>Government Funds and Special Charges</c:v>
                </c:pt>
              </c:strCache>
            </c:strRef>
          </c:cat>
          <c:val>
            <c:numRef>
              <c:f>Sheet2!$D$5:$D$7</c:f>
              <c:numCache>
                <c:formatCode>General</c:formatCode>
                <c:ptCount val="3"/>
                <c:pt idx="0">
                  <c:v>442.79</c:v>
                </c:pt>
                <c:pt idx="1">
                  <c:v>192.7</c:v>
                </c:pt>
                <c:pt idx="2">
                  <c:v>35.049999999999997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4371436329079503E-2"/>
          <c:y val="0.7880477232409"/>
          <c:w val="0.9"/>
          <c:h val="0.181320256167306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00" b="0" i="0" u="none" strike="noStrike" kern="1200" baseline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100">
          <a:latin typeface="Times New Roman" pitchFamily="18" charset="0"/>
          <a:cs typeface="Times New Roman" pitchFamily="18" charset="0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000" b="0" i="0" u="none" strike="noStrike" kern="1200" spc="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pPr>
            <a:r>
              <a:rPr lang="en-US" sz="2000">
                <a:solidFill>
                  <a:schemeClr val="tx1"/>
                </a:solidFill>
              </a:rPr>
              <a:t>2014</a:t>
            </a:r>
            <a:endParaRPr lang="zh-CN" sz="200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4217874844899279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000" b="0" i="0" u="none" strike="noStrike" kern="1200" spc="0" baseline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1"/>
              <c:layout>
                <c:manualLayout>
                  <c:x val="0.14729383625433901"/>
                  <c:y val="6.7565906003249299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4.9367750402167399E-2"/>
                  <c:y val="0.12171509757417801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2000" b="0" i="0" u="none" strike="noStrike" kern="1200" baseline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Sheet2!$C$12:$C$14</c:f>
              <c:strCache>
                <c:ptCount val="3"/>
                <c:pt idx="0">
                  <c:v>On-grid Tariff</c:v>
                </c:pt>
                <c:pt idx="1">
                  <c:v>T&amp;D Price</c:v>
                </c:pt>
                <c:pt idx="2">
                  <c:v>Government Funds and Special Charges</c:v>
                </c:pt>
              </c:strCache>
            </c:strRef>
          </c:cat>
          <c:val>
            <c:numRef>
              <c:f>Sheet2!$D$12:$D$14</c:f>
              <c:numCache>
                <c:formatCode>General</c:formatCode>
                <c:ptCount val="3"/>
                <c:pt idx="0">
                  <c:v>438.94</c:v>
                </c:pt>
                <c:pt idx="1">
                  <c:v>208.11</c:v>
                </c:pt>
                <c:pt idx="2">
                  <c:v>38.96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Times New Roman" pitchFamily="18" charset="0"/>
          <a:cs typeface="Times New Roman" pitchFamily="18" charset="0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600" b="0" i="0" u="none" strike="noStrike" kern="1200" spc="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Wind </a:t>
            </a:r>
            <a:r>
              <a:rPr lang="en-US" altLang="zh-C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generation in 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2015</a:t>
            </a:r>
          </a:p>
          <a:p>
            <a:pPr>
              <a:def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(Billion kwh)</a:t>
            </a:r>
          </a:p>
        </c:rich>
      </c:tx>
      <c:layout>
        <c:manualLayout>
          <c:xMode val="edge"/>
          <c:yMode val="edge"/>
          <c:x val="0.22495664604424401"/>
          <c:y val="5.28046684519764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600" b="0" i="0" u="none" strike="noStrike" kern="1200" spc="0" baseline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8.9285714285714298E-3"/>
          <c:y val="0.27309644670050798"/>
          <c:w val="0.99107142857142905"/>
          <c:h val="0.5769407250489629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Annual wind generation in 2015 (Billion kwh)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dLbl>
              <c:idx val="1"/>
              <c:layout>
                <c:manualLayout>
                  <c:x val="-0.14624953130858653"/>
                  <c:y val="1.38131020424477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2000" b="0" i="0" u="none" strike="noStrike" kern="1200" baseline="0">
                    <a:solidFill>
                      <a:schemeClr val="bg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On-grid</c:v>
                </c:pt>
                <c:pt idx="1">
                  <c:v>Curtailment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186.3</c:v>
                </c:pt>
                <c:pt idx="1">
                  <c:v>33.9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114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zh-CN" altLang="en-US" sz="1600" b="0" i="0" u="none" strike="noStrike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altLang="en-US" sz="1600" b="0" i="0" u="none" strike="noStrike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pPr>
            <a:endParaRPr lang="zh-CN"/>
          </a:p>
        </c:txPr>
      </c:legendEntry>
      <c:layout>
        <c:manualLayout>
          <c:xMode val="edge"/>
          <c:yMode val="edge"/>
          <c:x val="0.224196662917135"/>
          <c:y val="0.84926535832767103"/>
          <c:w val="0.58235095613048404"/>
          <c:h val="0.1507346416723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C0F19A-F350-4635-845C-CBCAB2265999}" type="doc">
      <dgm:prSet loTypeId="urn:microsoft.com/office/officeart/2005/8/layout/equation1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F8E37645-D542-47D0-98EE-1F9AB7A37618}">
      <dgm:prSet phldrT="[文本]" custT="1"/>
      <dgm:spPr/>
      <dgm:t>
        <a:bodyPr/>
        <a:lstStyle/>
        <a:p>
          <a:r>
            <a:rPr lang="en-US" altLang="zh-CN" sz="1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Generation prices</a:t>
          </a:r>
          <a:endParaRPr lang="zh-CN" altLang="en-US" sz="1400" b="1" dirty="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46E2B53A-CD85-433A-A8C3-A05C02AC7139}" type="parTrans" cxnId="{807199CD-BFB0-49E2-B1CE-EBBE7AF7F2C9}">
      <dgm:prSet/>
      <dgm:spPr/>
      <dgm:t>
        <a:bodyPr/>
        <a:lstStyle/>
        <a:p>
          <a:endParaRPr lang="zh-CN" altLang="en-US"/>
        </a:p>
      </dgm:t>
    </dgm:pt>
    <dgm:pt modelId="{80AE6A1B-6DD6-4D28-AEF3-BAD0DADFF8B1}" type="sibTrans" cxnId="{807199CD-BFB0-49E2-B1CE-EBBE7AF7F2C9}">
      <dgm:prSet/>
      <dgm:spPr/>
      <dgm:t>
        <a:bodyPr/>
        <a:lstStyle/>
        <a:p>
          <a:endParaRPr lang="zh-CN" altLang="en-US"/>
        </a:p>
      </dgm:t>
    </dgm:pt>
    <dgm:pt modelId="{823510EE-91F3-4B7A-81F0-29CB485376E6}">
      <dgm:prSet phldrT="[文本]" custT="1"/>
      <dgm:spPr/>
      <dgm:t>
        <a:bodyPr/>
        <a:lstStyle/>
        <a:p>
          <a:r>
            <a:rPr lang="en-US" altLang="zh-CN" sz="1400" b="1" dirty="0" smtClean="0">
              <a:latin typeface="Times New Roman" pitchFamily="18" charset="0"/>
              <a:cs typeface="Times New Roman" pitchFamily="18" charset="0"/>
            </a:rPr>
            <a:t>Revenues </a:t>
          </a:r>
        </a:p>
        <a:p>
          <a:r>
            <a:rPr lang="en-US" altLang="zh-CN" sz="1400" b="1" dirty="0" smtClean="0">
              <a:latin typeface="Times New Roman" pitchFamily="18" charset="0"/>
              <a:cs typeface="Times New Roman" pitchFamily="18" charset="0"/>
            </a:rPr>
            <a:t>of the Grid Companies</a:t>
          </a:r>
          <a:endParaRPr lang="zh-CN" altLang="en-US" sz="1400" b="1" dirty="0">
            <a:latin typeface="Times New Roman" pitchFamily="18" charset="0"/>
            <a:cs typeface="Times New Roman" pitchFamily="18" charset="0"/>
          </a:endParaRPr>
        </a:p>
      </dgm:t>
    </dgm:pt>
    <dgm:pt modelId="{FDE84DD9-9746-423F-A596-E0777880CC43}" type="parTrans" cxnId="{C3EF0C3D-09B2-4C99-BD30-3D552C81A6C9}">
      <dgm:prSet/>
      <dgm:spPr/>
      <dgm:t>
        <a:bodyPr/>
        <a:lstStyle/>
        <a:p>
          <a:endParaRPr lang="zh-CN" altLang="en-US"/>
        </a:p>
      </dgm:t>
    </dgm:pt>
    <dgm:pt modelId="{38522288-80A3-4D86-AD3E-31D785999B0F}" type="sibTrans" cxnId="{C3EF0C3D-09B2-4C99-BD30-3D552C81A6C9}">
      <dgm:prSet/>
      <dgm:spPr/>
      <dgm:t>
        <a:bodyPr/>
        <a:lstStyle/>
        <a:p>
          <a:endParaRPr lang="zh-CN" altLang="en-US"/>
        </a:p>
      </dgm:t>
    </dgm:pt>
    <dgm:pt modelId="{B8A7D4A4-B2A9-47F5-8392-DAE72A7AEB0E}">
      <dgm:prSet phldrT="[文本]" custT="1"/>
      <dgm:spPr/>
      <dgm:t>
        <a:bodyPr/>
        <a:lstStyle/>
        <a:p>
          <a:r>
            <a:rPr lang="en-US" altLang="zh-CN" sz="1400" b="1" dirty="0" smtClean="0">
              <a:latin typeface="Times New Roman" pitchFamily="18" charset="0"/>
              <a:cs typeface="Times New Roman" pitchFamily="18" charset="0"/>
            </a:rPr>
            <a:t>Customers’ Electricity Prices</a:t>
          </a:r>
          <a:endParaRPr lang="zh-CN" altLang="en-US" sz="1400" b="1" dirty="0">
            <a:latin typeface="Times New Roman" pitchFamily="18" charset="0"/>
            <a:cs typeface="Times New Roman" pitchFamily="18" charset="0"/>
          </a:endParaRPr>
        </a:p>
      </dgm:t>
    </dgm:pt>
    <dgm:pt modelId="{36AA6262-575C-4192-A168-4CED376DEA14}" type="parTrans" cxnId="{AE31C657-B18A-460F-8F7B-6BAC5BB5F624}">
      <dgm:prSet/>
      <dgm:spPr/>
      <dgm:t>
        <a:bodyPr/>
        <a:lstStyle/>
        <a:p>
          <a:endParaRPr lang="zh-CN" altLang="en-US"/>
        </a:p>
      </dgm:t>
    </dgm:pt>
    <dgm:pt modelId="{37B9E285-F573-4A00-AAD7-30B014E213E3}" type="sibTrans" cxnId="{AE31C657-B18A-460F-8F7B-6BAC5BB5F624}">
      <dgm:prSet/>
      <dgm:spPr/>
      <dgm:t>
        <a:bodyPr/>
        <a:lstStyle/>
        <a:p>
          <a:endParaRPr lang="zh-CN" altLang="en-US"/>
        </a:p>
      </dgm:t>
    </dgm:pt>
    <dgm:pt modelId="{4516854C-0367-4533-9C56-F5AD9103897D}">
      <dgm:prSet phldrT="[文本]" custT="1"/>
      <dgm:spPr/>
      <dgm:t>
        <a:bodyPr/>
        <a:lstStyle/>
        <a:p>
          <a:r>
            <a:rPr lang="en-US" altLang="zh-CN" sz="1400" b="1" dirty="0" smtClean="0">
              <a:latin typeface="Times New Roman" pitchFamily="18" charset="0"/>
              <a:cs typeface="Times New Roman" pitchFamily="18" charset="0"/>
            </a:rPr>
            <a:t>Government Funds and Special Charges</a:t>
          </a:r>
          <a:endParaRPr lang="zh-CN" altLang="en-US" sz="1400" b="1" dirty="0">
            <a:latin typeface="Times New Roman" pitchFamily="18" charset="0"/>
            <a:cs typeface="Times New Roman" pitchFamily="18" charset="0"/>
          </a:endParaRPr>
        </a:p>
      </dgm:t>
    </dgm:pt>
    <dgm:pt modelId="{38262BED-30B9-4ED8-B6C2-01A3B42E6F10}" type="parTrans" cxnId="{0EF7597F-A8BE-4360-999F-17D308CAA305}">
      <dgm:prSet/>
      <dgm:spPr/>
      <dgm:t>
        <a:bodyPr/>
        <a:lstStyle/>
        <a:p>
          <a:endParaRPr lang="zh-CN" altLang="en-US"/>
        </a:p>
      </dgm:t>
    </dgm:pt>
    <dgm:pt modelId="{9752035C-D343-4C4D-ACB1-45DB86682FC2}" type="sibTrans" cxnId="{0EF7597F-A8BE-4360-999F-17D308CAA305}">
      <dgm:prSet/>
      <dgm:spPr/>
      <dgm:t>
        <a:bodyPr/>
        <a:lstStyle/>
        <a:p>
          <a:endParaRPr lang="zh-CN" altLang="en-US"/>
        </a:p>
      </dgm:t>
    </dgm:pt>
    <dgm:pt modelId="{F5D276F6-7608-4AF5-902D-87AC726D5BF7}" type="pres">
      <dgm:prSet presAssocID="{D5C0F19A-F350-4635-845C-CBCAB2265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5A2000-E3E2-4D95-8988-84878838AE99}" type="pres">
      <dgm:prSet presAssocID="{F8E37645-D542-47D0-98EE-1F9AB7A3761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5BA3C3-2D5C-418D-ACA6-4C6DE3F93DB7}" type="pres">
      <dgm:prSet presAssocID="{80AE6A1B-6DD6-4D28-AEF3-BAD0DADFF8B1}" presName="spacerL" presStyleCnt="0"/>
      <dgm:spPr/>
    </dgm:pt>
    <dgm:pt modelId="{FFD8036A-770D-418D-96D8-B2342E7CCF5B}" type="pres">
      <dgm:prSet presAssocID="{80AE6A1B-6DD6-4D28-AEF3-BAD0DADFF8B1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A911283E-546D-4150-AA1E-154BB786CC59}" type="pres">
      <dgm:prSet presAssocID="{80AE6A1B-6DD6-4D28-AEF3-BAD0DADFF8B1}" presName="spacerR" presStyleCnt="0"/>
      <dgm:spPr/>
    </dgm:pt>
    <dgm:pt modelId="{8B18F543-19F5-4777-89D1-8A2586CDBF08}" type="pres">
      <dgm:prSet presAssocID="{823510EE-91F3-4B7A-81F0-29CB485376E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568DE7-B815-4DFB-A219-12AD5AA2D729}" type="pres">
      <dgm:prSet presAssocID="{38522288-80A3-4D86-AD3E-31D785999B0F}" presName="spacerL" presStyleCnt="0"/>
      <dgm:spPr/>
    </dgm:pt>
    <dgm:pt modelId="{2851D6AE-ED46-4E1A-A6DF-AB018EDF3C7D}" type="pres">
      <dgm:prSet presAssocID="{38522288-80A3-4D86-AD3E-31D785999B0F}" presName="sibTrans" presStyleLbl="sibTrans2D1" presStyleIdx="1" presStyleCnt="3" custLinFactX="3902" custLinFactNeighborX="100000"/>
      <dgm:spPr/>
      <dgm:t>
        <a:bodyPr/>
        <a:lstStyle/>
        <a:p>
          <a:endParaRPr lang="zh-CN" altLang="en-US"/>
        </a:p>
      </dgm:t>
    </dgm:pt>
    <dgm:pt modelId="{12086E3F-A505-4CC9-812E-6BB35344B3EE}" type="pres">
      <dgm:prSet presAssocID="{38522288-80A3-4D86-AD3E-31D785999B0F}" presName="spacerR" presStyleCnt="0"/>
      <dgm:spPr/>
    </dgm:pt>
    <dgm:pt modelId="{7ABCFC2E-AFF6-402D-9F98-3461CA795362}" type="pres">
      <dgm:prSet presAssocID="{4516854C-0367-4533-9C56-F5AD9103897D}" presName="node" presStyleLbl="node1" presStyleIdx="2" presStyleCnt="4" custScaleX="111024" custLinFactNeighborX="394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5D0CC6-63A0-4E16-B7F8-3D7E7ECDDB88}" type="pres">
      <dgm:prSet presAssocID="{9752035C-D343-4C4D-ACB1-45DB86682FC2}" presName="spacerL" presStyleCnt="0"/>
      <dgm:spPr/>
    </dgm:pt>
    <dgm:pt modelId="{FE60AC9A-5DFB-427A-9365-898B5286C03A}" type="pres">
      <dgm:prSet presAssocID="{9752035C-D343-4C4D-ACB1-45DB86682FC2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EF57B750-52D8-4B43-8FC7-2544A74D0432}" type="pres">
      <dgm:prSet presAssocID="{9752035C-D343-4C4D-ACB1-45DB86682FC2}" presName="spacerR" presStyleCnt="0"/>
      <dgm:spPr/>
    </dgm:pt>
    <dgm:pt modelId="{56EC393E-526D-4EB3-B55B-F9C0DDAA07F6}" type="pres">
      <dgm:prSet presAssocID="{B8A7D4A4-B2A9-47F5-8392-DAE72A7AEB0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E31C657-B18A-460F-8F7B-6BAC5BB5F624}" srcId="{D5C0F19A-F350-4635-845C-CBCAB2265999}" destId="{B8A7D4A4-B2A9-47F5-8392-DAE72A7AEB0E}" srcOrd="3" destOrd="0" parTransId="{36AA6262-575C-4192-A168-4CED376DEA14}" sibTransId="{37B9E285-F573-4A00-AAD7-30B014E213E3}"/>
    <dgm:cxn modelId="{BBE31A91-7118-457B-B673-AC6C46B190AB}" type="presOf" srcId="{F8E37645-D542-47D0-98EE-1F9AB7A37618}" destId="{035A2000-E3E2-4D95-8988-84878838AE99}" srcOrd="0" destOrd="0" presId="urn:microsoft.com/office/officeart/2005/8/layout/equation1"/>
    <dgm:cxn modelId="{9944963C-540B-43CE-A221-DF34B4DD0012}" type="presOf" srcId="{80AE6A1B-6DD6-4D28-AEF3-BAD0DADFF8B1}" destId="{FFD8036A-770D-418D-96D8-B2342E7CCF5B}" srcOrd="0" destOrd="0" presId="urn:microsoft.com/office/officeart/2005/8/layout/equation1"/>
    <dgm:cxn modelId="{807199CD-BFB0-49E2-B1CE-EBBE7AF7F2C9}" srcId="{D5C0F19A-F350-4635-845C-CBCAB2265999}" destId="{F8E37645-D542-47D0-98EE-1F9AB7A37618}" srcOrd="0" destOrd="0" parTransId="{46E2B53A-CD85-433A-A8C3-A05C02AC7139}" sibTransId="{80AE6A1B-6DD6-4D28-AEF3-BAD0DADFF8B1}"/>
    <dgm:cxn modelId="{6A3634A6-0DA8-4B48-A6C1-4F302EE1B846}" type="presOf" srcId="{823510EE-91F3-4B7A-81F0-29CB485376E6}" destId="{8B18F543-19F5-4777-89D1-8A2586CDBF08}" srcOrd="0" destOrd="0" presId="urn:microsoft.com/office/officeart/2005/8/layout/equation1"/>
    <dgm:cxn modelId="{76D9E0DE-0651-4979-A4FB-586A17CDDA4F}" type="presOf" srcId="{D5C0F19A-F350-4635-845C-CBCAB2265999}" destId="{F5D276F6-7608-4AF5-902D-87AC726D5BF7}" srcOrd="0" destOrd="0" presId="urn:microsoft.com/office/officeart/2005/8/layout/equation1"/>
    <dgm:cxn modelId="{1686EB9B-6B75-48D4-BC8D-1F479E6F719A}" type="presOf" srcId="{38522288-80A3-4D86-AD3E-31D785999B0F}" destId="{2851D6AE-ED46-4E1A-A6DF-AB018EDF3C7D}" srcOrd="0" destOrd="0" presId="urn:microsoft.com/office/officeart/2005/8/layout/equation1"/>
    <dgm:cxn modelId="{C3EF0C3D-09B2-4C99-BD30-3D552C81A6C9}" srcId="{D5C0F19A-F350-4635-845C-CBCAB2265999}" destId="{823510EE-91F3-4B7A-81F0-29CB485376E6}" srcOrd="1" destOrd="0" parTransId="{FDE84DD9-9746-423F-A596-E0777880CC43}" sibTransId="{38522288-80A3-4D86-AD3E-31D785999B0F}"/>
    <dgm:cxn modelId="{60437038-2AAD-469D-822B-80E9F2D47851}" type="presOf" srcId="{4516854C-0367-4533-9C56-F5AD9103897D}" destId="{7ABCFC2E-AFF6-402D-9F98-3461CA795362}" srcOrd="0" destOrd="0" presId="urn:microsoft.com/office/officeart/2005/8/layout/equation1"/>
    <dgm:cxn modelId="{0EF7597F-A8BE-4360-999F-17D308CAA305}" srcId="{D5C0F19A-F350-4635-845C-CBCAB2265999}" destId="{4516854C-0367-4533-9C56-F5AD9103897D}" srcOrd="2" destOrd="0" parTransId="{38262BED-30B9-4ED8-B6C2-01A3B42E6F10}" sibTransId="{9752035C-D343-4C4D-ACB1-45DB86682FC2}"/>
    <dgm:cxn modelId="{FF03F33D-07C8-4EF5-8A34-EB6BEBB44869}" type="presOf" srcId="{B8A7D4A4-B2A9-47F5-8392-DAE72A7AEB0E}" destId="{56EC393E-526D-4EB3-B55B-F9C0DDAA07F6}" srcOrd="0" destOrd="0" presId="urn:microsoft.com/office/officeart/2005/8/layout/equation1"/>
    <dgm:cxn modelId="{91E4199E-061E-40F0-BFEF-5EC2E04DEDC6}" type="presOf" srcId="{9752035C-D343-4C4D-ACB1-45DB86682FC2}" destId="{FE60AC9A-5DFB-427A-9365-898B5286C03A}" srcOrd="0" destOrd="0" presId="urn:microsoft.com/office/officeart/2005/8/layout/equation1"/>
    <dgm:cxn modelId="{509EC59A-54F4-4144-8CC9-2E9AA3CB66E6}" type="presParOf" srcId="{F5D276F6-7608-4AF5-902D-87AC726D5BF7}" destId="{035A2000-E3E2-4D95-8988-84878838AE99}" srcOrd="0" destOrd="0" presId="urn:microsoft.com/office/officeart/2005/8/layout/equation1"/>
    <dgm:cxn modelId="{39895136-74B4-4640-83B6-CD20DD1F705F}" type="presParOf" srcId="{F5D276F6-7608-4AF5-902D-87AC726D5BF7}" destId="{AC5BA3C3-2D5C-418D-ACA6-4C6DE3F93DB7}" srcOrd="1" destOrd="0" presId="urn:microsoft.com/office/officeart/2005/8/layout/equation1"/>
    <dgm:cxn modelId="{BFEBFF4F-8929-4D8C-AAEC-D3C6008A79F1}" type="presParOf" srcId="{F5D276F6-7608-4AF5-902D-87AC726D5BF7}" destId="{FFD8036A-770D-418D-96D8-B2342E7CCF5B}" srcOrd="2" destOrd="0" presId="urn:microsoft.com/office/officeart/2005/8/layout/equation1"/>
    <dgm:cxn modelId="{2D406BF2-CC46-4198-97BB-CC4D4D02BBE8}" type="presParOf" srcId="{F5D276F6-7608-4AF5-902D-87AC726D5BF7}" destId="{A911283E-546D-4150-AA1E-154BB786CC59}" srcOrd="3" destOrd="0" presId="urn:microsoft.com/office/officeart/2005/8/layout/equation1"/>
    <dgm:cxn modelId="{51F308F1-CBC8-4E6B-B7F4-4BACAB4B9499}" type="presParOf" srcId="{F5D276F6-7608-4AF5-902D-87AC726D5BF7}" destId="{8B18F543-19F5-4777-89D1-8A2586CDBF08}" srcOrd="4" destOrd="0" presId="urn:microsoft.com/office/officeart/2005/8/layout/equation1"/>
    <dgm:cxn modelId="{D85BE93A-08BD-4925-B593-8914F46F0E0B}" type="presParOf" srcId="{F5D276F6-7608-4AF5-902D-87AC726D5BF7}" destId="{30568DE7-B815-4DFB-A219-12AD5AA2D729}" srcOrd="5" destOrd="0" presId="urn:microsoft.com/office/officeart/2005/8/layout/equation1"/>
    <dgm:cxn modelId="{98C1ED10-01CF-4238-ACB0-B3FE0F3DFE63}" type="presParOf" srcId="{F5D276F6-7608-4AF5-902D-87AC726D5BF7}" destId="{2851D6AE-ED46-4E1A-A6DF-AB018EDF3C7D}" srcOrd="6" destOrd="0" presId="urn:microsoft.com/office/officeart/2005/8/layout/equation1"/>
    <dgm:cxn modelId="{059E405C-3BC7-427E-8DB1-0DE8839CBA9B}" type="presParOf" srcId="{F5D276F6-7608-4AF5-902D-87AC726D5BF7}" destId="{12086E3F-A505-4CC9-812E-6BB35344B3EE}" srcOrd="7" destOrd="0" presId="urn:microsoft.com/office/officeart/2005/8/layout/equation1"/>
    <dgm:cxn modelId="{B214DE25-1B31-4CFC-A24D-86FC675E98F7}" type="presParOf" srcId="{F5D276F6-7608-4AF5-902D-87AC726D5BF7}" destId="{7ABCFC2E-AFF6-402D-9F98-3461CA795362}" srcOrd="8" destOrd="0" presId="urn:microsoft.com/office/officeart/2005/8/layout/equation1"/>
    <dgm:cxn modelId="{B8E7B14D-195B-445C-B2B5-65AB80F864DA}" type="presParOf" srcId="{F5D276F6-7608-4AF5-902D-87AC726D5BF7}" destId="{655D0CC6-63A0-4E16-B7F8-3D7E7ECDDB88}" srcOrd="9" destOrd="0" presId="urn:microsoft.com/office/officeart/2005/8/layout/equation1"/>
    <dgm:cxn modelId="{39805382-037B-4C9E-9B13-A1E3BCBE54FA}" type="presParOf" srcId="{F5D276F6-7608-4AF5-902D-87AC726D5BF7}" destId="{FE60AC9A-5DFB-427A-9365-898B5286C03A}" srcOrd="10" destOrd="0" presId="urn:microsoft.com/office/officeart/2005/8/layout/equation1"/>
    <dgm:cxn modelId="{E3EF6C1D-EC4F-46DC-ADF4-03DE0C9BF590}" type="presParOf" srcId="{F5D276F6-7608-4AF5-902D-87AC726D5BF7}" destId="{EF57B750-52D8-4B43-8FC7-2544A74D0432}" srcOrd="11" destOrd="0" presId="urn:microsoft.com/office/officeart/2005/8/layout/equation1"/>
    <dgm:cxn modelId="{5C0B6AE5-6FC6-426A-9AF7-0B5A67C722FC}" type="presParOf" srcId="{F5D276F6-7608-4AF5-902D-87AC726D5BF7}" destId="{56EC393E-526D-4EB3-B55B-F9C0DDAA07F6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C0F19A-F350-4635-845C-CBCAB2265999}" type="doc">
      <dgm:prSet loTypeId="urn:microsoft.com/office/officeart/2005/8/layout/equation1" loCatId="process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F8E37645-D542-47D0-98EE-1F9AB7A37618}">
      <dgm:prSet phldrT="[文本]" custT="1"/>
      <dgm:spPr/>
      <dgm:t>
        <a:bodyPr/>
        <a:lstStyle/>
        <a:p>
          <a:r>
            <a:rPr lang="en-US" altLang="zh-CN" sz="1400" b="1" dirty="0" smtClean="0">
              <a:latin typeface="Times New Roman" pitchFamily="18" charset="0"/>
              <a:cs typeface="Times New Roman" pitchFamily="18" charset="0"/>
            </a:rPr>
            <a:t>Generation prices</a:t>
          </a:r>
          <a:endParaRPr lang="zh-CN" altLang="zh-CN" sz="1400" b="1" dirty="0" smtClean="0">
            <a:latin typeface="Times New Roman" pitchFamily="18" charset="0"/>
            <a:cs typeface="Times New Roman" pitchFamily="18" charset="0"/>
          </a:endParaRPr>
        </a:p>
      </dgm:t>
    </dgm:pt>
    <dgm:pt modelId="{46E2B53A-CD85-433A-A8C3-A05C02AC7139}" type="parTrans" cxnId="{807199CD-BFB0-49E2-B1CE-EBBE7AF7F2C9}">
      <dgm:prSet/>
      <dgm:spPr/>
      <dgm:t>
        <a:bodyPr/>
        <a:lstStyle/>
        <a:p>
          <a:endParaRPr lang="zh-CN" altLang="en-US" sz="1400" b="1">
            <a:latin typeface="Times New Roman" pitchFamily="18" charset="0"/>
            <a:cs typeface="Times New Roman" pitchFamily="18" charset="0"/>
          </a:endParaRPr>
        </a:p>
      </dgm:t>
    </dgm:pt>
    <dgm:pt modelId="{80AE6A1B-6DD6-4D28-AEF3-BAD0DADFF8B1}" type="sibTrans" cxnId="{807199CD-BFB0-49E2-B1CE-EBBE7AF7F2C9}">
      <dgm:prSet custT="1"/>
      <dgm:spPr/>
      <dgm:t>
        <a:bodyPr/>
        <a:lstStyle/>
        <a:p>
          <a:endParaRPr lang="zh-CN" altLang="en-US" sz="1400" b="1">
            <a:latin typeface="Times New Roman" pitchFamily="18" charset="0"/>
            <a:cs typeface="Times New Roman" pitchFamily="18" charset="0"/>
          </a:endParaRPr>
        </a:p>
      </dgm:t>
    </dgm:pt>
    <dgm:pt modelId="{823510EE-91F3-4B7A-81F0-29CB485376E6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1400" b="1" dirty="0" smtClean="0">
              <a:latin typeface="Times New Roman" pitchFamily="18" charset="0"/>
              <a:cs typeface="Times New Roman" pitchFamily="18" charset="0"/>
            </a:rPr>
            <a:t>The T&amp;D Price</a:t>
          </a:r>
          <a:endParaRPr lang="zh-CN" altLang="en-US" sz="1400" b="1" dirty="0">
            <a:latin typeface="Times New Roman" pitchFamily="18" charset="0"/>
            <a:cs typeface="Times New Roman" pitchFamily="18" charset="0"/>
          </a:endParaRPr>
        </a:p>
      </dgm:t>
    </dgm:pt>
    <dgm:pt modelId="{FDE84DD9-9746-423F-A596-E0777880CC43}" type="parTrans" cxnId="{C3EF0C3D-09B2-4C99-BD30-3D552C81A6C9}">
      <dgm:prSet/>
      <dgm:spPr/>
      <dgm:t>
        <a:bodyPr/>
        <a:lstStyle/>
        <a:p>
          <a:endParaRPr lang="zh-CN" altLang="en-US" sz="1400" b="1">
            <a:latin typeface="Times New Roman" pitchFamily="18" charset="0"/>
            <a:cs typeface="Times New Roman" pitchFamily="18" charset="0"/>
          </a:endParaRPr>
        </a:p>
      </dgm:t>
    </dgm:pt>
    <dgm:pt modelId="{38522288-80A3-4D86-AD3E-31D785999B0F}" type="sibTrans" cxnId="{C3EF0C3D-09B2-4C99-BD30-3D552C81A6C9}">
      <dgm:prSet custT="1"/>
      <dgm:spPr/>
      <dgm:t>
        <a:bodyPr/>
        <a:lstStyle/>
        <a:p>
          <a:endParaRPr lang="zh-CN" altLang="en-US" sz="1400" b="1">
            <a:latin typeface="Times New Roman" pitchFamily="18" charset="0"/>
            <a:cs typeface="Times New Roman" pitchFamily="18" charset="0"/>
          </a:endParaRPr>
        </a:p>
      </dgm:t>
    </dgm:pt>
    <dgm:pt modelId="{B8A7D4A4-B2A9-47F5-8392-DAE72A7AEB0E}">
      <dgm:prSet phldrT="[文本]" custT="1"/>
      <dgm:spPr/>
      <dgm:t>
        <a:bodyPr/>
        <a:lstStyle/>
        <a:p>
          <a:r>
            <a:rPr lang="en-US" altLang="zh-CN" sz="1400" b="1" dirty="0" smtClean="0">
              <a:latin typeface="Times New Roman" pitchFamily="18" charset="0"/>
              <a:cs typeface="Times New Roman" pitchFamily="18" charset="0"/>
            </a:rPr>
            <a:t>Customers’ Electricity Prices</a:t>
          </a:r>
          <a:endParaRPr lang="zh-CN" altLang="zh-CN" sz="1400" b="1" dirty="0" smtClean="0">
            <a:latin typeface="Times New Roman" pitchFamily="18" charset="0"/>
            <a:cs typeface="Times New Roman" pitchFamily="18" charset="0"/>
          </a:endParaRPr>
        </a:p>
      </dgm:t>
    </dgm:pt>
    <dgm:pt modelId="{36AA6262-575C-4192-A168-4CED376DEA14}" type="parTrans" cxnId="{AE31C657-B18A-460F-8F7B-6BAC5BB5F624}">
      <dgm:prSet/>
      <dgm:spPr/>
      <dgm:t>
        <a:bodyPr/>
        <a:lstStyle/>
        <a:p>
          <a:endParaRPr lang="zh-CN" altLang="en-US" sz="1400" b="1">
            <a:latin typeface="Times New Roman" pitchFamily="18" charset="0"/>
            <a:cs typeface="Times New Roman" pitchFamily="18" charset="0"/>
          </a:endParaRPr>
        </a:p>
      </dgm:t>
    </dgm:pt>
    <dgm:pt modelId="{37B9E285-F573-4A00-AAD7-30B014E213E3}" type="sibTrans" cxnId="{AE31C657-B18A-460F-8F7B-6BAC5BB5F624}">
      <dgm:prSet/>
      <dgm:spPr/>
      <dgm:t>
        <a:bodyPr/>
        <a:lstStyle/>
        <a:p>
          <a:endParaRPr lang="zh-CN" altLang="en-US" sz="1400" b="1">
            <a:latin typeface="Times New Roman" pitchFamily="18" charset="0"/>
            <a:cs typeface="Times New Roman" pitchFamily="18" charset="0"/>
          </a:endParaRPr>
        </a:p>
      </dgm:t>
    </dgm:pt>
    <dgm:pt modelId="{4516854C-0367-4533-9C56-F5AD9103897D}">
      <dgm:prSet phldrT="[文本]" custT="1"/>
      <dgm:spPr/>
      <dgm:t>
        <a:bodyPr/>
        <a:lstStyle/>
        <a:p>
          <a:r>
            <a:rPr lang="en-US" altLang="zh-CN" sz="1400" b="1" dirty="0" smtClean="0">
              <a:latin typeface="Times New Roman" pitchFamily="18" charset="0"/>
              <a:cs typeface="Times New Roman" pitchFamily="18" charset="0"/>
            </a:rPr>
            <a:t>Government Funds and Special Charges</a:t>
          </a:r>
          <a:endParaRPr lang="zh-CN" altLang="en-US" sz="1400" b="1" dirty="0">
            <a:latin typeface="Times New Roman" pitchFamily="18" charset="0"/>
            <a:cs typeface="Times New Roman" pitchFamily="18" charset="0"/>
          </a:endParaRPr>
        </a:p>
      </dgm:t>
    </dgm:pt>
    <dgm:pt modelId="{38262BED-30B9-4ED8-B6C2-01A3B42E6F10}" type="parTrans" cxnId="{0EF7597F-A8BE-4360-999F-17D308CAA305}">
      <dgm:prSet/>
      <dgm:spPr/>
      <dgm:t>
        <a:bodyPr/>
        <a:lstStyle/>
        <a:p>
          <a:endParaRPr lang="zh-CN" altLang="en-US" sz="1400" b="1">
            <a:latin typeface="Times New Roman" pitchFamily="18" charset="0"/>
            <a:cs typeface="Times New Roman" pitchFamily="18" charset="0"/>
          </a:endParaRPr>
        </a:p>
      </dgm:t>
    </dgm:pt>
    <dgm:pt modelId="{9752035C-D343-4C4D-ACB1-45DB86682FC2}" type="sibTrans" cxnId="{0EF7597F-A8BE-4360-999F-17D308CAA305}">
      <dgm:prSet custT="1"/>
      <dgm:spPr/>
      <dgm:t>
        <a:bodyPr/>
        <a:lstStyle/>
        <a:p>
          <a:endParaRPr lang="zh-CN" altLang="en-US" sz="1400" b="1">
            <a:latin typeface="Times New Roman" pitchFamily="18" charset="0"/>
            <a:cs typeface="Times New Roman" pitchFamily="18" charset="0"/>
          </a:endParaRPr>
        </a:p>
      </dgm:t>
    </dgm:pt>
    <dgm:pt modelId="{F5D276F6-7608-4AF5-902D-87AC726D5BF7}" type="pres">
      <dgm:prSet presAssocID="{D5C0F19A-F350-4635-845C-CBCAB2265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5A2000-E3E2-4D95-8988-84878838AE99}" type="pres">
      <dgm:prSet presAssocID="{F8E37645-D542-47D0-98EE-1F9AB7A3761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5BA3C3-2D5C-418D-ACA6-4C6DE3F93DB7}" type="pres">
      <dgm:prSet presAssocID="{80AE6A1B-6DD6-4D28-AEF3-BAD0DADFF8B1}" presName="spacerL" presStyleCnt="0"/>
      <dgm:spPr/>
    </dgm:pt>
    <dgm:pt modelId="{FFD8036A-770D-418D-96D8-B2342E7CCF5B}" type="pres">
      <dgm:prSet presAssocID="{80AE6A1B-6DD6-4D28-AEF3-BAD0DADFF8B1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A911283E-546D-4150-AA1E-154BB786CC59}" type="pres">
      <dgm:prSet presAssocID="{80AE6A1B-6DD6-4D28-AEF3-BAD0DADFF8B1}" presName="spacerR" presStyleCnt="0"/>
      <dgm:spPr/>
    </dgm:pt>
    <dgm:pt modelId="{8B18F543-19F5-4777-89D1-8A2586CDBF08}" type="pres">
      <dgm:prSet presAssocID="{823510EE-91F3-4B7A-81F0-29CB485376E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568DE7-B815-4DFB-A219-12AD5AA2D729}" type="pres">
      <dgm:prSet presAssocID="{38522288-80A3-4D86-AD3E-31D785999B0F}" presName="spacerL" presStyleCnt="0"/>
      <dgm:spPr/>
    </dgm:pt>
    <dgm:pt modelId="{2851D6AE-ED46-4E1A-A6DF-AB018EDF3C7D}" type="pres">
      <dgm:prSet presAssocID="{38522288-80A3-4D86-AD3E-31D785999B0F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12086E3F-A505-4CC9-812E-6BB35344B3EE}" type="pres">
      <dgm:prSet presAssocID="{38522288-80A3-4D86-AD3E-31D785999B0F}" presName="spacerR" presStyleCnt="0"/>
      <dgm:spPr/>
    </dgm:pt>
    <dgm:pt modelId="{7ABCFC2E-AFF6-402D-9F98-3461CA795362}" type="pres">
      <dgm:prSet presAssocID="{4516854C-0367-4533-9C56-F5AD9103897D}" presName="node" presStyleLbl="node1" presStyleIdx="2" presStyleCnt="4" custScaleX="10982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5D0CC6-63A0-4E16-B7F8-3D7E7ECDDB88}" type="pres">
      <dgm:prSet presAssocID="{9752035C-D343-4C4D-ACB1-45DB86682FC2}" presName="spacerL" presStyleCnt="0"/>
      <dgm:spPr/>
    </dgm:pt>
    <dgm:pt modelId="{FE60AC9A-5DFB-427A-9365-898B5286C03A}" type="pres">
      <dgm:prSet presAssocID="{9752035C-D343-4C4D-ACB1-45DB86682FC2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EF57B750-52D8-4B43-8FC7-2544A74D0432}" type="pres">
      <dgm:prSet presAssocID="{9752035C-D343-4C4D-ACB1-45DB86682FC2}" presName="spacerR" presStyleCnt="0"/>
      <dgm:spPr/>
    </dgm:pt>
    <dgm:pt modelId="{56EC393E-526D-4EB3-B55B-F9C0DDAA07F6}" type="pres">
      <dgm:prSet presAssocID="{B8A7D4A4-B2A9-47F5-8392-DAE72A7AEB0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E31C657-B18A-460F-8F7B-6BAC5BB5F624}" srcId="{D5C0F19A-F350-4635-845C-CBCAB2265999}" destId="{B8A7D4A4-B2A9-47F5-8392-DAE72A7AEB0E}" srcOrd="3" destOrd="0" parTransId="{36AA6262-575C-4192-A168-4CED376DEA14}" sibTransId="{37B9E285-F573-4A00-AAD7-30B014E213E3}"/>
    <dgm:cxn modelId="{6FA45FA4-C91E-4903-B732-B822E1016521}" type="presOf" srcId="{9752035C-D343-4C4D-ACB1-45DB86682FC2}" destId="{FE60AC9A-5DFB-427A-9365-898B5286C03A}" srcOrd="0" destOrd="0" presId="urn:microsoft.com/office/officeart/2005/8/layout/equation1"/>
    <dgm:cxn modelId="{ABDC0CD5-34CF-462D-9943-375E83C675B7}" type="presOf" srcId="{4516854C-0367-4533-9C56-F5AD9103897D}" destId="{7ABCFC2E-AFF6-402D-9F98-3461CA795362}" srcOrd="0" destOrd="0" presId="urn:microsoft.com/office/officeart/2005/8/layout/equation1"/>
    <dgm:cxn modelId="{B85F2991-EE0B-4149-870A-747AA7E73F0D}" type="presOf" srcId="{F8E37645-D542-47D0-98EE-1F9AB7A37618}" destId="{035A2000-E3E2-4D95-8988-84878838AE99}" srcOrd="0" destOrd="0" presId="urn:microsoft.com/office/officeart/2005/8/layout/equation1"/>
    <dgm:cxn modelId="{341AF8FE-2BF6-4999-9424-58055C73A5CF}" type="presOf" srcId="{B8A7D4A4-B2A9-47F5-8392-DAE72A7AEB0E}" destId="{56EC393E-526D-4EB3-B55B-F9C0DDAA07F6}" srcOrd="0" destOrd="0" presId="urn:microsoft.com/office/officeart/2005/8/layout/equation1"/>
    <dgm:cxn modelId="{0EF7597F-A8BE-4360-999F-17D308CAA305}" srcId="{D5C0F19A-F350-4635-845C-CBCAB2265999}" destId="{4516854C-0367-4533-9C56-F5AD9103897D}" srcOrd="2" destOrd="0" parTransId="{38262BED-30B9-4ED8-B6C2-01A3B42E6F10}" sibTransId="{9752035C-D343-4C4D-ACB1-45DB86682FC2}"/>
    <dgm:cxn modelId="{E36E1B94-5E77-46FF-9C23-C355D56C2BFA}" type="presOf" srcId="{823510EE-91F3-4B7A-81F0-29CB485376E6}" destId="{8B18F543-19F5-4777-89D1-8A2586CDBF08}" srcOrd="0" destOrd="0" presId="urn:microsoft.com/office/officeart/2005/8/layout/equation1"/>
    <dgm:cxn modelId="{807199CD-BFB0-49E2-B1CE-EBBE7AF7F2C9}" srcId="{D5C0F19A-F350-4635-845C-CBCAB2265999}" destId="{F8E37645-D542-47D0-98EE-1F9AB7A37618}" srcOrd="0" destOrd="0" parTransId="{46E2B53A-CD85-433A-A8C3-A05C02AC7139}" sibTransId="{80AE6A1B-6DD6-4D28-AEF3-BAD0DADFF8B1}"/>
    <dgm:cxn modelId="{E56E2620-EB04-4D7E-B60A-0E9C616F161C}" type="presOf" srcId="{38522288-80A3-4D86-AD3E-31D785999B0F}" destId="{2851D6AE-ED46-4E1A-A6DF-AB018EDF3C7D}" srcOrd="0" destOrd="0" presId="urn:microsoft.com/office/officeart/2005/8/layout/equation1"/>
    <dgm:cxn modelId="{F788045E-6D77-40B1-8640-456EF7D180AE}" type="presOf" srcId="{80AE6A1B-6DD6-4D28-AEF3-BAD0DADFF8B1}" destId="{FFD8036A-770D-418D-96D8-B2342E7CCF5B}" srcOrd="0" destOrd="0" presId="urn:microsoft.com/office/officeart/2005/8/layout/equation1"/>
    <dgm:cxn modelId="{C3EF0C3D-09B2-4C99-BD30-3D552C81A6C9}" srcId="{D5C0F19A-F350-4635-845C-CBCAB2265999}" destId="{823510EE-91F3-4B7A-81F0-29CB485376E6}" srcOrd="1" destOrd="0" parTransId="{FDE84DD9-9746-423F-A596-E0777880CC43}" sibTransId="{38522288-80A3-4D86-AD3E-31D785999B0F}"/>
    <dgm:cxn modelId="{E3E827BB-8419-42E0-B8FB-BEF3F1D68729}" type="presOf" srcId="{D5C0F19A-F350-4635-845C-CBCAB2265999}" destId="{F5D276F6-7608-4AF5-902D-87AC726D5BF7}" srcOrd="0" destOrd="0" presId="urn:microsoft.com/office/officeart/2005/8/layout/equation1"/>
    <dgm:cxn modelId="{B4DD0F2C-CDEE-43D2-AC6F-74C9C8986182}" type="presParOf" srcId="{F5D276F6-7608-4AF5-902D-87AC726D5BF7}" destId="{035A2000-E3E2-4D95-8988-84878838AE99}" srcOrd="0" destOrd="0" presId="urn:microsoft.com/office/officeart/2005/8/layout/equation1"/>
    <dgm:cxn modelId="{CE54F303-15B5-4E4A-9102-696F62F5DF25}" type="presParOf" srcId="{F5D276F6-7608-4AF5-902D-87AC726D5BF7}" destId="{AC5BA3C3-2D5C-418D-ACA6-4C6DE3F93DB7}" srcOrd="1" destOrd="0" presId="urn:microsoft.com/office/officeart/2005/8/layout/equation1"/>
    <dgm:cxn modelId="{75EB5901-2112-4431-82E3-CB734A0D8A88}" type="presParOf" srcId="{F5D276F6-7608-4AF5-902D-87AC726D5BF7}" destId="{FFD8036A-770D-418D-96D8-B2342E7CCF5B}" srcOrd="2" destOrd="0" presId="urn:microsoft.com/office/officeart/2005/8/layout/equation1"/>
    <dgm:cxn modelId="{FF044371-936D-4539-855A-73163B97659D}" type="presParOf" srcId="{F5D276F6-7608-4AF5-902D-87AC726D5BF7}" destId="{A911283E-546D-4150-AA1E-154BB786CC59}" srcOrd="3" destOrd="0" presId="urn:microsoft.com/office/officeart/2005/8/layout/equation1"/>
    <dgm:cxn modelId="{2405C4E3-B702-4F8A-B6BC-B919692B37C2}" type="presParOf" srcId="{F5D276F6-7608-4AF5-902D-87AC726D5BF7}" destId="{8B18F543-19F5-4777-89D1-8A2586CDBF08}" srcOrd="4" destOrd="0" presId="urn:microsoft.com/office/officeart/2005/8/layout/equation1"/>
    <dgm:cxn modelId="{AC316F6B-450D-4769-AFC0-B2A796156B42}" type="presParOf" srcId="{F5D276F6-7608-4AF5-902D-87AC726D5BF7}" destId="{30568DE7-B815-4DFB-A219-12AD5AA2D729}" srcOrd="5" destOrd="0" presId="urn:microsoft.com/office/officeart/2005/8/layout/equation1"/>
    <dgm:cxn modelId="{1B12C16A-38BA-4A72-B180-505D135388F9}" type="presParOf" srcId="{F5D276F6-7608-4AF5-902D-87AC726D5BF7}" destId="{2851D6AE-ED46-4E1A-A6DF-AB018EDF3C7D}" srcOrd="6" destOrd="0" presId="urn:microsoft.com/office/officeart/2005/8/layout/equation1"/>
    <dgm:cxn modelId="{45D8C7F2-7965-4558-BA1C-E3A9C7996818}" type="presParOf" srcId="{F5D276F6-7608-4AF5-902D-87AC726D5BF7}" destId="{12086E3F-A505-4CC9-812E-6BB35344B3EE}" srcOrd="7" destOrd="0" presId="urn:microsoft.com/office/officeart/2005/8/layout/equation1"/>
    <dgm:cxn modelId="{1B0AE61B-0155-4A69-A62A-E5A50D7DF8F6}" type="presParOf" srcId="{F5D276F6-7608-4AF5-902D-87AC726D5BF7}" destId="{7ABCFC2E-AFF6-402D-9F98-3461CA795362}" srcOrd="8" destOrd="0" presId="urn:microsoft.com/office/officeart/2005/8/layout/equation1"/>
    <dgm:cxn modelId="{F3B27078-5B8C-4535-BDB9-C985AF5EE902}" type="presParOf" srcId="{F5D276F6-7608-4AF5-902D-87AC726D5BF7}" destId="{655D0CC6-63A0-4E16-B7F8-3D7E7ECDDB88}" srcOrd="9" destOrd="0" presId="urn:microsoft.com/office/officeart/2005/8/layout/equation1"/>
    <dgm:cxn modelId="{75303C22-31DC-4284-8EE9-811600FB2FDA}" type="presParOf" srcId="{F5D276F6-7608-4AF5-902D-87AC726D5BF7}" destId="{FE60AC9A-5DFB-427A-9365-898B5286C03A}" srcOrd="10" destOrd="0" presId="urn:microsoft.com/office/officeart/2005/8/layout/equation1"/>
    <dgm:cxn modelId="{63338544-2912-4FA2-B3D1-525C5A1254B6}" type="presParOf" srcId="{F5D276F6-7608-4AF5-902D-87AC726D5BF7}" destId="{EF57B750-52D8-4B43-8FC7-2544A74D0432}" srcOrd="11" destOrd="0" presId="urn:microsoft.com/office/officeart/2005/8/layout/equation1"/>
    <dgm:cxn modelId="{E7BFD5A6-4B16-4149-82C0-39FD865042EC}" type="presParOf" srcId="{F5D276F6-7608-4AF5-902D-87AC726D5BF7}" destId="{56EC393E-526D-4EB3-B55B-F9C0DDAA07F6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C0F19A-F350-4635-845C-CBCAB2265999}" type="doc">
      <dgm:prSet loTypeId="urn:microsoft.com/office/officeart/2005/8/layout/equation1" loCatId="process" qsTypeId="urn:microsoft.com/office/officeart/2005/8/quickstyle/simple1#3" qsCatId="simple" csTypeId="urn:microsoft.com/office/officeart/2005/8/colors/accent1_2#3" csCatId="accent1" phldr="1"/>
      <dgm:spPr/>
      <dgm:t>
        <a:bodyPr/>
        <a:lstStyle/>
        <a:p>
          <a:endParaRPr lang="zh-CN" altLang="en-US"/>
        </a:p>
      </dgm:t>
    </dgm:pt>
    <dgm:pt modelId="{F8E37645-D542-47D0-98EE-1F9AB7A37618}">
      <dgm:prSet phldrT="[文本]" custT="1"/>
      <dgm:spPr/>
      <dgm:t>
        <a:bodyPr/>
        <a:lstStyle/>
        <a:p>
          <a:r>
            <a:rPr lang="en-US" altLang="zh-CN" sz="1400" b="1" dirty="0" smtClean="0">
              <a:latin typeface="Times New Roman" pitchFamily="18" charset="0"/>
              <a:cs typeface="Times New Roman" pitchFamily="18" charset="0"/>
            </a:rPr>
            <a:t>Permitted</a:t>
          </a:r>
        </a:p>
        <a:p>
          <a:r>
            <a:rPr lang="en-US" altLang="zh-CN" sz="1400" b="1" dirty="0" smtClean="0">
              <a:latin typeface="Times New Roman" pitchFamily="18" charset="0"/>
              <a:cs typeface="Times New Roman" pitchFamily="18" charset="0"/>
            </a:rPr>
            <a:t>Cost</a:t>
          </a:r>
          <a:endParaRPr lang="zh-CN" altLang="en-US" sz="1400" b="1" dirty="0">
            <a:latin typeface="Times New Roman" pitchFamily="18" charset="0"/>
            <a:cs typeface="Times New Roman" pitchFamily="18" charset="0"/>
          </a:endParaRPr>
        </a:p>
      </dgm:t>
    </dgm:pt>
    <dgm:pt modelId="{46E2B53A-CD85-433A-A8C3-A05C02AC7139}" type="parTrans" cxnId="{807199CD-BFB0-49E2-B1CE-EBBE7AF7F2C9}">
      <dgm:prSet/>
      <dgm:spPr/>
      <dgm:t>
        <a:bodyPr/>
        <a:lstStyle/>
        <a:p>
          <a:endParaRPr lang="zh-CN" altLang="en-US" sz="1400" b="1">
            <a:latin typeface="Times New Roman" pitchFamily="18" charset="0"/>
            <a:cs typeface="Times New Roman" pitchFamily="18" charset="0"/>
          </a:endParaRPr>
        </a:p>
      </dgm:t>
    </dgm:pt>
    <dgm:pt modelId="{80AE6A1B-6DD6-4D28-AEF3-BAD0DADFF8B1}" type="sibTrans" cxnId="{807199CD-BFB0-49E2-B1CE-EBBE7AF7F2C9}">
      <dgm:prSet custT="1"/>
      <dgm:spPr/>
      <dgm:t>
        <a:bodyPr/>
        <a:lstStyle/>
        <a:p>
          <a:endParaRPr lang="zh-CN" altLang="en-US" sz="1400" b="1">
            <a:latin typeface="Times New Roman" pitchFamily="18" charset="0"/>
            <a:cs typeface="Times New Roman" pitchFamily="18" charset="0"/>
          </a:endParaRPr>
        </a:p>
      </dgm:t>
    </dgm:pt>
    <dgm:pt modelId="{823510EE-91F3-4B7A-81F0-29CB485376E6}">
      <dgm:prSet phldrT="[文本]" custT="1"/>
      <dgm:spPr/>
      <dgm:t>
        <a:bodyPr/>
        <a:lstStyle/>
        <a:p>
          <a:r>
            <a:rPr lang="en-US" altLang="zh-CN" sz="1400" b="1" dirty="0" smtClean="0">
              <a:latin typeface="Times New Roman" pitchFamily="18" charset="0"/>
              <a:cs typeface="Times New Roman" pitchFamily="18" charset="0"/>
            </a:rPr>
            <a:t>Permitted </a:t>
          </a:r>
        </a:p>
        <a:p>
          <a:r>
            <a:rPr lang="en-US" altLang="zh-CN" sz="1400" b="1" dirty="0" smtClean="0">
              <a:latin typeface="Times New Roman" pitchFamily="18" charset="0"/>
              <a:cs typeface="Times New Roman" pitchFamily="18" charset="0"/>
            </a:rPr>
            <a:t>Profit </a:t>
          </a:r>
          <a:endParaRPr lang="zh-CN" altLang="en-US" sz="1400" b="1" dirty="0">
            <a:latin typeface="Times New Roman" pitchFamily="18" charset="0"/>
            <a:cs typeface="Times New Roman" pitchFamily="18" charset="0"/>
          </a:endParaRPr>
        </a:p>
      </dgm:t>
    </dgm:pt>
    <dgm:pt modelId="{FDE84DD9-9746-423F-A596-E0777880CC43}" type="parTrans" cxnId="{C3EF0C3D-09B2-4C99-BD30-3D552C81A6C9}">
      <dgm:prSet/>
      <dgm:spPr/>
      <dgm:t>
        <a:bodyPr/>
        <a:lstStyle/>
        <a:p>
          <a:endParaRPr lang="zh-CN" altLang="en-US" sz="1400" b="1">
            <a:latin typeface="Times New Roman" pitchFamily="18" charset="0"/>
            <a:cs typeface="Times New Roman" pitchFamily="18" charset="0"/>
          </a:endParaRPr>
        </a:p>
      </dgm:t>
    </dgm:pt>
    <dgm:pt modelId="{38522288-80A3-4D86-AD3E-31D785999B0F}" type="sibTrans" cxnId="{C3EF0C3D-09B2-4C99-BD30-3D552C81A6C9}">
      <dgm:prSet custT="1"/>
      <dgm:spPr/>
      <dgm:t>
        <a:bodyPr/>
        <a:lstStyle/>
        <a:p>
          <a:endParaRPr lang="zh-CN" altLang="en-US" sz="1400" b="1">
            <a:latin typeface="Times New Roman" pitchFamily="18" charset="0"/>
            <a:cs typeface="Times New Roman" pitchFamily="18" charset="0"/>
          </a:endParaRPr>
        </a:p>
      </dgm:t>
    </dgm:pt>
    <dgm:pt modelId="{B8A7D4A4-B2A9-47F5-8392-DAE72A7AEB0E}">
      <dgm:prSet phldrT="[文本]" custT="1"/>
      <dgm:spPr/>
      <dgm:t>
        <a:bodyPr/>
        <a:lstStyle/>
        <a:p>
          <a:r>
            <a:rPr lang="en-US" altLang="zh-CN" sz="1400" b="1" dirty="0" smtClean="0">
              <a:latin typeface="Times New Roman" pitchFamily="18" charset="0"/>
              <a:cs typeface="Times New Roman" pitchFamily="18" charset="0"/>
            </a:rPr>
            <a:t>Permitted</a:t>
          </a:r>
        </a:p>
        <a:p>
          <a:r>
            <a:rPr lang="en-US" altLang="zh-CN" sz="1400" b="1" dirty="0" smtClean="0">
              <a:latin typeface="Times New Roman" pitchFamily="18" charset="0"/>
              <a:cs typeface="Times New Roman" pitchFamily="18" charset="0"/>
            </a:rPr>
            <a:t>Revenue</a:t>
          </a:r>
          <a:endParaRPr lang="zh-CN" altLang="en-US" sz="1400" b="1" dirty="0">
            <a:latin typeface="Times New Roman" pitchFamily="18" charset="0"/>
            <a:cs typeface="Times New Roman" pitchFamily="18" charset="0"/>
          </a:endParaRPr>
        </a:p>
      </dgm:t>
    </dgm:pt>
    <dgm:pt modelId="{36AA6262-575C-4192-A168-4CED376DEA14}" type="parTrans" cxnId="{AE31C657-B18A-460F-8F7B-6BAC5BB5F624}">
      <dgm:prSet/>
      <dgm:spPr/>
      <dgm:t>
        <a:bodyPr/>
        <a:lstStyle/>
        <a:p>
          <a:endParaRPr lang="zh-CN" altLang="en-US" sz="1400" b="1">
            <a:latin typeface="Times New Roman" pitchFamily="18" charset="0"/>
            <a:cs typeface="Times New Roman" pitchFamily="18" charset="0"/>
          </a:endParaRPr>
        </a:p>
      </dgm:t>
    </dgm:pt>
    <dgm:pt modelId="{37B9E285-F573-4A00-AAD7-30B014E213E3}" type="sibTrans" cxnId="{AE31C657-B18A-460F-8F7B-6BAC5BB5F624}">
      <dgm:prSet/>
      <dgm:spPr/>
      <dgm:t>
        <a:bodyPr/>
        <a:lstStyle/>
        <a:p>
          <a:endParaRPr lang="zh-CN" altLang="en-US" sz="1400" b="1">
            <a:latin typeface="Times New Roman" pitchFamily="18" charset="0"/>
            <a:cs typeface="Times New Roman" pitchFamily="18" charset="0"/>
          </a:endParaRPr>
        </a:p>
      </dgm:t>
    </dgm:pt>
    <dgm:pt modelId="{4516854C-0367-4533-9C56-F5AD9103897D}">
      <dgm:prSet phldrT="[文本]" custT="1"/>
      <dgm:spPr/>
      <dgm:t>
        <a:bodyPr/>
        <a:lstStyle/>
        <a:p>
          <a:r>
            <a:rPr lang="en-US" altLang="zh-CN" sz="1400" b="1" dirty="0" smtClean="0">
              <a:latin typeface="Times New Roman" pitchFamily="18" charset="0"/>
              <a:cs typeface="Times New Roman" pitchFamily="18" charset="0"/>
            </a:rPr>
            <a:t>Tax</a:t>
          </a:r>
          <a:endParaRPr lang="zh-CN" altLang="en-US" sz="1400" b="1" dirty="0">
            <a:latin typeface="Times New Roman" pitchFamily="18" charset="0"/>
            <a:cs typeface="Times New Roman" pitchFamily="18" charset="0"/>
          </a:endParaRPr>
        </a:p>
      </dgm:t>
    </dgm:pt>
    <dgm:pt modelId="{38262BED-30B9-4ED8-B6C2-01A3B42E6F10}" type="parTrans" cxnId="{0EF7597F-A8BE-4360-999F-17D308CAA305}">
      <dgm:prSet/>
      <dgm:spPr/>
      <dgm:t>
        <a:bodyPr/>
        <a:lstStyle/>
        <a:p>
          <a:endParaRPr lang="zh-CN" altLang="en-US" sz="1400" b="1">
            <a:latin typeface="Times New Roman" pitchFamily="18" charset="0"/>
            <a:cs typeface="Times New Roman" pitchFamily="18" charset="0"/>
          </a:endParaRPr>
        </a:p>
      </dgm:t>
    </dgm:pt>
    <dgm:pt modelId="{9752035C-D343-4C4D-ACB1-45DB86682FC2}" type="sibTrans" cxnId="{0EF7597F-A8BE-4360-999F-17D308CAA305}">
      <dgm:prSet custT="1"/>
      <dgm:spPr/>
      <dgm:t>
        <a:bodyPr/>
        <a:lstStyle/>
        <a:p>
          <a:endParaRPr lang="zh-CN" altLang="en-US" sz="1400" b="1">
            <a:latin typeface="Times New Roman" pitchFamily="18" charset="0"/>
            <a:cs typeface="Times New Roman" pitchFamily="18" charset="0"/>
          </a:endParaRPr>
        </a:p>
      </dgm:t>
    </dgm:pt>
    <dgm:pt modelId="{F5D276F6-7608-4AF5-902D-87AC726D5BF7}" type="pres">
      <dgm:prSet presAssocID="{D5C0F19A-F350-4635-845C-CBCAB2265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5A2000-E3E2-4D95-8988-84878838AE99}" type="pres">
      <dgm:prSet presAssocID="{F8E37645-D542-47D0-98EE-1F9AB7A3761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5BA3C3-2D5C-418D-ACA6-4C6DE3F93DB7}" type="pres">
      <dgm:prSet presAssocID="{80AE6A1B-6DD6-4D28-AEF3-BAD0DADFF8B1}" presName="spacerL" presStyleCnt="0"/>
      <dgm:spPr/>
    </dgm:pt>
    <dgm:pt modelId="{FFD8036A-770D-418D-96D8-B2342E7CCF5B}" type="pres">
      <dgm:prSet presAssocID="{80AE6A1B-6DD6-4D28-AEF3-BAD0DADFF8B1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A911283E-546D-4150-AA1E-154BB786CC59}" type="pres">
      <dgm:prSet presAssocID="{80AE6A1B-6DD6-4D28-AEF3-BAD0DADFF8B1}" presName="spacerR" presStyleCnt="0"/>
      <dgm:spPr/>
    </dgm:pt>
    <dgm:pt modelId="{8B18F543-19F5-4777-89D1-8A2586CDBF08}" type="pres">
      <dgm:prSet presAssocID="{823510EE-91F3-4B7A-81F0-29CB485376E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568DE7-B815-4DFB-A219-12AD5AA2D729}" type="pres">
      <dgm:prSet presAssocID="{38522288-80A3-4D86-AD3E-31D785999B0F}" presName="spacerL" presStyleCnt="0"/>
      <dgm:spPr/>
    </dgm:pt>
    <dgm:pt modelId="{2851D6AE-ED46-4E1A-A6DF-AB018EDF3C7D}" type="pres">
      <dgm:prSet presAssocID="{38522288-80A3-4D86-AD3E-31D785999B0F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12086E3F-A505-4CC9-812E-6BB35344B3EE}" type="pres">
      <dgm:prSet presAssocID="{38522288-80A3-4D86-AD3E-31D785999B0F}" presName="spacerR" presStyleCnt="0"/>
      <dgm:spPr/>
    </dgm:pt>
    <dgm:pt modelId="{7ABCFC2E-AFF6-402D-9F98-3461CA795362}" type="pres">
      <dgm:prSet presAssocID="{4516854C-0367-4533-9C56-F5AD9103897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5D0CC6-63A0-4E16-B7F8-3D7E7ECDDB88}" type="pres">
      <dgm:prSet presAssocID="{9752035C-D343-4C4D-ACB1-45DB86682FC2}" presName="spacerL" presStyleCnt="0"/>
      <dgm:spPr/>
    </dgm:pt>
    <dgm:pt modelId="{FE60AC9A-5DFB-427A-9365-898B5286C03A}" type="pres">
      <dgm:prSet presAssocID="{9752035C-D343-4C4D-ACB1-45DB86682FC2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EF57B750-52D8-4B43-8FC7-2544A74D0432}" type="pres">
      <dgm:prSet presAssocID="{9752035C-D343-4C4D-ACB1-45DB86682FC2}" presName="spacerR" presStyleCnt="0"/>
      <dgm:spPr/>
    </dgm:pt>
    <dgm:pt modelId="{56EC393E-526D-4EB3-B55B-F9C0DDAA07F6}" type="pres">
      <dgm:prSet presAssocID="{B8A7D4A4-B2A9-47F5-8392-DAE72A7AEB0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E31C657-B18A-460F-8F7B-6BAC5BB5F624}" srcId="{D5C0F19A-F350-4635-845C-CBCAB2265999}" destId="{B8A7D4A4-B2A9-47F5-8392-DAE72A7AEB0E}" srcOrd="3" destOrd="0" parTransId="{36AA6262-575C-4192-A168-4CED376DEA14}" sibTransId="{37B9E285-F573-4A00-AAD7-30B014E213E3}"/>
    <dgm:cxn modelId="{1D859EC4-1600-41EF-8569-02C1E0A3AA93}" type="presOf" srcId="{B8A7D4A4-B2A9-47F5-8392-DAE72A7AEB0E}" destId="{56EC393E-526D-4EB3-B55B-F9C0DDAA07F6}" srcOrd="0" destOrd="0" presId="urn:microsoft.com/office/officeart/2005/8/layout/equation1"/>
    <dgm:cxn modelId="{0EF7597F-A8BE-4360-999F-17D308CAA305}" srcId="{D5C0F19A-F350-4635-845C-CBCAB2265999}" destId="{4516854C-0367-4533-9C56-F5AD9103897D}" srcOrd="2" destOrd="0" parTransId="{38262BED-30B9-4ED8-B6C2-01A3B42E6F10}" sibTransId="{9752035C-D343-4C4D-ACB1-45DB86682FC2}"/>
    <dgm:cxn modelId="{807199CD-BFB0-49E2-B1CE-EBBE7AF7F2C9}" srcId="{D5C0F19A-F350-4635-845C-CBCAB2265999}" destId="{F8E37645-D542-47D0-98EE-1F9AB7A37618}" srcOrd="0" destOrd="0" parTransId="{46E2B53A-CD85-433A-A8C3-A05C02AC7139}" sibTransId="{80AE6A1B-6DD6-4D28-AEF3-BAD0DADFF8B1}"/>
    <dgm:cxn modelId="{92D905CD-D9E6-4C1D-B88D-B19B09543F4D}" type="presOf" srcId="{823510EE-91F3-4B7A-81F0-29CB485376E6}" destId="{8B18F543-19F5-4777-89D1-8A2586CDBF08}" srcOrd="0" destOrd="0" presId="urn:microsoft.com/office/officeart/2005/8/layout/equation1"/>
    <dgm:cxn modelId="{5DDDD233-59F5-4DFF-B561-052F61207686}" type="presOf" srcId="{38522288-80A3-4D86-AD3E-31D785999B0F}" destId="{2851D6AE-ED46-4E1A-A6DF-AB018EDF3C7D}" srcOrd="0" destOrd="0" presId="urn:microsoft.com/office/officeart/2005/8/layout/equation1"/>
    <dgm:cxn modelId="{0B644C56-2D43-488F-8F72-2043E5BB7DCF}" type="presOf" srcId="{80AE6A1B-6DD6-4D28-AEF3-BAD0DADFF8B1}" destId="{FFD8036A-770D-418D-96D8-B2342E7CCF5B}" srcOrd="0" destOrd="0" presId="urn:microsoft.com/office/officeart/2005/8/layout/equation1"/>
    <dgm:cxn modelId="{D57D9270-D578-4CFD-9FC2-5A7D4070C994}" type="presOf" srcId="{F8E37645-D542-47D0-98EE-1F9AB7A37618}" destId="{035A2000-E3E2-4D95-8988-84878838AE99}" srcOrd="0" destOrd="0" presId="urn:microsoft.com/office/officeart/2005/8/layout/equation1"/>
    <dgm:cxn modelId="{C3EF0C3D-09B2-4C99-BD30-3D552C81A6C9}" srcId="{D5C0F19A-F350-4635-845C-CBCAB2265999}" destId="{823510EE-91F3-4B7A-81F0-29CB485376E6}" srcOrd="1" destOrd="0" parTransId="{FDE84DD9-9746-423F-A596-E0777880CC43}" sibTransId="{38522288-80A3-4D86-AD3E-31D785999B0F}"/>
    <dgm:cxn modelId="{B08E25DE-9F15-4EA0-9990-930677F05C11}" type="presOf" srcId="{4516854C-0367-4533-9C56-F5AD9103897D}" destId="{7ABCFC2E-AFF6-402D-9F98-3461CA795362}" srcOrd="0" destOrd="0" presId="urn:microsoft.com/office/officeart/2005/8/layout/equation1"/>
    <dgm:cxn modelId="{0FA313EA-B78E-44CC-A109-A4AB93E66765}" type="presOf" srcId="{D5C0F19A-F350-4635-845C-CBCAB2265999}" destId="{F5D276F6-7608-4AF5-902D-87AC726D5BF7}" srcOrd="0" destOrd="0" presId="urn:microsoft.com/office/officeart/2005/8/layout/equation1"/>
    <dgm:cxn modelId="{13AD3FB9-301D-4607-99C5-1AAFCF045035}" type="presOf" srcId="{9752035C-D343-4C4D-ACB1-45DB86682FC2}" destId="{FE60AC9A-5DFB-427A-9365-898B5286C03A}" srcOrd="0" destOrd="0" presId="urn:microsoft.com/office/officeart/2005/8/layout/equation1"/>
    <dgm:cxn modelId="{EF7BFB61-3F83-4A3F-B293-AE50F71E4985}" type="presParOf" srcId="{F5D276F6-7608-4AF5-902D-87AC726D5BF7}" destId="{035A2000-E3E2-4D95-8988-84878838AE99}" srcOrd="0" destOrd="0" presId="urn:microsoft.com/office/officeart/2005/8/layout/equation1"/>
    <dgm:cxn modelId="{8A7F873D-C827-45D5-A029-71DE24A56074}" type="presParOf" srcId="{F5D276F6-7608-4AF5-902D-87AC726D5BF7}" destId="{AC5BA3C3-2D5C-418D-ACA6-4C6DE3F93DB7}" srcOrd="1" destOrd="0" presId="urn:microsoft.com/office/officeart/2005/8/layout/equation1"/>
    <dgm:cxn modelId="{969759BC-2537-4EC8-88A3-4BC41BCDAC59}" type="presParOf" srcId="{F5D276F6-7608-4AF5-902D-87AC726D5BF7}" destId="{FFD8036A-770D-418D-96D8-B2342E7CCF5B}" srcOrd="2" destOrd="0" presId="urn:microsoft.com/office/officeart/2005/8/layout/equation1"/>
    <dgm:cxn modelId="{D68599D0-84BA-4AEF-AD38-7C6D7185C0D0}" type="presParOf" srcId="{F5D276F6-7608-4AF5-902D-87AC726D5BF7}" destId="{A911283E-546D-4150-AA1E-154BB786CC59}" srcOrd="3" destOrd="0" presId="urn:microsoft.com/office/officeart/2005/8/layout/equation1"/>
    <dgm:cxn modelId="{E9CC32CA-2559-40AA-B920-1F214C381CCB}" type="presParOf" srcId="{F5D276F6-7608-4AF5-902D-87AC726D5BF7}" destId="{8B18F543-19F5-4777-89D1-8A2586CDBF08}" srcOrd="4" destOrd="0" presId="urn:microsoft.com/office/officeart/2005/8/layout/equation1"/>
    <dgm:cxn modelId="{7E77ADD9-54ED-4382-B378-0400F2D316BA}" type="presParOf" srcId="{F5D276F6-7608-4AF5-902D-87AC726D5BF7}" destId="{30568DE7-B815-4DFB-A219-12AD5AA2D729}" srcOrd="5" destOrd="0" presId="urn:microsoft.com/office/officeart/2005/8/layout/equation1"/>
    <dgm:cxn modelId="{3ACB2861-FEA2-4BC2-80D8-1DE1F0464CC3}" type="presParOf" srcId="{F5D276F6-7608-4AF5-902D-87AC726D5BF7}" destId="{2851D6AE-ED46-4E1A-A6DF-AB018EDF3C7D}" srcOrd="6" destOrd="0" presId="urn:microsoft.com/office/officeart/2005/8/layout/equation1"/>
    <dgm:cxn modelId="{90187F9B-F7C2-4094-A0A3-75F32DCF8A34}" type="presParOf" srcId="{F5D276F6-7608-4AF5-902D-87AC726D5BF7}" destId="{12086E3F-A505-4CC9-812E-6BB35344B3EE}" srcOrd="7" destOrd="0" presId="urn:microsoft.com/office/officeart/2005/8/layout/equation1"/>
    <dgm:cxn modelId="{36F1253A-A148-4122-B48A-DFC26AE0F464}" type="presParOf" srcId="{F5D276F6-7608-4AF5-902D-87AC726D5BF7}" destId="{7ABCFC2E-AFF6-402D-9F98-3461CA795362}" srcOrd="8" destOrd="0" presId="urn:microsoft.com/office/officeart/2005/8/layout/equation1"/>
    <dgm:cxn modelId="{48A40194-2E7B-4F43-A848-4202FD6CE538}" type="presParOf" srcId="{F5D276F6-7608-4AF5-902D-87AC726D5BF7}" destId="{655D0CC6-63A0-4E16-B7F8-3D7E7ECDDB88}" srcOrd="9" destOrd="0" presId="urn:microsoft.com/office/officeart/2005/8/layout/equation1"/>
    <dgm:cxn modelId="{F1F56F5C-35E1-4AB1-BF1A-9B8E574F6770}" type="presParOf" srcId="{F5D276F6-7608-4AF5-902D-87AC726D5BF7}" destId="{FE60AC9A-5DFB-427A-9365-898B5286C03A}" srcOrd="10" destOrd="0" presId="urn:microsoft.com/office/officeart/2005/8/layout/equation1"/>
    <dgm:cxn modelId="{9EC57892-23E7-4A9F-8E3D-0D668EB8D671}" type="presParOf" srcId="{F5D276F6-7608-4AF5-902D-87AC726D5BF7}" destId="{EF57B750-52D8-4B43-8FC7-2544A74D0432}" srcOrd="11" destOrd="0" presId="urn:microsoft.com/office/officeart/2005/8/layout/equation1"/>
    <dgm:cxn modelId="{DF371FF3-D28F-4B6B-99D6-39182DD0E5F3}" type="presParOf" srcId="{F5D276F6-7608-4AF5-902D-87AC726D5BF7}" destId="{56EC393E-526D-4EB3-B55B-F9C0DDAA07F6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5A2000-E3E2-4D95-8988-84878838AE99}">
      <dsp:nvSpPr>
        <dsp:cNvPr id="0" name=""/>
        <dsp:cNvSpPr/>
      </dsp:nvSpPr>
      <dsp:spPr>
        <a:xfrm>
          <a:off x="1973" y="1071034"/>
          <a:ext cx="1265977" cy="12659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Generation prices</a:t>
          </a:r>
          <a:endParaRPr lang="zh-CN" altLang="en-US" sz="1400" b="1" kern="1200" dirty="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87371" y="1256432"/>
        <a:ext cx="895181" cy="895181"/>
      </dsp:txXfrm>
    </dsp:sp>
    <dsp:sp modelId="{FFD8036A-770D-418D-96D8-B2342E7CCF5B}">
      <dsp:nvSpPr>
        <dsp:cNvPr id="0" name=""/>
        <dsp:cNvSpPr/>
      </dsp:nvSpPr>
      <dsp:spPr>
        <a:xfrm>
          <a:off x="1370748" y="1336890"/>
          <a:ext cx="734266" cy="73426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1468075" y="1617673"/>
        <a:ext cx="539612" cy="172700"/>
      </dsp:txXfrm>
    </dsp:sp>
    <dsp:sp modelId="{8B18F543-19F5-4777-89D1-8A2586CDBF08}">
      <dsp:nvSpPr>
        <dsp:cNvPr id="0" name=""/>
        <dsp:cNvSpPr/>
      </dsp:nvSpPr>
      <dsp:spPr>
        <a:xfrm>
          <a:off x="2207812" y="1071034"/>
          <a:ext cx="1265977" cy="12659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latin typeface="Times New Roman" pitchFamily="18" charset="0"/>
              <a:cs typeface="Times New Roman" pitchFamily="18" charset="0"/>
            </a:rPr>
            <a:t>Revenues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latin typeface="Times New Roman" pitchFamily="18" charset="0"/>
              <a:cs typeface="Times New Roman" pitchFamily="18" charset="0"/>
            </a:rPr>
            <a:t>of the Grid Companies</a:t>
          </a:r>
          <a:endParaRPr lang="zh-CN" altLang="en-US" sz="14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393210" y="1256432"/>
        <a:ext cx="895181" cy="895181"/>
      </dsp:txXfrm>
    </dsp:sp>
    <dsp:sp modelId="{2851D6AE-ED46-4E1A-A6DF-AB018EDF3C7D}">
      <dsp:nvSpPr>
        <dsp:cNvPr id="0" name=""/>
        <dsp:cNvSpPr/>
      </dsp:nvSpPr>
      <dsp:spPr>
        <a:xfrm>
          <a:off x="3708035" y="1336890"/>
          <a:ext cx="734266" cy="73426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3805362" y="1617673"/>
        <a:ext cx="539612" cy="172700"/>
      </dsp:txXfrm>
    </dsp:sp>
    <dsp:sp modelId="{7ABCFC2E-AFF6-402D-9F98-3461CA795362}">
      <dsp:nvSpPr>
        <dsp:cNvPr id="0" name=""/>
        <dsp:cNvSpPr/>
      </dsp:nvSpPr>
      <dsp:spPr>
        <a:xfrm>
          <a:off x="4454166" y="1071034"/>
          <a:ext cx="1405538" cy="12659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latin typeface="Times New Roman" pitchFamily="18" charset="0"/>
              <a:cs typeface="Times New Roman" pitchFamily="18" charset="0"/>
            </a:rPr>
            <a:t>Government Funds and Special Charges</a:t>
          </a:r>
          <a:endParaRPr lang="zh-CN" altLang="en-US" sz="14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4660002" y="1256432"/>
        <a:ext cx="993866" cy="895181"/>
      </dsp:txXfrm>
    </dsp:sp>
    <dsp:sp modelId="{FE60AC9A-5DFB-427A-9365-898B5286C03A}">
      <dsp:nvSpPr>
        <dsp:cNvPr id="0" name=""/>
        <dsp:cNvSpPr/>
      </dsp:nvSpPr>
      <dsp:spPr>
        <a:xfrm>
          <a:off x="5921987" y="1336890"/>
          <a:ext cx="734266" cy="734266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000" kern="1200"/>
        </a:p>
      </dsp:txBody>
      <dsp:txXfrm>
        <a:off x="6019314" y="1488149"/>
        <a:ext cx="539612" cy="431748"/>
      </dsp:txXfrm>
    </dsp:sp>
    <dsp:sp modelId="{56EC393E-526D-4EB3-B55B-F9C0DDAA07F6}">
      <dsp:nvSpPr>
        <dsp:cNvPr id="0" name=""/>
        <dsp:cNvSpPr/>
      </dsp:nvSpPr>
      <dsp:spPr>
        <a:xfrm>
          <a:off x="6759052" y="1071034"/>
          <a:ext cx="1265977" cy="12659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latin typeface="Times New Roman" pitchFamily="18" charset="0"/>
              <a:cs typeface="Times New Roman" pitchFamily="18" charset="0"/>
            </a:rPr>
            <a:t>Customers’ Electricity Prices</a:t>
          </a:r>
          <a:endParaRPr lang="zh-CN" altLang="en-US" sz="14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6944450" y="1256432"/>
        <a:ext cx="895181" cy="8951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5A2000-E3E2-4D95-8988-84878838AE99}">
      <dsp:nvSpPr>
        <dsp:cNvPr id="0" name=""/>
        <dsp:cNvSpPr/>
      </dsp:nvSpPr>
      <dsp:spPr>
        <a:xfrm>
          <a:off x="3501" y="855351"/>
          <a:ext cx="1311975" cy="13119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latin typeface="Times New Roman" pitchFamily="18" charset="0"/>
              <a:cs typeface="Times New Roman" pitchFamily="18" charset="0"/>
            </a:rPr>
            <a:t>Generation prices</a:t>
          </a:r>
          <a:endParaRPr lang="zh-CN" altLang="zh-CN" sz="1400" b="1" kern="1200" dirty="0" smtClean="0">
            <a:latin typeface="Times New Roman" pitchFamily="18" charset="0"/>
            <a:cs typeface="Times New Roman" pitchFamily="18" charset="0"/>
          </a:endParaRPr>
        </a:p>
      </dsp:txBody>
      <dsp:txXfrm>
        <a:off x="195635" y="1047485"/>
        <a:ext cx="927707" cy="927707"/>
      </dsp:txXfrm>
    </dsp:sp>
    <dsp:sp modelId="{FFD8036A-770D-418D-96D8-B2342E7CCF5B}">
      <dsp:nvSpPr>
        <dsp:cNvPr id="0" name=""/>
        <dsp:cNvSpPr/>
      </dsp:nvSpPr>
      <dsp:spPr>
        <a:xfrm>
          <a:off x="1422009" y="1130866"/>
          <a:ext cx="760945" cy="76094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b="1" kern="1200">
            <a:latin typeface="Times New Roman" pitchFamily="18" charset="0"/>
            <a:cs typeface="Times New Roman" pitchFamily="18" charset="0"/>
          </a:endParaRPr>
        </a:p>
      </dsp:txBody>
      <dsp:txXfrm>
        <a:off x="1522872" y="1421851"/>
        <a:ext cx="559219" cy="178975"/>
      </dsp:txXfrm>
    </dsp:sp>
    <dsp:sp modelId="{8B18F543-19F5-4777-89D1-8A2586CDBF08}">
      <dsp:nvSpPr>
        <dsp:cNvPr id="0" name=""/>
        <dsp:cNvSpPr/>
      </dsp:nvSpPr>
      <dsp:spPr>
        <a:xfrm>
          <a:off x="2289487" y="855351"/>
          <a:ext cx="1311975" cy="1311975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latin typeface="Times New Roman" pitchFamily="18" charset="0"/>
              <a:cs typeface="Times New Roman" pitchFamily="18" charset="0"/>
            </a:rPr>
            <a:t>The T&amp;D Price</a:t>
          </a:r>
          <a:endParaRPr lang="zh-CN" altLang="en-US" sz="14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481621" y="1047485"/>
        <a:ext cx="927707" cy="927707"/>
      </dsp:txXfrm>
    </dsp:sp>
    <dsp:sp modelId="{2851D6AE-ED46-4E1A-A6DF-AB018EDF3C7D}">
      <dsp:nvSpPr>
        <dsp:cNvPr id="0" name=""/>
        <dsp:cNvSpPr/>
      </dsp:nvSpPr>
      <dsp:spPr>
        <a:xfrm>
          <a:off x="3707995" y="1130866"/>
          <a:ext cx="760945" cy="76094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b="1" kern="1200">
            <a:latin typeface="Times New Roman" pitchFamily="18" charset="0"/>
            <a:cs typeface="Times New Roman" pitchFamily="18" charset="0"/>
          </a:endParaRPr>
        </a:p>
      </dsp:txBody>
      <dsp:txXfrm>
        <a:off x="3808858" y="1421851"/>
        <a:ext cx="559219" cy="178975"/>
      </dsp:txXfrm>
    </dsp:sp>
    <dsp:sp modelId="{7ABCFC2E-AFF6-402D-9F98-3461CA795362}">
      <dsp:nvSpPr>
        <dsp:cNvPr id="0" name=""/>
        <dsp:cNvSpPr/>
      </dsp:nvSpPr>
      <dsp:spPr>
        <a:xfrm>
          <a:off x="4575474" y="855351"/>
          <a:ext cx="1440837" cy="13119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latin typeface="Times New Roman" pitchFamily="18" charset="0"/>
              <a:cs typeface="Times New Roman" pitchFamily="18" charset="0"/>
            </a:rPr>
            <a:t>Government Funds and Special Charges</a:t>
          </a:r>
          <a:endParaRPr lang="zh-CN" altLang="en-US" sz="14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4786480" y="1047485"/>
        <a:ext cx="1018825" cy="927707"/>
      </dsp:txXfrm>
    </dsp:sp>
    <dsp:sp modelId="{FE60AC9A-5DFB-427A-9365-898B5286C03A}">
      <dsp:nvSpPr>
        <dsp:cNvPr id="0" name=""/>
        <dsp:cNvSpPr/>
      </dsp:nvSpPr>
      <dsp:spPr>
        <a:xfrm>
          <a:off x="6122844" y="1130866"/>
          <a:ext cx="760945" cy="760945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b="1" kern="1200">
            <a:latin typeface="Times New Roman" pitchFamily="18" charset="0"/>
            <a:cs typeface="Times New Roman" pitchFamily="18" charset="0"/>
          </a:endParaRPr>
        </a:p>
      </dsp:txBody>
      <dsp:txXfrm>
        <a:off x="6223707" y="1287621"/>
        <a:ext cx="559219" cy="447435"/>
      </dsp:txXfrm>
    </dsp:sp>
    <dsp:sp modelId="{56EC393E-526D-4EB3-B55B-F9C0DDAA07F6}">
      <dsp:nvSpPr>
        <dsp:cNvPr id="0" name=""/>
        <dsp:cNvSpPr/>
      </dsp:nvSpPr>
      <dsp:spPr>
        <a:xfrm>
          <a:off x="6990323" y="855351"/>
          <a:ext cx="1311975" cy="13119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latin typeface="Times New Roman" pitchFamily="18" charset="0"/>
              <a:cs typeface="Times New Roman" pitchFamily="18" charset="0"/>
            </a:rPr>
            <a:t>Customers’ Electricity Prices</a:t>
          </a:r>
          <a:endParaRPr lang="zh-CN" altLang="zh-CN" sz="1400" b="1" kern="1200" dirty="0" smtClean="0">
            <a:latin typeface="Times New Roman" pitchFamily="18" charset="0"/>
            <a:cs typeface="Times New Roman" pitchFamily="18" charset="0"/>
          </a:endParaRPr>
        </a:p>
      </dsp:txBody>
      <dsp:txXfrm>
        <a:off x="7182457" y="1047485"/>
        <a:ext cx="927707" cy="9277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5A2000-E3E2-4D95-8988-84878838AE99}">
      <dsp:nvSpPr>
        <dsp:cNvPr id="0" name=""/>
        <dsp:cNvSpPr/>
      </dsp:nvSpPr>
      <dsp:spPr>
        <a:xfrm>
          <a:off x="4413" y="852156"/>
          <a:ext cx="1226174" cy="12261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latin typeface="Times New Roman" pitchFamily="18" charset="0"/>
              <a:cs typeface="Times New Roman" pitchFamily="18" charset="0"/>
            </a:rPr>
            <a:t>Permitted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latin typeface="Times New Roman" pitchFamily="18" charset="0"/>
              <a:cs typeface="Times New Roman" pitchFamily="18" charset="0"/>
            </a:rPr>
            <a:t>Cost</a:t>
          </a:r>
          <a:endParaRPr lang="zh-CN" altLang="en-US" sz="14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83982" y="1031725"/>
        <a:ext cx="867036" cy="867036"/>
      </dsp:txXfrm>
    </dsp:sp>
    <dsp:sp modelId="{FFD8036A-770D-418D-96D8-B2342E7CCF5B}">
      <dsp:nvSpPr>
        <dsp:cNvPr id="0" name=""/>
        <dsp:cNvSpPr/>
      </dsp:nvSpPr>
      <dsp:spPr>
        <a:xfrm>
          <a:off x="1330153" y="1109652"/>
          <a:ext cx="711181" cy="711181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b="1" kern="1200">
            <a:latin typeface="Times New Roman" pitchFamily="18" charset="0"/>
            <a:cs typeface="Times New Roman" pitchFamily="18" charset="0"/>
          </a:endParaRPr>
        </a:p>
      </dsp:txBody>
      <dsp:txXfrm>
        <a:off x="1424420" y="1381608"/>
        <a:ext cx="522647" cy="167269"/>
      </dsp:txXfrm>
    </dsp:sp>
    <dsp:sp modelId="{8B18F543-19F5-4777-89D1-8A2586CDBF08}">
      <dsp:nvSpPr>
        <dsp:cNvPr id="0" name=""/>
        <dsp:cNvSpPr/>
      </dsp:nvSpPr>
      <dsp:spPr>
        <a:xfrm>
          <a:off x="2140900" y="852156"/>
          <a:ext cx="1226174" cy="12261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latin typeface="Times New Roman" pitchFamily="18" charset="0"/>
              <a:cs typeface="Times New Roman" pitchFamily="18" charset="0"/>
            </a:rPr>
            <a:t>Permitted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latin typeface="Times New Roman" pitchFamily="18" charset="0"/>
              <a:cs typeface="Times New Roman" pitchFamily="18" charset="0"/>
            </a:rPr>
            <a:t>Profit </a:t>
          </a:r>
          <a:endParaRPr lang="zh-CN" altLang="en-US" sz="14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320469" y="1031725"/>
        <a:ext cx="867036" cy="867036"/>
      </dsp:txXfrm>
    </dsp:sp>
    <dsp:sp modelId="{2851D6AE-ED46-4E1A-A6DF-AB018EDF3C7D}">
      <dsp:nvSpPr>
        <dsp:cNvPr id="0" name=""/>
        <dsp:cNvSpPr/>
      </dsp:nvSpPr>
      <dsp:spPr>
        <a:xfrm>
          <a:off x="3466640" y="1109652"/>
          <a:ext cx="711181" cy="711181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b="1" kern="1200">
            <a:latin typeface="Times New Roman" pitchFamily="18" charset="0"/>
            <a:cs typeface="Times New Roman" pitchFamily="18" charset="0"/>
          </a:endParaRPr>
        </a:p>
      </dsp:txBody>
      <dsp:txXfrm>
        <a:off x="3560907" y="1381608"/>
        <a:ext cx="522647" cy="167269"/>
      </dsp:txXfrm>
    </dsp:sp>
    <dsp:sp modelId="{7ABCFC2E-AFF6-402D-9F98-3461CA795362}">
      <dsp:nvSpPr>
        <dsp:cNvPr id="0" name=""/>
        <dsp:cNvSpPr/>
      </dsp:nvSpPr>
      <dsp:spPr>
        <a:xfrm>
          <a:off x="4277387" y="852156"/>
          <a:ext cx="1226174" cy="12261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latin typeface="Times New Roman" pitchFamily="18" charset="0"/>
              <a:cs typeface="Times New Roman" pitchFamily="18" charset="0"/>
            </a:rPr>
            <a:t>Tax</a:t>
          </a:r>
          <a:endParaRPr lang="zh-CN" altLang="en-US" sz="14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4456956" y="1031725"/>
        <a:ext cx="867036" cy="867036"/>
      </dsp:txXfrm>
    </dsp:sp>
    <dsp:sp modelId="{FE60AC9A-5DFB-427A-9365-898B5286C03A}">
      <dsp:nvSpPr>
        <dsp:cNvPr id="0" name=""/>
        <dsp:cNvSpPr/>
      </dsp:nvSpPr>
      <dsp:spPr>
        <a:xfrm>
          <a:off x="5603127" y="1109652"/>
          <a:ext cx="711181" cy="711181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b="1" kern="1200">
            <a:latin typeface="Times New Roman" pitchFamily="18" charset="0"/>
            <a:cs typeface="Times New Roman" pitchFamily="18" charset="0"/>
          </a:endParaRPr>
        </a:p>
      </dsp:txBody>
      <dsp:txXfrm>
        <a:off x="5697394" y="1256155"/>
        <a:ext cx="522647" cy="418175"/>
      </dsp:txXfrm>
    </dsp:sp>
    <dsp:sp modelId="{56EC393E-526D-4EB3-B55B-F9C0DDAA07F6}">
      <dsp:nvSpPr>
        <dsp:cNvPr id="0" name=""/>
        <dsp:cNvSpPr/>
      </dsp:nvSpPr>
      <dsp:spPr>
        <a:xfrm>
          <a:off x="6413873" y="852156"/>
          <a:ext cx="1226174" cy="12261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latin typeface="Times New Roman" pitchFamily="18" charset="0"/>
              <a:cs typeface="Times New Roman" pitchFamily="18" charset="0"/>
            </a:rPr>
            <a:t>Permitted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latin typeface="Times New Roman" pitchFamily="18" charset="0"/>
              <a:cs typeface="Times New Roman" pitchFamily="18" charset="0"/>
            </a:rPr>
            <a:t>Revenue</a:t>
          </a:r>
          <a:endParaRPr lang="zh-CN" altLang="en-US" sz="14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6593442" y="1031725"/>
        <a:ext cx="867036" cy="867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17BCE2F-D61D-4E62-9703-CE4355CD4BE1}" type="datetimeFigureOut">
              <a:rPr lang="en-US"/>
              <a:t>8/16/2019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F89C0AE-FA5D-4CAC-A347-B98AF004D1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268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1A9F68A-0DBD-43D5-954F-5B0E34CD104D}" type="datetimeFigureOut">
              <a:rPr lang="en-US"/>
              <a:t>8/16/2019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B3FFB0F-448F-4553-814C-95956908CAC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940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9AE9D18D-4FE8-4E69-AB97-47DCCDB42C71}" type="slidenum">
              <a:rPr lang="en-US" smtClean="0"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60185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FFB0F-448F-4553-814C-95956908CA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20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FFB0F-448F-4553-814C-95956908CA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57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zh-CN" alt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FFB0F-448F-4553-814C-95956908CA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60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FFB0F-448F-4553-814C-95956908CA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90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FFB0F-448F-4553-814C-95956908CA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58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FFB0F-448F-4553-814C-95956908CA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53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FFB0F-448F-4553-814C-95956908CA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Co.,Ltd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缩写自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Company Limited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FFB0F-448F-4553-814C-95956908CA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24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FFB0F-448F-4553-814C-95956908CA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3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FFB0F-448F-4553-814C-95956908CA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79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FFB0F-448F-4553-814C-95956908CA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46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FFB0F-448F-4553-814C-95956908CA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34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FFB0F-448F-4553-814C-95956908CA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91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3FFB0F-448F-4553-814C-95956908CA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40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05000" y="6477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5B8F1-32C4-4FA6-8475-9736D3D6E897}" type="datetime1">
              <a:rPr lang="en-US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64770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7C20E-1F2E-4809-B9E2-100F2AADB426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3F55A-A4D5-4B86-8122-8AFC95685EE5}" type="datetime1">
              <a:rPr lang="en-US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46EEC-13A4-413A-89D0-B2CAFE7902A9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6A766-C7D8-4D98-ACCC-A19565F1367B}" type="datetime1">
              <a:rPr lang="en-US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BCCEA-27B6-4C84-9D21-A548A690A64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8B409-A68F-45CE-BA1A-AB9D1DC02882}" type="datetime1">
              <a:rPr lang="en-US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E4B61-D119-4C2A-B0FD-8BB9E4349C8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0853B-E912-45C7-84AE-E7FB77CE837C}" type="datetime1">
              <a:rPr lang="en-US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E44AA-0150-4A50-A27C-0310240D4121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79EC6-8B01-4B40-8478-17258611CA64}" type="datetime1">
              <a:rPr lang="en-US"/>
              <a:t>8/16/2019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821DF-A11E-4644-91CD-53DC8D5D7B6A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3998C-1701-446A-9C46-D70577BCF9E9}" type="datetime1">
              <a:rPr lang="en-US"/>
              <a:t>8/16/2019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62E9A-6385-4C30-BDC6-E81C10C4227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091E7-AFA4-4D48-BA7B-D775766DCBAE}" type="datetime1">
              <a:rPr lang="en-US"/>
              <a:t>8/16/2019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E3F67-2221-4A6C-A554-369E8559BBD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9363A-8EF7-4FF5-8770-A37D92B16B0D}" type="datetime1">
              <a:rPr lang="en-US"/>
              <a:t>8/16/2019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F8EDC-486C-486D-91C3-F0BB61E194C4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AF787-0912-409D-AAE9-FD1773A7772B}" type="datetime1">
              <a:rPr lang="en-US"/>
              <a:t>8/16/2019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E6279-1404-4E11-81FA-B82ECB6FDC11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ECAC5-C6B8-433A-9C87-46EDF975B513}" type="datetime1">
              <a:rPr lang="en-US"/>
              <a:t>8/16/2019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BDB8F-D98A-42F3-AE15-FEC73D37FF0E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141F0A5-EDB1-44ED-A710-B04655A3E7C2}" type="datetime1">
              <a:rPr lang="en-US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83CEE0F-0A67-4BAA-86C5-A7ABFBF9A640}" type="slidenum">
              <a:rPr lang="en-US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nea.gov.cn/2016-02/02/c_135066586.htm" TargetMode="Externa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8153400" cy="1470025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Electricity Distribution Pricing M</a:t>
            </a:r>
            <a:r>
              <a:rPr lang="en-US" altLang="zh-CN" sz="3600" b="1" dirty="0" smtClean="0">
                <a:latin typeface="Times New Roman" pitchFamily="18" charset="0"/>
                <a:cs typeface="Times New Roman" pitchFamily="18" charset="0"/>
              </a:rPr>
              <a:t>echanism in China </a:t>
            </a: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" y="3810000"/>
            <a:ext cx="8763000" cy="19050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Hongxun Hui,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Changzheng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Shao, Yi Ding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College of Electrical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Engineering, Zhejiang University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Chongqing Kang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Electrical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Engineering, Tsinghua University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135504-A795-49E7-B3EC-537AD170FF4E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C7085F-A741-48DB-A9ED-0DAD3944AAF1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119357595"/>
              </p:ext>
            </p:extLst>
          </p:nvPr>
        </p:nvGraphicFramePr>
        <p:xfrm>
          <a:off x="486738" y="1524407"/>
          <a:ext cx="8305800" cy="3022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890095" y="3663665"/>
            <a:ext cx="1941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Collected by the Grid Company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24" idx="3"/>
          </p:cNvCxnSpPr>
          <p:nvPr/>
        </p:nvCxnSpPr>
        <p:spPr>
          <a:xfrm>
            <a:off x="5254216" y="4574205"/>
            <a:ext cx="2887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24" idx="1"/>
          </p:cNvCxnSpPr>
          <p:nvPr/>
        </p:nvCxnSpPr>
        <p:spPr>
          <a:xfrm>
            <a:off x="1156543" y="4574205"/>
            <a:ext cx="2696537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156543" y="3737494"/>
            <a:ext cx="0" cy="836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853080" y="4404928"/>
            <a:ext cx="1401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Negotiations</a:t>
            </a:r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3429000" y="1633954"/>
            <a:ext cx="2362200" cy="749723"/>
            <a:chOff x="-1828800" y="1675533"/>
            <a:chExt cx="1676400" cy="53340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-1828800" y="1904133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-152400" y="1904133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-1828800" y="1904133"/>
              <a:ext cx="167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V="1">
              <a:off x="-990600" y="1675533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37"/>
          <p:cNvSpPr txBox="1"/>
          <p:nvPr/>
        </p:nvSpPr>
        <p:spPr>
          <a:xfrm>
            <a:off x="3731251" y="1295400"/>
            <a:ext cx="1790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Decided by NDRC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23381" y="5352424"/>
            <a:ext cx="8373438" cy="70788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itchFamily="2" charset="2"/>
              <a:buChar char="Ø"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The generation prices and customers’ electricity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prices will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be decided by the market instead of NDRC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524838" y="217771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Price Structure After T&amp;D Price Reform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36576" y="4803213"/>
            <a:ext cx="2391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Generation Companies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6959125" y="4822028"/>
            <a:ext cx="2236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Large Customers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775543" y="4384654"/>
            <a:ext cx="762000" cy="3810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7772400" y="4383705"/>
            <a:ext cx="762000" cy="3810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8141825" y="3738983"/>
            <a:ext cx="0" cy="836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309284" y="6090857"/>
            <a:ext cx="64887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NDRC: the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National Development and Reform Commission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T&amp;D Price Calculation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C7085F-A741-48DB-A9ED-0DAD3944AAF1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6" name="图示 5"/>
          <p:cNvGraphicFramePr/>
          <p:nvPr/>
        </p:nvGraphicFramePr>
        <p:xfrm>
          <a:off x="749769" y="1065345"/>
          <a:ext cx="7644462" cy="2930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562945" y="3145421"/>
            <a:ext cx="1600200" cy="762001"/>
            <a:chOff x="1752600" y="2667000"/>
            <a:chExt cx="914400" cy="4572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2209800" y="2667000"/>
              <a:ext cx="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/>
            <p:cNvGrpSpPr/>
            <p:nvPr/>
          </p:nvGrpSpPr>
          <p:grpSpPr>
            <a:xfrm>
              <a:off x="1752600" y="2895600"/>
              <a:ext cx="914400" cy="228600"/>
              <a:chOff x="1600200" y="3048000"/>
              <a:chExt cx="914400" cy="228600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1600200" y="3048000"/>
                <a:ext cx="0" cy="228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1600200" y="3048000"/>
                <a:ext cx="914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2514600" y="3048000"/>
                <a:ext cx="0" cy="228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矩形 11"/>
          <p:cNvSpPr/>
          <p:nvPr/>
        </p:nvSpPr>
        <p:spPr>
          <a:xfrm>
            <a:off x="152400" y="3928646"/>
            <a:ext cx="3036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Depreciation + Maintenance Costs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003398" y="3145127"/>
            <a:ext cx="1600983" cy="762001"/>
            <a:chOff x="1752600" y="2667000"/>
            <a:chExt cx="914400" cy="457200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2209800" y="2667000"/>
              <a:ext cx="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/>
            <p:cNvGrpSpPr/>
            <p:nvPr/>
          </p:nvGrpSpPr>
          <p:grpSpPr>
            <a:xfrm>
              <a:off x="1752600" y="2895600"/>
              <a:ext cx="914400" cy="228600"/>
              <a:chOff x="1600200" y="3048000"/>
              <a:chExt cx="914400" cy="228600"/>
            </a:xfrm>
          </p:grpSpPr>
          <p:cxnSp>
            <p:nvCxnSpPr>
              <p:cNvPr id="22" name="直接连接符 21"/>
              <p:cNvCxnSpPr/>
              <p:nvPr/>
            </p:nvCxnSpPr>
            <p:spPr>
              <a:xfrm>
                <a:off x="1600200" y="3048000"/>
                <a:ext cx="0" cy="228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1600200" y="3048000"/>
                <a:ext cx="914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2514600" y="3048000"/>
                <a:ext cx="0" cy="228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矩形 24"/>
          <p:cNvSpPr/>
          <p:nvPr/>
        </p:nvSpPr>
        <p:spPr>
          <a:xfrm>
            <a:off x="5622280" y="3902593"/>
            <a:ext cx="3674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T&amp;D Price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× Amount of Electricity 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66800" y="4648200"/>
            <a:ext cx="7423959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Each voltage level has its own T&amp;D price.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The reform changes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the financial model of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grid companies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The NDRC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oversees grid companies’ gross revenue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309284" y="6090857"/>
            <a:ext cx="64887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NDRC: the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National Development and Reform Commission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T&amp;D P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rice Reform 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Results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in Shenzhen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C7085F-A741-48DB-A9ED-0DAD3944AAF1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00100" y="2071707"/>
          <a:ext cx="7543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/>
                <a:gridCol w="1885950"/>
                <a:gridCol w="1885950"/>
                <a:gridCol w="18859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Voltage Level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2015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2016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2017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220kV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0.0541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0.0539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0.0537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110kV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0.0683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0.0682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0.0679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20kV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0.1363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0.1360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0.1354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10kV</a:t>
                      </a:r>
                      <a:endParaRPr lang="zh-CN" alt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0.1805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0.1802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0.1794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Average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0.1435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0.1433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0.1428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438400" y="1508616"/>
            <a:ext cx="426720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T&amp;D Price in Shenzhen </a:t>
            </a:r>
            <a:r>
              <a:rPr lang="en-US" altLang="zh-CN" dirty="0" smtClean="0"/>
              <a:t>(yuan/kwh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876800" y="4676745"/>
            <a:ext cx="381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For 2016 and 2017, the new prices will be 143.3 and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142.8 yuan,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respectively.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37074" y="5198015"/>
            <a:ext cx="2143763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  <a:defRPr sz="2000" kern="1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</a:lstStyle>
          <a:p>
            <a:pPr marL="0" indent="0">
              <a:buNone/>
            </a:pPr>
            <a:r>
              <a:rPr lang="en-US" altLang="zh-CN" sz="1800" b="1" dirty="0" smtClean="0">
                <a:latin typeface="Times New Roman" pitchFamily="18" charset="0"/>
              </a:rPr>
              <a:t>2014, 155.8 yuan</a:t>
            </a:r>
            <a:endParaRPr lang="zh-CN" altLang="en-US" sz="1800" b="1" dirty="0">
              <a:latin typeface="Times New Roman" pitchFamily="18" charset="0"/>
            </a:endParaRPr>
          </a:p>
        </p:txBody>
      </p:sp>
      <p:sp>
        <p:nvSpPr>
          <p:cNvPr id="2" name="下箭头 1"/>
          <p:cNvSpPr/>
          <p:nvPr/>
        </p:nvSpPr>
        <p:spPr>
          <a:xfrm>
            <a:off x="1351274" y="5257631"/>
            <a:ext cx="685800" cy="1066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2950" y="4676745"/>
            <a:ext cx="3829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For every 1 MWh of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electricity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37074" y="5714126"/>
            <a:ext cx="29819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indent="0">
              <a:lnSpc>
                <a:spcPct val="150000"/>
              </a:lnSpc>
              <a:buFont typeface="Wingdings" pitchFamily="2" charset="2"/>
              <a:buNone/>
              <a:defRPr sz="1800" b="1" kern="10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r>
              <a:rPr lang="en-US" altLang="zh-CN" dirty="0"/>
              <a:t>2015, 143.5 </a:t>
            </a:r>
            <a:r>
              <a:rPr lang="en-US" altLang="zh-CN" dirty="0" smtClean="0"/>
              <a:t>yuan </a:t>
            </a:r>
            <a:r>
              <a:rPr lang="en-US" altLang="zh-CN" dirty="0"/>
              <a:t>(23.5USD)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C7085F-A741-48DB-A9ED-0DAD3944AAF1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形状 2"/>
          <p:cNvSpPr/>
          <p:nvPr/>
        </p:nvSpPr>
        <p:spPr>
          <a:xfrm>
            <a:off x="474562" y="990600"/>
            <a:ext cx="8267681" cy="4876800"/>
          </a:xfrm>
          <a:prstGeom prst="swooshArrow">
            <a:avLst>
              <a:gd name="adj1" fmla="val 25000"/>
              <a:gd name="adj2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椭圆 6"/>
          <p:cNvSpPr/>
          <p:nvPr/>
        </p:nvSpPr>
        <p:spPr>
          <a:xfrm>
            <a:off x="1327966" y="4616988"/>
            <a:ext cx="187920" cy="179466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任意多边形 7"/>
          <p:cNvSpPr/>
          <p:nvPr/>
        </p:nvSpPr>
        <p:spPr>
          <a:xfrm>
            <a:off x="1311372" y="4888989"/>
            <a:ext cx="1397147" cy="407438"/>
          </a:xfrm>
          <a:custGeom>
            <a:avLst/>
            <a:gdLst>
              <a:gd name="connsiteX0" fmla="*/ 0 w 1313444"/>
              <a:gd name="connsiteY0" fmla="*/ 0 h 1142542"/>
              <a:gd name="connsiteX1" fmla="*/ 1313444 w 1313444"/>
              <a:gd name="connsiteY1" fmla="*/ 0 h 1142542"/>
              <a:gd name="connsiteX2" fmla="*/ 1313444 w 1313444"/>
              <a:gd name="connsiteY2" fmla="*/ 1142542 h 1142542"/>
              <a:gd name="connsiteX3" fmla="*/ 0 w 1313444"/>
              <a:gd name="connsiteY3" fmla="*/ 1142542 h 1142542"/>
              <a:gd name="connsiteX4" fmla="*/ 0 w 1313444"/>
              <a:gd name="connsiteY4" fmla="*/ 0 h 1142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444" h="1142542">
                <a:moveTo>
                  <a:pt x="0" y="0"/>
                </a:moveTo>
                <a:lnTo>
                  <a:pt x="1313444" y="0"/>
                </a:lnTo>
                <a:lnTo>
                  <a:pt x="1313444" y="1142542"/>
                </a:lnTo>
                <a:lnTo>
                  <a:pt x="0" y="114254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3610" tIns="0" rIns="0" bIns="0" numCol="1" spcCol="1270" anchor="t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kern="1200" dirty="0" smtClean="0">
                <a:latin typeface="Times New Roman" pitchFamily="18" charset="0"/>
                <a:cs typeface="Times New Roman" pitchFamily="18" charset="0"/>
              </a:rPr>
              <a:t>Shenzhen</a:t>
            </a:r>
          </a:p>
        </p:txBody>
      </p:sp>
      <p:sp>
        <p:nvSpPr>
          <p:cNvPr id="11" name="椭圆 10"/>
          <p:cNvSpPr/>
          <p:nvPr/>
        </p:nvSpPr>
        <p:spPr>
          <a:xfrm>
            <a:off x="2655664" y="3482644"/>
            <a:ext cx="326818" cy="31211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任意多边形 11"/>
          <p:cNvSpPr/>
          <p:nvPr/>
        </p:nvSpPr>
        <p:spPr>
          <a:xfrm>
            <a:off x="2819073" y="3870931"/>
            <a:ext cx="1964993" cy="2453669"/>
          </a:xfrm>
          <a:custGeom>
            <a:avLst/>
            <a:gdLst>
              <a:gd name="connsiteX0" fmla="*/ 0 w 1613001"/>
              <a:gd name="connsiteY0" fmla="*/ 0 h 1736670"/>
              <a:gd name="connsiteX1" fmla="*/ 1613001 w 1613001"/>
              <a:gd name="connsiteY1" fmla="*/ 0 h 1736670"/>
              <a:gd name="connsiteX2" fmla="*/ 1613001 w 1613001"/>
              <a:gd name="connsiteY2" fmla="*/ 1736670 h 1736670"/>
              <a:gd name="connsiteX3" fmla="*/ 0 w 1613001"/>
              <a:gd name="connsiteY3" fmla="*/ 1736670 h 1736670"/>
              <a:gd name="connsiteX4" fmla="*/ 0 w 1613001"/>
              <a:gd name="connsiteY4" fmla="*/ 0 h 173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3001" h="1736670">
                <a:moveTo>
                  <a:pt x="0" y="0"/>
                </a:moveTo>
                <a:lnTo>
                  <a:pt x="1613001" y="0"/>
                </a:lnTo>
                <a:lnTo>
                  <a:pt x="1613001" y="1736670"/>
                </a:lnTo>
                <a:lnTo>
                  <a:pt x="0" y="173667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3610" tIns="0" rIns="0" bIns="0" numCol="1" spcCol="1270" anchor="t" anchorCtr="0">
            <a:noAutofit/>
          </a:bodyPr>
          <a:lstStyle/>
          <a:p>
            <a:pPr defTabSz="889000">
              <a:lnSpc>
                <a:spcPct val="90000"/>
              </a:lnSpc>
              <a:spcAft>
                <a:spcPct val="35000"/>
              </a:spcAft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West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Inner Mongolia</a:t>
            </a:r>
          </a:p>
          <a:p>
            <a:pPr defTabSz="889000">
              <a:lnSpc>
                <a:spcPct val="90000"/>
              </a:lnSpc>
              <a:spcAft>
                <a:spcPct val="35000"/>
              </a:spcAft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Anhui</a:t>
            </a: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pPr defTabSz="889000">
              <a:lnSpc>
                <a:spcPct val="90000"/>
              </a:lnSpc>
              <a:spcAft>
                <a:spcPct val="35000"/>
              </a:spcAft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Hubei</a:t>
            </a:r>
          </a:p>
          <a:p>
            <a:pPr defTabSz="889000">
              <a:lnSpc>
                <a:spcPct val="90000"/>
              </a:lnSpc>
              <a:spcAft>
                <a:spcPct val="35000"/>
              </a:spcAft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7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more provincial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power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grids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681642" y="2572427"/>
            <a:ext cx="433033" cy="41355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任意多边形 13"/>
          <p:cNvSpPr/>
          <p:nvPr/>
        </p:nvSpPr>
        <p:spPr>
          <a:xfrm>
            <a:off x="4942477" y="3194125"/>
            <a:ext cx="2294595" cy="2009767"/>
          </a:xfrm>
          <a:custGeom>
            <a:avLst/>
            <a:gdLst>
              <a:gd name="connsiteX0" fmla="*/ 0 w 2398565"/>
              <a:gd name="connsiteY0" fmla="*/ 0 h 1816939"/>
              <a:gd name="connsiteX1" fmla="*/ 2398565 w 2398565"/>
              <a:gd name="connsiteY1" fmla="*/ 0 h 1816939"/>
              <a:gd name="connsiteX2" fmla="*/ 2398565 w 2398565"/>
              <a:gd name="connsiteY2" fmla="*/ 1816939 h 1816939"/>
              <a:gd name="connsiteX3" fmla="*/ 0 w 2398565"/>
              <a:gd name="connsiteY3" fmla="*/ 1816939 h 1816939"/>
              <a:gd name="connsiteX4" fmla="*/ 0 w 2398565"/>
              <a:gd name="connsiteY4" fmla="*/ 0 h 1816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8565" h="1816939">
                <a:moveTo>
                  <a:pt x="0" y="0"/>
                </a:moveTo>
                <a:lnTo>
                  <a:pt x="2398565" y="0"/>
                </a:lnTo>
                <a:lnTo>
                  <a:pt x="2398565" y="1816939"/>
                </a:lnTo>
                <a:lnTo>
                  <a:pt x="0" y="181693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3610" tIns="0" rIns="0" bIns="0" numCol="1" spcCol="1270" anchor="t" anchorCtr="0">
            <a:noAutofit/>
          </a:bodyPr>
          <a:lstStyle/>
          <a:p>
            <a:pPr defTabSz="889000">
              <a:lnSpc>
                <a:spcPct val="90000"/>
              </a:lnSpc>
              <a:spcAft>
                <a:spcPct val="35000"/>
              </a:spcAft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Beijing </a:t>
            </a:r>
          </a:p>
          <a:p>
            <a:pPr defTabSz="889000">
              <a:lnSpc>
                <a:spcPct val="90000"/>
              </a:lnSpc>
              <a:spcAft>
                <a:spcPct val="35000"/>
              </a:spcAft>
            </a:pP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Tianjing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defTabSz="889000">
              <a:lnSpc>
                <a:spcPct val="90000"/>
              </a:lnSpc>
              <a:spcAft>
                <a:spcPct val="35000"/>
              </a:spcAft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defTabSz="889000">
              <a:lnSpc>
                <a:spcPct val="90000"/>
              </a:lnSpc>
              <a:spcAft>
                <a:spcPct val="35000"/>
              </a:spcAft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12 more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provincial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power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grids, and 1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regional power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grid.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defTabSz="889000">
              <a:lnSpc>
                <a:spcPct val="90000"/>
              </a:lnSpc>
              <a:spcAft>
                <a:spcPct val="35000"/>
              </a:spcAft>
            </a:pP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550858" y="2041264"/>
            <a:ext cx="580102" cy="554004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任意多边形 15"/>
          <p:cNvSpPr/>
          <p:nvPr/>
        </p:nvSpPr>
        <p:spPr>
          <a:xfrm>
            <a:off x="6731188" y="2939620"/>
            <a:ext cx="1803261" cy="927036"/>
          </a:xfrm>
          <a:custGeom>
            <a:avLst/>
            <a:gdLst>
              <a:gd name="connsiteX0" fmla="*/ 0 w 1613001"/>
              <a:gd name="connsiteY0" fmla="*/ 0 h 2809625"/>
              <a:gd name="connsiteX1" fmla="*/ 1613001 w 1613001"/>
              <a:gd name="connsiteY1" fmla="*/ 0 h 2809625"/>
              <a:gd name="connsiteX2" fmla="*/ 1613001 w 1613001"/>
              <a:gd name="connsiteY2" fmla="*/ 2809625 h 2809625"/>
              <a:gd name="connsiteX3" fmla="*/ 0 w 1613001"/>
              <a:gd name="connsiteY3" fmla="*/ 2809625 h 2809625"/>
              <a:gd name="connsiteX4" fmla="*/ 0 w 1613001"/>
              <a:gd name="connsiteY4" fmla="*/ 0 h 2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3001" h="2809625">
                <a:moveTo>
                  <a:pt x="0" y="0"/>
                </a:moveTo>
                <a:lnTo>
                  <a:pt x="1613001" y="0"/>
                </a:lnTo>
                <a:lnTo>
                  <a:pt x="1613001" y="2809625"/>
                </a:lnTo>
                <a:lnTo>
                  <a:pt x="0" y="280962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3610" tIns="0" rIns="0" bIns="0" numCol="1" spcCol="1270" anchor="t" anchorCtr="0">
            <a:noAutofit/>
          </a:bodyPr>
          <a:lstStyle/>
          <a:p>
            <a:pPr defTabSz="889000">
              <a:lnSpc>
                <a:spcPct val="90000"/>
              </a:lnSpc>
              <a:spcAft>
                <a:spcPct val="35000"/>
              </a:spcAft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The reform will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expand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whole country.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25539" y="296854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Stage 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907558" y="185659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Stage 2</a:t>
            </a:r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T&amp;D Price Reform Roadmap in China </a:t>
            </a:r>
            <a:endParaRPr lang="zh-CN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316151" y="4117015"/>
            <a:ext cx="1214280" cy="646331"/>
          </a:xfrm>
          <a:custGeom>
            <a:avLst/>
            <a:gdLst>
              <a:gd name="connsiteX0" fmla="*/ 0 w 1313444"/>
              <a:gd name="connsiteY0" fmla="*/ 0 h 1142542"/>
              <a:gd name="connsiteX1" fmla="*/ 1313444 w 1313444"/>
              <a:gd name="connsiteY1" fmla="*/ 0 h 1142542"/>
              <a:gd name="connsiteX2" fmla="*/ 1313444 w 1313444"/>
              <a:gd name="connsiteY2" fmla="*/ 1142542 h 1142542"/>
              <a:gd name="connsiteX3" fmla="*/ 0 w 1313444"/>
              <a:gd name="connsiteY3" fmla="*/ 1142542 h 1142542"/>
              <a:gd name="connsiteX4" fmla="*/ 0 w 1313444"/>
              <a:gd name="connsiteY4" fmla="*/ 0 h 1142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444" h="1142542">
                <a:moveTo>
                  <a:pt x="0" y="0"/>
                </a:moveTo>
                <a:lnTo>
                  <a:pt x="1313444" y="0"/>
                </a:lnTo>
                <a:lnTo>
                  <a:pt x="1313444" y="1142542"/>
                </a:lnTo>
                <a:lnTo>
                  <a:pt x="0" y="1142542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January, 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2015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6325202" y="1332880"/>
            <a:ext cx="979389" cy="369332"/>
          </a:xfrm>
          <a:custGeom>
            <a:avLst/>
            <a:gdLst>
              <a:gd name="connsiteX0" fmla="*/ 0 w 1613001"/>
              <a:gd name="connsiteY0" fmla="*/ 0 h 2809625"/>
              <a:gd name="connsiteX1" fmla="*/ 1613001 w 1613001"/>
              <a:gd name="connsiteY1" fmla="*/ 0 h 2809625"/>
              <a:gd name="connsiteX2" fmla="*/ 1613001 w 1613001"/>
              <a:gd name="connsiteY2" fmla="*/ 2809625 h 2809625"/>
              <a:gd name="connsiteX3" fmla="*/ 0 w 1613001"/>
              <a:gd name="connsiteY3" fmla="*/ 2809625 h 2809625"/>
              <a:gd name="connsiteX4" fmla="*/ 0 w 1613001"/>
              <a:gd name="connsiteY4" fmla="*/ 0 h 2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3001" h="2809625">
                <a:moveTo>
                  <a:pt x="0" y="0"/>
                </a:moveTo>
                <a:lnTo>
                  <a:pt x="1613001" y="0"/>
                </a:lnTo>
                <a:lnTo>
                  <a:pt x="1613001" y="2809625"/>
                </a:lnTo>
                <a:lnTo>
                  <a:pt x="0" y="2809625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latin typeface="Times New Roman" pitchFamily="18" charset="0"/>
                <a:cs typeface="Times New Roman" pitchFamily="18" charset="0"/>
              </a:rPr>
              <a:t>Conclusions</a:t>
            </a:r>
            <a:endParaRPr lang="zh-CN" alt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Since the beginning of 2015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, a new round of power industry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reform has been launched. And T&amp;D price reform is seen as a crucial part.</a:t>
            </a:r>
          </a:p>
          <a:p>
            <a:pPr algn="just"/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Before the reform,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grid companies’ profits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come from the difference between retail tariffs and generation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prices. There is no real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T&amp;D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prices.</a:t>
            </a:r>
          </a:p>
          <a:p>
            <a:pPr algn="just"/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In the pilot provinces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local governments give separate T&amp;D prices for each voltage level based on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grid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companies' gross revenue. </a:t>
            </a:r>
          </a:p>
          <a:p>
            <a:pPr algn="just"/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In the future, the new T&amp;D pricing system will expand to the whole country. 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E4B61-D119-4C2A-B0FD-8BB9E4349C88}" type="slidenum">
              <a:rPr lang="en-US" smtClean="0"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C7085F-A741-48DB-A9ED-0DAD3944AAF1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524000" y="2286000"/>
            <a:ext cx="5943600" cy="1524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algn="ctr" eaLnBrk="1" hangingPunct="1">
              <a:lnSpc>
                <a:spcPct val="150000"/>
              </a:lnSpc>
              <a:defRPr sz="3200"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eaLnBrk="0" hangingPunct="0">
              <a:defRPr sz="4400">
                <a:latin typeface="Calibri" pitchFamily="34" charset="0"/>
              </a:defRPr>
            </a:lvl2pPr>
            <a:lvl3pPr algn="ctr" eaLnBrk="0" hangingPunct="0">
              <a:defRPr sz="4400">
                <a:latin typeface="Calibri" pitchFamily="34" charset="0"/>
              </a:defRPr>
            </a:lvl3pPr>
            <a:lvl4pPr algn="ctr" eaLnBrk="0" hangingPunct="0">
              <a:defRPr sz="4400">
                <a:latin typeface="Calibri" pitchFamily="34" charset="0"/>
              </a:defRPr>
            </a:lvl4pPr>
            <a:lvl5pPr algn="ctr" eaLnBrk="0" hangingPunct="0">
              <a:defRPr sz="4400">
                <a:latin typeface="Calibri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5400" b="1" dirty="0"/>
              <a:t>Thank you for </a:t>
            </a:r>
            <a:br>
              <a:rPr lang="en-US" altLang="zh-CN" sz="5400" b="1" dirty="0"/>
            </a:br>
            <a:r>
              <a:rPr lang="en-US" altLang="zh-CN" sz="5400" b="1" dirty="0"/>
              <a:t>your attention!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Power Industry Structure of China</a:t>
            </a:r>
            <a:endParaRPr lang="zh-CN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E4B61-D119-4C2A-B0FD-8BB9E4349C88}" type="slidenum">
              <a:rPr lang="en-US" smtClean="0"/>
              <a:t>2</a:t>
            </a:fld>
            <a:endParaRPr lang="en-US" dirty="0"/>
          </a:p>
        </p:txBody>
      </p:sp>
      <p:sp>
        <p:nvSpPr>
          <p:cNvPr id="21" name="TextBox 44"/>
          <p:cNvSpPr txBox="1"/>
          <p:nvPr/>
        </p:nvSpPr>
        <p:spPr>
          <a:xfrm>
            <a:off x="3406463" y="4876800"/>
            <a:ext cx="2331075" cy="338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Customers</a:t>
            </a:r>
            <a:endParaRPr lang="zh-CN" altLang="en-US" sz="1600" b="1" dirty="0">
              <a:solidFill>
                <a:schemeClr val="tx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45021" y="3242186"/>
            <a:ext cx="6053959" cy="1000150"/>
          </a:xfrm>
          <a:prstGeom prst="rect">
            <a:avLst/>
          </a:prstGeom>
          <a:solidFill>
            <a:srgbClr val="C3F3F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21"/>
          <p:cNvSpPr txBox="1"/>
          <p:nvPr/>
        </p:nvSpPr>
        <p:spPr>
          <a:xfrm>
            <a:off x="3614045" y="3242566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Grid Companies </a:t>
            </a:r>
            <a:endParaRPr lang="zh-CN" altLang="en-US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" name="TextBox 22"/>
          <p:cNvSpPr txBox="1"/>
          <p:nvPr/>
        </p:nvSpPr>
        <p:spPr>
          <a:xfrm>
            <a:off x="3170549" y="3228683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8" name="TextBox 27"/>
          <p:cNvSpPr txBox="1"/>
          <p:nvPr/>
        </p:nvSpPr>
        <p:spPr>
          <a:xfrm>
            <a:off x="1676400" y="3810832"/>
            <a:ext cx="1664352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Transmission</a:t>
            </a:r>
            <a:endParaRPr lang="zh-CN" altLang="en-US" sz="1600" b="1" dirty="0">
              <a:solidFill>
                <a:schemeClr val="tx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" name="TextBox 27"/>
          <p:cNvSpPr txBox="1"/>
          <p:nvPr/>
        </p:nvSpPr>
        <p:spPr>
          <a:xfrm>
            <a:off x="3505200" y="3810832"/>
            <a:ext cx="1664352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Distribution</a:t>
            </a:r>
            <a:endParaRPr lang="zh-CN" altLang="en-US" sz="1600" b="1" dirty="0">
              <a:solidFill>
                <a:schemeClr val="tx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3" name="TextBox 27"/>
          <p:cNvSpPr txBox="1"/>
          <p:nvPr/>
        </p:nvSpPr>
        <p:spPr>
          <a:xfrm>
            <a:off x="5334000" y="3810832"/>
            <a:ext cx="2178605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Power Supply Service</a:t>
            </a:r>
            <a:endParaRPr lang="zh-CN" altLang="en-US" sz="1600" b="1" dirty="0">
              <a:solidFill>
                <a:schemeClr val="tx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6387" y="1676400"/>
            <a:ext cx="7851227" cy="992004"/>
          </a:xfrm>
          <a:prstGeom prst="rect">
            <a:avLst/>
          </a:prstGeom>
          <a:solidFill>
            <a:srgbClr val="C3F3F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11"/>
          <p:cNvSpPr txBox="1"/>
          <p:nvPr/>
        </p:nvSpPr>
        <p:spPr>
          <a:xfrm>
            <a:off x="870665" y="2252246"/>
            <a:ext cx="1351652" cy="3385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Big 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9" name="TextBox 13"/>
          <p:cNvSpPr txBox="1"/>
          <p:nvPr/>
        </p:nvSpPr>
        <p:spPr>
          <a:xfrm>
            <a:off x="2417284" y="2252246"/>
            <a:ext cx="2774419" cy="3385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Local </a:t>
            </a:r>
            <a:r>
              <a:rPr lang="en-US" altLang="zh-CN" dirty="0" smtClean="0"/>
              <a:t>Generation Companies</a:t>
            </a:r>
            <a:endParaRPr lang="zh-CN" altLang="en-US" dirty="0"/>
          </a:p>
        </p:txBody>
      </p:sp>
      <p:sp>
        <p:nvSpPr>
          <p:cNvPr id="10" name="TextBox 14"/>
          <p:cNvSpPr txBox="1"/>
          <p:nvPr/>
        </p:nvSpPr>
        <p:spPr>
          <a:xfrm>
            <a:off x="5392906" y="2252246"/>
            <a:ext cx="2989094" cy="3385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Renewable Energy </a:t>
            </a:r>
            <a:r>
              <a:rPr lang="en-US" altLang="zh-CN" dirty="0" smtClean="0"/>
              <a:t>Generations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341535" y="1698058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>
              <a:defRPr>
                <a:solidFill>
                  <a:schemeClr val="tx1"/>
                </a:solidFill>
                <a:latin typeface="Arial" charset="0"/>
              </a:defRPr>
            </a:lvl6pPr>
            <a:lvl7pPr>
              <a:defRPr>
                <a:solidFill>
                  <a:schemeClr val="tx1"/>
                </a:solidFill>
                <a:latin typeface="Arial" charset="0"/>
              </a:defRPr>
            </a:lvl7pPr>
            <a:lvl8pPr>
              <a:defRPr>
                <a:solidFill>
                  <a:schemeClr val="tx1"/>
                </a:solidFill>
                <a:latin typeface="Arial" charset="0"/>
              </a:defRPr>
            </a:lvl8pPr>
            <a:lvl9pPr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800" dirty="0"/>
              <a:t>Generation Companies</a:t>
            </a:r>
            <a:endParaRPr lang="zh-CN" altLang="en-US" sz="1800" dirty="0"/>
          </a:p>
        </p:txBody>
      </p:sp>
      <p:grpSp>
        <p:nvGrpSpPr>
          <p:cNvPr id="3" name="组合 2"/>
          <p:cNvGrpSpPr/>
          <p:nvPr/>
        </p:nvGrpSpPr>
        <p:grpSpPr>
          <a:xfrm>
            <a:off x="2594334" y="2780534"/>
            <a:ext cx="3955332" cy="369171"/>
            <a:chOff x="2417284" y="2909542"/>
            <a:chExt cx="3955332" cy="369171"/>
          </a:xfrm>
        </p:grpSpPr>
        <p:sp>
          <p:nvSpPr>
            <p:cNvPr id="27" name="右箭头 26"/>
            <p:cNvSpPr/>
            <p:nvPr/>
          </p:nvSpPr>
          <p:spPr>
            <a:xfrm rot="5400000">
              <a:off x="2381382" y="2978596"/>
              <a:ext cx="336019" cy="264215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右箭头 27"/>
            <p:cNvSpPr/>
            <p:nvPr/>
          </p:nvSpPr>
          <p:spPr>
            <a:xfrm rot="5400000">
              <a:off x="6072499" y="2945444"/>
              <a:ext cx="336019" cy="264215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右箭头 28"/>
          <p:cNvSpPr/>
          <p:nvPr/>
        </p:nvSpPr>
        <p:spPr>
          <a:xfrm rot="5400000">
            <a:off x="4403991" y="4424283"/>
            <a:ext cx="336019" cy="26421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46387" y="5410200"/>
            <a:ext cx="7851227" cy="70788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285750" indent="-285750" algn="ctr">
              <a:buFont typeface="Wingdings" pitchFamily="2" charset="2"/>
              <a:buChar char="Ø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Grid companies purchase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power from generation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companies and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sell them to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customers.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64147" y="2668404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</a:rPr>
              <a:t>(45%)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21236" y="460778"/>
            <a:ext cx="8839200" cy="868362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Main Grid Companies in China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C7085F-A741-48DB-A9ED-0DAD3944AAF1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774682" y="1682234"/>
            <a:ext cx="1920445" cy="572464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>
              <a:buFont typeface="Arial" pitchFamily="34" charset="0"/>
              <a:buNone/>
            </a:pP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State Grid Corporation </a:t>
            </a:r>
          </a:p>
          <a:p>
            <a:pPr algn="ctr">
              <a:buFont typeface="Arial" pitchFamily="34" charset="0"/>
              <a:buNone/>
            </a:pP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of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China (SGCC)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513474" y="1687392"/>
            <a:ext cx="1924853" cy="572464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buFont typeface="Arial" pitchFamily="34" charset="0"/>
              <a:buNone/>
            </a:pP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China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Southern 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Power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Grid (CSG)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163433" y="1687009"/>
            <a:ext cx="1924853" cy="572464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>
              <a:buFont typeface="Arial" pitchFamily="34" charset="0"/>
              <a:buNone/>
            </a:pP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Inner Mongolia Power</a:t>
            </a:r>
          </a:p>
          <a:p>
            <a:pPr algn="ctr">
              <a:buFont typeface="Arial" pitchFamily="34" charset="0"/>
              <a:buNone/>
            </a:pP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Co.</a:t>
            </a:r>
            <a:r>
              <a:rPr lang="en-US" altLang="zh-CN" sz="14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Ltd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(IMPC)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452687" y="2438400"/>
            <a:ext cx="80209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16" name="直接连接符 15"/>
          <p:cNvCxnSpPr/>
          <p:nvPr/>
        </p:nvCxnSpPr>
        <p:spPr bwMode="auto">
          <a:xfrm flipH="1">
            <a:off x="3149681" y="1655223"/>
            <a:ext cx="2647" cy="215477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17" name="直接连接符 16"/>
          <p:cNvCxnSpPr/>
          <p:nvPr/>
        </p:nvCxnSpPr>
        <p:spPr bwMode="auto">
          <a:xfrm flipH="1">
            <a:off x="5893535" y="1682234"/>
            <a:ext cx="10160" cy="2127766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grpSp>
        <p:nvGrpSpPr>
          <p:cNvPr id="25" name="组合 24"/>
          <p:cNvGrpSpPr/>
          <p:nvPr/>
        </p:nvGrpSpPr>
        <p:grpSpPr>
          <a:xfrm>
            <a:off x="452687" y="3162438"/>
            <a:ext cx="7982398" cy="325880"/>
            <a:chOff x="455135" y="3214328"/>
            <a:chExt cx="7982398" cy="325880"/>
          </a:xfrm>
        </p:grpSpPr>
        <p:sp>
          <p:nvSpPr>
            <p:cNvPr id="3" name="矩形 2"/>
            <p:cNvSpPr/>
            <p:nvPr/>
          </p:nvSpPr>
          <p:spPr>
            <a:xfrm>
              <a:off x="455135" y="3217043"/>
              <a:ext cx="268893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500" dirty="0">
                  <a:latin typeface="Times New Roman" pitchFamily="18" charset="0"/>
                  <a:cs typeface="Times New Roman" pitchFamily="18" charset="0"/>
                </a:rPr>
                <a:t>66.0% of total </a:t>
              </a:r>
              <a:r>
                <a:rPr lang="en-US" altLang="zh-CN" sz="1500" dirty="0" smtClean="0">
                  <a:latin typeface="Times New Roman" pitchFamily="18" charset="0"/>
                  <a:cs typeface="Times New Roman" pitchFamily="18" charset="0"/>
                </a:rPr>
                <a:t>consumed power</a:t>
              </a:r>
              <a:endParaRPr lang="zh-CN" altLang="en-US" sz="15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228527" y="3214328"/>
              <a:ext cx="2634054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500" dirty="0">
                  <a:latin typeface="Times New Roman" pitchFamily="18" charset="0"/>
                  <a:cs typeface="Times New Roman" pitchFamily="18" charset="0"/>
                </a:rPr>
                <a:t>15.0% of total consumed power</a:t>
              </a:r>
              <a:endParaRPr lang="zh-CN" altLang="en-US" sz="15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899659" y="3214328"/>
              <a:ext cx="2537874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500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zh-CN" sz="1500" dirty="0" smtClean="0">
                  <a:latin typeface="Times New Roman" pitchFamily="18" charset="0"/>
                  <a:cs typeface="Times New Roman" pitchFamily="18" charset="0"/>
                </a:rPr>
                <a:t>.0</a:t>
              </a:r>
              <a:r>
                <a:rPr lang="en-US" altLang="zh-CN" sz="1500" dirty="0">
                  <a:latin typeface="Times New Roman" pitchFamily="18" charset="0"/>
                  <a:cs typeface="Times New Roman" pitchFamily="18" charset="0"/>
                </a:rPr>
                <a:t>% of total consumed power</a:t>
              </a:r>
              <a:endParaRPr lang="zh-CN" altLang="en-US" sz="15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85221" y="2580781"/>
            <a:ext cx="7658599" cy="324721"/>
            <a:chOff x="568072" y="2496542"/>
            <a:chExt cx="7658599" cy="324721"/>
          </a:xfrm>
        </p:grpSpPr>
        <p:sp>
          <p:nvSpPr>
            <p:cNvPr id="2" name="矩形 1"/>
            <p:cNvSpPr/>
            <p:nvPr/>
          </p:nvSpPr>
          <p:spPr>
            <a:xfrm>
              <a:off x="568072" y="2496542"/>
              <a:ext cx="2252540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500" dirty="0">
                  <a:latin typeface="Times New Roman" pitchFamily="18" charset="0"/>
                  <a:cs typeface="Times New Roman" pitchFamily="18" charset="0"/>
                </a:rPr>
                <a:t>88.0% of China's land area</a:t>
              </a:r>
              <a:endParaRPr lang="zh-CN" altLang="en-US" sz="15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376894" y="2498098"/>
              <a:ext cx="2252540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500" dirty="0">
                  <a:latin typeface="Times New Roman" pitchFamily="18" charset="0"/>
                  <a:cs typeface="Times New Roman" pitchFamily="18" charset="0"/>
                </a:rPr>
                <a:t>10.4% of China's land area</a:t>
              </a:r>
              <a:endParaRPr lang="zh-CN" altLang="en-US" sz="15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070311" y="2498098"/>
              <a:ext cx="2156360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500" dirty="0" smtClean="0">
                  <a:latin typeface="Times New Roman" pitchFamily="18" charset="0"/>
                  <a:cs typeface="Times New Roman" pitchFamily="18" charset="0"/>
                </a:rPr>
                <a:t>1.6% </a:t>
              </a:r>
              <a:r>
                <a:rPr lang="en-US" altLang="zh-CN" sz="1500" dirty="0">
                  <a:latin typeface="Times New Roman" pitchFamily="18" charset="0"/>
                  <a:cs typeface="Times New Roman" pitchFamily="18" charset="0"/>
                </a:rPr>
                <a:t>of China's land area</a:t>
              </a:r>
              <a:endParaRPr lang="zh-CN" altLang="en-US" sz="15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929014" y="5036845"/>
            <a:ext cx="52431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lectricity T&amp;D industry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expected to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generate $448.7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billion in 2015, up 1.7% from 2014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Over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 five years through 2015, revenue has been growing at an annualized rate of 5.8%.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直接连接符 40"/>
          <p:cNvCxnSpPr/>
          <p:nvPr/>
        </p:nvCxnSpPr>
        <p:spPr bwMode="auto">
          <a:xfrm>
            <a:off x="465448" y="3009900"/>
            <a:ext cx="80209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42" name="直接连接符 41"/>
          <p:cNvCxnSpPr/>
          <p:nvPr/>
        </p:nvCxnSpPr>
        <p:spPr bwMode="auto">
          <a:xfrm>
            <a:off x="465448" y="3596640"/>
            <a:ext cx="80209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sp>
        <p:nvSpPr>
          <p:cNvPr id="46" name="五边形 45"/>
          <p:cNvSpPr/>
          <p:nvPr/>
        </p:nvSpPr>
        <p:spPr>
          <a:xfrm rot="16200000">
            <a:off x="7320989" y="5293915"/>
            <a:ext cx="1194468" cy="665040"/>
          </a:xfrm>
          <a:prstGeom prst="homePlate">
            <a:avLst/>
          </a:prstGeom>
          <a:solidFill>
            <a:srgbClr val="E81F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395217" y="5483695"/>
            <a:ext cx="10883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  <a:defRPr sz="2000" kern="1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</a:lstStyle>
          <a:p>
            <a:pPr marL="0" indent="0" algn="ctr">
              <a:buNone/>
            </a:pPr>
            <a:r>
              <a:rPr lang="en-US" altLang="zh-CN" sz="1800" b="1" dirty="0" smtClean="0">
                <a:latin typeface="Times New Roman" pitchFamily="18" charset="0"/>
              </a:rPr>
              <a:t>5.8%</a:t>
            </a:r>
            <a:endParaRPr lang="zh-CN" altLang="en-US" sz="1800" b="1" dirty="0">
              <a:latin typeface="Times New Roman" pitchFamily="18" charset="0"/>
            </a:endParaRPr>
          </a:p>
        </p:txBody>
      </p:sp>
      <p:sp>
        <p:nvSpPr>
          <p:cNvPr id="48" name="五边形 47"/>
          <p:cNvSpPr/>
          <p:nvPr/>
        </p:nvSpPr>
        <p:spPr>
          <a:xfrm rot="16200000">
            <a:off x="6415691" y="5293916"/>
            <a:ext cx="1194467" cy="665038"/>
          </a:xfrm>
          <a:prstGeom prst="homePlate">
            <a:avLst/>
          </a:prstGeom>
          <a:solidFill>
            <a:srgbClr val="44BE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6477000" y="5483695"/>
            <a:ext cx="10883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indent="0" algn="ctr">
              <a:lnSpc>
                <a:spcPct val="150000"/>
              </a:lnSpc>
              <a:buFont typeface="Wingdings" pitchFamily="2" charset="2"/>
              <a:buNone/>
              <a:defRPr sz="1400" b="1" kern="10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r>
              <a:rPr lang="en-US" altLang="zh-CN" sz="1800" dirty="0"/>
              <a:t>$448.7</a:t>
            </a:r>
            <a:endParaRPr lang="zh-CN" altLang="en-US" sz="1800" dirty="0"/>
          </a:p>
        </p:txBody>
      </p:sp>
      <p:grpSp>
        <p:nvGrpSpPr>
          <p:cNvPr id="53" name="组合 52"/>
          <p:cNvGrpSpPr/>
          <p:nvPr/>
        </p:nvGrpSpPr>
        <p:grpSpPr>
          <a:xfrm>
            <a:off x="987771" y="4119791"/>
            <a:ext cx="7132659" cy="630152"/>
            <a:chOff x="852642" y="4346533"/>
            <a:chExt cx="7132659" cy="630152"/>
          </a:xfrm>
        </p:grpSpPr>
        <p:sp>
          <p:nvSpPr>
            <p:cNvPr id="50" name="矩形 49"/>
            <p:cNvSpPr/>
            <p:nvPr/>
          </p:nvSpPr>
          <p:spPr bwMode="auto">
            <a:xfrm>
              <a:off x="852642" y="4436546"/>
              <a:ext cx="1206519" cy="4551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fontAlgn="b">
                <a:spcBef>
                  <a:spcPts val="0"/>
                </a:spcBef>
                <a:buFont typeface="Arial" pitchFamily="34" charset="0"/>
                <a:buNone/>
              </a:pPr>
              <a:r>
                <a:rPr lang="en-US" altLang="zh-CN" sz="2000" dirty="0" smtClean="0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SGCC</a:t>
              </a:r>
              <a:endParaRPr lang="zh-CN" altLang="en-US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2913102" y="4436546"/>
              <a:ext cx="1206519" cy="4551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fontAlgn="b">
                <a:spcBef>
                  <a:spcPts val="0"/>
                </a:spcBef>
                <a:buFont typeface="Arial" pitchFamily="34" charset="0"/>
                <a:buNone/>
              </a:pPr>
              <a:r>
                <a:rPr lang="en-US" altLang="zh-CN" sz="2000" dirty="0" smtClean="0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CSG</a:t>
              </a:r>
              <a:endParaRPr lang="zh-CN" altLang="en-US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52" name="十字形 5"/>
            <p:cNvSpPr>
              <a:spLocks noChangeArrowheads="1"/>
            </p:cNvSpPr>
            <p:nvPr/>
          </p:nvSpPr>
          <p:spPr bwMode="auto">
            <a:xfrm>
              <a:off x="2342463" y="4506938"/>
              <a:ext cx="287337" cy="314325"/>
            </a:xfrm>
            <a:prstGeom prst="plus">
              <a:avLst>
                <a:gd name="adj" fmla="val 32935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fontAlgn="b">
                <a:spcBef>
                  <a:spcPts val="0"/>
                </a:spcBef>
                <a:buFont typeface="Arial" pitchFamily="34" charset="0"/>
                <a:buNone/>
              </a:pPr>
              <a:endParaRPr lang="zh-CN" altLang="en-US" sz="2000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45" name="等于号 44"/>
            <p:cNvSpPr/>
            <p:nvPr/>
          </p:nvSpPr>
          <p:spPr>
            <a:xfrm>
              <a:off x="4424923" y="4509722"/>
              <a:ext cx="451877" cy="311541"/>
            </a:xfrm>
            <a:prstGeom prst="mathEqual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fontAlgn="b">
                <a:spcBef>
                  <a:spcPts val="0"/>
                </a:spcBef>
                <a:buFont typeface="Arial" pitchFamily="34" charset="0"/>
                <a:buNone/>
              </a:pPr>
              <a:endParaRPr lang="zh-CN" altLang="en-US" sz="20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5145801" y="4346533"/>
              <a:ext cx="2839500" cy="63015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 fontAlgn="b">
                <a:spcBef>
                  <a:spcPts val="0"/>
                </a:spcBef>
                <a:buFont typeface="Arial" pitchFamily="34" charset="0"/>
                <a:buNone/>
              </a:pPr>
              <a:r>
                <a:rPr lang="en-US" altLang="zh-CN" sz="1600" dirty="0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98.4% of China's land </a:t>
              </a:r>
              <a:r>
                <a:rPr lang="en-US" altLang="zh-CN" sz="1600" dirty="0" smtClean="0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area</a:t>
              </a:r>
            </a:p>
            <a:p>
              <a:pPr algn="ctr" fontAlgn="b">
                <a:spcBef>
                  <a:spcPts val="0"/>
                </a:spcBef>
                <a:buFont typeface="Arial" pitchFamily="34" charset="0"/>
                <a:buNone/>
              </a:pPr>
              <a:r>
                <a:rPr lang="en-US" altLang="zh-CN" sz="1600" dirty="0" smtClean="0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81.0</a:t>
              </a:r>
              <a:r>
                <a:rPr lang="en-US" altLang="zh-CN" sz="1600" dirty="0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% of total consumed </a:t>
              </a:r>
              <a:r>
                <a:rPr lang="en-US" altLang="zh-CN" sz="1600" dirty="0" smtClean="0"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power</a:t>
              </a:r>
              <a:endParaRPr lang="en-US" altLang="zh-CN" sz="1600" dirty="0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89526" y="366241"/>
            <a:ext cx="8229600" cy="827371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Price Structure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Power Industry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in China </a:t>
            </a: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C7085F-A741-48DB-A9ED-0DAD3944AAF1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63787" y="1066800"/>
            <a:ext cx="8880213" cy="3680691"/>
            <a:chOff x="1459817" y="1295400"/>
            <a:chExt cx="6743959" cy="2057400"/>
          </a:xfrm>
        </p:grpSpPr>
        <p:graphicFrame>
          <p:nvGraphicFramePr>
            <p:cNvPr id="3" name="图示 2"/>
            <p:cNvGraphicFramePr/>
            <p:nvPr>
              <p:extLst>
                <p:ext uri="{D42A27DB-BD31-4B8C-83A1-F6EECF244321}">
                  <p14:modId xmlns:p14="http://schemas.microsoft.com/office/powerpoint/2010/main" val="3262903670"/>
                </p:ext>
              </p:extLst>
            </p:nvPr>
          </p:nvGraphicFramePr>
          <p:xfrm>
            <a:off x="1752600" y="1295400"/>
            <a:ext cx="6096000" cy="1905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5" name="文本框 4"/>
            <p:cNvSpPr txBox="1"/>
            <p:nvPr/>
          </p:nvSpPr>
          <p:spPr>
            <a:xfrm>
              <a:off x="5120217" y="2699937"/>
              <a:ext cx="1231134" cy="326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Collected by the Grid </a:t>
              </a:r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Companies</a:t>
              </a:r>
              <a:endParaRPr lang="zh-CN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459817" y="2700319"/>
              <a:ext cx="1728564" cy="326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Guide: NDRC</a:t>
              </a:r>
            </a:p>
            <a:p>
              <a:pPr algn="ctr"/>
              <a:r>
                <a:rPr lang="en-US" altLang="zh-CN" sz="1600" dirty="0" smtClean="0">
                  <a:latin typeface="Times New Roman" pitchFamily="18" charset="0"/>
                  <a:cs typeface="Times New Roman" pitchFamily="18" charset="0"/>
                </a:rPr>
                <a:t>Decide: Price Bureaus</a:t>
              </a:r>
              <a:endParaRPr lang="zh-CN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583442" y="2699937"/>
              <a:ext cx="1620334" cy="326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Guide: NDRC</a:t>
              </a:r>
            </a:p>
            <a:p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Decide: Price Bureaus</a:t>
              </a:r>
              <a:endParaRPr lang="zh-CN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600200" y="1600200"/>
              <a:ext cx="2971800" cy="175260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342774" y="3082504"/>
              <a:ext cx="1229226" cy="206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CN" b="1" dirty="0" smtClean="0">
                  <a:latin typeface="Times New Roman" pitchFamily="18" charset="0"/>
                  <a:cs typeface="Times New Roman" pitchFamily="18" charset="0"/>
                </a:rPr>
                <a:t>etail Tariffs</a:t>
              </a:r>
              <a:endParaRPr lang="zh-CN" alt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等于号 10"/>
            <p:cNvSpPr/>
            <p:nvPr/>
          </p:nvSpPr>
          <p:spPr>
            <a:xfrm rot="5400000">
              <a:off x="3831838" y="2730942"/>
              <a:ext cx="342900" cy="304800"/>
            </a:xfrm>
            <a:prstGeom prst="mathEqual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263787" y="4937222"/>
            <a:ext cx="85708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Revenues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Grid Companies</a:t>
            </a:r>
          </a:p>
          <a:p>
            <a:pPr lvl="0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                            = The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difference between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retail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tariffs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and generation prices</a:t>
            </a:r>
          </a:p>
          <a:p>
            <a:pPr lvl="0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                           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≈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The transmission &amp; distribution (T&amp;D) prices.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09284" y="6090857"/>
            <a:ext cx="64887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NDRC: the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National Development and Reform Commission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C7085F-A741-48DB-A9ED-0DAD3944AAF1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258977" y="533400"/>
            <a:ext cx="2865223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buFont typeface="Arial" pitchFamily="34" charset="0"/>
              <a:buNone/>
            </a:pP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Generation Prices</a:t>
            </a:r>
            <a:endParaRPr lang="zh-CN" altLang="en-US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00648" y="914400"/>
            <a:ext cx="594270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From “one unit, one price” to benchmark price</a:t>
            </a:r>
            <a:r>
              <a:rPr lang="en-US" altLang="zh-CN" dirty="0" smtClean="0"/>
              <a:t>. (yuan/kwh</a:t>
            </a:r>
            <a:r>
              <a:rPr lang="en-US" altLang="zh-CN" dirty="0"/>
              <a:t>)</a:t>
            </a:r>
            <a:r>
              <a:rPr lang="en-US" altLang="zh-CN" dirty="0" smtClean="0"/>
              <a:t>   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 bwMode="auto">
          <a:xfrm>
            <a:off x="258977" y="3657600"/>
            <a:ext cx="2865223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buFont typeface="Arial" pitchFamily="34" charset="0"/>
              <a:buNone/>
            </a:pP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Customers’ </a:t>
            </a:r>
            <a:r>
              <a:rPr lang="en-US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Electricity Prices</a:t>
            </a:r>
            <a:endParaRPr lang="zh-CN" altLang="en-US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76500" y="4038600"/>
            <a:ext cx="419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Price Catalog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(Shanghai, yuan/kwh)</a:t>
            </a:r>
            <a:endParaRPr lang="fr-FR" altLang="zh-C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946661"/>
              </p:ext>
            </p:extLst>
          </p:nvPr>
        </p:nvGraphicFramePr>
        <p:xfrm>
          <a:off x="952500" y="4434238"/>
          <a:ext cx="7239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6027"/>
                <a:gridCol w="1360991"/>
                <a:gridCol w="901196"/>
                <a:gridCol w="910393"/>
                <a:gridCol w="910393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Profession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&lt;1kv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10kv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35kv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110kv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Residential  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0.617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0.612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Industrial / Commercial 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0.885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0.860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0.835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0.815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Agricultural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0.660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0.635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0.610</a:t>
                      </a:r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763301"/>
              </p:ext>
            </p:extLst>
          </p:nvPr>
        </p:nvGraphicFramePr>
        <p:xfrm>
          <a:off x="952500" y="1295400"/>
          <a:ext cx="7239000" cy="2230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924"/>
                <a:gridCol w="2565721"/>
                <a:gridCol w="2657355"/>
              </a:tblGrid>
              <a:tr h="401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Provinces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Generation Type 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Benchmark Price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486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Coal-fired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0.3-0.5(Ave:0.419)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486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zh-CN" alt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Hydropower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0.2-0.4(Ave:0.292)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486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zh-CN" alt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Wind Power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0.51-0.61(Ave:0.572)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486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zh-CN" alt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Nuclear Power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0.43</a:t>
                      </a:r>
                      <a:endParaRPr lang="zh-CN" alt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486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zh-CN" alt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Solar Power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0.8-1.1(Ave:1.064)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200038" y="6069230"/>
            <a:ext cx="6743924" cy="40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 algn="ctr">
              <a:buFont typeface="Wingdings" pitchFamily="2" charset="2"/>
              <a:buChar char="Ø"/>
              <a:defRPr sz="2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The prices are decided by </a:t>
            </a:r>
            <a:r>
              <a:rPr lang="en-US" altLang="zh-CN" dirty="0" smtClean="0"/>
              <a:t>the </a:t>
            </a:r>
            <a:r>
              <a:rPr lang="en-US" altLang="zh-CN" i="1" dirty="0" smtClean="0"/>
              <a:t>Price Bureaus </a:t>
            </a:r>
            <a:r>
              <a:rPr lang="en-US" altLang="zh-CN" dirty="0"/>
              <a:t>of each province.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324600" y="3629336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1USD = 6.68 yuan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C7085F-A741-48DB-A9ED-0DAD3944AAF1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823733"/>
              </p:ext>
            </p:extLst>
          </p:nvPr>
        </p:nvGraphicFramePr>
        <p:xfrm>
          <a:off x="243788" y="1885280"/>
          <a:ext cx="865642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024"/>
                <a:gridCol w="914400"/>
                <a:gridCol w="1524000"/>
                <a:gridCol w="1600200"/>
                <a:gridCol w="1524000"/>
                <a:gridCol w="1447800"/>
              </a:tblGrid>
              <a:tr h="346860">
                <a:tc gridSpan="2"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SGCC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CSG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IMPC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Average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6581">
                <a:tc rowSpan="3"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Tariff differences</a:t>
                      </a:r>
                    </a:p>
                    <a:p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with</a:t>
                      </a:r>
                    </a:p>
                    <a:p>
                      <a:r>
                        <a:rPr lang="en-US" altLang="zh-CN" sz="18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network losses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2014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0.21046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0.22597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0.10498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0.20811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65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2013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0.19349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0.21476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0.10888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0.1927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65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AGR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8.77%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5.22%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-3.59%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8.0%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6581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kern="1200" noProof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Tariff</a:t>
                      </a:r>
                      <a:r>
                        <a:rPr lang="en-US" altLang="zh-CN" sz="1800" b="1" kern="1200" baseline="0" noProof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="1" kern="1200" noProof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differences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kern="1200" noProof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without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kern="1200" noProof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network losses</a:t>
                      </a:r>
                      <a:endParaRPr lang="zh-CN" altLang="en-US" sz="1800" b="1" kern="1200" noProof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2014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0.18771</a:t>
                      </a:r>
                      <a:endParaRPr lang="en-US" altLang="zh-C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0.19965</a:t>
                      </a:r>
                      <a:endParaRPr lang="en-US" altLang="zh-C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0.9173</a:t>
                      </a:r>
                      <a:endParaRPr lang="en-US" altLang="zh-C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0.18532</a:t>
                      </a:r>
                      <a:endParaRPr lang="en-US" altLang="zh-C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anchor="b"/>
                </a:tc>
              </a:tr>
              <a:tr h="2565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2013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0.16899</a:t>
                      </a:r>
                      <a:endParaRPr lang="en-US" altLang="zh-C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0.18655</a:t>
                      </a:r>
                      <a:endParaRPr lang="en-US" altLang="zh-C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0.9485</a:t>
                      </a:r>
                      <a:endParaRPr lang="en-US" altLang="zh-C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0.16821</a:t>
                      </a:r>
                      <a:endParaRPr lang="en-US" altLang="zh-C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anchor="b"/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AGR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11.08</a:t>
                      </a:r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%</a:t>
                      </a:r>
                      <a:endParaRPr lang="en-US" altLang="zh-C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7.02</a:t>
                      </a:r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%</a:t>
                      </a:r>
                      <a:endParaRPr lang="en-US" altLang="zh-C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lang="en-US" altLang="zh-CN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3.3</a:t>
                      </a:r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%</a:t>
                      </a:r>
                      <a:endParaRPr lang="en-US" altLang="zh-C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10.17</a:t>
                      </a:r>
                      <a:r>
                        <a:rPr lang="en-US" altLang="zh-C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%</a:t>
                      </a:r>
                      <a:endParaRPr lang="en-US" altLang="zh-C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anchor="b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85800" y="1307068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Difference Between 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etail Tariffs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Generation Prices (yuan/kwh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58977" y="533400"/>
            <a:ext cx="2789023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buFont typeface="Arial" pitchFamily="34" charset="0"/>
              <a:buNone/>
            </a:pPr>
            <a:r>
              <a:rPr lang="en-US" altLang="zh-CN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Electricity T&amp;D Price</a:t>
            </a:r>
            <a:endParaRPr lang="en-US" altLang="zh-CN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24600" y="48006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1USD = 6.68 yuan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E4B61-D119-4C2A-B0FD-8BB9E4349C88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5" name="图表 4"/>
          <p:cNvGraphicFramePr/>
          <p:nvPr/>
        </p:nvGraphicFramePr>
        <p:xfrm>
          <a:off x="152400" y="1592262"/>
          <a:ext cx="5524500" cy="4975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/>
          <p:cNvGraphicFramePr/>
          <p:nvPr/>
        </p:nvGraphicFramePr>
        <p:xfrm>
          <a:off x="4601901" y="1595155"/>
          <a:ext cx="4059459" cy="3913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矩形 6"/>
          <p:cNvSpPr/>
          <p:nvPr/>
        </p:nvSpPr>
        <p:spPr>
          <a:xfrm>
            <a:off x="419100" y="373062"/>
            <a:ext cx="8305800" cy="121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320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altLang="zh-CN" sz="3200" b="1" dirty="0">
                <a:latin typeface="Times New Roman" pitchFamily="18" charset="0"/>
                <a:ea typeface="+mj-ea"/>
                <a:cs typeface="Times New Roman" pitchFamily="18" charset="0"/>
              </a:rPr>
              <a:t>T&amp;D price accounts for a significant proportion in </a:t>
            </a:r>
            <a:r>
              <a:rPr lang="en-US" altLang="zh-CN" sz="32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customers’ </a:t>
            </a:r>
            <a:r>
              <a:rPr lang="en-US" altLang="zh-CN" sz="3200" b="1" dirty="0">
                <a:latin typeface="Times New Roman" pitchFamily="18" charset="0"/>
                <a:ea typeface="+mj-ea"/>
                <a:cs typeface="Times New Roman" pitchFamily="18" charset="0"/>
              </a:rPr>
              <a:t>electricity </a:t>
            </a:r>
            <a:r>
              <a:rPr lang="en-US" altLang="zh-CN" sz="32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price</a:t>
            </a:r>
            <a:endParaRPr lang="en-US" altLang="zh-CN" sz="3200" b="1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86840" y="5524500"/>
            <a:ext cx="1866901" cy="270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t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Generation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prices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Existing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C7085F-A741-48DB-A9ED-0DAD3944AAF1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98129" y="1540974"/>
            <a:ext cx="6607959" cy="3488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89230" indent="-18923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9558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buSzPct val="150000"/>
              <a:buFont typeface="Arial" pitchFamily="34" charset="0"/>
              <a:buChar char="•"/>
              <a:defRPr/>
            </a:pPr>
            <a:r>
              <a:rPr lang="en-GB" b="1" kern="0" dirty="0"/>
              <a:t>Distorted pricing </a:t>
            </a:r>
            <a:r>
              <a:rPr lang="en-GB" b="1" kern="0" dirty="0" smtClean="0"/>
              <a:t>mechanism:</a:t>
            </a:r>
          </a:p>
          <a:p>
            <a:pPr lvl="1" eaLnBrk="1" hangingPunct="1">
              <a:buFont typeface="+mj-lt"/>
              <a:buChar char="–"/>
              <a:defRPr/>
            </a:pPr>
            <a:r>
              <a:rPr lang="en-US" altLang="zh-CN" kern="0" dirty="0" smtClean="0"/>
              <a:t>The </a:t>
            </a:r>
            <a:r>
              <a:rPr lang="en-US" altLang="zh-CN" kern="0" dirty="0"/>
              <a:t>price was not decided by market participants but the government.</a:t>
            </a:r>
          </a:p>
          <a:p>
            <a:pPr lvl="1" eaLnBrk="1" hangingPunct="1">
              <a:buFont typeface="+mj-lt"/>
              <a:buChar char="–"/>
              <a:defRPr/>
            </a:pPr>
            <a:r>
              <a:rPr lang="en-GB" kern="0" dirty="0" smtClean="0"/>
              <a:t>Customers’ </a:t>
            </a:r>
            <a:r>
              <a:rPr lang="en-GB" kern="0" dirty="0"/>
              <a:t>e</a:t>
            </a:r>
            <a:r>
              <a:rPr lang="en-GB" kern="0" dirty="0" smtClean="0"/>
              <a:t>lectricity prices can not reflect the generation costs, so s</a:t>
            </a:r>
            <a:r>
              <a:rPr lang="en-GB" altLang="zh-CN" kern="0" dirty="0" smtClean="0"/>
              <a:t>econdary </a:t>
            </a:r>
            <a:r>
              <a:rPr lang="en-GB" altLang="zh-CN" kern="0" dirty="0"/>
              <a:t>energy (electricity)  can not link with primary energy</a:t>
            </a:r>
            <a:r>
              <a:rPr lang="en-GB" altLang="zh-CN" kern="0" dirty="0" smtClean="0"/>
              <a:t>.</a:t>
            </a:r>
            <a:r>
              <a:rPr lang="en-GB" kern="0" dirty="0" smtClean="0"/>
              <a:t> </a:t>
            </a:r>
          </a:p>
          <a:p>
            <a:pPr lvl="1" eaLnBrk="1" hangingPunct="1">
              <a:buFont typeface="+mj-lt"/>
              <a:buChar char="–"/>
              <a:defRPr/>
            </a:pPr>
            <a:r>
              <a:rPr lang="en-US" kern="0" dirty="0"/>
              <a:t>Difference </a:t>
            </a:r>
            <a:r>
              <a:rPr lang="en-US" altLang="zh-CN" kern="0" dirty="0" smtClean="0"/>
              <a:t>b</a:t>
            </a:r>
            <a:r>
              <a:rPr lang="en-US" kern="0" dirty="0" smtClean="0"/>
              <a:t>etween retail tariffs </a:t>
            </a:r>
            <a:r>
              <a:rPr lang="en-US" kern="0" dirty="0"/>
              <a:t>and </a:t>
            </a:r>
            <a:r>
              <a:rPr lang="en-US" kern="0" dirty="0" smtClean="0"/>
              <a:t>generation prices is not transparent, and it can not reflect the T&amp;D price. </a:t>
            </a:r>
            <a:endParaRPr lang="en-GB" kern="0" dirty="0" smtClean="0"/>
          </a:p>
          <a:p>
            <a:pPr lvl="1" eaLnBrk="1" hangingPunct="1">
              <a:buFont typeface="+mj-lt"/>
              <a:buChar char="–"/>
              <a:defRPr/>
            </a:pPr>
            <a:endParaRPr lang="en-GB" b="1" kern="0" dirty="0" smtClean="0"/>
          </a:p>
          <a:p>
            <a:pPr marL="342900" lvl="1" indent="-342900" eaLnBrk="1" hangingPunct="1">
              <a:buSzPct val="150000"/>
              <a:buFont typeface="Arial" pitchFamily="34" charset="0"/>
              <a:buChar char="•"/>
              <a:defRPr/>
            </a:pPr>
            <a:r>
              <a:rPr lang="en-US" b="1" kern="0" dirty="0"/>
              <a:t>The obscure responsibility of grid </a:t>
            </a:r>
            <a:r>
              <a:rPr lang="en-US" b="1" kern="0" dirty="0" smtClean="0"/>
              <a:t>companies</a:t>
            </a:r>
            <a:r>
              <a:rPr lang="en-US" b="1" kern="0" dirty="0"/>
              <a:t>:</a:t>
            </a:r>
            <a:endParaRPr lang="en-GB" sz="1400" kern="0" dirty="0" smtClean="0"/>
          </a:p>
          <a:p>
            <a:pPr lvl="1" eaLnBrk="1" hangingPunct="1">
              <a:buFont typeface="+mj-lt"/>
              <a:buChar char="–"/>
              <a:defRPr/>
            </a:pPr>
            <a:r>
              <a:rPr lang="en-US" kern="0" dirty="0" smtClean="0"/>
              <a:t>Profits </a:t>
            </a:r>
            <a:r>
              <a:rPr lang="en-US" kern="0" dirty="0"/>
              <a:t>and </a:t>
            </a:r>
            <a:r>
              <a:rPr lang="en-US" kern="0" dirty="0" smtClean="0"/>
              <a:t>reliability are the </a:t>
            </a:r>
            <a:r>
              <a:rPr lang="en-US" kern="0" dirty="0"/>
              <a:t>main evaluation indicators.</a:t>
            </a:r>
          </a:p>
          <a:p>
            <a:pPr lvl="1" eaLnBrk="1" hangingPunct="1">
              <a:buFont typeface="+mj-lt"/>
              <a:buChar char="–"/>
              <a:defRPr/>
            </a:pPr>
            <a:r>
              <a:rPr lang="en-US" kern="0" dirty="0" smtClean="0"/>
              <a:t>Electricity T&amp;D activities are monopolized.</a:t>
            </a:r>
          </a:p>
          <a:p>
            <a:pPr lvl="1" eaLnBrk="1" hangingPunct="1">
              <a:buFont typeface="+mj-lt"/>
              <a:buChar char="–"/>
              <a:defRPr/>
            </a:pPr>
            <a:r>
              <a:rPr lang="en-US" kern="0" dirty="0"/>
              <a:t>T</a:t>
            </a:r>
            <a:r>
              <a:rPr lang="en-US" kern="0" dirty="0" smtClean="0"/>
              <a:t>he </a:t>
            </a:r>
            <a:r>
              <a:rPr lang="en-US" kern="0" dirty="0"/>
              <a:t>operation efficiency </a:t>
            </a:r>
            <a:r>
              <a:rPr lang="en-US" kern="0" dirty="0" smtClean="0"/>
              <a:t>is low. </a:t>
            </a:r>
          </a:p>
          <a:p>
            <a:pPr lvl="1" eaLnBrk="1" hangingPunct="1">
              <a:buFont typeface="+mj-lt"/>
              <a:buChar char="–"/>
              <a:defRPr/>
            </a:pPr>
            <a:endParaRPr lang="en-US" b="1" kern="0" dirty="0"/>
          </a:p>
          <a:p>
            <a:pPr marL="342900" lvl="1" indent="-342900" eaLnBrk="1" hangingPunct="1">
              <a:buSzPct val="150000"/>
              <a:buFont typeface="Arial" pitchFamily="34" charset="0"/>
              <a:buChar char="•"/>
              <a:defRPr/>
            </a:pPr>
            <a:r>
              <a:rPr lang="en-US" altLang="zh-CN" b="1" kern="0" dirty="0"/>
              <a:t>Inefficient utilization of renewable </a:t>
            </a:r>
            <a:r>
              <a:rPr lang="en-US" altLang="zh-CN" b="1" kern="0" dirty="0" smtClean="0"/>
              <a:t>energy</a:t>
            </a:r>
            <a:r>
              <a:rPr lang="en-GB" altLang="zh-CN" b="1" kern="0" dirty="0" smtClean="0"/>
              <a:t>:</a:t>
            </a:r>
            <a:endParaRPr lang="en-GB" altLang="zh-CN" b="1" kern="0" dirty="0"/>
          </a:p>
          <a:p>
            <a:pPr lvl="1" eaLnBrk="1" hangingPunct="1">
              <a:buFont typeface="+mj-lt"/>
              <a:buChar char="–"/>
              <a:defRPr/>
            </a:pPr>
            <a:r>
              <a:rPr lang="en-US" altLang="zh-CN" kern="0" dirty="0" smtClean="0"/>
              <a:t>The wind curtailment is around 15% in 2015.</a:t>
            </a:r>
            <a:endParaRPr lang="en-US" kern="0" dirty="0"/>
          </a:p>
        </p:txBody>
      </p:sp>
      <p:grpSp>
        <p:nvGrpSpPr>
          <p:cNvPr id="2" name="组合 1"/>
          <p:cNvGrpSpPr/>
          <p:nvPr/>
        </p:nvGrpSpPr>
        <p:grpSpPr>
          <a:xfrm>
            <a:off x="6814392" y="1815285"/>
            <a:ext cx="2015820" cy="1352289"/>
            <a:chOff x="875181" y="4700849"/>
            <a:chExt cx="2015820" cy="135228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800" y="4700849"/>
              <a:ext cx="1377299" cy="1352289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 rot="20673755">
              <a:off x="875181" y="5345210"/>
              <a:ext cx="2015820" cy="307777"/>
            </a:xfrm>
            <a:prstGeom prst="rect">
              <a:avLst/>
            </a:prstGeom>
            <a:solidFill>
              <a:srgbClr val="FF0000">
                <a:alpha val="61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itchFamily="18" charset="0"/>
                  <a:cs typeface="Times New Roman" pitchFamily="18" charset="0"/>
                </a:rPr>
                <a:t>government intervention</a:t>
              </a:r>
            </a:p>
          </p:txBody>
        </p:sp>
      </p:grpSp>
      <p:graphicFrame>
        <p:nvGraphicFramePr>
          <p:cNvPr id="19" name="图表 18"/>
          <p:cNvGraphicFramePr/>
          <p:nvPr>
            <p:extLst>
              <p:ext uri="{D42A27DB-BD31-4B8C-83A1-F6EECF244321}">
                <p14:modId xmlns:p14="http://schemas.microsoft.com/office/powerpoint/2010/main" val="929531625"/>
              </p:ext>
            </p:extLst>
          </p:nvPr>
        </p:nvGraphicFramePr>
        <p:xfrm>
          <a:off x="4578671" y="3905386"/>
          <a:ext cx="4267200" cy="250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33400" y="5663625"/>
            <a:ext cx="4724400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 algn="ctr">
              <a:buFont typeface="Arial" pitchFamily="34" charset="0"/>
              <a:buChar char="•"/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indent="0" algn="l">
              <a:buNone/>
            </a:pPr>
            <a:r>
              <a:rPr lang="en-US" altLang="zh-CN" sz="1600" dirty="0"/>
              <a:t>The </a:t>
            </a:r>
            <a:r>
              <a:rPr lang="en-US" altLang="zh-CN" sz="1600" dirty="0" smtClean="0"/>
              <a:t>data comes from </a:t>
            </a:r>
            <a:r>
              <a:rPr lang="en-US" altLang="zh-CN" sz="1600" i="1" dirty="0" smtClean="0"/>
              <a:t>National </a:t>
            </a:r>
            <a:r>
              <a:rPr lang="en-US" altLang="zh-CN" sz="1600" i="1" dirty="0"/>
              <a:t>Energy Administration</a:t>
            </a:r>
            <a:r>
              <a:rPr lang="en-US" altLang="zh-CN" sz="1600" dirty="0"/>
              <a:t>. </a:t>
            </a:r>
            <a:endParaRPr lang="en-US" altLang="zh-CN" sz="1600" dirty="0" smtClean="0"/>
          </a:p>
          <a:p>
            <a:pPr marL="0" indent="0" algn="l">
              <a:buNone/>
            </a:pPr>
            <a:r>
              <a:rPr lang="en-US" altLang="zh-CN" sz="1600" dirty="0" smtClean="0">
                <a:hlinkClick r:id="rId5"/>
              </a:rPr>
              <a:t>http</a:t>
            </a:r>
            <a:r>
              <a:rPr lang="en-US" altLang="zh-CN" sz="1600" dirty="0">
                <a:hlinkClick r:id="rId5"/>
              </a:rPr>
              <a:t>://</a:t>
            </a:r>
            <a:r>
              <a:rPr lang="en-US" altLang="zh-CN" sz="1600" dirty="0" smtClean="0">
                <a:hlinkClick r:id="rId5"/>
              </a:rPr>
              <a:t>www.nea.gov.cn/2016-02/02/c_135066586.htm</a:t>
            </a:r>
            <a:endParaRPr lang="en-US" altLang="zh-CN" sz="1600" dirty="0" smtClean="0"/>
          </a:p>
        </p:txBody>
      </p:sp>
      <p:sp>
        <p:nvSpPr>
          <p:cNvPr id="10" name="矩形 9"/>
          <p:cNvSpPr/>
          <p:nvPr/>
        </p:nvSpPr>
        <p:spPr>
          <a:xfrm rot="20673755">
            <a:off x="7989678" y="4841155"/>
            <a:ext cx="785113" cy="312501"/>
          </a:xfrm>
          <a:prstGeom prst="rect">
            <a:avLst/>
          </a:prstGeom>
          <a:solidFill>
            <a:srgbClr val="FF0000">
              <a:alpha val="61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15%</a:t>
            </a:r>
            <a:endParaRPr lang="en-US" altLang="zh-CN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Reforms of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Power Industry in China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E4B61-D119-4C2A-B0FD-8BB9E4349C88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直角上箭头 7"/>
          <p:cNvSpPr/>
          <p:nvPr/>
        </p:nvSpPr>
        <p:spPr>
          <a:xfrm rot="5400000">
            <a:off x="643394" y="2843341"/>
            <a:ext cx="1319242" cy="990810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414012" y="1440498"/>
            <a:ext cx="1166379" cy="1166331"/>
          </a:xfrm>
          <a:custGeom>
            <a:avLst/>
            <a:gdLst>
              <a:gd name="connsiteX0" fmla="*/ 0 w 1166379"/>
              <a:gd name="connsiteY0" fmla="*/ 128264 h 769428"/>
              <a:gd name="connsiteX1" fmla="*/ 128264 w 1166379"/>
              <a:gd name="connsiteY1" fmla="*/ 0 h 769428"/>
              <a:gd name="connsiteX2" fmla="*/ 1038115 w 1166379"/>
              <a:gd name="connsiteY2" fmla="*/ 0 h 769428"/>
              <a:gd name="connsiteX3" fmla="*/ 1166379 w 1166379"/>
              <a:gd name="connsiteY3" fmla="*/ 128264 h 769428"/>
              <a:gd name="connsiteX4" fmla="*/ 1166379 w 1166379"/>
              <a:gd name="connsiteY4" fmla="*/ 641164 h 769428"/>
              <a:gd name="connsiteX5" fmla="*/ 1038115 w 1166379"/>
              <a:gd name="connsiteY5" fmla="*/ 769428 h 769428"/>
              <a:gd name="connsiteX6" fmla="*/ 128264 w 1166379"/>
              <a:gd name="connsiteY6" fmla="*/ 769428 h 769428"/>
              <a:gd name="connsiteX7" fmla="*/ 0 w 1166379"/>
              <a:gd name="connsiteY7" fmla="*/ 641164 h 769428"/>
              <a:gd name="connsiteX8" fmla="*/ 0 w 1166379"/>
              <a:gd name="connsiteY8" fmla="*/ 128264 h 7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6379" h="769428">
                <a:moveTo>
                  <a:pt x="0" y="128264"/>
                </a:moveTo>
                <a:cubicBezTo>
                  <a:pt x="0" y="57426"/>
                  <a:pt x="57426" y="0"/>
                  <a:pt x="128264" y="0"/>
                </a:cubicBezTo>
                <a:lnTo>
                  <a:pt x="1038115" y="0"/>
                </a:lnTo>
                <a:cubicBezTo>
                  <a:pt x="1108953" y="0"/>
                  <a:pt x="1166379" y="57426"/>
                  <a:pt x="1166379" y="128264"/>
                </a:cubicBezTo>
                <a:lnTo>
                  <a:pt x="1166379" y="641164"/>
                </a:lnTo>
                <a:cubicBezTo>
                  <a:pt x="1166379" y="712002"/>
                  <a:pt x="1108953" y="769428"/>
                  <a:pt x="1038115" y="769428"/>
                </a:cubicBezTo>
                <a:lnTo>
                  <a:pt x="128264" y="769428"/>
                </a:lnTo>
                <a:cubicBezTo>
                  <a:pt x="57426" y="769428"/>
                  <a:pt x="0" y="712002"/>
                  <a:pt x="0" y="641164"/>
                </a:cubicBezTo>
                <a:lnTo>
                  <a:pt x="0" y="12826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2132" tIns="122132" rIns="122132" bIns="122132" numCol="1" spcCol="1270" anchor="ctr" anchorCtr="0">
            <a:noAutofit/>
          </a:bodyPr>
          <a:lstStyle/>
          <a:p>
            <a:pPr algn="ctr" defTabSz="977900">
              <a:lnSpc>
                <a:spcPct val="90000"/>
              </a:lnSpc>
              <a:spcAft>
                <a:spcPct val="35000"/>
              </a:spcAft>
            </a:pPr>
            <a:r>
              <a:rPr lang="en-US" altLang="zh-CN" sz="3200" dirty="0"/>
              <a:t>2002</a:t>
            </a:r>
            <a:endParaRPr lang="zh-CN" altLang="en-US" sz="3200" dirty="0"/>
          </a:p>
        </p:txBody>
      </p:sp>
      <p:sp>
        <p:nvSpPr>
          <p:cNvPr id="10" name="任意多边形 9"/>
          <p:cNvSpPr/>
          <p:nvPr/>
        </p:nvSpPr>
        <p:spPr>
          <a:xfrm>
            <a:off x="1578586" y="1371600"/>
            <a:ext cx="5127014" cy="1256421"/>
          </a:xfrm>
          <a:custGeom>
            <a:avLst/>
            <a:gdLst>
              <a:gd name="connsiteX0" fmla="*/ 0 w 4805043"/>
              <a:gd name="connsiteY0" fmla="*/ 0 h 828860"/>
              <a:gd name="connsiteX1" fmla="*/ 4805043 w 4805043"/>
              <a:gd name="connsiteY1" fmla="*/ 0 h 828860"/>
              <a:gd name="connsiteX2" fmla="*/ 4805043 w 4805043"/>
              <a:gd name="connsiteY2" fmla="*/ 828860 h 828860"/>
              <a:gd name="connsiteX3" fmla="*/ 0 w 4805043"/>
              <a:gd name="connsiteY3" fmla="*/ 828860 h 828860"/>
              <a:gd name="connsiteX4" fmla="*/ 0 w 4805043"/>
              <a:gd name="connsiteY4" fmla="*/ 0 h 82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5043" h="828860">
                <a:moveTo>
                  <a:pt x="0" y="0"/>
                </a:moveTo>
                <a:lnTo>
                  <a:pt x="4805043" y="0"/>
                </a:lnTo>
                <a:lnTo>
                  <a:pt x="4805043" y="828860"/>
                </a:lnTo>
                <a:lnTo>
                  <a:pt x="0" y="8288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marL="171450" lvl="1" indent="-171450" defTabSz="800100">
              <a:lnSpc>
                <a:spcPct val="90000"/>
              </a:lnSpc>
              <a:spcAft>
                <a:spcPct val="15000"/>
              </a:spcAft>
              <a:buChar char="•"/>
            </a:pPr>
            <a:r>
              <a:rPr lang="en-US" altLang="zh-CN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The Chinese 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government </a:t>
            </a:r>
            <a:r>
              <a:rPr lang="en-US" altLang="zh-CN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started to carry out policies about “direct power-purchase for large 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customers” . (a </a:t>
            </a:r>
            <a:r>
              <a:rPr lang="en-US" altLang="zh-CN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more market-oriented way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.)</a:t>
            </a:r>
            <a:endParaRPr lang="en-US" altLang="zh-CN" sz="20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直角上箭头 10"/>
          <p:cNvSpPr/>
          <p:nvPr/>
        </p:nvSpPr>
        <p:spPr>
          <a:xfrm rot="5400000">
            <a:off x="2122364" y="4562337"/>
            <a:ext cx="1319242" cy="990810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任意多边形 11"/>
          <p:cNvSpPr/>
          <p:nvPr/>
        </p:nvSpPr>
        <p:spPr>
          <a:xfrm>
            <a:off x="1844176" y="3026116"/>
            <a:ext cx="1205071" cy="1189446"/>
          </a:xfrm>
          <a:custGeom>
            <a:avLst/>
            <a:gdLst>
              <a:gd name="connsiteX0" fmla="*/ 0 w 1205071"/>
              <a:gd name="connsiteY0" fmla="*/ 130806 h 784677"/>
              <a:gd name="connsiteX1" fmla="*/ 130806 w 1205071"/>
              <a:gd name="connsiteY1" fmla="*/ 0 h 784677"/>
              <a:gd name="connsiteX2" fmla="*/ 1074265 w 1205071"/>
              <a:gd name="connsiteY2" fmla="*/ 0 h 784677"/>
              <a:gd name="connsiteX3" fmla="*/ 1205071 w 1205071"/>
              <a:gd name="connsiteY3" fmla="*/ 130806 h 784677"/>
              <a:gd name="connsiteX4" fmla="*/ 1205071 w 1205071"/>
              <a:gd name="connsiteY4" fmla="*/ 653871 h 784677"/>
              <a:gd name="connsiteX5" fmla="*/ 1074265 w 1205071"/>
              <a:gd name="connsiteY5" fmla="*/ 784677 h 784677"/>
              <a:gd name="connsiteX6" fmla="*/ 130806 w 1205071"/>
              <a:gd name="connsiteY6" fmla="*/ 784677 h 784677"/>
              <a:gd name="connsiteX7" fmla="*/ 0 w 1205071"/>
              <a:gd name="connsiteY7" fmla="*/ 653871 h 784677"/>
              <a:gd name="connsiteX8" fmla="*/ 0 w 1205071"/>
              <a:gd name="connsiteY8" fmla="*/ 130806 h 78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5071" h="784677">
                <a:moveTo>
                  <a:pt x="0" y="130806"/>
                </a:moveTo>
                <a:cubicBezTo>
                  <a:pt x="0" y="58564"/>
                  <a:pt x="58564" y="0"/>
                  <a:pt x="130806" y="0"/>
                </a:cubicBezTo>
                <a:lnTo>
                  <a:pt x="1074265" y="0"/>
                </a:lnTo>
                <a:cubicBezTo>
                  <a:pt x="1146507" y="0"/>
                  <a:pt x="1205071" y="58564"/>
                  <a:pt x="1205071" y="130806"/>
                </a:cubicBezTo>
                <a:lnTo>
                  <a:pt x="1205071" y="653871"/>
                </a:lnTo>
                <a:cubicBezTo>
                  <a:pt x="1205071" y="726113"/>
                  <a:pt x="1146507" y="784677"/>
                  <a:pt x="1074265" y="784677"/>
                </a:cubicBezTo>
                <a:lnTo>
                  <a:pt x="130806" y="784677"/>
                </a:lnTo>
                <a:cubicBezTo>
                  <a:pt x="58564" y="784677"/>
                  <a:pt x="0" y="726113"/>
                  <a:pt x="0" y="653871"/>
                </a:cubicBezTo>
                <a:lnTo>
                  <a:pt x="0" y="13080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2132" tIns="122132" rIns="122132" bIns="122132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200" kern="1200" dirty="0" smtClean="0"/>
              <a:t>2015</a:t>
            </a:r>
            <a:endParaRPr lang="zh-CN" altLang="en-US" sz="3200" kern="1200" dirty="0"/>
          </a:p>
        </p:txBody>
      </p:sp>
      <p:sp>
        <p:nvSpPr>
          <p:cNvPr id="13" name="任意多边形 12"/>
          <p:cNvSpPr/>
          <p:nvPr/>
        </p:nvSpPr>
        <p:spPr>
          <a:xfrm>
            <a:off x="3287856" y="2906860"/>
            <a:ext cx="4332144" cy="1256421"/>
          </a:xfrm>
          <a:custGeom>
            <a:avLst/>
            <a:gdLst>
              <a:gd name="connsiteX0" fmla="*/ 0 w 3444836"/>
              <a:gd name="connsiteY0" fmla="*/ 0 h 828860"/>
              <a:gd name="connsiteX1" fmla="*/ 3444836 w 3444836"/>
              <a:gd name="connsiteY1" fmla="*/ 0 h 828860"/>
              <a:gd name="connsiteX2" fmla="*/ 3444836 w 3444836"/>
              <a:gd name="connsiteY2" fmla="*/ 828860 h 828860"/>
              <a:gd name="connsiteX3" fmla="*/ 0 w 3444836"/>
              <a:gd name="connsiteY3" fmla="*/ 828860 h 828860"/>
              <a:gd name="connsiteX4" fmla="*/ 0 w 3444836"/>
              <a:gd name="connsiteY4" fmla="*/ 0 h 82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836" h="828860">
                <a:moveTo>
                  <a:pt x="0" y="0"/>
                </a:moveTo>
                <a:lnTo>
                  <a:pt x="3444836" y="0"/>
                </a:lnTo>
                <a:lnTo>
                  <a:pt x="3444836" y="828860"/>
                </a:lnTo>
                <a:lnTo>
                  <a:pt x="0" y="8288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marL="171450" lvl="1" indent="-171450" defTabSz="800100">
              <a:lnSpc>
                <a:spcPct val="90000"/>
              </a:lnSpc>
              <a:spcAft>
                <a:spcPct val="15000"/>
              </a:spcAft>
              <a:buChar char="•"/>
            </a:pPr>
            <a:r>
              <a:rPr lang="en-US" altLang="zh-CN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“No. 9 Document” has been issued and a new round of power industry reform has been launched .</a:t>
            </a:r>
          </a:p>
        </p:txBody>
      </p:sp>
      <p:sp>
        <p:nvSpPr>
          <p:cNvPr id="14" name="任意多边形 13"/>
          <p:cNvSpPr/>
          <p:nvPr/>
        </p:nvSpPr>
        <p:spPr>
          <a:xfrm>
            <a:off x="3353271" y="4796269"/>
            <a:ext cx="1129479" cy="1177493"/>
          </a:xfrm>
          <a:custGeom>
            <a:avLst/>
            <a:gdLst>
              <a:gd name="connsiteX0" fmla="*/ 0 w 1125327"/>
              <a:gd name="connsiteY0" fmla="*/ 129491 h 776791"/>
              <a:gd name="connsiteX1" fmla="*/ 129491 w 1125327"/>
              <a:gd name="connsiteY1" fmla="*/ 0 h 776791"/>
              <a:gd name="connsiteX2" fmla="*/ 995836 w 1125327"/>
              <a:gd name="connsiteY2" fmla="*/ 0 h 776791"/>
              <a:gd name="connsiteX3" fmla="*/ 1125327 w 1125327"/>
              <a:gd name="connsiteY3" fmla="*/ 129491 h 776791"/>
              <a:gd name="connsiteX4" fmla="*/ 1125327 w 1125327"/>
              <a:gd name="connsiteY4" fmla="*/ 647300 h 776791"/>
              <a:gd name="connsiteX5" fmla="*/ 995836 w 1125327"/>
              <a:gd name="connsiteY5" fmla="*/ 776791 h 776791"/>
              <a:gd name="connsiteX6" fmla="*/ 129491 w 1125327"/>
              <a:gd name="connsiteY6" fmla="*/ 776791 h 776791"/>
              <a:gd name="connsiteX7" fmla="*/ 0 w 1125327"/>
              <a:gd name="connsiteY7" fmla="*/ 647300 h 776791"/>
              <a:gd name="connsiteX8" fmla="*/ 0 w 1125327"/>
              <a:gd name="connsiteY8" fmla="*/ 129491 h 77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5327" h="776791">
                <a:moveTo>
                  <a:pt x="0" y="129491"/>
                </a:moveTo>
                <a:cubicBezTo>
                  <a:pt x="0" y="57975"/>
                  <a:pt x="57975" y="0"/>
                  <a:pt x="129491" y="0"/>
                </a:cubicBezTo>
                <a:lnTo>
                  <a:pt x="995836" y="0"/>
                </a:lnTo>
                <a:cubicBezTo>
                  <a:pt x="1067352" y="0"/>
                  <a:pt x="1125327" y="57975"/>
                  <a:pt x="1125327" y="129491"/>
                </a:cubicBezTo>
                <a:lnTo>
                  <a:pt x="1125327" y="647300"/>
                </a:lnTo>
                <a:cubicBezTo>
                  <a:pt x="1125327" y="718816"/>
                  <a:pt x="1067352" y="776791"/>
                  <a:pt x="995836" y="776791"/>
                </a:cubicBezTo>
                <a:lnTo>
                  <a:pt x="129491" y="776791"/>
                </a:lnTo>
                <a:cubicBezTo>
                  <a:pt x="57975" y="776791"/>
                  <a:pt x="0" y="718816"/>
                  <a:pt x="0" y="647300"/>
                </a:cubicBezTo>
                <a:lnTo>
                  <a:pt x="0" y="12949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2132" tIns="122132" rIns="122132" bIns="122132" numCol="1" spcCol="1270" anchor="ctr" anchorCtr="0">
            <a:noAutofit/>
          </a:bodyPr>
          <a:lstStyle/>
          <a:p>
            <a:pPr algn="ctr" defTabSz="977900">
              <a:lnSpc>
                <a:spcPct val="90000"/>
              </a:lnSpc>
              <a:spcAft>
                <a:spcPct val="35000"/>
              </a:spcAft>
            </a:pPr>
            <a:r>
              <a:rPr lang="en-US" altLang="zh-CN" sz="2500" dirty="0"/>
              <a:t>Future</a:t>
            </a:r>
            <a:endParaRPr lang="zh-CN" altLang="en-US" sz="2500" dirty="0"/>
          </a:p>
        </p:txBody>
      </p:sp>
      <p:sp>
        <p:nvSpPr>
          <p:cNvPr id="15" name="任意多边形 14"/>
          <p:cNvSpPr/>
          <p:nvPr/>
        </p:nvSpPr>
        <p:spPr>
          <a:xfrm>
            <a:off x="4482750" y="4673163"/>
            <a:ext cx="4508850" cy="1256421"/>
          </a:xfrm>
          <a:custGeom>
            <a:avLst/>
            <a:gdLst>
              <a:gd name="connsiteX0" fmla="*/ 0 w 3637638"/>
              <a:gd name="connsiteY0" fmla="*/ 0 h 828860"/>
              <a:gd name="connsiteX1" fmla="*/ 3637638 w 3637638"/>
              <a:gd name="connsiteY1" fmla="*/ 0 h 828860"/>
              <a:gd name="connsiteX2" fmla="*/ 3637638 w 3637638"/>
              <a:gd name="connsiteY2" fmla="*/ 828860 h 828860"/>
              <a:gd name="connsiteX3" fmla="*/ 0 w 3637638"/>
              <a:gd name="connsiteY3" fmla="*/ 828860 h 828860"/>
              <a:gd name="connsiteX4" fmla="*/ 0 w 3637638"/>
              <a:gd name="connsiteY4" fmla="*/ 0 h 82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7638" h="828860">
                <a:moveTo>
                  <a:pt x="0" y="0"/>
                </a:moveTo>
                <a:lnTo>
                  <a:pt x="3637638" y="0"/>
                </a:lnTo>
                <a:lnTo>
                  <a:pt x="3637638" y="828860"/>
                </a:lnTo>
                <a:lnTo>
                  <a:pt x="0" y="8288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marL="171450" lvl="1" indent="-171450" defTabSz="800100">
              <a:lnSpc>
                <a:spcPct val="90000"/>
              </a:lnSpc>
              <a:spcAft>
                <a:spcPct val="15000"/>
              </a:spcAft>
              <a:buChar char="•"/>
            </a:pPr>
            <a:r>
              <a:rPr lang="en-US" altLang="zh-CN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China will deepen price 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reform </a:t>
            </a:r>
            <a:r>
              <a:rPr lang="en-US" altLang="zh-CN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by advancing and expanding 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electricity T&amp;D </a:t>
            </a:r>
            <a:r>
              <a:rPr lang="en-US" altLang="zh-CN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price reform 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pilot projects.</a:t>
            </a:r>
            <a:endParaRPr lang="en-US" altLang="zh-CN" sz="20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0-IEEE-PES-Template-Office07-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2010-IEEE-PES-Template-Office07-V2</Template>
  <TotalTime>714</TotalTime>
  <Words>1029</Words>
  <Application>Microsoft Office PowerPoint</Application>
  <PresentationFormat>全屏显示(4:3)</PresentationFormat>
  <Paragraphs>287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Times New Roman</vt:lpstr>
      <vt:lpstr>Wingdings</vt:lpstr>
      <vt:lpstr>2010-IEEE-PES-Template-Office07-V2</vt:lpstr>
      <vt:lpstr>Electricity Distribution Pricing Mechanism in China </vt:lpstr>
      <vt:lpstr>Power Industry Structure of China</vt:lpstr>
      <vt:lpstr>Main Grid Companies in China</vt:lpstr>
      <vt:lpstr> Price Structure of Power Industry in China </vt:lpstr>
      <vt:lpstr>PowerPoint 演示文稿</vt:lpstr>
      <vt:lpstr>PowerPoint 演示文稿</vt:lpstr>
      <vt:lpstr>PowerPoint 演示文稿</vt:lpstr>
      <vt:lpstr>Existing Problems</vt:lpstr>
      <vt:lpstr>Reforms of Power Industry in China </vt:lpstr>
      <vt:lpstr> Price Structure After T&amp;D Price Reform</vt:lpstr>
      <vt:lpstr>T&amp;D Price Calculation</vt:lpstr>
      <vt:lpstr>T&amp;D Price Reform Results in Shenzhen</vt:lpstr>
      <vt:lpstr>T&amp;D Price Reform Roadmap in China </vt:lpstr>
      <vt:lpstr>Conclusions</vt:lpstr>
      <vt:lpstr>PowerPoint 演示文稿</vt:lpstr>
    </vt:vector>
  </TitlesOfParts>
  <Company>IEEE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IEEE</dc:creator>
  <cp:lastModifiedBy>Hui Hongxun</cp:lastModifiedBy>
  <cp:revision>146</cp:revision>
  <dcterms:created xsi:type="dcterms:W3CDTF">2010-10-12T18:25:00Z</dcterms:created>
  <dcterms:modified xsi:type="dcterms:W3CDTF">2019-08-16T21:09:59Z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