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4"/>
  </p:sldMasterIdLst>
  <p:notesMasterIdLst>
    <p:notesMasterId r:id="rId22"/>
  </p:notesMasterIdLst>
  <p:sldIdLst>
    <p:sldId id="986" r:id="rId5"/>
    <p:sldId id="298" r:id="rId6"/>
    <p:sldId id="302" r:id="rId7"/>
    <p:sldId id="301" r:id="rId8"/>
    <p:sldId id="311" r:id="rId9"/>
    <p:sldId id="312" r:id="rId10"/>
    <p:sldId id="307" r:id="rId11"/>
    <p:sldId id="323" r:id="rId12"/>
    <p:sldId id="326" r:id="rId13"/>
    <p:sldId id="327" r:id="rId14"/>
    <p:sldId id="328" r:id="rId15"/>
    <p:sldId id="329" r:id="rId16"/>
    <p:sldId id="330" r:id="rId17"/>
    <p:sldId id="324" r:id="rId18"/>
    <p:sldId id="319" r:id="rId19"/>
    <p:sldId id="322" r:id="rId20"/>
    <p:sldId id="89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B1C947-9F2C-4BB7-A151-47EC297E1B69}" v="2146" dt="2020-05-23T01:50:50.9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B6515-09E7-43AB-9675-69EEE5DE4F41}" type="datetimeFigureOut">
              <a:rPr lang="en-SG" smtClean="0"/>
              <a:t>18/6/2020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A8259-8BA6-45FB-8ECB-6855E1F2CF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639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6213" y="730250"/>
            <a:ext cx="6499225" cy="36560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0C05DF-1557-4D86-993F-3779A227616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6693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SMC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A8259-8BA6-45FB-8ECB-6855E1F2CF0C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8083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SMC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A8259-8BA6-45FB-8ECB-6855E1F2CF0C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9060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SMC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A8259-8BA6-45FB-8ECB-6855E1F2CF0C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6876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SMC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A8259-8BA6-45FB-8ECB-6855E1F2CF0C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7502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Win </a:t>
            </a:r>
            <a:r>
              <a:rPr lang="en-US" err="1"/>
              <a:t>win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A8259-8BA6-45FB-8ECB-6855E1F2CF0C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0439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Switch to just showcasing the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A8259-8BA6-45FB-8ECB-6855E1F2CF0C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8185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A8259-8BA6-45FB-8ECB-6855E1F2CF0C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5546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6213" y="730250"/>
            <a:ext cx="6499225" cy="36560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0C05DF-1557-4D86-993F-3779A2276161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4802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A8259-8BA6-45FB-8ECB-6855E1F2CF0C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3266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A8259-8BA6-45FB-8ECB-6855E1F2CF0C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4500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A8259-8BA6-45FB-8ECB-6855E1F2CF0C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6609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A8259-8BA6-45FB-8ECB-6855E1F2CF0C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6143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How can we </a:t>
            </a:r>
            <a:r>
              <a:rPr lang="en-US" sz="1200" b="1"/>
              <a:t>create a system </a:t>
            </a:r>
            <a:r>
              <a:rPr lang="en-US" sz="1200"/>
              <a:t>that keeps a database of the volunteers so that the event committee or the staff will be </a:t>
            </a:r>
            <a:r>
              <a:rPr lang="en-US" sz="1200" b="1"/>
              <a:t>easier to retrieve information</a:t>
            </a:r>
            <a:r>
              <a:rPr lang="en-US" sz="1200"/>
              <a:t> for insurance purposes and at the same time </a:t>
            </a:r>
            <a:r>
              <a:rPr lang="en-US" sz="1200" b="1"/>
              <a:t>creating a better experience </a:t>
            </a:r>
            <a:r>
              <a:rPr lang="en-US" sz="1200"/>
              <a:t>for the volunteers?</a:t>
            </a:r>
            <a:endParaRPr lang="en-SG" sz="120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A8259-8BA6-45FB-8ECB-6855E1F2CF0C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7264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problem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A8259-8BA6-45FB-8ECB-6855E1F2CF0C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1875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SMC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A8259-8BA6-45FB-8ECB-6855E1F2CF0C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207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SMC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A8259-8BA6-45FB-8ECB-6855E1F2CF0C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9112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3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8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67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373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9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42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48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54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72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1A95D3-1EF9-40DC-90FF-4E978BDFCBC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8811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1A95D3-1EF9-40DC-90FF-4E978BDFCBC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88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2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2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3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0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7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5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1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1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1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8.png"/><Relationship Id="rId10" Type="http://schemas.openxmlformats.org/officeDocument/2006/relationships/hyperlink" Target="https://en.wikipedia.org/wiki/Work-related_stress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30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Document-open.svg" TargetMode="External"/><Relationship Id="rId13" Type="http://schemas.openxmlformats.org/officeDocument/2006/relationships/image" Target="../media/image30.jpeg"/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12" Type="http://schemas.openxmlformats.org/officeDocument/2006/relationships/hyperlink" Target="http://angelito-blue.blogspot.com/2010/08/como-eliminar-el-virus-recycler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xhere.com/en/photo/911763" TargetMode="External"/><Relationship Id="rId11" Type="http://schemas.openxmlformats.org/officeDocument/2006/relationships/image" Target="../media/image34.png"/><Relationship Id="rId5" Type="http://schemas.openxmlformats.org/officeDocument/2006/relationships/image" Target="../media/image31.jpeg"/><Relationship Id="rId10" Type="http://schemas.openxmlformats.org/officeDocument/2006/relationships/hyperlink" Target="http://commons.wikimedia.org/wiki/File:W_cloud.svg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33.png"/><Relationship Id="rId14" Type="http://schemas.openxmlformats.org/officeDocument/2006/relationships/hyperlink" Target="https://en.wikipedia.org/wiki/Work-related_stres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7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7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emoticon-smile-emoji-happy-2120024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vexels.com/vectors/preview/78503/3d-emoticon-set" TargetMode="External"/><Relationship Id="rId5" Type="http://schemas.openxmlformats.org/officeDocument/2006/relationships/image" Target="../media/image10.png"/><Relationship Id="rId10" Type="http://schemas.openxmlformats.org/officeDocument/2006/relationships/hyperlink" Target="https://ux.stackexchange.com/questions/84407/why-does-the-cursor-have-a-tail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ux.stackexchange.com/questions/84407/why-does-the-cursor-have-a-tail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ixabay.com/en/emoticon-smile-emoji-happy-2120024/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BAD15E-C009-4228-BEF5-FA9CF48D4A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1" y="262842"/>
            <a:ext cx="5496983" cy="54969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CE8C03-9781-4EE6-9993-6519CC07FF1B}"/>
              </a:ext>
            </a:extLst>
          </p:cNvPr>
          <p:cNvSpPr/>
          <p:nvPr/>
        </p:nvSpPr>
        <p:spPr>
          <a:xfrm>
            <a:off x="2879564" y="3401218"/>
            <a:ext cx="6705600" cy="1370706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700">
                <a:solidFill>
                  <a:srgbClr val="667177"/>
                </a:solidFill>
                <a:latin typeface="Quebec-Serial" pitchFamily="2" charset="0"/>
                <a:ea typeface="MS PGothic" panose="020B0600070205080204" pitchFamily="34" charset="-128"/>
              </a:rPr>
              <a:t>COMPETITION 2020</a:t>
            </a:r>
          </a:p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>
                <a:solidFill>
                  <a:srgbClr val="000000"/>
                </a:solidFill>
                <a:latin typeface="Quebec-Serial" pitchFamily="2" charset="0"/>
                <a:ea typeface="MS PGothic" panose="020B0600070205080204" pitchFamily="34" charset="-128"/>
              </a:rPr>
              <a:t>WHERE IDEAS BECOME R.E.A.L.</a:t>
            </a:r>
            <a:endParaRPr lang="en-US" sz="2800">
              <a:solidFill>
                <a:srgbClr val="000000"/>
              </a:solidFill>
              <a:latin typeface="Quebec-Serial" pitchFamily="2" charset="0"/>
              <a:ea typeface="MS PGothic" panose="020B0600070205080204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2BD446-F95C-41CB-BE98-BD7F9DC848A7}"/>
              </a:ext>
            </a:extLst>
          </p:cNvPr>
          <p:cNvSpPr txBox="1"/>
          <p:nvPr/>
        </p:nvSpPr>
        <p:spPr>
          <a:xfrm>
            <a:off x="8126538" y="5360277"/>
            <a:ext cx="2166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SG" sz="1400">
                <a:solidFill>
                  <a:srgbClr val="677279"/>
                </a:solidFill>
                <a:latin typeface="Quebec-Serial" pitchFamily="2" charset="0"/>
                <a:ea typeface="MS PGothic" panose="020B0600070205080204" pitchFamily="34" charset="-128"/>
              </a:rPr>
              <a:t>Lead Collaborator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BB477D-7201-456C-83CF-131DD4A05D98}"/>
              </a:ext>
            </a:extLst>
          </p:cNvPr>
          <p:cNvSpPr txBox="1"/>
          <p:nvPr/>
        </p:nvSpPr>
        <p:spPr>
          <a:xfrm>
            <a:off x="2130486" y="5332940"/>
            <a:ext cx="1685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SG" sz="1400">
                <a:solidFill>
                  <a:srgbClr val="677279"/>
                </a:solidFill>
                <a:latin typeface="Quebec-Serial" pitchFamily="2" charset="0"/>
                <a:ea typeface="MS PGothic" panose="020B0600070205080204" pitchFamily="34" charset="-128"/>
              </a:rPr>
              <a:t>Organisers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9E42382-57CA-46E9-8D1C-E04F8182AF8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9" b="23115"/>
          <a:stretch/>
        </p:blipFill>
        <p:spPr>
          <a:xfrm>
            <a:off x="1880900" y="5756003"/>
            <a:ext cx="2184565" cy="84484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F09282B-0241-4E45-B4D9-466B3D90000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43" t="45314" r="23279" b="47287"/>
          <a:stretch/>
        </p:blipFill>
        <p:spPr>
          <a:xfrm>
            <a:off x="8246891" y="5763188"/>
            <a:ext cx="1926230" cy="863237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147F796-74FB-4F36-BE73-C7A61C0615C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79" y="1399382"/>
            <a:ext cx="8324003" cy="2029618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6047CF09-06BA-4B3E-9D71-EEF6ABAF2361}"/>
              </a:ext>
            </a:extLst>
          </p:cNvPr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5" t="29501" r="6019" b="27649"/>
          <a:stretch/>
        </p:blipFill>
        <p:spPr>
          <a:xfrm>
            <a:off x="13030200" y="12954000"/>
            <a:ext cx="2768600" cy="11493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05C4B35-06A1-409B-9959-3FD3B1149D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9698" y="5514165"/>
            <a:ext cx="2767824" cy="11461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423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9">
            <a:extLst>
              <a:ext uri="{FF2B5EF4-FFF2-40B4-BE49-F238E27FC236}">
                <a16:creationId xmlns:a16="http://schemas.microsoft.com/office/drawing/2014/main" id="{218D7DD0-110F-43F3-A7E4-B51873CBF1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91" name="Rectangle 11">
            <a:extLst>
              <a:ext uri="{FF2B5EF4-FFF2-40B4-BE49-F238E27FC236}">
                <a16:creationId xmlns:a16="http://schemas.microsoft.com/office/drawing/2014/main" id="{E3F012C5-2940-4F3E-BB5E-B8B2C9E82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13">
            <a:extLst>
              <a:ext uri="{FF2B5EF4-FFF2-40B4-BE49-F238E27FC236}">
                <a16:creationId xmlns:a16="http://schemas.microsoft.com/office/drawing/2014/main" id="{EB37C977-E7E3-44AC-AEC8-2E2764190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13876" cy="6858000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15">
            <a:extLst>
              <a:ext uri="{FF2B5EF4-FFF2-40B4-BE49-F238E27FC236}">
                <a16:creationId xmlns:a16="http://schemas.microsoft.com/office/drawing/2014/main" id="{A70DF37D-86A3-45DB-B1C1-580462D4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1" y="-2"/>
            <a:ext cx="3321978" cy="21967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5B68154-04FA-471C-97E9-7FE80569DFD9}"/>
              </a:ext>
            </a:extLst>
          </p:cNvPr>
          <p:cNvSpPr/>
          <p:nvPr/>
        </p:nvSpPr>
        <p:spPr>
          <a:xfrm>
            <a:off x="83868" y="3366686"/>
            <a:ext cx="3846139" cy="694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431EFE1-66CA-4BE7-BB1C-49F36115D7CB}"/>
              </a:ext>
            </a:extLst>
          </p:cNvPr>
          <p:cNvSpPr txBox="1">
            <a:spLocks/>
          </p:cNvSpPr>
          <p:nvPr/>
        </p:nvSpPr>
        <p:spPr>
          <a:xfrm>
            <a:off x="962990" y="573485"/>
            <a:ext cx="3050886" cy="18534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>
                <a:solidFill>
                  <a:schemeClr val="bg1"/>
                </a:solidFill>
              </a:rPr>
              <a:t>Better volunteer experiences, one click at a time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0D43B5E-D9D3-44CC-819A-D733A8519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69" y="2572197"/>
            <a:ext cx="3919607" cy="154768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</a:rPr>
              <a:t>Who Are We?</a:t>
            </a:r>
            <a:br>
              <a:rPr lang="en-US" sz="3200">
                <a:solidFill>
                  <a:schemeClr val="bg1"/>
                </a:solidFill>
              </a:rPr>
            </a:br>
            <a:br>
              <a:rPr lang="en-US" sz="3200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The Problem</a:t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65E9A24-D8B3-4101-B035-75335D61F44F}"/>
              </a:ext>
            </a:extLst>
          </p:cNvPr>
          <p:cNvSpPr txBox="1">
            <a:spLocks/>
          </p:cNvSpPr>
          <p:nvPr/>
        </p:nvSpPr>
        <p:spPr>
          <a:xfrm>
            <a:off x="102686" y="5256024"/>
            <a:ext cx="3919607" cy="6400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>
                <a:solidFill>
                  <a:schemeClr val="bg1"/>
                </a:solidFill>
              </a:rPr>
              <a:t>The Solution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A8363D-3DDB-4E1C-A9EA-2148304294D3}"/>
              </a:ext>
            </a:extLst>
          </p:cNvPr>
          <p:cNvSpPr/>
          <p:nvPr/>
        </p:nvSpPr>
        <p:spPr>
          <a:xfrm>
            <a:off x="528625" y="4191193"/>
            <a:ext cx="3401382" cy="302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5" name="Graphic 34" descr="User">
            <a:extLst>
              <a:ext uri="{FF2B5EF4-FFF2-40B4-BE49-F238E27FC236}">
                <a16:creationId xmlns:a16="http://schemas.microsoft.com/office/drawing/2014/main" id="{373D1AF9-972D-4AF3-A163-182ECA0039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57298" y="5038282"/>
            <a:ext cx="1639134" cy="1639134"/>
          </a:xfrm>
          <a:prstGeom prst="rect">
            <a:avLst/>
          </a:prstGeom>
        </p:spPr>
      </p:pic>
      <p:pic>
        <p:nvPicPr>
          <p:cNvPr id="36" name="Graphic 35" descr="Call center">
            <a:extLst>
              <a:ext uri="{FF2B5EF4-FFF2-40B4-BE49-F238E27FC236}">
                <a16:creationId xmlns:a16="http://schemas.microsoft.com/office/drawing/2014/main" id="{D94DD77B-41D8-45A0-8E14-5CD52D7880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7396" y="5038282"/>
            <a:ext cx="1639134" cy="1639134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FC0E58E-C171-4D4D-B6DE-93FCF8E1FDF5}"/>
              </a:ext>
            </a:extLst>
          </p:cNvPr>
          <p:cNvSpPr/>
          <p:nvPr/>
        </p:nvSpPr>
        <p:spPr>
          <a:xfrm>
            <a:off x="6023136" y="256002"/>
            <a:ext cx="4238791" cy="6214203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51D8266-B02E-4BD0-98DE-B69FBC530C93}"/>
              </a:ext>
            </a:extLst>
          </p:cNvPr>
          <p:cNvSpPr/>
          <p:nvPr/>
        </p:nvSpPr>
        <p:spPr>
          <a:xfrm>
            <a:off x="6457497" y="662730"/>
            <a:ext cx="3366012" cy="50585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CBAC4A2-769A-4754-826C-F43B47CA9B3C}"/>
              </a:ext>
            </a:extLst>
          </p:cNvPr>
          <p:cNvSpPr/>
          <p:nvPr/>
        </p:nvSpPr>
        <p:spPr>
          <a:xfrm>
            <a:off x="7901770" y="5913637"/>
            <a:ext cx="400288" cy="428765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Speech Bubble: Rectangle with Corners Rounded 39">
            <a:extLst>
              <a:ext uri="{FF2B5EF4-FFF2-40B4-BE49-F238E27FC236}">
                <a16:creationId xmlns:a16="http://schemas.microsoft.com/office/drawing/2014/main" id="{1B4AFF59-1CD6-4EB1-AACE-785126301AE9}"/>
              </a:ext>
            </a:extLst>
          </p:cNvPr>
          <p:cNvSpPr/>
          <p:nvPr/>
        </p:nvSpPr>
        <p:spPr>
          <a:xfrm>
            <a:off x="6762079" y="1987265"/>
            <a:ext cx="2756848" cy="1899767"/>
          </a:xfrm>
          <a:prstGeom prst="wedgeRoundRectCallout">
            <a:avLst>
              <a:gd name="adj1" fmla="val 55682"/>
              <a:gd name="adj2" fmla="val 39711"/>
              <a:gd name="adj3" fmla="val 16667"/>
            </a:avLst>
          </a:prstGeom>
          <a:solidFill>
            <a:srgbClr val="CC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>
                <a:solidFill>
                  <a:schemeClr val="tx1"/>
                </a:solidFill>
              </a:rPr>
              <a:t>Yeah sure! Just give me the following details:</a:t>
            </a:r>
          </a:p>
          <a:p>
            <a:endParaRPr lang="en-SG">
              <a:solidFill>
                <a:schemeClr val="tx1"/>
              </a:solidFill>
            </a:endParaRPr>
          </a:p>
          <a:p>
            <a:r>
              <a:rPr lang="en-SG">
                <a:solidFill>
                  <a:schemeClr val="tx1"/>
                </a:solidFill>
              </a:rPr>
              <a:t>Name:</a:t>
            </a:r>
          </a:p>
          <a:p>
            <a:r>
              <a:rPr lang="en-SG" err="1">
                <a:solidFill>
                  <a:schemeClr val="tx1"/>
                </a:solidFill>
              </a:rPr>
              <a:t>DoB</a:t>
            </a:r>
            <a:r>
              <a:rPr lang="en-SG">
                <a:solidFill>
                  <a:schemeClr val="tx1"/>
                </a:solidFill>
              </a:rPr>
              <a:t>:</a:t>
            </a:r>
            <a:br>
              <a:rPr lang="en-SG">
                <a:solidFill>
                  <a:schemeClr val="tx1"/>
                </a:solidFill>
              </a:rPr>
            </a:br>
            <a:r>
              <a:rPr lang="en-SG">
                <a:solidFill>
                  <a:schemeClr val="bg1">
                    <a:lumMod val="50000"/>
                  </a:schemeClr>
                </a:solidFill>
              </a:rPr>
              <a:t>read more…</a:t>
            </a:r>
          </a:p>
        </p:txBody>
      </p:sp>
      <p:sp>
        <p:nvSpPr>
          <p:cNvPr id="41" name="Speech Bubble: Rectangle with Corners Rounded 40">
            <a:extLst>
              <a:ext uri="{FF2B5EF4-FFF2-40B4-BE49-F238E27FC236}">
                <a16:creationId xmlns:a16="http://schemas.microsoft.com/office/drawing/2014/main" id="{1B22620B-B2D3-4EC5-8DAC-4AFE665B62A6}"/>
              </a:ext>
            </a:extLst>
          </p:cNvPr>
          <p:cNvSpPr/>
          <p:nvPr/>
        </p:nvSpPr>
        <p:spPr>
          <a:xfrm>
            <a:off x="6723490" y="969374"/>
            <a:ext cx="2756848" cy="823549"/>
          </a:xfrm>
          <a:prstGeom prst="wedgeRoundRectCallout">
            <a:avLst>
              <a:gd name="adj1" fmla="val -55186"/>
              <a:gd name="adj2" fmla="val 39711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>
                <a:solidFill>
                  <a:schemeClr val="tx1"/>
                </a:solidFill>
              </a:rPr>
              <a:t>Hey! Can I do this role for an event?</a:t>
            </a:r>
          </a:p>
        </p:txBody>
      </p:sp>
      <p:sp>
        <p:nvSpPr>
          <p:cNvPr id="42" name="Speech Bubble: Rectangle with Corners Rounded 41">
            <a:extLst>
              <a:ext uri="{FF2B5EF4-FFF2-40B4-BE49-F238E27FC236}">
                <a16:creationId xmlns:a16="http://schemas.microsoft.com/office/drawing/2014/main" id="{D8AF6A87-3667-4825-94F2-8E2C0577324C}"/>
              </a:ext>
            </a:extLst>
          </p:cNvPr>
          <p:cNvSpPr/>
          <p:nvPr/>
        </p:nvSpPr>
        <p:spPr>
          <a:xfrm>
            <a:off x="6762079" y="4116922"/>
            <a:ext cx="2756848" cy="1308011"/>
          </a:xfrm>
          <a:prstGeom prst="wedgeRoundRectCallout">
            <a:avLst>
              <a:gd name="adj1" fmla="val -55186"/>
              <a:gd name="adj2" fmla="val 39711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>
                <a:solidFill>
                  <a:schemeClr val="tx1"/>
                </a:solidFill>
              </a:rPr>
              <a:t>Cool thanks!</a:t>
            </a:r>
          </a:p>
          <a:p>
            <a:endParaRPr lang="en-SG">
              <a:solidFill>
                <a:schemeClr val="tx1"/>
              </a:solidFill>
            </a:endParaRPr>
          </a:p>
          <a:p>
            <a:r>
              <a:rPr lang="en-SG">
                <a:solidFill>
                  <a:schemeClr val="tx1"/>
                </a:solidFill>
              </a:rPr>
              <a:t>Name: Jess</a:t>
            </a:r>
          </a:p>
          <a:p>
            <a:r>
              <a:rPr lang="en-SG">
                <a:solidFill>
                  <a:schemeClr val="bg1">
                    <a:lumMod val="50000"/>
                  </a:schemeClr>
                </a:solidFill>
              </a:rPr>
              <a:t>read more…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946470-6D9C-40DC-B9C4-CBEF29B1925F}"/>
              </a:ext>
            </a:extLst>
          </p:cNvPr>
          <p:cNvSpPr txBox="1"/>
          <p:nvPr/>
        </p:nvSpPr>
        <p:spPr>
          <a:xfrm>
            <a:off x="4448236" y="6439392"/>
            <a:ext cx="1049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/>
              <a:t>Volunteer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6D789F-B3B8-456B-AA68-E17EB8105729}"/>
              </a:ext>
            </a:extLst>
          </p:cNvPr>
          <p:cNvSpPr txBox="1"/>
          <p:nvPr/>
        </p:nvSpPr>
        <p:spPr>
          <a:xfrm>
            <a:off x="10893378" y="6458979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/>
              <a:t>SYFC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14850F-7E1D-4B89-90FC-BC1979411D0E}"/>
              </a:ext>
            </a:extLst>
          </p:cNvPr>
          <p:cNvSpPr txBox="1">
            <a:spLocks/>
          </p:cNvSpPr>
          <p:nvPr/>
        </p:nvSpPr>
        <p:spPr>
          <a:xfrm>
            <a:off x="489944" y="4132490"/>
            <a:ext cx="3227710" cy="11109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r>
              <a:rPr lang="en-US" sz="2400">
                <a:solidFill>
                  <a:schemeClr val="bg1"/>
                </a:solidFill>
              </a:rPr>
              <a:t>Current system</a:t>
            </a:r>
          </a:p>
          <a:p>
            <a:pPr marL="342900" indent="-342900" algn="l">
              <a:buFontTx/>
              <a:buChar char="-"/>
            </a:pPr>
            <a:r>
              <a:rPr lang="en-US" sz="2400">
                <a:solidFill>
                  <a:schemeClr val="bg1"/>
                </a:solidFill>
              </a:rPr>
              <a:t>Volunteers</a:t>
            </a:r>
          </a:p>
          <a:p>
            <a:pPr marL="342900" indent="-342900" algn="l">
              <a:buFontTx/>
              <a:buChar char="-"/>
            </a:pPr>
            <a:r>
              <a:rPr lang="en-US" sz="2400" err="1">
                <a:solidFill>
                  <a:schemeClr val="bg1"/>
                </a:solidFill>
              </a:rPr>
              <a:t>Organisation</a:t>
            </a: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67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5185E-6 L 0.00039 0.04398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9">
            <a:extLst>
              <a:ext uri="{FF2B5EF4-FFF2-40B4-BE49-F238E27FC236}">
                <a16:creationId xmlns:a16="http://schemas.microsoft.com/office/drawing/2014/main" id="{218D7DD0-110F-43F3-A7E4-B51873CBF1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91" name="Rectangle 11">
            <a:extLst>
              <a:ext uri="{FF2B5EF4-FFF2-40B4-BE49-F238E27FC236}">
                <a16:creationId xmlns:a16="http://schemas.microsoft.com/office/drawing/2014/main" id="{E3F012C5-2940-4F3E-BB5E-B8B2C9E82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13">
            <a:extLst>
              <a:ext uri="{FF2B5EF4-FFF2-40B4-BE49-F238E27FC236}">
                <a16:creationId xmlns:a16="http://schemas.microsoft.com/office/drawing/2014/main" id="{EB37C977-E7E3-44AC-AEC8-2E2764190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13876" cy="6858000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15">
            <a:extLst>
              <a:ext uri="{FF2B5EF4-FFF2-40B4-BE49-F238E27FC236}">
                <a16:creationId xmlns:a16="http://schemas.microsoft.com/office/drawing/2014/main" id="{A70DF37D-86A3-45DB-B1C1-580462D4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1" y="-2"/>
            <a:ext cx="3321978" cy="21967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5B68154-04FA-471C-97E9-7FE80569DFD9}"/>
              </a:ext>
            </a:extLst>
          </p:cNvPr>
          <p:cNvSpPr/>
          <p:nvPr/>
        </p:nvSpPr>
        <p:spPr>
          <a:xfrm>
            <a:off x="83868" y="3366686"/>
            <a:ext cx="3846139" cy="694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431EFE1-66CA-4BE7-BB1C-49F36115D7CB}"/>
              </a:ext>
            </a:extLst>
          </p:cNvPr>
          <p:cNvSpPr txBox="1">
            <a:spLocks/>
          </p:cNvSpPr>
          <p:nvPr/>
        </p:nvSpPr>
        <p:spPr>
          <a:xfrm>
            <a:off x="962990" y="573485"/>
            <a:ext cx="3050886" cy="18534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>
                <a:solidFill>
                  <a:schemeClr val="bg1"/>
                </a:solidFill>
              </a:rPr>
              <a:t>Better volunteer experiences, one click at a time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0D43B5E-D9D3-44CC-819A-D733A8519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69" y="2572197"/>
            <a:ext cx="3919607" cy="154768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</a:rPr>
              <a:t>Who Are We?</a:t>
            </a:r>
            <a:br>
              <a:rPr lang="en-US" sz="3200">
                <a:solidFill>
                  <a:schemeClr val="bg1"/>
                </a:solidFill>
              </a:rPr>
            </a:br>
            <a:br>
              <a:rPr lang="en-US" sz="3200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The Problem</a:t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65E9A24-D8B3-4101-B035-75335D61F44F}"/>
              </a:ext>
            </a:extLst>
          </p:cNvPr>
          <p:cNvSpPr txBox="1">
            <a:spLocks/>
          </p:cNvSpPr>
          <p:nvPr/>
        </p:nvSpPr>
        <p:spPr>
          <a:xfrm>
            <a:off x="102686" y="5256024"/>
            <a:ext cx="3919607" cy="6400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>
                <a:solidFill>
                  <a:schemeClr val="bg1"/>
                </a:solidFill>
              </a:rPr>
              <a:t>The Solution</a:t>
            </a:r>
          </a:p>
        </p:txBody>
      </p:sp>
      <p:pic>
        <p:nvPicPr>
          <p:cNvPr id="3" name="Graphic 2" descr="Home1">
            <a:extLst>
              <a:ext uri="{FF2B5EF4-FFF2-40B4-BE49-F238E27FC236}">
                <a16:creationId xmlns:a16="http://schemas.microsoft.com/office/drawing/2014/main" id="{1721A07C-1FED-4426-81EE-2A7DCA498C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95533" y="119615"/>
            <a:ext cx="3247071" cy="3247071"/>
          </a:xfrm>
          <a:prstGeom prst="rect">
            <a:avLst/>
          </a:prstGeom>
        </p:spPr>
      </p:pic>
      <p:pic>
        <p:nvPicPr>
          <p:cNvPr id="5" name="Graphic 4" descr="Document">
            <a:extLst>
              <a:ext uri="{FF2B5EF4-FFF2-40B4-BE49-F238E27FC236}">
                <a16:creationId xmlns:a16="http://schemas.microsoft.com/office/drawing/2014/main" id="{85A19668-A640-47B6-8255-FB881DFAA9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14326" y="2726139"/>
            <a:ext cx="2271619" cy="2271619"/>
          </a:xfrm>
          <a:prstGeom prst="rect">
            <a:avLst/>
          </a:prstGeom>
        </p:spPr>
      </p:pic>
      <p:pic>
        <p:nvPicPr>
          <p:cNvPr id="48" name="Graphic 47" descr="Document">
            <a:extLst>
              <a:ext uri="{FF2B5EF4-FFF2-40B4-BE49-F238E27FC236}">
                <a16:creationId xmlns:a16="http://schemas.microsoft.com/office/drawing/2014/main" id="{E9929C59-DBE6-44F5-8586-651E254AC5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62915" y="3976533"/>
            <a:ext cx="2271619" cy="2271619"/>
          </a:xfrm>
          <a:prstGeom prst="rect">
            <a:avLst/>
          </a:prstGeom>
        </p:spPr>
      </p:pic>
      <p:pic>
        <p:nvPicPr>
          <p:cNvPr id="49" name="Graphic 48" descr="Document">
            <a:extLst>
              <a:ext uri="{FF2B5EF4-FFF2-40B4-BE49-F238E27FC236}">
                <a16:creationId xmlns:a16="http://schemas.microsoft.com/office/drawing/2014/main" id="{3E040E1D-2252-46D8-955F-E8D94A2FCC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34538" y="2925109"/>
            <a:ext cx="2271619" cy="2271619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3BE3591E-4A18-4857-81B2-D0510EEB46BF}"/>
              </a:ext>
            </a:extLst>
          </p:cNvPr>
          <p:cNvSpPr/>
          <p:nvPr/>
        </p:nvSpPr>
        <p:spPr>
          <a:xfrm>
            <a:off x="528800" y="4489045"/>
            <a:ext cx="3401382" cy="302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14850F-7E1D-4B89-90FC-BC1979411D0E}"/>
              </a:ext>
            </a:extLst>
          </p:cNvPr>
          <p:cNvSpPr txBox="1">
            <a:spLocks/>
          </p:cNvSpPr>
          <p:nvPr/>
        </p:nvSpPr>
        <p:spPr>
          <a:xfrm>
            <a:off x="489944" y="4132490"/>
            <a:ext cx="3227710" cy="11109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r>
              <a:rPr lang="en-US" sz="2400">
                <a:solidFill>
                  <a:schemeClr val="bg1"/>
                </a:solidFill>
              </a:rPr>
              <a:t>Current system</a:t>
            </a:r>
          </a:p>
          <a:p>
            <a:pPr marL="342900" indent="-342900" algn="l">
              <a:buFontTx/>
              <a:buChar char="-"/>
            </a:pPr>
            <a:r>
              <a:rPr lang="en-US" sz="2400">
                <a:solidFill>
                  <a:schemeClr val="bg1"/>
                </a:solidFill>
              </a:rPr>
              <a:t>Volunteers</a:t>
            </a:r>
          </a:p>
          <a:p>
            <a:pPr marL="342900" indent="-342900" algn="l">
              <a:buFontTx/>
              <a:buChar char="-"/>
            </a:pPr>
            <a:r>
              <a:rPr lang="en-US" sz="2400" err="1">
                <a:solidFill>
                  <a:schemeClr val="bg1"/>
                </a:solidFill>
              </a:rPr>
              <a:t>Organisation</a:t>
            </a:r>
            <a:endParaRPr lang="en-US" sz="2400">
              <a:solidFill>
                <a:schemeClr val="bg1"/>
              </a:solidFill>
            </a:endParaRPr>
          </a:p>
        </p:txBody>
      </p:sp>
      <p:pic>
        <p:nvPicPr>
          <p:cNvPr id="7" name="Picture 6" descr="Doh Panda">
            <a:extLst>
              <a:ext uri="{FF2B5EF4-FFF2-40B4-BE49-F238E27FC236}">
                <a16:creationId xmlns:a16="http://schemas.microsoft.com/office/drawing/2014/main" id="{BF34A0B7-7BB6-4DBB-A3B1-506A440159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99101" y="4493768"/>
            <a:ext cx="2186169" cy="2186169"/>
          </a:xfrm>
          <a:prstGeom prst="rect">
            <a:avLst/>
          </a:prstGeom>
        </p:spPr>
      </p:pic>
      <p:pic>
        <p:nvPicPr>
          <p:cNvPr id="54" name="Picture 53" descr="Happy Panda">
            <a:extLst>
              <a:ext uri="{FF2B5EF4-FFF2-40B4-BE49-F238E27FC236}">
                <a16:creationId xmlns:a16="http://schemas.microsoft.com/office/drawing/2014/main" id="{E5A4497E-FF70-4846-B526-BFB205C5C7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27877" y="4299932"/>
            <a:ext cx="2558068" cy="255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1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669 -0.24259 L -0.02461 -0.08703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65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9 -0.425 L 0.00638 0.00023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" y="2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625 -0.43287 L 3.95833E-6 -4.44444E-6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56" y="2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7 L -0.00039 0.05208 " pathEditMode="relative" rAng="0" ptsTypes="AA">
                                      <p:cBhvr>
                                        <p:cTn id="38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259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9">
            <a:extLst>
              <a:ext uri="{FF2B5EF4-FFF2-40B4-BE49-F238E27FC236}">
                <a16:creationId xmlns:a16="http://schemas.microsoft.com/office/drawing/2014/main" id="{218D7DD0-110F-43F3-A7E4-B51873CBF1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91" name="Rectangle 11">
            <a:extLst>
              <a:ext uri="{FF2B5EF4-FFF2-40B4-BE49-F238E27FC236}">
                <a16:creationId xmlns:a16="http://schemas.microsoft.com/office/drawing/2014/main" id="{E3F012C5-2940-4F3E-BB5E-B8B2C9E82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13">
            <a:extLst>
              <a:ext uri="{FF2B5EF4-FFF2-40B4-BE49-F238E27FC236}">
                <a16:creationId xmlns:a16="http://schemas.microsoft.com/office/drawing/2014/main" id="{EB37C977-E7E3-44AC-AEC8-2E2764190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13876" cy="6858000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15">
            <a:extLst>
              <a:ext uri="{FF2B5EF4-FFF2-40B4-BE49-F238E27FC236}">
                <a16:creationId xmlns:a16="http://schemas.microsoft.com/office/drawing/2014/main" id="{A70DF37D-86A3-45DB-B1C1-580462D4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1" y="-2"/>
            <a:ext cx="3321978" cy="21967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5B68154-04FA-471C-97E9-7FE80569DFD9}"/>
              </a:ext>
            </a:extLst>
          </p:cNvPr>
          <p:cNvSpPr/>
          <p:nvPr/>
        </p:nvSpPr>
        <p:spPr>
          <a:xfrm>
            <a:off x="83868" y="3366686"/>
            <a:ext cx="3846139" cy="694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431EFE1-66CA-4BE7-BB1C-49F36115D7CB}"/>
              </a:ext>
            </a:extLst>
          </p:cNvPr>
          <p:cNvSpPr txBox="1">
            <a:spLocks/>
          </p:cNvSpPr>
          <p:nvPr/>
        </p:nvSpPr>
        <p:spPr>
          <a:xfrm>
            <a:off x="962990" y="573485"/>
            <a:ext cx="3050886" cy="18534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>
                <a:solidFill>
                  <a:schemeClr val="bg1"/>
                </a:solidFill>
              </a:rPr>
              <a:t>Better volunteer experiences, one click at a time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0D43B5E-D9D3-44CC-819A-D733A8519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69" y="2572197"/>
            <a:ext cx="3919607" cy="154768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</a:rPr>
              <a:t>Who Are We?</a:t>
            </a:r>
            <a:br>
              <a:rPr lang="en-US" sz="3200">
                <a:solidFill>
                  <a:schemeClr val="bg1"/>
                </a:solidFill>
              </a:rPr>
            </a:br>
            <a:br>
              <a:rPr lang="en-US" sz="3200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The Problem</a:t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65E9A24-D8B3-4101-B035-75335D61F44F}"/>
              </a:ext>
            </a:extLst>
          </p:cNvPr>
          <p:cNvSpPr txBox="1">
            <a:spLocks/>
          </p:cNvSpPr>
          <p:nvPr/>
        </p:nvSpPr>
        <p:spPr>
          <a:xfrm>
            <a:off x="102686" y="5256024"/>
            <a:ext cx="3919607" cy="6400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>
                <a:solidFill>
                  <a:schemeClr val="bg1"/>
                </a:solidFill>
              </a:rPr>
              <a:t>The Solution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F5FCF6-54CC-4BC9-B47F-1BD63B9AF2BC}"/>
              </a:ext>
            </a:extLst>
          </p:cNvPr>
          <p:cNvSpPr/>
          <p:nvPr/>
        </p:nvSpPr>
        <p:spPr>
          <a:xfrm>
            <a:off x="528625" y="4848410"/>
            <a:ext cx="3401382" cy="302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14850F-7E1D-4B89-90FC-BC1979411D0E}"/>
              </a:ext>
            </a:extLst>
          </p:cNvPr>
          <p:cNvSpPr txBox="1">
            <a:spLocks/>
          </p:cNvSpPr>
          <p:nvPr/>
        </p:nvSpPr>
        <p:spPr>
          <a:xfrm>
            <a:off x="489944" y="4132490"/>
            <a:ext cx="3227710" cy="11109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r>
              <a:rPr lang="en-US" sz="2400">
                <a:solidFill>
                  <a:schemeClr val="bg1"/>
                </a:solidFill>
              </a:rPr>
              <a:t>Current system</a:t>
            </a:r>
          </a:p>
          <a:p>
            <a:pPr marL="342900" indent="-342900" algn="l">
              <a:buFontTx/>
              <a:buChar char="-"/>
            </a:pPr>
            <a:r>
              <a:rPr lang="en-US" sz="2400">
                <a:solidFill>
                  <a:schemeClr val="bg1"/>
                </a:solidFill>
              </a:rPr>
              <a:t>Volunteers</a:t>
            </a:r>
          </a:p>
          <a:p>
            <a:pPr marL="342900" indent="-342900" algn="l">
              <a:buFontTx/>
              <a:buChar char="-"/>
            </a:pPr>
            <a:r>
              <a:rPr lang="en-US" sz="2400" err="1">
                <a:solidFill>
                  <a:schemeClr val="bg1"/>
                </a:solidFill>
              </a:rPr>
              <a:t>Organisation</a:t>
            </a:r>
            <a:endParaRPr lang="en-US" sz="2400">
              <a:solidFill>
                <a:schemeClr val="bg1"/>
              </a:solidFill>
            </a:endParaRPr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C10083F3-9BEF-4990-8FFA-3068809FA7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778" b="96444" l="9778" r="89778">
                        <a14:foregroundMark x1="56889" y1="29778" x2="35556" y2="38667"/>
                        <a14:foregroundMark x1="35556" y1="38667" x2="32444" y2="41778"/>
                        <a14:foregroundMark x1="26222" y1="28000" x2="55111" y2="31111"/>
                        <a14:foregroundMark x1="55111" y1="31111" x2="71111" y2="51556"/>
                        <a14:foregroundMark x1="71111" y1="51556" x2="69333" y2="77333"/>
                        <a14:foregroundMark x1="69333" y1="77333" x2="45778" y2="78222"/>
                        <a14:foregroundMark x1="45778" y1="78222" x2="29333" y2="36889"/>
                        <a14:foregroundMark x1="29333" y1="36889" x2="28889" y2="31556"/>
                        <a14:foregroundMark x1="21778" y1="18222" x2="47111" y2="22222"/>
                        <a14:foregroundMark x1="47111" y1="22222" x2="68889" y2="39556"/>
                        <a14:foregroundMark x1="68889" y1="39556" x2="74222" y2="61778"/>
                        <a14:foregroundMark x1="74222" y1="61778" x2="70667" y2="84444"/>
                        <a14:foregroundMark x1="70667" y1="84444" x2="47111" y2="91111"/>
                        <a14:foregroundMark x1="47111" y1="91111" x2="23556" y2="82222"/>
                        <a14:foregroundMark x1="23556" y1="82222" x2="28000" y2="28889"/>
                        <a14:foregroundMark x1="28000" y1="28889" x2="42222" y2="13778"/>
                        <a14:foregroundMark x1="48444" y1="26222" x2="53333" y2="68444"/>
                        <a14:foregroundMark x1="35111" y1="50222" x2="69778" y2="50667"/>
                        <a14:foregroundMark x1="62222" y1="44444" x2="43111" y2="85778"/>
                        <a14:foregroundMark x1="80444" y1="35111" x2="41778" y2="82222"/>
                        <a14:foregroundMark x1="54667" y1="41333" x2="32000" y2="46222"/>
                        <a14:foregroundMark x1="32000" y1="46222" x2="26222" y2="71111"/>
                        <a14:foregroundMark x1="26222" y1="71111" x2="44000" y2="85778"/>
                        <a14:foregroundMark x1="44000" y1="85778" x2="67111" y2="67556"/>
                        <a14:foregroundMark x1="67111" y1="67556" x2="61333" y2="45778"/>
                        <a14:foregroundMark x1="61333" y1="45778" x2="31556" y2="46222"/>
                        <a14:foregroundMark x1="51111" y1="50667" x2="36444" y2="82222"/>
                        <a14:foregroundMark x1="56000" y1="62222" x2="56000" y2="62222"/>
                        <a14:foregroundMark x1="46222" y1="39111" x2="62222" y2="22667"/>
                        <a14:foregroundMark x1="62222" y1="22667" x2="67556" y2="20444"/>
                        <a14:foregroundMark x1="46222" y1="32000" x2="46667" y2="8000"/>
                        <a14:foregroundMark x1="46667" y1="8000" x2="68000" y2="17333"/>
                        <a14:foregroundMark x1="68000" y1="17333" x2="79111" y2="36889"/>
                        <a14:foregroundMark x1="79111" y1="36889" x2="57778" y2="45333"/>
                        <a14:foregroundMark x1="57778" y1="45333" x2="42222" y2="24444"/>
                        <a14:foregroundMark x1="42222" y1="24444" x2="44000" y2="18667"/>
                        <a14:foregroundMark x1="54667" y1="52889" x2="76000" y2="67556"/>
                        <a14:foregroundMark x1="76000" y1="67556" x2="84000" y2="90222"/>
                        <a14:foregroundMark x1="84000" y1="90222" x2="19111" y2="95111"/>
                        <a14:foregroundMark x1="19111" y1="95111" x2="24889" y2="69778"/>
                        <a14:foregroundMark x1="24889" y1="69778" x2="36444" y2="56889"/>
                        <a14:foregroundMark x1="59556" y1="12889" x2="78667" y2="28444"/>
                        <a14:foregroundMark x1="78667" y1="28444" x2="84889" y2="73778"/>
                        <a14:foregroundMark x1="84889" y1="73778" x2="82222" y2="87556"/>
                        <a14:foregroundMark x1="52444" y1="22222" x2="52444" y2="22222"/>
                        <a14:foregroundMark x1="52444" y1="22222" x2="52444" y2="22222"/>
                        <a14:foregroundMark x1="48000" y1="7111" x2="72444" y2="17333"/>
                        <a14:foregroundMark x1="72444" y1="17333" x2="81333" y2="27556"/>
                        <a14:foregroundMark x1="67556" y1="51556" x2="76444" y2="28889"/>
                        <a14:foregroundMark x1="76444" y1="28889" x2="64444" y2="9333"/>
                        <a14:foregroundMark x1="64444" y1="9333" x2="20444" y2="1778"/>
                        <a14:foregroundMark x1="20444" y1="1778" x2="16000" y2="95111"/>
                        <a14:foregroundMark x1="16000" y1="95111" x2="40889" y2="96444"/>
                        <a14:foregroundMark x1="40889" y1="96444" x2="63556" y2="77778"/>
                        <a14:foregroundMark x1="63556" y1="77778" x2="73778" y2="54222"/>
                        <a14:foregroundMark x1="73778" y1="54222" x2="68889" y2="38667"/>
                        <a14:foregroundMark x1="43556" y1="29333" x2="60444" y2="13333"/>
                        <a14:foregroundMark x1="60444" y1="13333" x2="78667" y2="28000"/>
                        <a14:foregroundMark x1="78667" y1="28000" x2="58667" y2="43111"/>
                        <a14:foregroundMark x1="58667" y1="43111" x2="44889" y2="22222"/>
                        <a14:foregroundMark x1="44889" y1="22222" x2="47111" y2="20000"/>
                        <a14:foregroundMark x1="55556" y1="25333" x2="73333" y2="32444"/>
                        <a14:foregroundMark x1="20000" y1="12444" x2="40444" y2="2222"/>
                        <a14:foregroundMark x1="40444" y1="2222" x2="59111" y2="5333"/>
                        <a14:foregroundMark x1="28444" y1="91556" x2="78667" y2="96444"/>
                        <a14:foregroundMark x1="78667" y1="96444" x2="82222" y2="9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00482" y="644047"/>
            <a:ext cx="2143125" cy="2143125"/>
          </a:xfrm>
          <a:prstGeom prst="rect">
            <a:avLst/>
          </a:prstGeom>
        </p:spPr>
      </p:pic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185FB9A4-F604-4B65-BCB0-BA0965401E9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9206" y1="33500" x2="42857" y2="30500"/>
                        <a14:foregroundMark x1="23016" y1="34500" x2="43651" y2="25500"/>
                        <a14:foregroundMark x1="43651" y1="25500" x2="50397" y2="31500"/>
                        <a14:foregroundMark x1="30952" y1="33500" x2="32540" y2="81500"/>
                        <a14:foregroundMark x1="21429" y1="35000" x2="40873" y2="31500"/>
                        <a14:foregroundMark x1="40873" y1="31500" x2="53968" y2="56000"/>
                        <a14:foregroundMark x1="53968" y1="56000" x2="38889" y2="76000"/>
                        <a14:foregroundMark x1="38889" y1="76000" x2="22619" y2="53000"/>
                        <a14:foregroundMark x1="22619" y1="53000" x2="32540" y2="32000"/>
                        <a14:foregroundMark x1="35714" y1="55000" x2="22222" y2="74000"/>
                        <a14:foregroundMark x1="22222" y1="74000" x2="40079" y2="86500"/>
                        <a14:foregroundMark x1="40079" y1="86500" x2="63095" y2="77500"/>
                        <a14:foregroundMark x1="63095" y1="77500" x2="45238" y2="63000"/>
                        <a14:foregroundMark x1="45238" y1="63000" x2="25397" y2="61000"/>
                        <a14:foregroundMark x1="49206" y1="18500" x2="26984" y2="19500"/>
                        <a14:foregroundMark x1="26984" y1="19500" x2="22222" y2="27000"/>
                        <a14:foregroundMark x1="25794" y1="18000" x2="47222" y2="15000"/>
                        <a14:foregroundMark x1="47222" y1="15000" x2="50000" y2="16000"/>
                        <a14:foregroundMark x1="53968" y1="14500" x2="58333" y2="41000"/>
                        <a14:foregroundMark x1="58333" y1="41000" x2="51984" y2="35500"/>
                        <a14:foregroundMark x1="71032" y1="34500" x2="71032" y2="34500"/>
                        <a14:foregroundMark x1="61111" y1="22000" x2="62698" y2="41000"/>
                        <a14:foregroundMark x1="66270" y1="54000" x2="57540" y2="61000"/>
                        <a14:foregroundMark x1="65873" y1="25500" x2="65079" y2="39000"/>
                        <a14:foregroundMark x1="67063" y1="48500" x2="66270" y2="56500"/>
                        <a14:foregroundMark x1="67460" y1="27500" x2="67063" y2="21500"/>
                      </a14:backgroundRemoval>
                    </a14:imgEffect>
                  </a14:imgLayer>
                </a14:imgProps>
              </a:ext>
            </a:extLst>
          </a:blip>
          <a:srcRect l="4008" r="10714"/>
          <a:stretch/>
        </p:blipFill>
        <p:spPr>
          <a:xfrm>
            <a:off x="9121611" y="573485"/>
            <a:ext cx="2046926" cy="1905000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A0B70AC9-80D1-4451-AB02-8ADD24395A6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9206" y1="33500" x2="42857" y2="30500"/>
                        <a14:foregroundMark x1="23016" y1="34500" x2="43651" y2="25500"/>
                        <a14:foregroundMark x1="43651" y1="25500" x2="50397" y2="31500"/>
                        <a14:foregroundMark x1="30952" y1="33500" x2="32540" y2="81500"/>
                        <a14:foregroundMark x1="21429" y1="35000" x2="40873" y2="31500"/>
                        <a14:foregroundMark x1="40873" y1="31500" x2="53968" y2="56000"/>
                        <a14:foregroundMark x1="53968" y1="56000" x2="38889" y2="76000"/>
                        <a14:foregroundMark x1="38889" y1="76000" x2="22619" y2="53000"/>
                        <a14:foregroundMark x1="22619" y1="53000" x2="32540" y2="32000"/>
                        <a14:foregroundMark x1="35714" y1="55000" x2="22222" y2="74000"/>
                        <a14:foregroundMark x1="22222" y1="74000" x2="40079" y2="86500"/>
                        <a14:foregroundMark x1="40079" y1="86500" x2="63095" y2="77500"/>
                        <a14:foregroundMark x1="63095" y1="77500" x2="45238" y2="63000"/>
                        <a14:foregroundMark x1="45238" y1="63000" x2="25397" y2="61000"/>
                        <a14:foregroundMark x1="49206" y1="18500" x2="26984" y2="19500"/>
                        <a14:foregroundMark x1="26984" y1="19500" x2="22222" y2="27000"/>
                        <a14:foregroundMark x1="25794" y1="18000" x2="47222" y2="15000"/>
                        <a14:foregroundMark x1="47222" y1="15000" x2="50000" y2="16000"/>
                        <a14:foregroundMark x1="53968" y1="14500" x2="58333" y2="41000"/>
                        <a14:foregroundMark x1="58333" y1="41000" x2="51984" y2="35500"/>
                        <a14:foregroundMark x1="71032" y1="34500" x2="71032" y2="34500"/>
                        <a14:foregroundMark x1="61111" y1="22000" x2="62698" y2="41000"/>
                        <a14:foregroundMark x1="66270" y1="54000" x2="57540" y2="61000"/>
                        <a14:foregroundMark x1="65873" y1="25500" x2="65079" y2="39000"/>
                        <a14:foregroundMark x1="67063" y1="48500" x2="66270" y2="56500"/>
                        <a14:foregroundMark x1="67460" y1="27500" x2="67063" y2="21500"/>
                      </a14:backgroundRemoval>
                    </a14:imgEffect>
                  </a14:imgLayer>
                </a14:imgProps>
              </a:ext>
            </a:extLst>
          </a:blip>
          <a:srcRect l="4008" r="10714"/>
          <a:stretch/>
        </p:blipFill>
        <p:spPr>
          <a:xfrm>
            <a:off x="5594411" y="1619697"/>
            <a:ext cx="2809771" cy="2614952"/>
          </a:xfrm>
          <a:prstGeom prst="rect">
            <a:avLst/>
          </a:prstGeom>
        </p:spPr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995C2A0-52A1-4F84-B123-E7FA821223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778" b="96444" l="9778" r="89778">
                        <a14:foregroundMark x1="56889" y1="29778" x2="35556" y2="38667"/>
                        <a14:foregroundMark x1="35556" y1="38667" x2="32444" y2="41778"/>
                        <a14:foregroundMark x1="26222" y1="28000" x2="55111" y2="31111"/>
                        <a14:foregroundMark x1="55111" y1="31111" x2="71111" y2="51556"/>
                        <a14:foregroundMark x1="71111" y1="51556" x2="69333" y2="77333"/>
                        <a14:foregroundMark x1="69333" y1="77333" x2="45778" y2="78222"/>
                        <a14:foregroundMark x1="45778" y1="78222" x2="29333" y2="36889"/>
                        <a14:foregroundMark x1="29333" y1="36889" x2="28889" y2="31556"/>
                        <a14:foregroundMark x1="21778" y1="18222" x2="47111" y2="22222"/>
                        <a14:foregroundMark x1="47111" y1="22222" x2="68889" y2="39556"/>
                        <a14:foregroundMark x1="68889" y1="39556" x2="74222" y2="61778"/>
                        <a14:foregroundMark x1="74222" y1="61778" x2="70667" y2="84444"/>
                        <a14:foregroundMark x1="70667" y1="84444" x2="47111" y2="91111"/>
                        <a14:foregroundMark x1="47111" y1="91111" x2="23556" y2="82222"/>
                        <a14:foregroundMark x1="23556" y1="82222" x2="28000" y2="28889"/>
                        <a14:foregroundMark x1="28000" y1="28889" x2="42222" y2="13778"/>
                        <a14:foregroundMark x1="48444" y1="26222" x2="53333" y2="68444"/>
                        <a14:foregroundMark x1="35111" y1="50222" x2="69778" y2="50667"/>
                        <a14:foregroundMark x1="62222" y1="44444" x2="43111" y2="85778"/>
                        <a14:foregroundMark x1="80444" y1="35111" x2="41778" y2="82222"/>
                        <a14:foregroundMark x1="54667" y1="41333" x2="32000" y2="46222"/>
                        <a14:foregroundMark x1="32000" y1="46222" x2="26222" y2="71111"/>
                        <a14:foregroundMark x1="26222" y1="71111" x2="44000" y2="85778"/>
                        <a14:foregroundMark x1="44000" y1="85778" x2="67111" y2="67556"/>
                        <a14:foregroundMark x1="67111" y1="67556" x2="61333" y2="45778"/>
                        <a14:foregroundMark x1="61333" y1="45778" x2="31556" y2="46222"/>
                        <a14:foregroundMark x1="51111" y1="50667" x2="36444" y2="82222"/>
                        <a14:foregroundMark x1="56000" y1="62222" x2="56000" y2="62222"/>
                        <a14:foregroundMark x1="46222" y1="39111" x2="62222" y2="22667"/>
                        <a14:foregroundMark x1="62222" y1="22667" x2="67556" y2="20444"/>
                        <a14:foregroundMark x1="46222" y1="32000" x2="46667" y2="8000"/>
                        <a14:foregroundMark x1="46667" y1="8000" x2="68000" y2="17333"/>
                        <a14:foregroundMark x1="68000" y1="17333" x2="79111" y2="36889"/>
                        <a14:foregroundMark x1="79111" y1="36889" x2="57778" y2="45333"/>
                        <a14:foregroundMark x1="57778" y1="45333" x2="42222" y2="24444"/>
                        <a14:foregroundMark x1="42222" y1="24444" x2="44000" y2="18667"/>
                        <a14:foregroundMark x1="54667" y1="52889" x2="76000" y2="67556"/>
                        <a14:foregroundMark x1="76000" y1="67556" x2="84000" y2="90222"/>
                        <a14:foregroundMark x1="84000" y1="90222" x2="19111" y2="95111"/>
                        <a14:foregroundMark x1="19111" y1="95111" x2="24889" y2="69778"/>
                        <a14:foregroundMark x1="24889" y1="69778" x2="36444" y2="56889"/>
                        <a14:foregroundMark x1="59556" y1="12889" x2="78667" y2="28444"/>
                        <a14:foregroundMark x1="78667" y1="28444" x2="84889" y2="73778"/>
                        <a14:foregroundMark x1="84889" y1="73778" x2="82222" y2="87556"/>
                        <a14:foregroundMark x1="52444" y1="22222" x2="52444" y2="22222"/>
                        <a14:foregroundMark x1="52444" y1="22222" x2="52444" y2="22222"/>
                        <a14:foregroundMark x1="48000" y1="7111" x2="72444" y2="17333"/>
                        <a14:foregroundMark x1="72444" y1="17333" x2="81333" y2="27556"/>
                        <a14:foregroundMark x1="67556" y1="51556" x2="76444" y2="28889"/>
                        <a14:foregroundMark x1="76444" y1="28889" x2="64444" y2="9333"/>
                        <a14:foregroundMark x1="64444" y1="9333" x2="20444" y2="1778"/>
                        <a14:foregroundMark x1="20444" y1="1778" x2="16000" y2="95111"/>
                        <a14:foregroundMark x1="16000" y1="95111" x2="40889" y2="96444"/>
                        <a14:foregroundMark x1="40889" y1="96444" x2="63556" y2="77778"/>
                        <a14:foregroundMark x1="63556" y1="77778" x2="73778" y2="54222"/>
                        <a14:foregroundMark x1="73778" y1="54222" x2="68889" y2="38667"/>
                        <a14:foregroundMark x1="43556" y1="29333" x2="60444" y2="13333"/>
                        <a14:foregroundMark x1="60444" y1="13333" x2="78667" y2="28000"/>
                        <a14:foregroundMark x1="78667" y1="28000" x2="58667" y2="43111"/>
                        <a14:foregroundMark x1="58667" y1="43111" x2="44889" y2="22222"/>
                        <a14:foregroundMark x1="44889" y1="22222" x2="47111" y2="20000"/>
                        <a14:foregroundMark x1="55556" y1="25333" x2="73333" y2="32444"/>
                        <a14:foregroundMark x1="20000" y1="12444" x2="40444" y2="2222"/>
                        <a14:foregroundMark x1="40444" y1="2222" x2="59111" y2="5333"/>
                        <a14:foregroundMark x1="28444" y1="91556" x2="78667" y2="96444"/>
                        <a14:foregroundMark x1="78667" y1="96444" x2="82222" y2="9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79365" y="882476"/>
            <a:ext cx="3116300" cy="3116300"/>
          </a:xfrm>
          <a:prstGeom prst="rect">
            <a:avLst/>
          </a:prstGeom>
        </p:spPr>
      </p:pic>
      <p:pic>
        <p:nvPicPr>
          <p:cNvPr id="23" name="Picture 22" descr="A close up of a sign&#10;&#10;Description automatically generated">
            <a:extLst>
              <a:ext uri="{FF2B5EF4-FFF2-40B4-BE49-F238E27FC236}">
                <a16:creationId xmlns:a16="http://schemas.microsoft.com/office/drawing/2014/main" id="{1D004B58-40BF-44DA-9D56-A9802B6C617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9206" y1="33500" x2="42857" y2="30500"/>
                        <a14:foregroundMark x1="23016" y1="34500" x2="43651" y2="25500"/>
                        <a14:foregroundMark x1="43651" y1="25500" x2="50397" y2="31500"/>
                        <a14:foregroundMark x1="30952" y1="33500" x2="32540" y2="81500"/>
                        <a14:foregroundMark x1="21429" y1="35000" x2="40873" y2="31500"/>
                        <a14:foregroundMark x1="40873" y1="31500" x2="53968" y2="56000"/>
                        <a14:foregroundMark x1="53968" y1="56000" x2="38889" y2="76000"/>
                        <a14:foregroundMark x1="38889" y1="76000" x2="22619" y2="53000"/>
                        <a14:foregroundMark x1="22619" y1="53000" x2="32540" y2="32000"/>
                        <a14:foregroundMark x1="35714" y1="55000" x2="22222" y2="74000"/>
                        <a14:foregroundMark x1="22222" y1="74000" x2="40079" y2="86500"/>
                        <a14:foregroundMark x1="40079" y1="86500" x2="63095" y2="77500"/>
                        <a14:foregroundMark x1="63095" y1="77500" x2="45238" y2="63000"/>
                        <a14:foregroundMark x1="45238" y1="63000" x2="25397" y2="61000"/>
                        <a14:foregroundMark x1="49206" y1="18500" x2="26984" y2="19500"/>
                        <a14:foregroundMark x1="26984" y1="19500" x2="22222" y2="27000"/>
                        <a14:foregroundMark x1="25794" y1="18000" x2="47222" y2="15000"/>
                        <a14:foregroundMark x1="47222" y1="15000" x2="50000" y2="16000"/>
                        <a14:foregroundMark x1="53968" y1="14500" x2="58333" y2="41000"/>
                        <a14:foregroundMark x1="58333" y1="41000" x2="51984" y2="35500"/>
                        <a14:foregroundMark x1="71032" y1="34500" x2="71032" y2="34500"/>
                        <a14:foregroundMark x1="61111" y1="22000" x2="62698" y2="41000"/>
                        <a14:foregroundMark x1="66270" y1="54000" x2="57540" y2="61000"/>
                        <a14:foregroundMark x1="65873" y1="25500" x2="65079" y2="39000"/>
                        <a14:foregroundMark x1="67063" y1="48500" x2="66270" y2="56500"/>
                        <a14:foregroundMark x1="67460" y1="27500" x2="67063" y2="21500"/>
                      </a14:backgroundRemoval>
                    </a14:imgEffect>
                  </a14:imgLayer>
                </a14:imgProps>
              </a:ext>
            </a:extLst>
          </a:blip>
          <a:srcRect l="4008" r="10714"/>
          <a:stretch/>
        </p:blipFill>
        <p:spPr>
          <a:xfrm>
            <a:off x="9075645" y="3165891"/>
            <a:ext cx="2809771" cy="2614952"/>
          </a:xfrm>
          <a:prstGeom prst="rect">
            <a:avLst/>
          </a:prstGeom>
        </p:spPr>
      </p:pic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922C5664-7ED4-4619-A2E1-72D71981E0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778" b="96444" l="9778" r="89778">
                        <a14:foregroundMark x1="56889" y1="29778" x2="35556" y2="38667"/>
                        <a14:foregroundMark x1="35556" y1="38667" x2="32444" y2="41778"/>
                        <a14:foregroundMark x1="26222" y1="28000" x2="55111" y2="31111"/>
                        <a14:foregroundMark x1="55111" y1="31111" x2="71111" y2="51556"/>
                        <a14:foregroundMark x1="71111" y1="51556" x2="69333" y2="77333"/>
                        <a14:foregroundMark x1="69333" y1="77333" x2="45778" y2="78222"/>
                        <a14:foregroundMark x1="45778" y1="78222" x2="29333" y2="36889"/>
                        <a14:foregroundMark x1="29333" y1="36889" x2="28889" y2="31556"/>
                        <a14:foregroundMark x1="21778" y1="18222" x2="47111" y2="22222"/>
                        <a14:foregroundMark x1="47111" y1="22222" x2="68889" y2="39556"/>
                        <a14:foregroundMark x1="68889" y1="39556" x2="74222" y2="61778"/>
                        <a14:foregroundMark x1="74222" y1="61778" x2="70667" y2="84444"/>
                        <a14:foregroundMark x1="70667" y1="84444" x2="47111" y2="91111"/>
                        <a14:foregroundMark x1="47111" y1="91111" x2="23556" y2="82222"/>
                        <a14:foregroundMark x1="23556" y1="82222" x2="28000" y2="28889"/>
                        <a14:foregroundMark x1="28000" y1="28889" x2="42222" y2="13778"/>
                        <a14:foregroundMark x1="48444" y1="26222" x2="53333" y2="68444"/>
                        <a14:foregroundMark x1="35111" y1="50222" x2="69778" y2="50667"/>
                        <a14:foregroundMark x1="62222" y1="44444" x2="43111" y2="85778"/>
                        <a14:foregroundMark x1="80444" y1="35111" x2="41778" y2="82222"/>
                        <a14:foregroundMark x1="54667" y1="41333" x2="32000" y2="46222"/>
                        <a14:foregroundMark x1="32000" y1="46222" x2="26222" y2="71111"/>
                        <a14:foregroundMark x1="26222" y1="71111" x2="44000" y2="85778"/>
                        <a14:foregroundMark x1="44000" y1="85778" x2="67111" y2="67556"/>
                        <a14:foregroundMark x1="67111" y1="67556" x2="61333" y2="45778"/>
                        <a14:foregroundMark x1="61333" y1="45778" x2="31556" y2="46222"/>
                        <a14:foregroundMark x1="51111" y1="50667" x2="36444" y2="82222"/>
                        <a14:foregroundMark x1="56000" y1="62222" x2="56000" y2="62222"/>
                        <a14:foregroundMark x1="46222" y1="39111" x2="62222" y2="22667"/>
                        <a14:foregroundMark x1="62222" y1="22667" x2="67556" y2="20444"/>
                        <a14:foregroundMark x1="46222" y1="32000" x2="46667" y2="8000"/>
                        <a14:foregroundMark x1="46667" y1="8000" x2="68000" y2="17333"/>
                        <a14:foregroundMark x1="68000" y1="17333" x2="79111" y2="36889"/>
                        <a14:foregroundMark x1="79111" y1="36889" x2="57778" y2="45333"/>
                        <a14:foregroundMark x1="57778" y1="45333" x2="42222" y2="24444"/>
                        <a14:foregroundMark x1="42222" y1="24444" x2="44000" y2="18667"/>
                        <a14:foregroundMark x1="54667" y1="52889" x2="76000" y2="67556"/>
                        <a14:foregroundMark x1="76000" y1="67556" x2="84000" y2="90222"/>
                        <a14:foregroundMark x1="84000" y1="90222" x2="19111" y2="95111"/>
                        <a14:foregroundMark x1="19111" y1="95111" x2="24889" y2="69778"/>
                        <a14:foregroundMark x1="24889" y1="69778" x2="36444" y2="56889"/>
                        <a14:foregroundMark x1="59556" y1="12889" x2="78667" y2="28444"/>
                        <a14:foregroundMark x1="78667" y1="28444" x2="84889" y2="73778"/>
                        <a14:foregroundMark x1="84889" y1="73778" x2="82222" y2="87556"/>
                        <a14:foregroundMark x1="52444" y1="22222" x2="52444" y2="22222"/>
                        <a14:foregroundMark x1="52444" y1="22222" x2="52444" y2="22222"/>
                        <a14:foregroundMark x1="48000" y1="7111" x2="72444" y2="17333"/>
                        <a14:foregroundMark x1="72444" y1="17333" x2="81333" y2="27556"/>
                        <a14:foregroundMark x1="67556" y1="51556" x2="76444" y2="28889"/>
                        <a14:foregroundMark x1="76444" y1="28889" x2="64444" y2="9333"/>
                        <a14:foregroundMark x1="64444" y1="9333" x2="20444" y2="1778"/>
                        <a14:foregroundMark x1="20444" y1="1778" x2="16000" y2="95111"/>
                        <a14:foregroundMark x1="16000" y1="95111" x2="40889" y2="96444"/>
                        <a14:foregroundMark x1="40889" y1="96444" x2="63556" y2="77778"/>
                        <a14:foregroundMark x1="63556" y1="77778" x2="73778" y2="54222"/>
                        <a14:foregroundMark x1="73778" y1="54222" x2="68889" y2="38667"/>
                        <a14:foregroundMark x1="43556" y1="29333" x2="60444" y2="13333"/>
                        <a14:foregroundMark x1="60444" y1="13333" x2="78667" y2="28000"/>
                        <a14:foregroundMark x1="78667" y1="28000" x2="58667" y2="43111"/>
                        <a14:foregroundMark x1="58667" y1="43111" x2="44889" y2="22222"/>
                        <a14:foregroundMark x1="44889" y1="22222" x2="47111" y2="20000"/>
                        <a14:foregroundMark x1="55556" y1="25333" x2="73333" y2="32444"/>
                        <a14:foregroundMark x1="20000" y1="12444" x2="40444" y2="2222"/>
                        <a14:foregroundMark x1="40444" y1="2222" x2="59111" y2="5333"/>
                        <a14:foregroundMark x1="28444" y1="91556" x2="78667" y2="96444"/>
                        <a14:foregroundMark x1="78667" y1="96444" x2="82222" y2="9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85339" y="3104655"/>
            <a:ext cx="3285073" cy="3285073"/>
          </a:xfrm>
          <a:prstGeom prst="rect">
            <a:avLst/>
          </a:prstGeom>
        </p:spPr>
      </p:pic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20640F18-658D-4738-A75F-C1DEBDA6789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9206" y1="33500" x2="42857" y2="30500"/>
                        <a14:foregroundMark x1="23016" y1="34500" x2="43651" y2="25500"/>
                        <a14:foregroundMark x1="43651" y1="25500" x2="50397" y2="31500"/>
                        <a14:foregroundMark x1="30952" y1="33500" x2="32540" y2="81500"/>
                        <a14:foregroundMark x1="21429" y1="35000" x2="40873" y2="31500"/>
                        <a14:foregroundMark x1="40873" y1="31500" x2="53968" y2="56000"/>
                        <a14:foregroundMark x1="53968" y1="56000" x2="38889" y2="76000"/>
                        <a14:foregroundMark x1="38889" y1="76000" x2="22619" y2="53000"/>
                        <a14:foregroundMark x1="22619" y1="53000" x2="32540" y2="32000"/>
                        <a14:foregroundMark x1="35714" y1="55000" x2="22222" y2="74000"/>
                        <a14:foregroundMark x1="22222" y1="74000" x2="40079" y2="86500"/>
                        <a14:foregroundMark x1="40079" y1="86500" x2="63095" y2="77500"/>
                        <a14:foregroundMark x1="63095" y1="77500" x2="45238" y2="63000"/>
                        <a14:foregroundMark x1="45238" y1="63000" x2="25397" y2="61000"/>
                        <a14:foregroundMark x1="49206" y1="18500" x2="26984" y2="19500"/>
                        <a14:foregroundMark x1="26984" y1="19500" x2="22222" y2="27000"/>
                        <a14:foregroundMark x1="25794" y1="18000" x2="47222" y2="15000"/>
                        <a14:foregroundMark x1="47222" y1="15000" x2="50000" y2="16000"/>
                        <a14:foregroundMark x1="53968" y1="14500" x2="58333" y2="41000"/>
                        <a14:foregroundMark x1="58333" y1="41000" x2="51984" y2="35500"/>
                        <a14:foregroundMark x1="71032" y1="34500" x2="71032" y2="34500"/>
                        <a14:foregroundMark x1="61111" y1="22000" x2="62698" y2="41000"/>
                        <a14:foregroundMark x1="66270" y1="54000" x2="57540" y2="61000"/>
                        <a14:foregroundMark x1="65873" y1="25500" x2="65079" y2="39000"/>
                        <a14:foregroundMark x1="67063" y1="48500" x2="66270" y2="56500"/>
                        <a14:foregroundMark x1="67460" y1="27500" x2="67063" y2="21500"/>
                      </a14:backgroundRemoval>
                    </a14:imgEffect>
                  </a14:imgLayer>
                </a14:imgProps>
              </a:ext>
            </a:extLst>
          </a:blip>
          <a:srcRect l="4008" r="10714"/>
          <a:stretch/>
        </p:blipFill>
        <p:spPr>
          <a:xfrm>
            <a:off x="6581203" y="2722618"/>
            <a:ext cx="3015800" cy="2806696"/>
          </a:xfrm>
          <a:prstGeom prst="rect">
            <a:avLst/>
          </a:prstGeom>
        </p:spPr>
      </p:pic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A9EF197-C99A-49DA-861A-027CE3209C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778" b="96444" l="9778" r="89778">
                        <a14:foregroundMark x1="56889" y1="29778" x2="35556" y2="38667"/>
                        <a14:foregroundMark x1="35556" y1="38667" x2="32444" y2="41778"/>
                        <a14:foregroundMark x1="26222" y1="28000" x2="55111" y2="31111"/>
                        <a14:foregroundMark x1="55111" y1="31111" x2="71111" y2="51556"/>
                        <a14:foregroundMark x1="71111" y1="51556" x2="69333" y2="77333"/>
                        <a14:foregroundMark x1="69333" y1="77333" x2="45778" y2="78222"/>
                        <a14:foregroundMark x1="45778" y1="78222" x2="29333" y2="36889"/>
                        <a14:foregroundMark x1="29333" y1="36889" x2="28889" y2="31556"/>
                        <a14:foregroundMark x1="21778" y1="18222" x2="47111" y2="22222"/>
                        <a14:foregroundMark x1="47111" y1="22222" x2="68889" y2="39556"/>
                        <a14:foregroundMark x1="68889" y1="39556" x2="74222" y2="61778"/>
                        <a14:foregroundMark x1="74222" y1="61778" x2="70667" y2="84444"/>
                        <a14:foregroundMark x1="70667" y1="84444" x2="47111" y2="91111"/>
                        <a14:foregroundMark x1="47111" y1="91111" x2="23556" y2="82222"/>
                        <a14:foregroundMark x1="23556" y1="82222" x2="28000" y2="28889"/>
                        <a14:foregroundMark x1="28000" y1="28889" x2="42222" y2="13778"/>
                        <a14:foregroundMark x1="48444" y1="26222" x2="53333" y2="68444"/>
                        <a14:foregroundMark x1="35111" y1="50222" x2="69778" y2="50667"/>
                        <a14:foregroundMark x1="62222" y1="44444" x2="43111" y2="85778"/>
                        <a14:foregroundMark x1="80444" y1="35111" x2="41778" y2="82222"/>
                        <a14:foregroundMark x1="54667" y1="41333" x2="32000" y2="46222"/>
                        <a14:foregroundMark x1="32000" y1="46222" x2="26222" y2="71111"/>
                        <a14:foregroundMark x1="26222" y1="71111" x2="44000" y2="85778"/>
                        <a14:foregroundMark x1="44000" y1="85778" x2="67111" y2="67556"/>
                        <a14:foregroundMark x1="67111" y1="67556" x2="61333" y2="45778"/>
                        <a14:foregroundMark x1="61333" y1="45778" x2="31556" y2="46222"/>
                        <a14:foregroundMark x1="51111" y1="50667" x2="36444" y2="82222"/>
                        <a14:foregroundMark x1="56000" y1="62222" x2="56000" y2="62222"/>
                        <a14:foregroundMark x1="46222" y1="39111" x2="62222" y2="22667"/>
                        <a14:foregroundMark x1="62222" y1="22667" x2="67556" y2="20444"/>
                        <a14:foregroundMark x1="46222" y1="32000" x2="46667" y2="8000"/>
                        <a14:foregroundMark x1="46667" y1="8000" x2="68000" y2="17333"/>
                        <a14:foregroundMark x1="68000" y1="17333" x2="79111" y2="36889"/>
                        <a14:foregroundMark x1="79111" y1="36889" x2="57778" y2="45333"/>
                        <a14:foregroundMark x1="57778" y1="45333" x2="42222" y2="24444"/>
                        <a14:foregroundMark x1="42222" y1="24444" x2="44000" y2="18667"/>
                        <a14:foregroundMark x1="54667" y1="52889" x2="76000" y2="67556"/>
                        <a14:foregroundMark x1="76000" y1="67556" x2="84000" y2="90222"/>
                        <a14:foregroundMark x1="84000" y1="90222" x2="19111" y2="95111"/>
                        <a14:foregroundMark x1="19111" y1="95111" x2="24889" y2="69778"/>
                        <a14:foregroundMark x1="24889" y1="69778" x2="36444" y2="56889"/>
                        <a14:foregroundMark x1="59556" y1="12889" x2="78667" y2="28444"/>
                        <a14:foregroundMark x1="78667" y1="28444" x2="84889" y2="73778"/>
                        <a14:foregroundMark x1="84889" y1="73778" x2="82222" y2="87556"/>
                        <a14:foregroundMark x1="52444" y1="22222" x2="52444" y2="22222"/>
                        <a14:foregroundMark x1="52444" y1="22222" x2="52444" y2="22222"/>
                        <a14:foregroundMark x1="48000" y1="7111" x2="72444" y2="17333"/>
                        <a14:foregroundMark x1="72444" y1="17333" x2="81333" y2="27556"/>
                        <a14:foregroundMark x1="67556" y1="51556" x2="76444" y2="28889"/>
                        <a14:foregroundMark x1="76444" y1="28889" x2="64444" y2="9333"/>
                        <a14:foregroundMark x1="64444" y1="9333" x2="20444" y2="1778"/>
                        <a14:foregroundMark x1="20444" y1="1778" x2="16000" y2="95111"/>
                        <a14:foregroundMark x1="16000" y1="95111" x2="40889" y2="96444"/>
                        <a14:foregroundMark x1="40889" y1="96444" x2="63556" y2="77778"/>
                        <a14:foregroundMark x1="63556" y1="77778" x2="73778" y2="54222"/>
                        <a14:foregroundMark x1="73778" y1="54222" x2="68889" y2="38667"/>
                        <a14:foregroundMark x1="43556" y1="29333" x2="60444" y2="13333"/>
                        <a14:foregroundMark x1="60444" y1="13333" x2="78667" y2="28000"/>
                        <a14:foregroundMark x1="78667" y1="28000" x2="58667" y2="43111"/>
                        <a14:foregroundMark x1="58667" y1="43111" x2="44889" y2="22222"/>
                        <a14:foregroundMark x1="44889" y1="22222" x2="47111" y2="20000"/>
                        <a14:foregroundMark x1="55556" y1="25333" x2="73333" y2="32444"/>
                        <a14:foregroundMark x1="20000" y1="12444" x2="40444" y2="2222"/>
                        <a14:foregroundMark x1="40444" y1="2222" x2="59111" y2="5333"/>
                        <a14:foregroundMark x1="28444" y1="91556" x2="78667" y2="96444"/>
                        <a14:foregroundMark x1="78667" y1="96444" x2="82222" y2="9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66608" y="1066275"/>
            <a:ext cx="2721233" cy="2721233"/>
          </a:xfrm>
          <a:prstGeom prst="rect">
            <a:avLst/>
          </a:prstGeom>
        </p:spPr>
      </p:pic>
      <p:pic>
        <p:nvPicPr>
          <p:cNvPr id="27" name="Picture 26" descr="A picture containing drawing&#10;&#10;Description automatically generated">
            <a:extLst>
              <a:ext uri="{FF2B5EF4-FFF2-40B4-BE49-F238E27FC236}">
                <a16:creationId xmlns:a16="http://schemas.microsoft.com/office/drawing/2014/main" id="{F3898901-0CA0-4541-A429-054423348E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778" b="96444" l="9778" r="89778">
                        <a14:foregroundMark x1="56889" y1="29778" x2="35556" y2="38667"/>
                        <a14:foregroundMark x1="35556" y1="38667" x2="32444" y2="41778"/>
                        <a14:foregroundMark x1="26222" y1="28000" x2="55111" y2="31111"/>
                        <a14:foregroundMark x1="55111" y1="31111" x2="71111" y2="51556"/>
                        <a14:foregroundMark x1="71111" y1="51556" x2="69333" y2="77333"/>
                        <a14:foregroundMark x1="69333" y1="77333" x2="45778" y2="78222"/>
                        <a14:foregroundMark x1="45778" y1="78222" x2="29333" y2="36889"/>
                        <a14:foregroundMark x1="29333" y1="36889" x2="28889" y2="31556"/>
                        <a14:foregroundMark x1="21778" y1="18222" x2="47111" y2="22222"/>
                        <a14:foregroundMark x1="47111" y1="22222" x2="68889" y2="39556"/>
                        <a14:foregroundMark x1="68889" y1="39556" x2="74222" y2="61778"/>
                        <a14:foregroundMark x1="74222" y1="61778" x2="70667" y2="84444"/>
                        <a14:foregroundMark x1="70667" y1="84444" x2="47111" y2="91111"/>
                        <a14:foregroundMark x1="47111" y1="91111" x2="23556" y2="82222"/>
                        <a14:foregroundMark x1="23556" y1="82222" x2="28000" y2="28889"/>
                        <a14:foregroundMark x1="28000" y1="28889" x2="42222" y2="13778"/>
                        <a14:foregroundMark x1="48444" y1="26222" x2="53333" y2="68444"/>
                        <a14:foregroundMark x1="35111" y1="50222" x2="69778" y2="50667"/>
                        <a14:foregroundMark x1="62222" y1="44444" x2="43111" y2="85778"/>
                        <a14:foregroundMark x1="80444" y1="35111" x2="41778" y2="82222"/>
                        <a14:foregroundMark x1="54667" y1="41333" x2="32000" y2="46222"/>
                        <a14:foregroundMark x1="32000" y1="46222" x2="26222" y2="71111"/>
                        <a14:foregroundMark x1="26222" y1="71111" x2="44000" y2="85778"/>
                        <a14:foregroundMark x1="44000" y1="85778" x2="67111" y2="67556"/>
                        <a14:foregroundMark x1="67111" y1="67556" x2="61333" y2="45778"/>
                        <a14:foregroundMark x1="61333" y1="45778" x2="31556" y2="46222"/>
                        <a14:foregroundMark x1="51111" y1="50667" x2="36444" y2="82222"/>
                        <a14:foregroundMark x1="56000" y1="62222" x2="56000" y2="62222"/>
                        <a14:foregroundMark x1="46222" y1="39111" x2="62222" y2="22667"/>
                        <a14:foregroundMark x1="62222" y1="22667" x2="67556" y2="20444"/>
                        <a14:foregroundMark x1="46222" y1="32000" x2="46667" y2="8000"/>
                        <a14:foregroundMark x1="46667" y1="8000" x2="68000" y2="17333"/>
                        <a14:foregroundMark x1="68000" y1="17333" x2="79111" y2="36889"/>
                        <a14:foregroundMark x1="79111" y1="36889" x2="57778" y2="45333"/>
                        <a14:foregroundMark x1="57778" y1="45333" x2="42222" y2="24444"/>
                        <a14:foregroundMark x1="42222" y1="24444" x2="44000" y2="18667"/>
                        <a14:foregroundMark x1="54667" y1="52889" x2="76000" y2="67556"/>
                        <a14:foregroundMark x1="76000" y1="67556" x2="84000" y2="90222"/>
                        <a14:foregroundMark x1="84000" y1="90222" x2="19111" y2="95111"/>
                        <a14:foregroundMark x1="19111" y1="95111" x2="24889" y2="69778"/>
                        <a14:foregroundMark x1="24889" y1="69778" x2="36444" y2="56889"/>
                        <a14:foregroundMark x1="59556" y1="12889" x2="78667" y2="28444"/>
                        <a14:foregroundMark x1="78667" y1="28444" x2="84889" y2="73778"/>
                        <a14:foregroundMark x1="84889" y1="73778" x2="82222" y2="87556"/>
                        <a14:foregroundMark x1="52444" y1="22222" x2="52444" y2="22222"/>
                        <a14:foregroundMark x1="52444" y1="22222" x2="52444" y2="22222"/>
                        <a14:foregroundMark x1="48000" y1="7111" x2="72444" y2="17333"/>
                        <a14:foregroundMark x1="72444" y1="17333" x2="81333" y2="27556"/>
                        <a14:foregroundMark x1="67556" y1="51556" x2="76444" y2="28889"/>
                        <a14:foregroundMark x1="76444" y1="28889" x2="64444" y2="9333"/>
                        <a14:foregroundMark x1="64444" y1="9333" x2="20444" y2="1778"/>
                        <a14:foregroundMark x1="20444" y1="1778" x2="16000" y2="95111"/>
                        <a14:foregroundMark x1="16000" y1="95111" x2="40889" y2="96444"/>
                        <a14:foregroundMark x1="40889" y1="96444" x2="63556" y2="77778"/>
                        <a14:foregroundMark x1="63556" y1="77778" x2="73778" y2="54222"/>
                        <a14:foregroundMark x1="73778" y1="54222" x2="68889" y2="38667"/>
                        <a14:foregroundMark x1="43556" y1="29333" x2="60444" y2="13333"/>
                        <a14:foregroundMark x1="60444" y1="13333" x2="78667" y2="28000"/>
                        <a14:foregroundMark x1="78667" y1="28000" x2="58667" y2="43111"/>
                        <a14:foregroundMark x1="58667" y1="43111" x2="44889" y2="22222"/>
                        <a14:foregroundMark x1="44889" y1="22222" x2="47111" y2="20000"/>
                        <a14:foregroundMark x1="55556" y1="25333" x2="73333" y2="32444"/>
                        <a14:foregroundMark x1="20000" y1="12444" x2="40444" y2="2222"/>
                        <a14:foregroundMark x1="40444" y1="2222" x2="59111" y2="5333"/>
                        <a14:foregroundMark x1="28444" y1="91556" x2="78667" y2="96444"/>
                        <a14:foregroundMark x1="78667" y1="96444" x2="82222" y2="9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12959" y="3971307"/>
            <a:ext cx="2152468" cy="2152468"/>
          </a:xfrm>
          <a:prstGeom prst="rect">
            <a:avLst/>
          </a:prstGeom>
        </p:spPr>
      </p:pic>
      <p:pic>
        <p:nvPicPr>
          <p:cNvPr id="28" name="Picture 27" descr="A close up of a sign&#10;&#10;Description automatically generated">
            <a:extLst>
              <a:ext uri="{FF2B5EF4-FFF2-40B4-BE49-F238E27FC236}">
                <a16:creationId xmlns:a16="http://schemas.microsoft.com/office/drawing/2014/main" id="{5871103F-1ACF-4F98-9AF8-C2DBEC3FA68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9206" y1="33500" x2="42857" y2="30500"/>
                        <a14:foregroundMark x1="23016" y1="34500" x2="43651" y2="25500"/>
                        <a14:foregroundMark x1="43651" y1="25500" x2="50397" y2="31500"/>
                        <a14:foregroundMark x1="30952" y1="33500" x2="32540" y2="81500"/>
                        <a14:foregroundMark x1="21429" y1="35000" x2="40873" y2="31500"/>
                        <a14:foregroundMark x1="40873" y1="31500" x2="53968" y2="56000"/>
                        <a14:foregroundMark x1="53968" y1="56000" x2="38889" y2="76000"/>
                        <a14:foregroundMark x1="38889" y1="76000" x2="22619" y2="53000"/>
                        <a14:foregroundMark x1="22619" y1="53000" x2="32540" y2="32000"/>
                        <a14:foregroundMark x1="35714" y1="55000" x2="22222" y2="74000"/>
                        <a14:foregroundMark x1="22222" y1="74000" x2="40079" y2="86500"/>
                        <a14:foregroundMark x1="40079" y1="86500" x2="63095" y2="77500"/>
                        <a14:foregroundMark x1="63095" y1="77500" x2="45238" y2="63000"/>
                        <a14:foregroundMark x1="45238" y1="63000" x2="25397" y2="61000"/>
                        <a14:foregroundMark x1="49206" y1="18500" x2="26984" y2="19500"/>
                        <a14:foregroundMark x1="26984" y1="19500" x2="22222" y2="27000"/>
                        <a14:foregroundMark x1="25794" y1="18000" x2="47222" y2="15000"/>
                        <a14:foregroundMark x1="47222" y1="15000" x2="50000" y2="16000"/>
                        <a14:foregroundMark x1="53968" y1="14500" x2="58333" y2="41000"/>
                        <a14:foregroundMark x1="58333" y1="41000" x2="51984" y2="35500"/>
                        <a14:foregroundMark x1="71032" y1="34500" x2="71032" y2="34500"/>
                        <a14:foregroundMark x1="61111" y1="22000" x2="62698" y2="41000"/>
                        <a14:foregroundMark x1="66270" y1="54000" x2="57540" y2="61000"/>
                        <a14:foregroundMark x1="65873" y1="25500" x2="65079" y2="39000"/>
                        <a14:foregroundMark x1="67063" y1="48500" x2="66270" y2="56500"/>
                        <a14:foregroundMark x1="67460" y1="27500" x2="67063" y2="21500"/>
                      </a14:backgroundRemoval>
                    </a14:imgEffect>
                  </a14:imgLayer>
                </a14:imgProps>
              </a:ext>
            </a:extLst>
          </a:blip>
          <a:srcRect l="4008" r="10714"/>
          <a:stretch/>
        </p:blipFill>
        <p:spPr>
          <a:xfrm>
            <a:off x="7380967" y="1500188"/>
            <a:ext cx="3423357" cy="318599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9D39DC6-E7F1-4F46-B607-F30A756E600C}"/>
              </a:ext>
            </a:extLst>
          </p:cNvPr>
          <p:cNvSpPr/>
          <p:nvPr/>
        </p:nvSpPr>
        <p:spPr>
          <a:xfrm>
            <a:off x="4031388" y="-62314"/>
            <a:ext cx="8743707" cy="7549792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0" name="Picture 29" descr="A group of people sitting at a desk&#10;&#10;Description automatically generated">
            <a:extLst>
              <a:ext uri="{FF2B5EF4-FFF2-40B4-BE49-F238E27FC236}">
                <a16:creationId xmlns:a16="http://schemas.microsoft.com/office/drawing/2014/main" id="{CDAEAB1A-149C-45B1-8FE1-6CE3AEEE25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928574" y="903892"/>
            <a:ext cx="6300436" cy="52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25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9">
            <a:extLst>
              <a:ext uri="{FF2B5EF4-FFF2-40B4-BE49-F238E27FC236}">
                <a16:creationId xmlns:a16="http://schemas.microsoft.com/office/drawing/2014/main" id="{218D7DD0-110F-43F3-A7E4-B51873CBF1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91" name="Rectangle 11">
            <a:extLst>
              <a:ext uri="{FF2B5EF4-FFF2-40B4-BE49-F238E27FC236}">
                <a16:creationId xmlns:a16="http://schemas.microsoft.com/office/drawing/2014/main" id="{E3F012C5-2940-4F3E-BB5E-B8B2C9E82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13">
            <a:extLst>
              <a:ext uri="{FF2B5EF4-FFF2-40B4-BE49-F238E27FC236}">
                <a16:creationId xmlns:a16="http://schemas.microsoft.com/office/drawing/2014/main" id="{EB37C977-E7E3-44AC-AEC8-2E2764190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13876" cy="6858000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15">
            <a:extLst>
              <a:ext uri="{FF2B5EF4-FFF2-40B4-BE49-F238E27FC236}">
                <a16:creationId xmlns:a16="http://schemas.microsoft.com/office/drawing/2014/main" id="{A70DF37D-86A3-45DB-B1C1-580462D4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1" y="-2"/>
            <a:ext cx="3321978" cy="21967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5B68154-04FA-471C-97E9-7FE80569DFD9}"/>
              </a:ext>
            </a:extLst>
          </p:cNvPr>
          <p:cNvSpPr/>
          <p:nvPr/>
        </p:nvSpPr>
        <p:spPr>
          <a:xfrm>
            <a:off x="83868" y="3366686"/>
            <a:ext cx="3846139" cy="694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431EFE1-66CA-4BE7-BB1C-49F36115D7CB}"/>
              </a:ext>
            </a:extLst>
          </p:cNvPr>
          <p:cNvSpPr txBox="1">
            <a:spLocks/>
          </p:cNvSpPr>
          <p:nvPr/>
        </p:nvSpPr>
        <p:spPr>
          <a:xfrm>
            <a:off x="962990" y="573485"/>
            <a:ext cx="3050886" cy="18534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>
                <a:solidFill>
                  <a:schemeClr val="bg1"/>
                </a:solidFill>
              </a:rPr>
              <a:t>Better volunteer experiences, one click at a time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0D43B5E-D9D3-44CC-819A-D733A8519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69" y="2572197"/>
            <a:ext cx="3919607" cy="154768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</a:rPr>
              <a:t>Who Are We?</a:t>
            </a:r>
            <a:br>
              <a:rPr lang="en-US" sz="3200">
                <a:solidFill>
                  <a:schemeClr val="bg1"/>
                </a:solidFill>
              </a:rPr>
            </a:br>
            <a:br>
              <a:rPr lang="en-US" sz="3200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The Problem</a:t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65E9A24-D8B3-4101-B035-75335D61F44F}"/>
              </a:ext>
            </a:extLst>
          </p:cNvPr>
          <p:cNvSpPr txBox="1">
            <a:spLocks/>
          </p:cNvSpPr>
          <p:nvPr/>
        </p:nvSpPr>
        <p:spPr>
          <a:xfrm>
            <a:off x="102686" y="5256024"/>
            <a:ext cx="3919607" cy="6400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>
                <a:solidFill>
                  <a:schemeClr val="bg1"/>
                </a:solidFill>
              </a:rPr>
              <a:t>The Solution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F5FCF6-54CC-4BC9-B47F-1BD63B9AF2BC}"/>
              </a:ext>
            </a:extLst>
          </p:cNvPr>
          <p:cNvSpPr/>
          <p:nvPr/>
        </p:nvSpPr>
        <p:spPr>
          <a:xfrm>
            <a:off x="528625" y="4848410"/>
            <a:ext cx="3401382" cy="302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14850F-7E1D-4B89-90FC-BC1979411D0E}"/>
              </a:ext>
            </a:extLst>
          </p:cNvPr>
          <p:cNvSpPr txBox="1">
            <a:spLocks/>
          </p:cNvSpPr>
          <p:nvPr/>
        </p:nvSpPr>
        <p:spPr>
          <a:xfrm>
            <a:off x="489944" y="4132490"/>
            <a:ext cx="3227710" cy="11109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r>
              <a:rPr lang="en-US" sz="2400">
                <a:solidFill>
                  <a:schemeClr val="bg1"/>
                </a:solidFill>
              </a:rPr>
              <a:t>Current system</a:t>
            </a:r>
          </a:p>
          <a:p>
            <a:pPr marL="342900" indent="-342900" algn="l">
              <a:buFontTx/>
              <a:buChar char="-"/>
            </a:pPr>
            <a:r>
              <a:rPr lang="en-US" sz="2400">
                <a:solidFill>
                  <a:schemeClr val="bg1"/>
                </a:solidFill>
              </a:rPr>
              <a:t>Volunteers</a:t>
            </a:r>
          </a:p>
          <a:p>
            <a:pPr marL="342900" indent="-342900" algn="l">
              <a:buFontTx/>
              <a:buChar char="-"/>
            </a:pPr>
            <a:r>
              <a:rPr lang="en-US" sz="2400" err="1">
                <a:solidFill>
                  <a:schemeClr val="bg1"/>
                </a:solidFill>
              </a:rPr>
              <a:t>Organisation</a:t>
            </a:r>
            <a:endParaRPr lang="en-US" sz="2400">
              <a:solidFill>
                <a:schemeClr val="bg1"/>
              </a:solidFill>
            </a:endParaRPr>
          </a:p>
        </p:txBody>
      </p:sp>
      <p:pic>
        <p:nvPicPr>
          <p:cNvPr id="31" name="Picture 30" descr="A picture containing text, paper, table, sitting&#10;&#10;Description automatically generated">
            <a:extLst>
              <a:ext uri="{FF2B5EF4-FFF2-40B4-BE49-F238E27FC236}">
                <a16:creationId xmlns:a16="http://schemas.microsoft.com/office/drawing/2014/main" id="{4E496AD3-63D1-4821-834B-685DB5B52F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693920" y="899569"/>
            <a:ext cx="6957506" cy="463833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35" name="Picture 3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3A68863E-0B45-4A41-82A6-D743145F36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554603" y="283731"/>
            <a:ext cx="1629326" cy="162932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D18AE90-5689-450A-9536-1A2B027133D6}"/>
              </a:ext>
            </a:extLst>
          </p:cNvPr>
          <p:cNvSpPr txBox="1"/>
          <p:nvPr/>
        </p:nvSpPr>
        <p:spPr>
          <a:xfrm>
            <a:off x="8849045" y="4462108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/>
              <a:t>2) </a:t>
            </a:r>
            <a:r>
              <a:rPr lang="en-SG" sz="2400" b="1">
                <a:solidFill>
                  <a:srgbClr val="FF0000"/>
                </a:solidFill>
              </a:rPr>
              <a:t>NOT RETAINED</a:t>
            </a:r>
          </a:p>
        </p:txBody>
      </p:sp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A35B4726-E34F-409A-B112-B6326B0322AA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70000"/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586736" y="599404"/>
            <a:ext cx="2667000" cy="2667000"/>
          </a:xfrm>
          <a:prstGeom prst="rect">
            <a:avLst/>
          </a:prstGeom>
        </p:spPr>
      </p:pic>
      <p:pic>
        <p:nvPicPr>
          <p:cNvPr id="38" name="Picture 37" descr="A picture containing cup, coffee, table, sitting&#10;&#10;Description automatically generated">
            <a:extLst>
              <a:ext uri="{FF2B5EF4-FFF2-40B4-BE49-F238E27FC236}">
                <a16:creationId xmlns:a16="http://schemas.microsoft.com/office/drawing/2014/main" id="{B925729B-C72D-4E10-9492-C7E42F88D2B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978714" y="2107204"/>
            <a:ext cx="2318400" cy="23184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A393889-627B-492F-85B0-D0424B72FA5B}"/>
              </a:ext>
            </a:extLst>
          </p:cNvPr>
          <p:cNvSpPr txBox="1"/>
          <p:nvPr/>
        </p:nvSpPr>
        <p:spPr>
          <a:xfrm rot="20924884">
            <a:off x="9251886" y="1684986"/>
            <a:ext cx="1425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/>
              <a:t>POOF!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351B3F-F793-4608-9A42-B6ADAAA6E6C3}"/>
              </a:ext>
            </a:extLst>
          </p:cNvPr>
          <p:cNvSpPr txBox="1"/>
          <p:nvPr/>
        </p:nvSpPr>
        <p:spPr>
          <a:xfrm>
            <a:off x="6655204" y="5829398"/>
            <a:ext cx="3034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/>
              <a:t>1) </a:t>
            </a:r>
            <a:r>
              <a:rPr lang="en-SG" sz="3200" b="1">
                <a:solidFill>
                  <a:srgbClr val="FF0000"/>
                </a:solidFill>
              </a:rPr>
              <a:t>TEDIOUS</a:t>
            </a:r>
            <a:endParaRPr lang="en-SG" sz="3200" b="1"/>
          </a:p>
        </p:txBody>
      </p:sp>
      <p:pic>
        <p:nvPicPr>
          <p:cNvPr id="42" name="Picture 41" descr="A group of people sitting at a desk&#10;&#10;Description automatically generated">
            <a:extLst>
              <a:ext uri="{FF2B5EF4-FFF2-40B4-BE49-F238E27FC236}">
                <a16:creationId xmlns:a16="http://schemas.microsoft.com/office/drawing/2014/main" id="{41C44344-3854-49A6-A2FF-ACAAB54F55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287823" y="492558"/>
            <a:ext cx="3325068" cy="279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3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22222E-6 L -0.15521 0.0069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26" y="2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40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L -0.1539 -0.21643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95" y="-1083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81481E-6 L 0.07721 4.81481E-6 C 0.11185 4.81481E-6 0.15456 0.0655 0.15456 0.11875 L 0.15456 0.2375 " pathEditMode="relative" rAng="0" ptsTypes="AAAA">
                                      <p:cBhvr>
                                        <p:cTn id="2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21" y="1187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5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6" grpId="1"/>
      <p:bldP spid="39" grpId="0" build="allAtOnce"/>
      <p:bldP spid="40" grpId="0"/>
      <p:bldP spid="40" grpId="1"/>
      <p:bldP spid="40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9">
            <a:extLst>
              <a:ext uri="{FF2B5EF4-FFF2-40B4-BE49-F238E27FC236}">
                <a16:creationId xmlns:a16="http://schemas.microsoft.com/office/drawing/2014/main" id="{218D7DD0-110F-43F3-A7E4-B51873CBF1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91" name="Rectangle 11">
            <a:extLst>
              <a:ext uri="{FF2B5EF4-FFF2-40B4-BE49-F238E27FC236}">
                <a16:creationId xmlns:a16="http://schemas.microsoft.com/office/drawing/2014/main" id="{E3F012C5-2940-4F3E-BB5E-B8B2C9E82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13">
            <a:extLst>
              <a:ext uri="{FF2B5EF4-FFF2-40B4-BE49-F238E27FC236}">
                <a16:creationId xmlns:a16="http://schemas.microsoft.com/office/drawing/2014/main" id="{EB37C977-E7E3-44AC-AEC8-2E2764190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13876" cy="6858000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15">
            <a:extLst>
              <a:ext uri="{FF2B5EF4-FFF2-40B4-BE49-F238E27FC236}">
                <a16:creationId xmlns:a16="http://schemas.microsoft.com/office/drawing/2014/main" id="{A70DF37D-86A3-45DB-B1C1-580462D4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1" y="-2"/>
            <a:ext cx="3321978" cy="219679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431EFE1-66CA-4BE7-BB1C-49F36115D7CB}"/>
              </a:ext>
            </a:extLst>
          </p:cNvPr>
          <p:cNvSpPr txBox="1">
            <a:spLocks/>
          </p:cNvSpPr>
          <p:nvPr/>
        </p:nvSpPr>
        <p:spPr>
          <a:xfrm>
            <a:off x="962990" y="573485"/>
            <a:ext cx="3050886" cy="18534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>
                <a:solidFill>
                  <a:schemeClr val="bg1"/>
                </a:solidFill>
              </a:rPr>
              <a:t>Better volunteer experiences, one click at a 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C8BC84-CA8E-4A70-896B-8A8C1578CE6A}"/>
              </a:ext>
            </a:extLst>
          </p:cNvPr>
          <p:cNvSpPr/>
          <p:nvPr/>
        </p:nvSpPr>
        <p:spPr>
          <a:xfrm>
            <a:off x="83868" y="3366686"/>
            <a:ext cx="3846139" cy="694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0D43B5E-D9D3-44CC-819A-D733A8519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69" y="2572197"/>
            <a:ext cx="3919607" cy="185340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</a:rPr>
              <a:t>Who Are We?</a:t>
            </a:r>
            <a:br>
              <a:rPr lang="en-US" sz="3200">
                <a:solidFill>
                  <a:schemeClr val="bg1"/>
                </a:solidFill>
              </a:rPr>
            </a:br>
            <a:br>
              <a:rPr lang="en-US" sz="3200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The Problem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38D497B9-6642-4AC9-8E8B-97936B5FE7B3}"/>
              </a:ext>
            </a:extLst>
          </p:cNvPr>
          <p:cNvSpPr txBox="1">
            <a:spLocks/>
          </p:cNvSpPr>
          <p:nvPr/>
        </p:nvSpPr>
        <p:spPr>
          <a:xfrm>
            <a:off x="94269" y="5288018"/>
            <a:ext cx="3919607" cy="6400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>
                <a:solidFill>
                  <a:schemeClr val="bg1"/>
                </a:solidFill>
              </a:rPr>
              <a:t>The Solution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D29776-7855-4C27-AA9D-552BDC651AC1}"/>
              </a:ext>
            </a:extLst>
          </p:cNvPr>
          <p:cNvSpPr/>
          <p:nvPr/>
        </p:nvSpPr>
        <p:spPr>
          <a:xfrm>
            <a:off x="528625" y="4848410"/>
            <a:ext cx="3401382" cy="302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FA38085-617D-40FC-B75C-B00B6269160D}"/>
              </a:ext>
            </a:extLst>
          </p:cNvPr>
          <p:cNvSpPr txBox="1">
            <a:spLocks/>
          </p:cNvSpPr>
          <p:nvPr/>
        </p:nvSpPr>
        <p:spPr>
          <a:xfrm>
            <a:off x="528629" y="4177088"/>
            <a:ext cx="3919607" cy="7809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r>
              <a:rPr lang="en-US" sz="2400">
                <a:solidFill>
                  <a:schemeClr val="bg1"/>
                </a:solidFill>
              </a:rPr>
              <a:t>Current system</a:t>
            </a:r>
          </a:p>
          <a:p>
            <a:pPr marL="342900" indent="-342900" algn="l">
              <a:buFontTx/>
              <a:buChar char="-"/>
            </a:pPr>
            <a:r>
              <a:rPr lang="en-US" sz="2400">
                <a:solidFill>
                  <a:schemeClr val="bg1"/>
                </a:solidFill>
              </a:rPr>
              <a:t>Volunteers</a:t>
            </a:r>
          </a:p>
          <a:p>
            <a:pPr marL="342900" indent="-342900" algn="l">
              <a:buFontTx/>
              <a:buChar char="-"/>
            </a:pPr>
            <a:r>
              <a:rPr lang="en-US" sz="2400" err="1">
                <a:solidFill>
                  <a:schemeClr val="bg1"/>
                </a:solidFill>
              </a:rPr>
              <a:t>Organisation</a:t>
            </a: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41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7 L -0.36537 3.7037E-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6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2.59259E-6 L 6.25E-7 -0.14074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037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33333E-6 4.81481E-6 L 0.00039 0.125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/>
      <p:bldP spid="15" grpId="0" animBg="1"/>
      <p:bldP spid="12" grpId="0"/>
      <p:bldP spid="1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9">
            <a:extLst>
              <a:ext uri="{FF2B5EF4-FFF2-40B4-BE49-F238E27FC236}">
                <a16:creationId xmlns:a16="http://schemas.microsoft.com/office/drawing/2014/main" id="{218D7DD0-110F-43F3-A7E4-B51873CBF1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91" name="Rectangle 11">
            <a:extLst>
              <a:ext uri="{FF2B5EF4-FFF2-40B4-BE49-F238E27FC236}">
                <a16:creationId xmlns:a16="http://schemas.microsoft.com/office/drawing/2014/main" id="{E3F012C5-2940-4F3E-BB5E-B8B2C9E82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13">
            <a:extLst>
              <a:ext uri="{FF2B5EF4-FFF2-40B4-BE49-F238E27FC236}">
                <a16:creationId xmlns:a16="http://schemas.microsoft.com/office/drawing/2014/main" id="{EB37C977-E7E3-44AC-AEC8-2E2764190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13876" cy="6858000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15">
            <a:extLst>
              <a:ext uri="{FF2B5EF4-FFF2-40B4-BE49-F238E27FC236}">
                <a16:creationId xmlns:a16="http://schemas.microsoft.com/office/drawing/2014/main" id="{A70DF37D-86A3-45DB-B1C1-580462D4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1" y="-2"/>
            <a:ext cx="3321978" cy="219679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431EFE1-66CA-4BE7-BB1C-49F36115D7CB}"/>
              </a:ext>
            </a:extLst>
          </p:cNvPr>
          <p:cNvSpPr txBox="1">
            <a:spLocks/>
          </p:cNvSpPr>
          <p:nvPr/>
        </p:nvSpPr>
        <p:spPr>
          <a:xfrm>
            <a:off x="962990" y="573485"/>
            <a:ext cx="3050886" cy="18534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>
                <a:solidFill>
                  <a:schemeClr val="bg1"/>
                </a:solidFill>
              </a:rPr>
              <a:t>Better volunteer experiences, one click at a 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C8BC84-CA8E-4A70-896B-8A8C1578CE6A}"/>
              </a:ext>
            </a:extLst>
          </p:cNvPr>
          <p:cNvSpPr/>
          <p:nvPr/>
        </p:nvSpPr>
        <p:spPr>
          <a:xfrm>
            <a:off x="83868" y="4232530"/>
            <a:ext cx="3846139" cy="694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0D43B5E-D9D3-44CC-819A-D733A8519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69" y="2572197"/>
            <a:ext cx="3919607" cy="185340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</a:rPr>
              <a:t>Who Are We?</a:t>
            </a:r>
            <a:br>
              <a:rPr lang="en-US" sz="3200">
                <a:solidFill>
                  <a:schemeClr val="bg1"/>
                </a:solidFill>
              </a:rPr>
            </a:br>
            <a:br>
              <a:rPr lang="en-US" sz="3200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The Problem</a:t>
            </a:r>
            <a:br>
              <a:rPr lang="en-US" sz="3200">
                <a:solidFill>
                  <a:schemeClr val="bg1"/>
                </a:solidFill>
              </a:rPr>
            </a:br>
            <a:br>
              <a:rPr lang="en-US" sz="3200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The Solution</a:t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F7D36D5-75F9-4140-BE7E-7197C6A1FAB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85000"/>
          </a:blip>
          <a:srcRect l="5729" t="29074" r="37500" b="11111"/>
          <a:stretch/>
        </p:blipFill>
        <p:spPr>
          <a:xfrm>
            <a:off x="4433313" y="1209596"/>
            <a:ext cx="7489626" cy="4438806"/>
          </a:xfrm>
          <a:prstGeom prst="rect">
            <a:avLst/>
          </a:prstGeom>
        </p:spPr>
      </p:pic>
      <p:pic>
        <p:nvPicPr>
          <p:cNvPr id="3" name="Graphic 2" descr="World">
            <a:extLst>
              <a:ext uri="{FF2B5EF4-FFF2-40B4-BE49-F238E27FC236}">
                <a16:creationId xmlns:a16="http://schemas.microsoft.com/office/drawing/2014/main" id="{84D645CF-A4DE-4BA6-9C10-D2D19A1D00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78837" y="1104899"/>
            <a:ext cx="46482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5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9">
            <a:extLst>
              <a:ext uri="{FF2B5EF4-FFF2-40B4-BE49-F238E27FC236}">
                <a16:creationId xmlns:a16="http://schemas.microsoft.com/office/drawing/2014/main" id="{218D7DD0-110F-43F3-A7E4-B51873CBF1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91" name="Rectangle 11">
            <a:extLst>
              <a:ext uri="{FF2B5EF4-FFF2-40B4-BE49-F238E27FC236}">
                <a16:creationId xmlns:a16="http://schemas.microsoft.com/office/drawing/2014/main" id="{E3F012C5-2940-4F3E-BB5E-B8B2C9E82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13">
            <a:extLst>
              <a:ext uri="{FF2B5EF4-FFF2-40B4-BE49-F238E27FC236}">
                <a16:creationId xmlns:a16="http://schemas.microsoft.com/office/drawing/2014/main" id="{EB37C977-E7E3-44AC-AEC8-2E2764190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13876" cy="6858000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15">
            <a:extLst>
              <a:ext uri="{FF2B5EF4-FFF2-40B4-BE49-F238E27FC236}">
                <a16:creationId xmlns:a16="http://schemas.microsoft.com/office/drawing/2014/main" id="{A70DF37D-86A3-45DB-B1C1-580462D4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1" y="-2"/>
            <a:ext cx="3321978" cy="219679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431EFE1-66CA-4BE7-BB1C-49F36115D7CB}"/>
              </a:ext>
            </a:extLst>
          </p:cNvPr>
          <p:cNvSpPr txBox="1">
            <a:spLocks/>
          </p:cNvSpPr>
          <p:nvPr/>
        </p:nvSpPr>
        <p:spPr>
          <a:xfrm>
            <a:off x="962990" y="573485"/>
            <a:ext cx="3050886" cy="18534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>
                <a:solidFill>
                  <a:schemeClr val="bg1"/>
                </a:solidFill>
              </a:rPr>
              <a:t>Better volunteer experiences, one click at a 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C8BC84-CA8E-4A70-896B-8A8C1578CE6A}"/>
              </a:ext>
            </a:extLst>
          </p:cNvPr>
          <p:cNvSpPr/>
          <p:nvPr/>
        </p:nvSpPr>
        <p:spPr>
          <a:xfrm>
            <a:off x="83868" y="4232530"/>
            <a:ext cx="3846139" cy="694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0D43B5E-D9D3-44CC-819A-D733A8519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69" y="2572197"/>
            <a:ext cx="3919607" cy="185340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</a:rPr>
              <a:t>Who Are We?</a:t>
            </a:r>
            <a:br>
              <a:rPr lang="en-US" sz="3200">
                <a:solidFill>
                  <a:schemeClr val="bg1"/>
                </a:solidFill>
              </a:rPr>
            </a:br>
            <a:br>
              <a:rPr lang="en-US" sz="3200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The Problem</a:t>
            </a:r>
            <a:br>
              <a:rPr lang="en-US" sz="3200">
                <a:solidFill>
                  <a:schemeClr val="bg1"/>
                </a:solidFill>
              </a:rPr>
            </a:br>
            <a:br>
              <a:rPr lang="en-US" sz="3200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The Solution</a:t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CA689E-BF64-469D-869A-DD07F4B826A9}"/>
              </a:ext>
            </a:extLst>
          </p:cNvPr>
          <p:cNvSpPr txBox="1"/>
          <p:nvPr/>
        </p:nvSpPr>
        <p:spPr>
          <a:xfrm>
            <a:off x="5386491" y="2767279"/>
            <a:ext cx="53437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80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58198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1F76255-706A-49CB-BD44-9A4B68B3386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6" y="108310"/>
            <a:ext cx="5242155" cy="12781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9FF8F1-EB2D-499F-B117-E1A5621B6D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040" y="1219201"/>
            <a:ext cx="5354943" cy="5354943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2FDAC79-2632-4703-9B8D-9DB5F65C043E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5" t="29501" r="6019" b="27649"/>
          <a:stretch/>
        </p:blipFill>
        <p:spPr>
          <a:xfrm>
            <a:off x="4838211" y="18791433"/>
            <a:ext cx="2768600" cy="11493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8D89245-6B36-4CE6-BB72-8DAF4E711BB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5000"/>
          </a:blip>
          <a:stretch>
            <a:fillRect/>
          </a:stretch>
        </p:blipFill>
        <p:spPr>
          <a:xfrm>
            <a:off x="3484257" y="5791200"/>
            <a:ext cx="2314652" cy="9584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A13BD1-DBEB-4438-A407-382EF2FCC568}"/>
              </a:ext>
            </a:extLst>
          </p:cNvPr>
          <p:cNvSpPr txBox="1"/>
          <p:nvPr/>
        </p:nvSpPr>
        <p:spPr>
          <a:xfrm>
            <a:off x="9668165" y="5309616"/>
            <a:ext cx="2166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400" b="0" i="0" u="none" strike="noStrike" kern="1200" cap="none" spc="0" normalizeH="0" baseline="0" noProof="0">
                <a:ln>
                  <a:noFill/>
                </a:ln>
                <a:solidFill>
                  <a:srgbClr val="677279"/>
                </a:solidFill>
                <a:effectLst/>
                <a:uLnTx/>
                <a:uFillTx/>
                <a:latin typeface="Quebec-Serial" pitchFamily="2" charset="0"/>
                <a:ea typeface="MS PGothic" panose="020B0600070205080204" pitchFamily="34" charset="-128"/>
                <a:cs typeface="+mn-cs"/>
              </a:rPr>
              <a:t>Lead Collaborator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687527-E504-4CB8-8CE2-32FCBD5AEA0E}"/>
              </a:ext>
            </a:extLst>
          </p:cNvPr>
          <p:cNvSpPr txBox="1"/>
          <p:nvPr/>
        </p:nvSpPr>
        <p:spPr>
          <a:xfrm>
            <a:off x="606485" y="5332939"/>
            <a:ext cx="1685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400" b="0" i="0" u="none" strike="noStrike" kern="1200" cap="none" spc="0" normalizeH="0" baseline="0" noProof="0">
                <a:ln>
                  <a:noFill/>
                </a:ln>
                <a:solidFill>
                  <a:srgbClr val="677279"/>
                </a:solidFill>
                <a:effectLst/>
                <a:uLnTx/>
                <a:uFillTx/>
                <a:latin typeface="Quebec-Serial" pitchFamily="2" charset="0"/>
                <a:ea typeface="MS PGothic" panose="020B0600070205080204" pitchFamily="34" charset="-128"/>
                <a:cs typeface="+mn-cs"/>
              </a:rPr>
              <a:t>Organisers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1D0412-D5E7-45EE-87B7-6FCA3339D01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9" b="23115"/>
          <a:stretch/>
        </p:blipFill>
        <p:spPr>
          <a:xfrm>
            <a:off x="356899" y="5756002"/>
            <a:ext cx="2184565" cy="8448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EC0F0A-9179-4992-86A0-48F2D4DE513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43" t="45314" r="23279" b="47287"/>
          <a:stretch/>
        </p:blipFill>
        <p:spPr>
          <a:xfrm>
            <a:off x="9788518" y="5712527"/>
            <a:ext cx="1926230" cy="86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11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9">
            <a:extLst>
              <a:ext uri="{FF2B5EF4-FFF2-40B4-BE49-F238E27FC236}">
                <a16:creationId xmlns:a16="http://schemas.microsoft.com/office/drawing/2014/main" id="{218D7DD0-110F-43F3-A7E4-B51873CBF1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91" name="Rectangle 11">
            <a:extLst>
              <a:ext uri="{FF2B5EF4-FFF2-40B4-BE49-F238E27FC236}">
                <a16:creationId xmlns:a16="http://schemas.microsoft.com/office/drawing/2014/main" id="{E3F012C5-2940-4F3E-BB5E-B8B2C9E82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13">
            <a:extLst>
              <a:ext uri="{FF2B5EF4-FFF2-40B4-BE49-F238E27FC236}">
                <a16:creationId xmlns:a16="http://schemas.microsoft.com/office/drawing/2014/main" id="{EB37C977-E7E3-44AC-AEC8-2E2764190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13876" cy="6858000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15">
            <a:extLst>
              <a:ext uri="{FF2B5EF4-FFF2-40B4-BE49-F238E27FC236}">
                <a16:creationId xmlns:a16="http://schemas.microsoft.com/office/drawing/2014/main" id="{A70DF37D-86A3-45DB-B1C1-580462D4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1" y="-2"/>
            <a:ext cx="3321978" cy="2196792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9E668319-0335-4CAC-BB33-4C778D7F91D1}"/>
              </a:ext>
            </a:extLst>
          </p:cNvPr>
          <p:cNvSpPr txBox="1">
            <a:spLocks/>
          </p:cNvSpPr>
          <p:nvPr/>
        </p:nvSpPr>
        <p:spPr>
          <a:xfrm>
            <a:off x="33718" y="2318030"/>
            <a:ext cx="3687288" cy="21967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</a:rPr>
              <a:t>Better</a:t>
            </a:r>
          </a:p>
          <a:p>
            <a:pPr algn="l"/>
            <a:r>
              <a:rPr lang="en-US">
                <a:solidFill>
                  <a:schemeClr val="bg1"/>
                </a:solidFill>
              </a:rPr>
              <a:t>volunteer experiences, </a:t>
            </a:r>
          </a:p>
          <a:p>
            <a:pPr algn="l"/>
            <a:r>
              <a:rPr lang="en-US">
                <a:solidFill>
                  <a:schemeClr val="bg1"/>
                </a:solidFill>
              </a:rPr>
              <a:t>one click at a </a:t>
            </a:r>
          </a:p>
          <a:p>
            <a:pPr algn="l"/>
            <a:r>
              <a:rPr lang="en-US">
                <a:solidFill>
                  <a:schemeClr val="bg1"/>
                </a:solidFill>
              </a:rPr>
              <a:t>time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4818215-9282-4DC5-B90A-3EEA882E9428}"/>
              </a:ext>
            </a:extLst>
          </p:cNvPr>
          <p:cNvSpPr txBox="1">
            <a:spLocks/>
          </p:cNvSpPr>
          <p:nvPr/>
        </p:nvSpPr>
        <p:spPr>
          <a:xfrm>
            <a:off x="13894" y="4617196"/>
            <a:ext cx="4181138" cy="123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Presented to you by SEED S.I.G.</a:t>
            </a:r>
            <a:endParaRPr lang="en-SG">
              <a:solidFill>
                <a:schemeClr val="bg1"/>
              </a:solidFill>
            </a:endParaRPr>
          </a:p>
        </p:txBody>
      </p:sp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A58A65AE-C258-4E29-914D-B1FFF050EA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434028" y="1597307"/>
            <a:ext cx="3728359" cy="3728359"/>
          </a:xfrm>
          <a:prstGeom prst="rect">
            <a:avLst/>
          </a:prstGeom>
        </p:spPr>
      </p:pic>
      <p:pic>
        <p:nvPicPr>
          <p:cNvPr id="27" name="Picture 26" descr="A picture containing food, drawing, light&#10;&#10;Description automatically generated">
            <a:extLst>
              <a:ext uri="{FF2B5EF4-FFF2-40B4-BE49-F238E27FC236}">
                <a16:creationId xmlns:a16="http://schemas.microsoft.com/office/drawing/2014/main" id="{FF99551B-630C-4978-BBAA-2F34584504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103831" y="1301816"/>
            <a:ext cx="4373404" cy="4472799"/>
          </a:xfrm>
          <a:prstGeom prst="rect">
            <a:avLst/>
          </a:prstGeom>
        </p:spPr>
      </p:pic>
      <p:pic>
        <p:nvPicPr>
          <p:cNvPr id="29" name="Picture 28" descr="A close up of a sign&#10;&#10;Description automatically generated">
            <a:extLst>
              <a:ext uri="{FF2B5EF4-FFF2-40B4-BE49-F238E27FC236}">
                <a16:creationId xmlns:a16="http://schemas.microsoft.com/office/drawing/2014/main" id="{6C9F8AE2-AADB-4FA8-BCD2-8BFEB6CF62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2383894" y="1472116"/>
            <a:ext cx="1184278" cy="1691827"/>
          </a:xfrm>
          <a:prstGeom prst="rect">
            <a:avLst/>
          </a:prstGeom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0D919F69-77E8-4D00-82BB-9135A2B2084E}"/>
              </a:ext>
            </a:extLst>
          </p:cNvPr>
          <p:cNvSpPr txBox="1">
            <a:spLocks/>
          </p:cNvSpPr>
          <p:nvPr/>
        </p:nvSpPr>
        <p:spPr>
          <a:xfrm>
            <a:off x="32650" y="2676203"/>
            <a:ext cx="3687288" cy="4800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</a:rPr>
              <a:t>volunteer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87C28C30-B270-455D-83F9-6FA178DB4DBB}"/>
              </a:ext>
            </a:extLst>
          </p:cNvPr>
          <p:cNvSpPr txBox="1">
            <a:spLocks/>
          </p:cNvSpPr>
          <p:nvPr/>
        </p:nvSpPr>
        <p:spPr>
          <a:xfrm>
            <a:off x="32653" y="2157230"/>
            <a:ext cx="3687288" cy="529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</a:rPr>
              <a:t>Better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3C07524D-B9F7-4758-9D74-C24A24AD17DA}"/>
              </a:ext>
            </a:extLst>
          </p:cNvPr>
          <p:cNvSpPr txBox="1">
            <a:spLocks/>
          </p:cNvSpPr>
          <p:nvPr/>
        </p:nvSpPr>
        <p:spPr>
          <a:xfrm>
            <a:off x="32658" y="4083169"/>
            <a:ext cx="3687288" cy="63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700">
                <a:solidFill>
                  <a:schemeClr val="bg1"/>
                </a:solidFill>
              </a:rPr>
              <a:t>time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8E24988-DF3F-44E8-9227-A3C708297065}"/>
              </a:ext>
            </a:extLst>
          </p:cNvPr>
          <p:cNvSpPr txBox="1">
            <a:spLocks/>
          </p:cNvSpPr>
          <p:nvPr/>
        </p:nvSpPr>
        <p:spPr>
          <a:xfrm>
            <a:off x="32656" y="3635917"/>
            <a:ext cx="3687288" cy="529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</a:rPr>
              <a:t>one click at a 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C3131004-ED94-4C97-8356-A7929CEBECFB}"/>
              </a:ext>
            </a:extLst>
          </p:cNvPr>
          <p:cNvSpPr txBox="1">
            <a:spLocks/>
          </p:cNvSpPr>
          <p:nvPr/>
        </p:nvSpPr>
        <p:spPr>
          <a:xfrm>
            <a:off x="32659" y="3087232"/>
            <a:ext cx="3687288" cy="63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700">
                <a:solidFill>
                  <a:schemeClr val="bg1"/>
                </a:solidFill>
              </a:rPr>
              <a:t>Experiences</a:t>
            </a:r>
            <a:r>
              <a:rPr lang="en-US">
                <a:solidFill>
                  <a:schemeClr val="bg1"/>
                </a:solidFill>
              </a:rPr>
              <a:t>,</a:t>
            </a:r>
            <a:endParaRPr lang="en-SG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69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96296E-6 L 0.53021 0.3622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10" y="1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9">
            <a:extLst>
              <a:ext uri="{FF2B5EF4-FFF2-40B4-BE49-F238E27FC236}">
                <a16:creationId xmlns:a16="http://schemas.microsoft.com/office/drawing/2014/main" id="{218D7DD0-110F-43F3-A7E4-B51873CBF1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91" name="Rectangle 11">
            <a:extLst>
              <a:ext uri="{FF2B5EF4-FFF2-40B4-BE49-F238E27FC236}">
                <a16:creationId xmlns:a16="http://schemas.microsoft.com/office/drawing/2014/main" id="{E3F012C5-2940-4F3E-BB5E-B8B2C9E82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13">
            <a:extLst>
              <a:ext uri="{FF2B5EF4-FFF2-40B4-BE49-F238E27FC236}">
                <a16:creationId xmlns:a16="http://schemas.microsoft.com/office/drawing/2014/main" id="{EB37C977-E7E3-44AC-AEC8-2E2764190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13876" cy="6858000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15">
            <a:extLst>
              <a:ext uri="{FF2B5EF4-FFF2-40B4-BE49-F238E27FC236}">
                <a16:creationId xmlns:a16="http://schemas.microsoft.com/office/drawing/2014/main" id="{A70DF37D-86A3-45DB-B1C1-580462D4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1" y="-2"/>
            <a:ext cx="3321978" cy="2196792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9E668319-0335-4CAC-BB33-4C778D7F91D1}"/>
              </a:ext>
            </a:extLst>
          </p:cNvPr>
          <p:cNvSpPr txBox="1">
            <a:spLocks/>
          </p:cNvSpPr>
          <p:nvPr/>
        </p:nvSpPr>
        <p:spPr>
          <a:xfrm>
            <a:off x="33718" y="2318030"/>
            <a:ext cx="3687288" cy="21967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</a:rPr>
              <a:t>Better</a:t>
            </a:r>
          </a:p>
          <a:p>
            <a:pPr algn="l"/>
            <a:r>
              <a:rPr lang="en-US">
                <a:solidFill>
                  <a:schemeClr val="bg1"/>
                </a:solidFill>
              </a:rPr>
              <a:t>volunteer experiences, </a:t>
            </a:r>
          </a:p>
          <a:p>
            <a:pPr algn="l"/>
            <a:r>
              <a:rPr lang="en-US">
                <a:solidFill>
                  <a:schemeClr val="bg1"/>
                </a:solidFill>
              </a:rPr>
              <a:t>one click at a </a:t>
            </a:r>
          </a:p>
          <a:p>
            <a:pPr algn="l"/>
            <a:r>
              <a:rPr lang="en-US">
                <a:solidFill>
                  <a:schemeClr val="bg1"/>
                </a:solidFill>
              </a:rPr>
              <a:t>time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4818215-9282-4DC5-B90A-3EEA882E9428}"/>
              </a:ext>
            </a:extLst>
          </p:cNvPr>
          <p:cNvSpPr txBox="1">
            <a:spLocks/>
          </p:cNvSpPr>
          <p:nvPr/>
        </p:nvSpPr>
        <p:spPr>
          <a:xfrm>
            <a:off x="13894" y="4617196"/>
            <a:ext cx="4181138" cy="123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Presented to you by SEED S.I.G.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0D919F69-77E8-4D00-82BB-9135A2B2084E}"/>
              </a:ext>
            </a:extLst>
          </p:cNvPr>
          <p:cNvSpPr txBox="1">
            <a:spLocks/>
          </p:cNvSpPr>
          <p:nvPr/>
        </p:nvSpPr>
        <p:spPr>
          <a:xfrm>
            <a:off x="32650" y="2676203"/>
            <a:ext cx="3687288" cy="4800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</a:rPr>
              <a:t>volunteer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87C28C30-B270-455D-83F9-6FA178DB4DBB}"/>
              </a:ext>
            </a:extLst>
          </p:cNvPr>
          <p:cNvSpPr txBox="1">
            <a:spLocks/>
          </p:cNvSpPr>
          <p:nvPr/>
        </p:nvSpPr>
        <p:spPr>
          <a:xfrm>
            <a:off x="32653" y="2157230"/>
            <a:ext cx="3687288" cy="529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</a:rPr>
              <a:t>Better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3C07524D-B9F7-4758-9D74-C24A24AD17DA}"/>
              </a:ext>
            </a:extLst>
          </p:cNvPr>
          <p:cNvSpPr txBox="1">
            <a:spLocks/>
          </p:cNvSpPr>
          <p:nvPr/>
        </p:nvSpPr>
        <p:spPr>
          <a:xfrm>
            <a:off x="32658" y="4083169"/>
            <a:ext cx="3687288" cy="63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700">
                <a:solidFill>
                  <a:schemeClr val="bg1"/>
                </a:solidFill>
              </a:rPr>
              <a:t>time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8E24988-DF3F-44E8-9227-A3C708297065}"/>
              </a:ext>
            </a:extLst>
          </p:cNvPr>
          <p:cNvSpPr txBox="1">
            <a:spLocks/>
          </p:cNvSpPr>
          <p:nvPr/>
        </p:nvSpPr>
        <p:spPr>
          <a:xfrm>
            <a:off x="32656" y="3635917"/>
            <a:ext cx="3687288" cy="529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</a:rPr>
              <a:t>one click at a 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C3131004-ED94-4C97-8356-A7929CEBECFB}"/>
              </a:ext>
            </a:extLst>
          </p:cNvPr>
          <p:cNvSpPr txBox="1">
            <a:spLocks/>
          </p:cNvSpPr>
          <p:nvPr/>
        </p:nvSpPr>
        <p:spPr>
          <a:xfrm>
            <a:off x="32659" y="3087232"/>
            <a:ext cx="3687288" cy="63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700">
                <a:solidFill>
                  <a:schemeClr val="bg1"/>
                </a:solidFill>
              </a:rPr>
              <a:t>Experiences</a:t>
            </a:r>
            <a:r>
              <a:rPr lang="en-US">
                <a:solidFill>
                  <a:schemeClr val="bg1"/>
                </a:solidFill>
              </a:rPr>
              <a:t>,</a:t>
            </a:r>
            <a:endParaRPr lang="en-SG">
              <a:solidFill>
                <a:schemeClr val="bg1"/>
              </a:solidFill>
            </a:endParaRPr>
          </a:p>
        </p:txBody>
      </p:sp>
      <p:pic>
        <p:nvPicPr>
          <p:cNvPr id="20" name="Picture 19" descr="A picture containing food, drawing, light&#10;&#10;Description automatically generated">
            <a:extLst>
              <a:ext uri="{FF2B5EF4-FFF2-40B4-BE49-F238E27FC236}">
                <a16:creationId xmlns:a16="http://schemas.microsoft.com/office/drawing/2014/main" id="{BE1381CF-B041-4762-B72E-44200B3FA5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03831" y="1301816"/>
            <a:ext cx="4373404" cy="4472799"/>
          </a:xfrm>
          <a:prstGeom prst="rect">
            <a:avLst/>
          </a:prstGeom>
        </p:spPr>
      </p:pic>
      <p:pic>
        <p:nvPicPr>
          <p:cNvPr id="29" name="Picture 28" descr="A close up of a sign&#10;&#10;Description automatically generated">
            <a:extLst>
              <a:ext uri="{FF2B5EF4-FFF2-40B4-BE49-F238E27FC236}">
                <a16:creationId xmlns:a16="http://schemas.microsoft.com/office/drawing/2014/main" id="{6C9F8AE2-AADB-4FA8-BCD2-8BFEB6CF62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917574" y="4082788"/>
            <a:ext cx="1184278" cy="169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5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81481E-6 L 0.20338 -0.23009 " pathEditMode="relative" rAng="0" ptsTypes="AA">
                                      <p:cBhvr>
                                        <p:cTn id="8" dur="8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26" y="-1155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750" fill="hold"/>
                                        <p:tgtEl>
                                          <p:spTgt spid="36"/>
                                        </p:tgtEl>
                                      </p:cBhvr>
                                      <p:by x="86000" y="86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81481E-6 L 0.13711 -0.25301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49" y="-125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750" fill="hold"/>
                                        <p:tgtEl>
                                          <p:spTgt spid="35"/>
                                        </p:tgtEl>
                                      </p:cBhvr>
                                      <p:by x="86000" y="86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22222E-6 L 0.11536 -0.27662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4" y="-1384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750" fill="hold"/>
                                        <p:tgtEl>
                                          <p:spTgt spid="39"/>
                                        </p:tgtEl>
                                      </p:cBhvr>
                                      <p:by x="86000" y="86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81481E-6 L 0.07825 -0.30069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-1493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</p:cBhvr>
                                      <p:by x="86000" y="86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81481E-6 L 0.23229 -0.32477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-1615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750" fill="hold"/>
                                        <p:tgtEl>
                                          <p:spTgt spid="37"/>
                                        </p:tgtEl>
                                      </p:cBhvr>
                                      <p:by x="86000" y="86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9">
            <a:extLst>
              <a:ext uri="{FF2B5EF4-FFF2-40B4-BE49-F238E27FC236}">
                <a16:creationId xmlns:a16="http://schemas.microsoft.com/office/drawing/2014/main" id="{218D7DD0-110F-43F3-A7E4-B51873CBF1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91" name="Rectangle 11">
            <a:extLst>
              <a:ext uri="{FF2B5EF4-FFF2-40B4-BE49-F238E27FC236}">
                <a16:creationId xmlns:a16="http://schemas.microsoft.com/office/drawing/2014/main" id="{E3F012C5-2940-4F3E-BB5E-B8B2C9E82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13">
            <a:extLst>
              <a:ext uri="{FF2B5EF4-FFF2-40B4-BE49-F238E27FC236}">
                <a16:creationId xmlns:a16="http://schemas.microsoft.com/office/drawing/2014/main" id="{EB37C977-E7E3-44AC-AEC8-2E2764190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13876" cy="6858000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15">
            <a:extLst>
              <a:ext uri="{FF2B5EF4-FFF2-40B4-BE49-F238E27FC236}">
                <a16:creationId xmlns:a16="http://schemas.microsoft.com/office/drawing/2014/main" id="{A70DF37D-86A3-45DB-B1C1-580462D4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1" y="-2"/>
            <a:ext cx="3321978" cy="21967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DA92D10-0FE5-4E21-9A04-C2E1E406CF18}"/>
              </a:ext>
            </a:extLst>
          </p:cNvPr>
          <p:cNvSpPr/>
          <p:nvPr/>
        </p:nvSpPr>
        <p:spPr>
          <a:xfrm>
            <a:off x="83868" y="2455182"/>
            <a:ext cx="3846139" cy="694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0D43B5E-D9D3-44CC-819A-D733A8519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69" y="2572197"/>
            <a:ext cx="3919607" cy="408239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</a:rPr>
              <a:t>Who Are We?</a:t>
            </a:r>
            <a:br>
              <a:rPr lang="en-US" sz="3200">
                <a:solidFill>
                  <a:schemeClr val="bg1"/>
                </a:solidFill>
              </a:rPr>
            </a:br>
            <a:br>
              <a:rPr lang="en-US" sz="3200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The Problem</a:t>
            </a:r>
            <a:br>
              <a:rPr lang="en-US" sz="3200">
                <a:solidFill>
                  <a:schemeClr val="bg1"/>
                </a:solidFill>
              </a:rPr>
            </a:br>
            <a:br>
              <a:rPr lang="en-US" sz="3200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The Solution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431EFE1-66CA-4BE7-BB1C-49F36115D7CB}"/>
              </a:ext>
            </a:extLst>
          </p:cNvPr>
          <p:cNvSpPr txBox="1">
            <a:spLocks/>
          </p:cNvSpPr>
          <p:nvPr/>
        </p:nvSpPr>
        <p:spPr>
          <a:xfrm>
            <a:off x="962990" y="573485"/>
            <a:ext cx="3050886" cy="18534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>
                <a:solidFill>
                  <a:schemeClr val="bg1"/>
                </a:solidFill>
              </a:rPr>
              <a:t>Better volunteer experiences, one click at a time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40EC0F-0BDA-4E09-B42F-B88BA2BEB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997555"/>
            <a:ext cx="4563376" cy="456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90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9">
            <a:extLst>
              <a:ext uri="{FF2B5EF4-FFF2-40B4-BE49-F238E27FC236}">
                <a16:creationId xmlns:a16="http://schemas.microsoft.com/office/drawing/2014/main" id="{218D7DD0-110F-43F3-A7E4-B51873CBF1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91" name="Rectangle 11">
            <a:extLst>
              <a:ext uri="{FF2B5EF4-FFF2-40B4-BE49-F238E27FC236}">
                <a16:creationId xmlns:a16="http://schemas.microsoft.com/office/drawing/2014/main" id="{E3F012C5-2940-4F3E-BB5E-B8B2C9E82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13">
            <a:extLst>
              <a:ext uri="{FF2B5EF4-FFF2-40B4-BE49-F238E27FC236}">
                <a16:creationId xmlns:a16="http://schemas.microsoft.com/office/drawing/2014/main" id="{EB37C977-E7E3-44AC-AEC8-2E2764190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13876" cy="6858000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15">
            <a:extLst>
              <a:ext uri="{FF2B5EF4-FFF2-40B4-BE49-F238E27FC236}">
                <a16:creationId xmlns:a16="http://schemas.microsoft.com/office/drawing/2014/main" id="{A70DF37D-86A3-45DB-B1C1-580462D4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1" y="-2"/>
            <a:ext cx="3321978" cy="21967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DA92D10-0FE5-4E21-9A04-C2E1E406CF18}"/>
              </a:ext>
            </a:extLst>
          </p:cNvPr>
          <p:cNvSpPr/>
          <p:nvPr/>
        </p:nvSpPr>
        <p:spPr>
          <a:xfrm>
            <a:off x="83868" y="2455182"/>
            <a:ext cx="3846139" cy="694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0D43B5E-D9D3-44CC-819A-D733A8519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69" y="2572197"/>
            <a:ext cx="3919607" cy="86514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</a:rPr>
              <a:t>Who Are We?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431EFE1-66CA-4BE7-BB1C-49F36115D7CB}"/>
              </a:ext>
            </a:extLst>
          </p:cNvPr>
          <p:cNvSpPr txBox="1">
            <a:spLocks/>
          </p:cNvSpPr>
          <p:nvPr/>
        </p:nvSpPr>
        <p:spPr>
          <a:xfrm>
            <a:off x="962990" y="573485"/>
            <a:ext cx="3050886" cy="18534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>
                <a:solidFill>
                  <a:schemeClr val="bg1"/>
                </a:solidFill>
              </a:rPr>
              <a:t>Better volunteer experiences, one click at a time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06E21FD-6BA0-4D81-BFF2-74C15E204EBC}"/>
              </a:ext>
            </a:extLst>
          </p:cNvPr>
          <p:cNvSpPr txBox="1">
            <a:spLocks/>
          </p:cNvSpPr>
          <p:nvPr/>
        </p:nvSpPr>
        <p:spPr>
          <a:xfrm>
            <a:off x="94536" y="3437347"/>
            <a:ext cx="3919607" cy="15452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>
                <a:solidFill>
                  <a:schemeClr val="bg1"/>
                </a:solidFill>
              </a:rPr>
              <a:t>The Problem</a:t>
            </a:r>
            <a:br>
              <a:rPr lang="en-US" sz="3200">
                <a:solidFill>
                  <a:schemeClr val="bg1"/>
                </a:solidFill>
              </a:rPr>
            </a:br>
            <a:br>
              <a:rPr lang="en-US" sz="3200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The Solution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C0AB7B3B-A776-45A8-8566-39E579BE4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997555"/>
            <a:ext cx="4563376" cy="456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36C14D56-5F66-4A51-B99A-0760774CE92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161" t="9449" r="27268" b="43909"/>
          <a:stretch/>
        </p:blipFill>
        <p:spPr>
          <a:xfrm>
            <a:off x="8193201" y="3692832"/>
            <a:ext cx="1980000" cy="1980000"/>
          </a:xfrm>
          <a:prstGeom prst="ellips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878760193">
                  <a:custGeom>
                    <a:avLst/>
                    <a:gdLst>
                      <a:gd name="connsiteX0" fmla="*/ 0 w 2160000"/>
                      <a:gd name="connsiteY0" fmla="*/ 1080000 h 2160000"/>
                      <a:gd name="connsiteX1" fmla="*/ 1080000 w 2160000"/>
                      <a:gd name="connsiteY1" fmla="*/ 0 h 2160000"/>
                      <a:gd name="connsiteX2" fmla="*/ 2160000 w 2160000"/>
                      <a:gd name="connsiteY2" fmla="*/ 1080000 h 2160000"/>
                      <a:gd name="connsiteX3" fmla="*/ 1080000 w 2160000"/>
                      <a:gd name="connsiteY3" fmla="*/ 2160000 h 2160000"/>
                      <a:gd name="connsiteX4" fmla="*/ 0 w 2160000"/>
                      <a:gd name="connsiteY4" fmla="*/ 1080000 h 216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0000" h="2160000" fill="none" extrusionOk="0">
                        <a:moveTo>
                          <a:pt x="0" y="1080000"/>
                        </a:moveTo>
                        <a:cubicBezTo>
                          <a:pt x="8078" y="459819"/>
                          <a:pt x="498387" y="-8892"/>
                          <a:pt x="1080000" y="0"/>
                        </a:cubicBezTo>
                        <a:cubicBezTo>
                          <a:pt x="1552019" y="84471"/>
                          <a:pt x="2201920" y="514743"/>
                          <a:pt x="2160000" y="1080000"/>
                        </a:cubicBezTo>
                        <a:cubicBezTo>
                          <a:pt x="2150039" y="1723587"/>
                          <a:pt x="1628220" y="2136662"/>
                          <a:pt x="1080000" y="2160000"/>
                        </a:cubicBezTo>
                        <a:cubicBezTo>
                          <a:pt x="478959" y="2063083"/>
                          <a:pt x="141063" y="1754502"/>
                          <a:pt x="0" y="1080000"/>
                        </a:cubicBezTo>
                        <a:close/>
                      </a:path>
                      <a:path w="2160000" h="2160000" stroke="0" extrusionOk="0">
                        <a:moveTo>
                          <a:pt x="0" y="1080000"/>
                        </a:moveTo>
                        <a:cubicBezTo>
                          <a:pt x="159196" y="503297"/>
                          <a:pt x="497709" y="145823"/>
                          <a:pt x="1080000" y="0"/>
                        </a:cubicBezTo>
                        <a:cubicBezTo>
                          <a:pt x="1674093" y="-29400"/>
                          <a:pt x="2277497" y="407161"/>
                          <a:pt x="2160000" y="1080000"/>
                        </a:cubicBezTo>
                        <a:cubicBezTo>
                          <a:pt x="2232339" y="1751534"/>
                          <a:pt x="1635067" y="2004929"/>
                          <a:pt x="1080000" y="2160000"/>
                        </a:cubicBezTo>
                        <a:cubicBezTo>
                          <a:pt x="328954" y="2225054"/>
                          <a:pt x="34797" y="1737468"/>
                          <a:pt x="0" y="10800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</p:pic>
      <p:pic>
        <p:nvPicPr>
          <p:cNvPr id="31" name="Picture 30" descr="A group of people sitting at a table using a computer&#10;&#10;Description automatically generated">
            <a:extLst>
              <a:ext uri="{FF2B5EF4-FFF2-40B4-BE49-F238E27FC236}">
                <a16:creationId xmlns:a16="http://schemas.microsoft.com/office/drawing/2014/main" id="{3A3E0568-4DBB-480E-9EBB-92CD51F977D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7883" t="14558" r="21762" b="39900"/>
          <a:stretch/>
        </p:blipFill>
        <p:spPr>
          <a:xfrm>
            <a:off x="4953201" y="3782696"/>
            <a:ext cx="1980000" cy="1980000"/>
          </a:xfrm>
          <a:prstGeom prst="ellips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2559674341">
                  <a:custGeom>
                    <a:avLst/>
                    <a:gdLst>
                      <a:gd name="connsiteX0" fmla="*/ 0 w 2160000"/>
                      <a:gd name="connsiteY0" fmla="*/ 1080000 h 2160000"/>
                      <a:gd name="connsiteX1" fmla="*/ 1080000 w 2160000"/>
                      <a:gd name="connsiteY1" fmla="*/ 0 h 2160000"/>
                      <a:gd name="connsiteX2" fmla="*/ 2160000 w 2160000"/>
                      <a:gd name="connsiteY2" fmla="*/ 1080000 h 2160000"/>
                      <a:gd name="connsiteX3" fmla="*/ 1080000 w 2160000"/>
                      <a:gd name="connsiteY3" fmla="*/ 2160000 h 2160000"/>
                      <a:gd name="connsiteX4" fmla="*/ 0 w 2160000"/>
                      <a:gd name="connsiteY4" fmla="*/ 1080000 h 216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0000" h="2160000" fill="none" extrusionOk="0">
                        <a:moveTo>
                          <a:pt x="0" y="1080000"/>
                        </a:moveTo>
                        <a:cubicBezTo>
                          <a:pt x="-22063" y="536533"/>
                          <a:pt x="601625" y="-9312"/>
                          <a:pt x="1080000" y="0"/>
                        </a:cubicBezTo>
                        <a:cubicBezTo>
                          <a:pt x="1683617" y="22703"/>
                          <a:pt x="2260680" y="449826"/>
                          <a:pt x="2160000" y="1080000"/>
                        </a:cubicBezTo>
                        <a:cubicBezTo>
                          <a:pt x="2190484" y="1799751"/>
                          <a:pt x="1636395" y="2123537"/>
                          <a:pt x="1080000" y="2160000"/>
                        </a:cubicBezTo>
                        <a:cubicBezTo>
                          <a:pt x="480794" y="2130521"/>
                          <a:pt x="143353" y="1619248"/>
                          <a:pt x="0" y="1080000"/>
                        </a:cubicBezTo>
                        <a:close/>
                      </a:path>
                      <a:path w="2160000" h="2160000" stroke="0" extrusionOk="0">
                        <a:moveTo>
                          <a:pt x="0" y="1080000"/>
                        </a:moveTo>
                        <a:cubicBezTo>
                          <a:pt x="17495" y="444496"/>
                          <a:pt x="615725" y="-46426"/>
                          <a:pt x="1080000" y="0"/>
                        </a:cubicBezTo>
                        <a:cubicBezTo>
                          <a:pt x="1704748" y="15196"/>
                          <a:pt x="2173156" y="648783"/>
                          <a:pt x="2160000" y="1080000"/>
                        </a:cubicBezTo>
                        <a:cubicBezTo>
                          <a:pt x="2155591" y="1661155"/>
                          <a:pt x="1589623" y="2138717"/>
                          <a:pt x="1080000" y="2160000"/>
                        </a:cubicBezTo>
                        <a:cubicBezTo>
                          <a:pt x="510178" y="2079244"/>
                          <a:pt x="-166368" y="1715878"/>
                          <a:pt x="0" y="10800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AC5F3CF-FB2F-481F-943B-985865F0F744}"/>
              </a:ext>
            </a:extLst>
          </p:cNvPr>
          <p:cNvSpPr txBox="1"/>
          <p:nvPr/>
        </p:nvSpPr>
        <p:spPr>
          <a:xfrm>
            <a:off x="4764036" y="2506517"/>
            <a:ext cx="1509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CHUAN HAO</a:t>
            </a:r>
          </a:p>
          <a:p>
            <a:pPr algn="ctr"/>
            <a:r>
              <a:rPr lang="en-US"/>
              <a:t>Team leader,</a:t>
            </a:r>
          </a:p>
          <a:p>
            <a:pPr algn="ctr"/>
            <a:r>
              <a:rPr lang="en-US"/>
              <a:t>The Tech Dude</a:t>
            </a:r>
            <a:endParaRPr lang="en-SG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7DDA7D-8E4C-4867-B381-DFFF38133788}"/>
              </a:ext>
            </a:extLst>
          </p:cNvPr>
          <p:cNvSpPr txBox="1"/>
          <p:nvPr/>
        </p:nvSpPr>
        <p:spPr>
          <a:xfrm>
            <a:off x="4985461" y="5833660"/>
            <a:ext cx="2020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JESS</a:t>
            </a:r>
          </a:p>
          <a:p>
            <a:pPr algn="ctr"/>
            <a:r>
              <a:rPr lang="en-SG"/>
              <a:t>Cybersecurity Geek</a:t>
            </a:r>
          </a:p>
          <a:p>
            <a:pPr algn="ctr"/>
            <a:r>
              <a:rPr lang="en-SG" err="1"/>
              <a:t>Madlad</a:t>
            </a:r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A04C37-060A-41EB-964E-47164B2B05DC}"/>
              </a:ext>
            </a:extLst>
          </p:cNvPr>
          <p:cNvSpPr txBox="1"/>
          <p:nvPr/>
        </p:nvSpPr>
        <p:spPr>
          <a:xfrm>
            <a:off x="8212895" y="5867280"/>
            <a:ext cx="1935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HENG WOON</a:t>
            </a:r>
            <a:endParaRPr lang="en-SG"/>
          </a:p>
          <a:p>
            <a:pPr algn="ctr"/>
            <a:r>
              <a:rPr lang="en-SG"/>
              <a:t>Microsoft Magician</a:t>
            </a:r>
          </a:p>
          <a:p>
            <a:pPr algn="ctr"/>
            <a:r>
              <a:rPr lang="en-SG"/>
              <a:t>Comedian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D5B188-1B1D-47A3-B26A-7640D61BEDD3}"/>
              </a:ext>
            </a:extLst>
          </p:cNvPr>
          <p:cNvSpPr txBox="1"/>
          <p:nvPr/>
        </p:nvSpPr>
        <p:spPr>
          <a:xfrm>
            <a:off x="7246603" y="2480590"/>
            <a:ext cx="18449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SILVIANA</a:t>
            </a:r>
          </a:p>
          <a:p>
            <a:pPr algn="ctr"/>
            <a:r>
              <a:rPr lang="en-SG"/>
              <a:t>Frontend Designer</a:t>
            </a:r>
          </a:p>
          <a:p>
            <a:pPr algn="ctr"/>
            <a:r>
              <a:rPr lang="en-SG"/>
              <a:t>Wizard Touch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0EC14C-6773-495C-8BC5-8CDB0CD2D38A}"/>
              </a:ext>
            </a:extLst>
          </p:cNvPr>
          <p:cNvSpPr txBox="1"/>
          <p:nvPr/>
        </p:nvSpPr>
        <p:spPr>
          <a:xfrm>
            <a:off x="9890531" y="2505669"/>
            <a:ext cx="1975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DAVID</a:t>
            </a:r>
          </a:p>
          <a:p>
            <a:pPr algn="ctr"/>
            <a:r>
              <a:rPr lang="en-SG"/>
              <a:t>Also Tech Dude.</a:t>
            </a:r>
          </a:p>
          <a:p>
            <a:pPr algn="ctr"/>
            <a:r>
              <a:rPr lang="en-SG"/>
              <a:t>Backend Developer</a:t>
            </a:r>
          </a:p>
        </p:txBody>
      </p:sp>
      <p:pic>
        <p:nvPicPr>
          <p:cNvPr id="38" name="Picture 37" descr="A group of people sitting at a table using a computer&#10;&#10;Description automatically generated">
            <a:extLst>
              <a:ext uri="{FF2B5EF4-FFF2-40B4-BE49-F238E27FC236}">
                <a16:creationId xmlns:a16="http://schemas.microsoft.com/office/drawing/2014/main" id="{7DD1A42D-B96A-4E15-B13C-80D1AED9907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104" t="16984" r="49541" b="37474"/>
          <a:stretch/>
        </p:blipFill>
        <p:spPr>
          <a:xfrm>
            <a:off x="9885944" y="419730"/>
            <a:ext cx="1980000" cy="1980000"/>
          </a:xfrm>
          <a:prstGeom prst="ellips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2998267428">
                  <a:custGeom>
                    <a:avLst/>
                    <a:gdLst>
                      <a:gd name="connsiteX0" fmla="*/ 0 w 2160000"/>
                      <a:gd name="connsiteY0" fmla="*/ 1080000 h 2160000"/>
                      <a:gd name="connsiteX1" fmla="*/ 1080000 w 2160000"/>
                      <a:gd name="connsiteY1" fmla="*/ 0 h 2160000"/>
                      <a:gd name="connsiteX2" fmla="*/ 2160000 w 2160000"/>
                      <a:gd name="connsiteY2" fmla="*/ 1080000 h 2160000"/>
                      <a:gd name="connsiteX3" fmla="*/ 1080000 w 2160000"/>
                      <a:gd name="connsiteY3" fmla="*/ 2160000 h 2160000"/>
                      <a:gd name="connsiteX4" fmla="*/ 0 w 2160000"/>
                      <a:gd name="connsiteY4" fmla="*/ 1080000 h 216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0000" h="2160000" fill="none" extrusionOk="0">
                        <a:moveTo>
                          <a:pt x="0" y="1080000"/>
                        </a:moveTo>
                        <a:cubicBezTo>
                          <a:pt x="119198" y="475971"/>
                          <a:pt x="468630" y="-9179"/>
                          <a:pt x="1080000" y="0"/>
                        </a:cubicBezTo>
                        <a:cubicBezTo>
                          <a:pt x="1780610" y="110313"/>
                          <a:pt x="2129436" y="451452"/>
                          <a:pt x="2160000" y="1080000"/>
                        </a:cubicBezTo>
                        <a:cubicBezTo>
                          <a:pt x="2109941" y="1781158"/>
                          <a:pt x="1768147" y="2049499"/>
                          <a:pt x="1080000" y="2160000"/>
                        </a:cubicBezTo>
                        <a:cubicBezTo>
                          <a:pt x="372908" y="2094013"/>
                          <a:pt x="-5402" y="1721220"/>
                          <a:pt x="0" y="1080000"/>
                        </a:cubicBezTo>
                        <a:close/>
                      </a:path>
                      <a:path w="2160000" h="2160000" stroke="0" extrusionOk="0">
                        <a:moveTo>
                          <a:pt x="0" y="1080000"/>
                        </a:moveTo>
                        <a:cubicBezTo>
                          <a:pt x="-12334" y="565763"/>
                          <a:pt x="485932" y="62297"/>
                          <a:pt x="1080000" y="0"/>
                        </a:cubicBezTo>
                        <a:cubicBezTo>
                          <a:pt x="1560587" y="129252"/>
                          <a:pt x="2154450" y="456882"/>
                          <a:pt x="2160000" y="1080000"/>
                        </a:cubicBezTo>
                        <a:cubicBezTo>
                          <a:pt x="2283274" y="1581882"/>
                          <a:pt x="1623329" y="2189777"/>
                          <a:pt x="1080000" y="2160000"/>
                        </a:cubicBezTo>
                        <a:cubicBezTo>
                          <a:pt x="339495" y="2265199"/>
                          <a:pt x="11584" y="1656924"/>
                          <a:pt x="0" y="10800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</p:pic>
      <p:pic>
        <p:nvPicPr>
          <p:cNvPr id="44" name="Picture 43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4111FFCC-19F2-45D0-AA6B-0F141FA976D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0125" t="13722" r="16219" b="50784"/>
          <a:stretch/>
        </p:blipFill>
        <p:spPr>
          <a:xfrm>
            <a:off x="4479064" y="419730"/>
            <a:ext cx="1980000" cy="1980000"/>
          </a:xfrm>
          <a:prstGeom prst="ellips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2558881134">
                  <a:custGeom>
                    <a:avLst/>
                    <a:gdLst>
                      <a:gd name="connsiteX0" fmla="*/ 0 w 2160000"/>
                      <a:gd name="connsiteY0" fmla="*/ 1080000 h 2160000"/>
                      <a:gd name="connsiteX1" fmla="*/ 1080000 w 2160000"/>
                      <a:gd name="connsiteY1" fmla="*/ 0 h 2160000"/>
                      <a:gd name="connsiteX2" fmla="*/ 2160000 w 2160000"/>
                      <a:gd name="connsiteY2" fmla="*/ 1080000 h 2160000"/>
                      <a:gd name="connsiteX3" fmla="*/ 1080000 w 2160000"/>
                      <a:gd name="connsiteY3" fmla="*/ 2160000 h 2160000"/>
                      <a:gd name="connsiteX4" fmla="*/ 0 w 2160000"/>
                      <a:gd name="connsiteY4" fmla="*/ 1080000 h 216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0000" h="2160000" fill="none" extrusionOk="0">
                        <a:moveTo>
                          <a:pt x="0" y="1080000"/>
                        </a:moveTo>
                        <a:cubicBezTo>
                          <a:pt x="-9881" y="317635"/>
                          <a:pt x="637741" y="-71832"/>
                          <a:pt x="1080000" y="0"/>
                        </a:cubicBezTo>
                        <a:cubicBezTo>
                          <a:pt x="1632961" y="-14152"/>
                          <a:pt x="2130081" y="476638"/>
                          <a:pt x="2160000" y="1080000"/>
                        </a:cubicBezTo>
                        <a:cubicBezTo>
                          <a:pt x="2046801" y="1626637"/>
                          <a:pt x="1621914" y="2143552"/>
                          <a:pt x="1080000" y="2160000"/>
                        </a:cubicBezTo>
                        <a:cubicBezTo>
                          <a:pt x="404695" y="2218044"/>
                          <a:pt x="-55094" y="1773839"/>
                          <a:pt x="0" y="1080000"/>
                        </a:cubicBezTo>
                        <a:close/>
                      </a:path>
                      <a:path w="2160000" h="2160000" stroke="0" extrusionOk="0">
                        <a:moveTo>
                          <a:pt x="0" y="1080000"/>
                        </a:moveTo>
                        <a:cubicBezTo>
                          <a:pt x="-115998" y="561889"/>
                          <a:pt x="598984" y="61891"/>
                          <a:pt x="1080000" y="0"/>
                        </a:cubicBezTo>
                        <a:cubicBezTo>
                          <a:pt x="1696606" y="171496"/>
                          <a:pt x="2108558" y="510076"/>
                          <a:pt x="2160000" y="1080000"/>
                        </a:cubicBezTo>
                        <a:cubicBezTo>
                          <a:pt x="2182543" y="1664809"/>
                          <a:pt x="1642673" y="1996872"/>
                          <a:pt x="1080000" y="2160000"/>
                        </a:cubicBezTo>
                        <a:cubicBezTo>
                          <a:pt x="352520" y="2167955"/>
                          <a:pt x="-56863" y="1609381"/>
                          <a:pt x="0" y="10800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</p:pic>
      <p:pic>
        <p:nvPicPr>
          <p:cNvPr id="45" name="Picture 2">
            <a:extLst>
              <a:ext uri="{FF2B5EF4-FFF2-40B4-BE49-F238E27FC236}">
                <a16:creationId xmlns:a16="http://schemas.microsoft.com/office/drawing/2014/main" id="{9DCE2030-454D-47B6-9C7B-5E4BE3A209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/>
          <a:srcRect l="-405" t="13857" r="405" b="38925"/>
          <a:stretch/>
        </p:blipFill>
        <p:spPr bwMode="auto">
          <a:xfrm>
            <a:off x="7179064" y="419730"/>
            <a:ext cx="1980000" cy="1980000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625625018">
                  <a:custGeom>
                    <a:avLst/>
                    <a:gdLst>
                      <a:gd name="connsiteX0" fmla="*/ 0 w 2160000"/>
                      <a:gd name="connsiteY0" fmla="*/ 1080000 h 2160000"/>
                      <a:gd name="connsiteX1" fmla="*/ 1080000 w 2160000"/>
                      <a:gd name="connsiteY1" fmla="*/ 0 h 2160000"/>
                      <a:gd name="connsiteX2" fmla="*/ 2160000 w 2160000"/>
                      <a:gd name="connsiteY2" fmla="*/ 1080000 h 2160000"/>
                      <a:gd name="connsiteX3" fmla="*/ 1080000 w 2160000"/>
                      <a:gd name="connsiteY3" fmla="*/ 2160000 h 2160000"/>
                      <a:gd name="connsiteX4" fmla="*/ 0 w 2160000"/>
                      <a:gd name="connsiteY4" fmla="*/ 1080000 h 216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0000" h="2160000" extrusionOk="0">
                        <a:moveTo>
                          <a:pt x="0" y="1080000"/>
                        </a:moveTo>
                        <a:cubicBezTo>
                          <a:pt x="163971" y="535977"/>
                          <a:pt x="533355" y="64582"/>
                          <a:pt x="1080000" y="0"/>
                        </a:cubicBezTo>
                        <a:cubicBezTo>
                          <a:pt x="1615225" y="57859"/>
                          <a:pt x="2216462" y="454891"/>
                          <a:pt x="2160000" y="1080000"/>
                        </a:cubicBezTo>
                        <a:cubicBezTo>
                          <a:pt x="2078652" y="1532344"/>
                          <a:pt x="1658071" y="2177619"/>
                          <a:pt x="1080000" y="2160000"/>
                        </a:cubicBezTo>
                        <a:cubicBezTo>
                          <a:pt x="477513" y="2055261"/>
                          <a:pt x="106270" y="1744718"/>
                          <a:pt x="0" y="10800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46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750" fill="hold"/>
                                        <p:tgtEl>
                                          <p:spTgt spid="16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7.40741E-7 L 0.23008 0.40625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97" y="2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3" grpId="0"/>
      <p:bldP spid="34" grpId="0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9">
            <a:extLst>
              <a:ext uri="{FF2B5EF4-FFF2-40B4-BE49-F238E27FC236}">
                <a16:creationId xmlns:a16="http://schemas.microsoft.com/office/drawing/2014/main" id="{218D7DD0-110F-43F3-A7E4-B51873CBF1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91" name="Rectangle 11">
            <a:extLst>
              <a:ext uri="{FF2B5EF4-FFF2-40B4-BE49-F238E27FC236}">
                <a16:creationId xmlns:a16="http://schemas.microsoft.com/office/drawing/2014/main" id="{E3F012C5-2940-4F3E-BB5E-B8B2C9E82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13">
            <a:extLst>
              <a:ext uri="{FF2B5EF4-FFF2-40B4-BE49-F238E27FC236}">
                <a16:creationId xmlns:a16="http://schemas.microsoft.com/office/drawing/2014/main" id="{EB37C977-E7E3-44AC-AEC8-2E2764190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13876" cy="6858000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15">
            <a:extLst>
              <a:ext uri="{FF2B5EF4-FFF2-40B4-BE49-F238E27FC236}">
                <a16:creationId xmlns:a16="http://schemas.microsoft.com/office/drawing/2014/main" id="{A70DF37D-86A3-45DB-B1C1-580462D4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1" y="-2"/>
            <a:ext cx="3321978" cy="21967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DA92D10-0FE5-4E21-9A04-C2E1E406CF18}"/>
              </a:ext>
            </a:extLst>
          </p:cNvPr>
          <p:cNvSpPr/>
          <p:nvPr/>
        </p:nvSpPr>
        <p:spPr>
          <a:xfrm>
            <a:off x="83868" y="2455182"/>
            <a:ext cx="3846139" cy="694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0D43B5E-D9D3-44CC-819A-D733A8519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69" y="2572197"/>
            <a:ext cx="3919607" cy="86514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</a:rPr>
              <a:t>Who Are We?</a:t>
            </a:r>
            <a:br>
              <a:rPr lang="en-US" sz="3200">
                <a:solidFill>
                  <a:schemeClr val="bg1"/>
                </a:solidFill>
              </a:rPr>
            </a:br>
            <a:br>
              <a:rPr lang="en-US" sz="3200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THE PROBLEM</a:t>
            </a:r>
            <a:br>
              <a:rPr lang="en-US" sz="3200">
                <a:solidFill>
                  <a:schemeClr val="bg1"/>
                </a:solidFill>
              </a:rPr>
            </a:br>
            <a:br>
              <a:rPr lang="en-US" sz="3200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The solution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431EFE1-66CA-4BE7-BB1C-49F36115D7CB}"/>
              </a:ext>
            </a:extLst>
          </p:cNvPr>
          <p:cNvSpPr txBox="1">
            <a:spLocks/>
          </p:cNvSpPr>
          <p:nvPr/>
        </p:nvSpPr>
        <p:spPr>
          <a:xfrm>
            <a:off x="962990" y="573485"/>
            <a:ext cx="3050886" cy="18534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>
                <a:solidFill>
                  <a:schemeClr val="bg1"/>
                </a:solidFill>
              </a:rPr>
              <a:t>Better volunteer experiences, one click at a time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77111FE-C045-468C-91D6-08AC4CEB5673}"/>
              </a:ext>
            </a:extLst>
          </p:cNvPr>
          <p:cNvSpPr txBox="1">
            <a:spLocks/>
          </p:cNvSpPr>
          <p:nvPr/>
        </p:nvSpPr>
        <p:spPr>
          <a:xfrm>
            <a:off x="94269" y="3890002"/>
            <a:ext cx="3919607" cy="8651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13A7BE-0AA1-4419-93AA-8A758B9B9751}"/>
              </a:ext>
            </a:extLst>
          </p:cNvPr>
          <p:cNvSpPr/>
          <p:nvPr/>
        </p:nvSpPr>
        <p:spPr>
          <a:xfrm>
            <a:off x="4670068" y="1778149"/>
            <a:ext cx="701558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/>
              <a:t>CREATE A SYSTEM </a:t>
            </a:r>
            <a:r>
              <a:rPr lang="en-US" sz="4400">
                <a:solidFill>
                  <a:schemeClr val="tx1">
                    <a:lumMod val="75000"/>
                    <a:lumOff val="25000"/>
                  </a:schemeClr>
                </a:solidFill>
              </a:rPr>
              <a:t>THAT MAKES IT EASIER TO </a:t>
            </a:r>
            <a:r>
              <a:rPr lang="en-US" sz="4400" b="1"/>
              <a:t>RETRIEVE INFORMATION</a:t>
            </a:r>
            <a:r>
              <a:rPr lang="en-US" sz="4400"/>
              <a:t> </a:t>
            </a:r>
            <a:r>
              <a:rPr lang="en-US" sz="4400">
                <a:solidFill>
                  <a:schemeClr val="tx1">
                    <a:lumMod val="75000"/>
                    <a:lumOff val="25000"/>
                  </a:schemeClr>
                </a:solidFill>
              </a:rPr>
              <a:t>TO CREATE A </a:t>
            </a:r>
            <a:r>
              <a:rPr lang="en-US" sz="4400" b="1"/>
              <a:t>BETTER EXPERIENCE.</a:t>
            </a:r>
          </a:p>
        </p:txBody>
      </p:sp>
    </p:spTree>
    <p:extLst>
      <p:ext uri="{BB962C8B-B14F-4D97-AF65-F5344CB8AC3E}">
        <p14:creationId xmlns:p14="http://schemas.microsoft.com/office/powerpoint/2010/main" val="402075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0.00039 0.1321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659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9">
            <a:extLst>
              <a:ext uri="{FF2B5EF4-FFF2-40B4-BE49-F238E27FC236}">
                <a16:creationId xmlns:a16="http://schemas.microsoft.com/office/drawing/2014/main" id="{218D7DD0-110F-43F3-A7E4-B51873CBF1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91" name="Rectangle 11">
            <a:extLst>
              <a:ext uri="{FF2B5EF4-FFF2-40B4-BE49-F238E27FC236}">
                <a16:creationId xmlns:a16="http://schemas.microsoft.com/office/drawing/2014/main" id="{E3F012C5-2940-4F3E-BB5E-B8B2C9E82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13">
            <a:extLst>
              <a:ext uri="{FF2B5EF4-FFF2-40B4-BE49-F238E27FC236}">
                <a16:creationId xmlns:a16="http://schemas.microsoft.com/office/drawing/2014/main" id="{EB37C977-E7E3-44AC-AEC8-2E2764190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13876" cy="6858000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15">
            <a:extLst>
              <a:ext uri="{FF2B5EF4-FFF2-40B4-BE49-F238E27FC236}">
                <a16:creationId xmlns:a16="http://schemas.microsoft.com/office/drawing/2014/main" id="{A70DF37D-86A3-45DB-B1C1-580462D4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1" y="-2"/>
            <a:ext cx="3321978" cy="21967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DA92D10-0FE5-4E21-9A04-C2E1E406CF18}"/>
              </a:ext>
            </a:extLst>
          </p:cNvPr>
          <p:cNvSpPr/>
          <p:nvPr/>
        </p:nvSpPr>
        <p:spPr>
          <a:xfrm>
            <a:off x="83868" y="3366686"/>
            <a:ext cx="3846139" cy="694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0D43B5E-D9D3-44CC-819A-D733A8519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69" y="2572197"/>
            <a:ext cx="3992989" cy="165828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</a:rPr>
              <a:t>Who Are We?</a:t>
            </a:r>
            <a:br>
              <a:rPr lang="en-US" sz="3200">
                <a:solidFill>
                  <a:schemeClr val="bg1"/>
                </a:solidFill>
              </a:rPr>
            </a:br>
            <a:br>
              <a:rPr lang="en-US" sz="3200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The Problem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431EFE1-66CA-4BE7-BB1C-49F36115D7CB}"/>
              </a:ext>
            </a:extLst>
          </p:cNvPr>
          <p:cNvSpPr txBox="1">
            <a:spLocks/>
          </p:cNvSpPr>
          <p:nvPr/>
        </p:nvSpPr>
        <p:spPr>
          <a:xfrm>
            <a:off x="962990" y="573485"/>
            <a:ext cx="3050886" cy="18534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>
                <a:solidFill>
                  <a:schemeClr val="bg1"/>
                </a:solidFill>
              </a:rPr>
              <a:t>Better volunteer experiences, one click at a 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9BEFEA-DD66-433B-9A37-7811DC5385A7}"/>
              </a:ext>
            </a:extLst>
          </p:cNvPr>
          <p:cNvSpPr/>
          <p:nvPr/>
        </p:nvSpPr>
        <p:spPr>
          <a:xfrm>
            <a:off x="4670068" y="1778149"/>
            <a:ext cx="701558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/>
              <a:t>CREATE A SYSTEM </a:t>
            </a:r>
            <a:r>
              <a:rPr lang="en-US" sz="4400">
                <a:solidFill>
                  <a:schemeClr val="tx1">
                    <a:lumMod val="75000"/>
                    <a:lumOff val="25000"/>
                  </a:schemeClr>
                </a:solidFill>
              </a:rPr>
              <a:t>THAT MAKES IT EASIER TO </a:t>
            </a:r>
            <a:r>
              <a:rPr lang="en-US" sz="4400" b="1"/>
              <a:t>RETRIEVE </a:t>
            </a:r>
            <a:r>
              <a:rPr lang="en-US" sz="4400"/>
              <a:t>AND </a:t>
            </a:r>
            <a:r>
              <a:rPr lang="en-US" sz="4400" b="1"/>
              <a:t>RETAIN INFORMATION</a:t>
            </a:r>
            <a:r>
              <a:rPr lang="en-US" sz="4400"/>
              <a:t> </a:t>
            </a:r>
            <a:r>
              <a:rPr lang="en-US" sz="4400">
                <a:solidFill>
                  <a:schemeClr val="tx1">
                    <a:lumMod val="75000"/>
                    <a:lumOff val="25000"/>
                  </a:schemeClr>
                </a:solidFill>
              </a:rPr>
              <a:t>TO CREATE A </a:t>
            </a:r>
            <a:r>
              <a:rPr lang="en-US" sz="4400" b="1"/>
              <a:t>BETTER EXPERIENCE.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6195EA8-109C-4643-A880-AEAB5CB7BBAA}"/>
              </a:ext>
            </a:extLst>
          </p:cNvPr>
          <p:cNvSpPr txBox="1">
            <a:spLocks/>
          </p:cNvSpPr>
          <p:nvPr/>
        </p:nvSpPr>
        <p:spPr>
          <a:xfrm>
            <a:off x="92181" y="4322696"/>
            <a:ext cx="3919607" cy="6400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>
                <a:solidFill>
                  <a:schemeClr val="bg1"/>
                </a:solidFill>
              </a:rPr>
              <a:t>The Solution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513C8BE-A279-45B3-82DD-23D3ABF3D58F}"/>
              </a:ext>
            </a:extLst>
          </p:cNvPr>
          <p:cNvSpPr txBox="1">
            <a:spLocks/>
          </p:cNvSpPr>
          <p:nvPr/>
        </p:nvSpPr>
        <p:spPr>
          <a:xfrm>
            <a:off x="489944" y="4132490"/>
            <a:ext cx="3227710" cy="11109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r>
              <a:rPr lang="en-US" sz="2400">
                <a:solidFill>
                  <a:schemeClr val="bg1"/>
                </a:solidFill>
              </a:rPr>
              <a:t>Current system</a:t>
            </a:r>
          </a:p>
          <a:p>
            <a:pPr marL="342900" indent="-342900" algn="l">
              <a:buFontTx/>
              <a:buChar char="-"/>
            </a:pPr>
            <a:r>
              <a:rPr lang="en-US" sz="2400">
                <a:solidFill>
                  <a:schemeClr val="bg1"/>
                </a:solidFill>
              </a:rPr>
              <a:t>Volunteers</a:t>
            </a:r>
          </a:p>
          <a:p>
            <a:pPr marL="342900" indent="-342900" algn="l">
              <a:buFontTx/>
              <a:buChar char="-"/>
            </a:pPr>
            <a:r>
              <a:rPr lang="en-US" sz="2400" err="1">
                <a:solidFill>
                  <a:schemeClr val="bg1"/>
                </a:solidFill>
              </a:rPr>
              <a:t>Organisation</a:t>
            </a: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00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5185E-6 L 0.00104 0.13519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675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9">
            <a:extLst>
              <a:ext uri="{FF2B5EF4-FFF2-40B4-BE49-F238E27FC236}">
                <a16:creationId xmlns:a16="http://schemas.microsoft.com/office/drawing/2014/main" id="{218D7DD0-110F-43F3-A7E4-B51873CBF1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91" name="Rectangle 11">
            <a:extLst>
              <a:ext uri="{FF2B5EF4-FFF2-40B4-BE49-F238E27FC236}">
                <a16:creationId xmlns:a16="http://schemas.microsoft.com/office/drawing/2014/main" id="{E3F012C5-2940-4F3E-BB5E-B8B2C9E82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13">
            <a:extLst>
              <a:ext uri="{FF2B5EF4-FFF2-40B4-BE49-F238E27FC236}">
                <a16:creationId xmlns:a16="http://schemas.microsoft.com/office/drawing/2014/main" id="{EB37C977-E7E3-44AC-AEC8-2E2764190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13876" cy="6858000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15">
            <a:extLst>
              <a:ext uri="{FF2B5EF4-FFF2-40B4-BE49-F238E27FC236}">
                <a16:creationId xmlns:a16="http://schemas.microsoft.com/office/drawing/2014/main" id="{A70DF37D-86A3-45DB-B1C1-580462D4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1" y="-2"/>
            <a:ext cx="3321978" cy="21967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5B68154-04FA-471C-97E9-7FE80569DFD9}"/>
              </a:ext>
            </a:extLst>
          </p:cNvPr>
          <p:cNvSpPr/>
          <p:nvPr/>
        </p:nvSpPr>
        <p:spPr>
          <a:xfrm>
            <a:off x="83868" y="3366686"/>
            <a:ext cx="3846139" cy="694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431EFE1-66CA-4BE7-BB1C-49F36115D7CB}"/>
              </a:ext>
            </a:extLst>
          </p:cNvPr>
          <p:cNvSpPr txBox="1">
            <a:spLocks/>
          </p:cNvSpPr>
          <p:nvPr/>
        </p:nvSpPr>
        <p:spPr>
          <a:xfrm>
            <a:off x="962990" y="573485"/>
            <a:ext cx="3050886" cy="18534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>
                <a:solidFill>
                  <a:schemeClr val="bg1"/>
                </a:solidFill>
              </a:rPr>
              <a:t>Better volunteer experiences, one click at a time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0D43B5E-D9D3-44CC-819A-D733A8519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69" y="2572197"/>
            <a:ext cx="3919607" cy="154768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</a:rPr>
              <a:t>Who Are We?</a:t>
            </a:r>
            <a:br>
              <a:rPr lang="en-US" sz="3200">
                <a:solidFill>
                  <a:schemeClr val="bg1"/>
                </a:solidFill>
              </a:rPr>
            </a:br>
            <a:br>
              <a:rPr lang="en-US" sz="3200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The Problem</a:t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65E9A24-D8B3-4101-B035-75335D61F44F}"/>
              </a:ext>
            </a:extLst>
          </p:cNvPr>
          <p:cNvSpPr txBox="1">
            <a:spLocks/>
          </p:cNvSpPr>
          <p:nvPr/>
        </p:nvSpPr>
        <p:spPr>
          <a:xfrm>
            <a:off x="102686" y="5256024"/>
            <a:ext cx="3919607" cy="6400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>
                <a:solidFill>
                  <a:schemeClr val="bg1"/>
                </a:solidFill>
              </a:rPr>
              <a:t>The Solution</a:t>
            </a:r>
          </a:p>
        </p:txBody>
      </p:sp>
      <p:pic>
        <p:nvPicPr>
          <p:cNvPr id="14" name="Graphic 13" descr="User">
            <a:extLst>
              <a:ext uri="{FF2B5EF4-FFF2-40B4-BE49-F238E27FC236}">
                <a16:creationId xmlns:a16="http://schemas.microsoft.com/office/drawing/2014/main" id="{67CFA336-8914-4371-B71D-67EDB7EF2A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57298" y="5038282"/>
            <a:ext cx="1639134" cy="1639134"/>
          </a:xfrm>
          <a:prstGeom prst="rect">
            <a:avLst/>
          </a:prstGeom>
        </p:spPr>
      </p:pic>
      <p:pic>
        <p:nvPicPr>
          <p:cNvPr id="15" name="Graphic 14" descr="Call center">
            <a:extLst>
              <a:ext uri="{FF2B5EF4-FFF2-40B4-BE49-F238E27FC236}">
                <a16:creationId xmlns:a16="http://schemas.microsoft.com/office/drawing/2014/main" id="{90AE86B0-328D-4284-8354-9FE0F30F89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7396" y="5038282"/>
            <a:ext cx="1639134" cy="1639134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E1841F8-E20F-41F5-A150-DA7EFAA3DF00}"/>
              </a:ext>
            </a:extLst>
          </p:cNvPr>
          <p:cNvSpPr/>
          <p:nvPr/>
        </p:nvSpPr>
        <p:spPr>
          <a:xfrm>
            <a:off x="6023136" y="256002"/>
            <a:ext cx="4238791" cy="6214203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E362FD0-7BFB-42F9-A0A5-9465E08804DE}"/>
              </a:ext>
            </a:extLst>
          </p:cNvPr>
          <p:cNvSpPr/>
          <p:nvPr/>
        </p:nvSpPr>
        <p:spPr>
          <a:xfrm>
            <a:off x="6457497" y="662730"/>
            <a:ext cx="3366012" cy="50585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8A981B-D082-49B1-AA1C-0ADA9EDF7F13}"/>
              </a:ext>
            </a:extLst>
          </p:cNvPr>
          <p:cNvSpPr/>
          <p:nvPr/>
        </p:nvSpPr>
        <p:spPr>
          <a:xfrm>
            <a:off x="7901770" y="5913637"/>
            <a:ext cx="400288" cy="428765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F3121-B890-4818-8255-D8EBE5434A88}"/>
              </a:ext>
            </a:extLst>
          </p:cNvPr>
          <p:cNvSpPr txBox="1"/>
          <p:nvPr/>
        </p:nvSpPr>
        <p:spPr>
          <a:xfrm>
            <a:off x="4448236" y="6439392"/>
            <a:ext cx="1049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/>
              <a:t>Volunteer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50965E-5E82-4C75-9064-BD599D46E175}"/>
              </a:ext>
            </a:extLst>
          </p:cNvPr>
          <p:cNvSpPr txBox="1"/>
          <p:nvPr/>
        </p:nvSpPr>
        <p:spPr>
          <a:xfrm>
            <a:off x="10893378" y="6458979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/>
              <a:t>SYFC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3318D9-E455-48D1-A2FF-CABC86473DD2}"/>
              </a:ext>
            </a:extLst>
          </p:cNvPr>
          <p:cNvSpPr/>
          <p:nvPr/>
        </p:nvSpPr>
        <p:spPr>
          <a:xfrm>
            <a:off x="528625" y="4191193"/>
            <a:ext cx="3401382" cy="302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A96498DF-656F-4414-A8A5-64ED80DDD63D}"/>
              </a:ext>
            </a:extLst>
          </p:cNvPr>
          <p:cNvSpPr txBox="1">
            <a:spLocks/>
          </p:cNvSpPr>
          <p:nvPr/>
        </p:nvSpPr>
        <p:spPr>
          <a:xfrm>
            <a:off x="489944" y="4132490"/>
            <a:ext cx="3227710" cy="11109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r>
              <a:rPr lang="en-US" sz="2400">
                <a:solidFill>
                  <a:schemeClr val="bg1"/>
                </a:solidFill>
              </a:rPr>
              <a:t>Current system</a:t>
            </a:r>
          </a:p>
          <a:p>
            <a:pPr marL="342900" indent="-342900" algn="l">
              <a:buFontTx/>
              <a:buChar char="-"/>
            </a:pPr>
            <a:r>
              <a:rPr lang="en-US" sz="2400">
                <a:solidFill>
                  <a:schemeClr val="bg1"/>
                </a:solidFill>
              </a:rPr>
              <a:t>Volunteers</a:t>
            </a:r>
          </a:p>
          <a:p>
            <a:pPr marL="342900" indent="-342900" algn="l">
              <a:buFontTx/>
              <a:buChar char="-"/>
            </a:pPr>
            <a:r>
              <a:rPr lang="en-US" sz="2400" err="1">
                <a:solidFill>
                  <a:schemeClr val="bg1"/>
                </a:solidFill>
              </a:rPr>
              <a:t>Organisation</a:t>
            </a: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53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0" grpId="0"/>
      <p:bldP spid="21" grpId="0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9">
            <a:extLst>
              <a:ext uri="{FF2B5EF4-FFF2-40B4-BE49-F238E27FC236}">
                <a16:creationId xmlns:a16="http://schemas.microsoft.com/office/drawing/2014/main" id="{218D7DD0-110F-43F3-A7E4-B51873CBF1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91" name="Rectangle 11">
            <a:extLst>
              <a:ext uri="{FF2B5EF4-FFF2-40B4-BE49-F238E27FC236}">
                <a16:creationId xmlns:a16="http://schemas.microsoft.com/office/drawing/2014/main" id="{E3F012C5-2940-4F3E-BB5E-B8B2C9E82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13">
            <a:extLst>
              <a:ext uri="{FF2B5EF4-FFF2-40B4-BE49-F238E27FC236}">
                <a16:creationId xmlns:a16="http://schemas.microsoft.com/office/drawing/2014/main" id="{EB37C977-E7E3-44AC-AEC8-2E2764190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13876" cy="6858000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15">
            <a:extLst>
              <a:ext uri="{FF2B5EF4-FFF2-40B4-BE49-F238E27FC236}">
                <a16:creationId xmlns:a16="http://schemas.microsoft.com/office/drawing/2014/main" id="{A70DF37D-86A3-45DB-B1C1-580462D4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1" y="-2"/>
            <a:ext cx="3321978" cy="21967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5B68154-04FA-471C-97E9-7FE80569DFD9}"/>
              </a:ext>
            </a:extLst>
          </p:cNvPr>
          <p:cNvSpPr/>
          <p:nvPr/>
        </p:nvSpPr>
        <p:spPr>
          <a:xfrm>
            <a:off x="83868" y="3366686"/>
            <a:ext cx="3846139" cy="694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431EFE1-66CA-4BE7-BB1C-49F36115D7CB}"/>
              </a:ext>
            </a:extLst>
          </p:cNvPr>
          <p:cNvSpPr txBox="1">
            <a:spLocks/>
          </p:cNvSpPr>
          <p:nvPr/>
        </p:nvSpPr>
        <p:spPr>
          <a:xfrm>
            <a:off x="962990" y="573485"/>
            <a:ext cx="3050886" cy="18534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>
                <a:solidFill>
                  <a:schemeClr val="bg1"/>
                </a:solidFill>
              </a:rPr>
              <a:t>Better volunteer experiences, one click at a time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0D43B5E-D9D3-44CC-819A-D733A8519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69" y="2572197"/>
            <a:ext cx="3919607" cy="154768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</a:rPr>
              <a:t>Who Are We?</a:t>
            </a:r>
            <a:br>
              <a:rPr lang="en-US" sz="3200">
                <a:solidFill>
                  <a:schemeClr val="bg1"/>
                </a:solidFill>
              </a:rPr>
            </a:br>
            <a:br>
              <a:rPr lang="en-US" sz="3200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The Problem</a:t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65E9A24-D8B3-4101-B035-75335D61F44F}"/>
              </a:ext>
            </a:extLst>
          </p:cNvPr>
          <p:cNvSpPr txBox="1">
            <a:spLocks/>
          </p:cNvSpPr>
          <p:nvPr/>
        </p:nvSpPr>
        <p:spPr>
          <a:xfrm>
            <a:off x="102686" y="5256024"/>
            <a:ext cx="3919607" cy="6400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>
                <a:solidFill>
                  <a:schemeClr val="bg1"/>
                </a:solidFill>
              </a:rPr>
              <a:t>The Solution</a:t>
            </a:r>
          </a:p>
        </p:txBody>
      </p:sp>
      <p:pic>
        <p:nvPicPr>
          <p:cNvPr id="23" name="Graphic 22" descr="User">
            <a:extLst>
              <a:ext uri="{FF2B5EF4-FFF2-40B4-BE49-F238E27FC236}">
                <a16:creationId xmlns:a16="http://schemas.microsoft.com/office/drawing/2014/main" id="{804DFD21-083B-469D-8BD9-DBC1772E05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57298" y="5038282"/>
            <a:ext cx="1639134" cy="1639134"/>
          </a:xfrm>
          <a:prstGeom prst="rect">
            <a:avLst/>
          </a:prstGeom>
        </p:spPr>
      </p:pic>
      <p:pic>
        <p:nvPicPr>
          <p:cNvPr id="24" name="Graphic 23" descr="Call center">
            <a:extLst>
              <a:ext uri="{FF2B5EF4-FFF2-40B4-BE49-F238E27FC236}">
                <a16:creationId xmlns:a16="http://schemas.microsoft.com/office/drawing/2014/main" id="{2DF52552-FC24-4EEA-86CD-9F02117A3B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7396" y="5038282"/>
            <a:ext cx="1639134" cy="1639134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A869979-2452-4B77-A00E-335B1FF1C80F}"/>
              </a:ext>
            </a:extLst>
          </p:cNvPr>
          <p:cNvSpPr/>
          <p:nvPr/>
        </p:nvSpPr>
        <p:spPr>
          <a:xfrm>
            <a:off x="6023136" y="256002"/>
            <a:ext cx="4238791" cy="6214203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B7AFD8A-BEBD-4804-A34A-3F1DECC99743}"/>
              </a:ext>
            </a:extLst>
          </p:cNvPr>
          <p:cNvSpPr/>
          <p:nvPr/>
        </p:nvSpPr>
        <p:spPr>
          <a:xfrm>
            <a:off x="6457497" y="662730"/>
            <a:ext cx="3366012" cy="50585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F5118FD-9EAD-40A1-A2BC-10720FC4D3B2}"/>
              </a:ext>
            </a:extLst>
          </p:cNvPr>
          <p:cNvSpPr/>
          <p:nvPr/>
        </p:nvSpPr>
        <p:spPr>
          <a:xfrm>
            <a:off x="7901770" y="5913637"/>
            <a:ext cx="400288" cy="428765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4DD3AE3F-3BD3-4081-9F4A-A0D4E7E7A062}"/>
              </a:ext>
            </a:extLst>
          </p:cNvPr>
          <p:cNvSpPr/>
          <p:nvPr/>
        </p:nvSpPr>
        <p:spPr>
          <a:xfrm>
            <a:off x="9028972" y="1985268"/>
            <a:ext cx="2756848" cy="1899767"/>
          </a:xfrm>
          <a:prstGeom prst="wedgeRoundRectCallout">
            <a:avLst>
              <a:gd name="adj1" fmla="val 55682"/>
              <a:gd name="adj2" fmla="val 39711"/>
              <a:gd name="adj3" fmla="val 16667"/>
            </a:avLst>
          </a:prstGeom>
          <a:solidFill>
            <a:srgbClr val="CC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>
                <a:solidFill>
                  <a:schemeClr val="tx1"/>
                </a:solidFill>
              </a:rPr>
              <a:t>Yeah sure! Just give me the following details:</a:t>
            </a:r>
          </a:p>
          <a:p>
            <a:endParaRPr lang="en-SG">
              <a:solidFill>
                <a:schemeClr val="tx1"/>
              </a:solidFill>
            </a:endParaRPr>
          </a:p>
          <a:p>
            <a:r>
              <a:rPr lang="en-SG">
                <a:solidFill>
                  <a:schemeClr val="tx1"/>
                </a:solidFill>
              </a:rPr>
              <a:t>Name:</a:t>
            </a:r>
          </a:p>
          <a:p>
            <a:r>
              <a:rPr lang="en-SG" err="1">
                <a:solidFill>
                  <a:schemeClr val="tx1"/>
                </a:solidFill>
              </a:rPr>
              <a:t>DoB</a:t>
            </a:r>
            <a:r>
              <a:rPr lang="en-SG">
                <a:solidFill>
                  <a:schemeClr val="tx1"/>
                </a:solidFill>
              </a:rPr>
              <a:t>:</a:t>
            </a:r>
            <a:br>
              <a:rPr lang="en-SG">
                <a:solidFill>
                  <a:schemeClr val="tx1"/>
                </a:solidFill>
              </a:rPr>
            </a:br>
            <a:r>
              <a:rPr lang="en-SG">
                <a:solidFill>
                  <a:schemeClr val="bg1">
                    <a:lumMod val="50000"/>
                  </a:schemeClr>
                </a:solidFill>
              </a:rPr>
              <a:t>read more…</a:t>
            </a:r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EA97CC46-14A6-4338-B1B7-C00B62100468}"/>
              </a:ext>
            </a:extLst>
          </p:cNvPr>
          <p:cNvSpPr/>
          <p:nvPr/>
        </p:nvSpPr>
        <p:spPr>
          <a:xfrm>
            <a:off x="4448236" y="908719"/>
            <a:ext cx="2756848" cy="823549"/>
          </a:xfrm>
          <a:prstGeom prst="wedgeRoundRectCallout">
            <a:avLst>
              <a:gd name="adj1" fmla="val -55186"/>
              <a:gd name="adj2" fmla="val 39711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>
                <a:solidFill>
                  <a:schemeClr val="tx1"/>
                </a:solidFill>
              </a:rPr>
              <a:t>Hey! Can I do this role for an event?</a:t>
            </a:r>
          </a:p>
        </p:txBody>
      </p: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9B4EE69B-57B0-4EC8-A9D2-03D79D48E9F6}"/>
              </a:ext>
            </a:extLst>
          </p:cNvPr>
          <p:cNvSpPr/>
          <p:nvPr/>
        </p:nvSpPr>
        <p:spPr>
          <a:xfrm>
            <a:off x="4418009" y="4014532"/>
            <a:ext cx="2756848" cy="1308011"/>
          </a:xfrm>
          <a:prstGeom prst="wedgeRoundRectCallout">
            <a:avLst>
              <a:gd name="adj1" fmla="val -55186"/>
              <a:gd name="adj2" fmla="val 39711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>
                <a:solidFill>
                  <a:schemeClr val="tx1"/>
                </a:solidFill>
              </a:rPr>
              <a:t>Cool thanks!</a:t>
            </a:r>
          </a:p>
          <a:p>
            <a:endParaRPr lang="en-SG">
              <a:solidFill>
                <a:schemeClr val="tx1"/>
              </a:solidFill>
            </a:endParaRPr>
          </a:p>
          <a:p>
            <a:r>
              <a:rPr lang="en-SG">
                <a:solidFill>
                  <a:schemeClr val="tx1"/>
                </a:solidFill>
              </a:rPr>
              <a:t>Name: Jess</a:t>
            </a:r>
          </a:p>
          <a:p>
            <a:r>
              <a:rPr lang="en-SG">
                <a:solidFill>
                  <a:schemeClr val="bg1">
                    <a:lumMod val="50000"/>
                  </a:schemeClr>
                </a:solidFill>
              </a:rPr>
              <a:t>read more…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1864E0-3A78-4DC0-A48A-63A20CE115C4}"/>
              </a:ext>
            </a:extLst>
          </p:cNvPr>
          <p:cNvSpPr txBox="1"/>
          <p:nvPr/>
        </p:nvSpPr>
        <p:spPr>
          <a:xfrm>
            <a:off x="4448236" y="6439392"/>
            <a:ext cx="1049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/>
              <a:t>Volunteer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E2D7FD-A18E-4793-ADBF-CD95CB4089D4}"/>
              </a:ext>
            </a:extLst>
          </p:cNvPr>
          <p:cNvSpPr txBox="1"/>
          <p:nvPr/>
        </p:nvSpPr>
        <p:spPr>
          <a:xfrm>
            <a:off x="10893378" y="6458979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/>
              <a:t>SYFC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A8363D-3DDB-4E1C-A9EA-2148304294D3}"/>
              </a:ext>
            </a:extLst>
          </p:cNvPr>
          <p:cNvSpPr/>
          <p:nvPr/>
        </p:nvSpPr>
        <p:spPr>
          <a:xfrm>
            <a:off x="528625" y="4191193"/>
            <a:ext cx="3401382" cy="302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14850F-7E1D-4B89-90FC-BC1979411D0E}"/>
              </a:ext>
            </a:extLst>
          </p:cNvPr>
          <p:cNvSpPr txBox="1">
            <a:spLocks/>
          </p:cNvSpPr>
          <p:nvPr/>
        </p:nvSpPr>
        <p:spPr>
          <a:xfrm>
            <a:off x="489944" y="4132490"/>
            <a:ext cx="3227710" cy="11109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r>
              <a:rPr lang="en-US" sz="2400">
                <a:solidFill>
                  <a:schemeClr val="bg1"/>
                </a:solidFill>
              </a:rPr>
              <a:t>Current system</a:t>
            </a:r>
          </a:p>
          <a:p>
            <a:pPr marL="342900" indent="-342900" algn="l">
              <a:buFontTx/>
              <a:buChar char="-"/>
            </a:pPr>
            <a:r>
              <a:rPr lang="en-US" sz="2400">
                <a:solidFill>
                  <a:schemeClr val="bg1"/>
                </a:solidFill>
              </a:rPr>
              <a:t>Volunteers</a:t>
            </a:r>
          </a:p>
          <a:p>
            <a:pPr marL="342900" indent="-342900" algn="l">
              <a:buFontTx/>
              <a:buChar char="-"/>
            </a:pPr>
            <a:r>
              <a:rPr lang="en-US" sz="2400" err="1">
                <a:solidFill>
                  <a:schemeClr val="bg1"/>
                </a:solidFill>
              </a:rPr>
              <a:t>Organisation</a:t>
            </a: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28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2 0.0081 L 0.18685 0.00787 " pathEditMode="relative" rAng="0" ptsTypes="AA">
                                      <p:cBhvr>
                                        <p:cTn id="9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5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7.40741E-7 L -0.18555 0.00046 " pathEditMode="relative" rAng="0" ptsTypes="AA">
                                      <p:cBhvr>
                                        <p:cTn id="16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0.01759 L 0.1918 0.01481 " pathEditMode="relative" rAng="0" ptsTypes="AA">
                                      <p:cBhvr>
                                        <p:cTn id="2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22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</p:bldLst>
  </p:timing>
</p:sld>
</file>

<file path=ppt/theme/theme1.xml><?xml version="1.0" encoding="utf-8"?>
<a:theme xmlns:a="http://schemas.openxmlformats.org/drawingml/2006/main" name="1_Dropl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4A6A37C083146ACF56626F1EE8410" ma:contentTypeVersion="12" ma:contentTypeDescription="Create a new document." ma:contentTypeScope="" ma:versionID="d9d1f7b6e6900071249100b1443a5145">
  <xsd:schema xmlns:xsd="http://www.w3.org/2001/XMLSchema" xmlns:xs="http://www.w3.org/2001/XMLSchema" xmlns:p="http://schemas.microsoft.com/office/2006/metadata/properties" xmlns:ns3="1c9eae21-ff40-44e2-9ec6-ef3753820440" xmlns:ns4="7f855918-596d-45b1-ae85-946f2c09a2d6" targetNamespace="http://schemas.microsoft.com/office/2006/metadata/properties" ma:root="true" ma:fieldsID="3cbde10b7413867569221660e7b2ec57" ns3:_="" ns4:_="">
    <xsd:import namespace="1c9eae21-ff40-44e2-9ec6-ef3753820440"/>
    <xsd:import namespace="7f855918-596d-45b1-ae85-946f2c09a2d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9eae21-ff40-44e2-9ec6-ef37538204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855918-596d-45b1-ae85-946f2c09a2d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412737-8673-4AD2-9945-4D9F476746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9eae21-ff40-44e2-9ec6-ef3753820440"/>
    <ds:schemaRef ds:uri="7f855918-596d-45b1-ae85-946f2c09a2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5B8213-53BB-4C44-84D4-4842CF8722B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9CCE3AB-DBA0-4D70-91B4-9D656E5C51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17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1_Droplet</vt:lpstr>
      <vt:lpstr>PowerPoint Presentation</vt:lpstr>
      <vt:lpstr>PowerPoint Presentation</vt:lpstr>
      <vt:lpstr>PowerPoint Presentation</vt:lpstr>
      <vt:lpstr>Who Are We?  The Problem  The Solution</vt:lpstr>
      <vt:lpstr>Who Are We?</vt:lpstr>
      <vt:lpstr>Who Are We?  THE PROBLEM  The solution</vt:lpstr>
      <vt:lpstr>Who Are We?  The Problem</vt:lpstr>
      <vt:lpstr>Who Are We?  The Problem </vt:lpstr>
      <vt:lpstr>Who Are We?  The Problem </vt:lpstr>
      <vt:lpstr>Who Are We?  The Problem </vt:lpstr>
      <vt:lpstr>Who Are We?  The Problem </vt:lpstr>
      <vt:lpstr>Who Are We?  The Problem </vt:lpstr>
      <vt:lpstr>Who Are We?  The Problem </vt:lpstr>
      <vt:lpstr>Who Are We?  The Problem</vt:lpstr>
      <vt:lpstr>Who Are We?  The Problem  The Solution </vt:lpstr>
      <vt:lpstr>Who Are We?  The Problem  The Solution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KOH HENG WOON</dc:creator>
  <cp:revision>2</cp:revision>
  <dcterms:created xsi:type="dcterms:W3CDTF">2020-04-04T01:41:31Z</dcterms:created>
  <dcterms:modified xsi:type="dcterms:W3CDTF">2020-06-18T08:54:02Z</dcterms:modified>
</cp:coreProperties>
</file>