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c9a2082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c9a2082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9a208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c9a208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c9a208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c9a208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c9a2082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c9a2082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c9a2082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c9a2082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c9a2082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c9a2082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9a2082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9a2082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c9a2082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c9a2082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9a2082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9a2082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c9a208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c9a208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c9a2082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c9a208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c9a2082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c9a208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c9a2082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c9a2082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c9a2082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dc9a2082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dc9a2082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dc9a2082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c9a2082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c9a2082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c9a2082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c9a2082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c9a2082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c9a2082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c9a2082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c9a2082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c9a2082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c9a2082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dc9a2082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dc9a2082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c9a208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c9a208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c9a208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c9a208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c9a208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c9a208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c9a208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c9a208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c9a208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c9a208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c9a2082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c9a2082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c9a208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c9a208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gov.sg/dataset/enrolment-secondary-by-level?" TargetMode="External"/><Relationship Id="rId4" Type="http://schemas.openxmlformats.org/officeDocument/2006/relationships/hyperlink" Target="https://data.gov.sg/dataset/enrolment-pre-university-by-level" TargetMode="External"/><Relationship Id="rId5" Type="http://schemas.openxmlformats.org/officeDocument/2006/relationships/hyperlink" Target="https://data.gov.sg/dataset/polytechnics-intake-enrolment-and-graduates-by-course" TargetMode="External"/><Relationship Id="rId6" Type="http://schemas.openxmlformats.org/officeDocument/2006/relationships/hyperlink" Target="https://data.gov.sg/dataset/universities-intake-enrolment-and-graduates-by-course" TargetMode="External"/><Relationship Id="rId7" Type="http://schemas.openxmlformats.org/officeDocument/2006/relationships/hyperlink" Target="https://data.gov.sg/dataset/graduate-employment-survey-ntu-nus-sit-smu-sut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79775"/>
            <a:ext cx="8520600" cy="23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 of the trends of post-secondary education in Singapore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PDS CA2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Lim Chuan Hao(1922264)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DIT/FT/1B/11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2)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50" y="1152463"/>
            <a:ext cx="38481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00" y="1017725"/>
            <a:ext cx="3941582" cy="40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3)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Same as the previous 2, I took only the intake and graduates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 also only filtered it to only have totals of both male and female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Cleaned up missing values to turn some columns from string back to floats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Then grouped by year to get intake and graduates by year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Assumed a normal graduate would graduate in 3 years, thus compared number of graduates to 3 years before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3)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50" y="1106625"/>
            <a:ext cx="397189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25" y="1170125"/>
            <a:ext cx="4588951" cy="348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dataframe used here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Mainly merged all the datasets above into one large dataframe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Mainly used the time as the matching key to merge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Carefully removed any columns not being used and also rename columns to not get confused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00" y="1170125"/>
            <a:ext cx="4323900" cy="32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that there is a larger majority of people going to poly instead of JC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also see that the people choosing to go to Poly is </a:t>
            </a:r>
            <a:r>
              <a:rPr lang="en" sz="1000">
                <a:solidFill>
                  <a:srgbClr val="FFFFFF"/>
                </a:solidFill>
              </a:rPr>
              <a:t>increasing</a:t>
            </a:r>
            <a:r>
              <a:rPr lang="en" sz="1000">
                <a:solidFill>
                  <a:srgbClr val="FFFFFF"/>
                </a:solidFill>
              </a:rPr>
              <a:t> over the years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However, note how after 2012, the total number of people that can go into post-secondary education has dropped, so with the total number of JC and Poly intake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2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here that by proportion, JC has been steadily decreasing in intake year by year.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also see that in contrast, the proportion choosing to go to poly has been increasing.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Conclusions: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We can see clearly that Polytechnic is gaining popularity as more people are choosing Polytechnic over JC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However, the total number of students that can go into post-secondary education has been decreasing in recent years.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00" y="1291051"/>
            <a:ext cx="4906400" cy="27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that mostly poly was much easier to graduate as compared to JC passing promos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Note the axis as the actual difference is about 4% of difference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2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Snae thing here as we can see the gradients gradually become the same tone of orange at the end</a:t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Conclusions: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We can see that at the start, poly was </a:t>
            </a:r>
            <a:r>
              <a:rPr lang="en" sz="1000">
                <a:solidFill>
                  <a:srgbClr val="FFFFFF"/>
                </a:solidFill>
              </a:rPr>
              <a:t>noticeably easier compared to JC by about 3%, however nowadays, we can see that the difficulty in either institute is about the same.</a:t>
            </a:r>
            <a:r>
              <a:rPr lang="en" sz="1000">
                <a:solidFill>
                  <a:srgbClr val="FFFFFF"/>
                </a:solidFill>
              </a:rPr>
              <a:t> 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00" y="1576985"/>
            <a:ext cx="4995300" cy="262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Sub-Objective: </a:t>
            </a:r>
            <a:r>
              <a:rPr lang="en">
                <a:solidFill>
                  <a:srgbClr val="FFFFFF"/>
                </a:solidFill>
              </a:rPr>
              <a:t>Junior College (JC) or Polytechnic (Datasets 1, 2 and 3)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Which is more popular?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We can see that poly is definitely more popular compared to JCs, both in terms of shear number as well as proportion.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Both actually take up the majority of the students after they graduate from secondary school. (80% and above)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Note the limitations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Which is harder to graduate?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We can see that poly is slightly easier in the past to graduate, but nowadays it is about the same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Note the limitations of comparing graduating poly to passing promos in JC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Sub-objective 2(Datasets 3, 4 and 5)</a:t>
            </a:r>
            <a:endParaRPr sz="4000"/>
          </a:p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311700" y="2834125"/>
            <a:ext cx="852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Which field of study should I go into (Datasets 3, 4 and 5)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Which field of study is more popular?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Which field of study has better job prospects?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3)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Firstly, I cleaned up all the missing values as before and took only the total of male and females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Then I mapped a new column of the course to their field of study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For this and subsequent datasets I have the following field of studies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Arts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Computing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Engineering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Medicine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Science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Business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Law</a:t>
            </a:r>
            <a:endParaRPr sz="1300">
              <a:solidFill>
                <a:srgbClr val="FFFF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lphaLcPeriod"/>
            </a:pPr>
            <a:r>
              <a:rPr lang="en" sz="1300">
                <a:solidFill>
                  <a:srgbClr val="FFFFFF"/>
                </a:solidFill>
              </a:rPr>
              <a:t>Education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 then grouped them by their field of study before getting the totals for things like intake</a:t>
            </a:r>
            <a:endParaRPr sz="13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3)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50" y="1017725"/>
            <a:ext cx="39637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563749" cy="333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Enrolment - Secondary, By Level and Course (Dataset 1)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https://data.gov.sg/dataset/enrolment-secondary-by-level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Enrolment - Pre-University, By Level and Course </a:t>
            </a:r>
            <a:r>
              <a:rPr lang="en">
                <a:solidFill>
                  <a:srgbClr val="FFFFFF"/>
                </a:solidFill>
              </a:rPr>
              <a:t>(Dataset 2)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u="sng">
                <a:solidFill>
                  <a:srgbClr val="FFFFFF"/>
                </a:solidFill>
                <a:hlinkClick r:id="rId4"/>
              </a:rPr>
              <a:t>https://data.gov.sg/dataset/enrolment-pre-university-by-level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Polytechnics - Intake, Enrolment and Graduates by Course </a:t>
            </a:r>
            <a:r>
              <a:rPr lang="en">
                <a:solidFill>
                  <a:srgbClr val="FFFFFF"/>
                </a:solidFill>
              </a:rPr>
              <a:t>(Dataset 3)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u="sng">
                <a:solidFill>
                  <a:srgbClr val="FFFFFF"/>
                </a:solidFill>
                <a:hlinkClick r:id="rId5"/>
              </a:rPr>
              <a:t>https://data.gov.sg/dataset/polytechnics-intake-enrolment-and-graduates-by-course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Universities - Intake, Enrolment and Graduates by Course </a:t>
            </a:r>
            <a:r>
              <a:rPr lang="en">
                <a:solidFill>
                  <a:srgbClr val="FFFFFF"/>
                </a:solidFill>
              </a:rPr>
              <a:t>(Dataset 4)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u="sng">
                <a:solidFill>
                  <a:srgbClr val="FFFFFF"/>
                </a:solidFill>
                <a:hlinkClick r:id="rId6"/>
              </a:rPr>
              <a:t>https://data.gov.sg/dataset/universities-intake-enrolment-and-graduates-by-course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Graduate Employment Survey - NTU, NUS, SIT, SMU &amp; SUTD </a:t>
            </a:r>
            <a:r>
              <a:rPr lang="en">
                <a:solidFill>
                  <a:srgbClr val="FFFFFF"/>
                </a:solidFill>
              </a:rPr>
              <a:t>(Dataset 5)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u="sng">
                <a:solidFill>
                  <a:srgbClr val="FFFFFF"/>
                </a:solidFill>
                <a:hlinkClick r:id="rId7"/>
              </a:rPr>
              <a:t>https://data.gov.sg/dataset/graduate-employment-survey-ntu-nus-sit-smu-sutd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4)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Same as dataset 3, cleaned the values and made columns like intake into floats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The mapped the course to their field of study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Only got the totals and grouped them by year and field of study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Also removed null fields that were not considered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4)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925" y="1238675"/>
            <a:ext cx="4226375" cy="31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301125" cy="31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5)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For this, I also had to clean the dataset, removing and replace null values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Then I was able to turn the columns like employment_rate_overall into floats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Also made a new field column based on the school degree was from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Then grouped by year and field, taking the mean of values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5)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976" y="1194527"/>
            <a:ext cx="5514326" cy="32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50" y="1106625"/>
            <a:ext cx="263083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 &amp; 3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here that the trends for polytechnic and university by fields are quite different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In polytechnic, engineering is the most popular followed by business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But in University, its engineering followed by arts and business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also see that the trends for different fields are also different.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2 &amp; 3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Gives a more detailed look, we can see by the gradient, that for poly, it is engineering followed by business then arts, computing and medicine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Uni its, engineering then arts and business, followed by computing, medicine and science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Conclusions: 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The more popular courses are engineering and business by far for both uni and polytechnic.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However it is hard to tell from the trends as for polytechnic, all of them are decreasing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276" y="690350"/>
            <a:ext cx="4153275" cy="41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 &amp; 2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here that engineering is indeed the popular field of study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However in uni, the popularity is actually decreasing as the proportion of intake is decreasing.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3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also see that the overall increase in intake for uni and decrease of poly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Thus even though we saw the downward trend for all fields of study in poly, it is probably due to this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Conclusion: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Thus we can conclude that engineering is the most popular field of study, however this may not tru in the future, with business and arts increasing in popularity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175" y="330525"/>
            <a:ext cx="4703524" cy="24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175" y="2772825"/>
            <a:ext cx="2459195" cy="23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1, 2, 3 and 4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Some simple plots, we can see that the gross monthly income is normally distributed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The scatter plot shows some minor relationships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The boxplot shows there is a large range and variation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30786" l="0" r="0" t="0"/>
          <a:stretch/>
        </p:blipFill>
        <p:spPr>
          <a:xfrm>
            <a:off x="4572000" y="987775"/>
            <a:ext cx="2112650" cy="384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68481"/>
          <a:stretch/>
        </p:blipFill>
        <p:spPr>
          <a:xfrm>
            <a:off x="6678825" y="987775"/>
            <a:ext cx="2366375" cy="19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263" y="2949225"/>
            <a:ext cx="1936588" cy="19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 &amp; 3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clearly see that for some fields, the employment rate and </a:t>
            </a:r>
            <a:r>
              <a:rPr lang="en" sz="1000">
                <a:solidFill>
                  <a:srgbClr val="FFFFFF"/>
                </a:solidFill>
              </a:rPr>
              <a:t>permanent employment rate is different.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2 &amp; 4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the most secure job is education 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Close seconds are law, medicine and business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Although business permanent employment rate is much lower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Conclusion: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The field of study you take can significantly vary you employment rate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This also changes year after year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275" y="838525"/>
            <a:ext cx="4079174" cy="40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graphs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38370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1 &amp; 2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that the highest earner by far is law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With medicine, education and business coming in together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Figure 3 &amp; 4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We can see there is also a large difference in the income of law students, meaning their pay is very much affected by their school grades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Same with business to a smaller extent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Lastly we can see this also affects the other fields, although not as much</a:t>
            </a:r>
            <a:endParaRPr sz="1000">
              <a:solidFill>
                <a:srgbClr val="FFFFFF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lphaLcPeriod"/>
            </a:pPr>
            <a:r>
              <a:rPr lang="en" sz="1000">
                <a:solidFill>
                  <a:srgbClr val="FFFFFF"/>
                </a:solidFill>
              </a:rPr>
              <a:t>Smallest difference is in the education fiel</a:t>
            </a:r>
            <a:r>
              <a:rPr lang="en" sz="1000">
                <a:solidFill>
                  <a:srgbClr val="FFFFFF"/>
                </a:solidFill>
              </a:rPr>
              <a:t>d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Conclusion: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Different fields of study also earn different amounts of income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School grades also decides how much more you can earn depending on your field. (Law)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825" y="513975"/>
            <a:ext cx="4257174" cy="41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Sub-Objective: </a:t>
            </a:r>
            <a:r>
              <a:rPr lang="en">
                <a:solidFill>
                  <a:srgbClr val="FFFFFF"/>
                </a:solidFill>
              </a:rPr>
              <a:t>Which field of study should I go into (Datasets 3, 4 and 5)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Which field of study is more popular?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Most popular is engineering then business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Which field of study has better job prospects?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Depending on what you are aiming for, the most stable is education.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University grades does not really affect your income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Best income is law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Deping on how good your grades are you could earn up to 1.6K more than the median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There are 2 main sub-objectives crafted to </a:t>
            </a:r>
            <a:r>
              <a:rPr lang="en">
                <a:solidFill>
                  <a:srgbClr val="FFFFFF"/>
                </a:solidFill>
              </a:rPr>
              <a:t>analyze</a:t>
            </a:r>
            <a:r>
              <a:rPr lang="en">
                <a:solidFill>
                  <a:srgbClr val="FFFFFF"/>
                </a:solidFill>
              </a:rPr>
              <a:t> the overall objective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Junior </a:t>
            </a:r>
            <a:r>
              <a:rPr lang="en">
                <a:solidFill>
                  <a:srgbClr val="FFFFFF"/>
                </a:solidFill>
              </a:rPr>
              <a:t>College </a:t>
            </a:r>
            <a:r>
              <a:rPr lang="en">
                <a:solidFill>
                  <a:srgbClr val="FFFFFF"/>
                </a:solidFill>
              </a:rPr>
              <a:t>(JC) or Polytechnic (Datasets 1, 2 and 3)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Which is more popular?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Which is harder to graduate?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Which field of study should I go into (Datasets 3, 4 and 5)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Which field of study is more popular?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Which field of study has better job prospects?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Sub-objectives explained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2850" y="1121425"/>
            <a:ext cx="45354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 will be referring to the figures in the order as shown below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2263675"/>
            <a:ext cx="2270630" cy="2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170" y="2263677"/>
            <a:ext cx="2270630" cy="23365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22350" y="445025"/>
            <a:ext cx="35841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more detailed </a:t>
            </a:r>
            <a:r>
              <a:rPr lang="en">
                <a:solidFill>
                  <a:srgbClr val="FFFFFF"/>
                </a:solidFill>
              </a:rPr>
              <a:t>explanation</a:t>
            </a:r>
            <a:r>
              <a:rPr lang="en">
                <a:solidFill>
                  <a:srgbClr val="FFFFFF"/>
                </a:solidFill>
              </a:rPr>
              <a:t> of the code and conclusion will be in the notebook.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shown below: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350" y="1805175"/>
            <a:ext cx="3584099" cy="313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Sub-objective 1(Datasets 1, 2 and 3)</a:t>
            </a:r>
            <a:endParaRPr sz="40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Junior College (JC) or Polytechnic (Datasets 1, 2 and 3)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Which is more popular?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sz="1400">
                <a:solidFill>
                  <a:srgbClr val="FFFFFF"/>
                </a:solidFill>
              </a:rPr>
              <a:t>Which is harder to graduate?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quick </a:t>
            </a:r>
            <a:r>
              <a:rPr lang="en"/>
              <a:t>analysis</a:t>
            </a:r>
            <a:r>
              <a:rPr lang="en"/>
              <a:t> of the datasets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9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Enrolment - Secondary, By Level and Course (Dataset 1)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5 Columns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</a:pPr>
            <a:r>
              <a:rPr lang="en" sz="1200">
                <a:solidFill>
                  <a:srgbClr val="FFFFFF"/>
                </a:solidFill>
              </a:rPr>
              <a:t>['year', 'level', 'course', 'sex', 'enrolment_secondary']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1318 Rows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Enrolment - Pre-University, By Level and Course (Dataset 2)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5 Columns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</a:pPr>
            <a:r>
              <a:rPr lang="en" sz="1200">
                <a:solidFill>
                  <a:srgbClr val="FFFFFF"/>
                </a:solidFill>
              </a:rPr>
              <a:t>['year', 'level', 'course', 'sex', 'enrolment_preu']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1166 Rows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Polytechnics - Intake, Enrolment and Graduates by Course (Dataset 3)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6 Columns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</a:pPr>
            <a:r>
              <a:rPr lang="en" sz="1200">
                <a:solidFill>
                  <a:srgbClr val="FFFFFF"/>
                </a:solidFill>
              </a:rPr>
              <a:t>['year', 'sex', 'course', 'intake', 'enrolment', 'graduates']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lang="en" sz="1200">
                <a:solidFill>
                  <a:srgbClr val="FFFFFF"/>
                </a:solidFill>
              </a:rPr>
              <a:t>336 Rows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307675" y="889000"/>
            <a:ext cx="3831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 example of the output: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750" y="1429550"/>
            <a:ext cx="2458250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1)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Mainly for this dataset, I wanted to find out the number of eligible students that can move on to post-secondary education (JC or Poly)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For this I mainly assumed the Normal (Academic) Secondary 4 and 5 and Express Secondary 4 students that graduated every year were able to move on to post-secondary education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I filtered for the students and then further filtered it to only be taking the totals of male and females.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Then I grouped by year and summed up the total graduates, to get the total number of students </a:t>
            </a:r>
            <a:r>
              <a:rPr lang="en">
                <a:solidFill>
                  <a:srgbClr val="FFFFFF"/>
                </a:solidFill>
              </a:rPr>
              <a:t>eligible</a:t>
            </a:r>
            <a:r>
              <a:rPr lang="en">
                <a:solidFill>
                  <a:srgbClr val="FFFFFF"/>
                </a:solidFill>
              </a:rPr>
              <a:t> for post-secondary education.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Then I offset the year by 1 to make sure the previous year graduates were the total potential intake of next year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Limitations: 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 assumed the total number of students that were eligible for post-secondary education as above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 also only assumed they could have gone for JC or Poly, there are other options I did not account for.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1)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300" y="1165625"/>
            <a:ext cx="399329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4743" t="0"/>
          <a:stretch/>
        </p:blipFill>
        <p:spPr>
          <a:xfrm>
            <a:off x="200575" y="1314750"/>
            <a:ext cx="4707226" cy="3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and Cleaning (Dataset 2)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1408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 took the enrolled year 1 JC students as that year’s intake of students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 also took the current year 2 students enrolled and took them as having passed promos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I then compared it to the previous year ‘intake’ to see the passing %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 will be using passing promo’s to compare with graduating Poly later 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Filtered</a:t>
            </a:r>
            <a:r>
              <a:rPr lang="en" sz="1400">
                <a:solidFill>
                  <a:srgbClr val="FFFFFF"/>
                </a:solidFill>
              </a:rPr>
              <a:t> similarly to dataset 1, took only total values and drop all null values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