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verage" panose="020B0604020202020204" charset="0"/>
      <p:regular r:id="rId15"/>
    </p:embeddedFont>
    <p:embeddedFont>
      <p:font typeface="Oswald"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17" autoAdjust="0"/>
  </p:normalViewPr>
  <p:slideViewPr>
    <p:cSldViewPr snapToGrid="0">
      <p:cViewPr varScale="1">
        <p:scale>
          <a:sx n="77" d="100"/>
          <a:sy n="77" d="100"/>
        </p:scale>
        <p:origin x="161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a61fea72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a61fea72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dictionary: </a:t>
            </a:r>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URL</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The URL</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ID </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The assigned ID</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Name</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The name</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Subtitle</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The secondary text under the name</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Icon URL</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512px x 512px jpg</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Average User Rating</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Rounded to nearest .5, requires at least 5 ratings</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User Rating Count</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Number of ratings internationally, null means it is below 5</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Price</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Price in USD</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In-app Purchases</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Prices of available in-app purchases</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Description</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App description</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Developer</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App developer</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Age Rating</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Either 4+, 9+, 12+ or 17+</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Languages</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ISO2A language codes</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Size</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Size of the app in bytes</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Primary Genre</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The main genre</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Genres</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Genres of the app</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Original Release Date</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When it was released</a:t>
            </a:r>
            <a:endParaRPr sz="1050">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Current Version Release Date</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When it was last updated</a:t>
            </a:r>
            <a:endParaRPr sz="1050">
              <a:solidFill>
                <a:srgbClr val="47494D"/>
              </a:solidFill>
              <a:highlight>
                <a:srgbClr val="FFFFFF"/>
              </a:highlight>
            </a:endParaRPr>
          </a:p>
          <a:p>
            <a:pPr marL="0" lvl="0" indent="0" algn="l" rtl="0">
              <a:lnSpc>
                <a:spcPct val="137500"/>
              </a:lnSpc>
              <a:spcBef>
                <a:spcPts val="0"/>
              </a:spcBef>
              <a:spcAft>
                <a:spcPts val="0"/>
              </a:spcAft>
              <a:buNone/>
            </a:pPr>
            <a:endParaRPr sz="1050">
              <a:solidFill>
                <a:srgbClr val="47494D"/>
              </a:solidFill>
              <a:highlight>
                <a:srgbClr val="FFFFFF"/>
              </a:highlight>
            </a:endParaRPr>
          </a:p>
          <a:p>
            <a:pPr marL="0" lvl="0" indent="0" algn="l" rtl="0">
              <a:lnSpc>
                <a:spcPct val="137500"/>
              </a:lnSpc>
              <a:spcBef>
                <a:spcPts val="0"/>
              </a:spcBef>
              <a:spcAft>
                <a:spcPts val="0"/>
              </a:spcAft>
              <a:buNone/>
            </a:pPr>
            <a:r>
              <a:rPr lang="en" sz="1050">
                <a:solidFill>
                  <a:srgbClr val="47494D"/>
                </a:solidFill>
                <a:highlight>
                  <a:srgbClr val="FFFFFF"/>
                </a:highlight>
              </a:rPr>
              <a:t>Business objectives:</a:t>
            </a:r>
            <a:endParaRPr sz="1050">
              <a:solidFill>
                <a:srgbClr val="47494D"/>
              </a:solidFill>
              <a:highlight>
                <a:srgbClr val="FFFFFF"/>
              </a:highlight>
            </a:endParaRPr>
          </a:p>
          <a:p>
            <a:pPr marL="0" lvl="0" indent="0" algn="l" rtl="0">
              <a:lnSpc>
                <a:spcPct val="137500"/>
              </a:lnSpc>
              <a:spcBef>
                <a:spcPts val="0"/>
              </a:spcBef>
              <a:spcAft>
                <a:spcPts val="0"/>
              </a:spcAft>
              <a:buNone/>
            </a:pPr>
            <a:r>
              <a:rPr lang="en" sz="1050" b="1">
                <a:solidFill>
                  <a:srgbClr val="47494D"/>
                </a:solidFill>
                <a:highlight>
                  <a:srgbClr val="FFFFFF"/>
                </a:highlight>
              </a:rPr>
              <a:t>Side note:</a:t>
            </a:r>
            <a:endParaRPr sz="1050" b="1">
              <a:solidFill>
                <a:srgbClr val="47494D"/>
              </a:solidFill>
              <a:highlight>
                <a:srgbClr val="FFFFFF"/>
              </a:highlight>
            </a:endParaRPr>
          </a:p>
          <a:p>
            <a:pPr marL="0" lvl="0" indent="0" algn="l" rtl="0">
              <a:lnSpc>
                <a:spcPct val="137500"/>
              </a:lnSpc>
              <a:spcBef>
                <a:spcPts val="0"/>
              </a:spcBef>
              <a:spcAft>
                <a:spcPts val="0"/>
              </a:spcAft>
              <a:buNone/>
            </a:pPr>
            <a:r>
              <a:rPr lang="en" sz="1050" b="1">
                <a:solidFill>
                  <a:srgbClr val="47494D"/>
                </a:solidFill>
                <a:highlight>
                  <a:srgbClr val="FFFFFF"/>
                </a:highlight>
              </a:rPr>
              <a:t>As for business objective 1, this is shown in story called, player base story.</a:t>
            </a:r>
            <a:endParaRPr sz="1050" b="1">
              <a:solidFill>
                <a:srgbClr val="47494D"/>
              </a:solidFill>
              <a:highlight>
                <a:srgbClr val="FFFFFF"/>
              </a:highlight>
            </a:endParaRPr>
          </a:p>
          <a:p>
            <a:pPr marL="0" lvl="0" indent="0" algn="l" rtl="0">
              <a:lnSpc>
                <a:spcPct val="137500"/>
              </a:lnSpc>
              <a:spcBef>
                <a:spcPts val="0"/>
              </a:spcBef>
              <a:spcAft>
                <a:spcPts val="0"/>
              </a:spcAft>
              <a:buNone/>
            </a:pPr>
            <a:r>
              <a:rPr lang="en" sz="1050" b="1">
                <a:solidFill>
                  <a:srgbClr val="47494D"/>
                </a:solidFill>
                <a:highlight>
                  <a:srgbClr val="FFFFFF"/>
                </a:highlight>
              </a:rPr>
              <a:t>Business objective 2, is User rating story. Also, games with no player base, i.e. having less that 1 person in user rating count are not considered in this story</a:t>
            </a:r>
            <a:endParaRPr sz="1050" b="1">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What affects the player base of a game?</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We are looking at the factors that affects a games player base.</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Also, we define a game having an active player base as having more than 100 user rating count.</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In this question we are also implicitly asking the question: Does the factor that cause a game to have an active player base also causes the game to have a larger player base on average?</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We are looking at the angle where if I were a game developer/company, what kind of game should I make to have the higher chance of having an active player base or have the largest player base on average.</a:t>
            </a:r>
            <a:endParaRPr sz="1050" b="1">
              <a:solidFill>
                <a:srgbClr val="47494D"/>
              </a:solidFill>
              <a:highlight>
                <a:srgbClr val="FFFFFF"/>
              </a:highlight>
            </a:endParaRPr>
          </a:p>
          <a:p>
            <a:pPr marL="457200" lvl="0"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What causes the game to have a higher ratings?</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We are asking this question as we would think a higher rated game is ‘better’.</a:t>
            </a:r>
            <a:endParaRPr sz="1050">
              <a:solidFill>
                <a:srgbClr val="47494D"/>
              </a:solidFill>
              <a:highlight>
                <a:srgbClr val="FFFFFF"/>
              </a:highlight>
            </a:endParaRPr>
          </a:p>
          <a:p>
            <a:pPr marL="914400" lvl="1" indent="-295275" algn="l" rtl="0">
              <a:lnSpc>
                <a:spcPct val="137500"/>
              </a:lnSpc>
              <a:spcBef>
                <a:spcPts val="0"/>
              </a:spcBef>
              <a:spcAft>
                <a:spcPts val="0"/>
              </a:spcAft>
              <a:buClr>
                <a:srgbClr val="47494D"/>
              </a:buClr>
              <a:buSzPts val="1050"/>
              <a:buChar char="○"/>
            </a:pPr>
            <a:r>
              <a:rPr lang="en" sz="1050">
                <a:solidFill>
                  <a:srgbClr val="47494D"/>
                </a:solidFill>
                <a:highlight>
                  <a:srgbClr val="FFFFFF"/>
                </a:highlight>
              </a:rPr>
              <a:t>As for this question, we are looking from the angle of what are people that use these apps think are important features/features that they care about.</a:t>
            </a:r>
            <a:endParaRPr sz="1050">
              <a:solidFill>
                <a:srgbClr val="47494D"/>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a6a3b159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a6a3b159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a:t>
            </a:r>
            <a:endParaRPr/>
          </a:p>
          <a:p>
            <a:pPr marL="457200" lvl="0" indent="-298450" algn="l" rtl="0">
              <a:spcBef>
                <a:spcPts val="0"/>
              </a:spcBef>
              <a:spcAft>
                <a:spcPts val="0"/>
              </a:spcAft>
              <a:buSzPts val="1100"/>
              <a:buChar char="●"/>
            </a:pPr>
            <a:r>
              <a:rPr lang="en"/>
              <a:t>We can see that games released and updated more recently are better rated</a:t>
            </a:r>
            <a:endParaRPr/>
          </a:p>
          <a:p>
            <a:pPr marL="914400" lvl="1" indent="-298450" algn="l" rtl="0">
              <a:spcBef>
                <a:spcPts val="0"/>
              </a:spcBef>
              <a:spcAft>
                <a:spcPts val="0"/>
              </a:spcAft>
              <a:buSzPts val="1100"/>
              <a:buChar char="○"/>
            </a:pPr>
            <a:r>
              <a:rPr lang="en"/>
              <a:t>This as games that are frequently updated are seen as better. This could be as people want more interesting, updated and the latest content.</a:t>
            </a:r>
            <a:endParaRPr/>
          </a:p>
          <a:p>
            <a:pPr marL="914400" lvl="1" indent="-298450" algn="l" rtl="0">
              <a:spcBef>
                <a:spcPts val="0"/>
              </a:spcBef>
              <a:spcAft>
                <a:spcPts val="0"/>
              </a:spcAft>
              <a:buSzPts val="1100"/>
              <a:buChar char="○"/>
            </a:pPr>
            <a:r>
              <a:rPr lang="en"/>
              <a:t>New content and updates could keep a game fresh for players which player could see as the game being better.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a6a3b159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a6a3b159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a:t>
            </a:r>
            <a:endParaRPr/>
          </a:p>
          <a:p>
            <a:pPr marL="457200" lvl="0" indent="-298450" algn="l" rtl="0">
              <a:spcBef>
                <a:spcPts val="0"/>
              </a:spcBef>
              <a:spcAft>
                <a:spcPts val="0"/>
              </a:spcAft>
              <a:buSzPts val="1100"/>
              <a:buChar char="●"/>
            </a:pPr>
            <a:r>
              <a:rPr lang="en"/>
              <a:t>We can see here, games targeted at youths and teenagers are more highly rated on average compared to games for adults or children</a:t>
            </a:r>
            <a:endParaRPr/>
          </a:p>
          <a:p>
            <a:pPr marL="914400" lvl="1" indent="-298450" algn="l" rtl="0">
              <a:spcBef>
                <a:spcPts val="0"/>
              </a:spcBef>
              <a:spcAft>
                <a:spcPts val="0"/>
              </a:spcAft>
              <a:buSzPts val="1100"/>
              <a:buChar char="○"/>
            </a:pPr>
            <a:r>
              <a:rPr lang="en"/>
              <a:t>This is likely due to the fact that the target demographic that uses apps and plays these games are teenagers and youths.</a:t>
            </a:r>
            <a:endParaRPr/>
          </a:p>
          <a:p>
            <a:pPr marL="914400" lvl="1" indent="-298450" algn="l" rtl="0">
              <a:spcBef>
                <a:spcPts val="0"/>
              </a:spcBef>
              <a:spcAft>
                <a:spcPts val="0"/>
              </a:spcAft>
              <a:buSzPts val="1100"/>
              <a:buChar char="○"/>
            </a:pPr>
            <a:r>
              <a:rPr lang="en"/>
              <a:t>As such they would see games targeted at them as better.</a:t>
            </a:r>
            <a:endParaRPr/>
          </a:p>
          <a:p>
            <a:pPr marL="457200" lvl="0" indent="-298450" algn="l" rtl="0">
              <a:spcBef>
                <a:spcPts val="0"/>
              </a:spcBef>
              <a:spcAft>
                <a:spcPts val="0"/>
              </a:spcAft>
              <a:buSzPts val="1100"/>
              <a:buChar char="●"/>
            </a:pPr>
            <a:r>
              <a:rPr lang="en"/>
              <a:t>We can also see that highly rated games (4 and above), have a large size.</a:t>
            </a:r>
            <a:endParaRPr/>
          </a:p>
          <a:p>
            <a:pPr marL="914400" lvl="1" indent="-298450" algn="l" rtl="0">
              <a:spcBef>
                <a:spcPts val="0"/>
              </a:spcBef>
              <a:spcAft>
                <a:spcPts val="0"/>
              </a:spcAft>
              <a:buSzPts val="1100"/>
              <a:buChar char="○"/>
            </a:pPr>
            <a:r>
              <a:rPr lang="en"/>
              <a:t>This trend is not as certain, but we can see how on average, games with higher rating are larger.</a:t>
            </a:r>
            <a:endParaRPr/>
          </a:p>
          <a:p>
            <a:pPr marL="914400" lvl="1" indent="-298450" algn="l" rtl="0">
              <a:spcBef>
                <a:spcPts val="0"/>
              </a:spcBef>
              <a:spcAft>
                <a:spcPts val="0"/>
              </a:spcAft>
              <a:buSzPts val="1100"/>
              <a:buChar char="○"/>
            </a:pPr>
            <a:r>
              <a:rPr lang="en"/>
              <a:t>But games with ratings of 5 are different.</a:t>
            </a:r>
            <a:endParaRPr/>
          </a:p>
          <a:p>
            <a:pPr marL="914400" lvl="1" indent="-298450" algn="l" rtl="0">
              <a:spcBef>
                <a:spcPts val="0"/>
              </a:spcBef>
              <a:spcAft>
                <a:spcPts val="0"/>
              </a:spcAft>
              <a:buSzPts val="1100"/>
              <a:buChar char="○"/>
            </a:pPr>
            <a:r>
              <a:rPr lang="en"/>
              <a:t>This suggest that size may be inconsistent, or does not play a significant role in affecting a game’s rating.</a:t>
            </a:r>
            <a:endParaRPr/>
          </a:p>
          <a:p>
            <a:pPr marL="914400" lvl="1" indent="-298450" algn="l" rtl="0">
              <a:spcBef>
                <a:spcPts val="0"/>
              </a:spcBef>
              <a:spcAft>
                <a:spcPts val="0"/>
              </a:spcAft>
              <a:buSzPts val="1100"/>
              <a:buChar char="○"/>
            </a:pPr>
            <a:r>
              <a:rPr lang="en"/>
              <a:t>This could also be because having more content may mean a game is better on average, but it may not be the best.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a6a3b159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a6a3b159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p>
          <a:p>
            <a:pPr marL="0" lvl="0" indent="0" algn="l" rtl="0">
              <a:spcBef>
                <a:spcPts val="0"/>
              </a:spcBef>
              <a:spcAft>
                <a:spcPts val="0"/>
              </a:spcAft>
              <a:buNone/>
            </a:pPr>
            <a:r>
              <a:rPr lang="en-US" dirty="0"/>
              <a:t>We can see here, people do see some features in games that make it ‘better’. However this is by a margin of about 0.5, and the comparison of 4.0 to 4.5 is not much.</a:t>
            </a:r>
          </a:p>
          <a:p>
            <a:pPr marL="0" lvl="0" indent="0" algn="l" rtl="0">
              <a:spcBef>
                <a:spcPts val="0"/>
              </a:spcBef>
              <a:spcAft>
                <a:spcPts val="0"/>
              </a:spcAft>
              <a:buNone/>
            </a:pPr>
            <a:r>
              <a:rPr lang="en-US" dirty="0"/>
              <a:t>We would be able do more analysis, if we had more precise data, such as the rating of all users to 1 decimal place, instead of being rounded to </a:t>
            </a:r>
            <a:r>
              <a:rPr lang="en-US"/>
              <a:t>the nearest 0.5.</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a61fea72b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a61fea72b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cleaning data: </a:t>
            </a:r>
            <a:endParaRPr/>
          </a:p>
          <a:p>
            <a:pPr marL="0" lvl="0" indent="0" algn="l" rtl="0">
              <a:spcBef>
                <a:spcPts val="0"/>
              </a:spcBef>
              <a:spcAft>
                <a:spcPts val="0"/>
              </a:spcAft>
              <a:buNone/>
            </a:pPr>
            <a:r>
              <a:rPr lang="en"/>
              <a:t>Filling in missing values</a:t>
            </a:r>
            <a:endParaRPr/>
          </a:p>
          <a:p>
            <a:pPr marL="457200" lvl="0" indent="-298450" algn="l" rtl="0">
              <a:spcBef>
                <a:spcPts val="0"/>
              </a:spcBef>
              <a:spcAft>
                <a:spcPts val="0"/>
              </a:spcAft>
              <a:buSzPts val="1100"/>
              <a:buChar char="●"/>
            </a:pPr>
            <a:r>
              <a:rPr lang="en"/>
              <a:t>Subtitle</a:t>
            </a:r>
            <a:endParaRPr/>
          </a:p>
          <a:p>
            <a:pPr marL="914400" lvl="1" indent="-298450" algn="l" rtl="0">
              <a:spcBef>
                <a:spcPts val="0"/>
              </a:spcBef>
              <a:spcAft>
                <a:spcPts val="0"/>
              </a:spcAft>
              <a:buSzPts val="1100"/>
              <a:buChar char="○"/>
            </a:pPr>
            <a:r>
              <a:rPr lang="en"/>
              <a:t>I replaced all null values with the value ‘None’</a:t>
            </a:r>
            <a:endParaRPr/>
          </a:p>
          <a:p>
            <a:pPr marL="457200" lvl="0" indent="-298450" algn="l" rtl="0">
              <a:spcBef>
                <a:spcPts val="0"/>
              </a:spcBef>
              <a:spcAft>
                <a:spcPts val="0"/>
              </a:spcAft>
              <a:buSzPts val="1100"/>
              <a:buChar char="●"/>
            </a:pPr>
            <a:r>
              <a:rPr lang="en"/>
              <a:t>Average User Rating &amp; User Rating Count</a:t>
            </a:r>
            <a:endParaRPr/>
          </a:p>
          <a:p>
            <a:pPr marL="914400" lvl="1" indent="-298450" algn="l" rtl="0">
              <a:spcBef>
                <a:spcPts val="0"/>
              </a:spcBef>
              <a:spcAft>
                <a:spcPts val="0"/>
              </a:spcAft>
              <a:buSzPts val="1100"/>
              <a:buChar char="○"/>
            </a:pPr>
            <a:r>
              <a:rPr lang="en"/>
              <a:t>I noticed the null values happend in pairs. If there was no user rating count, there would be no average user rating</a:t>
            </a:r>
            <a:endParaRPr/>
          </a:p>
          <a:p>
            <a:pPr marL="914400" lvl="1" indent="-298450" algn="l" rtl="0">
              <a:spcBef>
                <a:spcPts val="0"/>
              </a:spcBef>
              <a:spcAft>
                <a:spcPts val="0"/>
              </a:spcAft>
              <a:buSzPts val="1100"/>
              <a:buChar char="○"/>
            </a:pPr>
            <a:r>
              <a:rPr lang="en"/>
              <a:t>Replaced all null values with 0</a:t>
            </a:r>
            <a:endParaRPr/>
          </a:p>
          <a:p>
            <a:pPr marL="457200" lvl="0" indent="-298450" algn="l" rtl="0">
              <a:spcBef>
                <a:spcPts val="0"/>
              </a:spcBef>
              <a:spcAft>
                <a:spcPts val="0"/>
              </a:spcAft>
              <a:buSzPts val="1100"/>
              <a:buChar char="●"/>
            </a:pPr>
            <a:r>
              <a:rPr lang="en"/>
              <a:t>Price</a:t>
            </a:r>
            <a:endParaRPr/>
          </a:p>
          <a:p>
            <a:pPr marL="914400" lvl="1" indent="-298450" algn="l" rtl="0">
              <a:spcBef>
                <a:spcPts val="0"/>
              </a:spcBef>
              <a:spcAft>
                <a:spcPts val="0"/>
              </a:spcAft>
              <a:buSzPts val="1100"/>
              <a:buChar char="○"/>
            </a:pPr>
            <a:r>
              <a:rPr lang="en"/>
              <a:t>I assumed the null values were as the games were free</a:t>
            </a:r>
            <a:endParaRPr/>
          </a:p>
          <a:p>
            <a:pPr marL="914400" lvl="1" indent="-298450" algn="l" rtl="0">
              <a:spcBef>
                <a:spcPts val="0"/>
              </a:spcBef>
              <a:spcAft>
                <a:spcPts val="0"/>
              </a:spcAft>
              <a:buSzPts val="1100"/>
              <a:buChar char="○"/>
            </a:pPr>
            <a:r>
              <a:rPr lang="en"/>
              <a:t>Replaced the null values with 0</a:t>
            </a:r>
            <a:endParaRPr/>
          </a:p>
          <a:p>
            <a:pPr marL="457200" lvl="0" indent="-298450" algn="l" rtl="0">
              <a:spcBef>
                <a:spcPts val="0"/>
              </a:spcBef>
              <a:spcAft>
                <a:spcPts val="0"/>
              </a:spcAft>
              <a:buSzPts val="1100"/>
              <a:buChar char="●"/>
            </a:pPr>
            <a:r>
              <a:rPr lang="en"/>
              <a:t>In-app Purchases</a:t>
            </a:r>
            <a:endParaRPr/>
          </a:p>
          <a:p>
            <a:pPr marL="914400" lvl="1" indent="-298450" algn="l" rtl="0">
              <a:spcBef>
                <a:spcPts val="0"/>
              </a:spcBef>
              <a:spcAft>
                <a:spcPts val="0"/>
              </a:spcAft>
              <a:buSzPts val="1100"/>
              <a:buChar char="○"/>
            </a:pPr>
            <a:r>
              <a:rPr lang="en"/>
              <a:t>I assumed there were no In-app Purchases, thus I replaced them with the string ‘0’</a:t>
            </a:r>
            <a:endParaRPr/>
          </a:p>
          <a:p>
            <a:pPr marL="457200" lvl="0" indent="-298450" algn="l" rtl="0">
              <a:spcBef>
                <a:spcPts val="0"/>
              </a:spcBef>
              <a:spcAft>
                <a:spcPts val="0"/>
              </a:spcAft>
              <a:buSzPts val="1100"/>
              <a:buChar char="●"/>
            </a:pPr>
            <a:r>
              <a:rPr lang="en"/>
              <a:t>Languages</a:t>
            </a:r>
            <a:endParaRPr/>
          </a:p>
          <a:p>
            <a:pPr marL="914400" lvl="1" indent="-298450" algn="l" rtl="0">
              <a:spcBef>
                <a:spcPts val="0"/>
              </a:spcBef>
              <a:spcAft>
                <a:spcPts val="0"/>
              </a:spcAft>
              <a:buSzPts val="1100"/>
              <a:buChar char="○"/>
            </a:pPr>
            <a:r>
              <a:rPr lang="en"/>
              <a:t>I filled the missing languages with the mode of the languages, english. ‘EN’</a:t>
            </a:r>
            <a:endParaRPr/>
          </a:p>
          <a:p>
            <a:pPr marL="914400" lvl="1" indent="-298450" algn="l" rtl="0">
              <a:spcBef>
                <a:spcPts val="0"/>
              </a:spcBef>
              <a:spcAft>
                <a:spcPts val="0"/>
              </a:spcAft>
              <a:buSzPts val="1100"/>
              <a:buChar char="○"/>
            </a:pPr>
            <a:r>
              <a:rPr lang="en"/>
              <a:t>I also did this as most of the games had an english name and description</a:t>
            </a:r>
            <a:endParaRPr/>
          </a:p>
          <a:p>
            <a:pPr marL="457200" lvl="0" indent="-298450" algn="l" rtl="0">
              <a:spcBef>
                <a:spcPts val="0"/>
              </a:spcBef>
              <a:spcAft>
                <a:spcPts val="0"/>
              </a:spcAft>
              <a:buSzPts val="1100"/>
              <a:buChar char="●"/>
            </a:pPr>
            <a:r>
              <a:rPr lang="en"/>
              <a:t>Size</a:t>
            </a:r>
            <a:endParaRPr/>
          </a:p>
          <a:p>
            <a:pPr marL="914400" lvl="1" indent="-298450" algn="l" rtl="0">
              <a:spcBef>
                <a:spcPts val="0"/>
              </a:spcBef>
              <a:spcAft>
                <a:spcPts val="0"/>
              </a:spcAft>
              <a:buSzPts val="1100"/>
              <a:buChar char="○"/>
            </a:pPr>
            <a:r>
              <a:rPr lang="en"/>
              <a:t>I filled in the missing value with the mean size of all games</a:t>
            </a:r>
            <a:endParaRPr/>
          </a:p>
          <a:p>
            <a:pPr marL="0" lvl="0" indent="0" algn="l" rtl="0">
              <a:spcBef>
                <a:spcPts val="0"/>
              </a:spcBef>
              <a:spcAft>
                <a:spcPts val="0"/>
              </a:spcAft>
              <a:buNone/>
            </a:pPr>
            <a:endParaRPr/>
          </a:p>
          <a:p>
            <a:pPr marL="0" lvl="0" indent="0" algn="l" rtl="0">
              <a:spcBef>
                <a:spcPts val="0"/>
              </a:spcBef>
              <a:spcAft>
                <a:spcPts val="0"/>
              </a:spcAft>
              <a:buNone/>
            </a:pPr>
            <a:r>
              <a:rPr lang="en"/>
              <a:t>Deleting duplicates:</a:t>
            </a:r>
            <a:endParaRPr/>
          </a:p>
          <a:p>
            <a:pPr marL="457200" lvl="0" indent="-298450" algn="l" rtl="0">
              <a:spcBef>
                <a:spcPts val="0"/>
              </a:spcBef>
              <a:spcAft>
                <a:spcPts val="0"/>
              </a:spcAft>
              <a:buSzPts val="1100"/>
              <a:buChar char="●"/>
            </a:pPr>
            <a:r>
              <a:rPr lang="en"/>
              <a:t>Deleted all duplicated rows, keeping only one row.</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Creating Special calculated fields</a:t>
            </a:r>
            <a:endParaRPr/>
          </a:p>
          <a:p>
            <a:pPr marL="457200" lvl="0" indent="-298450" algn="l" rtl="0">
              <a:spcBef>
                <a:spcPts val="0"/>
              </a:spcBef>
              <a:spcAft>
                <a:spcPts val="0"/>
              </a:spcAft>
              <a:buSzPts val="1100"/>
              <a:buChar char="●"/>
            </a:pPr>
            <a:r>
              <a:rPr lang="en"/>
              <a:t>Number of sub-genres</a:t>
            </a:r>
            <a:endParaRPr/>
          </a:p>
          <a:p>
            <a:pPr marL="914400" lvl="1" indent="-298450" algn="l" rtl="0">
              <a:spcBef>
                <a:spcPts val="0"/>
              </a:spcBef>
              <a:spcAft>
                <a:spcPts val="0"/>
              </a:spcAft>
              <a:buSzPts val="1100"/>
              <a:buChar char="○"/>
            </a:pPr>
            <a:r>
              <a:rPr lang="en"/>
              <a:t>Counted number of genres in the genres column, and minus 1. This is to subtract the primary genre</a:t>
            </a:r>
            <a:endParaRPr/>
          </a:p>
          <a:p>
            <a:pPr marL="457200" lvl="0" indent="-298450" algn="l" rtl="0">
              <a:spcBef>
                <a:spcPts val="0"/>
              </a:spcBef>
              <a:spcAft>
                <a:spcPts val="0"/>
              </a:spcAft>
              <a:buSzPts val="1100"/>
              <a:buChar char="●"/>
            </a:pPr>
            <a:r>
              <a:rPr lang="en"/>
              <a:t>Number of languages</a:t>
            </a:r>
            <a:endParaRPr/>
          </a:p>
          <a:p>
            <a:pPr marL="914400" lvl="1" indent="-298450" algn="l" rtl="0">
              <a:spcBef>
                <a:spcPts val="0"/>
              </a:spcBef>
              <a:spcAft>
                <a:spcPts val="0"/>
              </a:spcAft>
              <a:buSzPts val="1100"/>
              <a:buChar char="○"/>
            </a:pPr>
            <a:r>
              <a:rPr lang="en"/>
              <a:t>Similar to getting sub-genres</a:t>
            </a:r>
            <a:endParaRPr/>
          </a:p>
          <a:p>
            <a:pPr marL="457200" lvl="0" indent="-298450" algn="l" rtl="0">
              <a:spcBef>
                <a:spcPts val="0"/>
              </a:spcBef>
              <a:spcAft>
                <a:spcPts val="0"/>
              </a:spcAft>
              <a:buSzPts val="1100"/>
              <a:buChar char="●"/>
            </a:pPr>
            <a:r>
              <a:rPr lang="en"/>
              <a:t>Number of In-app purchases</a:t>
            </a:r>
            <a:endParaRPr/>
          </a:p>
          <a:p>
            <a:pPr marL="914400" lvl="1" indent="-298450" algn="l" rtl="0">
              <a:spcBef>
                <a:spcPts val="0"/>
              </a:spcBef>
              <a:spcAft>
                <a:spcPts val="0"/>
              </a:spcAft>
              <a:buSzPts val="1100"/>
              <a:buChar char="○"/>
            </a:pPr>
            <a:r>
              <a:rPr lang="en"/>
              <a:t>Similar to sub-genres</a:t>
            </a:r>
            <a:endParaRPr/>
          </a:p>
          <a:p>
            <a:pPr marL="457200" lvl="0" indent="-298450" algn="l" rtl="0">
              <a:spcBef>
                <a:spcPts val="0"/>
              </a:spcBef>
              <a:spcAft>
                <a:spcPts val="0"/>
              </a:spcAft>
              <a:buSzPts val="1100"/>
              <a:buChar char="●"/>
            </a:pPr>
            <a:r>
              <a:rPr lang="en"/>
              <a:t>Mean cost of all In-app purchases</a:t>
            </a:r>
            <a:endParaRPr/>
          </a:p>
          <a:p>
            <a:pPr marL="914400" lvl="1" indent="-298450" algn="l" rtl="0">
              <a:spcBef>
                <a:spcPts val="0"/>
              </a:spcBef>
              <a:spcAft>
                <a:spcPts val="0"/>
              </a:spcAft>
              <a:buSzPts val="1100"/>
              <a:buChar char="○"/>
            </a:pPr>
            <a:r>
              <a:rPr lang="en"/>
              <a:t>Took mean of all In-app purchases in a list</a:t>
            </a:r>
            <a:endParaRPr/>
          </a:p>
          <a:p>
            <a:pPr marL="0" lvl="0" indent="0" algn="l" rtl="0">
              <a:spcBef>
                <a:spcPts val="0"/>
              </a:spcBef>
              <a:spcAft>
                <a:spcPts val="0"/>
              </a:spcAft>
              <a:buNone/>
            </a:pPr>
            <a:endParaRPr/>
          </a:p>
          <a:p>
            <a:pPr marL="0" lvl="0" indent="0" algn="l" rtl="0">
              <a:spcBef>
                <a:spcPts val="0"/>
              </a:spcBef>
              <a:spcAft>
                <a:spcPts val="0"/>
              </a:spcAft>
              <a:buNone/>
            </a:pPr>
            <a:r>
              <a:rPr lang="en"/>
              <a:t>Creating calculated fields</a:t>
            </a:r>
            <a:endParaRPr/>
          </a:p>
          <a:p>
            <a:pPr marL="457200" lvl="0" indent="-298450" algn="l" rtl="0">
              <a:spcBef>
                <a:spcPts val="0"/>
              </a:spcBef>
              <a:spcAft>
                <a:spcPts val="0"/>
              </a:spcAft>
              <a:buSzPts val="1100"/>
              <a:buChar char="●"/>
            </a:pPr>
            <a:r>
              <a:rPr lang="en"/>
              <a:t>Average user rating (discrete)</a:t>
            </a:r>
            <a:endParaRPr/>
          </a:p>
          <a:p>
            <a:pPr marL="914400" lvl="1" indent="-298450" algn="l" rtl="0">
              <a:spcBef>
                <a:spcPts val="0"/>
              </a:spcBef>
              <a:spcAft>
                <a:spcPts val="0"/>
              </a:spcAft>
              <a:buSzPts val="1100"/>
              <a:buChar char="○"/>
            </a:pPr>
            <a:r>
              <a:rPr lang="en"/>
              <a:t>Duplicated the field to make it discrete</a:t>
            </a:r>
            <a:endParaRPr/>
          </a:p>
          <a:p>
            <a:pPr marL="914400" lvl="1" indent="-298450" algn="l" rtl="0">
              <a:spcBef>
                <a:spcPts val="0"/>
              </a:spcBef>
              <a:spcAft>
                <a:spcPts val="0"/>
              </a:spcAft>
              <a:buSzPts val="1100"/>
              <a:buChar char="○"/>
            </a:pPr>
            <a:r>
              <a:rPr lang="en"/>
              <a:t>Did this as there were only 10 possible values. 0, 0.5, 1.0, 1.5, 2.0, 2.5, 3.0, 3.5, 4.0, 4.5, 5.0</a:t>
            </a:r>
            <a:endParaRPr/>
          </a:p>
          <a:p>
            <a:pPr marL="457200" lvl="0" indent="-298450" algn="l" rtl="0">
              <a:spcBef>
                <a:spcPts val="0"/>
              </a:spcBef>
              <a:spcAft>
                <a:spcPts val="0"/>
              </a:spcAft>
              <a:buSzPts val="1100"/>
              <a:buChar char="●"/>
            </a:pPr>
            <a:r>
              <a:rPr lang="en"/>
              <a:t>Size in MB</a:t>
            </a:r>
            <a:endParaRPr/>
          </a:p>
          <a:p>
            <a:pPr marL="914400" lvl="1" indent="-298450" algn="l" rtl="0">
              <a:spcBef>
                <a:spcPts val="0"/>
              </a:spcBef>
              <a:spcAft>
                <a:spcPts val="0"/>
              </a:spcAft>
              <a:buSzPts val="1100"/>
              <a:buChar char="○"/>
            </a:pPr>
            <a:r>
              <a:rPr lang="en"/>
              <a:t>Took size / 1000000</a:t>
            </a:r>
            <a:endParaRPr/>
          </a:p>
          <a:p>
            <a:pPr marL="457200" lvl="0" indent="-298450" algn="l" rtl="0">
              <a:spcBef>
                <a:spcPts val="0"/>
              </a:spcBef>
              <a:spcAft>
                <a:spcPts val="0"/>
              </a:spcAft>
              <a:buSzPts val="1100"/>
              <a:buChar char="●"/>
            </a:pPr>
            <a:r>
              <a:rPr lang="en"/>
              <a:t>Price type</a:t>
            </a:r>
            <a:endParaRPr/>
          </a:p>
          <a:p>
            <a:pPr marL="914400" lvl="1" indent="-298450" algn="l" rtl="0">
              <a:spcBef>
                <a:spcPts val="0"/>
              </a:spcBef>
              <a:spcAft>
                <a:spcPts val="0"/>
              </a:spcAft>
              <a:buSzPts val="1100"/>
              <a:buChar char="○"/>
            </a:pPr>
            <a:r>
              <a:rPr lang="en"/>
              <a:t>There are 3 types, free, pay-to-win, and paid games</a:t>
            </a:r>
            <a:endParaRPr/>
          </a:p>
          <a:p>
            <a:pPr marL="914400" lvl="1" indent="-298450" algn="l" rtl="0">
              <a:spcBef>
                <a:spcPts val="0"/>
              </a:spcBef>
              <a:spcAft>
                <a:spcPts val="0"/>
              </a:spcAft>
              <a:buSzPts val="1100"/>
              <a:buChar char="○"/>
            </a:pPr>
            <a:r>
              <a:rPr lang="en"/>
              <a:t>Free games are those with no price, and no in-app purchases</a:t>
            </a:r>
            <a:endParaRPr/>
          </a:p>
          <a:p>
            <a:pPr marL="914400" lvl="1" indent="-298450" algn="l" rtl="0">
              <a:spcBef>
                <a:spcPts val="0"/>
              </a:spcBef>
              <a:spcAft>
                <a:spcPts val="0"/>
              </a:spcAft>
              <a:buSzPts val="1100"/>
              <a:buChar char="○"/>
            </a:pPr>
            <a:r>
              <a:rPr lang="en"/>
              <a:t>Pay-to-win games are those no price, but have in-app purchases</a:t>
            </a:r>
            <a:endParaRPr/>
          </a:p>
          <a:p>
            <a:pPr marL="914400" lvl="1" indent="-298450" algn="l" rtl="0">
              <a:spcBef>
                <a:spcPts val="0"/>
              </a:spcBef>
              <a:spcAft>
                <a:spcPts val="0"/>
              </a:spcAft>
              <a:buSzPts val="1100"/>
              <a:buChar char="○"/>
            </a:pPr>
            <a:r>
              <a:rPr lang="en"/>
              <a:t>Paid games are those with a price</a:t>
            </a:r>
            <a:endParaRPr/>
          </a:p>
          <a:p>
            <a:pPr marL="457200" lvl="0" indent="-298450" algn="l" rtl="0">
              <a:spcBef>
                <a:spcPts val="0"/>
              </a:spcBef>
              <a:spcAft>
                <a:spcPts val="0"/>
              </a:spcAft>
              <a:buSzPts val="1100"/>
              <a:buChar char="●"/>
            </a:pPr>
            <a:r>
              <a:rPr lang="en"/>
              <a:t>Have active player base</a:t>
            </a:r>
            <a:endParaRPr/>
          </a:p>
          <a:p>
            <a:pPr marL="914400" lvl="1" indent="-298450" algn="l" rtl="0">
              <a:spcBef>
                <a:spcPts val="0"/>
              </a:spcBef>
              <a:spcAft>
                <a:spcPts val="0"/>
              </a:spcAft>
              <a:buSzPts val="1100"/>
              <a:buChar char="○"/>
            </a:pPr>
            <a:r>
              <a:rPr lang="en"/>
              <a:t>Defined as: User rating count &gt;= 100. Has an active player base</a:t>
            </a:r>
            <a:endParaRPr/>
          </a:p>
          <a:p>
            <a:pPr marL="914400" lvl="1" indent="-298450" algn="l" rtl="0">
              <a:spcBef>
                <a:spcPts val="0"/>
              </a:spcBef>
              <a:spcAft>
                <a:spcPts val="0"/>
              </a:spcAft>
              <a:buSzPts val="1100"/>
              <a:buChar char="○"/>
            </a:pPr>
            <a:r>
              <a:rPr lang="en"/>
              <a:t>User rating count &lt; 100. Has no active player base</a:t>
            </a:r>
            <a:endParaRPr/>
          </a:p>
          <a:p>
            <a:pPr marL="457200" lvl="0" indent="-298450" algn="l" rtl="0">
              <a:spcBef>
                <a:spcPts val="0"/>
              </a:spcBef>
              <a:spcAft>
                <a:spcPts val="0"/>
              </a:spcAft>
              <a:buSzPts val="1100"/>
              <a:buChar char="●"/>
            </a:pPr>
            <a:r>
              <a:rPr lang="en"/>
              <a:t>Number of sub-genres (Discrete)</a:t>
            </a:r>
            <a:endParaRPr/>
          </a:p>
          <a:p>
            <a:pPr marL="914400" lvl="1" indent="-298450" algn="l" rtl="0">
              <a:spcBef>
                <a:spcPts val="0"/>
              </a:spcBef>
              <a:spcAft>
                <a:spcPts val="0"/>
              </a:spcAft>
              <a:buSzPts val="1100"/>
              <a:buChar char="○"/>
            </a:pPr>
            <a:r>
              <a:rPr lang="en"/>
              <a:t>Same with Average user rating, duplicated the field and made it discrete</a:t>
            </a:r>
            <a:endParaRPr/>
          </a:p>
          <a:p>
            <a:pPr marL="914400" lvl="1" indent="-298450" algn="l" rtl="0">
              <a:spcBef>
                <a:spcPts val="0"/>
              </a:spcBef>
              <a:spcAft>
                <a:spcPts val="0"/>
              </a:spcAft>
              <a:buSzPts val="1100"/>
              <a:buChar char="○"/>
            </a:pPr>
            <a:r>
              <a:rPr lang="en"/>
              <a:t>Did this as the number was discrete</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a6a3b15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a6a3b15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a:t>
            </a:r>
            <a:endParaRPr/>
          </a:p>
          <a:p>
            <a:pPr marL="457200" lvl="0" indent="-298450" algn="l" rtl="0">
              <a:spcBef>
                <a:spcPts val="0"/>
              </a:spcBef>
              <a:spcAft>
                <a:spcPts val="0"/>
              </a:spcAft>
              <a:buSzPts val="1100"/>
              <a:buChar char="●"/>
            </a:pPr>
            <a:r>
              <a:rPr lang="en"/>
              <a:t>Pay-to-win games has the largest proportion of games having an active player base.</a:t>
            </a:r>
            <a:endParaRPr/>
          </a:p>
          <a:p>
            <a:pPr marL="914400" lvl="1" indent="-298450" algn="l" rtl="0">
              <a:spcBef>
                <a:spcPts val="0"/>
              </a:spcBef>
              <a:spcAft>
                <a:spcPts val="0"/>
              </a:spcAft>
              <a:buSzPts val="1100"/>
              <a:buChar char="○"/>
            </a:pPr>
            <a:r>
              <a:rPr lang="en"/>
              <a:t>We can see this as from the table, it has the highest percentage of games with an active player base. It is 26.91%</a:t>
            </a:r>
            <a:endParaRPr/>
          </a:p>
          <a:p>
            <a:pPr marL="914400" lvl="1" indent="-298450" algn="l" rtl="0">
              <a:spcBef>
                <a:spcPts val="0"/>
              </a:spcBef>
              <a:spcAft>
                <a:spcPts val="0"/>
              </a:spcAft>
              <a:buSzPts val="1100"/>
              <a:buChar char="○"/>
            </a:pPr>
            <a:r>
              <a:rPr lang="en"/>
              <a:t>This is compared to the other type of games, with paid games being second with 19.46%.</a:t>
            </a:r>
            <a:endParaRPr/>
          </a:p>
          <a:p>
            <a:pPr marL="914400" lvl="1" indent="-298450" algn="l" rtl="0">
              <a:spcBef>
                <a:spcPts val="0"/>
              </a:spcBef>
              <a:spcAft>
                <a:spcPts val="0"/>
              </a:spcAft>
              <a:buSzPts val="1100"/>
              <a:buChar char="○"/>
            </a:pPr>
            <a:r>
              <a:rPr lang="en"/>
              <a:t>Thus, on average 1 in 4 pay-to-win games have an active player base.</a:t>
            </a:r>
            <a:endParaRPr/>
          </a:p>
          <a:p>
            <a:pPr marL="914400" lvl="1" indent="-298450" algn="l" rtl="0">
              <a:spcBef>
                <a:spcPts val="0"/>
              </a:spcBef>
              <a:spcAft>
                <a:spcPts val="0"/>
              </a:spcAft>
              <a:buSzPts val="1100"/>
              <a:buChar char="○"/>
            </a:pPr>
            <a:r>
              <a:rPr lang="en"/>
              <a:t>This is probably as pay-to-win games have in-app purchases or microtransactions. In these type of games, constant user interaction with the game is usually needed.</a:t>
            </a:r>
            <a:endParaRPr/>
          </a:p>
          <a:p>
            <a:pPr marL="914400" lvl="1" indent="-298450" algn="l" rtl="0">
              <a:spcBef>
                <a:spcPts val="0"/>
              </a:spcBef>
              <a:spcAft>
                <a:spcPts val="0"/>
              </a:spcAft>
              <a:buSzPts val="1100"/>
              <a:buChar char="○"/>
            </a:pPr>
            <a:r>
              <a:rPr lang="en"/>
              <a:t>As well as this, these games are mostly free which also attract people to download and try the game.</a:t>
            </a:r>
            <a:endParaRPr/>
          </a:p>
          <a:p>
            <a:pPr marL="457200" lvl="0" indent="-298450" algn="l" rtl="0">
              <a:spcBef>
                <a:spcPts val="0"/>
              </a:spcBef>
              <a:spcAft>
                <a:spcPts val="0"/>
              </a:spcAft>
              <a:buSzPts val="1100"/>
              <a:buChar char="●"/>
            </a:pPr>
            <a:r>
              <a:rPr lang="en"/>
              <a:t>Consequently, it also has the largest player base on average.</a:t>
            </a:r>
            <a:endParaRPr/>
          </a:p>
          <a:p>
            <a:pPr marL="914400" lvl="1" indent="-298450" algn="l" rtl="0">
              <a:spcBef>
                <a:spcPts val="0"/>
              </a:spcBef>
              <a:spcAft>
                <a:spcPts val="0"/>
              </a:spcAft>
              <a:buSzPts val="1100"/>
              <a:buChar char="○"/>
            </a:pPr>
            <a:r>
              <a:rPr lang="en"/>
              <a:t>This is probably due to the reason above as well.</a:t>
            </a:r>
            <a:endParaRPr/>
          </a:p>
          <a:p>
            <a:pPr marL="914400" lvl="1" indent="-298450" algn="l" rtl="0">
              <a:spcBef>
                <a:spcPts val="0"/>
              </a:spcBef>
              <a:spcAft>
                <a:spcPts val="0"/>
              </a:spcAft>
              <a:buSzPts val="1100"/>
              <a:buChar char="○"/>
            </a:pPr>
            <a:r>
              <a:rPr lang="en"/>
              <a:t>These types of games are able to attract the people who want free games, while also those who want to spend money on games.</a:t>
            </a:r>
            <a:endParaRPr/>
          </a:p>
          <a:p>
            <a:pPr marL="914400" lvl="1" indent="-298450" algn="l" rtl="0">
              <a:spcBef>
                <a:spcPts val="0"/>
              </a:spcBef>
              <a:spcAft>
                <a:spcPts val="0"/>
              </a:spcAft>
              <a:buSzPts val="1100"/>
              <a:buChar char="○"/>
            </a:pPr>
            <a:r>
              <a:rPr lang="en"/>
              <a:t>This way, it would probably have a larger audience than the other 2 types of games and are most likely to have an active and large player base.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7a6a3b159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7a6a3b15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 </a:t>
            </a:r>
            <a:endParaRPr/>
          </a:p>
          <a:p>
            <a:pPr marL="457200" lvl="0" indent="-298450" algn="l" rtl="0">
              <a:spcBef>
                <a:spcPts val="0"/>
              </a:spcBef>
              <a:spcAft>
                <a:spcPts val="0"/>
              </a:spcAft>
              <a:buSzPts val="1100"/>
              <a:buChar char="●"/>
            </a:pPr>
            <a:r>
              <a:rPr lang="en"/>
              <a:t>Games targeted to children have the highest proportion of games having an active player base.</a:t>
            </a:r>
            <a:endParaRPr/>
          </a:p>
          <a:p>
            <a:pPr marL="914400" lvl="1" indent="-298450" algn="l" rtl="0">
              <a:spcBef>
                <a:spcPts val="0"/>
              </a:spcBef>
              <a:spcAft>
                <a:spcPts val="0"/>
              </a:spcAft>
              <a:buSzPts val="1100"/>
              <a:buChar char="○"/>
            </a:pPr>
            <a:r>
              <a:rPr lang="en"/>
              <a:t>We can see here that even though games targeted at children have the highest proportion having an active player base, it is still not many.</a:t>
            </a:r>
            <a:endParaRPr/>
          </a:p>
          <a:p>
            <a:pPr marL="914400" lvl="1" indent="-298450" algn="l" rtl="0">
              <a:spcBef>
                <a:spcPts val="0"/>
              </a:spcBef>
              <a:spcAft>
                <a:spcPts val="0"/>
              </a:spcAft>
              <a:buSzPts val="1100"/>
              <a:buChar char="○"/>
            </a:pPr>
            <a:r>
              <a:rPr lang="en"/>
              <a:t>About 1 in 11 games targeting children have an active player base.</a:t>
            </a:r>
            <a:endParaRPr/>
          </a:p>
          <a:p>
            <a:pPr marL="914400" lvl="1" indent="-298450" algn="l" rtl="0">
              <a:spcBef>
                <a:spcPts val="0"/>
              </a:spcBef>
              <a:spcAft>
                <a:spcPts val="0"/>
              </a:spcAft>
              <a:buSzPts val="1100"/>
              <a:buChar char="○"/>
            </a:pPr>
            <a:r>
              <a:rPr lang="en"/>
              <a:t>This trend is mostly likely due to the fact that children are less stingy about games and would play anything that look interesting to them.</a:t>
            </a:r>
            <a:endParaRPr/>
          </a:p>
          <a:p>
            <a:pPr marL="457200" lvl="0" indent="-298450" algn="l" rtl="0">
              <a:spcBef>
                <a:spcPts val="0"/>
              </a:spcBef>
              <a:spcAft>
                <a:spcPts val="0"/>
              </a:spcAft>
              <a:buSzPts val="1100"/>
              <a:buChar char="●"/>
            </a:pPr>
            <a:r>
              <a:rPr lang="en"/>
              <a:t>However, we see here that games targeting teenagers have a larger player base on average</a:t>
            </a:r>
            <a:endParaRPr/>
          </a:p>
          <a:p>
            <a:pPr marL="914400" lvl="1" indent="-298450" algn="l" rtl="0">
              <a:spcBef>
                <a:spcPts val="0"/>
              </a:spcBef>
              <a:spcAft>
                <a:spcPts val="0"/>
              </a:spcAft>
              <a:buSzPts val="1100"/>
              <a:buChar char="○"/>
            </a:pPr>
            <a:r>
              <a:rPr lang="en"/>
              <a:t>This is interesting as now we see games targeting teenagers have a larger player base on average.</a:t>
            </a:r>
            <a:endParaRPr/>
          </a:p>
          <a:p>
            <a:pPr marL="914400" lvl="1" indent="-298450" algn="l" rtl="0">
              <a:spcBef>
                <a:spcPts val="0"/>
              </a:spcBef>
              <a:spcAft>
                <a:spcPts val="0"/>
              </a:spcAft>
              <a:buSzPts val="1100"/>
              <a:buChar char="○"/>
            </a:pPr>
            <a:r>
              <a:rPr lang="en"/>
              <a:t>We see here, 9+ has an average of 787 players, while 12+  have the largest number of player at 867.5</a:t>
            </a:r>
            <a:endParaRPr/>
          </a:p>
          <a:p>
            <a:pPr marL="914400" lvl="1" indent="-298450" algn="l" rtl="0">
              <a:spcBef>
                <a:spcPts val="0"/>
              </a:spcBef>
              <a:spcAft>
                <a:spcPts val="0"/>
              </a:spcAft>
              <a:buSzPts val="1100"/>
              <a:buChar char="○"/>
            </a:pPr>
            <a:r>
              <a:rPr lang="en"/>
              <a:t>This is different from the first insight as we know more games targeted at children have a higher chance of having an active player base.</a:t>
            </a:r>
            <a:endParaRPr/>
          </a:p>
          <a:p>
            <a:pPr marL="914400" lvl="1" indent="-298450" algn="l" rtl="0">
              <a:spcBef>
                <a:spcPts val="0"/>
              </a:spcBef>
              <a:spcAft>
                <a:spcPts val="0"/>
              </a:spcAft>
              <a:buSzPts val="1100"/>
              <a:buChar char="○"/>
            </a:pPr>
            <a:r>
              <a:rPr lang="en"/>
              <a:t>This could be because teenagers tend to be more dedicated to their games, with mobile games such as clash of clans and mobile legends. These games require the user’s attention for longer periods of time and have incentives year long to keep player coming back.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a6a3b159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a6a3b15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a:t>
            </a:r>
            <a:endParaRPr/>
          </a:p>
          <a:p>
            <a:pPr marL="457200" lvl="0" indent="-298450" algn="l" rtl="0">
              <a:spcBef>
                <a:spcPts val="0"/>
              </a:spcBef>
              <a:spcAft>
                <a:spcPts val="0"/>
              </a:spcAft>
              <a:buSzPts val="1100"/>
              <a:buChar char="●"/>
            </a:pPr>
            <a:r>
              <a:rPr lang="en"/>
              <a:t>Here we can see that taps technology has the most number of games with active player bases.</a:t>
            </a:r>
            <a:endParaRPr/>
          </a:p>
          <a:p>
            <a:pPr marL="914400" lvl="1" indent="-298450" algn="l" rtl="0">
              <a:spcBef>
                <a:spcPts val="0"/>
              </a:spcBef>
              <a:spcAft>
                <a:spcPts val="0"/>
              </a:spcAft>
              <a:buSzPts val="1100"/>
              <a:buChar char="○"/>
            </a:pPr>
            <a:r>
              <a:rPr lang="en"/>
              <a:t>This is probably as they have produced more games than the other developers seen.</a:t>
            </a:r>
            <a:endParaRPr/>
          </a:p>
          <a:p>
            <a:pPr marL="457200" lvl="0" indent="-298450" algn="l" rtl="0">
              <a:spcBef>
                <a:spcPts val="0"/>
              </a:spcBef>
              <a:spcAft>
                <a:spcPts val="0"/>
              </a:spcAft>
              <a:buSzPts val="1100"/>
              <a:buChar char="●"/>
            </a:pPr>
            <a:r>
              <a:rPr lang="en"/>
              <a:t>However, other developers are more consistent in producing games with active player bases.</a:t>
            </a:r>
            <a:endParaRPr/>
          </a:p>
          <a:p>
            <a:pPr marL="914400" lvl="1" indent="-298450" algn="l" rtl="0">
              <a:spcBef>
                <a:spcPts val="0"/>
              </a:spcBef>
              <a:spcAft>
                <a:spcPts val="0"/>
              </a:spcAft>
              <a:buSzPts val="1100"/>
              <a:buChar char="○"/>
            </a:pPr>
            <a:r>
              <a:rPr lang="en"/>
              <a:t>We can see here, there are other developers with supposedly prefer ‘quality over quantity’</a:t>
            </a:r>
            <a:endParaRPr/>
          </a:p>
          <a:p>
            <a:pPr marL="914400" lvl="1" indent="-298450" algn="l" rtl="0">
              <a:spcBef>
                <a:spcPts val="0"/>
              </a:spcBef>
              <a:spcAft>
                <a:spcPts val="0"/>
              </a:spcAft>
              <a:buSzPts val="1100"/>
              <a:buChar char="○"/>
            </a:pPr>
            <a:r>
              <a:rPr lang="en"/>
              <a:t>This can be seen from how other developers have a larger proportion of their games having an active player base.</a:t>
            </a:r>
            <a:endParaRPr/>
          </a:p>
          <a:p>
            <a:pPr marL="914400" lvl="1" indent="-298450" algn="l" rtl="0">
              <a:spcBef>
                <a:spcPts val="0"/>
              </a:spcBef>
              <a:spcAft>
                <a:spcPts val="0"/>
              </a:spcAft>
              <a:buSzPts val="1100"/>
              <a:buChar char="○"/>
            </a:pPr>
            <a:r>
              <a:rPr lang="en"/>
              <a:t>For example glu games with 100%.</a:t>
            </a:r>
            <a:endParaRPr/>
          </a:p>
          <a:p>
            <a:pPr marL="457200" lvl="0" indent="-298450" algn="l" rtl="0">
              <a:spcBef>
                <a:spcPts val="0"/>
              </a:spcBef>
              <a:spcAft>
                <a:spcPts val="0"/>
              </a:spcAft>
              <a:buSzPts val="1100"/>
              <a:buChar char="●"/>
            </a:pPr>
            <a:r>
              <a:rPr lang="en"/>
              <a:t>Lastly Ninja Kiwi, although not having that many games with active player bases, have the largest player base on average.</a:t>
            </a:r>
            <a:endParaRPr/>
          </a:p>
          <a:p>
            <a:pPr marL="914400" lvl="1" indent="-298450" algn="l" rtl="0">
              <a:spcBef>
                <a:spcPts val="0"/>
              </a:spcBef>
              <a:spcAft>
                <a:spcPts val="0"/>
              </a:spcAft>
              <a:buSzPts val="1100"/>
              <a:buChar char="○"/>
            </a:pPr>
            <a:r>
              <a:rPr lang="en"/>
              <a:t>We also see here that the developers with the most games having an active player base, does not mean each of their games have the largest player base.</a:t>
            </a:r>
            <a:endParaRPr/>
          </a:p>
          <a:p>
            <a:pPr marL="914400" lvl="1" indent="-298450" algn="l" rtl="0">
              <a:spcBef>
                <a:spcPts val="0"/>
              </a:spcBef>
              <a:spcAft>
                <a:spcPts val="0"/>
              </a:spcAft>
              <a:buSzPts val="1100"/>
              <a:buChar char="○"/>
            </a:pPr>
            <a:r>
              <a:rPr lang="en"/>
              <a:t>Here, Ninja Kiwi has the largest average player base for each of their games.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a6a3b159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a6a3b15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 </a:t>
            </a:r>
            <a:endParaRPr/>
          </a:p>
          <a:p>
            <a:pPr marL="457200" lvl="0" indent="-298450" algn="l" rtl="0">
              <a:spcBef>
                <a:spcPts val="0"/>
              </a:spcBef>
              <a:spcAft>
                <a:spcPts val="0"/>
              </a:spcAft>
              <a:buSzPts val="1100"/>
              <a:buChar char="●"/>
            </a:pPr>
            <a:r>
              <a:rPr lang="en"/>
              <a:t>We can see games with 3 sub-genres have the largest proportion of games with active player bases.</a:t>
            </a:r>
            <a:endParaRPr/>
          </a:p>
          <a:p>
            <a:pPr marL="914400" lvl="1" indent="-298450" algn="l" rtl="0">
              <a:spcBef>
                <a:spcPts val="0"/>
              </a:spcBef>
              <a:spcAft>
                <a:spcPts val="0"/>
              </a:spcAft>
              <a:buSzPts val="1100"/>
              <a:buChar char="○"/>
            </a:pPr>
            <a:r>
              <a:rPr lang="en"/>
              <a:t>17.87% of games with 3 sub-genres have an active player base. Highest proportion. Almost 2 in every 10 games with 3 sub-genres have an active player base.</a:t>
            </a:r>
            <a:endParaRPr/>
          </a:p>
          <a:p>
            <a:pPr marL="914400" lvl="1" indent="-298450" algn="l" rtl="0">
              <a:spcBef>
                <a:spcPts val="0"/>
              </a:spcBef>
              <a:spcAft>
                <a:spcPts val="0"/>
              </a:spcAft>
              <a:buSzPts val="1100"/>
              <a:buChar char="○"/>
            </a:pPr>
            <a:r>
              <a:rPr lang="en"/>
              <a:t>This is mostly likely due to how a game could cater to different types of people more. As some people may like their genre of games infused with others.</a:t>
            </a:r>
            <a:endParaRPr/>
          </a:p>
          <a:p>
            <a:pPr marL="914400" lvl="1" indent="-298450" algn="l" rtl="0">
              <a:spcBef>
                <a:spcPts val="0"/>
              </a:spcBef>
              <a:spcAft>
                <a:spcPts val="0"/>
              </a:spcAft>
              <a:buSzPts val="1100"/>
              <a:buChar char="○"/>
            </a:pPr>
            <a:r>
              <a:rPr lang="en"/>
              <a:t>Examples such as puzzle, strategy and adventure games are better together than alone.</a:t>
            </a:r>
            <a:endParaRPr/>
          </a:p>
          <a:p>
            <a:pPr marL="457200" lvl="0" indent="-298450" algn="l" rtl="0">
              <a:spcBef>
                <a:spcPts val="0"/>
              </a:spcBef>
              <a:spcAft>
                <a:spcPts val="0"/>
              </a:spcAft>
              <a:buSzPts val="1100"/>
              <a:buChar char="●"/>
            </a:pPr>
            <a:r>
              <a:rPr lang="en"/>
              <a:t>Subsequently, we can also see that they also have the largest average player base.</a:t>
            </a:r>
            <a:endParaRPr/>
          </a:p>
          <a:p>
            <a:pPr marL="914400" lvl="1" indent="-298450" algn="l" rtl="0">
              <a:spcBef>
                <a:spcPts val="0"/>
              </a:spcBef>
              <a:spcAft>
                <a:spcPts val="0"/>
              </a:spcAft>
              <a:buSzPts val="1100"/>
              <a:buChar char="○"/>
            </a:pPr>
            <a:r>
              <a:rPr lang="en"/>
              <a:t>Not too surprisingly this also backs ups the previous statement.</a:t>
            </a:r>
            <a:endParaRPr/>
          </a:p>
          <a:p>
            <a:pPr marL="914400" lvl="1" indent="-298450" algn="l" rtl="0">
              <a:spcBef>
                <a:spcPts val="0"/>
              </a:spcBef>
              <a:spcAft>
                <a:spcPts val="0"/>
              </a:spcAft>
              <a:buSzPts val="1100"/>
              <a:buChar char="○"/>
            </a:pPr>
            <a:r>
              <a:rPr lang="en"/>
              <a:t>We see here, that more people do play games with 3 sub-genres compared to 2, probably because these games either infuse different sub-genres together, or have the genre that are prefered by some poeple.</a:t>
            </a:r>
            <a:endParaRPr/>
          </a:p>
          <a:p>
            <a:pPr marL="0" lvl="0" indent="0" algn="l" rtl="0">
              <a:spcBef>
                <a:spcPts val="0"/>
              </a:spcBef>
              <a:spcAft>
                <a:spcPts val="0"/>
              </a:spcAft>
              <a:buNone/>
            </a:pPr>
            <a:endParaRPr/>
          </a:p>
          <a:p>
            <a:pPr marL="0" lvl="0" indent="0" algn="l" rtl="0">
              <a:spcBef>
                <a:spcPts val="0"/>
              </a:spcBef>
              <a:spcAft>
                <a:spcPts val="0"/>
              </a:spcAft>
              <a:buNone/>
            </a:pPr>
            <a:r>
              <a:rPr lang="en"/>
              <a:t>Note, there were games with 4 or 5 sub-genres, however we had less than 30 games for those combined. Therefore they are excluded.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a6a3b159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a6a3b159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a:t>
            </a:r>
            <a:endParaRPr/>
          </a:p>
          <a:p>
            <a:pPr marL="457200" lvl="0" indent="-298450" algn="l" rtl="0">
              <a:spcBef>
                <a:spcPts val="0"/>
              </a:spcBef>
              <a:spcAft>
                <a:spcPts val="0"/>
              </a:spcAft>
              <a:buSzPts val="1100"/>
              <a:buChar char="●"/>
            </a:pPr>
            <a:r>
              <a:rPr lang="en"/>
              <a:t>We can see here that a larger proportion of games updated more recently have an active player base.</a:t>
            </a:r>
            <a:endParaRPr/>
          </a:p>
          <a:p>
            <a:pPr marL="914400" lvl="1" indent="-298450" algn="l" rtl="0">
              <a:spcBef>
                <a:spcPts val="0"/>
              </a:spcBef>
              <a:spcAft>
                <a:spcPts val="0"/>
              </a:spcAft>
              <a:buSzPts val="1100"/>
              <a:buChar char="○"/>
            </a:pPr>
            <a:r>
              <a:rPr lang="en"/>
              <a:t>This is likely due to the fact that games updated more recently have more content introduced recently.</a:t>
            </a:r>
            <a:endParaRPr/>
          </a:p>
          <a:p>
            <a:pPr marL="914400" lvl="1" indent="-298450" algn="l" rtl="0">
              <a:spcBef>
                <a:spcPts val="0"/>
              </a:spcBef>
              <a:spcAft>
                <a:spcPts val="0"/>
              </a:spcAft>
              <a:buSzPts val="1100"/>
              <a:buChar char="○"/>
            </a:pPr>
            <a:r>
              <a:rPr lang="en"/>
              <a:t>This would attract both veteran and new players to try out the game.</a:t>
            </a:r>
            <a:endParaRPr/>
          </a:p>
          <a:p>
            <a:pPr marL="914400" lvl="1" indent="-298450" algn="l" rtl="0">
              <a:spcBef>
                <a:spcPts val="0"/>
              </a:spcBef>
              <a:spcAft>
                <a:spcPts val="0"/>
              </a:spcAft>
              <a:buSzPts val="1100"/>
              <a:buChar char="○"/>
            </a:pPr>
            <a:r>
              <a:rPr lang="en"/>
              <a:t>These games would also be able to actively interact with its player base being update more recently.</a:t>
            </a:r>
            <a:endParaRPr/>
          </a:p>
          <a:p>
            <a:pPr marL="457200" lvl="0" indent="-298450" algn="l" rtl="0">
              <a:spcBef>
                <a:spcPts val="0"/>
              </a:spcBef>
              <a:spcAft>
                <a:spcPts val="0"/>
              </a:spcAft>
              <a:buSzPts val="1100"/>
              <a:buChar char="●"/>
            </a:pPr>
            <a:r>
              <a:rPr lang="en"/>
              <a:t>We can also see how games have been increasing in size as they are updated more recently.</a:t>
            </a:r>
            <a:endParaRPr/>
          </a:p>
          <a:p>
            <a:pPr marL="457200" lvl="0" indent="-298450" algn="l" rtl="0">
              <a:spcBef>
                <a:spcPts val="0"/>
              </a:spcBef>
              <a:spcAft>
                <a:spcPts val="0"/>
              </a:spcAft>
              <a:buSzPts val="1100"/>
              <a:buChar char="●"/>
            </a:pPr>
            <a:r>
              <a:rPr lang="en"/>
              <a:t>Also games with active player base are always larger than games with no active player base.</a:t>
            </a:r>
            <a:endParaRPr/>
          </a:p>
          <a:p>
            <a:pPr marL="914400" lvl="1" indent="-298450" algn="l" rtl="0">
              <a:spcBef>
                <a:spcPts val="0"/>
              </a:spcBef>
              <a:spcAft>
                <a:spcPts val="0"/>
              </a:spcAft>
              <a:buSzPts val="1100"/>
              <a:buChar char="○"/>
            </a:pPr>
            <a:r>
              <a:rPr lang="en"/>
              <a:t>We can also see this working with the above chart.</a:t>
            </a:r>
            <a:endParaRPr/>
          </a:p>
          <a:p>
            <a:pPr marL="914400" lvl="1" indent="-298450" algn="l" rtl="0">
              <a:spcBef>
                <a:spcPts val="0"/>
              </a:spcBef>
              <a:spcAft>
                <a:spcPts val="0"/>
              </a:spcAft>
              <a:buSzPts val="1100"/>
              <a:buChar char="○"/>
            </a:pPr>
            <a:r>
              <a:rPr lang="en"/>
              <a:t>As games with active player bases are always larger than games with no active player base, this suggest that games with more content are more likely to have an active player base.</a:t>
            </a:r>
            <a:endParaRPr/>
          </a:p>
          <a:p>
            <a:pPr marL="914400" lvl="1" indent="-298450" algn="l" rtl="0">
              <a:spcBef>
                <a:spcPts val="0"/>
              </a:spcBef>
              <a:spcAft>
                <a:spcPts val="0"/>
              </a:spcAft>
              <a:buSzPts val="1100"/>
              <a:buChar char="○"/>
            </a:pPr>
            <a:r>
              <a:rPr lang="en"/>
              <a:t>We can also see how games with active player bases increase more than games with active player bases. This suggest that even if the games with no active player base increase, they are not able to compete with the shear volume of content the games with active player bases have.</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a6a3b159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a6a3b159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a:p>
            <a:pPr marL="0" lvl="0" indent="0" algn="l" rtl="0">
              <a:spcBef>
                <a:spcPts val="0"/>
              </a:spcBef>
              <a:spcAft>
                <a:spcPts val="0"/>
              </a:spcAft>
              <a:buNone/>
            </a:pPr>
            <a:r>
              <a:rPr lang="en"/>
              <a:t>Overall, we can see that some factors in a game can significantly boosts it chance of having an active player base. However, just because your game has a high chance of having an active player base, this does not mean it has a large player base.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a6a3b159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a6a3b159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 </a:t>
            </a:r>
            <a:endParaRPr/>
          </a:p>
          <a:p>
            <a:pPr marL="457200" lvl="0" indent="-298450" algn="l" rtl="0">
              <a:spcBef>
                <a:spcPts val="0"/>
              </a:spcBef>
              <a:spcAft>
                <a:spcPts val="0"/>
              </a:spcAft>
              <a:buSzPts val="1100"/>
              <a:buChar char="●"/>
            </a:pPr>
            <a:r>
              <a:rPr lang="en"/>
              <a:t>We can see here that on average, games with a pay-to-win model and has an active player base have a higher user rating of 4.5</a:t>
            </a:r>
            <a:endParaRPr/>
          </a:p>
          <a:p>
            <a:pPr marL="914400" lvl="1" indent="-298450" algn="l" rtl="0">
              <a:spcBef>
                <a:spcPts val="0"/>
              </a:spcBef>
              <a:spcAft>
                <a:spcPts val="0"/>
              </a:spcAft>
              <a:buSzPts val="1100"/>
              <a:buChar char="○"/>
            </a:pPr>
            <a:r>
              <a:rPr lang="en"/>
              <a:t>This is probably as games with a pay-to-win model are seen as being more user friendly.</a:t>
            </a:r>
            <a:endParaRPr/>
          </a:p>
          <a:p>
            <a:pPr marL="914400" lvl="1" indent="-298450" algn="l" rtl="0">
              <a:spcBef>
                <a:spcPts val="0"/>
              </a:spcBef>
              <a:spcAft>
                <a:spcPts val="0"/>
              </a:spcAft>
              <a:buSzPts val="1100"/>
              <a:buChar char="○"/>
            </a:pPr>
            <a:r>
              <a:rPr lang="en"/>
              <a:t>As the game is free to download, more content is offered to players, with an optional payment to increase leasure.</a:t>
            </a:r>
            <a:endParaRPr/>
          </a:p>
          <a:p>
            <a:pPr marL="914400" lvl="1" indent="-298450" algn="l" rtl="0">
              <a:spcBef>
                <a:spcPts val="0"/>
              </a:spcBef>
              <a:spcAft>
                <a:spcPts val="0"/>
              </a:spcAft>
              <a:buSzPts val="1100"/>
              <a:buChar char="○"/>
            </a:pPr>
            <a:r>
              <a:rPr lang="en"/>
              <a:t>This is probably better than having the game behind a pay wall, for paid games.</a:t>
            </a:r>
            <a:endParaRPr/>
          </a:p>
          <a:p>
            <a:pPr marL="914400" lvl="1" indent="-298450" algn="l" rtl="0">
              <a:spcBef>
                <a:spcPts val="0"/>
              </a:spcBef>
              <a:spcAft>
                <a:spcPts val="0"/>
              </a:spcAft>
              <a:buSzPts val="1100"/>
              <a:buChar char="○"/>
            </a:pPr>
            <a:r>
              <a:rPr lang="en"/>
              <a:t>We can also see that games with an active player base are seen as better games.</a:t>
            </a:r>
            <a:endParaRPr/>
          </a:p>
          <a:p>
            <a:pPr marL="914400" lvl="1" indent="-298450" algn="l" rtl="0">
              <a:spcBef>
                <a:spcPts val="0"/>
              </a:spcBef>
              <a:spcAft>
                <a:spcPts val="0"/>
              </a:spcAft>
              <a:buSzPts val="1100"/>
              <a:buChar char="○"/>
            </a:pPr>
            <a:r>
              <a:rPr lang="en"/>
              <a:t>This may be due to players seeing a game with people actively playing in it as better.</a:t>
            </a:r>
            <a:endParaRPr/>
          </a:p>
          <a:p>
            <a:pPr marL="457200" lvl="0" indent="-298450" algn="l" rtl="0">
              <a:spcBef>
                <a:spcPts val="0"/>
              </a:spcBef>
              <a:spcAft>
                <a:spcPts val="0"/>
              </a:spcAft>
              <a:buSzPts val="1100"/>
              <a:buChar char="●"/>
            </a:pPr>
            <a:r>
              <a:rPr lang="en"/>
              <a:t>However what is not seen is that looking purely at sub-genres, 1 and 2 sub genres have a higher rating of 4.5 as well</a:t>
            </a:r>
            <a:endParaRPr/>
          </a:p>
          <a:p>
            <a:pPr marL="914400" lvl="1" indent="-298450" algn="l" rtl="0">
              <a:spcBef>
                <a:spcPts val="0"/>
              </a:spcBef>
              <a:spcAft>
                <a:spcPts val="0"/>
              </a:spcAft>
              <a:buSzPts val="1100"/>
              <a:buChar char="○"/>
            </a:pPr>
            <a:r>
              <a:rPr lang="en"/>
              <a:t>This is probably as a game seeing to have too many genres at once may confuse people.</a:t>
            </a:r>
            <a:endParaRPr/>
          </a:p>
          <a:p>
            <a:pPr marL="914400" lvl="1" indent="-298450" algn="l" rtl="0">
              <a:spcBef>
                <a:spcPts val="0"/>
              </a:spcBef>
              <a:spcAft>
                <a:spcPts val="0"/>
              </a:spcAft>
              <a:buSzPts val="1100"/>
              <a:buChar char="○"/>
            </a:pPr>
            <a:r>
              <a:rPr lang="en"/>
              <a:t>We can also see that 1 - 2 genres done well are seen to be better than having many genres.</a:t>
            </a:r>
            <a:endParaRPr/>
          </a:p>
          <a:p>
            <a:pPr marL="457200" lvl="0" indent="-298450" algn="l" rtl="0">
              <a:spcBef>
                <a:spcPts val="0"/>
              </a:spcBef>
              <a:spcAft>
                <a:spcPts val="0"/>
              </a:spcAft>
              <a:buSzPts val="1100"/>
              <a:buChar char="●"/>
            </a:pPr>
            <a:r>
              <a:rPr lang="en"/>
              <a:t>Lastly, games with an active player base have a more consistent spread of  high user ratings compared to games with no active player base.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211050" y="43975"/>
            <a:ext cx="8721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 individual assignment 1</a:t>
            </a:r>
            <a:endParaRPr/>
          </a:p>
        </p:txBody>
      </p:sp>
      <p:sp>
        <p:nvSpPr>
          <p:cNvPr id="60" name="Google Shape;60;p13"/>
          <p:cNvSpPr txBox="1">
            <a:spLocks noGrp="1"/>
          </p:cNvSpPr>
          <p:nvPr>
            <p:ph type="body" idx="1"/>
          </p:nvPr>
        </p:nvSpPr>
        <p:spPr>
          <a:xfrm>
            <a:off x="4442150" y="82225"/>
            <a:ext cx="4591500" cy="6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F3F3F3"/>
                </a:solidFill>
              </a:rPr>
              <a:t>Done by: Lim Chuan Hao, P1922264, DIT/FT/1B/11</a:t>
            </a:r>
            <a:endParaRPr>
              <a:solidFill>
                <a:srgbClr val="F3F3F3"/>
              </a:solidFill>
            </a:endParaRPr>
          </a:p>
        </p:txBody>
      </p:sp>
      <p:sp>
        <p:nvSpPr>
          <p:cNvPr id="61" name="Google Shape;61;p13"/>
          <p:cNvSpPr txBox="1">
            <a:spLocks noGrp="1"/>
          </p:cNvSpPr>
          <p:nvPr>
            <p:ph type="body" idx="1"/>
          </p:nvPr>
        </p:nvSpPr>
        <p:spPr>
          <a:xfrm>
            <a:off x="293425" y="771925"/>
            <a:ext cx="4591500" cy="1367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F3F3F3"/>
                </a:solidFill>
              </a:rPr>
              <a:t>About the dataset</a:t>
            </a:r>
            <a:endParaRPr sz="2000">
              <a:solidFill>
                <a:srgbClr val="F3F3F3"/>
              </a:solidFill>
            </a:endParaRPr>
          </a:p>
          <a:p>
            <a:pPr marL="457200" lvl="0" indent="-317500" algn="l" rtl="0">
              <a:lnSpc>
                <a:spcPct val="100000"/>
              </a:lnSpc>
              <a:spcBef>
                <a:spcPts val="1600"/>
              </a:spcBef>
              <a:spcAft>
                <a:spcPts val="0"/>
              </a:spcAft>
              <a:buClr>
                <a:srgbClr val="F3F3F3"/>
              </a:buClr>
              <a:buSzPts val="1400"/>
              <a:buChar char="●"/>
            </a:pPr>
            <a:r>
              <a:rPr lang="en" sz="1400">
                <a:solidFill>
                  <a:srgbClr val="F3F3F3"/>
                </a:solidFill>
              </a:rPr>
              <a:t>17007 rows</a:t>
            </a:r>
            <a:endParaRPr sz="1400">
              <a:solidFill>
                <a:srgbClr val="F3F3F3"/>
              </a:solidFill>
            </a:endParaRPr>
          </a:p>
          <a:p>
            <a:pPr marL="457200" lvl="0" indent="-317500" algn="l" rtl="0">
              <a:lnSpc>
                <a:spcPct val="100000"/>
              </a:lnSpc>
              <a:spcBef>
                <a:spcPts val="0"/>
              </a:spcBef>
              <a:spcAft>
                <a:spcPts val="0"/>
              </a:spcAft>
              <a:buClr>
                <a:srgbClr val="F3F3F3"/>
              </a:buClr>
              <a:buSzPts val="1400"/>
              <a:buChar char="●"/>
            </a:pPr>
            <a:r>
              <a:rPr lang="en" sz="1400">
                <a:solidFill>
                  <a:srgbClr val="F3F3F3"/>
                </a:solidFill>
              </a:rPr>
              <a:t>18 columns</a:t>
            </a:r>
            <a:endParaRPr sz="1400">
              <a:solidFill>
                <a:srgbClr val="F3F3F3"/>
              </a:solidFill>
            </a:endParaRPr>
          </a:p>
          <a:p>
            <a:pPr marL="457200" lvl="0" indent="-317500" algn="l" rtl="0">
              <a:lnSpc>
                <a:spcPct val="100000"/>
              </a:lnSpc>
              <a:spcBef>
                <a:spcPts val="0"/>
              </a:spcBef>
              <a:spcAft>
                <a:spcPts val="0"/>
              </a:spcAft>
              <a:buClr>
                <a:srgbClr val="F3F3F3"/>
              </a:buClr>
              <a:buSzPts val="1400"/>
              <a:buChar char="●"/>
            </a:pPr>
            <a:r>
              <a:rPr lang="en" sz="1400">
                <a:solidFill>
                  <a:srgbClr val="F3F3F3"/>
                </a:solidFill>
              </a:rPr>
              <a:t>Description of each column below (Data dictionary)</a:t>
            </a:r>
            <a:endParaRPr sz="1400">
              <a:solidFill>
                <a:srgbClr val="F3F3F3"/>
              </a:solidFill>
            </a:endParaRPr>
          </a:p>
        </p:txBody>
      </p:sp>
      <p:pic>
        <p:nvPicPr>
          <p:cNvPr id="62" name="Google Shape;62;p13"/>
          <p:cNvPicPr preferRelativeResize="0"/>
          <p:nvPr/>
        </p:nvPicPr>
        <p:blipFill>
          <a:blip r:embed="rId3">
            <a:alphaModFix/>
          </a:blip>
          <a:stretch>
            <a:fillRect/>
          </a:stretch>
        </p:blipFill>
        <p:spPr>
          <a:xfrm>
            <a:off x="5517500" y="771925"/>
            <a:ext cx="3302230" cy="2267075"/>
          </a:xfrm>
          <a:prstGeom prst="rect">
            <a:avLst/>
          </a:prstGeom>
          <a:noFill/>
          <a:ln>
            <a:noFill/>
          </a:ln>
        </p:spPr>
      </p:pic>
      <p:sp>
        <p:nvSpPr>
          <p:cNvPr id="63" name="Google Shape;63;p13"/>
          <p:cNvSpPr txBox="1">
            <a:spLocks noGrp="1"/>
          </p:cNvSpPr>
          <p:nvPr>
            <p:ph type="body" idx="1"/>
          </p:nvPr>
        </p:nvSpPr>
        <p:spPr>
          <a:xfrm>
            <a:off x="293425" y="2294575"/>
            <a:ext cx="5224200" cy="261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rgbClr val="F3F3F3"/>
                </a:solidFill>
              </a:rPr>
              <a:t>Business Objectives</a:t>
            </a:r>
            <a:endParaRPr sz="2000">
              <a:solidFill>
                <a:srgbClr val="F3F3F3"/>
              </a:solidFill>
            </a:endParaRPr>
          </a:p>
          <a:p>
            <a:pPr marL="457200" lvl="0" indent="-342900" algn="l" rtl="0">
              <a:lnSpc>
                <a:spcPct val="100000"/>
              </a:lnSpc>
              <a:spcBef>
                <a:spcPts val="1600"/>
              </a:spcBef>
              <a:spcAft>
                <a:spcPts val="0"/>
              </a:spcAft>
              <a:buClr>
                <a:srgbClr val="F3F3F3"/>
              </a:buClr>
              <a:buSzPts val="1800"/>
              <a:buAutoNum type="arabicPeriod"/>
            </a:pPr>
            <a:r>
              <a:rPr lang="en">
                <a:solidFill>
                  <a:srgbClr val="F3F3F3"/>
                </a:solidFill>
              </a:rPr>
              <a:t>What affects the player base of a game?</a:t>
            </a:r>
            <a:endParaRPr>
              <a:solidFill>
                <a:srgbClr val="F3F3F3"/>
              </a:solidFill>
            </a:endParaRPr>
          </a:p>
          <a:p>
            <a:pPr marL="914400" lvl="1" indent="-317500" algn="l" rtl="0">
              <a:lnSpc>
                <a:spcPct val="100000"/>
              </a:lnSpc>
              <a:spcBef>
                <a:spcPts val="0"/>
              </a:spcBef>
              <a:spcAft>
                <a:spcPts val="0"/>
              </a:spcAft>
              <a:buClr>
                <a:srgbClr val="F3F3F3"/>
              </a:buClr>
              <a:buSzPts val="1400"/>
              <a:buAutoNum type="alphaLcPeriod"/>
            </a:pPr>
            <a:r>
              <a:rPr lang="en">
                <a:solidFill>
                  <a:srgbClr val="F3F3F3"/>
                </a:solidFill>
              </a:rPr>
              <a:t>Active player base defined as, &gt; 100 user rating count. Else no active player base</a:t>
            </a:r>
            <a:endParaRPr>
              <a:solidFill>
                <a:srgbClr val="F3F3F3"/>
              </a:solidFill>
            </a:endParaRPr>
          </a:p>
          <a:p>
            <a:pPr marL="914400" lvl="1" indent="-317500" algn="l" rtl="0">
              <a:lnSpc>
                <a:spcPct val="100000"/>
              </a:lnSpc>
              <a:spcBef>
                <a:spcPts val="0"/>
              </a:spcBef>
              <a:spcAft>
                <a:spcPts val="0"/>
              </a:spcAft>
              <a:buClr>
                <a:srgbClr val="F3F3F3"/>
              </a:buClr>
              <a:buSzPts val="1400"/>
              <a:buAutoNum type="alphaLcPeriod"/>
            </a:pPr>
            <a:r>
              <a:rPr lang="en">
                <a:solidFill>
                  <a:srgbClr val="F3F3F3"/>
                </a:solidFill>
              </a:rPr>
              <a:t>Factors</a:t>
            </a:r>
            <a:endParaRPr>
              <a:solidFill>
                <a:srgbClr val="F3F3F3"/>
              </a:solidFill>
            </a:endParaRPr>
          </a:p>
          <a:p>
            <a:pPr marL="457200" lvl="0" indent="-342900" algn="l" rtl="0">
              <a:lnSpc>
                <a:spcPct val="100000"/>
              </a:lnSpc>
              <a:spcBef>
                <a:spcPts val="0"/>
              </a:spcBef>
              <a:spcAft>
                <a:spcPts val="0"/>
              </a:spcAft>
              <a:buClr>
                <a:srgbClr val="F3F3F3"/>
              </a:buClr>
              <a:buSzPts val="1800"/>
              <a:buAutoNum type="arabicPeriod"/>
            </a:pPr>
            <a:r>
              <a:rPr lang="en">
                <a:solidFill>
                  <a:srgbClr val="F3F3F3"/>
                </a:solidFill>
              </a:rPr>
              <a:t>What causes a game to have higher ratings?</a:t>
            </a:r>
            <a:endParaRPr>
              <a:solidFill>
                <a:srgbClr val="F3F3F3"/>
              </a:solidFill>
            </a:endParaRPr>
          </a:p>
          <a:p>
            <a:pPr marL="914400" lvl="1" indent="-317500" algn="l" rtl="0">
              <a:lnSpc>
                <a:spcPct val="100000"/>
              </a:lnSpc>
              <a:spcBef>
                <a:spcPts val="0"/>
              </a:spcBef>
              <a:spcAft>
                <a:spcPts val="0"/>
              </a:spcAft>
              <a:buClr>
                <a:srgbClr val="F3F3F3"/>
              </a:buClr>
              <a:buSzPts val="1400"/>
              <a:buAutoNum type="alphaLcPeriod"/>
            </a:pPr>
            <a:r>
              <a:rPr lang="en">
                <a:solidFill>
                  <a:srgbClr val="F3F3F3"/>
                </a:solidFill>
              </a:rPr>
              <a:t>Factors</a:t>
            </a:r>
            <a:endParaRPr>
              <a:solidFill>
                <a:srgbClr val="F3F3F3"/>
              </a:solidFill>
            </a:endParaRPr>
          </a:p>
        </p:txBody>
      </p:sp>
      <p:cxnSp>
        <p:nvCxnSpPr>
          <p:cNvPr id="64" name="Google Shape;64;p13"/>
          <p:cNvCxnSpPr/>
          <p:nvPr/>
        </p:nvCxnSpPr>
        <p:spPr>
          <a:xfrm>
            <a:off x="2327625" y="1555550"/>
            <a:ext cx="3042900" cy="453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3469925" y="76200"/>
            <a:ext cx="5270687" cy="4991100"/>
          </a:xfrm>
          <a:prstGeom prst="rect">
            <a:avLst/>
          </a:prstGeom>
          <a:noFill/>
          <a:ln>
            <a:noFill/>
          </a:ln>
        </p:spPr>
      </p:pic>
      <p:sp>
        <p:nvSpPr>
          <p:cNvPr id="131" name="Google Shape;131;p22"/>
          <p:cNvSpPr txBox="1">
            <a:spLocks noGrp="1"/>
          </p:cNvSpPr>
          <p:nvPr>
            <p:ph type="body" idx="1"/>
          </p:nvPr>
        </p:nvSpPr>
        <p:spPr>
          <a:xfrm>
            <a:off x="151250" y="436200"/>
            <a:ext cx="3137400" cy="42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Are recent games rated higher?</a:t>
            </a:r>
            <a:endParaRPr sz="1800">
              <a:solidFill>
                <a:srgbClr val="FFFFFF"/>
              </a:solidFill>
            </a:endParaRPr>
          </a:p>
          <a:p>
            <a:pPr marL="457200" lvl="0" indent="-317500" algn="l" rtl="0">
              <a:spcBef>
                <a:spcPts val="1600"/>
              </a:spcBef>
              <a:spcAft>
                <a:spcPts val="1000"/>
              </a:spcAft>
              <a:buClr>
                <a:srgbClr val="FFFFFF"/>
              </a:buClr>
              <a:buSzPts val="1400"/>
              <a:buChar char="●"/>
            </a:pPr>
            <a:r>
              <a:rPr lang="en" sz="1400">
                <a:solidFill>
                  <a:srgbClr val="FFFFFF"/>
                </a:solidFill>
              </a:rPr>
              <a:t>We can see that games released and updated more recently are better rated</a:t>
            </a:r>
            <a:endParaRPr sz="1400">
              <a:solidFill>
                <a:srgbClr val="FFFFFF"/>
              </a:solidFill>
            </a:endParaRPr>
          </a:p>
        </p:txBody>
      </p:sp>
      <p:sp>
        <p:nvSpPr>
          <p:cNvPr id="132" name="Google Shape;132;p22"/>
          <p:cNvSpPr txBox="1">
            <a:spLocks noGrp="1"/>
          </p:cNvSpPr>
          <p:nvPr>
            <p:ph type="title"/>
          </p:nvPr>
        </p:nvSpPr>
        <p:spPr>
          <a:xfrm>
            <a:off x="151250" y="105950"/>
            <a:ext cx="2979300" cy="468900"/>
          </a:xfrm>
          <a:prstGeom prst="rect">
            <a:avLst/>
          </a:prstGeom>
        </p:spPr>
        <p:txBody>
          <a:bodyPr spcFirstLastPara="1" wrap="square" lIns="91425" tIns="91425" rIns="91425" bIns="91425" anchor="b" anchorCtr="0">
            <a:noAutofit/>
          </a:bodyPr>
          <a:lstStyle/>
          <a:p>
            <a:pPr lvl="0"/>
            <a:r>
              <a:rPr lang="en" dirty="0">
                <a:solidFill>
                  <a:srgbClr val="00B050"/>
                </a:solidFill>
              </a:rPr>
              <a:t>Business objective 2</a:t>
            </a:r>
            <a:endParaRPr dirty="0">
              <a:solidFill>
                <a:srgbClr val="FF99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body" idx="1"/>
          </p:nvPr>
        </p:nvSpPr>
        <p:spPr>
          <a:xfrm>
            <a:off x="151250" y="436200"/>
            <a:ext cx="3137400" cy="42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Does age rating and size affect ratings?</a:t>
            </a:r>
            <a:endParaRPr sz="1800">
              <a:solidFill>
                <a:srgbClr val="FFFFFF"/>
              </a:solidFill>
            </a:endParaRPr>
          </a:p>
          <a:p>
            <a:pPr marL="457200" lvl="0" indent="-317500" algn="l" rtl="0">
              <a:spcBef>
                <a:spcPts val="1600"/>
              </a:spcBef>
              <a:spcAft>
                <a:spcPts val="0"/>
              </a:spcAft>
              <a:buClr>
                <a:srgbClr val="FFFFFF"/>
              </a:buClr>
              <a:buSzPts val="1400"/>
              <a:buChar char="●"/>
            </a:pPr>
            <a:r>
              <a:rPr lang="en" sz="1400">
                <a:solidFill>
                  <a:srgbClr val="FFFFFF"/>
                </a:solidFill>
              </a:rPr>
              <a:t>We can see here, games targeted at youths and teenagers are more highly rated on average compared to games for adults or children</a:t>
            </a:r>
            <a:endParaRPr sz="1400">
              <a:solidFill>
                <a:srgbClr val="FFFFFF"/>
              </a:solidFill>
            </a:endParaRPr>
          </a:p>
          <a:p>
            <a:pPr marL="457200" lvl="0" indent="-317500" algn="l" rtl="0">
              <a:spcBef>
                <a:spcPts val="1000"/>
              </a:spcBef>
              <a:spcAft>
                <a:spcPts val="1000"/>
              </a:spcAft>
              <a:buClr>
                <a:srgbClr val="FFFFFF"/>
              </a:buClr>
              <a:buSzPts val="1400"/>
              <a:buChar char="●"/>
            </a:pPr>
            <a:r>
              <a:rPr lang="en" sz="1400">
                <a:solidFill>
                  <a:srgbClr val="FFFFFF"/>
                </a:solidFill>
              </a:rPr>
              <a:t>We can also see that highly rated games (4 and above), have a large size.</a:t>
            </a:r>
            <a:endParaRPr sz="1400">
              <a:solidFill>
                <a:srgbClr val="FFFFFF"/>
              </a:solidFill>
            </a:endParaRPr>
          </a:p>
        </p:txBody>
      </p:sp>
      <p:sp>
        <p:nvSpPr>
          <p:cNvPr id="138" name="Google Shape;138;p23"/>
          <p:cNvSpPr txBox="1">
            <a:spLocks noGrp="1"/>
          </p:cNvSpPr>
          <p:nvPr>
            <p:ph type="title"/>
          </p:nvPr>
        </p:nvSpPr>
        <p:spPr>
          <a:xfrm>
            <a:off x="151250" y="105950"/>
            <a:ext cx="2979300" cy="468900"/>
          </a:xfrm>
          <a:prstGeom prst="rect">
            <a:avLst/>
          </a:prstGeom>
        </p:spPr>
        <p:txBody>
          <a:bodyPr spcFirstLastPara="1" wrap="square" lIns="91425" tIns="91425" rIns="91425" bIns="91425" anchor="b" anchorCtr="0">
            <a:noAutofit/>
          </a:bodyPr>
          <a:lstStyle/>
          <a:p>
            <a:pPr lvl="0"/>
            <a:r>
              <a:rPr lang="en" dirty="0">
                <a:solidFill>
                  <a:srgbClr val="00B050"/>
                </a:solidFill>
              </a:rPr>
              <a:t>Business objective 2</a:t>
            </a:r>
            <a:endParaRPr dirty="0">
              <a:solidFill>
                <a:srgbClr val="FF9900"/>
              </a:solidFill>
            </a:endParaRPr>
          </a:p>
        </p:txBody>
      </p:sp>
      <p:pic>
        <p:nvPicPr>
          <p:cNvPr id="139" name="Google Shape;139;p23"/>
          <p:cNvPicPr preferRelativeResize="0"/>
          <p:nvPr/>
        </p:nvPicPr>
        <p:blipFill>
          <a:blip r:embed="rId3">
            <a:alphaModFix/>
          </a:blip>
          <a:stretch>
            <a:fillRect/>
          </a:stretch>
        </p:blipFill>
        <p:spPr>
          <a:xfrm>
            <a:off x="3748300" y="76200"/>
            <a:ext cx="4954585" cy="499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168700"/>
            <a:ext cx="83709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for business objective 2 (What causes a game to have higher ratings?)</a:t>
            </a:r>
            <a:endParaRPr/>
          </a:p>
        </p:txBody>
      </p:sp>
      <p:sp>
        <p:nvSpPr>
          <p:cNvPr id="145" name="Google Shape;145;p24"/>
          <p:cNvSpPr txBox="1">
            <a:spLocks noGrp="1"/>
          </p:cNvSpPr>
          <p:nvPr>
            <p:ph type="body" idx="1"/>
          </p:nvPr>
        </p:nvSpPr>
        <p:spPr>
          <a:xfrm>
            <a:off x="311700" y="982050"/>
            <a:ext cx="8249400" cy="3639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FFFFFF"/>
              </a:buClr>
              <a:buSzPts val="1500"/>
              <a:buChar char="●"/>
            </a:pPr>
            <a:r>
              <a:rPr lang="en" sz="1500">
                <a:solidFill>
                  <a:srgbClr val="FFFFFF"/>
                </a:solidFill>
              </a:rPr>
              <a:t>Overall, some factors do cause people to view some games as being better than other games.</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Therefore if you want to make a game that has a higher rating, you should have:</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A pay-to-win model.</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With about 1-2 sub genres</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Have an active player base if possible</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Updated frequently</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Targeted at youths and/or teenagers.</a:t>
            </a:r>
            <a:endParaRPr sz="15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1"/>
          </p:nvPr>
        </p:nvSpPr>
        <p:spPr>
          <a:xfrm>
            <a:off x="51425" y="485750"/>
            <a:ext cx="4925100" cy="432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500">
              <a:solidFill>
                <a:srgbClr val="FFFFFF"/>
              </a:solidFill>
            </a:endParaRPr>
          </a:p>
          <a:p>
            <a:pPr marL="457200" lvl="0" indent="-342900" algn="l" rtl="0">
              <a:spcBef>
                <a:spcPts val="1600"/>
              </a:spcBef>
              <a:spcAft>
                <a:spcPts val="0"/>
              </a:spcAft>
              <a:buClr>
                <a:srgbClr val="FFFFFF"/>
              </a:buClr>
              <a:buSzPts val="1800"/>
              <a:buChar char="●"/>
            </a:pPr>
            <a:r>
              <a:rPr lang="en">
                <a:solidFill>
                  <a:srgbClr val="FFFFFF"/>
                </a:solidFill>
              </a:rPr>
              <a:t>Cleaned data in Pandas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Creating special calculated fields in pandas</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Number of sub-genres</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Number of languages</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Number of In-app purchases</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Mean cost of all In-app purchases</a:t>
            </a:r>
            <a:endParaRPr>
              <a:solidFill>
                <a:srgbClr val="FFFFFF"/>
              </a:solidFill>
            </a:endParaRPr>
          </a:p>
          <a:p>
            <a:pPr marL="457200" lvl="0" indent="-342900" algn="l" rtl="0">
              <a:spcBef>
                <a:spcPts val="0"/>
              </a:spcBef>
              <a:spcAft>
                <a:spcPts val="0"/>
              </a:spcAft>
              <a:buClr>
                <a:srgbClr val="FFFFFF"/>
              </a:buClr>
              <a:buSzPts val="1800"/>
              <a:buChar char="●"/>
            </a:pPr>
            <a:r>
              <a:rPr lang="en">
                <a:solidFill>
                  <a:srgbClr val="FFFFFF"/>
                </a:solidFill>
              </a:rPr>
              <a:t>Tableau calculated fields</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Average user rating (discrete)</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Size in MB</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Price type</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Have active player base</a:t>
            </a:r>
            <a:endParaRPr>
              <a:solidFill>
                <a:srgbClr val="FFFFFF"/>
              </a:solidFill>
            </a:endParaRPr>
          </a:p>
          <a:p>
            <a:pPr marL="914400" lvl="1" indent="-317500" algn="l" rtl="0">
              <a:spcBef>
                <a:spcPts val="0"/>
              </a:spcBef>
              <a:spcAft>
                <a:spcPts val="0"/>
              </a:spcAft>
              <a:buClr>
                <a:srgbClr val="FFFFFF"/>
              </a:buClr>
              <a:buSzPts val="1400"/>
              <a:buChar char="○"/>
            </a:pPr>
            <a:r>
              <a:rPr lang="en">
                <a:solidFill>
                  <a:srgbClr val="FFFFFF"/>
                </a:solidFill>
              </a:rPr>
              <a:t>Number of sub-genres (Discrete)</a:t>
            </a:r>
            <a:endParaRPr>
              <a:solidFill>
                <a:srgbClr val="FFFFFF"/>
              </a:solidFill>
            </a:endParaRPr>
          </a:p>
        </p:txBody>
      </p:sp>
      <p:pic>
        <p:nvPicPr>
          <p:cNvPr id="70" name="Google Shape;70;p14"/>
          <p:cNvPicPr preferRelativeResize="0"/>
          <p:nvPr/>
        </p:nvPicPr>
        <p:blipFill>
          <a:blip r:embed="rId3">
            <a:alphaModFix/>
          </a:blip>
          <a:stretch>
            <a:fillRect/>
          </a:stretch>
        </p:blipFill>
        <p:spPr>
          <a:xfrm>
            <a:off x="7272625" y="355500"/>
            <a:ext cx="1819950" cy="2015650"/>
          </a:xfrm>
          <a:prstGeom prst="rect">
            <a:avLst/>
          </a:prstGeom>
          <a:noFill/>
          <a:ln>
            <a:noFill/>
          </a:ln>
        </p:spPr>
      </p:pic>
      <p:cxnSp>
        <p:nvCxnSpPr>
          <p:cNvPr id="71" name="Google Shape;71;p14"/>
          <p:cNvCxnSpPr/>
          <p:nvPr/>
        </p:nvCxnSpPr>
        <p:spPr>
          <a:xfrm rot="10800000" flipH="1">
            <a:off x="2923625" y="690725"/>
            <a:ext cx="4253100" cy="649500"/>
          </a:xfrm>
          <a:prstGeom prst="straightConnector1">
            <a:avLst/>
          </a:prstGeom>
          <a:noFill/>
          <a:ln w="9525" cap="flat" cmpd="sng">
            <a:solidFill>
              <a:srgbClr val="FF0000"/>
            </a:solidFill>
            <a:prstDash val="solid"/>
            <a:round/>
            <a:headEnd type="none" w="med" len="med"/>
            <a:tailEnd type="triangle" w="med" len="med"/>
          </a:ln>
        </p:spPr>
      </p:cxnSp>
      <p:pic>
        <p:nvPicPr>
          <p:cNvPr id="72" name="Google Shape;72;p14"/>
          <p:cNvPicPr preferRelativeResize="0"/>
          <p:nvPr/>
        </p:nvPicPr>
        <p:blipFill>
          <a:blip r:embed="rId4">
            <a:alphaModFix/>
          </a:blip>
          <a:stretch>
            <a:fillRect/>
          </a:stretch>
        </p:blipFill>
        <p:spPr>
          <a:xfrm>
            <a:off x="6034875" y="933750"/>
            <a:ext cx="1237750" cy="1437400"/>
          </a:xfrm>
          <a:prstGeom prst="rect">
            <a:avLst/>
          </a:prstGeom>
          <a:noFill/>
          <a:ln>
            <a:noFill/>
          </a:ln>
        </p:spPr>
      </p:pic>
      <p:cxnSp>
        <p:nvCxnSpPr>
          <p:cNvPr id="73" name="Google Shape;73;p14"/>
          <p:cNvCxnSpPr/>
          <p:nvPr/>
        </p:nvCxnSpPr>
        <p:spPr>
          <a:xfrm>
            <a:off x="4803125" y="1654125"/>
            <a:ext cx="508500" cy="658800"/>
          </a:xfrm>
          <a:prstGeom prst="straightConnector1">
            <a:avLst/>
          </a:prstGeom>
          <a:noFill/>
          <a:ln w="9525" cap="flat" cmpd="sng">
            <a:solidFill>
              <a:srgbClr val="FF0000"/>
            </a:solidFill>
            <a:prstDash val="solid"/>
            <a:round/>
            <a:headEnd type="none" w="med" len="med"/>
            <a:tailEnd type="triangle" w="med" len="med"/>
          </a:ln>
        </p:spPr>
      </p:cxnSp>
      <p:pic>
        <p:nvPicPr>
          <p:cNvPr id="74" name="Google Shape;74;p14"/>
          <p:cNvPicPr preferRelativeResize="0"/>
          <p:nvPr/>
        </p:nvPicPr>
        <p:blipFill>
          <a:blip r:embed="rId5">
            <a:alphaModFix/>
          </a:blip>
          <a:stretch>
            <a:fillRect/>
          </a:stretch>
        </p:blipFill>
        <p:spPr>
          <a:xfrm>
            <a:off x="4273275" y="2312924"/>
            <a:ext cx="2999350" cy="1168650"/>
          </a:xfrm>
          <a:prstGeom prst="rect">
            <a:avLst/>
          </a:prstGeom>
          <a:noFill/>
          <a:ln>
            <a:noFill/>
          </a:ln>
        </p:spPr>
      </p:pic>
      <p:cxnSp>
        <p:nvCxnSpPr>
          <p:cNvPr id="75" name="Google Shape;75;p14"/>
          <p:cNvCxnSpPr/>
          <p:nvPr/>
        </p:nvCxnSpPr>
        <p:spPr>
          <a:xfrm>
            <a:off x="3092424" y="2943570"/>
            <a:ext cx="1050300" cy="645600"/>
          </a:xfrm>
          <a:prstGeom prst="straightConnector1">
            <a:avLst/>
          </a:prstGeom>
          <a:noFill/>
          <a:ln w="9525" cap="flat" cmpd="sng">
            <a:solidFill>
              <a:srgbClr val="FF0000"/>
            </a:solidFill>
            <a:prstDash val="solid"/>
            <a:round/>
            <a:headEnd type="none" w="med" len="med"/>
            <a:tailEnd type="triangle" w="med" len="med"/>
          </a:ln>
        </p:spPr>
      </p:cxnSp>
      <p:sp>
        <p:nvSpPr>
          <p:cNvPr id="76" name="Google Shape;76;p14"/>
          <p:cNvSpPr txBox="1"/>
          <p:nvPr/>
        </p:nvSpPr>
        <p:spPr>
          <a:xfrm>
            <a:off x="336675" y="130925"/>
            <a:ext cx="5208900" cy="7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Average"/>
                <a:ea typeface="Average"/>
                <a:cs typeface="Average"/>
                <a:sym typeface="Average"/>
              </a:rPr>
              <a:t>Data wrangling</a:t>
            </a:r>
            <a:endParaRPr sz="3000">
              <a:solidFill>
                <a:srgbClr val="FFFFFF"/>
              </a:solidFill>
              <a:latin typeface="Average"/>
              <a:ea typeface="Average"/>
              <a:cs typeface="Average"/>
              <a:sym typeface="Average"/>
            </a:endParaRPr>
          </a:p>
        </p:txBody>
      </p:sp>
      <p:pic>
        <p:nvPicPr>
          <p:cNvPr id="77" name="Google Shape;77;p14"/>
          <p:cNvPicPr preferRelativeResize="0"/>
          <p:nvPr/>
        </p:nvPicPr>
        <p:blipFill>
          <a:blip r:embed="rId6">
            <a:alphaModFix/>
          </a:blip>
          <a:stretch>
            <a:fillRect/>
          </a:stretch>
        </p:blipFill>
        <p:spPr>
          <a:xfrm>
            <a:off x="3875075" y="3589175"/>
            <a:ext cx="5208899" cy="138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151250" y="197000"/>
            <a:ext cx="2979300" cy="4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9900"/>
                </a:solidFill>
              </a:rPr>
              <a:t>Business objective 1</a:t>
            </a:r>
            <a:endParaRPr>
              <a:solidFill>
                <a:srgbClr val="FF9900"/>
              </a:solidFill>
            </a:endParaRPr>
          </a:p>
        </p:txBody>
      </p:sp>
      <p:sp>
        <p:nvSpPr>
          <p:cNvPr id="83" name="Google Shape;83;p15"/>
          <p:cNvSpPr txBox="1">
            <a:spLocks noGrp="1"/>
          </p:cNvSpPr>
          <p:nvPr>
            <p:ph type="body" idx="1"/>
          </p:nvPr>
        </p:nvSpPr>
        <p:spPr>
          <a:xfrm>
            <a:off x="151250" y="665900"/>
            <a:ext cx="2979300" cy="42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How does price type affect a game’s player base?</a:t>
            </a:r>
            <a:endParaRPr sz="1800">
              <a:solidFill>
                <a:srgbClr val="FFFFFF"/>
              </a:solidFill>
            </a:endParaRPr>
          </a:p>
          <a:p>
            <a:pPr marL="457200" lvl="0" indent="-317500" algn="l" rtl="0">
              <a:spcBef>
                <a:spcPts val="1600"/>
              </a:spcBef>
              <a:spcAft>
                <a:spcPts val="0"/>
              </a:spcAft>
              <a:buClr>
                <a:srgbClr val="FFFFFF"/>
              </a:buClr>
              <a:buSzPts val="1400"/>
              <a:buChar char="●"/>
            </a:pPr>
            <a:r>
              <a:rPr lang="en" sz="1400">
                <a:solidFill>
                  <a:srgbClr val="FFFFFF"/>
                </a:solidFill>
              </a:rPr>
              <a:t>Pay-to-win games has the largest proportion of games having an active player base.</a:t>
            </a:r>
            <a:endParaRPr sz="1400">
              <a:solidFill>
                <a:srgbClr val="FFFFFF"/>
              </a:solidFill>
            </a:endParaRPr>
          </a:p>
          <a:p>
            <a:pPr marL="457200" lvl="0" indent="-317500" algn="l" rtl="0">
              <a:spcBef>
                <a:spcPts val="1600"/>
              </a:spcBef>
              <a:spcAft>
                <a:spcPts val="1600"/>
              </a:spcAft>
              <a:buClr>
                <a:srgbClr val="FFFFFF"/>
              </a:buClr>
              <a:buSzPts val="1400"/>
              <a:buChar char="●"/>
            </a:pPr>
            <a:r>
              <a:rPr lang="en" sz="1400">
                <a:solidFill>
                  <a:srgbClr val="FFFFFF"/>
                </a:solidFill>
              </a:rPr>
              <a:t>Subsequently, it also has the largest player base on average.</a:t>
            </a:r>
            <a:endParaRPr sz="1400">
              <a:solidFill>
                <a:srgbClr val="FFFFFF"/>
              </a:solidFill>
            </a:endParaRPr>
          </a:p>
        </p:txBody>
      </p:sp>
      <p:pic>
        <p:nvPicPr>
          <p:cNvPr id="84" name="Google Shape;84;p15"/>
          <p:cNvPicPr preferRelativeResize="0"/>
          <p:nvPr/>
        </p:nvPicPr>
        <p:blipFill>
          <a:blip r:embed="rId3">
            <a:alphaModFix/>
          </a:blip>
          <a:stretch>
            <a:fillRect/>
          </a:stretch>
        </p:blipFill>
        <p:spPr>
          <a:xfrm>
            <a:off x="3272100" y="152400"/>
            <a:ext cx="5295182"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151250" y="197000"/>
            <a:ext cx="2979300" cy="4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9900"/>
                </a:solidFill>
              </a:rPr>
              <a:t>Business objective 1</a:t>
            </a:r>
            <a:endParaRPr>
              <a:solidFill>
                <a:srgbClr val="FF9900"/>
              </a:solidFill>
            </a:endParaRPr>
          </a:p>
        </p:txBody>
      </p:sp>
      <p:pic>
        <p:nvPicPr>
          <p:cNvPr id="90" name="Google Shape;90;p16"/>
          <p:cNvPicPr preferRelativeResize="0"/>
          <p:nvPr/>
        </p:nvPicPr>
        <p:blipFill>
          <a:blip r:embed="rId3">
            <a:alphaModFix/>
          </a:blip>
          <a:stretch>
            <a:fillRect/>
          </a:stretch>
        </p:blipFill>
        <p:spPr>
          <a:xfrm>
            <a:off x="3453625" y="76200"/>
            <a:ext cx="5347249" cy="4991100"/>
          </a:xfrm>
          <a:prstGeom prst="rect">
            <a:avLst/>
          </a:prstGeom>
          <a:noFill/>
          <a:ln>
            <a:noFill/>
          </a:ln>
        </p:spPr>
      </p:pic>
      <p:sp>
        <p:nvSpPr>
          <p:cNvPr id="91" name="Google Shape;91;p16"/>
          <p:cNvSpPr txBox="1">
            <a:spLocks noGrp="1"/>
          </p:cNvSpPr>
          <p:nvPr>
            <p:ph type="body" idx="1"/>
          </p:nvPr>
        </p:nvSpPr>
        <p:spPr>
          <a:xfrm>
            <a:off x="151250" y="665900"/>
            <a:ext cx="3137400" cy="42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How does a game’s target age demographic affect it player base</a:t>
            </a:r>
            <a:endParaRPr sz="1800">
              <a:solidFill>
                <a:srgbClr val="FFFFFF"/>
              </a:solidFill>
            </a:endParaRPr>
          </a:p>
          <a:p>
            <a:pPr marL="457200" lvl="0" indent="-317500" algn="l" rtl="0">
              <a:spcBef>
                <a:spcPts val="1600"/>
              </a:spcBef>
              <a:spcAft>
                <a:spcPts val="0"/>
              </a:spcAft>
              <a:buClr>
                <a:srgbClr val="FFFFFF"/>
              </a:buClr>
              <a:buSzPts val="1400"/>
              <a:buChar char="●"/>
            </a:pPr>
            <a:r>
              <a:rPr lang="en" sz="1400">
                <a:solidFill>
                  <a:srgbClr val="FFFFFF"/>
                </a:solidFill>
              </a:rPr>
              <a:t>Games targeted to children have the highest proportion of games having an active player base.</a:t>
            </a:r>
            <a:endParaRPr sz="1400">
              <a:solidFill>
                <a:srgbClr val="FFFFFF"/>
              </a:solidFill>
            </a:endParaRPr>
          </a:p>
          <a:p>
            <a:pPr marL="457200" lvl="0" indent="-317500" algn="l" rtl="0">
              <a:spcBef>
                <a:spcPts val="1000"/>
              </a:spcBef>
              <a:spcAft>
                <a:spcPts val="1000"/>
              </a:spcAft>
              <a:buClr>
                <a:srgbClr val="FFFFFF"/>
              </a:buClr>
              <a:buSzPts val="1400"/>
              <a:buChar char="●"/>
            </a:pPr>
            <a:r>
              <a:rPr lang="en" sz="1400">
                <a:solidFill>
                  <a:srgbClr val="FFFFFF"/>
                </a:solidFill>
              </a:rPr>
              <a:t>However, we see here that games targeting teenagers have a larger player base on average</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body" idx="1"/>
          </p:nvPr>
        </p:nvSpPr>
        <p:spPr>
          <a:xfrm>
            <a:off x="151250" y="665900"/>
            <a:ext cx="3137400" cy="42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Are some developers better than others?</a:t>
            </a:r>
            <a:endParaRPr sz="1800">
              <a:solidFill>
                <a:srgbClr val="FFFFFF"/>
              </a:solidFill>
            </a:endParaRPr>
          </a:p>
          <a:p>
            <a:pPr marL="457200" lvl="0" indent="-317500" algn="l" rtl="0">
              <a:spcBef>
                <a:spcPts val="1600"/>
              </a:spcBef>
              <a:spcAft>
                <a:spcPts val="0"/>
              </a:spcAft>
              <a:buClr>
                <a:srgbClr val="FFFFFF"/>
              </a:buClr>
              <a:buSzPts val="1400"/>
              <a:buChar char="●"/>
            </a:pPr>
            <a:r>
              <a:rPr lang="en" sz="1400">
                <a:solidFill>
                  <a:srgbClr val="FFFFFF"/>
                </a:solidFill>
              </a:rPr>
              <a:t>Here we can see that taps technology has the most number of games with active player bases.</a:t>
            </a:r>
            <a:endParaRPr sz="1400">
              <a:solidFill>
                <a:srgbClr val="FFFFFF"/>
              </a:solidFill>
            </a:endParaRPr>
          </a:p>
          <a:p>
            <a:pPr marL="457200" lvl="0" indent="-317500" algn="l" rtl="0">
              <a:spcBef>
                <a:spcPts val="1000"/>
              </a:spcBef>
              <a:spcAft>
                <a:spcPts val="0"/>
              </a:spcAft>
              <a:buClr>
                <a:srgbClr val="FFFFFF"/>
              </a:buClr>
              <a:buSzPts val="1400"/>
              <a:buChar char="●"/>
            </a:pPr>
            <a:r>
              <a:rPr lang="en" sz="1400">
                <a:solidFill>
                  <a:srgbClr val="FFFFFF"/>
                </a:solidFill>
              </a:rPr>
              <a:t>However, other developers are more consistent in producing games with active player bases.</a:t>
            </a:r>
            <a:endParaRPr sz="1400">
              <a:solidFill>
                <a:srgbClr val="FFFFFF"/>
              </a:solidFill>
            </a:endParaRPr>
          </a:p>
          <a:p>
            <a:pPr marL="457200" lvl="0" indent="-317500" algn="l" rtl="0">
              <a:spcBef>
                <a:spcPts val="1000"/>
              </a:spcBef>
              <a:spcAft>
                <a:spcPts val="1000"/>
              </a:spcAft>
              <a:buClr>
                <a:srgbClr val="FFFFFF"/>
              </a:buClr>
              <a:buSzPts val="1400"/>
              <a:buChar char="●"/>
            </a:pPr>
            <a:r>
              <a:rPr lang="en" sz="1400">
                <a:solidFill>
                  <a:srgbClr val="FFFFFF"/>
                </a:solidFill>
              </a:rPr>
              <a:t>Lastly Ninja Kiwi, although not having that many games with active player bases, have the largest player base on average.</a:t>
            </a:r>
            <a:endParaRPr sz="1400">
              <a:solidFill>
                <a:srgbClr val="FFFFFF"/>
              </a:solidFill>
            </a:endParaRPr>
          </a:p>
        </p:txBody>
      </p:sp>
      <p:pic>
        <p:nvPicPr>
          <p:cNvPr id="97" name="Google Shape;97;p17"/>
          <p:cNvPicPr preferRelativeResize="0"/>
          <p:nvPr/>
        </p:nvPicPr>
        <p:blipFill>
          <a:blip r:embed="rId3">
            <a:alphaModFix/>
          </a:blip>
          <a:stretch>
            <a:fillRect/>
          </a:stretch>
        </p:blipFill>
        <p:spPr>
          <a:xfrm>
            <a:off x="3499675" y="152400"/>
            <a:ext cx="5431892" cy="4838698"/>
          </a:xfrm>
          <a:prstGeom prst="rect">
            <a:avLst/>
          </a:prstGeom>
          <a:noFill/>
          <a:ln>
            <a:noFill/>
          </a:ln>
        </p:spPr>
      </p:pic>
      <p:sp>
        <p:nvSpPr>
          <p:cNvPr id="98" name="Google Shape;98;p17"/>
          <p:cNvSpPr txBox="1">
            <a:spLocks noGrp="1"/>
          </p:cNvSpPr>
          <p:nvPr>
            <p:ph type="title"/>
          </p:nvPr>
        </p:nvSpPr>
        <p:spPr>
          <a:xfrm>
            <a:off x="151250" y="197000"/>
            <a:ext cx="2979300" cy="4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9900"/>
                </a:solidFill>
              </a:rPr>
              <a:t>Business objective 1</a:t>
            </a:r>
            <a:endParaRPr>
              <a:solidFill>
                <a:srgbClr val="FF99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3556575" y="152400"/>
            <a:ext cx="5220316" cy="4838700"/>
          </a:xfrm>
          <a:prstGeom prst="rect">
            <a:avLst/>
          </a:prstGeom>
          <a:noFill/>
          <a:ln>
            <a:noFill/>
          </a:ln>
        </p:spPr>
      </p:pic>
      <p:sp>
        <p:nvSpPr>
          <p:cNvPr id="104" name="Google Shape;104;p18"/>
          <p:cNvSpPr txBox="1">
            <a:spLocks noGrp="1"/>
          </p:cNvSpPr>
          <p:nvPr>
            <p:ph type="body" idx="1"/>
          </p:nvPr>
        </p:nvSpPr>
        <p:spPr>
          <a:xfrm>
            <a:off x="151250" y="665900"/>
            <a:ext cx="3137400" cy="42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Does number of sub-genres your game has matter?</a:t>
            </a:r>
            <a:endParaRPr sz="1800">
              <a:solidFill>
                <a:srgbClr val="FFFFFF"/>
              </a:solidFill>
            </a:endParaRPr>
          </a:p>
          <a:p>
            <a:pPr marL="457200" lvl="0" indent="-317500" algn="l" rtl="0">
              <a:spcBef>
                <a:spcPts val="1600"/>
              </a:spcBef>
              <a:spcAft>
                <a:spcPts val="0"/>
              </a:spcAft>
              <a:buClr>
                <a:srgbClr val="FFFFFF"/>
              </a:buClr>
              <a:buSzPts val="1400"/>
              <a:buChar char="●"/>
            </a:pPr>
            <a:r>
              <a:rPr lang="en" sz="1400">
                <a:solidFill>
                  <a:srgbClr val="FFFFFF"/>
                </a:solidFill>
              </a:rPr>
              <a:t>We can see games with 3 sub-genres have the largest proportion of games with active player bases.</a:t>
            </a:r>
            <a:endParaRPr sz="1400">
              <a:solidFill>
                <a:srgbClr val="FFFFFF"/>
              </a:solidFill>
            </a:endParaRPr>
          </a:p>
          <a:p>
            <a:pPr marL="457200" lvl="0" indent="-317500" algn="l" rtl="0">
              <a:spcBef>
                <a:spcPts val="1000"/>
              </a:spcBef>
              <a:spcAft>
                <a:spcPts val="1000"/>
              </a:spcAft>
              <a:buClr>
                <a:srgbClr val="FFFFFF"/>
              </a:buClr>
              <a:buSzPts val="1400"/>
              <a:buChar char="●"/>
            </a:pPr>
            <a:r>
              <a:rPr lang="en" sz="1400">
                <a:solidFill>
                  <a:srgbClr val="FFFFFF"/>
                </a:solidFill>
              </a:rPr>
              <a:t>Subsequently, we can also see that they also have the largest average player base.</a:t>
            </a:r>
            <a:endParaRPr sz="1400">
              <a:solidFill>
                <a:srgbClr val="FFFFFF"/>
              </a:solidFill>
            </a:endParaRPr>
          </a:p>
        </p:txBody>
      </p:sp>
      <p:sp>
        <p:nvSpPr>
          <p:cNvPr id="105" name="Google Shape;105;p18"/>
          <p:cNvSpPr txBox="1">
            <a:spLocks noGrp="1"/>
          </p:cNvSpPr>
          <p:nvPr>
            <p:ph type="title"/>
          </p:nvPr>
        </p:nvSpPr>
        <p:spPr>
          <a:xfrm>
            <a:off x="151250" y="197000"/>
            <a:ext cx="2979300" cy="4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9900"/>
                </a:solidFill>
              </a:rPr>
              <a:t>Business objective 1</a:t>
            </a:r>
            <a:endParaRPr>
              <a:solidFill>
                <a:srgbClr val="FF99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3374500" y="152400"/>
            <a:ext cx="5153292" cy="4838702"/>
          </a:xfrm>
          <a:prstGeom prst="rect">
            <a:avLst/>
          </a:prstGeom>
          <a:noFill/>
          <a:ln>
            <a:noFill/>
          </a:ln>
        </p:spPr>
      </p:pic>
      <p:sp>
        <p:nvSpPr>
          <p:cNvPr id="111" name="Google Shape;111;p19"/>
          <p:cNvSpPr txBox="1">
            <a:spLocks noGrp="1"/>
          </p:cNvSpPr>
          <p:nvPr>
            <p:ph type="body" idx="1"/>
          </p:nvPr>
        </p:nvSpPr>
        <p:spPr>
          <a:xfrm>
            <a:off x="151250" y="665900"/>
            <a:ext cx="3137400" cy="42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Do recently updated games have a larger player base?</a:t>
            </a:r>
            <a:endParaRPr sz="1800">
              <a:solidFill>
                <a:srgbClr val="FFFFFF"/>
              </a:solidFill>
            </a:endParaRPr>
          </a:p>
          <a:p>
            <a:pPr marL="457200" lvl="0" indent="-317500" algn="l" rtl="0">
              <a:spcBef>
                <a:spcPts val="1600"/>
              </a:spcBef>
              <a:spcAft>
                <a:spcPts val="0"/>
              </a:spcAft>
              <a:buClr>
                <a:srgbClr val="FFFFFF"/>
              </a:buClr>
              <a:buSzPts val="1400"/>
              <a:buChar char="●"/>
            </a:pPr>
            <a:r>
              <a:rPr lang="en" sz="1400">
                <a:solidFill>
                  <a:srgbClr val="FFFFFF"/>
                </a:solidFill>
              </a:rPr>
              <a:t>We can see here that a larger proportion of games updated more recently have an active player base.</a:t>
            </a:r>
            <a:endParaRPr sz="1400">
              <a:solidFill>
                <a:srgbClr val="FFFFFF"/>
              </a:solidFill>
            </a:endParaRPr>
          </a:p>
          <a:p>
            <a:pPr marL="457200" lvl="0" indent="-317500" algn="l" rtl="0">
              <a:spcBef>
                <a:spcPts val="1000"/>
              </a:spcBef>
              <a:spcAft>
                <a:spcPts val="0"/>
              </a:spcAft>
              <a:buClr>
                <a:srgbClr val="FFFFFF"/>
              </a:buClr>
              <a:buSzPts val="1400"/>
              <a:buChar char="●"/>
            </a:pPr>
            <a:r>
              <a:rPr lang="en" sz="1400">
                <a:solidFill>
                  <a:srgbClr val="FFFFFF"/>
                </a:solidFill>
              </a:rPr>
              <a:t>We can also see how games have been increasing in size as they are updated more recently.</a:t>
            </a:r>
            <a:endParaRPr sz="1400">
              <a:solidFill>
                <a:srgbClr val="FFFFFF"/>
              </a:solidFill>
            </a:endParaRPr>
          </a:p>
          <a:p>
            <a:pPr marL="457200" lvl="0" indent="-317500" algn="l" rtl="0">
              <a:spcBef>
                <a:spcPts val="1000"/>
              </a:spcBef>
              <a:spcAft>
                <a:spcPts val="1000"/>
              </a:spcAft>
              <a:buClr>
                <a:srgbClr val="FFFFFF"/>
              </a:buClr>
              <a:buSzPts val="1400"/>
              <a:buChar char="●"/>
            </a:pPr>
            <a:r>
              <a:rPr lang="en" sz="1400">
                <a:solidFill>
                  <a:srgbClr val="FFFFFF"/>
                </a:solidFill>
              </a:rPr>
              <a:t>Also games with active player base are always larger than games with no active player base.</a:t>
            </a:r>
            <a:endParaRPr sz="1400">
              <a:solidFill>
                <a:srgbClr val="FFFFFF"/>
              </a:solidFill>
            </a:endParaRPr>
          </a:p>
        </p:txBody>
      </p:sp>
      <p:sp>
        <p:nvSpPr>
          <p:cNvPr id="112" name="Google Shape;112;p19"/>
          <p:cNvSpPr txBox="1">
            <a:spLocks noGrp="1"/>
          </p:cNvSpPr>
          <p:nvPr>
            <p:ph type="title"/>
          </p:nvPr>
        </p:nvSpPr>
        <p:spPr>
          <a:xfrm>
            <a:off x="151250" y="197000"/>
            <a:ext cx="2979300" cy="4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9900"/>
                </a:solidFill>
              </a:rPr>
              <a:t>Business objective 1</a:t>
            </a:r>
            <a:endParaRPr>
              <a:solidFill>
                <a:srgbClr val="FF99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11700" y="168700"/>
            <a:ext cx="8370900" cy="73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for business objective 1 (What affects the player base of a game?)</a:t>
            </a:r>
            <a:endParaRPr/>
          </a:p>
        </p:txBody>
      </p:sp>
      <p:sp>
        <p:nvSpPr>
          <p:cNvPr id="118" name="Google Shape;118;p20"/>
          <p:cNvSpPr txBox="1">
            <a:spLocks noGrp="1"/>
          </p:cNvSpPr>
          <p:nvPr>
            <p:ph type="body" idx="1"/>
          </p:nvPr>
        </p:nvSpPr>
        <p:spPr>
          <a:xfrm>
            <a:off x="311700" y="982050"/>
            <a:ext cx="8249400" cy="3639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FFFFFF"/>
              </a:buClr>
              <a:buSzPts val="1500"/>
              <a:buChar char="●"/>
            </a:pPr>
            <a:r>
              <a:rPr lang="en" sz="1500">
                <a:solidFill>
                  <a:srgbClr val="FFFFFF"/>
                </a:solidFill>
              </a:rPr>
              <a:t>Overall to create games with the highest chance of having an active player base, it would be in your interest to focus on:</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Having a pay-to-win price model</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Targeting a children audience</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Working with developers such as Glu Games</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Having 3 sub-genres </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Actively updating your game.</a:t>
            </a:r>
            <a:endParaRPr sz="1500">
              <a:solidFill>
                <a:srgbClr val="FFFFFF"/>
              </a:solidFill>
            </a:endParaRPr>
          </a:p>
          <a:p>
            <a:pPr marL="457200" lvl="0" indent="-323850" algn="l" rtl="0">
              <a:spcBef>
                <a:spcPts val="0"/>
              </a:spcBef>
              <a:spcAft>
                <a:spcPts val="0"/>
              </a:spcAft>
              <a:buClr>
                <a:srgbClr val="FFFFFF"/>
              </a:buClr>
              <a:buSzPts val="1500"/>
              <a:buChar char="●"/>
            </a:pPr>
            <a:r>
              <a:rPr lang="en" sz="1500">
                <a:solidFill>
                  <a:srgbClr val="FFFFFF"/>
                </a:solidFill>
              </a:rPr>
              <a:t>However, if you want to create a game with a larger player base on average, you should focus on:</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Targeting youths and teenagers instead</a:t>
            </a:r>
            <a:endParaRPr sz="1500">
              <a:solidFill>
                <a:srgbClr val="FFFFFF"/>
              </a:solidFill>
            </a:endParaRPr>
          </a:p>
          <a:p>
            <a:pPr marL="914400" lvl="1" indent="-323850" algn="l" rtl="0">
              <a:spcBef>
                <a:spcPts val="0"/>
              </a:spcBef>
              <a:spcAft>
                <a:spcPts val="0"/>
              </a:spcAft>
              <a:buClr>
                <a:srgbClr val="FFFFFF"/>
              </a:buClr>
              <a:buSzPts val="1500"/>
              <a:buChar char="○"/>
            </a:pPr>
            <a:r>
              <a:rPr lang="en" sz="1500">
                <a:solidFill>
                  <a:srgbClr val="FFFFFF"/>
                </a:solidFill>
              </a:rPr>
              <a:t>Looking for developers such as Ninja Kiwi that makes quality games</a:t>
            </a:r>
            <a:endParaRPr sz="15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3390800" y="76200"/>
            <a:ext cx="5394209" cy="4991099"/>
          </a:xfrm>
          <a:prstGeom prst="rect">
            <a:avLst/>
          </a:prstGeom>
          <a:noFill/>
          <a:ln>
            <a:noFill/>
          </a:ln>
        </p:spPr>
      </p:pic>
      <p:sp>
        <p:nvSpPr>
          <p:cNvPr id="124" name="Google Shape;124;p21"/>
          <p:cNvSpPr txBox="1">
            <a:spLocks noGrp="1"/>
          </p:cNvSpPr>
          <p:nvPr>
            <p:ph type="body" idx="1"/>
          </p:nvPr>
        </p:nvSpPr>
        <p:spPr>
          <a:xfrm>
            <a:off x="151250" y="436200"/>
            <a:ext cx="3137400" cy="42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rPr>
              <a:t>How does price type, player base and sub-genre affect ratings</a:t>
            </a:r>
            <a:endParaRPr sz="1800">
              <a:solidFill>
                <a:srgbClr val="FFFFFF"/>
              </a:solidFill>
            </a:endParaRPr>
          </a:p>
          <a:p>
            <a:pPr marL="457200" lvl="0" indent="-317500" algn="l" rtl="0">
              <a:spcBef>
                <a:spcPts val="1600"/>
              </a:spcBef>
              <a:spcAft>
                <a:spcPts val="0"/>
              </a:spcAft>
              <a:buClr>
                <a:srgbClr val="FFFFFF"/>
              </a:buClr>
              <a:buSzPts val="1400"/>
              <a:buChar char="●"/>
            </a:pPr>
            <a:r>
              <a:rPr lang="en" sz="1400">
                <a:solidFill>
                  <a:srgbClr val="FFFFFF"/>
                </a:solidFill>
              </a:rPr>
              <a:t>We can see here that on average, games with a pay-to-win model and has an active player base have a higher user rating of 4.5</a:t>
            </a:r>
            <a:endParaRPr sz="1400">
              <a:solidFill>
                <a:srgbClr val="FFFFFF"/>
              </a:solidFill>
            </a:endParaRPr>
          </a:p>
          <a:p>
            <a:pPr marL="457200" lvl="0" indent="-317500" algn="l" rtl="0">
              <a:spcBef>
                <a:spcPts val="1000"/>
              </a:spcBef>
              <a:spcAft>
                <a:spcPts val="0"/>
              </a:spcAft>
              <a:buClr>
                <a:srgbClr val="FFFFFF"/>
              </a:buClr>
              <a:buSzPts val="1400"/>
              <a:buChar char="●"/>
            </a:pPr>
            <a:r>
              <a:rPr lang="en" sz="1400">
                <a:solidFill>
                  <a:srgbClr val="FFFFFF"/>
                </a:solidFill>
              </a:rPr>
              <a:t>However what is not seen is that looking purely at sub-genres, 1 and 2 sub genres have a higher rating of 4.5 as well</a:t>
            </a:r>
            <a:endParaRPr sz="1400">
              <a:solidFill>
                <a:srgbClr val="FFFFFF"/>
              </a:solidFill>
            </a:endParaRPr>
          </a:p>
          <a:p>
            <a:pPr marL="457200" lvl="0" indent="-317500" algn="l" rtl="0">
              <a:spcBef>
                <a:spcPts val="1000"/>
              </a:spcBef>
              <a:spcAft>
                <a:spcPts val="1000"/>
              </a:spcAft>
              <a:buClr>
                <a:srgbClr val="FFFFFF"/>
              </a:buClr>
              <a:buSzPts val="1400"/>
              <a:buChar char="●"/>
            </a:pPr>
            <a:r>
              <a:rPr lang="en" sz="1400">
                <a:solidFill>
                  <a:srgbClr val="FFFFFF"/>
                </a:solidFill>
              </a:rPr>
              <a:t>Lastly, games with an active player base have a more consistent spread of  high user ratings compared to games with no active player base.</a:t>
            </a:r>
            <a:endParaRPr sz="1400">
              <a:solidFill>
                <a:srgbClr val="FFFFFF"/>
              </a:solidFill>
            </a:endParaRPr>
          </a:p>
        </p:txBody>
      </p:sp>
      <p:sp>
        <p:nvSpPr>
          <p:cNvPr id="125" name="Google Shape;125;p21"/>
          <p:cNvSpPr txBox="1">
            <a:spLocks noGrp="1"/>
          </p:cNvSpPr>
          <p:nvPr>
            <p:ph type="title"/>
          </p:nvPr>
        </p:nvSpPr>
        <p:spPr>
          <a:xfrm>
            <a:off x="151250" y="105950"/>
            <a:ext cx="2979300" cy="4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B050"/>
                </a:solidFill>
              </a:rPr>
              <a:t>Business objective 2</a:t>
            </a:r>
            <a:endParaRPr dirty="0">
              <a:solidFill>
                <a:srgbClr val="00B050"/>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2992</Words>
  <Application>Microsoft Office PowerPoint</Application>
  <PresentationFormat>On-screen Show (16:9)</PresentationFormat>
  <Paragraphs>257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Oswald</vt:lpstr>
      <vt:lpstr>Average</vt:lpstr>
      <vt:lpstr>Arial</vt:lpstr>
      <vt:lpstr>Slate</vt:lpstr>
      <vt:lpstr>DAVI individual assignment 1</vt:lpstr>
      <vt:lpstr>PowerPoint Presentation</vt:lpstr>
      <vt:lpstr>Business objective 1</vt:lpstr>
      <vt:lpstr>Business objective 1</vt:lpstr>
      <vt:lpstr>Business objective 1</vt:lpstr>
      <vt:lpstr>Business objective 1</vt:lpstr>
      <vt:lpstr>Business objective 1</vt:lpstr>
      <vt:lpstr>Conclusion for business objective 1 (What affects the player base of a game?)</vt:lpstr>
      <vt:lpstr>Business objective 2</vt:lpstr>
      <vt:lpstr>Business objective 2</vt:lpstr>
      <vt:lpstr>Business objective 2</vt:lpstr>
      <vt:lpstr>Conclusion for business objective 2 (What causes a game to have higher ratings?)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 individual assignment 1</dc:title>
  <cp:lastModifiedBy>LIM CHUAN HAO</cp:lastModifiedBy>
  <cp:revision>1</cp:revision>
  <dcterms:modified xsi:type="dcterms:W3CDTF">2019-11-30T15:12:41Z</dcterms:modified>
</cp:coreProperties>
</file>