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5" r:id="rId3"/>
    <p:sldId id="258" r:id="rId4"/>
    <p:sldId id="270" r:id="rId5"/>
    <p:sldId id="271" r:id="rId6"/>
    <p:sldId id="272" r:id="rId7"/>
    <p:sldId id="273" r:id="rId8"/>
    <p:sldId id="276" r:id="rId9"/>
    <p:sldId id="284" r:id="rId10"/>
    <p:sldId id="277" r:id="rId11"/>
    <p:sldId id="283" r:id="rId12"/>
    <p:sldId id="285" r:id="rId13"/>
    <p:sldId id="286" r:id="rId14"/>
    <p:sldId id="278" r:id="rId15"/>
    <p:sldId id="279"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8" autoAdjust="0"/>
    <p:restoredTop sz="94746" autoAdjust="0"/>
  </p:normalViewPr>
  <p:slideViewPr>
    <p:cSldViewPr snapToGrid="0" snapToObjects="1">
      <p:cViewPr varScale="1">
        <p:scale>
          <a:sx n="87" d="100"/>
          <a:sy n="87" d="100"/>
        </p:scale>
        <p:origin x="-456" y="-96"/>
      </p:cViewPr>
      <p:guideLst>
        <p:guide orient="horz" pos="2160"/>
        <p:guide pos="2880"/>
      </p:guideLst>
    </p:cSldViewPr>
  </p:slideViewPr>
  <p:outlineViewPr>
    <p:cViewPr>
      <p:scale>
        <a:sx n="33" d="100"/>
        <a:sy n="33" d="100"/>
      </p:scale>
      <p:origin x="0" y="233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599CD-6C09-1A4D-9EEE-DCE3CD09A6EF}" type="datetimeFigureOut">
              <a:rPr lang="en-US" smtClean="0"/>
              <a:t>4/1/13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2C7065-6B18-6F40-88CC-7B01413BA186}" type="slidenum">
              <a:rPr lang="en-US" smtClean="0"/>
              <a:t>‹#›</a:t>
            </a:fld>
            <a:endParaRPr lang="en-US"/>
          </a:p>
        </p:txBody>
      </p:sp>
    </p:spTree>
    <p:extLst>
      <p:ext uri="{BB962C8B-B14F-4D97-AF65-F5344CB8AC3E}">
        <p14:creationId xmlns:p14="http://schemas.microsoft.com/office/powerpoint/2010/main" val="4267855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2C7065-6B18-6F40-88CC-7B01413BA186}" type="slidenum">
              <a:rPr lang="en-US" smtClean="0"/>
              <a:t>12</a:t>
            </a:fld>
            <a:endParaRPr lang="en-US"/>
          </a:p>
        </p:txBody>
      </p:sp>
    </p:spTree>
    <p:extLst>
      <p:ext uri="{BB962C8B-B14F-4D97-AF65-F5344CB8AC3E}">
        <p14:creationId xmlns:p14="http://schemas.microsoft.com/office/powerpoint/2010/main" val="310309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4/1/13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4/1/13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4/1/13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4/1/13</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z_Logo.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38500" dist="50800" dir="5400000" sy="-100000" algn="bl" rotWithShape="0"/>
          </a:effectLst>
        </p:spPr>
      </p:pic>
      <p:sp>
        <p:nvSpPr>
          <p:cNvPr id="2" name="Title 1"/>
          <p:cNvSpPr>
            <a:spLocks noGrp="1"/>
          </p:cNvSpPr>
          <p:nvPr>
            <p:ph type="ctrTitle"/>
          </p:nvPr>
        </p:nvSpPr>
        <p:spPr>
          <a:xfrm>
            <a:off x="2822420" y="2383030"/>
            <a:ext cx="3502366" cy="978408"/>
          </a:xfrm>
          <a:effectLst>
            <a:outerShdw blurRad="76200" dir="13500000" sy="23000" kx="1200000" algn="br" rotWithShape="0">
              <a:prstClr val="black">
                <a:alpha val="20000"/>
              </a:prstClr>
            </a:outerShdw>
          </a:effectLst>
        </p:spPr>
        <p:txBody>
          <a:bodyPr/>
          <a:lstStyle/>
          <a:p>
            <a:pPr algn="dist"/>
            <a:r>
              <a:rPr lang="en-US" sz="6600" dirty="0" err="1" smtClean="0">
                <a:latin typeface="Harabara"/>
                <a:cs typeface="Harabara"/>
              </a:rPr>
              <a:t>Digitz</a:t>
            </a:r>
            <a:endParaRPr lang="en-US" sz="6600" dirty="0">
              <a:latin typeface="Harabara"/>
              <a:cs typeface="Harabara"/>
            </a:endParaRPr>
          </a:p>
        </p:txBody>
      </p:sp>
      <p:sp>
        <p:nvSpPr>
          <p:cNvPr id="3" name="Subtitle 2"/>
          <p:cNvSpPr>
            <a:spLocks noGrp="1"/>
          </p:cNvSpPr>
          <p:nvPr>
            <p:ph type="subTitle" idx="1"/>
          </p:nvPr>
        </p:nvSpPr>
        <p:spPr>
          <a:xfrm>
            <a:off x="1481210" y="3840144"/>
            <a:ext cx="6177813" cy="877824"/>
          </a:xfrm>
          <a:effectLst>
            <a:outerShdw blurRad="50800" dist="38100" dir="8100000" algn="tr" rotWithShape="0">
              <a:prstClr val="black">
                <a:alpha val="40000"/>
              </a:prstClr>
            </a:outerShdw>
          </a:effectLst>
        </p:spPr>
        <p:txBody>
          <a:bodyPr anchor="ctr"/>
          <a:lstStyle/>
          <a:p>
            <a:pPr algn="dist"/>
            <a:r>
              <a:rPr lang="en-US" dirty="0" smtClean="0">
                <a:latin typeface="Harabara"/>
                <a:cs typeface="Harabara"/>
              </a:rPr>
              <a:t>Completely Connected</a:t>
            </a:r>
            <a:endParaRPr lang="en-US" dirty="0">
              <a:latin typeface="Harabara"/>
              <a:cs typeface="Harabara"/>
            </a:endParaRPr>
          </a:p>
        </p:txBody>
      </p:sp>
    </p:spTree>
    <p:extLst>
      <p:ext uri="{BB962C8B-B14F-4D97-AF65-F5344CB8AC3E}">
        <p14:creationId xmlns:p14="http://schemas.microsoft.com/office/powerpoint/2010/main" val="275281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3" name="Content Placeholder 2"/>
          <p:cNvSpPr>
            <a:spLocks noGrp="1"/>
          </p:cNvSpPr>
          <p:nvPr>
            <p:ph idx="1"/>
          </p:nvPr>
        </p:nvSpPr>
        <p:spPr>
          <a:xfrm>
            <a:off x="2826901" y="1869141"/>
            <a:ext cx="6126657" cy="4257022"/>
          </a:xfrm>
        </p:spPr>
        <p:txBody>
          <a:bodyPr/>
          <a:lstStyle/>
          <a:p>
            <a:pPr marL="0" indent="0">
              <a:buNone/>
            </a:pPr>
            <a:r>
              <a:rPr lang="en-US" dirty="0" smtClean="0">
                <a:latin typeface="Harabara"/>
                <a:cs typeface="Harabara"/>
              </a:rPr>
              <a:t>Users are then taken to the Home Screen.</a:t>
            </a:r>
          </a:p>
          <a:p>
            <a:pPr>
              <a:buFont typeface="Arial"/>
              <a:buChar char="•"/>
            </a:pPr>
            <a:r>
              <a:rPr lang="en-US" dirty="0" smtClean="0">
                <a:latin typeface="Harabara"/>
                <a:cs typeface="Harabara"/>
              </a:rPr>
              <a:t>With Geo-Sensitive Technology, </a:t>
            </a:r>
            <a:r>
              <a:rPr lang="en-US" dirty="0" err="1" smtClean="0">
                <a:latin typeface="Harabara"/>
                <a:cs typeface="Harabara"/>
              </a:rPr>
              <a:t>Digitz</a:t>
            </a:r>
            <a:r>
              <a:rPr lang="en-US" dirty="0" smtClean="0">
                <a:latin typeface="Harabara"/>
                <a:cs typeface="Harabara"/>
              </a:rPr>
              <a:t>™ automatically finds all </a:t>
            </a:r>
            <a:r>
              <a:rPr lang="en-US" dirty="0" err="1" smtClean="0">
                <a:latin typeface="Harabara"/>
                <a:cs typeface="Harabara"/>
              </a:rPr>
              <a:t>Digitz</a:t>
            </a:r>
            <a:r>
              <a:rPr lang="en-US" dirty="0" smtClean="0">
                <a:latin typeface="Harabara"/>
                <a:cs typeface="Harabara"/>
              </a:rPr>
              <a:t>™ Users within 150 feet of your smartphone.</a:t>
            </a:r>
          </a:p>
          <a:p>
            <a:pPr>
              <a:buFont typeface="Arial"/>
              <a:buChar char="•"/>
            </a:pPr>
            <a:r>
              <a:rPr lang="en-US" dirty="0" smtClean="0">
                <a:latin typeface="Harabara"/>
                <a:cs typeface="Harabara"/>
              </a:rPr>
              <a:t>Their names are pulled up on the main screen</a:t>
            </a:r>
          </a:p>
          <a:p>
            <a:pPr>
              <a:buFont typeface="Arial"/>
              <a:buChar char="•"/>
            </a:pPr>
            <a:r>
              <a:rPr lang="en-US" dirty="0" smtClean="0">
                <a:latin typeface="Harabara"/>
                <a:cs typeface="Harabara"/>
              </a:rPr>
              <a:t>When you meet somebody new, all you need to do is click on their name in order to “transfer </a:t>
            </a:r>
            <a:r>
              <a:rPr lang="en-US" dirty="0" err="1" smtClean="0">
                <a:latin typeface="Harabara"/>
                <a:cs typeface="Harabara"/>
              </a:rPr>
              <a:t>Digitz</a:t>
            </a:r>
            <a:r>
              <a:rPr lang="en-US" dirty="0" smtClean="0">
                <a:latin typeface="Harabara"/>
                <a:cs typeface="Harabara"/>
              </a:rPr>
              <a:t>™.”</a:t>
            </a:r>
          </a:p>
        </p:txBody>
      </p:sp>
      <p:pic>
        <p:nvPicPr>
          <p:cNvPr id="6" name="Picture 5" descr="url-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77" y="279765"/>
            <a:ext cx="1365309" cy="1365309"/>
          </a:xfrm>
          <a:prstGeom prst="rect">
            <a:avLst/>
          </a:prstGeom>
        </p:spPr>
      </p:pic>
      <p:sp>
        <p:nvSpPr>
          <p:cNvPr id="8" name="Title 1"/>
          <p:cNvSpPr txBox="1">
            <a:spLocks/>
          </p:cNvSpPr>
          <p:nvPr/>
        </p:nvSpPr>
        <p:spPr>
          <a:xfrm>
            <a:off x="685800" y="311164"/>
            <a:ext cx="7770813" cy="123973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z="3600" dirty="0" smtClean="0">
                <a:latin typeface="Harabara"/>
                <a:cs typeface="Harabara"/>
              </a:rPr>
              <a:t>Exchanging Phone Numbers</a:t>
            </a:r>
            <a:endParaRPr lang="en-US" sz="3600" dirty="0">
              <a:latin typeface="Harabara"/>
              <a:cs typeface="Harabara"/>
            </a:endParaRPr>
          </a:p>
        </p:txBody>
      </p:sp>
      <p:pic>
        <p:nvPicPr>
          <p:cNvPr id="11" name="Picture 10" descr="Ho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27532"/>
            <a:ext cx="2826901" cy="5038483"/>
          </a:xfrm>
          <a:prstGeom prst="rect">
            <a:avLst/>
          </a:prstGeom>
        </p:spPr>
      </p:pic>
    </p:spTree>
    <p:extLst>
      <p:ext uri="{BB962C8B-B14F-4D97-AF65-F5344CB8AC3E}">
        <p14:creationId xmlns:p14="http://schemas.microsoft.com/office/powerpoint/2010/main" val="1210349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3" name="Content Placeholder 2"/>
          <p:cNvSpPr>
            <a:spLocks noGrp="1"/>
          </p:cNvSpPr>
          <p:nvPr>
            <p:ph idx="1"/>
          </p:nvPr>
        </p:nvSpPr>
        <p:spPr>
          <a:xfrm>
            <a:off x="346176" y="1869141"/>
            <a:ext cx="6126657" cy="4257022"/>
          </a:xfrm>
        </p:spPr>
        <p:txBody>
          <a:bodyPr/>
          <a:lstStyle/>
          <a:p>
            <a:pPr>
              <a:buFont typeface="Arial"/>
              <a:buChar char="•"/>
            </a:pPr>
            <a:r>
              <a:rPr lang="en-US" dirty="0" smtClean="0">
                <a:latin typeface="Harabara"/>
                <a:cs typeface="Harabara"/>
              </a:rPr>
              <a:t>A “Request </a:t>
            </a:r>
            <a:r>
              <a:rPr lang="en-US" dirty="0" err="1" smtClean="0">
                <a:latin typeface="Harabara"/>
                <a:cs typeface="Harabara"/>
              </a:rPr>
              <a:t>Digitz</a:t>
            </a:r>
            <a:r>
              <a:rPr lang="en-US" dirty="0" smtClean="0">
                <a:latin typeface="Harabara"/>
                <a:cs typeface="Harabara"/>
              </a:rPr>
              <a:t>™” page will appear where you can choose this person to be a “Acquaintance,” “Friends/Family,” or “Business Friend.”</a:t>
            </a:r>
          </a:p>
          <a:p>
            <a:pPr>
              <a:buFont typeface="Arial"/>
              <a:buChar char="•"/>
            </a:pPr>
            <a:r>
              <a:rPr lang="en-US" dirty="0" smtClean="0">
                <a:latin typeface="Harabara"/>
                <a:cs typeface="Harabara"/>
              </a:rPr>
              <a:t>After selecting your relationship, you have requested their </a:t>
            </a:r>
            <a:r>
              <a:rPr lang="en-US" dirty="0" err="1">
                <a:latin typeface="Harabara"/>
                <a:cs typeface="Harabara"/>
              </a:rPr>
              <a:t>D</a:t>
            </a:r>
            <a:r>
              <a:rPr lang="en-US" dirty="0" err="1" smtClean="0">
                <a:latin typeface="Harabara"/>
                <a:cs typeface="Harabara"/>
              </a:rPr>
              <a:t>igitz</a:t>
            </a:r>
            <a:r>
              <a:rPr lang="en-US" dirty="0" smtClean="0">
                <a:latin typeface="Harabara"/>
                <a:cs typeface="Harabara"/>
              </a:rPr>
              <a:t>™.</a:t>
            </a:r>
          </a:p>
          <a:p>
            <a:pPr marL="0" indent="0">
              <a:buNone/>
            </a:pPr>
            <a:endParaRPr lang="en-US" dirty="0" smtClean="0">
              <a:latin typeface="Harabara"/>
              <a:cs typeface="Harabara"/>
            </a:endParaRPr>
          </a:p>
        </p:txBody>
      </p:sp>
      <p:pic>
        <p:nvPicPr>
          <p:cNvPr id="6" name="Picture 5" descr="url-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77" y="279765"/>
            <a:ext cx="1365309" cy="1365309"/>
          </a:xfrm>
          <a:prstGeom prst="rect">
            <a:avLst/>
          </a:prstGeom>
        </p:spPr>
      </p:pic>
      <p:sp>
        <p:nvSpPr>
          <p:cNvPr id="8" name="Title 1"/>
          <p:cNvSpPr txBox="1">
            <a:spLocks/>
          </p:cNvSpPr>
          <p:nvPr/>
        </p:nvSpPr>
        <p:spPr>
          <a:xfrm>
            <a:off x="685800" y="311164"/>
            <a:ext cx="7770813" cy="123973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z="3600" dirty="0" smtClean="0">
                <a:latin typeface="Harabara"/>
                <a:cs typeface="Harabara"/>
              </a:rPr>
              <a:t>Exchanging Phone Numbers</a:t>
            </a:r>
            <a:endParaRPr lang="en-US" sz="3600" dirty="0">
              <a:latin typeface="Harabara"/>
              <a:cs typeface="Harabara"/>
            </a:endParaRPr>
          </a:p>
        </p:txBody>
      </p:sp>
      <p:pic>
        <p:nvPicPr>
          <p:cNvPr id="2" name="Picture 1" descr="SendReque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981" y="1255529"/>
            <a:ext cx="2977615" cy="5307106"/>
          </a:xfrm>
          <a:prstGeom prst="rect">
            <a:avLst/>
          </a:prstGeom>
        </p:spPr>
      </p:pic>
    </p:spTree>
    <p:extLst>
      <p:ext uri="{BB962C8B-B14F-4D97-AF65-F5344CB8AC3E}">
        <p14:creationId xmlns:p14="http://schemas.microsoft.com/office/powerpoint/2010/main" val="2603582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z_Logo.png"/>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3" name="Content Placeholder 2"/>
          <p:cNvSpPr>
            <a:spLocks noGrp="1"/>
          </p:cNvSpPr>
          <p:nvPr>
            <p:ph idx="1"/>
          </p:nvPr>
        </p:nvSpPr>
        <p:spPr>
          <a:xfrm>
            <a:off x="2687457" y="1447288"/>
            <a:ext cx="6266101" cy="5292568"/>
          </a:xfrm>
        </p:spPr>
        <p:txBody>
          <a:bodyPr>
            <a:normAutofit/>
          </a:bodyPr>
          <a:lstStyle/>
          <a:p>
            <a:pPr marL="0" indent="0">
              <a:buNone/>
            </a:pPr>
            <a:r>
              <a:rPr lang="en-US" dirty="0" smtClean="0">
                <a:latin typeface="Harabara"/>
                <a:cs typeface="Harabara"/>
              </a:rPr>
              <a:t>Receiving Requests</a:t>
            </a:r>
          </a:p>
          <a:p>
            <a:pPr>
              <a:buFont typeface="Arial"/>
              <a:buChar char="•"/>
            </a:pPr>
            <a:r>
              <a:rPr lang="en-US" dirty="0" smtClean="0">
                <a:latin typeface="Harabara"/>
                <a:cs typeface="Harabara"/>
              </a:rPr>
              <a:t>You will be notified when somebody has requested your </a:t>
            </a:r>
            <a:r>
              <a:rPr lang="en-US" dirty="0" err="1" smtClean="0">
                <a:latin typeface="Harabara"/>
                <a:cs typeface="Harabara"/>
              </a:rPr>
              <a:t>Digitz</a:t>
            </a:r>
            <a:r>
              <a:rPr lang="en-US" dirty="0" smtClean="0">
                <a:latin typeface="Harabara"/>
                <a:cs typeface="Harabara"/>
              </a:rPr>
              <a:t>™.</a:t>
            </a:r>
          </a:p>
          <a:p>
            <a:pPr>
              <a:buFont typeface="Arial"/>
              <a:buChar char="•"/>
            </a:pPr>
            <a:r>
              <a:rPr lang="en-US" dirty="0" smtClean="0">
                <a:latin typeface="Harabara"/>
                <a:cs typeface="Harabara"/>
              </a:rPr>
              <a:t>At this point you may choose which forms of Social Media with which you would like to  connect with this person.</a:t>
            </a:r>
          </a:p>
          <a:p>
            <a:pPr>
              <a:buFont typeface="Arial"/>
              <a:buChar char="•"/>
            </a:pPr>
            <a:r>
              <a:rPr lang="en-US" dirty="0" smtClean="0">
                <a:latin typeface="Harabara"/>
                <a:cs typeface="Harabara"/>
              </a:rPr>
              <a:t>When the “Send” button has been pushed, the users profile contact information are automatically inserted into the others contacts.</a:t>
            </a:r>
            <a:r>
              <a:rPr lang="en-US" dirty="0">
                <a:latin typeface="Harabara"/>
                <a:cs typeface="Harabara"/>
              </a:rPr>
              <a:t> </a:t>
            </a:r>
            <a:r>
              <a:rPr lang="en-US" dirty="0" smtClean="0">
                <a:latin typeface="Harabara"/>
                <a:cs typeface="Harabara"/>
              </a:rPr>
              <a:t>– No Copy and Pasting needed!</a:t>
            </a:r>
          </a:p>
          <a:p>
            <a:pPr>
              <a:buFont typeface="Arial"/>
              <a:buChar char="•"/>
            </a:pPr>
            <a:r>
              <a:rPr lang="en-US" dirty="0" smtClean="0">
                <a:latin typeface="Harabara"/>
                <a:cs typeface="Harabara"/>
              </a:rPr>
              <a:t>Also the two have been connected with the Social Media Websites that they both agreed to.</a:t>
            </a:r>
          </a:p>
        </p:txBody>
      </p:sp>
      <p:pic>
        <p:nvPicPr>
          <p:cNvPr id="6" name="Picture 5" descr="url-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177" y="279765"/>
            <a:ext cx="1365309" cy="1365309"/>
          </a:xfrm>
          <a:prstGeom prst="rect">
            <a:avLst/>
          </a:prstGeom>
        </p:spPr>
      </p:pic>
      <p:sp>
        <p:nvSpPr>
          <p:cNvPr id="8" name="Title 1"/>
          <p:cNvSpPr txBox="1">
            <a:spLocks/>
          </p:cNvSpPr>
          <p:nvPr/>
        </p:nvSpPr>
        <p:spPr>
          <a:xfrm>
            <a:off x="685800" y="311164"/>
            <a:ext cx="7770813" cy="123973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z="3600" dirty="0" smtClean="0">
                <a:latin typeface="Harabara"/>
                <a:cs typeface="Harabara"/>
              </a:rPr>
              <a:t>Exchanging Phone Numbers</a:t>
            </a:r>
            <a:endParaRPr lang="en-US" sz="3600" dirty="0">
              <a:latin typeface="Harabara"/>
              <a:cs typeface="Harabara"/>
            </a:endParaRPr>
          </a:p>
        </p:txBody>
      </p:sp>
      <p:pic>
        <p:nvPicPr>
          <p:cNvPr id="2" name="Picture 1" descr="RequestReceiv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701372"/>
            <a:ext cx="2826901" cy="5038483"/>
          </a:xfrm>
          <a:prstGeom prst="rect">
            <a:avLst/>
          </a:prstGeom>
        </p:spPr>
      </p:pic>
    </p:spTree>
    <p:extLst>
      <p:ext uri="{BB962C8B-B14F-4D97-AF65-F5344CB8AC3E}">
        <p14:creationId xmlns:p14="http://schemas.microsoft.com/office/powerpoint/2010/main" val="18996919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3" name="Content Placeholder 2"/>
          <p:cNvSpPr>
            <a:spLocks noGrp="1"/>
          </p:cNvSpPr>
          <p:nvPr>
            <p:ph idx="1"/>
          </p:nvPr>
        </p:nvSpPr>
        <p:spPr>
          <a:xfrm>
            <a:off x="346177" y="1846030"/>
            <a:ext cx="8607381" cy="4893826"/>
          </a:xfrm>
        </p:spPr>
        <p:txBody>
          <a:bodyPr>
            <a:normAutofit/>
          </a:bodyPr>
          <a:lstStyle/>
          <a:p>
            <a:pPr>
              <a:buFont typeface="Arial"/>
              <a:buChar char="•"/>
            </a:pPr>
            <a:r>
              <a:rPr lang="en-US" dirty="0" smtClean="0">
                <a:latin typeface="Harabara"/>
                <a:cs typeface="Harabara"/>
              </a:rPr>
              <a:t>The process of exchanging numbers is no longer an awkward conversation</a:t>
            </a:r>
          </a:p>
          <a:p>
            <a:pPr>
              <a:buFont typeface="Arial"/>
              <a:buChar char="•"/>
            </a:pPr>
            <a:r>
              <a:rPr lang="en-US" dirty="0" smtClean="0">
                <a:latin typeface="Harabara"/>
                <a:cs typeface="Harabara"/>
              </a:rPr>
              <a:t>The process takes 3 clicks of a button and the time is more than cut in half</a:t>
            </a:r>
          </a:p>
          <a:p>
            <a:pPr>
              <a:buFont typeface="Arial"/>
              <a:buChar char="•"/>
            </a:pPr>
            <a:r>
              <a:rPr lang="en-US" dirty="0" smtClean="0">
                <a:latin typeface="Harabara"/>
                <a:cs typeface="Harabara"/>
              </a:rPr>
              <a:t>There is no worrying about entering the incorrect phone number or spelling the name incorrectly.</a:t>
            </a:r>
          </a:p>
          <a:p>
            <a:pPr>
              <a:buFont typeface="Arial"/>
              <a:buChar char="•"/>
            </a:pPr>
            <a:r>
              <a:rPr lang="en-US" dirty="0" smtClean="0">
                <a:latin typeface="Harabara"/>
                <a:cs typeface="Harabara"/>
              </a:rPr>
              <a:t>Not only are you sharing contact information – users can connect with their friends in 5 Social Media mediums at once.</a:t>
            </a:r>
          </a:p>
          <a:p>
            <a:pPr marL="0" indent="0">
              <a:buNone/>
            </a:pPr>
            <a:endParaRPr lang="en-US" dirty="0" smtClean="0">
              <a:latin typeface="Harabara"/>
              <a:cs typeface="Harabara"/>
            </a:endParaRPr>
          </a:p>
          <a:p>
            <a:pPr>
              <a:buFont typeface="Arial"/>
              <a:buChar char="•"/>
            </a:pPr>
            <a:endParaRPr lang="en-US" dirty="0" smtClean="0">
              <a:latin typeface="Harabara"/>
              <a:cs typeface="Harabara"/>
            </a:endParaRPr>
          </a:p>
          <a:p>
            <a:pPr>
              <a:buFont typeface="Arial"/>
              <a:buChar char="•"/>
            </a:pPr>
            <a:endParaRPr lang="en-US" dirty="0" smtClean="0">
              <a:latin typeface="Harabara"/>
              <a:cs typeface="Harabara"/>
            </a:endParaRPr>
          </a:p>
        </p:txBody>
      </p:sp>
      <p:pic>
        <p:nvPicPr>
          <p:cNvPr id="6" name="Picture 5" descr="url-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77" y="279765"/>
            <a:ext cx="1365309" cy="1365309"/>
          </a:xfrm>
          <a:prstGeom prst="rect">
            <a:avLst/>
          </a:prstGeom>
        </p:spPr>
      </p:pic>
      <p:sp>
        <p:nvSpPr>
          <p:cNvPr id="8" name="Title 1"/>
          <p:cNvSpPr txBox="1">
            <a:spLocks/>
          </p:cNvSpPr>
          <p:nvPr/>
        </p:nvSpPr>
        <p:spPr>
          <a:xfrm>
            <a:off x="685800" y="311164"/>
            <a:ext cx="7770813" cy="123973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z="3600" dirty="0" smtClean="0">
                <a:latin typeface="Harabara"/>
                <a:cs typeface="Harabara"/>
              </a:rPr>
              <a:t>Exchanging Phone Numbers</a:t>
            </a:r>
            <a:endParaRPr lang="en-US" sz="3600" dirty="0">
              <a:latin typeface="Harabara"/>
              <a:cs typeface="Harabara"/>
            </a:endParaRPr>
          </a:p>
        </p:txBody>
      </p:sp>
    </p:spTree>
    <p:extLst>
      <p:ext uri="{BB962C8B-B14F-4D97-AF65-F5344CB8AC3E}">
        <p14:creationId xmlns:p14="http://schemas.microsoft.com/office/powerpoint/2010/main" val="3666503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3" name="Content Placeholder 2"/>
          <p:cNvSpPr>
            <a:spLocks noGrp="1"/>
          </p:cNvSpPr>
          <p:nvPr>
            <p:ph idx="1"/>
          </p:nvPr>
        </p:nvSpPr>
        <p:spPr/>
        <p:txBody>
          <a:bodyPr/>
          <a:lstStyle/>
          <a:p>
            <a:pPr>
              <a:buFont typeface="Arial"/>
              <a:buChar char="•"/>
            </a:pPr>
            <a:r>
              <a:rPr lang="en-US" dirty="0" smtClean="0">
                <a:latin typeface="Harabara"/>
                <a:cs typeface="Harabara"/>
              </a:rPr>
              <a:t>Phones break, the get lost, and sometimes you need to get a new number entirely</a:t>
            </a:r>
          </a:p>
          <a:p>
            <a:pPr>
              <a:buFont typeface="Arial"/>
              <a:buChar char="•"/>
            </a:pPr>
            <a:r>
              <a:rPr lang="en-US" dirty="0" smtClean="0">
                <a:latin typeface="Harabara"/>
                <a:cs typeface="Harabara"/>
              </a:rPr>
              <a:t>With </a:t>
            </a:r>
            <a:r>
              <a:rPr lang="en-US" dirty="0" err="1" smtClean="0">
                <a:latin typeface="Harabara"/>
                <a:cs typeface="Harabara"/>
              </a:rPr>
              <a:t>Digitz</a:t>
            </a:r>
            <a:r>
              <a:rPr lang="en-US" dirty="0" smtClean="0">
                <a:latin typeface="Harabara"/>
                <a:cs typeface="Harabara"/>
              </a:rPr>
              <a:t>™ this is not a problem – with a new phone, all a user needs to do is download our Free App and log-in to their profile. All friends and their contacts will automatically update their contact list.</a:t>
            </a:r>
          </a:p>
          <a:p>
            <a:pPr>
              <a:buFont typeface="Arial"/>
              <a:buChar char="•"/>
            </a:pPr>
            <a:r>
              <a:rPr lang="en-US" dirty="0" smtClean="0">
                <a:latin typeface="Harabara"/>
                <a:cs typeface="Harabara"/>
              </a:rPr>
              <a:t>New number, new email, new address? No big deal – when you change the information on your profile, all your friends will be notified and their contacts will automatically be updated as well.</a:t>
            </a:r>
            <a:endParaRPr lang="en-US" dirty="0">
              <a:latin typeface="Harabara"/>
              <a:cs typeface="Harabara"/>
            </a:endParaRPr>
          </a:p>
        </p:txBody>
      </p:sp>
      <p:pic>
        <p:nvPicPr>
          <p:cNvPr id="5" name="Picture 4" descr="ur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17" y="304611"/>
            <a:ext cx="1340444" cy="1340444"/>
          </a:xfrm>
          <a:prstGeom prst="rect">
            <a:avLst/>
          </a:prstGeom>
        </p:spPr>
      </p:pic>
      <p:sp>
        <p:nvSpPr>
          <p:cNvPr id="6" name="Title 1"/>
          <p:cNvSpPr>
            <a:spLocks noGrp="1"/>
          </p:cNvSpPr>
          <p:nvPr>
            <p:ph type="title"/>
          </p:nvPr>
        </p:nvSpPr>
        <p:spPr/>
        <p:txBody>
          <a:bodyPr>
            <a:normAutofit fontScale="90000"/>
          </a:bodyPr>
          <a:lstStyle/>
          <a:p>
            <a:r>
              <a:rPr lang="en-US" dirty="0" smtClean="0">
                <a:latin typeface="Harabara"/>
                <a:cs typeface="Harabara"/>
              </a:rPr>
              <a:t>New Phone/</a:t>
            </a:r>
            <a:br>
              <a:rPr lang="en-US" dirty="0" smtClean="0">
                <a:latin typeface="Harabara"/>
                <a:cs typeface="Harabara"/>
              </a:rPr>
            </a:br>
            <a:r>
              <a:rPr lang="en-US" dirty="0" smtClean="0">
                <a:latin typeface="Harabara"/>
                <a:cs typeface="Harabara"/>
              </a:rPr>
              <a:t>Change of Information</a:t>
            </a:r>
            <a:endParaRPr lang="en-US" dirty="0">
              <a:latin typeface="Harabara"/>
              <a:cs typeface="Harabara"/>
            </a:endParaRPr>
          </a:p>
        </p:txBody>
      </p:sp>
    </p:spTree>
    <p:extLst>
      <p:ext uri="{BB962C8B-B14F-4D97-AF65-F5344CB8AC3E}">
        <p14:creationId xmlns:p14="http://schemas.microsoft.com/office/powerpoint/2010/main" val="4072448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3" name="Content Placeholder 2"/>
          <p:cNvSpPr>
            <a:spLocks noGrp="1"/>
          </p:cNvSpPr>
          <p:nvPr>
            <p:ph idx="1"/>
          </p:nvPr>
        </p:nvSpPr>
        <p:spPr>
          <a:xfrm>
            <a:off x="700566" y="1869141"/>
            <a:ext cx="5309297" cy="4658420"/>
          </a:xfrm>
        </p:spPr>
        <p:txBody>
          <a:bodyPr>
            <a:normAutofit/>
          </a:bodyPr>
          <a:lstStyle/>
          <a:p>
            <a:pPr>
              <a:buFont typeface="Arial"/>
              <a:buChar char="•"/>
            </a:pPr>
            <a:r>
              <a:rPr lang="en-US" dirty="0" err="1" smtClean="0">
                <a:latin typeface="Harabara"/>
                <a:cs typeface="Harabara"/>
              </a:rPr>
              <a:t>Digitz</a:t>
            </a:r>
            <a:r>
              <a:rPr lang="en-US" dirty="0" smtClean="0">
                <a:latin typeface="Harabara"/>
                <a:cs typeface="Harabara"/>
              </a:rPr>
              <a:t>™ is the ultimate Social Media Hub.</a:t>
            </a:r>
          </a:p>
          <a:p>
            <a:pPr>
              <a:buFont typeface="Arial"/>
              <a:buChar char="•"/>
            </a:pPr>
            <a:r>
              <a:rPr lang="en-US" dirty="0" smtClean="0">
                <a:latin typeface="Harabara"/>
                <a:cs typeface="Harabara"/>
              </a:rPr>
              <a:t>On every users profile, you can find 6 tabs at the bottom of the screen.</a:t>
            </a:r>
          </a:p>
          <a:p>
            <a:pPr lvl="1">
              <a:buFont typeface="Arial"/>
              <a:buChar char="•"/>
            </a:pPr>
            <a:r>
              <a:rPr lang="en-US" dirty="0" smtClean="0">
                <a:latin typeface="Harabara"/>
                <a:cs typeface="Harabara"/>
              </a:rPr>
              <a:t>Information, Facebook™, </a:t>
            </a:r>
            <a:r>
              <a:rPr lang="en-US" dirty="0" err="1" smtClean="0">
                <a:latin typeface="Harabara"/>
                <a:cs typeface="Harabara"/>
              </a:rPr>
              <a:t>Instagram</a:t>
            </a:r>
            <a:r>
              <a:rPr lang="en-US" dirty="0" smtClean="0">
                <a:latin typeface="Harabara"/>
                <a:cs typeface="Harabara"/>
              </a:rPr>
              <a:t>™, </a:t>
            </a:r>
            <a:r>
              <a:rPr lang="en-US" dirty="0" err="1" smtClean="0">
                <a:latin typeface="Harabara"/>
                <a:cs typeface="Harabara"/>
              </a:rPr>
              <a:t>Linkedin</a:t>
            </a:r>
            <a:r>
              <a:rPr lang="en-US" dirty="0" smtClean="0">
                <a:latin typeface="Harabara"/>
                <a:cs typeface="Harabara"/>
              </a:rPr>
              <a:t>™, Twitter™, Google+™</a:t>
            </a:r>
          </a:p>
          <a:p>
            <a:pPr lvl="1">
              <a:buFont typeface="Arial"/>
              <a:buChar char="•"/>
            </a:pPr>
            <a:r>
              <a:rPr lang="en-US" dirty="0" smtClean="0">
                <a:latin typeface="Harabara"/>
                <a:cs typeface="Harabara"/>
              </a:rPr>
              <a:t>You can switch from Social Media to Social Media from tab to tab – no need to switch apps</a:t>
            </a:r>
          </a:p>
          <a:p>
            <a:pPr marL="349250">
              <a:buFont typeface="Arial"/>
              <a:buChar char="•"/>
            </a:pPr>
            <a:r>
              <a:rPr lang="en-US" dirty="0" err="1" smtClean="0">
                <a:latin typeface="Harabara"/>
                <a:cs typeface="Harabara"/>
              </a:rPr>
              <a:t>Digitz</a:t>
            </a:r>
            <a:r>
              <a:rPr lang="en-US" dirty="0" smtClean="0">
                <a:latin typeface="Harabara"/>
                <a:cs typeface="Harabara"/>
              </a:rPr>
              <a:t>™ users have complete access to all their friends Social Media information all in one place – their smartphone.</a:t>
            </a:r>
            <a:endParaRPr lang="en-US" dirty="0">
              <a:latin typeface="Harabara"/>
              <a:cs typeface="Harabara"/>
            </a:endParaRPr>
          </a:p>
        </p:txBody>
      </p:sp>
      <p:pic>
        <p:nvPicPr>
          <p:cNvPr id="5" name="Picture 4" descr="numbe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77" y="311164"/>
            <a:ext cx="1371313" cy="1371313"/>
          </a:xfrm>
          <a:prstGeom prst="rect">
            <a:avLst/>
          </a:prstGeom>
        </p:spPr>
      </p:pic>
      <p:sp>
        <p:nvSpPr>
          <p:cNvPr id="6" name="Title 1"/>
          <p:cNvSpPr>
            <a:spLocks noGrp="1"/>
          </p:cNvSpPr>
          <p:nvPr>
            <p:ph type="title"/>
          </p:nvPr>
        </p:nvSpPr>
        <p:spPr/>
        <p:txBody>
          <a:bodyPr/>
          <a:lstStyle/>
          <a:p>
            <a:r>
              <a:rPr lang="en-US" dirty="0" smtClean="0">
                <a:latin typeface="Harabara"/>
                <a:cs typeface="Harabara"/>
              </a:rPr>
              <a:t>Multiple Channels</a:t>
            </a:r>
            <a:endParaRPr lang="en-US" dirty="0">
              <a:latin typeface="Harabara"/>
              <a:cs typeface="Harabara"/>
            </a:endParaRPr>
          </a:p>
        </p:txBody>
      </p:sp>
      <p:pic>
        <p:nvPicPr>
          <p:cNvPr id="4" name="Picture 3" descr="Profi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485" y="1106018"/>
            <a:ext cx="3211896" cy="5724672"/>
          </a:xfrm>
          <a:prstGeom prst="rect">
            <a:avLst/>
          </a:prstGeom>
        </p:spPr>
      </p:pic>
      <p:pic>
        <p:nvPicPr>
          <p:cNvPr id="10" name="Picture 9" descr="Profile_Faceboo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2213" y="1106018"/>
            <a:ext cx="3225167" cy="5724672"/>
          </a:xfrm>
          <a:prstGeom prst="rect">
            <a:avLst/>
          </a:prstGeom>
        </p:spPr>
      </p:pic>
    </p:spTree>
    <p:extLst>
      <p:ext uri="{BB962C8B-B14F-4D97-AF65-F5344CB8AC3E}">
        <p14:creationId xmlns:p14="http://schemas.microsoft.com/office/powerpoint/2010/main" val="3741043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4"/>
                                        </p:tgtEl>
                                        <p:attrNameLst>
                                          <p:attrName>ppt_x</p:attrName>
                                        </p:attrNameLst>
                                      </p:cBhvr>
                                      <p:tavLst>
                                        <p:tav tm="0">
                                          <p:val>
                                            <p:strVal val="ppt_x"/>
                                          </p:val>
                                        </p:tav>
                                        <p:tav tm="100000">
                                          <p:val>
                                            <p:strVal val="ppt_x"/>
                                          </p:val>
                                        </p:tav>
                                      </p:tavLst>
                                    </p:anim>
                                    <p:anim calcmode="lin" valueType="num">
                                      <p:cBhvr additive="base">
                                        <p:cTn id="33" dur="500"/>
                                        <p:tgtEl>
                                          <p:spTgt spid="4"/>
                                        </p:tgtEl>
                                        <p:attrNameLst>
                                          <p:attrName>ppt_y</p:attrName>
                                        </p:attrNameLst>
                                      </p:cBhvr>
                                      <p:tavLst>
                                        <p:tav tm="0">
                                          <p:val>
                                            <p:strVal val="ppt_y"/>
                                          </p:val>
                                        </p:tav>
                                        <p:tav tm="100000">
                                          <p:val>
                                            <p:strVal val="1+ppt_h/2"/>
                                          </p:val>
                                        </p:tav>
                                      </p:tavLst>
                                    </p:anim>
                                    <p:set>
                                      <p:cBhvr>
                                        <p:cTn id="34" dur="1" fill="hold">
                                          <p:stCondLst>
                                            <p:cond delay="499"/>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3" name="Content Placeholder 2"/>
          <p:cNvSpPr>
            <a:spLocks noGrp="1"/>
          </p:cNvSpPr>
          <p:nvPr>
            <p:ph idx="1"/>
          </p:nvPr>
        </p:nvSpPr>
        <p:spPr/>
        <p:txBody>
          <a:bodyPr/>
          <a:lstStyle/>
          <a:p>
            <a:pPr>
              <a:buFont typeface="Arial"/>
              <a:buChar char="•"/>
            </a:pPr>
            <a:r>
              <a:rPr lang="en-US" dirty="0" smtClean="0">
                <a:latin typeface="Harabara"/>
                <a:cs typeface="Harabara"/>
              </a:rPr>
              <a:t>Users have no need to fear posting information on </a:t>
            </a:r>
            <a:r>
              <a:rPr lang="en-US" dirty="0" err="1" smtClean="0">
                <a:latin typeface="Harabara"/>
                <a:cs typeface="Harabara"/>
              </a:rPr>
              <a:t>Digitz</a:t>
            </a:r>
            <a:r>
              <a:rPr lang="en-US" dirty="0" smtClean="0">
                <a:latin typeface="Harabara"/>
                <a:cs typeface="Harabara"/>
              </a:rPr>
              <a:t>™ – it is safe.</a:t>
            </a:r>
          </a:p>
          <a:p>
            <a:pPr>
              <a:buFont typeface="Arial"/>
              <a:buChar char="•"/>
            </a:pPr>
            <a:r>
              <a:rPr lang="en-US" dirty="0" smtClean="0">
                <a:latin typeface="Harabara"/>
                <a:cs typeface="Harabara"/>
              </a:rPr>
              <a:t>Your information is 100% secure and not shared unless BOTH parties agree.</a:t>
            </a:r>
          </a:p>
          <a:p>
            <a:pPr>
              <a:buFont typeface="Arial"/>
              <a:buChar char="•"/>
            </a:pPr>
            <a:r>
              <a:rPr lang="en-US" dirty="0" smtClean="0">
                <a:latin typeface="Harabara"/>
                <a:cs typeface="Harabara"/>
              </a:rPr>
              <a:t>Besides the required information at initial setup, all other information is optional and is only shared when your have accepted others requests.</a:t>
            </a:r>
          </a:p>
          <a:p>
            <a:pPr>
              <a:buFont typeface="Arial"/>
              <a:buChar char="•"/>
            </a:pPr>
            <a:r>
              <a:rPr lang="en-US" dirty="0" err="1" smtClean="0">
                <a:latin typeface="Harabara"/>
                <a:cs typeface="Harabara"/>
              </a:rPr>
              <a:t>Digitz</a:t>
            </a:r>
            <a:r>
              <a:rPr lang="en-US" dirty="0" smtClean="0">
                <a:latin typeface="Harabara"/>
                <a:cs typeface="Harabara"/>
              </a:rPr>
              <a:t> is the most efficient way to share information and helps people from all over the world connect – safely!</a:t>
            </a:r>
            <a:endParaRPr lang="en-US" dirty="0">
              <a:latin typeface="Harabara"/>
              <a:cs typeface="Harabara"/>
            </a:endParaRPr>
          </a:p>
        </p:txBody>
      </p:sp>
      <p:pic>
        <p:nvPicPr>
          <p:cNvPr id="5" name="Picture 4" descr="url-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77" y="311164"/>
            <a:ext cx="1374006" cy="1374006"/>
          </a:xfrm>
          <a:prstGeom prst="rect">
            <a:avLst/>
          </a:prstGeom>
        </p:spPr>
      </p:pic>
      <p:sp>
        <p:nvSpPr>
          <p:cNvPr id="6" name="Title 1"/>
          <p:cNvSpPr>
            <a:spLocks noGrp="1"/>
          </p:cNvSpPr>
          <p:nvPr>
            <p:ph type="title"/>
          </p:nvPr>
        </p:nvSpPr>
        <p:spPr/>
        <p:txBody>
          <a:bodyPr/>
          <a:lstStyle/>
          <a:p>
            <a:r>
              <a:rPr lang="en-US" dirty="0" smtClean="0">
                <a:latin typeface="Harabara"/>
                <a:cs typeface="Harabara"/>
              </a:rPr>
              <a:t>Privacy</a:t>
            </a:r>
            <a:endParaRPr lang="en-US" dirty="0">
              <a:latin typeface="Harabara"/>
              <a:cs typeface="Harabara"/>
            </a:endParaRPr>
          </a:p>
        </p:txBody>
      </p:sp>
    </p:spTree>
    <p:extLst>
      <p:ext uri="{BB962C8B-B14F-4D97-AF65-F5344CB8AC3E}">
        <p14:creationId xmlns:p14="http://schemas.microsoft.com/office/powerpoint/2010/main" val="1434661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2" name="Title 1"/>
          <p:cNvSpPr>
            <a:spLocks noGrp="1"/>
          </p:cNvSpPr>
          <p:nvPr>
            <p:ph type="title"/>
          </p:nvPr>
        </p:nvSpPr>
        <p:spPr>
          <a:xfrm>
            <a:off x="3174662" y="196337"/>
            <a:ext cx="2790908" cy="1429871"/>
          </a:xfrm>
        </p:spPr>
        <p:txBody>
          <a:bodyPr>
            <a:normAutofit/>
          </a:bodyPr>
          <a:lstStyle/>
          <a:p>
            <a:pPr algn="dist"/>
            <a:r>
              <a:rPr lang="en-US" dirty="0" err="1" smtClean="0">
                <a:latin typeface="Harabara"/>
                <a:cs typeface="Harabara"/>
              </a:rPr>
              <a:t>Digitz</a:t>
            </a:r>
            <a:r>
              <a:rPr lang="en-US" dirty="0" smtClean="0">
                <a:latin typeface="Harabara"/>
                <a:cs typeface="Harabara"/>
              </a:rPr>
              <a:t/>
            </a:r>
            <a:br>
              <a:rPr lang="en-US" dirty="0" smtClean="0">
                <a:latin typeface="Harabara"/>
                <a:cs typeface="Harabara"/>
              </a:rPr>
            </a:br>
            <a:r>
              <a:rPr lang="en-US" sz="1600" dirty="0" smtClean="0">
                <a:latin typeface="Harabara"/>
                <a:cs typeface="Harabara"/>
              </a:rPr>
              <a:t>Company Overview</a:t>
            </a:r>
            <a:endParaRPr lang="en-US" sz="1600" dirty="0">
              <a:latin typeface="Harabara"/>
              <a:cs typeface="Harabara"/>
            </a:endParaRPr>
          </a:p>
        </p:txBody>
      </p:sp>
      <p:sp>
        <p:nvSpPr>
          <p:cNvPr id="3" name="Content Placeholder 2"/>
          <p:cNvSpPr>
            <a:spLocks noGrp="1"/>
          </p:cNvSpPr>
          <p:nvPr>
            <p:ph idx="1"/>
          </p:nvPr>
        </p:nvSpPr>
        <p:spPr>
          <a:xfrm>
            <a:off x="685800" y="1757340"/>
            <a:ext cx="7770813" cy="3586334"/>
          </a:xfrm>
        </p:spPr>
        <p:txBody>
          <a:bodyPr/>
          <a:lstStyle/>
          <a:p>
            <a:pPr marL="0" indent="0" algn="ctr">
              <a:buNone/>
            </a:pPr>
            <a:r>
              <a:rPr lang="en-US" dirty="0" err="1">
                <a:latin typeface="Harabara"/>
                <a:cs typeface="Harabara"/>
              </a:rPr>
              <a:t>Digitz</a:t>
            </a:r>
            <a:r>
              <a:rPr lang="en-US" dirty="0">
                <a:latin typeface="Harabara"/>
                <a:cs typeface="Harabara"/>
              </a:rPr>
              <a:t>™ is a social media-bridging app that allows users to create a profile consisting of their phone number, email address, and social networking accounts (Facebook™, Twitter™, </a:t>
            </a:r>
            <a:r>
              <a:rPr lang="en-US" dirty="0" err="1">
                <a:latin typeface="Harabara"/>
                <a:cs typeface="Harabara"/>
              </a:rPr>
              <a:t>Instagram</a:t>
            </a:r>
            <a:r>
              <a:rPr lang="en-US" dirty="0">
                <a:latin typeface="Harabara"/>
                <a:cs typeface="Harabara"/>
              </a:rPr>
              <a:t>™, LinkedIn™, and Google+™) to help people become “Completely Connected”. Through geo-sensitive technology and social networking channels, </a:t>
            </a:r>
            <a:r>
              <a:rPr lang="en-US" dirty="0" err="1">
                <a:latin typeface="Harabara"/>
                <a:cs typeface="Harabara"/>
              </a:rPr>
              <a:t>Digitz</a:t>
            </a:r>
            <a:r>
              <a:rPr lang="en-US" dirty="0">
                <a:latin typeface="Harabara"/>
                <a:cs typeface="Harabara"/>
              </a:rPr>
              <a:t>™ allows users to effortlessly connect to others on all communication platforms in just 3 simple clicks.</a:t>
            </a:r>
          </a:p>
        </p:txBody>
      </p:sp>
    </p:spTree>
    <p:extLst>
      <p:ext uri="{BB962C8B-B14F-4D97-AF65-F5344CB8AC3E}">
        <p14:creationId xmlns:p14="http://schemas.microsoft.com/office/powerpoint/2010/main" val="36664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Digitz_Logo.png"/>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2" name="Title 1"/>
          <p:cNvSpPr>
            <a:spLocks noGrp="1"/>
          </p:cNvSpPr>
          <p:nvPr>
            <p:ph type="title"/>
          </p:nvPr>
        </p:nvSpPr>
        <p:spPr>
          <a:xfrm>
            <a:off x="685800" y="121024"/>
            <a:ext cx="7770813" cy="942290"/>
          </a:xfrm>
        </p:spPr>
        <p:txBody>
          <a:bodyPr>
            <a:normAutofit/>
          </a:bodyPr>
          <a:lstStyle/>
          <a:p>
            <a:pPr algn="l"/>
            <a:r>
              <a:rPr lang="en-US" sz="3600" dirty="0" smtClean="0">
                <a:latin typeface="Harabara"/>
                <a:cs typeface="Harabara"/>
              </a:rPr>
              <a:t>The Problem</a:t>
            </a:r>
            <a:endParaRPr lang="en-US" sz="3600" dirty="0">
              <a:latin typeface="Harabara"/>
              <a:cs typeface="Harabara"/>
            </a:endParaRPr>
          </a:p>
        </p:txBody>
      </p:sp>
      <p:sp>
        <p:nvSpPr>
          <p:cNvPr id="6" name="Content Placeholder 5"/>
          <p:cNvSpPr>
            <a:spLocks noGrp="1"/>
          </p:cNvSpPr>
          <p:nvPr>
            <p:ph idx="1"/>
          </p:nvPr>
        </p:nvSpPr>
        <p:spPr>
          <a:xfrm>
            <a:off x="685800" y="5546379"/>
            <a:ext cx="7445956" cy="1417759"/>
          </a:xfrm>
        </p:spPr>
        <p:txBody>
          <a:bodyPr>
            <a:noAutofit/>
          </a:bodyPr>
          <a:lstStyle/>
          <a:p>
            <a:pPr marL="0" indent="0" algn="r">
              <a:buNone/>
            </a:pPr>
            <a:r>
              <a:rPr lang="en-US" sz="2000" dirty="0" smtClean="0">
                <a:latin typeface="Harabara"/>
                <a:cs typeface="Harabara"/>
              </a:rPr>
              <a:t>With our information being “open to anyone,” many people refuse to publish information that is actually useful (Telephone numbers, personal email addresses, birthdays, home/work locations)</a:t>
            </a:r>
            <a:endParaRPr lang="en-US" sz="2000" dirty="0">
              <a:latin typeface="Harabara"/>
              <a:cs typeface="Harabara"/>
            </a:endParaRPr>
          </a:p>
        </p:txBody>
      </p:sp>
      <p:sp>
        <p:nvSpPr>
          <p:cNvPr id="11" name="Content Placeholder 5"/>
          <p:cNvSpPr txBox="1">
            <a:spLocks/>
          </p:cNvSpPr>
          <p:nvPr/>
        </p:nvSpPr>
        <p:spPr>
          <a:xfrm>
            <a:off x="1373188" y="2130226"/>
            <a:ext cx="7495509" cy="67099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ts val="2000"/>
              </a:spcBef>
              <a:buFontTx/>
              <a:buBlip>
                <a:blip r:embed="rId4"/>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4"/>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4"/>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buFontTx/>
              <a:buNone/>
            </a:pPr>
            <a:r>
              <a:rPr lang="en-US" dirty="0" smtClean="0">
                <a:latin typeface="Harabara"/>
                <a:cs typeface="Harabara"/>
              </a:rPr>
              <a:t>Exchanging phone numbers takes too long and if done incorrectly, is a counterproductive activity</a:t>
            </a:r>
            <a:endParaRPr lang="en-US" dirty="0">
              <a:latin typeface="Harabara"/>
              <a:cs typeface="Harabara"/>
            </a:endParaRPr>
          </a:p>
        </p:txBody>
      </p:sp>
      <p:pic>
        <p:nvPicPr>
          <p:cNvPr id="12" name="Picture 11" descr="url-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2113835"/>
            <a:ext cx="687387" cy="687387"/>
          </a:xfrm>
          <a:prstGeom prst="rect">
            <a:avLst/>
          </a:prstGeom>
        </p:spPr>
      </p:pic>
      <p:pic>
        <p:nvPicPr>
          <p:cNvPr id="13" name="Picture 12" descr="url.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80502" y="3190369"/>
            <a:ext cx="702961" cy="702961"/>
          </a:xfrm>
          <a:prstGeom prst="rect">
            <a:avLst/>
          </a:prstGeom>
        </p:spPr>
      </p:pic>
      <p:pic>
        <p:nvPicPr>
          <p:cNvPr id="15" name="Picture 14" descr="number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4475550"/>
            <a:ext cx="685928" cy="685928"/>
          </a:xfrm>
          <a:prstGeom prst="rect">
            <a:avLst/>
          </a:prstGeom>
        </p:spPr>
      </p:pic>
      <p:sp>
        <p:nvSpPr>
          <p:cNvPr id="16" name="Content Placeholder 5"/>
          <p:cNvSpPr txBox="1">
            <a:spLocks/>
          </p:cNvSpPr>
          <p:nvPr/>
        </p:nvSpPr>
        <p:spPr>
          <a:xfrm>
            <a:off x="838200" y="1091142"/>
            <a:ext cx="7770813" cy="670996"/>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FontTx/>
              <a:buBlip>
                <a:blip r:embed="rId4"/>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4"/>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4"/>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lgn="ctr">
              <a:buFontTx/>
              <a:buNone/>
            </a:pPr>
            <a:r>
              <a:rPr lang="en-US" dirty="0" smtClean="0">
                <a:latin typeface="Harabara"/>
                <a:cs typeface="Harabara"/>
              </a:rPr>
              <a:t>There are four main problems that </a:t>
            </a:r>
            <a:r>
              <a:rPr lang="en-US" dirty="0" err="1" smtClean="0">
                <a:latin typeface="Harabara"/>
                <a:cs typeface="Harabara"/>
              </a:rPr>
              <a:t>Digitz</a:t>
            </a:r>
            <a:r>
              <a:rPr lang="en-US" dirty="0" smtClean="0">
                <a:latin typeface="Harabara"/>
                <a:cs typeface="Harabara"/>
              </a:rPr>
              <a:t>™ can fix. . .</a:t>
            </a:r>
            <a:endParaRPr lang="en-US" dirty="0">
              <a:latin typeface="Harabara"/>
              <a:cs typeface="Harabara"/>
            </a:endParaRPr>
          </a:p>
        </p:txBody>
      </p:sp>
      <p:sp>
        <p:nvSpPr>
          <p:cNvPr id="17" name="Content Placeholder 5"/>
          <p:cNvSpPr txBox="1">
            <a:spLocks/>
          </p:cNvSpPr>
          <p:nvPr/>
        </p:nvSpPr>
        <p:spPr>
          <a:xfrm>
            <a:off x="1373187" y="4289832"/>
            <a:ext cx="7495509" cy="115000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FontTx/>
              <a:buBlip>
                <a:blip r:embed="rId4"/>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4"/>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4"/>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buFontTx/>
              <a:buNone/>
            </a:pPr>
            <a:r>
              <a:rPr lang="en-US" sz="2000" dirty="0" smtClean="0">
                <a:latin typeface="Harabara"/>
                <a:cs typeface="Harabara"/>
              </a:rPr>
              <a:t>The inconvenience of having to connect with all of your friends/family on so many different channels (Facebook™, Twitter™, </a:t>
            </a:r>
            <a:r>
              <a:rPr lang="en-US" sz="2000" dirty="0" err="1" smtClean="0">
                <a:latin typeface="Harabara"/>
                <a:cs typeface="Harabara"/>
              </a:rPr>
              <a:t>Instagram</a:t>
            </a:r>
            <a:r>
              <a:rPr lang="en-US" sz="2000" dirty="0" smtClean="0">
                <a:latin typeface="Harabara"/>
                <a:cs typeface="Harabara"/>
              </a:rPr>
              <a:t>™, </a:t>
            </a:r>
            <a:r>
              <a:rPr lang="en-US" sz="2000" dirty="0" err="1" smtClean="0">
                <a:latin typeface="Harabara"/>
                <a:cs typeface="Harabara"/>
              </a:rPr>
              <a:t>Linkedin</a:t>
            </a:r>
            <a:r>
              <a:rPr lang="en-US" sz="2000" dirty="0" smtClean="0">
                <a:latin typeface="Harabara"/>
                <a:cs typeface="Harabara"/>
              </a:rPr>
              <a:t>™, Google+™)</a:t>
            </a:r>
            <a:endParaRPr lang="en-US" sz="2000" dirty="0">
              <a:latin typeface="Harabara"/>
              <a:cs typeface="Harabara"/>
            </a:endParaRPr>
          </a:p>
        </p:txBody>
      </p:sp>
      <p:pic>
        <p:nvPicPr>
          <p:cNvPr id="18" name="Picture 17" descr="url-1.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0502" y="5745563"/>
            <a:ext cx="688195" cy="688195"/>
          </a:xfrm>
          <a:prstGeom prst="rect">
            <a:avLst/>
          </a:prstGeom>
        </p:spPr>
      </p:pic>
      <p:sp>
        <p:nvSpPr>
          <p:cNvPr id="19" name="Content Placeholder 5"/>
          <p:cNvSpPr txBox="1">
            <a:spLocks/>
          </p:cNvSpPr>
          <p:nvPr/>
        </p:nvSpPr>
        <p:spPr>
          <a:xfrm>
            <a:off x="685800" y="2988939"/>
            <a:ext cx="7445956" cy="1150148"/>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FontTx/>
              <a:buBlip>
                <a:blip r:embed="rId4"/>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4"/>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4"/>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lgn="r">
              <a:buFontTx/>
              <a:buNone/>
            </a:pPr>
            <a:r>
              <a:rPr lang="en-US" sz="2000" dirty="0" smtClean="0">
                <a:latin typeface="Harabara"/>
                <a:cs typeface="Harabara"/>
              </a:rPr>
              <a:t>The inconvenience of re-entering all your contacts for a new cell phone or losing contact with others when your personal information changes (Phone numbers, email addresses, etc.)</a:t>
            </a:r>
            <a:endParaRPr lang="en-US" sz="2000" dirty="0">
              <a:latin typeface="Harabara"/>
              <a:cs typeface="Harabara"/>
            </a:endParaRPr>
          </a:p>
        </p:txBody>
      </p:sp>
    </p:spTree>
    <p:custDataLst>
      <p:tags r:id="rId1"/>
    </p:custDataLst>
    <p:extLst>
      <p:ext uri="{BB962C8B-B14F-4D97-AF65-F5344CB8AC3E}">
        <p14:creationId xmlns:p14="http://schemas.microsoft.com/office/powerpoint/2010/main" val="248690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p:bldP spid="17"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gitz_Logo.png"/>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2" name="Title 1"/>
          <p:cNvSpPr>
            <a:spLocks noGrp="1"/>
          </p:cNvSpPr>
          <p:nvPr>
            <p:ph type="title"/>
          </p:nvPr>
        </p:nvSpPr>
        <p:spPr>
          <a:xfrm>
            <a:off x="685800" y="311164"/>
            <a:ext cx="7770813" cy="1239730"/>
          </a:xfrm>
        </p:spPr>
        <p:txBody>
          <a:bodyPr>
            <a:normAutofit/>
          </a:bodyPr>
          <a:lstStyle/>
          <a:p>
            <a:r>
              <a:rPr lang="en-US" sz="3600" dirty="0" smtClean="0">
                <a:latin typeface="Harabara"/>
                <a:cs typeface="Harabara"/>
              </a:rPr>
              <a:t>Exchanging Phone Numbers</a:t>
            </a:r>
            <a:endParaRPr lang="en-US" sz="3600" dirty="0">
              <a:latin typeface="Harabara"/>
              <a:cs typeface="Harabara"/>
            </a:endParaRPr>
          </a:p>
        </p:txBody>
      </p:sp>
      <p:sp>
        <p:nvSpPr>
          <p:cNvPr id="3" name="Content Placeholder 2"/>
          <p:cNvSpPr>
            <a:spLocks noGrp="1"/>
          </p:cNvSpPr>
          <p:nvPr>
            <p:ph idx="1"/>
          </p:nvPr>
        </p:nvSpPr>
        <p:spPr>
          <a:xfrm>
            <a:off x="685800" y="1746748"/>
            <a:ext cx="7770813" cy="4770841"/>
          </a:xfrm>
        </p:spPr>
        <p:txBody>
          <a:bodyPr>
            <a:normAutofit/>
          </a:bodyPr>
          <a:lstStyle/>
          <a:p>
            <a:pPr>
              <a:buFont typeface="Arial"/>
              <a:buChar char="•"/>
            </a:pPr>
            <a:r>
              <a:rPr lang="en-US" dirty="0" smtClean="0">
                <a:latin typeface="Harabara"/>
                <a:cs typeface="Harabara"/>
              </a:rPr>
              <a:t>When you meet somebody new, the most awkward part of the conversation is – “Can I have your phone number?”</a:t>
            </a:r>
          </a:p>
          <a:p>
            <a:pPr>
              <a:buFont typeface="Arial"/>
              <a:buChar char="•"/>
            </a:pPr>
            <a:r>
              <a:rPr lang="en-US" dirty="0" smtClean="0">
                <a:latin typeface="Harabara"/>
                <a:cs typeface="Harabara"/>
              </a:rPr>
              <a:t>The actual exchange takes way too long as both parties need to type in each others phone numbers and then each others names.</a:t>
            </a:r>
          </a:p>
          <a:p>
            <a:pPr>
              <a:buFont typeface="Arial"/>
              <a:buChar char="•"/>
            </a:pPr>
            <a:r>
              <a:rPr lang="en-US" dirty="0" smtClean="0">
                <a:latin typeface="Harabara"/>
                <a:cs typeface="Harabara"/>
              </a:rPr>
              <a:t>When the phone numbers/names are inserted incorrectly, by accident, the entire process has been counterproductive.</a:t>
            </a:r>
          </a:p>
          <a:p>
            <a:pPr>
              <a:buFont typeface="Arial"/>
              <a:buChar char="•"/>
            </a:pPr>
            <a:r>
              <a:rPr lang="en-US" dirty="0" smtClean="0">
                <a:latin typeface="Harabara"/>
                <a:cs typeface="Harabara"/>
              </a:rPr>
              <a:t>The, “I’ll just text/call you” approach can work, however if the phone is not quickly updated, or you meet multiple people at one time, then you have numbers with no names attached to them.</a:t>
            </a:r>
            <a:endParaRPr lang="en-US" dirty="0">
              <a:latin typeface="Harabara"/>
              <a:cs typeface="Harabara"/>
            </a:endParaRPr>
          </a:p>
        </p:txBody>
      </p:sp>
      <p:pic>
        <p:nvPicPr>
          <p:cNvPr id="5" name="Picture 4" descr="url-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1621787"/>
            <a:ext cx="1389349" cy="1389349"/>
          </a:xfrm>
          <a:prstGeom prst="rect">
            <a:avLst/>
          </a:prstGeom>
        </p:spPr>
      </p:pic>
      <p:pic>
        <p:nvPicPr>
          <p:cNvPr id="7" name="Picture 6" descr="url-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177" y="279765"/>
            <a:ext cx="1365309" cy="1365309"/>
          </a:xfrm>
          <a:prstGeom prst="rect">
            <a:avLst/>
          </a:prstGeom>
        </p:spPr>
      </p:pic>
    </p:spTree>
    <p:custDataLst>
      <p:tags r:id="rId1"/>
    </p:custDataLst>
    <p:extLst>
      <p:ext uri="{BB962C8B-B14F-4D97-AF65-F5344CB8AC3E}">
        <p14:creationId xmlns:p14="http://schemas.microsoft.com/office/powerpoint/2010/main" val="176970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2" name="Title 1"/>
          <p:cNvSpPr>
            <a:spLocks noGrp="1"/>
          </p:cNvSpPr>
          <p:nvPr>
            <p:ph type="title"/>
          </p:nvPr>
        </p:nvSpPr>
        <p:spPr>
          <a:xfrm>
            <a:off x="685800" y="304611"/>
            <a:ext cx="7770813" cy="1246283"/>
          </a:xfrm>
        </p:spPr>
        <p:txBody>
          <a:bodyPr>
            <a:normAutofit fontScale="90000"/>
          </a:bodyPr>
          <a:lstStyle/>
          <a:p>
            <a:r>
              <a:rPr lang="en-US" dirty="0" smtClean="0">
                <a:latin typeface="Harabara"/>
                <a:cs typeface="Harabara"/>
              </a:rPr>
              <a:t>New Phone/</a:t>
            </a:r>
            <a:br>
              <a:rPr lang="en-US" dirty="0" smtClean="0">
                <a:latin typeface="Harabara"/>
                <a:cs typeface="Harabara"/>
              </a:rPr>
            </a:br>
            <a:r>
              <a:rPr lang="en-US" dirty="0" smtClean="0">
                <a:latin typeface="Harabara"/>
                <a:cs typeface="Harabara"/>
              </a:rPr>
              <a:t>Change of Information</a:t>
            </a:r>
            <a:endParaRPr lang="en-US" dirty="0">
              <a:latin typeface="Harabara"/>
              <a:cs typeface="Harabara"/>
            </a:endParaRPr>
          </a:p>
        </p:txBody>
      </p:sp>
      <p:sp>
        <p:nvSpPr>
          <p:cNvPr id="3" name="Content Placeholder 2"/>
          <p:cNvSpPr>
            <a:spLocks noGrp="1"/>
          </p:cNvSpPr>
          <p:nvPr>
            <p:ph idx="1"/>
          </p:nvPr>
        </p:nvSpPr>
        <p:spPr>
          <a:xfrm>
            <a:off x="685800" y="1719183"/>
            <a:ext cx="7770813" cy="5012591"/>
          </a:xfrm>
        </p:spPr>
        <p:txBody>
          <a:bodyPr>
            <a:normAutofit fontScale="92500" lnSpcReduction="10000"/>
          </a:bodyPr>
          <a:lstStyle/>
          <a:p>
            <a:pPr>
              <a:buFont typeface="Arial"/>
              <a:buChar char="•"/>
            </a:pPr>
            <a:r>
              <a:rPr lang="en-US" dirty="0" smtClean="0">
                <a:latin typeface="Harabara"/>
                <a:cs typeface="Harabara"/>
              </a:rPr>
              <a:t>Replacing a broken phone requires hours of updating your contacts, which all need to be done individually.</a:t>
            </a:r>
          </a:p>
          <a:p>
            <a:pPr>
              <a:buFont typeface="Arial"/>
              <a:buChar char="•"/>
            </a:pPr>
            <a:r>
              <a:rPr lang="en-US" dirty="0" smtClean="0">
                <a:latin typeface="Harabara"/>
                <a:cs typeface="Harabara"/>
              </a:rPr>
              <a:t>A change in your phone number/email address can create a lack of communication with your friends/family until everybody knows and has updated their address book.</a:t>
            </a:r>
          </a:p>
          <a:p>
            <a:pPr>
              <a:buFont typeface="Arial"/>
              <a:buChar char="•"/>
            </a:pPr>
            <a:r>
              <a:rPr lang="en-US" dirty="0" smtClean="0">
                <a:latin typeface="Harabara"/>
                <a:cs typeface="Harabara"/>
              </a:rPr>
              <a:t>“I got a new phone/I have a new number – Text me!” posts on Facebook don’t work. They simply grab the attention of a small percentage of your friends, if they even see your post.</a:t>
            </a:r>
          </a:p>
          <a:p>
            <a:pPr>
              <a:buFont typeface="Arial"/>
              <a:buChar char="•"/>
            </a:pPr>
            <a:r>
              <a:rPr lang="en-US" dirty="0" smtClean="0">
                <a:latin typeface="Harabara"/>
                <a:cs typeface="Harabara"/>
              </a:rPr>
              <a:t>Trying to contact a friend who got a new number, but never told you, is useless. </a:t>
            </a:r>
          </a:p>
          <a:p>
            <a:pPr>
              <a:buFont typeface="Arial"/>
              <a:buChar char="•"/>
            </a:pPr>
            <a:r>
              <a:rPr lang="en-US" dirty="0" smtClean="0">
                <a:latin typeface="Harabara"/>
                <a:cs typeface="Harabara"/>
              </a:rPr>
              <a:t>Not only are these frustrating, but they add an additional inconvenience to find the correct information simply to send a text or make a simple phone call.</a:t>
            </a:r>
          </a:p>
          <a:p>
            <a:pPr>
              <a:buFont typeface="Arial"/>
              <a:buChar char="•"/>
            </a:pPr>
            <a:endParaRPr lang="en-US" dirty="0" smtClean="0">
              <a:latin typeface="Harabara"/>
              <a:cs typeface="Harabara"/>
            </a:endParaRPr>
          </a:p>
          <a:p>
            <a:pPr>
              <a:buFont typeface="Arial"/>
              <a:buChar char="•"/>
            </a:pPr>
            <a:endParaRPr lang="en-US" dirty="0">
              <a:latin typeface="Harabara"/>
              <a:cs typeface="Harabara"/>
            </a:endParaRPr>
          </a:p>
        </p:txBody>
      </p:sp>
      <p:pic>
        <p:nvPicPr>
          <p:cNvPr id="5" name="Picture 4" descr="ur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17" y="304611"/>
            <a:ext cx="1340444" cy="1340444"/>
          </a:xfrm>
          <a:prstGeom prst="rect">
            <a:avLst/>
          </a:prstGeom>
        </p:spPr>
      </p:pic>
    </p:spTree>
    <p:extLst>
      <p:ext uri="{BB962C8B-B14F-4D97-AF65-F5344CB8AC3E}">
        <p14:creationId xmlns:p14="http://schemas.microsoft.com/office/powerpoint/2010/main" val="200706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2" name="Title 1"/>
          <p:cNvSpPr>
            <a:spLocks noGrp="1"/>
          </p:cNvSpPr>
          <p:nvPr>
            <p:ph type="title"/>
          </p:nvPr>
        </p:nvSpPr>
        <p:spPr>
          <a:xfrm>
            <a:off x="685800" y="311164"/>
            <a:ext cx="7770813" cy="1239730"/>
          </a:xfrm>
        </p:spPr>
        <p:txBody>
          <a:bodyPr/>
          <a:lstStyle/>
          <a:p>
            <a:r>
              <a:rPr lang="en-US" dirty="0" smtClean="0">
                <a:latin typeface="Harabara"/>
                <a:cs typeface="Harabara"/>
              </a:rPr>
              <a:t>Multiple Channels</a:t>
            </a:r>
            <a:endParaRPr lang="en-US" dirty="0">
              <a:latin typeface="Harabara"/>
              <a:cs typeface="Harabara"/>
            </a:endParaRPr>
          </a:p>
        </p:txBody>
      </p:sp>
      <p:sp>
        <p:nvSpPr>
          <p:cNvPr id="6" name="Content Placeholder 5"/>
          <p:cNvSpPr>
            <a:spLocks noGrp="1"/>
          </p:cNvSpPr>
          <p:nvPr>
            <p:ph idx="1"/>
          </p:nvPr>
        </p:nvSpPr>
        <p:spPr>
          <a:xfrm>
            <a:off x="685800" y="1682477"/>
            <a:ext cx="8020221" cy="4942206"/>
          </a:xfrm>
        </p:spPr>
        <p:txBody>
          <a:bodyPr>
            <a:normAutofit/>
          </a:bodyPr>
          <a:lstStyle/>
          <a:p>
            <a:pPr>
              <a:buFont typeface="Arial"/>
              <a:buChar char="•"/>
            </a:pPr>
            <a:r>
              <a:rPr lang="en-US" dirty="0" smtClean="0">
                <a:latin typeface="Harabara"/>
                <a:cs typeface="Harabara"/>
              </a:rPr>
              <a:t>Most users have more than one profile of Social Media.</a:t>
            </a:r>
          </a:p>
          <a:p>
            <a:pPr>
              <a:buFont typeface="Arial"/>
              <a:buChar char="•"/>
            </a:pPr>
            <a:r>
              <a:rPr lang="en-US" dirty="0" smtClean="0">
                <a:latin typeface="Harabara"/>
                <a:cs typeface="Harabara"/>
              </a:rPr>
              <a:t>Connecting with your friends on Facebook™, Twitter™, </a:t>
            </a:r>
            <a:r>
              <a:rPr lang="en-US" dirty="0" err="1" smtClean="0">
                <a:latin typeface="Harabara"/>
                <a:cs typeface="Harabara"/>
              </a:rPr>
              <a:t>Instagram</a:t>
            </a:r>
            <a:r>
              <a:rPr lang="en-US" dirty="0" smtClean="0">
                <a:latin typeface="Harabara"/>
                <a:cs typeface="Harabara"/>
              </a:rPr>
              <a:t>™, Google+™, and </a:t>
            </a:r>
            <a:r>
              <a:rPr lang="en-US" dirty="0" err="1" smtClean="0">
                <a:latin typeface="Harabara"/>
                <a:cs typeface="Harabara"/>
              </a:rPr>
              <a:t>Linkedin</a:t>
            </a:r>
            <a:r>
              <a:rPr lang="en-US" dirty="0" smtClean="0">
                <a:latin typeface="Harabara"/>
                <a:cs typeface="Harabara"/>
              </a:rPr>
              <a:t>™ is a lot of work. Especially with the difficulty of figuring out their username</a:t>
            </a:r>
          </a:p>
          <a:p>
            <a:pPr>
              <a:buFont typeface="Arial"/>
              <a:buChar char="•"/>
            </a:pPr>
            <a:r>
              <a:rPr lang="en-US" dirty="0" smtClean="0">
                <a:latin typeface="Harabara"/>
                <a:cs typeface="Harabara"/>
              </a:rPr>
              <a:t>With Facebook you can search by name, but with over a 1 billion users, finding a single John Smith can be very difficult.</a:t>
            </a:r>
          </a:p>
          <a:p>
            <a:pPr>
              <a:buFont typeface="Arial"/>
              <a:buChar char="•"/>
            </a:pPr>
            <a:r>
              <a:rPr lang="en-US" dirty="0" err="1" smtClean="0">
                <a:latin typeface="Harabara"/>
                <a:cs typeface="Harabara"/>
              </a:rPr>
              <a:t>Instagram</a:t>
            </a:r>
            <a:r>
              <a:rPr lang="en-US" dirty="0" smtClean="0">
                <a:latin typeface="Harabara"/>
                <a:cs typeface="Harabara"/>
              </a:rPr>
              <a:t> and Twitter’s unique usernames make it almost impossible to find your friends without directly asking them for their information.</a:t>
            </a:r>
            <a:endParaRPr lang="en-US" dirty="0">
              <a:latin typeface="Harabara"/>
              <a:cs typeface="Harabara"/>
            </a:endParaRPr>
          </a:p>
        </p:txBody>
      </p:sp>
      <p:pic>
        <p:nvPicPr>
          <p:cNvPr id="7" name="Picture 6" descr="numbe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77" y="311164"/>
            <a:ext cx="1371313" cy="1371313"/>
          </a:xfrm>
          <a:prstGeom prst="rect">
            <a:avLst/>
          </a:prstGeom>
        </p:spPr>
      </p:pic>
    </p:spTree>
    <p:extLst>
      <p:ext uri="{BB962C8B-B14F-4D97-AF65-F5344CB8AC3E}">
        <p14:creationId xmlns:p14="http://schemas.microsoft.com/office/powerpoint/2010/main" val="791455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2" name="Title 1"/>
          <p:cNvSpPr>
            <a:spLocks noGrp="1"/>
          </p:cNvSpPr>
          <p:nvPr>
            <p:ph type="title"/>
          </p:nvPr>
        </p:nvSpPr>
        <p:spPr>
          <a:xfrm>
            <a:off x="685800" y="311164"/>
            <a:ext cx="7770813" cy="1239730"/>
          </a:xfrm>
        </p:spPr>
        <p:txBody>
          <a:bodyPr/>
          <a:lstStyle/>
          <a:p>
            <a:r>
              <a:rPr lang="en-US" dirty="0" smtClean="0">
                <a:latin typeface="Harabara"/>
                <a:cs typeface="Harabara"/>
              </a:rPr>
              <a:t>Privacy</a:t>
            </a:r>
            <a:endParaRPr lang="en-US" dirty="0">
              <a:latin typeface="Harabara"/>
              <a:cs typeface="Harabara"/>
            </a:endParaRPr>
          </a:p>
        </p:txBody>
      </p:sp>
      <p:sp>
        <p:nvSpPr>
          <p:cNvPr id="6" name="Content Placeholder 5"/>
          <p:cNvSpPr>
            <a:spLocks noGrp="1"/>
          </p:cNvSpPr>
          <p:nvPr>
            <p:ph idx="1"/>
          </p:nvPr>
        </p:nvSpPr>
        <p:spPr>
          <a:xfrm>
            <a:off x="685800" y="1869141"/>
            <a:ext cx="7770813" cy="4525506"/>
          </a:xfrm>
        </p:spPr>
        <p:txBody>
          <a:bodyPr>
            <a:normAutofit lnSpcReduction="10000"/>
          </a:bodyPr>
          <a:lstStyle/>
          <a:p>
            <a:pPr>
              <a:buFont typeface="Arial"/>
              <a:buChar char="•"/>
            </a:pPr>
            <a:r>
              <a:rPr lang="en-US" dirty="0" smtClean="0">
                <a:latin typeface="Harabara"/>
                <a:cs typeface="Harabara"/>
              </a:rPr>
              <a:t>With our information online being “seen by everyone,” rarely will people share personal information that is actually useful.</a:t>
            </a:r>
          </a:p>
          <a:p>
            <a:pPr>
              <a:buFont typeface="Arial"/>
              <a:buChar char="•"/>
            </a:pPr>
            <a:r>
              <a:rPr lang="en-US" dirty="0" smtClean="0">
                <a:latin typeface="Harabara"/>
                <a:cs typeface="Harabara"/>
              </a:rPr>
              <a:t>I have over 1,000 Facebook Friends, but I have less than 1/10 of their phone numbers.</a:t>
            </a:r>
          </a:p>
          <a:p>
            <a:pPr>
              <a:buFont typeface="Arial"/>
              <a:buChar char="•"/>
            </a:pPr>
            <a:r>
              <a:rPr lang="en-US" dirty="0" smtClean="0">
                <a:latin typeface="Harabara"/>
                <a:cs typeface="Harabara"/>
              </a:rPr>
              <a:t>If I wanted to call an old friend from High School and their information wasn’t shared on Facebook, it could take hours to days before I could obtain that information</a:t>
            </a:r>
          </a:p>
          <a:p>
            <a:pPr>
              <a:buFont typeface="Arial"/>
              <a:buChar char="•"/>
            </a:pPr>
            <a:r>
              <a:rPr lang="en-US" dirty="0" smtClean="0">
                <a:latin typeface="Harabara"/>
                <a:cs typeface="Harabara"/>
              </a:rPr>
              <a:t>The Social Media idea is completely counter productive, if all I can do is look at a friends photos and send them an occasional message. – There needs to be a better way to contact anybody at any time.</a:t>
            </a:r>
          </a:p>
          <a:p>
            <a:pPr>
              <a:buFont typeface="Arial"/>
              <a:buChar char="•"/>
            </a:pPr>
            <a:endParaRPr lang="en-US" dirty="0" smtClean="0">
              <a:latin typeface="Harabara"/>
              <a:cs typeface="Harabara"/>
            </a:endParaRPr>
          </a:p>
          <a:p>
            <a:pPr>
              <a:buFont typeface="Arial"/>
              <a:buChar char="•"/>
            </a:pPr>
            <a:endParaRPr lang="en-US" dirty="0">
              <a:latin typeface="Harabara"/>
              <a:cs typeface="Harabara"/>
            </a:endParaRPr>
          </a:p>
        </p:txBody>
      </p:sp>
      <p:pic>
        <p:nvPicPr>
          <p:cNvPr id="7" name="Picture 6" descr="url-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77" y="311164"/>
            <a:ext cx="1374006" cy="1374006"/>
          </a:xfrm>
          <a:prstGeom prst="rect">
            <a:avLst/>
          </a:prstGeom>
        </p:spPr>
      </p:pic>
    </p:spTree>
    <p:extLst>
      <p:ext uri="{BB962C8B-B14F-4D97-AF65-F5344CB8AC3E}">
        <p14:creationId xmlns:p14="http://schemas.microsoft.com/office/powerpoint/2010/main" val="792962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pic>
        <p:nvPicPr>
          <p:cNvPr id="20" name="Picture 19" descr="LockScre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05" y="1420065"/>
            <a:ext cx="2744441" cy="4891511"/>
          </a:xfrm>
          <a:prstGeom prst="rect">
            <a:avLst/>
          </a:prstGeom>
        </p:spPr>
      </p:pic>
      <p:pic>
        <p:nvPicPr>
          <p:cNvPr id="5" name="Picture 4" descr="faceboo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273" y="4154852"/>
            <a:ext cx="1673822" cy="589698"/>
          </a:xfrm>
          <a:prstGeom prst="rect">
            <a:avLst/>
          </a:prstGeom>
        </p:spPr>
      </p:pic>
      <p:pic>
        <p:nvPicPr>
          <p:cNvPr id="6" name="Picture 5" descr="Googl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6848" y="1960054"/>
            <a:ext cx="1649765" cy="499928"/>
          </a:xfrm>
          <a:prstGeom prst="rect">
            <a:avLst/>
          </a:prstGeom>
        </p:spPr>
      </p:pic>
      <p:pic>
        <p:nvPicPr>
          <p:cNvPr id="7" name="Picture 6" descr="instagr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8045" y="3160547"/>
            <a:ext cx="1978568" cy="482578"/>
          </a:xfrm>
          <a:prstGeom prst="rect">
            <a:avLst/>
          </a:prstGeom>
        </p:spPr>
      </p:pic>
      <p:pic>
        <p:nvPicPr>
          <p:cNvPr id="8" name="Picture 7" descr="Linkedi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818239">
            <a:off x="434852" y="2824362"/>
            <a:ext cx="1697033" cy="955114"/>
          </a:xfrm>
          <a:prstGeom prst="rect">
            <a:avLst/>
          </a:prstGeom>
        </p:spPr>
      </p:pic>
      <p:pic>
        <p:nvPicPr>
          <p:cNvPr id="9" name="Picture 8" descr="twit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2244" y="4394723"/>
            <a:ext cx="1637162" cy="377982"/>
          </a:xfrm>
          <a:prstGeom prst="rect">
            <a:avLst/>
          </a:prstGeom>
        </p:spPr>
      </p:pic>
      <p:pic>
        <p:nvPicPr>
          <p:cNvPr id="12" name="Picture 11" descr="arrow.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373030">
            <a:off x="1962000" y="4695519"/>
            <a:ext cx="1070238" cy="898298"/>
          </a:xfrm>
          <a:prstGeom prst="rect">
            <a:avLst/>
          </a:prstGeom>
        </p:spPr>
      </p:pic>
      <p:pic>
        <p:nvPicPr>
          <p:cNvPr id="13" name="Picture 12" descr="arrow.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7766155">
            <a:off x="5868272" y="1920704"/>
            <a:ext cx="700275" cy="587772"/>
          </a:xfrm>
          <a:prstGeom prst="rect">
            <a:avLst/>
          </a:prstGeom>
        </p:spPr>
      </p:pic>
      <p:pic>
        <p:nvPicPr>
          <p:cNvPr id="14" name="Picture 13" descr="arrow.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5563" y="3401836"/>
            <a:ext cx="915142" cy="768119"/>
          </a:xfrm>
          <a:prstGeom prst="rect">
            <a:avLst/>
          </a:prstGeom>
        </p:spPr>
      </p:pic>
      <p:pic>
        <p:nvPicPr>
          <p:cNvPr id="15" name="Picture 14" descr="arrow.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826158" y="3824557"/>
            <a:ext cx="679300" cy="570166"/>
          </a:xfrm>
          <a:prstGeom prst="rect">
            <a:avLst/>
          </a:prstGeom>
        </p:spPr>
      </p:pic>
      <p:pic>
        <p:nvPicPr>
          <p:cNvPr id="16" name="Picture 15" descr="arrow.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862414" y="4661193"/>
            <a:ext cx="1079830" cy="906349"/>
          </a:xfrm>
          <a:prstGeom prst="rect">
            <a:avLst/>
          </a:prstGeom>
        </p:spPr>
      </p:pic>
      <p:pic>
        <p:nvPicPr>
          <p:cNvPr id="2" name="Picture 1" descr="Contact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3939" y="1757485"/>
            <a:ext cx="829923" cy="829923"/>
          </a:xfrm>
          <a:prstGeom prst="rect">
            <a:avLst/>
          </a:prstGeom>
        </p:spPr>
      </p:pic>
      <p:pic>
        <p:nvPicPr>
          <p:cNvPr id="17" name="Picture 16" descr="arrow.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3559386" flipH="1">
            <a:off x="2467785" y="2051464"/>
            <a:ext cx="616968" cy="517849"/>
          </a:xfrm>
          <a:prstGeom prst="rect">
            <a:avLst/>
          </a:prstGeom>
        </p:spPr>
      </p:pic>
      <p:sp>
        <p:nvSpPr>
          <p:cNvPr id="19" name="Content Placeholder 5"/>
          <p:cNvSpPr txBox="1">
            <a:spLocks/>
          </p:cNvSpPr>
          <p:nvPr/>
        </p:nvSpPr>
        <p:spPr>
          <a:xfrm>
            <a:off x="346178" y="5867430"/>
            <a:ext cx="8557870" cy="1162245"/>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FontTx/>
              <a:buBlip>
                <a:blip r:embed="rId11"/>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1"/>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1"/>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1"/>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1"/>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1"/>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1"/>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1"/>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1"/>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lgn="ctr">
              <a:buFontTx/>
              <a:buNone/>
            </a:pPr>
            <a:r>
              <a:rPr lang="en-US" sz="2800" dirty="0" err="1" smtClean="0">
                <a:latin typeface="Harabara"/>
                <a:cs typeface="Harabara"/>
              </a:rPr>
              <a:t>Digitz</a:t>
            </a:r>
            <a:r>
              <a:rPr lang="en-US" sz="2800" dirty="0" smtClean="0">
                <a:latin typeface="Harabara"/>
                <a:cs typeface="Harabara"/>
              </a:rPr>
              <a:t> is the Social Media Hub. </a:t>
            </a:r>
            <a:r>
              <a:rPr lang="en-US" sz="2800" dirty="0" err="1" smtClean="0">
                <a:latin typeface="Harabara"/>
                <a:cs typeface="Harabara"/>
              </a:rPr>
              <a:t>Digitz</a:t>
            </a:r>
            <a:r>
              <a:rPr lang="en-US" sz="2800" dirty="0" smtClean="0">
                <a:latin typeface="Harabara"/>
                <a:cs typeface="Harabara"/>
              </a:rPr>
              <a:t> gives you access to all these mediums of Social </a:t>
            </a:r>
            <a:r>
              <a:rPr lang="en-US" sz="2800" dirty="0">
                <a:latin typeface="Harabara"/>
                <a:cs typeface="Harabara"/>
              </a:rPr>
              <a:t>M</a:t>
            </a:r>
            <a:r>
              <a:rPr lang="en-US" sz="2800" dirty="0" smtClean="0">
                <a:latin typeface="Harabara"/>
                <a:cs typeface="Harabara"/>
              </a:rPr>
              <a:t>edia in one place.</a:t>
            </a:r>
            <a:endParaRPr lang="en-US" sz="2800" dirty="0">
              <a:latin typeface="Harabara"/>
              <a:cs typeface="Harabara"/>
            </a:endParaRPr>
          </a:p>
        </p:txBody>
      </p:sp>
      <p:sp>
        <p:nvSpPr>
          <p:cNvPr id="21" name="Title 1"/>
          <p:cNvSpPr>
            <a:spLocks noGrp="1"/>
          </p:cNvSpPr>
          <p:nvPr>
            <p:ph type="title"/>
          </p:nvPr>
        </p:nvSpPr>
        <p:spPr>
          <a:xfrm>
            <a:off x="685800" y="121023"/>
            <a:ext cx="7770813" cy="1429871"/>
          </a:xfrm>
        </p:spPr>
        <p:txBody>
          <a:bodyPr/>
          <a:lstStyle/>
          <a:p>
            <a:r>
              <a:rPr lang="en-US" dirty="0" smtClean="0">
                <a:latin typeface="Harabara"/>
                <a:cs typeface="Harabara"/>
              </a:rPr>
              <a:t>Solution</a:t>
            </a:r>
            <a:endParaRPr lang="en-US" dirty="0">
              <a:latin typeface="Harabara"/>
              <a:cs typeface="Harabara"/>
            </a:endParaRPr>
          </a:p>
        </p:txBody>
      </p:sp>
      <p:pic>
        <p:nvPicPr>
          <p:cNvPr id="22" name="Picture 21" descr="Digitz_Logo.png"/>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600952" y="3160547"/>
            <a:ext cx="1493756" cy="1493756"/>
          </a:xfrm>
          <a:prstGeom prst="rect">
            <a:avLst/>
          </a:prstGeom>
          <a:effectLst/>
        </p:spPr>
      </p:pic>
    </p:spTree>
    <p:extLst>
      <p:ext uri="{BB962C8B-B14F-4D97-AF65-F5344CB8AC3E}">
        <p14:creationId xmlns:p14="http://schemas.microsoft.com/office/powerpoint/2010/main" val="1352257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par>
                                <p:cTn id="10" presetID="5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Scale>
                                      <p:cBhvr>
                                        <p:cTn id="12"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6"/>
                                        </p:tgtEl>
                                        <p:attrNameLst>
                                          <p:attrName>ppt_x</p:attrName>
                                          <p:attrName>ppt_y</p:attrName>
                                        </p:attrNameLst>
                                      </p:cBhvr>
                                    </p:animMotion>
                                    <p:animEffect transition="in" filter="fade">
                                      <p:cBhvr>
                                        <p:cTn id="14" dur="1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Scale>
                                      <p:cBhvr>
                                        <p:cTn id="1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7"/>
                                        </p:tgtEl>
                                        <p:attrNameLst>
                                          <p:attrName>ppt_x</p:attrName>
                                          <p:attrName>ppt_y</p:attrName>
                                        </p:attrNameLst>
                                      </p:cBhvr>
                                    </p:animMotion>
                                    <p:animEffect transition="in" filter="fade">
                                      <p:cBhvr>
                                        <p:cTn id="21" dur="1000"/>
                                        <p:tgtEl>
                                          <p:spTgt spid="7"/>
                                        </p:tgtEl>
                                      </p:cBhvr>
                                    </p:animEffect>
                                  </p:childTnLst>
                                </p:cTn>
                              </p:par>
                              <p:par>
                                <p:cTn id="22" presetID="52"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Scale>
                                      <p:cBhvr>
                                        <p:cTn id="24"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5"/>
                                        </p:tgtEl>
                                        <p:attrNameLst>
                                          <p:attrName>ppt_x</p:attrName>
                                          <p:attrName>ppt_y</p:attrName>
                                        </p:attrNameLst>
                                      </p:cBhvr>
                                    </p:animMotion>
                                    <p:animEffect transition="in" filter="fade">
                                      <p:cBhvr>
                                        <p:cTn id="26" dur="10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Scale>
                                      <p:cBhvr>
                                        <p:cTn id="31"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6"/>
                                        </p:tgtEl>
                                        <p:attrNameLst>
                                          <p:attrName>ppt_x</p:attrName>
                                          <p:attrName>ppt_y</p:attrName>
                                        </p:attrNameLst>
                                      </p:cBhvr>
                                    </p:animMotion>
                                    <p:animEffect transition="in" filter="fade">
                                      <p:cBhvr>
                                        <p:cTn id="33" dur="1000"/>
                                        <p:tgtEl>
                                          <p:spTgt spid="6"/>
                                        </p:tgtEl>
                                      </p:cBhvr>
                                    </p:animEffect>
                                  </p:childTnLst>
                                </p:cTn>
                              </p:par>
                              <p:par>
                                <p:cTn id="34" presetID="52"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Scale>
                                      <p:cBhvr>
                                        <p:cTn id="36"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3"/>
                                        </p:tgtEl>
                                        <p:attrNameLst>
                                          <p:attrName>ppt_x</p:attrName>
                                          <p:attrName>ppt_y</p:attrName>
                                        </p:attrNameLst>
                                      </p:cBhvr>
                                    </p:animMotion>
                                    <p:animEffect transition="in" filter="fade">
                                      <p:cBhvr>
                                        <p:cTn id="38" dur="10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Scale>
                                      <p:cBhvr>
                                        <p:cTn id="43"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2"/>
                                        </p:tgtEl>
                                        <p:attrNameLst>
                                          <p:attrName>ppt_x</p:attrName>
                                          <p:attrName>ppt_y</p:attrName>
                                        </p:attrNameLst>
                                      </p:cBhvr>
                                    </p:animMotion>
                                    <p:animEffect transition="in" filter="fade">
                                      <p:cBhvr>
                                        <p:cTn id="45" dur="1000"/>
                                        <p:tgtEl>
                                          <p:spTgt spid="2"/>
                                        </p:tgtEl>
                                      </p:cBhvr>
                                    </p:animEffect>
                                  </p:childTnLst>
                                </p:cTn>
                              </p:par>
                              <p:par>
                                <p:cTn id="46" presetID="52"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Scale>
                                      <p:cBhvr>
                                        <p:cTn id="48"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7"/>
                                        </p:tgtEl>
                                        <p:attrNameLst>
                                          <p:attrName>ppt_x</p:attrName>
                                          <p:attrName>ppt_y</p:attrName>
                                        </p:attrNameLst>
                                      </p:cBhvr>
                                    </p:animMotion>
                                    <p:animEffect transition="in" filter="fade">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2"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Scale>
                                      <p:cBhvr>
                                        <p:cTn id="55"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8"/>
                                        </p:tgtEl>
                                        <p:attrNameLst>
                                          <p:attrName>ppt_x</p:attrName>
                                          <p:attrName>ppt_y</p:attrName>
                                        </p:attrNameLst>
                                      </p:cBhvr>
                                    </p:animMotion>
                                    <p:animEffect transition="in" filter="fade">
                                      <p:cBhvr>
                                        <p:cTn id="57" dur="1000"/>
                                        <p:tgtEl>
                                          <p:spTgt spid="8"/>
                                        </p:tgtEl>
                                      </p:cBhvr>
                                    </p:animEffect>
                                  </p:childTnLst>
                                </p:cTn>
                              </p:par>
                              <p:par>
                                <p:cTn id="58" presetID="52" presetClass="entr" presetSubtype="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Scale>
                                      <p:cBhvr>
                                        <p:cTn id="60"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14"/>
                                        </p:tgtEl>
                                        <p:attrNameLst>
                                          <p:attrName>ppt_x</p:attrName>
                                          <p:attrName>ppt_y</p:attrName>
                                        </p:attrNameLst>
                                      </p:cBhvr>
                                    </p:animMotion>
                                    <p:animEffect transition="in" filter="fade">
                                      <p:cBhvr>
                                        <p:cTn id="62" dur="10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52"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Scale>
                                      <p:cBhvr>
                                        <p:cTn id="6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5"/>
                                        </p:tgtEl>
                                        <p:attrNameLst>
                                          <p:attrName>ppt_x</p:attrName>
                                          <p:attrName>ppt_y</p:attrName>
                                        </p:attrNameLst>
                                      </p:cBhvr>
                                    </p:animMotion>
                                    <p:animEffect transition="in" filter="fade">
                                      <p:cBhvr>
                                        <p:cTn id="69" dur="1000"/>
                                        <p:tgtEl>
                                          <p:spTgt spid="5"/>
                                        </p:tgtEl>
                                      </p:cBhvr>
                                    </p:animEffect>
                                  </p:childTnLst>
                                </p:cTn>
                              </p:par>
                              <p:par>
                                <p:cTn id="70" presetID="52" presetClass="entr" presetSubtype="0"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Scale>
                                      <p:cBhvr>
                                        <p:cTn id="7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3" dur="1000" decel="50000" fill="hold">
                                          <p:stCondLst>
                                            <p:cond delay="0"/>
                                          </p:stCondLst>
                                        </p:cTn>
                                        <p:tgtEl>
                                          <p:spTgt spid="12"/>
                                        </p:tgtEl>
                                        <p:attrNameLst>
                                          <p:attrName>ppt_x</p:attrName>
                                          <p:attrName>ppt_y</p:attrName>
                                        </p:attrNameLst>
                                      </p:cBhvr>
                                    </p:animMotion>
                                    <p:animEffect transition="in" filter="fade">
                                      <p:cBhvr>
                                        <p:cTn id="74" dur="10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900" decel="100000" fill="hold"/>
                                        <p:tgtEl>
                                          <p:spTgt spid="19"/>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z_Logo.png"/>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216097" y="190763"/>
            <a:ext cx="3775310" cy="3775310"/>
          </a:xfrm>
          <a:prstGeom prst="rect">
            <a:avLst/>
          </a:prstGeom>
          <a:effectLst>
            <a:reflection blurRad="6350" stA="50000" endA="300" endPos="55500" dist="50800" dir="5400000" sy="-100000" algn="bl" rotWithShape="0"/>
          </a:effectLst>
        </p:spPr>
      </p:pic>
      <p:sp>
        <p:nvSpPr>
          <p:cNvPr id="3" name="Content Placeholder 2"/>
          <p:cNvSpPr>
            <a:spLocks noGrp="1"/>
          </p:cNvSpPr>
          <p:nvPr>
            <p:ph idx="1"/>
          </p:nvPr>
        </p:nvSpPr>
        <p:spPr>
          <a:xfrm>
            <a:off x="346176" y="1869140"/>
            <a:ext cx="6342935" cy="4614115"/>
          </a:xfrm>
        </p:spPr>
        <p:txBody>
          <a:bodyPr>
            <a:normAutofit/>
          </a:bodyPr>
          <a:lstStyle/>
          <a:p>
            <a:pPr>
              <a:buFont typeface="Arial"/>
              <a:buChar char="•"/>
            </a:pPr>
            <a:r>
              <a:rPr lang="en-US" dirty="0" smtClean="0">
                <a:latin typeface="Harabara"/>
                <a:cs typeface="Harabara"/>
              </a:rPr>
              <a:t>Required Information</a:t>
            </a:r>
          </a:p>
          <a:p>
            <a:pPr lvl="1">
              <a:buFont typeface="Arial"/>
              <a:buChar char="•"/>
            </a:pPr>
            <a:r>
              <a:rPr lang="en-US" dirty="0" smtClean="0">
                <a:latin typeface="Harabara"/>
                <a:cs typeface="Harabara"/>
              </a:rPr>
              <a:t>Name, Age, Gender, Phone Number, Email, Hometown</a:t>
            </a:r>
          </a:p>
          <a:p>
            <a:pPr>
              <a:buFont typeface="Arial"/>
              <a:buChar char="•"/>
            </a:pPr>
            <a:r>
              <a:rPr lang="en-US" dirty="0" smtClean="0">
                <a:latin typeface="Harabara"/>
                <a:cs typeface="Harabara"/>
              </a:rPr>
              <a:t>Optional Information</a:t>
            </a:r>
          </a:p>
          <a:p>
            <a:pPr lvl="1">
              <a:buFont typeface="Arial"/>
              <a:buChar char="•"/>
            </a:pPr>
            <a:r>
              <a:rPr lang="en-US" dirty="0" smtClean="0">
                <a:latin typeface="Harabara"/>
                <a:cs typeface="Harabara"/>
              </a:rPr>
              <a:t>Birthday, Photo, Blog URL, Notes, etc.</a:t>
            </a:r>
          </a:p>
          <a:p>
            <a:pPr>
              <a:buFont typeface="Arial"/>
              <a:buChar char="•"/>
            </a:pPr>
            <a:r>
              <a:rPr lang="en-US" dirty="0" smtClean="0">
                <a:latin typeface="Harabara"/>
                <a:cs typeface="Harabara"/>
              </a:rPr>
              <a:t>Privacy Settings</a:t>
            </a:r>
          </a:p>
          <a:p>
            <a:pPr>
              <a:buFont typeface="Arial"/>
              <a:buChar char="•"/>
            </a:pPr>
            <a:r>
              <a:rPr lang="en-US" dirty="0" smtClean="0">
                <a:latin typeface="Harabara"/>
                <a:cs typeface="Harabara"/>
              </a:rPr>
              <a:t>Agree to Terms &amp; Conditions</a:t>
            </a:r>
          </a:p>
          <a:p>
            <a:pPr>
              <a:buFont typeface="Arial"/>
              <a:buChar char="•"/>
            </a:pPr>
            <a:r>
              <a:rPr lang="en-US" dirty="0" smtClean="0">
                <a:latin typeface="Harabara"/>
                <a:cs typeface="Harabara"/>
              </a:rPr>
              <a:t>Users have the option to link their Google+™, Facebook™, Twitter™, </a:t>
            </a:r>
            <a:r>
              <a:rPr lang="en-US" dirty="0" err="1" smtClean="0">
                <a:latin typeface="Harabara"/>
                <a:cs typeface="Harabara"/>
              </a:rPr>
              <a:t>Instagram</a:t>
            </a:r>
            <a:r>
              <a:rPr lang="en-US" dirty="0" smtClean="0">
                <a:latin typeface="Harabara"/>
                <a:cs typeface="Harabara"/>
              </a:rPr>
              <a:t>™, and </a:t>
            </a:r>
            <a:r>
              <a:rPr lang="en-US" dirty="0" err="1" smtClean="0">
                <a:latin typeface="Harabara"/>
                <a:cs typeface="Harabara"/>
              </a:rPr>
              <a:t>Linkedin</a:t>
            </a:r>
            <a:r>
              <a:rPr lang="en-US" dirty="0" smtClean="0">
                <a:latin typeface="Harabara"/>
                <a:cs typeface="Harabara"/>
              </a:rPr>
              <a:t>™ profiles to their </a:t>
            </a:r>
            <a:r>
              <a:rPr lang="en-US" dirty="0" err="1" smtClean="0">
                <a:latin typeface="Harabara"/>
                <a:cs typeface="Harabara"/>
              </a:rPr>
              <a:t>Digitz</a:t>
            </a:r>
            <a:r>
              <a:rPr lang="en-US" dirty="0" smtClean="0">
                <a:latin typeface="Harabara"/>
                <a:cs typeface="Harabara"/>
              </a:rPr>
              <a:t>™ Profile.</a:t>
            </a:r>
            <a:endParaRPr lang="en-US" dirty="0">
              <a:latin typeface="Harabara"/>
              <a:cs typeface="Harabara"/>
            </a:endParaRPr>
          </a:p>
          <a:p>
            <a:pPr marL="349250" lvl="1" indent="0">
              <a:buNone/>
            </a:pPr>
            <a:endParaRPr lang="en-US" dirty="0">
              <a:latin typeface="Harabara"/>
              <a:cs typeface="Harabara"/>
            </a:endParaRPr>
          </a:p>
        </p:txBody>
      </p:sp>
      <p:pic>
        <p:nvPicPr>
          <p:cNvPr id="6" name="Picture 5" descr="url-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177" y="279765"/>
            <a:ext cx="1365309" cy="1365309"/>
          </a:xfrm>
          <a:prstGeom prst="rect">
            <a:avLst/>
          </a:prstGeom>
        </p:spPr>
      </p:pic>
      <p:sp>
        <p:nvSpPr>
          <p:cNvPr id="8" name="Title 1"/>
          <p:cNvSpPr txBox="1">
            <a:spLocks/>
          </p:cNvSpPr>
          <p:nvPr/>
        </p:nvSpPr>
        <p:spPr>
          <a:xfrm>
            <a:off x="685800" y="311164"/>
            <a:ext cx="7770813" cy="123973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z="3600" dirty="0" smtClean="0">
                <a:latin typeface="Harabara"/>
                <a:cs typeface="Harabara"/>
              </a:rPr>
              <a:t>Exchanging Phone Numbers</a:t>
            </a:r>
            <a:endParaRPr lang="en-US" sz="3600" dirty="0">
              <a:latin typeface="Harabara"/>
              <a:cs typeface="Harabara"/>
            </a:endParaRPr>
          </a:p>
        </p:txBody>
      </p:sp>
      <p:pic>
        <p:nvPicPr>
          <p:cNvPr id="10" name="Picture 9" descr="Welco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834" y="1365253"/>
            <a:ext cx="2671166" cy="4760910"/>
          </a:xfrm>
          <a:prstGeom prst="rect">
            <a:avLst/>
          </a:prstGeom>
        </p:spPr>
      </p:pic>
    </p:spTree>
    <p:extLst>
      <p:ext uri="{BB962C8B-B14F-4D97-AF65-F5344CB8AC3E}">
        <p14:creationId xmlns:p14="http://schemas.microsoft.com/office/powerpoint/2010/main" val="1794539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6|0.3|1.3"/>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2035</TotalTime>
  <Words>1318</Words>
  <Application>Microsoft Macintosh PowerPoint</Application>
  <PresentationFormat>On-screen Show (4:3)</PresentationFormat>
  <Paragraphs>77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Story</vt:lpstr>
      <vt:lpstr>Digitz</vt:lpstr>
      <vt:lpstr>Digitz Company Overview</vt:lpstr>
      <vt:lpstr>The Problem</vt:lpstr>
      <vt:lpstr>Exchanging Phone Numbers</vt:lpstr>
      <vt:lpstr>New Phone/ Change of Information</vt:lpstr>
      <vt:lpstr>Multiple Channels</vt:lpstr>
      <vt:lpstr>Privacy</vt:lpstr>
      <vt:lpstr>Solution</vt:lpstr>
      <vt:lpstr>PowerPoint Presentation</vt:lpstr>
      <vt:lpstr>PowerPoint Presentation</vt:lpstr>
      <vt:lpstr>PowerPoint Presentation</vt:lpstr>
      <vt:lpstr>PowerPoint Presentation</vt:lpstr>
      <vt:lpstr>PowerPoint Presentation</vt:lpstr>
      <vt:lpstr>New Phone/ Change of Information</vt:lpstr>
      <vt:lpstr>Multiple Channels</vt:lpstr>
      <vt:lpstr>Privacy</vt:lpstr>
    </vt:vector>
  </TitlesOfParts>
  <Company>iPhoneiD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Digitz</dc:title>
  <dc:creator>James A. Little III</dc:creator>
  <cp:lastModifiedBy>James A. Little III</cp:lastModifiedBy>
  <cp:revision>52</cp:revision>
  <dcterms:created xsi:type="dcterms:W3CDTF">2013-02-18T03:45:31Z</dcterms:created>
  <dcterms:modified xsi:type="dcterms:W3CDTF">2013-04-01T07:02:08Z</dcterms:modified>
</cp:coreProperties>
</file>