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405"/>
  </p:normalViewPr>
  <p:slideViewPr>
    <p:cSldViewPr snapToGrid="0">
      <p:cViewPr varScale="1">
        <p:scale>
          <a:sx n="46" d="100"/>
          <a:sy n="46" d="100"/>
        </p:scale>
        <p:origin x="23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FC8D10-0261-A0B2-0FCB-6835E4EB4F7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6615446-D62C-B772-6D6C-570903EA28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7D366898-4A2D-F5EC-69A8-8F12998E470F}"/>
              </a:ext>
            </a:extLst>
          </p:cNvPr>
          <p:cNvSpPr>
            <a:spLocks noGrp="1"/>
          </p:cNvSpPr>
          <p:nvPr>
            <p:ph type="dt" sz="half" idx="10"/>
          </p:nvPr>
        </p:nvSpPr>
        <p:spPr/>
        <p:txBody>
          <a:bodyPr/>
          <a:lstStyle/>
          <a:p>
            <a:fld id="{E21AA528-AEE3-624E-8B38-D80949268DB4}" type="datetimeFigureOut">
              <a:rPr lang="en-US" smtClean="0"/>
              <a:t>10/18/24</a:t>
            </a:fld>
            <a:endParaRPr lang="en-US"/>
          </a:p>
        </p:txBody>
      </p:sp>
      <p:sp>
        <p:nvSpPr>
          <p:cNvPr id="5" name="Espace réservé du pied de page 4">
            <a:extLst>
              <a:ext uri="{FF2B5EF4-FFF2-40B4-BE49-F238E27FC236}">
                <a16:creationId xmlns:a16="http://schemas.microsoft.com/office/drawing/2014/main" id="{8B64E07B-871E-E028-A956-8F91483E9CD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5BC27F9-8EC1-9DD6-4920-2BEE8E8A6E16}"/>
              </a:ext>
            </a:extLst>
          </p:cNvPr>
          <p:cNvSpPr>
            <a:spLocks noGrp="1"/>
          </p:cNvSpPr>
          <p:nvPr>
            <p:ph type="sldNum" sz="quarter" idx="12"/>
          </p:nvPr>
        </p:nvSpPr>
        <p:spPr/>
        <p:txBody>
          <a:bodyPr/>
          <a:lstStyle/>
          <a:p>
            <a:fld id="{5769D6C6-203C-A44C-A197-921B864FF056}" type="slidenum">
              <a:rPr lang="en-US" smtClean="0"/>
              <a:t>‹N°›</a:t>
            </a:fld>
            <a:endParaRPr lang="en-US"/>
          </a:p>
        </p:txBody>
      </p:sp>
    </p:spTree>
    <p:extLst>
      <p:ext uri="{BB962C8B-B14F-4D97-AF65-F5344CB8AC3E}">
        <p14:creationId xmlns:p14="http://schemas.microsoft.com/office/powerpoint/2010/main" val="3452630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DD7B6F-D44A-9F67-4C3E-EEB8CE15A829}"/>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EA291603-031B-5467-01A9-654954A1FF3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E934FA4-9649-09E3-7B55-8ADB06962CD2}"/>
              </a:ext>
            </a:extLst>
          </p:cNvPr>
          <p:cNvSpPr>
            <a:spLocks noGrp="1"/>
          </p:cNvSpPr>
          <p:nvPr>
            <p:ph type="dt" sz="half" idx="10"/>
          </p:nvPr>
        </p:nvSpPr>
        <p:spPr/>
        <p:txBody>
          <a:bodyPr/>
          <a:lstStyle/>
          <a:p>
            <a:fld id="{E21AA528-AEE3-624E-8B38-D80949268DB4}" type="datetimeFigureOut">
              <a:rPr lang="en-US" smtClean="0"/>
              <a:t>10/18/24</a:t>
            </a:fld>
            <a:endParaRPr lang="en-US"/>
          </a:p>
        </p:txBody>
      </p:sp>
      <p:sp>
        <p:nvSpPr>
          <p:cNvPr id="5" name="Espace réservé du pied de page 4">
            <a:extLst>
              <a:ext uri="{FF2B5EF4-FFF2-40B4-BE49-F238E27FC236}">
                <a16:creationId xmlns:a16="http://schemas.microsoft.com/office/drawing/2014/main" id="{B3CF9B3E-6EDC-7F46-0C26-884609303FB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F319650-23FB-ED64-9914-B6BF0D691DA2}"/>
              </a:ext>
            </a:extLst>
          </p:cNvPr>
          <p:cNvSpPr>
            <a:spLocks noGrp="1"/>
          </p:cNvSpPr>
          <p:nvPr>
            <p:ph type="sldNum" sz="quarter" idx="12"/>
          </p:nvPr>
        </p:nvSpPr>
        <p:spPr/>
        <p:txBody>
          <a:bodyPr/>
          <a:lstStyle/>
          <a:p>
            <a:fld id="{5769D6C6-203C-A44C-A197-921B864FF056}" type="slidenum">
              <a:rPr lang="en-US" smtClean="0"/>
              <a:t>‹N°›</a:t>
            </a:fld>
            <a:endParaRPr lang="en-US"/>
          </a:p>
        </p:txBody>
      </p:sp>
    </p:spTree>
    <p:extLst>
      <p:ext uri="{BB962C8B-B14F-4D97-AF65-F5344CB8AC3E}">
        <p14:creationId xmlns:p14="http://schemas.microsoft.com/office/powerpoint/2010/main" val="307991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4F46A3C-7A65-B41D-FE3F-27B91336EB0A}"/>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B13F172B-6208-842D-3FB5-EF4C7254BC1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47B5CD06-5DE8-0E2E-192D-6248F6FB5EA5}"/>
              </a:ext>
            </a:extLst>
          </p:cNvPr>
          <p:cNvSpPr>
            <a:spLocks noGrp="1"/>
          </p:cNvSpPr>
          <p:nvPr>
            <p:ph type="dt" sz="half" idx="10"/>
          </p:nvPr>
        </p:nvSpPr>
        <p:spPr/>
        <p:txBody>
          <a:bodyPr/>
          <a:lstStyle/>
          <a:p>
            <a:fld id="{E21AA528-AEE3-624E-8B38-D80949268DB4}" type="datetimeFigureOut">
              <a:rPr lang="en-US" smtClean="0"/>
              <a:t>10/18/24</a:t>
            </a:fld>
            <a:endParaRPr lang="en-US"/>
          </a:p>
        </p:txBody>
      </p:sp>
      <p:sp>
        <p:nvSpPr>
          <p:cNvPr id="5" name="Espace réservé du pied de page 4">
            <a:extLst>
              <a:ext uri="{FF2B5EF4-FFF2-40B4-BE49-F238E27FC236}">
                <a16:creationId xmlns:a16="http://schemas.microsoft.com/office/drawing/2014/main" id="{1119E8F3-82F0-CAA5-75E2-2AA0DB6D605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CEB73C4-ECD5-28C6-BC6F-250330561972}"/>
              </a:ext>
            </a:extLst>
          </p:cNvPr>
          <p:cNvSpPr>
            <a:spLocks noGrp="1"/>
          </p:cNvSpPr>
          <p:nvPr>
            <p:ph type="sldNum" sz="quarter" idx="12"/>
          </p:nvPr>
        </p:nvSpPr>
        <p:spPr/>
        <p:txBody>
          <a:bodyPr/>
          <a:lstStyle/>
          <a:p>
            <a:fld id="{5769D6C6-203C-A44C-A197-921B864FF056}" type="slidenum">
              <a:rPr lang="en-US" smtClean="0"/>
              <a:t>‹N°›</a:t>
            </a:fld>
            <a:endParaRPr lang="en-US"/>
          </a:p>
        </p:txBody>
      </p:sp>
    </p:spTree>
    <p:extLst>
      <p:ext uri="{BB962C8B-B14F-4D97-AF65-F5344CB8AC3E}">
        <p14:creationId xmlns:p14="http://schemas.microsoft.com/office/powerpoint/2010/main" val="201709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0DCE4-E78F-ED18-4157-29DF952A576C}"/>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4ADAE342-7602-9E88-0BDE-F8C44EDAC85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753DFA7-A08D-E05D-13AE-74E2A58ED888}"/>
              </a:ext>
            </a:extLst>
          </p:cNvPr>
          <p:cNvSpPr>
            <a:spLocks noGrp="1"/>
          </p:cNvSpPr>
          <p:nvPr>
            <p:ph type="dt" sz="half" idx="10"/>
          </p:nvPr>
        </p:nvSpPr>
        <p:spPr/>
        <p:txBody>
          <a:bodyPr/>
          <a:lstStyle/>
          <a:p>
            <a:fld id="{E21AA528-AEE3-624E-8B38-D80949268DB4}" type="datetimeFigureOut">
              <a:rPr lang="en-US" smtClean="0"/>
              <a:t>10/18/24</a:t>
            </a:fld>
            <a:endParaRPr lang="en-US"/>
          </a:p>
        </p:txBody>
      </p:sp>
      <p:sp>
        <p:nvSpPr>
          <p:cNvPr id="5" name="Espace réservé du pied de page 4">
            <a:extLst>
              <a:ext uri="{FF2B5EF4-FFF2-40B4-BE49-F238E27FC236}">
                <a16:creationId xmlns:a16="http://schemas.microsoft.com/office/drawing/2014/main" id="{13230233-14F4-2CD8-4815-C34AB731BAC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33DAB01-DCBA-E223-2269-E621A427B223}"/>
              </a:ext>
            </a:extLst>
          </p:cNvPr>
          <p:cNvSpPr>
            <a:spLocks noGrp="1"/>
          </p:cNvSpPr>
          <p:nvPr>
            <p:ph type="sldNum" sz="quarter" idx="12"/>
          </p:nvPr>
        </p:nvSpPr>
        <p:spPr/>
        <p:txBody>
          <a:bodyPr/>
          <a:lstStyle/>
          <a:p>
            <a:fld id="{5769D6C6-203C-A44C-A197-921B864FF056}" type="slidenum">
              <a:rPr lang="en-US" smtClean="0"/>
              <a:t>‹N°›</a:t>
            </a:fld>
            <a:endParaRPr lang="en-US"/>
          </a:p>
        </p:txBody>
      </p:sp>
    </p:spTree>
    <p:extLst>
      <p:ext uri="{BB962C8B-B14F-4D97-AF65-F5344CB8AC3E}">
        <p14:creationId xmlns:p14="http://schemas.microsoft.com/office/powerpoint/2010/main" val="228296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1C0F2D-AB19-6F92-F11B-1F688471A93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D46E7CF3-4DB3-F9C2-23BA-A52EC89E85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8DDA89F-3079-EDA8-4590-81918B9BAB96}"/>
              </a:ext>
            </a:extLst>
          </p:cNvPr>
          <p:cNvSpPr>
            <a:spLocks noGrp="1"/>
          </p:cNvSpPr>
          <p:nvPr>
            <p:ph type="dt" sz="half" idx="10"/>
          </p:nvPr>
        </p:nvSpPr>
        <p:spPr/>
        <p:txBody>
          <a:bodyPr/>
          <a:lstStyle/>
          <a:p>
            <a:fld id="{E21AA528-AEE3-624E-8B38-D80949268DB4}" type="datetimeFigureOut">
              <a:rPr lang="en-US" smtClean="0"/>
              <a:t>10/18/24</a:t>
            </a:fld>
            <a:endParaRPr lang="en-US"/>
          </a:p>
        </p:txBody>
      </p:sp>
      <p:sp>
        <p:nvSpPr>
          <p:cNvPr id="5" name="Espace réservé du pied de page 4">
            <a:extLst>
              <a:ext uri="{FF2B5EF4-FFF2-40B4-BE49-F238E27FC236}">
                <a16:creationId xmlns:a16="http://schemas.microsoft.com/office/drawing/2014/main" id="{C553B549-1B29-DB26-AE63-2A47AB48202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DFE314B-DB4C-C396-F3C9-DB70FA3926E3}"/>
              </a:ext>
            </a:extLst>
          </p:cNvPr>
          <p:cNvSpPr>
            <a:spLocks noGrp="1"/>
          </p:cNvSpPr>
          <p:nvPr>
            <p:ph type="sldNum" sz="quarter" idx="12"/>
          </p:nvPr>
        </p:nvSpPr>
        <p:spPr/>
        <p:txBody>
          <a:bodyPr/>
          <a:lstStyle/>
          <a:p>
            <a:fld id="{5769D6C6-203C-A44C-A197-921B864FF056}" type="slidenum">
              <a:rPr lang="en-US" smtClean="0"/>
              <a:t>‹N°›</a:t>
            </a:fld>
            <a:endParaRPr lang="en-US"/>
          </a:p>
        </p:txBody>
      </p:sp>
    </p:spTree>
    <p:extLst>
      <p:ext uri="{BB962C8B-B14F-4D97-AF65-F5344CB8AC3E}">
        <p14:creationId xmlns:p14="http://schemas.microsoft.com/office/powerpoint/2010/main" val="37251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99C388-E942-9043-37DF-AE2B021BFDB7}"/>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0D0E1BA2-BB23-A7B3-26DE-07F56E67FD6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BEDC1E1-9029-9F5E-4565-D144D871FA6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A9ECD61D-694A-297D-65E3-00EE0CE25C47}"/>
              </a:ext>
            </a:extLst>
          </p:cNvPr>
          <p:cNvSpPr>
            <a:spLocks noGrp="1"/>
          </p:cNvSpPr>
          <p:nvPr>
            <p:ph type="dt" sz="half" idx="10"/>
          </p:nvPr>
        </p:nvSpPr>
        <p:spPr/>
        <p:txBody>
          <a:bodyPr/>
          <a:lstStyle/>
          <a:p>
            <a:fld id="{E21AA528-AEE3-624E-8B38-D80949268DB4}" type="datetimeFigureOut">
              <a:rPr lang="en-US" smtClean="0"/>
              <a:t>10/18/24</a:t>
            </a:fld>
            <a:endParaRPr lang="en-US"/>
          </a:p>
        </p:txBody>
      </p:sp>
      <p:sp>
        <p:nvSpPr>
          <p:cNvPr id="6" name="Espace réservé du pied de page 5">
            <a:extLst>
              <a:ext uri="{FF2B5EF4-FFF2-40B4-BE49-F238E27FC236}">
                <a16:creationId xmlns:a16="http://schemas.microsoft.com/office/drawing/2014/main" id="{27ADCC6F-222B-1E5B-78F5-8F07831B12B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BFAC643-730D-38A6-9AD2-D938EF7C6BE3}"/>
              </a:ext>
            </a:extLst>
          </p:cNvPr>
          <p:cNvSpPr>
            <a:spLocks noGrp="1"/>
          </p:cNvSpPr>
          <p:nvPr>
            <p:ph type="sldNum" sz="quarter" idx="12"/>
          </p:nvPr>
        </p:nvSpPr>
        <p:spPr/>
        <p:txBody>
          <a:bodyPr/>
          <a:lstStyle/>
          <a:p>
            <a:fld id="{5769D6C6-203C-A44C-A197-921B864FF056}" type="slidenum">
              <a:rPr lang="en-US" smtClean="0"/>
              <a:t>‹N°›</a:t>
            </a:fld>
            <a:endParaRPr lang="en-US"/>
          </a:p>
        </p:txBody>
      </p:sp>
    </p:spTree>
    <p:extLst>
      <p:ext uri="{BB962C8B-B14F-4D97-AF65-F5344CB8AC3E}">
        <p14:creationId xmlns:p14="http://schemas.microsoft.com/office/powerpoint/2010/main" val="38881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6ED4FD-922D-F023-FA6F-435473E9941E}"/>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FCFB3B77-F86E-E222-34B6-682216E15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C748D07-135B-9A36-70C8-6BA5B47A077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282B1ED-874D-B571-7928-26AB687DC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9821E09-631F-B1EB-1495-89F248DAB76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C9DB8AE3-9910-0B55-76A3-8719F21C15A0}"/>
              </a:ext>
            </a:extLst>
          </p:cNvPr>
          <p:cNvSpPr>
            <a:spLocks noGrp="1"/>
          </p:cNvSpPr>
          <p:nvPr>
            <p:ph type="dt" sz="half" idx="10"/>
          </p:nvPr>
        </p:nvSpPr>
        <p:spPr/>
        <p:txBody>
          <a:bodyPr/>
          <a:lstStyle/>
          <a:p>
            <a:fld id="{E21AA528-AEE3-624E-8B38-D80949268DB4}" type="datetimeFigureOut">
              <a:rPr lang="en-US" smtClean="0"/>
              <a:t>10/18/24</a:t>
            </a:fld>
            <a:endParaRPr lang="en-US"/>
          </a:p>
        </p:txBody>
      </p:sp>
      <p:sp>
        <p:nvSpPr>
          <p:cNvPr id="8" name="Espace réservé du pied de page 7">
            <a:extLst>
              <a:ext uri="{FF2B5EF4-FFF2-40B4-BE49-F238E27FC236}">
                <a16:creationId xmlns:a16="http://schemas.microsoft.com/office/drawing/2014/main" id="{39F4F584-804B-4ED6-D3E1-67A19425670A}"/>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5052975-DB9D-A77C-1859-513BFEA61DE5}"/>
              </a:ext>
            </a:extLst>
          </p:cNvPr>
          <p:cNvSpPr>
            <a:spLocks noGrp="1"/>
          </p:cNvSpPr>
          <p:nvPr>
            <p:ph type="sldNum" sz="quarter" idx="12"/>
          </p:nvPr>
        </p:nvSpPr>
        <p:spPr/>
        <p:txBody>
          <a:bodyPr/>
          <a:lstStyle/>
          <a:p>
            <a:fld id="{5769D6C6-203C-A44C-A197-921B864FF056}" type="slidenum">
              <a:rPr lang="en-US" smtClean="0"/>
              <a:t>‹N°›</a:t>
            </a:fld>
            <a:endParaRPr lang="en-US"/>
          </a:p>
        </p:txBody>
      </p:sp>
    </p:spTree>
    <p:extLst>
      <p:ext uri="{BB962C8B-B14F-4D97-AF65-F5344CB8AC3E}">
        <p14:creationId xmlns:p14="http://schemas.microsoft.com/office/powerpoint/2010/main" val="119265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94A0AB-23F2-5639-343D-7DFD177B45F7}"/>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09C8705-7219-8C89-B1AE-C9B8C04C90E4}"/>
              </a:ext>
            </a:extLst>
          </p:cNvPr>
          <p:cNvSpPr>
            <a:spLocks noGrp="1"/>
          </p:cNvSpPr>
          <p:nvPr>
            <p:ph type="dt" sz="half" idx="10"/>
          </p:nvPr>
        </p:nvSpPr>
        <p:spPr/>
        <p:txBody>
          <a:bodyPr/>
          <a:lstStyle/>
          <a:p>
            <a:fld id="{E21AA528-AEE3-624E-8B38-D80949268DB4}" type="datetimeFigureOut">
              <a:rPr lang="en-US" smtClean="0"/>
              <a:t>10/18/24</a:t>
            </a:fld>
            <a:endParaRPr lang="en-US"/>
          </a:p>
        </p:txBody>
      </p:sp>
      <p:sp>
        <p:nvSpPr>
          <p:cNvPr id="4" name="Espace réservé du pied de page 3">
            <a:extLst>
              <a:ext uri="{FF2B5EF4-FFF2-40B4-BE49-F238E27FC236}">
                <a16:creationId xmlns:a16="http://schemas.microsoft.com/office/drawing/2014/main" id="{0847AD28-DB36-42A3-A45D-C49101ECE438}"/>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D9CCAA67-063B-1D4A-AE47-E417B024642D}"/>
              </a:ext>
            </a:extLst>
          </p:cNvPr>
          <p:cNvSpPr>
            <a:spLocks noGrp="1"/>
          </p:cNvSpPr>
          <p:nvPr>
            <p:ph type="sldNum" sz="quarter" idx="12"/>
          </p:nvPr>
        </p:nvSpPr>
        <p:spPr/>
        <p:txBody>
          <a:bodyPr/>
          <a:lstStyle/>
          <a:p>
            <a:fld id="{5769D6C6-203C-A44C-A197-921B864FF056}" type="slidenum">
              <a:rPr lang="en-US" smtClean="0"/>
              <a:t>‹N°›</a:t>
            </a:fld>
            <a:endParaRPr lang="en-US"/>
          </a:p>
        </p:txBody>
      </p:sp>
    </p:spTree>
    <p:extLst>
      <p:ext uri="{BB962C8B-B14F-4D97-AF65-F5344CB8AC3E}">
        <p14:creationId xmlns:p14="http://schemas.microsoft.com/office/powerpoint/2010/main" val="53648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EE6A926-1FEA-D95C-A881-8AB0F9FE20A5}"/>
              </a:ext>
            </a:extLst>
          </p:cNvPr>
          <p:cNvSpPr>
            <a:spLocks noGrp="1"/>
          </p:cNvSpPr>
          <p:nvPr>
            <p:ph type="dt" sz="half" idx="10"/>
          </p:nvPr>
        </p:nvSpPr>
        <p:spPr/>
        <p:txBody>
          <a:bodyPr/>
          <a:lstStyle/>
          <a:p>
            <a:fld id="{E21AA528-AEE3-624E-8B38-D80949268DB4}" type="datetimeFigureOut">
              <a:rPr lang="en-US" smtClean="0"/>
              <a:t>10/18/24</a:t>
            </a:fld>
            <a:endParaRPr lang="en-US"/>
          </a:p>
        </p:txBody>
      </p:sp>
      <p:sp>
        <p:nvSpPr>
          <p:cNvPr id="3" name="Espace réservé du pied de page 2">
            <a:extLst>
              <a:ext uri="{FF2B5EF4-FFF2-40B4-BE49-F238E27FC236}">
                <a16:creationId xmlns:a16="http://schemas.microsoft.com/office/drawing/2014/main" id="{53FD0824-B49C-1286-9EFC-E63A4FBE19F4}"/>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93D43233-919F-823D-595F-1597CB022E03}"/>
              </a:ext>
            </a:extLst>
          </p:cNvPr>
          <p:cNvSpPr>
            <a:spLocks noGrp="1"/>
          </p:cNvSpPr>
          <p:nvPr>
            <p:ph type="sldNum" sz="quarter" idx="12"/>
          </p:nvPr>
        </p:nvSpPr>
        <p:spPr/>
        <p:txBody>
          <a:bodyPr/>
          <a:lstStyle/>
          <a:p>
            <a:fld id="{5769D6C6-203C-A44C-A197-921B864FF056}" type="slidenum">
              <a:rPr lang="en-US" smtClean="0"/>
              <a:t>‹N°›</a:t>
            </a:fld>
            <a:endParaRPr lang="en-US"/>
          </a:p>
        </p:txBody>
      </p:sp>
    </p:spTree>
    <p:extLst>
      <p:ext uri="{BB962C8B-B14F-4D97-AF65-F5344CB8AC3E}">
        <p14:creationId xmlns:p14="http://schemas.microsoft.com/office/powerpoint/2010/main" val="361142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7C9C9B-2BE2-6E2C-C74E-47ADDACC1F8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0CC2117-4EF6-565B-9240-D5533F70CE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16891DA0-F06E-3629-C79C-AFBCE7F21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2DE8ECB-3503-6410-37FC-FF2BB075CC00}"/>
              </a:ext>
            </a:extLst>
          </p:cNvPr>
          <p:cNvSpPr>
            <a:spLocks noGrp="1"/>
          </p:cNvSpPr>
          <p:nvPr>
            <p:ph type="dt" sz="half" idx="10"/>
          </p:nvPr>
        </p:nvSpPr>
        <p:spPr/>
        <p:txBody>
          <a:bodyPr/>
          <a:lstStyle/>
          <a:p>
            <a:fld id="{E21AA528-AEE3-624E-8B38-D80949268DB4}" type="datetimeFigureOut">
              <a:rPr lang="en-US" smtClean="0"/>
              <a:t>10/18/24</a:t>
            </a:fld>
            <a:endParaRPr lang="en-US"/>
          </a:p>
        </p:txBody>
      </p:sp>
      <p:sp>
        <p:nvSpPr>
          <p:cNvPr id="6" name="Espace réservé du pied de page 5">
            <a:extLst>
              <a:ext uri="{FF2B5EF4-FFF2-40B4-BE49-F238E27FC236}">
                <a16:creationId xmlns:a16="http://schemas.microsoft.com/office/drawing/2014/main" id="{2E8CB9A6-237B-9F78-D983-402C6FF8D58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68E027C-95C8-353C-BCC8-5556CD79FDA6}"/>
              </a:ext>
            </a:extLst>
          </p:cNvPr>
          <p:cNvSpPr>
            <a:spLocks noGrp="1"/>
          </p:cNvSpPr>
          <p:nvPr>
            <p:ph type="sldNum" sz="quarter" idx="12"/>
          </p:nvPr>
        </p:nvSpPr>
        <p:spPr/>
        <p:txBody>
          <a:bodyPr/>
          <a:lstStyle/>
          <a:p>
            <a:fld id="{5769D6C6-203C-A44C-A197-921B864FF056}" type="slidenum">
              <a:rPr lang="en-US" smtClean="0"/>
              <a:t>‹N°›</a:t>
            </a:fld>
            <a:endParaRPr lang="en-US"/>
          </a:p>
        </p:txBody>
      </p:sp>
    </p:spTree>
    <p:extLst>
      <p:ext uri="{BB962C8B-B14F-4D97-AF65-F5344CB8AC3E}">
        <p14:creationId xmlns:p14="http://schemas.microsoft.com/office/powerpoint/2010/main" val="87450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F3385-6576-5E76-1BB1-D38EFF097A5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5D99561A-D8BA-BFAE-47CE-AC933F9E2D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A43D8011-D3D4-CFC8-CEDF-F25FA542A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548326B-CC36-A929-B927-837B82C8E079}"/>
              </a:ext>
            </a:extLst>
          </p:cNvPr>
          <p:cNvSpPr>
            <a:spLocks noGrp="1"/>
          </p:cNvSpPr>
          <p:nvPr>
            <p:ph type="dt" sz="half" idx="10"/>
          </p:nvPr>
        </p:nvSpPr>
        <p:spPr/>
        <p:txBody>
          <a:bodyPr/>
          <a:lstStyle/>
          <a:p>
            <a:fld id="{E21AA528-AEE3-624E-8B38-D80949268DB4}" type="datetimeFigureOut">
              <a:rPr lang="en-US" smtClean="0"/>
              <a:t>10/18/24</a:t>
            </a:fld>
            <a:endParaRPr lang="en-US"/>
          </a:p>
        </p:txBody>
      </p:sp>
      <p:sp>
        <p:nvSpPr>
          <p:cNvPr id="6" name="Espace réservé du pied de page 5">
            <a:extLst>
              <a:ext uri="{FF2B5EF4-FFF2-40B4-BE49-F238E27FC236}">
                <a16:creationId xmlns:a16="http://schemas.microsoft.com/office/drawing/2014/main" id="{FC4CC019-BA2B-B67A-E869-37014E70E22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D52E88B3-2D21-BF97-5260-546BCF4A7361}"/>
              </a:ext>
            </a:extLst>
          </p:cNvPr>
          <p:cNvSpPr>
            <a:spLocks noGrp="1"/>
          </p:cNvSpPr>
          <p:nvPr>
            <p:ph type="sldNum" sz="quarter" idx="12"/>
          </p:nvPr>
        </p:nvSpPr>
        <p:spPr/>
        <p:txBody>
          <a:bodyPr/>
          <a:lstStyle/>
          <a:p>
            <a:fld id="{5769D6C6-203C-A44C-A197-921B864FF056}" type="slidenum">
              <a:rPr lang="en-US" smtClean="0"/>
              <a:t>‹N°›</a:t>
            </a:fld>
            <a:endParaRPr lang="en-US"/>
          </a:p>
        </p:txBody>
      </p:sp>
    </p:spTree>
    <p:extLst>
      <p:ext uri="{BB962C8B-B14F-4D97-AF65-F5344CB8AC3E}">
        <p14:creationId xmlns:p14="http://schemas.microsoft.com/office/powerpoint/2010/main" val="41278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CCB736A-4424-C864-4B79-65811BDEC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5E4EA7D7-84F0-ED1A-B8BF-C994376EBD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88231F9-8343-FEBC-6FD1-667FD0589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AA528-AEE3-624E-8B38-D80949268DB4}" type="datetimeFigureOut">
              <a:rPr lang="en-US" smtClean="0"/>
              <a:t>10/18/24</a:t>
            </a:fld>
            <a:endParaRPr lang="en-US"/>
          </a:p>
        </p:txBody>
      </p:sp>
      <p:sp>
        <p:nvSpPr>
          <p:cNvPr id="5" name="Espace réservé du pied de page 4">
            <a:extLst>
              <a:ext uri="{FF2B5EF4-FFF2-40B4-BE49-F238E27FC236}">
                <a16:creationId xmlns:a16="http://schemas.microsoft.com/office/drawing/2014/main" id="{CA31F0A3-D3B3-D043-42DF-BCCE92481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3CE93A85-9C24-F358-A930-E44A9E861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9D6C6-203C-A44C-A197-921B864FF056}" type="slidenum">
              <a:rPr lang="en-US" smtClean="0"/>
              <a:t>‹N°›</a:t>
            </a:fld>
            <a:endParaRPr lang="en-US"/>
          </a:p>
        </p:txBody>
      </p:sp>
    </p:spTree>
    <p:extLst>
      <p:ext uri="{BB962C8B-B14F-4D97-AF65-F5344CB8AC3E}">
        <p14:creationId xmlns:p14="http://schemas.microsoft.com/office/powerpoint/2010/main" val="4077536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A863A46-3CA9-8341-5203-7380FBBADDA6}"/>
              </a:ext>
            </a:extLst>
          </p:cNvPr>
          <p:cNvPicPr>
            <a:picLocks noChangeAspect="1"/>
          </p:cNvPicPr>
          <p:nvPr/>
        </p:nvPicPr>
        <p:blipFill>
          <a:blip r:embed="rId2"/>
          <a:stretch>
            <a:fillRect/>
          </a:stretch>
        </p:blipFill>
        <p:spPr>
          <a:xfrm>
            <a:off x="2209800" y="244366"/>
            <a:ext cx="8533086" cy="5688724"/>
          </a:xfrm>
          <a:prstGeom prst="rect">
            <a:avLst/>
          </a:prstGeom>
        </p:spPr>
      </p:pic>
      <p:sp>
        <p:nvSpPr>
          <p:cNvPr id="7" name="ZoneTexte 6">
            <a:extLst>
              <a:ext uri="{FF2B5EF4-FFF2-40B4-BE49-F238E27FC236}">
                <a16:creationId xmlns:a16="http://schemas.microsoft.com/office/drawing/2014/main" id="{E4765A60-01DF-C31D-DD38-42B66C52A2FC}"/>
              </a:ext>
            </a:extLst>
          </p:cNvPr>
          <p:cNvSpPr txBox="1"/>
          <p:nvPr/>
        </p:nvSpPr>
        <p:spPr>
          <a:xfrm>
            <a:off x="172104" y="383482"/>
            <a:ext cx="1995652" cy="3600986"/>
          </a:xfrm>
          <a:prstGeom prst="rect">
            <a:avLst/>
          </a:prstGeom>
          <a:noFill/>
        </p:spPr>
        <p:txBody>
          <a:bodyPr wrap="square" rtlCol="0">
            <a:spAutoFit/>
          </a:bodyPr>
          <a:lstStyle/>
          <a:p>
            <a:r>
              <a:rPr lang="en-US" sz="1200" dirty="0"/>
              <a:t>The objective of the near real time global carbon budget research initiative is to monitor the fate of fossil CO2 emissions from human activities into the increase of CO2 in the atmosphere and the capture by ocean and land carbon sinks. Complementary to the annual </a:t>
            </a:r>
            <a:r>
              <a:rPr lang="en-US" sz="1200" u="sng" dirty="0"/>
              <a:t>Global Carbon Budget (link </a:t>
            </a:r>
            <a:r>
              <a:rPr lang="en-US" sz="1200" u="sng" dirty="0" err="1"/>
              <a:t>Friedlingsten</a:t>
            </a:r>
            <a:r>
              <a:rPr lang="en-US" sz="1200" u="sng" dirty="0"/>
              <a:t> paper ) , </a:t>
            </a:r>
            <a:r>
              <a:rPr lang="en-US" sz="1200" dirty="0"/>
              <a:t>we provide each semester a synthesis of emissions and natural CO2 sinks using the latest atmospheric data and a suite of peer-reviewed modeling </a:t>
            </a:r>
            <a:r>
              <a:rPr lang="en-US" sz="1200" u="sng" dirty="0"/>
              <a:t>approaches</a:t>
            </a:r>
            <a:r>
              <a:rPr lang="en-US" sz="1200" dirty="0"/>
              <a:t> (link </a:t>
            </a:r>
            <a:r>
              <a:rPr lang="en-US" sz="1200" dirty="0" err="1"/>
              <a:t>piyu</a:t>
            </a:r>
            <a:r>
              <a:rPr lang="en-US" sz="1200" dirty="0"/>
              <a:t> paper)</a:t>
            </a:r>
            <a:endParaRPr lang="en-US" sz="1200" u="sng" dirty="0"/>
          </a:p>
        </p:txBody>
      </p:sp>
      <p:cxnSp>
        <p:nvCxnSpPr>
          <p:cNvPr id="9" name="Connecteur droit avec flèche 8">
            <a:extLst>
              <a:ext uri="{FF2B5EF4-FFF2-40B4-BE49-F238E27FC236}">
                <a16:creationId xmlns:a16="http://schemas.microsoft.com/office/drawing/2014/main" id="{296736C2-DD47-8DA4-E762-39FCB90D1504}"/>
              </a:ext>
            </a:extLst>
          </p:cNvPr>
          <p:cNvCxnSpPr/>
          <p:nvPr/>
        </p:nvCxnSpPr>
        <p:spPr>
          <a:xfrm flipV="1">
            <a:off x="2081048" y="1576552"/>
            <a:ext cx="630621" cy="1366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9C4DB075-5FC5-1F99-1065-D505469E39D2}"/>
              </a:ext>
            </a:extLst>
          </p:cNvPr>
          <p:cNvCxnSpPr>
            <a:cxnSpLocks/>
          </p:cNvCxnSpPr>
          <p:nvPr/>
        </p:nvCxnSpPr>
        <p:spPr>
          <a:xfrm flipH="1">
            <a:off x="4051738" y="2669628"/>
            <a:ext cx="3210910" cy="4191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1D5AA9E9-7350-7B4A-157A-895AD657FA26}"/>
              </a:ext>
            </a:extLst>
          </p:cNvPr>
          <p:cNvSpPr txBox="1"/>
          <p:nvPr/>
        </p:nvSpPr>
        <p:spPr>
          <a:xfrm>
            <a:off x="9238593" y="198816"/>
            <a:ext cx="6096000" cy="369332"/>
          </a:xfrm>
          <a:prstGeom prst="rect">
            <a:avLst/>
          </a:prstGeom>
          <a:noFill/>
        </p:spPr>
        <p:txBody>
          <a:bodyPr wrap="square">
            <a:spAutoFit/>
          </a:bodyPr>
          <a:lstStyle/>
          <a:p>
            <a:r>
              <a:rPr lang="en-US" sz="1800" dirty="0">
                <a:solidFill>
                  <a:srgbClr val="FF0000"/>
                </a:solidFill>
              </a:rPr>
              <a:t>About us</a:t>
            </a:r>
            <a:endParaRPr lang="en-US" dirty="0">
              <a:solidFill>
                <a:srgbClr val="FF0000"/>
              </a:solidFill>
            </a:endParaRPr>
          </a:p>
        </p:txBody>
      </p:sp>
      <p:sp>
        <p:nvSpPr>
          <p:cNvPr id="15" name="ZoneTexte 14">
            <a:extLst>
              <a:ext uri="{FF2B5EF4-FFF2-40B4-BE49-F238E27FC236}">
                <a16:creationId xmlns:a16="http://schemas.microsoft.com/office/drawing/2014/main" id="{A8E04478-49E4-BDD0-1543-CA526D3036D9}"/>
              </a:ext>
            </a:extLst>
          </p:cNvPr>
          <p:cNvSpPr txBox="1"/>
          <p:nvPr/>
        </p:nvSpPr>
        <p:spPr>
          <a:xfrm>
            <a:off x="7481394" y="2089319"/>
            <a:ext cx="3303536" cy="4708981"/>
          </a:xfrm>
          <a:prstGeom prst="rect">
            <a:avLst/>
          </a:prstGeom>
          <a:noFill/>
        </p:spPr>
        <p:txBody>
          <a:bodyPr wrap="square" rtlCol="0">
            <a:spAutoFit/>
          </a:bodyPr>
          <a:lstStyle/>
          <a:p>
            <a:r>
              <a:rPr lang="en-US" sz="1200" dirty="0"/>
              <a:t>Two independent and complementary approaches are used to estimate the global CO2 budget and the regional distribution of emissions and natural CO2 sinks  </a:t>
            </a:r>
          </a:p>
          <a:p>
            <a:endParaRPr lang="en-US" sz="1200" u="sng" dirty="0"/>
          </a:p>
          <a:p>
            <a:pPr marL="228600" indent="-228600">
              <a:buFont typeface="+mj-lt"/>
              <a:buAutoNum type="arabicPeriod"/>
            </a:pPr>
            <a:r>
              <a:rPr lang="en-US" sz="1200" dirty="0"/>
              <a:t>The bottom up approach is based on near real time fossil CO2 emissions based on activity data from </a:t>
            </a:r>
            <a:r>
              <a:rPr lang="en-US" sz="1200" u="sng" dirty="0"/>
              <a:t>Carbon Monitor (link)</a:t>
            </a:r>
            <a:r>
              <a:rPr lang="en-US" sz="1200" dirty="0"/>
              <a:t>, atmospheric CO2 monthly increase from the </a:t>
            </a:r>
            <a:r>
              <a:rPr lang="en-US" sz="1200" u="sng" dirty="0"/>
              <a:t>NOAA and SCRIPPS network  (link) , </a:t>
            </a:r>
            <a:r>
              <a:rPr lang="en-US" sz="1200" dirty="0"/>
              <a:t>and process-based land carbon models integrated with the latest climate data as input, and AI-empowered emulators of ocean carbon models. The land and ocean carbon models used here are contributing to in the annual Global Budget assessment and have been extensively validated</a:t>
            </a:r>
          </a:p>
          <a:p>
            <a:pPr marL="228600" indent="-228600">
              <a:buFont typeface="+mj-lt"/>
              <a:buAutoNum type="arabicPeriod"/>
            </a:pPr>
            <a:r>
              <a:rPr lang="en-US" sz="1200" dirty="0"/>
              <a:t>The top down approach is based on satellite measurements of CO2 in the atmosphere with global coverage by the </a:t>
            </a:r>
            <a:r>
              <a:rPr lang="en-US" sz="1200" u="sng" dirty="0"/>
              <a:t>OCO2 satellite of NASA </a:t>
            </a:r>
            <a:r>
              <a:rPr lang="en-US" sz="1200" dirty="0"/>
              <a:t>(link )  using an atmospheric inversion to translate these measurements into fluxes. It uses as input fossil CO2 emissions and the latest wind fields to provide time varying maps of land and ocean CO2 fluxes</a:t>
            </a:r>
          </a:p>
        </p:txBody>
      </p:sp>
    </p:spTree>
    <p:extLst>
      <p:ext uri="{BB962C8B-B14F-4D97-AF65-F5344CB8AC3E}">
        <p14:creationId xmlns:p14="http://schemas.microsoft.com/office/powerpoint/2010/main" val="258515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7B225D0B-4E56-6487-8318-D661BB714B4E}"/>
              </a:ext>
            </a:extLst>
          </p:cNvPr>
          <p:cNvPicPr>
            <a:picLocks noChangeAspect="1"/>
          </p:cNvPicPr>
          <p:nvPr/>
        </p:nvPicPr>
        <p:blipFill>
          <a:blip r:embed="rId2"/>
          <a:stretch>
            <a:fillRect/>
          </a:stretch>
        </p:blipFill>
        <p:spPr>
          <a:xfrm>
            <a:off x="3640912" y="546955"/>
            <a:ext cx="6192225" cy="2610448"/>
          </a:xfrm>
          <a:prstGeom prst="rect">
            <a:avLst/>
          </a:prstGeom>
        </p:spPr>
      </p:pic>
      <p:pic>
        <p:nvPicPr>
          <p:cNvPr id="8" name="Image 7">
            <a:extLst>
              <a:ext uri="{FF2B5EF4-FFF2-40B4-BE49-F238E27FC236}">
                <a16:creationId xmlns:a16="http://schemas.microsoft.com/office/drawing/2014/main" id="{0216E5CA-1B3E-A476-B41C-A840AFE33268}"/>
              </a:ext>
            </a:extLst>
          </p:cNvPr>
          <p:cNvPicPr>
            <a:picLocks noChangeAspect="1"/>
          </p:cNvPicPr>
          <p:nvPr/>
        </p:nvPicPr>
        <p:blipFill>
          <a:blip r:embed="rId3"/>
          <a:stretch>
            <a:fillRect/>
          </a:stretch>
        </p:blipFill>
        <p:spPr>
          <a:xfrm>
            <a:off x="2227756" y="1852179"/>
            <a:ext cx="1996086" cy="1041109"/>
          </a:xfrm>
          <a:prstGeom prst="rect">
            <a:avLst/>
          </a:prstGeom>
        </p:spPr>
      </p:pic>
      <p:pic>
        <p:nvPicPr>
          <p:cNvPr id="10" name="Image 9">
            <a:extLst>
              <a:ext uri="{FF2B5EF4-FFF2-40B4-BE49-F238E27FC236}">
                <a16:creationId xmlns:a16="http://schemas.microsoft.com/office/drawing/2014/main" id="{38C69691-4329-FA20-DC06-A79945B423ED}"/>
              </a:ext>
            </a:extLst>
          </p:cNvPr>
          <p:cNvPicPr>
            <a:picLocks noChangeAspect="1"/>
          </p:cNvPicPr>
          <p:nvPr/>
        </p:nvPicPr>
        <p:blipFill>
          <a:blip r:embed="rId4"/>
          <a:stretch>
            <a:fillRect/>
          </a:stretch>
        </p:blipFill>
        <p:spPr>
          <a:xfrm>
            <a:off x="3225799" y="3910758"/>
            <a:ext cx="6133703" cy="2233468"/>
          </a:xfrm>
          <a:prstGeom prst="rect">
            <a:avLst/>
          </a:prstGeom>
        </p:spPr>
      </p:pic>
      <p:pic>
        <p:nvPicPr>
          <p:cNvPr id="11" name="Image 10">
            <a:extLst>
              <a:ext uri="{FF2B5EF4-FFF2-40B4-BE49-F238E27FC236}">
                <a16:creationId xmlns:a16="http://schemas.microsoft.com/office/drawing/2014/main" id="{6C576F31-23DD-B600-D207-4397EE189D3B}"/>
              </a:ext>
            </a:extLst>
          </p:cNvPr>
          <p:cNvPicPr>
            <a:picLocks noChangeAspect="1"/>
          </p:cNvPicPr>
          <p:nvPr/>
        </p:nvPicPr>
        <p:blipFill>
          <a:blip r:embed="rId3"/>
          <a:stretch>
            <a:fillRect/>
          </a:stretch>
        </p:blipFill>
        <p:spPr>
          <a:xfrm>
            <a:off x="1644826" y="5027492"/>
            <a:ext cx="1996086" cy="1041109"/>
          </a:xfrm>
          <a:prstGeom prst="rect">
            <a:avLst/>
          </a:prstGeom>
        </p:spPr>
      </p:pic>
      <p:cxnSp>
        <p:nvCxnSpPr>
          <p:cNvPr id="13" name="Connecteur en angle 12">
            <a:extLst>
              <a:ext uri="{FF2B5EF4-FFF2-40B4-BE49-F238E27FC236}">
                <a16:creationId xmlns:a16="http://schemas.microsoft.com/office/drawing/2014/main" id="{0F32B76A-267D-E32E-315E-F6E558926877}"/>
              </a:ext>
            </a:extLst>
          </p:cNvPr>
          <p:cNvCxnSpPr/>
          <p:nvPr/>
        </p:nvCxnSpPr>
        <p:spPr>
          <a:xfrm flipV="1">
            <a:off x="2832498" y="4198512"/>
            <a:ext cx="2210557" cy="828980"/>
          </a:xfrm>
          <a:prstGeom prst="bentConnector3">
            <a:avLst>
              <a:gd name="adj1" fmla="val -1393"/>
            </a:avLst>
          </a:prstGeom>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C28723FF-3CFC-D9F3-6A53-C48ED12777EC}"/>
              </a:ext>
            </a:extLst>
          </p:cNvPr>
          <p:cNvSpPr txBox="1"/>
          <p:nvPr/>
        </p:nvSpPr>
        <p:spPr>
          <a:xfrm>
            <a:off x="7570887" y="4174873"/>
            <a:ext cx="1985159" cy="369332"/>
          </a:xfrm>
          <a:prstGeom prst="rect">
            <a:avLst/>
          </a:prstGeom>
          <a:solidFill>
            <a:srgbClr val="FFC000"/>
          </a:solidFill>
        </p:spPr>
        <p:txBody>
          <a:bodyPr wrap="none" rtlCol="0">
            <a:spAutoFit/>
          </a:bodyPr>
          <a:lstStyle/>
          <a:p>
            <a:r>
              <a:rPr lang="en-US" dirty="0"/>
              <a:t>OCO2 satellite data</a:t>
            </a:r>
          </a:p>
        </p:txBody>
      </p:sp>
      <p:sp>
        <p:nvSpPr>
          <p:cNvPr id="16" name="ZoneTexte 15">
            <a:extLst>
              <a:ext uri="{FF2B5EF4-FFF2-40B4-BE49-F238E27FC236}">
                <a16:creationId xmlns:a16="http://schemas.microsoft.com/office/drawing/2014/main" id="{9BFE1D3E-25F4-8F78-F54D-B0E59096792E}"/>
              </a:ext>
            </a:extLst>
          </p:cNvPr>
          <p:cNvSpPr txBox="1"/>
          <p:nvPr/>
        </p:nvSpPr>
        <p:spPr>
          <a:xfrm>
            <a:off x="7374343" y="2214732"/>
            <a:ext cx="3485121" cy="646331"/>
          </a:xfrm>
          <a:prstGeom prst="rect">
            <a:avLst/>
          </a:prstGeom>
          <a:solidFill>
            <a:srgbClr val="FFC000"/>
          </a:solidFill>
        </p:spPr>
        <p:txBody>
          <a:bodyPr wrap="none" rtlCol="0">
            <a:spAutoFit/>
          </a:bodyPr>
          <a:lstStyle/>
          <a:p>
            <a:r>
              <a:rPr lang="en-US" dirty="0"/>
              <a:t>CO2 growth rate from </a:t>
            </a:r>
          </a:p>
          <a:p>
            <a:r>
              <a:rPr lang="en-US" dirty="0"/>
              <a:t>NOAA and SCRIPPS surface stations</a:t>
            </a:r>
          </a:p>
        </p:txBody>
      </p:sp>
      <p:sp>
        <p:nvSpPr>
          <p:cNvPr id="17" name="ZoneTexte 16">
            <a:extLst>
              <a:ext uri="{FF2B5EF4-FFF2-40B4-BE49-F238E27FC236}">
                <a16:creationId xmlns:a16="http://schemas.microsoft.com/office/drawing/2014/main" id="{F2353DC5-4E3C-67B5-AA77-E9EAEEC5682B}"/>
              </a:ext>
            </a:extLst>
          </p:cNvPr>
          <p:cNvSpPr txBox="1"/>
          <p:nvPr/>
        </p:nvSpPr>
        <p:spPr>
          <a:xfrm>
            <a:off x="1884218" y="526473"/>
            <a:ext cx="1182631" cy="369332"/>
          </a:xfrm>
          <a:prstGeom prst="rect">
            <a:avLst/>
          </a:prstGeom>
          <a:noFill/>
        </p:spPr>
        <p:txBody>
          <a:bodyPr wrap="none" rtlCol="0">
            <a:spAutoFit/>
          </a:bodyPr>
          <a:lstStyle/>
          <a:p>
            <a:r>
              <a:rPr lang="en-US" dirty="0"/>
              <a:t>Bottom up</a:t>
            </a:r>
          </a:p>
        </p:txBody>
      </p:sp>
      <p:sp>
        <p:nvSpPr>
          <p:cNvPr id="18" name="ZoneTexte 17">
            <a:extLst>
              <a:ext uri="{FF2B5EF4-FFF2-40B4-BE49-F238E27FC236}">
                <a16:creationId xmlns:a16="http://schemas.microsoft.com/office/drawing/2014/main" id="{1FFF84F8-350C-D672-9A99-203F83F8FF43}"/>
              </a:ext>
            </a:extLst>
          </p:cNvPr>
          <p:cNvSpPr txBox="1"/>
          <p:nvPr/>
        </p:nvSpPr>
        <p:spPr>
          <a:xfrm>
            <a:off x="462195" y="2003401"/>
            <a:ext cx="1102610" cy="369332"/>
          </a:xfrm>
          <a:prstGeom prst="rect">
            <a:avLst/>
          </a:prstGeom>
          <a:noFill/>
        </p:spPr>
        <p:txBody>
          <a:bodyPr wrap="none" rtlCol="0">
            <a:spAutoFit/>
          </a:bodyPr>
          <a:lstStyle/>
          <a:p>
            <a:r>
              <a:rPr lang="en-US"/>
              <a:t>Top </a:t>
            </a:r>
            <a:r>
              <a:rPr lang="en-US" dirty="0"/>
              <a:t>down</a:t>
            </a:r>
          </a:p>
        </p:txBody>
      </p:sp>
    </p:spTree>
    <p:extLst>
      <p:ext uri="{BB962C8B-B14F-4D97-AF65-F5344CB8AC3E}">
        <p14:creationId xmlns:p14="http://schemas.microsoft.com/office/powerpoint/2010/main" val="145742343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266</Words>
  <Application>Microsoft Macintosh PowerPoint</Application>
  <PresentationFormat>Grand écran</PresentationFormat>
  <Paragraphs>11</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Thème Office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philippe.ciais</dc:creator>
  <cp:lastModifiedBy>philippe.ciais</cp:lastModifiedBy>
  <cp:revision>1</cp:revision>
  <dcterms:created xsi:type="dcterms:W3CDTF">2024-10-18T11:51:17Z</dcterms:created>
  <dcterms:modified xsi:type="dcterms:W3CDTF">2024-10-18T12:13:57Z</dcterms:modified>
</cp:coreProperties>
</file>