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3683-B24C-40D4-8F95-5B7F5B825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843CA-242D-494D-9DD1-9CF8276E1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CF30-2D7D-4AD5-90F0-8379FD0C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9CD8-D191-4D44-84BB-7A0A7D40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374A-D2B3-4B17-87AC-151E625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E7F9-E91A-4BCF-8000-84C5EC11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DEBFE-23E1-4738-8329-617E2F82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B4A2-2E59-4E85-B34F-066CD88D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A5D9-E952-429B-9234-4CE2F5D2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EE53-EAB3-4CA5-857C-962D4CA9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1B3B2-4F05-4956-9899-5CC553D3C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6D874-35CA-4CE0-859F-D7E05806A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1B1B-B066-460F-A60B-EF8B77C3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4316-FB1E-4B88-A0E4-3F9BA092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75AF-E207-46A4-9F84-5752D716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4C5F-1CFA-4EFF-83D4-9469005A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A28E-5014-4AA2-9291-72424829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36EF-03F1-43FD-B2D5-D5C2B90E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4FFC-1283-4614-BB27-DDBF952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2D0D-F6F3-43AC-8D9C-9A9CD0C1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EF03-E13D-43D1-AC91-C2E31789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32D7B-21D5-4F08-A930-AB26760D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A303-5090-4B54-B783-B801E2D0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07E3-583A-49E8-8546-30E0D76E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6F8C-DCED-4799-8467-37392788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CCB6-EBF5-433D-8B60-D0E47475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BDE9-8A1A-4187-829E-166821A1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59CA-CE5F-4447-982C-6041CCB7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420A2-FF28-4358-9CE0-60B82D1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3E1FD-3897-4A69-8408-C8ABBFA0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CE434-C7EE-4E18-81C0-386EC63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DB43-8368-43E0-A431-1D5F9678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F9A77-5612-40AD-B602-ED6566A0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1596E-5BB0-4C5B-BB8D-722F6D8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43E9D-7A9A-4F96-A9EA-4A0084FC5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2921-2609-4588-856A-50093F068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F8D21-B500-433C-B3FD-7DCB464A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4AEB7-C629-4E46-9C34-5F17CAB9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E2D1C-93E8-4A3D-BC26-1C8A0DB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6C07-ED67-4492-83CB-4935FE1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CB62C-BDF1-4884-902A-93BC952E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958AF-F3E2-4945-A1F5-98B684B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64D1-5303-4817-89D6-2E4D780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C8B75-4660-42EA-A4EE-4AC3050D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D92EB-3FA6-4A64-A8F1-2B2BAA75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D2D4-563C-4A8D-B0A4-ED1D8A78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8A18-D759-49C8-B61D-94009B51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12AF-BE3E-4789-AFB5-22AD6C47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21E27-EB52-4997-885F-A4892B48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9FEDC-2789-4871-A41E-0093ED65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319A-09CF-4587-9D28-F10B474C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0FE3-60DC-4F84-B379-E364F219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5038-7F5D-4972-91BF-63EAD790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DBF5C-1879-4F00-AD9E-DC7257EF9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DB377-DAEC-4D66-91EB-3FD71D93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E41B9-B903-4AE6-AB58-65293E6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50258-5E0F-4E6D-92B0-E1214420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5F59-FF12-4ACF-939D-3FA890F4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FC7D8-CC8B-4EEC-8BA6-085AB930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5F6C-0DF9-469C-BCBB-532347A8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C20B-7AB9-421C-9A6A-31B152050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1D77-08D8-47B3-9F21-A3A3BE92A18A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3974-0C0A-4312-BCE7-A466084A3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A80C-BCB5-44B6-900B-669727C67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4A95-29BE-4185-87E7-C8BF8A59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9BC8-14DF-4F71-9CC0-90F6E0D90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Machine learning enhanced building-Based disaggregation model for reginal near-real-time CO2 emission estimations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63D2A-E352-414F-BBFD-B15F9F595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BEFFBC-AE9B-42DE-886C-6E03EEED9C40}"/>
              </a:ext>
            </a:extLst>
          </p:cNvPr>
          <p:cNvGrpSpPr/>
          <p:nvPr/>
        </p:nvGrpSpPr>
        <p:grpSpPr>
          <a:xfrm>
            <a:off x="3595456" y="124287"/>
            <a:ext cx="6977848" cy="6462944"/>
            <a:chOff x="585926" y="363984"/>
            <a:chExt cx="10848513" cy="5992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D95D0A-A85C-4E33-A244-318AB203AF3A}"/>
                </a:ext>
              </a:extLst>
            </p:cNvPr>
            <p:cNvSpPr/>
            <p:nvPr/>
          </p:nvSpPr>
          <p:spPr>
            <a:xfrm>
              <a:off x="585926" y="363984"/>
              <a:ext cx="10848513" cy="5992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4BD542-685D-42A1-B4D5-2E8BE203AE09}"/>
                </a:ext>
              </a:extLst>
            </p:cNvPr>
            <p:cNvSpPr txBox="1"/>
            <p:nvPr/>
          </p:nvSpPr>
          <p:spPr>
            <a:xfrm>
              <a:off x="757561" y="501589"/>
              <a:ext cx="3086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Emission disaggregation model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22628A-20F5-4073-8527-7B3FC479460E}"/>
              </a:ext>
            </a:extLst>
          </p:cNvPr>
          <p:cNvSpPr/>
          <p:nvPr/>
        </p:nvSpPr>
        <p:spPr>
          <a:xfrm>
            <a:off x="189391" y="124287"/>
            <a:ext cx="2858610" cy="200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various emission inventory</a:t>
            </a:r>
          </a:p>
        </p:txBody>
      </p:sp>
    </p:spTree>
    <p:extLst>
      <p:ext uri="{BB962C8B-B14F-4D97-AF65-F5344CB8AC3E}">
        <p14:creationId xmlns:p14="http://schemas.microsoft.com/office/powerpoint/2010/main" val="330882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F59F2-0330-4C3C-9223-4E76EEBB784D}"/>
              </a:ext>
            </a:extLst>
          </p:cNvPr>
          <p:cNvSpPr/>
          <p:nvPr/>
        </p:nvSpPr>
        <p:spPr>
          <a:xfrm>
            <a:off x="334392" y="193089"/>
            <a:ext cx="8339091" cy="5672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495AF-E443-450F-B19D-014C4C7EBF1F}"/>
              </a:ext>
            </a:extLst>
          </p:cNvPr>
          <p:cNvSpPr txBox="1"/>
          <p:nvPr/>
        </p:nvSpPr>
        <p:spPr>
          <a:xfrm>
            <a:off x="485312" y="2774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B3E7B-4DED-4CF5-A234-DAD08F6B0ABE}"/>
              </a:ext>
            </a:extLst>
          </p:cNvPr>
          <p:cNvSpPr/>
          <p:nvPr/>
        </p:nvSpPr>
        <p:spPr>
          <a:xfrm>
            <a:off x="634754" y="992079"/>
            <a:ext cx="3382391" cy="144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76D39-7FE5-425F-88C6-9C8F13B1614D}"/>
              </a:ext>
            </a:extLst>
          </p:cNvPr>
          <p:cNvSpPr txBox="1"/>
          <p:nvPr/>
        </p:nvSpPr>
        <p:spPr>
          <a:xfrm>
            <a:off x="742764" y="1105438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define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C07FB-B0E8-4564-8F10-B312F94EFA8B}"/>
              </a:ext>
            </a:extLst>
          </p:cNvPr>
          <p:cNvSpPr/>
          <p:nvPr/>
        </p:nvSpPr>
        <p:spPr>
          <a:xfrm>
            <a:off x="634754" y="2866747"/>
            <a:ext cx="3382391" cy="269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16C32-36FA-4B89-83D4-313C0867FA44}"/>
              </a:ext>
            </a:extLst>
          </p:cNvPr>
          <p:cNvSpPr txBox="1"/>
          <p:nvPr/>
        </p:nvSpPr>
        <p:spPr>
          <a:xfrm>
            <a:off x="742764" y="2980106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Raster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012B14-0D8C-44B4-8731-E1254DD2DF56}"/>
              </a:ext>
            </a:extLst>
          </p:cNvPr>
          <p:cNvSpPr/>
          <p:nvPr/>
        </p:nvSpPr>
        <p:spPr>
          <a:xfrm>
            <a:off x="864092" y="3508563"/>
            <a:ext cx="2586361" cy="49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B18E47-5C3F-40A1-B62A-35F20BC267A0}"/>
              </a:ext>
            </a:extLst>
          </p:cNvPr>
          <p:cNvSpPr/>
          <p:nvPr/>
        </p:nvSpPr>
        <p:spPr>
          <a:xfrm>
            <a:off x="4440314" y="992079"/>
            <a:ext cx="3841072" cy="457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15F5C-0040-4BFA-B04B-ACBCBE67EF84}"/>
              </a:ext>
            </a:extLst>
          </p:cNvPr>
          <p:cNvSpPr txBox="1"/>
          <p:nvPr/>
        </p:nvSpPr>
        <p:spPr>
          <a:xfrm>
            <a:off x="4548324" y="1105438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CB082-ACE9-4E10-876D-723310510C9E}"/>
              </a:ext>
            </a:extLst>
          </p:cNvPr>
          <p:cNvSpPr/>
          <p:nvPr/>
        </p:nvSpPr>
        <p:spPr>
          <a:xfrm>
            <a:off x="4675574" y="1712280"/>
            <a:ext cx="3382391" cy="144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71EF2-644F-4634-9DDB-E91F3549C3EC}"/>
              </a:ext>
            </a:extLst>
          </p:cNvPr>
          <p:cNvSpPr txBox="1"/>
          <p:nvPr/>
        </p:nvSpPr>
        <p:spPr>
          <a:xfrm>
            <a:off x="4783584" y="182563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District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686ACC-4430-4FE8-948C-0F3AEC9A53EC}"/>
              </a:ext>
            </a:extLst>
          </p:cNvPr>
          <p:cNvSpPr/>
          <p:nvPr/>
        </p:nvSpPr>
        <p:spPr>
          <a:xfrm>
            <a:off x="4675574" y="3584729"/>
            <a:ext cx="3382391" cy="167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279C9-C066-4B68-9FEE-0BC063680B28}"/>
              </a:ext>
            </a:extLst>
          </p:cNvPr>
          <p:cNvSpPr txBox="1"/>
          <p:nvPr/>
        </p:nvSpPr>
        <p:spPr>
          <a:xfrm>
            <a:off x="4783584" y="369808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layer</a:t>
            </a:r>
          </a:p>
        </p:txBody>
      </p:sp>
    </p:spTree>
    <p:extLst>
      <p:ext uri="{BB962C8B-B14F-4D97-AF65-F5344CB8AC3E}">
        <p14:creationId xmlns:p14="http://schemas.microsoft.com/office/powerpoint/2010/main" val="235381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A2DA87-B7A0-40B1-A70B-8776CF66C931}"/>
              </a:ext>
            </a:extLst>
          </p:cNvPr>
          <p:cNvSpPr/>
          <p:nvPr/>
        </p:nvSpPr>
        <p:spPr>
          <a:xfrm>
            <a:off x="334392" y="193089"/>
            <a:ext cx="11523216" cy="5672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9BA97-3A5B-47C6-A84D-C44EE7F03D05}"/>
              </a:ext>
            </a:extLst>
          </p:cNvPr>
          <p:cNvSpPr txBox="1"/>
          <p:nvPr/>
        </p:nvSpPr>
        <p:spPr>
          <a:xfrm>
            <a:off x="485312" y="27742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732FE-599A-4CA4-93B8-0EB5C8E6C580}"/>
              </a:ext>
            </a:extLst>
          </p:cNvPr>
          <p:cNvSpPr/>
          <p:nvPr/>
        </p:nvSpPr>
        <p:spPr>
          <a:xfrm>
            <a:off x="4338222" y="992079"/>
            <a:ext cx="3382391" cy="455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DF7D6-DDF8-4F3B-8558-68B254519182}"/>
              </a:ext>
            </a:extLst>
          </p:cNvPr>
          <p:cNvSpPr txBox="1"/>
          <p:nvPr/>
        </p:nvSpPr>
        <p:spPr>
          <a:xfrm>
            <a:off x="4446232" y="1105438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A434A-139E-4FFA-B8B4-D5117BB4CA1E}"/>
              </a:ext>
            </a:extLst>
          </p:cNvPr>
          <p:cNvSpPr/>
          <p:nvPr/>
        </p:nvSpPr>
        <p:spPr>
          <a:xfrm>
            <a:off x="8174855" y="992079"/>
            <a:ext cx="3382391" cy="455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94256-A91D-4086-A676-D46A5B1898B0}"/>
              </a:ext>
            </a:extLst>
          </p:cNvPr>
          <p:cNvSpPr txBox="1"/>
          <p:nvPr/>
        </p:nvSpPr>
        <p:spPr>
          <a:xfrm>
            <a:off x="8282865" y="110543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with 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9E41B-16B3-47F1-9E73-A2F29362491F}"/>
              </a:ext>
            </a:extLst>
          </p:cNvPr>
          <p:cNvSpPr/>
          <p:nvPr/>
        </p:nvSpPr>
        <p:spPr>
          <a:xfrm>
            <a:off x="6363820" y="2755777"/>
            <a:ext cx="1002437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Building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3723B2-31F4-4745-A980-620B9E99F6CB}"/>
              </a:ext>
            </a:extLst>
          </p:cNvPr>
          <p:cNvSpPr/>
          <p:nvPr/>
        </p:nvSpPr>
        <p:spPr>
          <a:xfrm>
            <a:off x="4584217" y="1744832"/>
            <a:ext cx="152695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Non-raster values:</a:t>
            </a:r>
          </a:p>
          <a:p>
            <a:pPr algn="ctr"/>
            <a:r>
              <a:rPr lang="en-US" dirty="0"/>
              <a:t>Polygon</a:t>
            </a:r>
          </a:p>
          <a:p>
            <a:pPr algn="ctr"/>
            <a:r>
              <a:rPr lang="en-US" dirty="0"/>
              <a:t>Type,</a:t>
            </a:r>
          </a:p>
          <a:p>
            <a:pPr algn="ctr"/>
            <a:r>
              <a:rPr lang="en-US" dirty="0"/>
              <a:t>Height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92A4E3-30C7-40CD-9224-59D021303F2D}"/>
              </a:ext>
            </a:extLst>
          </p:cNvPr>
          <p:cNvSpPr/>
          <p:nvPr/>
        </p:nvSpPr>
        <p:spPr>
          <a:xfrm>
            <a:off x="4584217" y="3524267"/>
            <a:ext cx="152695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Raster values:</a:t>
            </a:r>
          </a:p>
          <a:p>
            <a:pPr algn="ctr"/>
            <a:r>
              <a:rPr lang="en-US" dirty="0"/>
              <a:t>LCZ,</a:t>
            </a:r>
          </a:p>
          <a:p>
            <a:pPr algn="ctr"/>
            <a:r>
              <a:rPr lang="en-US" dirty="0"/>
              <a:t>GHSL,</a:t>
            </a:r>
          </a:p>
          <a:p>
            <a:pPr algn="ctr"/>
            <a:r>
              <a:rPr lang="en-US" dirty="0"/>
              <a:t>Nightlight,</a:t>
            </a:r>
          </a:p>
          <a:p>
            <a:pPr algn="ctr"/>
            <a:r>
              <a:rPr lang="en-US" dirty="0"/>
              <a:t>3D 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CB44BF-B4D6-4846-B8D5-A14D928C5EBD}"/>
              </a:ext>
            </a:extLst>
          </p:cNvPr>
          <p:cNvSpPr/>
          <p:nvPr/>
        </p:nvSpPr>
        <p:spPr>
          <a:xfrm>
            <a:off x="8422279" y="1665640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and feature setting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B7F65-E04B-49FF-806D-F31F188DC68D}"/>
              </a:ext>
            </a:extLst>
          </p:cNvPr>
          <p:cNvSpPr/>
          <p:nvPr/>
        </p:nvSpPr>
        <p:spPr>
          <a:xfrm>
            <a:off x="8422279" y="2446875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data selecting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DAB3D-CE0C-4D86-879E-6F26EEA609F6}"/>
              </a:ext>
            </a:extLst>
          </p:cNvPr>
          <p:cNvSpPr/>
          <p:nvPr/>
        </p:nvSpPr>
        <p:spPr>
          <a:xfrm>
            <a:off x="8422279" y="3270311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1F145-C568-4BEF-A9DD-680400240A83}"/>
              </a:ext>
            </a:extLst>
          </p:cNvPr>
          <p:cNvSpPr/>
          <p:nvPr/>
        </p:nvSpPr>
        <p:spPr>
          <a:xfrm>
            <a:off x="8422279" y="4797824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35023-5F77-44BC-8285-BC350A4E3398}"/>
              </a:ext>
            </a:extLst>
          </p:cNvPr>
          <p:cNvSpPr/>
          <p:nvPr/>
        </p:nvSpPr>
        <p:spPr>
          <a:xfrm>
            <a:off x="634754" y="992079"/>
            <a:ext cx="3382391" cy="455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ECF67C-8C5E-4863-9829-5800B8068418}"/>
              </a:ext>
            </a:extLst>
          </p:cNvPr>
          <p:cNvSpPr txBox="1"/>
          <p:nvPr/>
        </p:nvSpPr>
        <p:spPr>
          <a:xfrm>
            <a:off x="742764" y="1105438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organizer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7AF79B-CFF8-4216-94CD-6DC0E06B2389}"/>
              </a:ext>
            </a:extLst>
          </p:cNvPr>
          <p:cNvSpPr/>
          <p:nvPr/>
        </p:nvSpPr>
        <p:spPr>
          <a:xfrm>
            <a:off x="805121" y="1683395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polygon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9B847-691D-4280-8239-744C54F0CDD8}"/>
              </a:ext>
            </a:extLst>
          </p:cNvPr>
          <p:cNvSpPr/>
          <p:nvPr/>
        </p:nvSpPr>
        <p:spPr>
          <a:xfrm>
            <a:off x="805121" y="2513119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Repair polygon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330270-FF81-434A-97E1-87FA71352316}"/>
              </a:ext>
            </a:extLst>
          </p:cNvPr>
          <p:cNvSpPr/>
          <p:nvPr/>
        </p:nvSpPr>
        <p:spPr>
          <a:xfrm>
            <a:off x="805121" y="3346142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raster 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B7372A-5EEA-4422-AE27-387215D1D0B4}"/>
              </a:ext>
            </a:extLst>
          </p:cNvPr>
          <p:cNvSpPr/>
          <p:nvPr/>
        </p:nvSpPr>
        <p:spPr>
          <a:xfrm>
            <a:off x="8422279" y="4047105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26E9A-5512-4CF3-9FFF-DAA92E1FB690}"/>
              </a:ext>
            </a:extLst>
          </p:cNvPr>
          <p:cNvSpPr/>
          <p:nvPr/>
        </p:nvSpPr>
        <p:spPr>
          <a:xfrm>
            <a:off x="805121" y="4248168"/>
            <a:ext cx="2813892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ML model value</a:t>
            </a:r>
          </a:p>
        </p:txBody>
      </p:sp>
    </p:spTree>
    <p:extLst>
      <p:ext uri="{BB962C8B-B14F-4D97-AF65-F5344CB8AC3E}">
        <p14:creationId xmlns:p14="http://schemas.microsoft.com/office/powerpoint/2010/main" val="90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2BFDFA-C27A-4AE7-85AA-1AC8E0483499}"/>
              </a:ext>
            </a:extLst>
          </p:cNvPr>
          <p:cNvSpPr/>
          <p:nvPr/>
        </p:nvSpPr>
        <p:spPr>
          <a:xfrm>
            <a:off x="719092" y="601462"/>
            <a:ext cx="3382391" cy="455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344B9-D388-470C-9735-1F0690365ABB}"/>
              </a:ext>
            </a:extLst>
          </p:cNvPr>
          <p:cNvSpPr txBox="1"/>
          <p:nvPr/>
        </p:nvSpPr>
        <p:spPr>
          <a:xfrm>
            <a:off x="827102" y="714821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Emission parameter</a:t>
            </a:r>
          </a:p>
        </p:txBody>
      </p:sp>
    </p:spTree>
    <p:extLst>
      <p:ext uri="{BB962C8B-B14F-4D97-AF65-F5344CB8AC3E}">
        <p14:creationId xmlns:p14="http://schemas.microsoft.com/office/powerpoint/2010/main" val="98269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36"/>
          <p:cNvGrpSpPr/>
          <p:nvPr/>
        </p:nvGrpSpPr>
        <p:grpSpPr>
          <a:xfrm>
            <a:off x="545760" y="2616480"/>
            <a:ext cx="1884960" cy="1737000"/>
            <a:chOff x="545760" y="2616480"/>
            <a:chExt cx="1884960" cy="1737000"/>
          </a:xfrm>
        </p:grpSpPr>
        <p:sp>
          <p:nvSpPr>
            <p:cNvPr id="210" name="TextBox 9"/>
            <p:cNvSpPr/>
            <p:nvPr/>
          </p:nvSpPr>
          <p:spPr>
            <a:xfrm>
              <a:off x="599760" y="2616480"/>
              <a:ext cx="18309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Total near-real-time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CO2 Emission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11" name="Group 35"/>
            <p:cNvGrpSpPr/>
            <p:nvPr/>
          </p:nvGrpSpPr>
          <p:grpSpPr>
            <a:xfrm>
              <a:off x="545760" y="3261600"/>
              <a:ext cx="1830960" cy="1091880"/>
              <a:chOff x="545760" y="3261600"/>
              <a:chExt cx="1830960" cy="1091880"/>
            </a:xfrm>
          </p:grpSpPr>
          <p:sp>
            <p:nvSpPr>
              <p:cNvPr id="212" name="Freeform: Shape 34"/>
              <p:cNvSpPr/>
              <p:nvPr/>
            </p:nvSpPr>
            <p:spPr>
              <a:xfrm>
                <a:off x="883800" y="3486240"/>
                <a:ext cx="1051200" cy="453240"/>
              </a:xfrm>
              <a:custGeom>
                <a:avLst/>
                <a:gdLst/>
                <a:ahLst/>
                <a:cxnLst/>
                <a:rect l="l" t="t" r="r" b="b"/>
                <a:pathLst>
                  <a:path w="1051560" h="453666">
                    <a:moveTo>
                      <a:pt x="0" y="381000"/>
                    </a:moveTo>
                    <a:cubicBezTo>
                      <a:pt x="60801" y="328295"/>
                      <a:pt x="121603" y="275590"/>
                      <a:pt x="184785" y="274320"/>
                    </a:cubicBezTo>
                    <a:cubicBezTo>
                      <a:pt x="247967" y="273050"/>
                      <a:pt x="301625" y="380682"/>
                      <a:pt x="379095" y="373380"/>
                    </a:cubicBezTo>
                    <a:cubicBezTo>
                      <a:pt x="456565" y="366078"/>
                      <a:pt x="578168" y="217805"/>
                      <a:pt x="649605" y="230505"/>
                    </a:cubicBezTo>
                    <a:cubicBezTo>
                      <a:pt x="721042" y="243205"/>
                      <a:pt x="740727" y="487998"/>
                      <a:pt x="807720" y="449580"/>
                    </a:cubicBezTo>
                    <a:cubicBezTo>
                      <a:pt x="874713" y="411162"/>
                      <a:pt x="963136" y="205581"/>
                      <a:pt x="1051560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3" name="Oval 4"/>
              <p:cNvSpPr/>
              <p:nvPr/>
            </p:nvSpPr>
            <p:spPr>
              <a:xfrm>
                <a:off x="842400" y="3801600"/>
                <a:ext cx="91080" cy="91080"/>
              </a:xfrm>
              <a:prstGeom prst="ellipse">
                <a:avLst/>
              </a:prstGeom>
              <a:solidFill>
                <a:srgbClr val="412C2B"/>
              </a:solidFill>
              <a:ln>
                <a:solidFill>
                  <a:srgbClr val="1C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Oval 14"/>
              <p:cNvSpPr/>
              <p:nvPr/>
            </p:nvSpPr>
            <p:spPr>
              <a:xfrm>
                <a:off x="1029240" y="3710160"/>
                <a:ext cx="91080" cy="91080"/>
              </a:xfrm>
              <a:prstGeom prst="ellipse">
                <a:avLst/>
              </a:prstGeom>
              <a:solidFill>
                <a:srgbClr val="412C2B"/>
              </a:solidFill>
              <a:ln>
                <a:solidFill>
                  <a:srgbClr val="1C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Oval 15"/>
              <p:cNvSpPr/>
              <p:nvPr/>
            </p:nvSpPr>
            <p:spPr>
              <a:xfrm>
                <a:off x="1216080" y="3801600"/>
                <a:ext cx="91080" cy="91080"/>
              </a:xfrm>
              <a:prstGeom prst="ellipse">
                <a:avLst/>
              </a:prstGeom>
              <a:solidFill>
                <a:srgbClr val="412C2B"/>
              </a:solidFill>
              <a:ln>
                <a:solidFill>
                  <a:srgbClr val="1C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Oval 16"/>
              <p:cNvSpPr/>
              <p:nvPr/>
            </p:nvSpPr>
            <p:spPr>
              <a:xfrm>
                <a:off x="1490400" y="3664440"/>
                <a:ext cx="91080" cy="91080"/>
              </a:xfrm>
              <a:prstGeom prst="ellipse">
                <a:avLst/>
              </a:prstGeom>
              <a:solidFill>
                <a:srgbClr val="412C2B"/>
              </a:solidFill>
              <a:ln>
                <a:solidFill>
                  <a:srgbClr val="1C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Oval 17"/>
              <p:cNvSpPr/>
              <p:nvPr/>
            </p:nvSpPr>
            <p:spPr>
              <a:xfrm>
                <a:off x="1642680" y="3893040"/>
                <a:ext cx="91080" cy="91080"/>
              </a:xfrm>
              <a:prstGeom prst="ellipse">
                <a:avLst/>
              </a:prstGeom>
              <a:solidFill>
                <a:srgbClr val="412C2B"/>
              </a:solidFill>
              <a:ln>
                <a:solidFill>
                  <a:srgbClr val="1C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Oval 18"/>
              <p:cNvSpPr/>
              <p:nvPr/>
            </p:nvSpPr>
            <p:spPr>
              <a:xfrm>
                <a:off x="1899000" y="3458880"/>
                <a:ext cx="91080" cy="91080"/>
              </a:xfrm>
              <a:prstGeom prst="ellipse">
                <a:avLst/>
              </a:prstGeom>
              <a:solidFill>
                <a:srgbClr val="412C2B"/>
              </a:solidFill>
              <a:ln>
                <a:solidFill>
                  <a:srgbClr val="1C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Straight Arrow Connector 20"/>
              <p:cNvSpPr/>
              <p:nvPr/>
            </p:nvSpPr>
            <p:spPr>
              <a:xfrm>
                <a:off x="545760" y="4169160"/>
                <a:ext cx="18309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20" name="Straight Arrow Connector 21"/>
              <p:cNvSpPr/>
              <p:nvPr/>
            </p:nvSpPr>
            <p:spPr>
              <a:xfrm flipV="1">
                <a:off x="667800" y="3261240"/>
                <a:ext cx="360" cy="10918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21" name="Arrow: Right 46"/>
          <p:cNvSpPr/>
          <p:nvPr/>
        </p:nvSpPr>
        <p:spPr>
          <a:xfrm>
            <a:off x="2839320" y="3522240"/>
            <a:ext cx="465480" cy="3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222" name="Group 60"/>
          <p:cNvGrpSpPr/>
          <p:nvPr/>
        </p:nvGrpSpPr>
        <p:grpSpPr>
          <a:xfrm>
            <a:off x="8838360" y="2507400"/>
            <a:ext cx="2663640" cy="2314080"/>
            <a:chOff x="8838360" y="2507400"/>
            <a:chExt cx="2663640" cy="2314080"/>
          </a:xfrm>
        </p:grpSpPr>
        <p:pic>
          <p:nvPicPr>
            <p:cNvPr id="223" name="Picture 41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8922240" y="2911680"/>
              <a:ext cx="1764720" cy="1513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4" name="Picture 42"/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201960" y="3081960"/>
              <a:ext cx="1764720" cy="1513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Picture 43"/>
            <p:cNvPicPr/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481680" y="3308040"/>
              <a:ext cx="1764720" cy="1513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6" name="Rectangle 48"/>
            <p:cNvSpPr/>
            <p:nvPr/>
          </p:nvSpPr>
          <p:spPr>
            <a:xfrm>
              <a:off x="8838360" y="2507400"/>
              <a:ext cx="2663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Near-real-time Grid CO2 Emission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27" name="Rectangle 54"/>
          <p:cNvSpPr/>
          <p:nvPr/>
        </p:nvSpPr>
        <p:spPr>
          <a:xfrm>
            <a:off x="231480" y="225360"/>
            <a:ext cx="105152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Near-real-time Grid CO2 Emission 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</a:rPr>
              <a:t>= f(Total Emission, Spatial Modifier, Temporal Modifier)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Rectangle 56"/>
          <p:cNvSpPr/>
          <p:nvPr/>
        </p:nvSpPr>
        <p:spPr>
          <a:xfrm>
            <a:off x="475200" y="4442040"/>
            <a:ext cx="23245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i="1" u="sng" strike="noStrike" spc="-1">
                <a:solidFill>
                  <a:srgbClr val="000000"/>
                </a:solidFill>
                <a:uFillTx/>
                <a:latin typeface="Calibri"/>
              </a:rPr>
              <a:t>Total regional emission from carbon monitor database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29" name="Group 59"/>
          <p:cNvGrpSpPr/>
          <p:nvPr/>
        </p:nvGrpSpPr>
        <p:grpSpPr>
          <a:xfrm>
            <a:off x="3547800" y="701640"/>
            <a:ext cx="4988880" cy="6049800"/>
            <a:chOff x="3547800" y="701640"/>
            <a:chExt cx="4988880" cy="6049800"/>
          </a:xfrm>
        </p:grpSpPr>
        <p:pic>
          <p:nvPicPr>
            <p:cNvPr id="230" name="Picture 3"/>
            <p:cNvPicPr/>
            <p:nvPr/>
          </p:nvPicPr>
          <p:blipFill>
            <a:blip r:embed="rId6"/>
            <a:stretch/>
          </p:blipFill>
          <p:spPr>
            <a:xfrm>
              <a:off x="4477680" y="1268640"/>
              <a:ext cx="2045520" cy="1754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1" name="Group 49"/>
            <p:cNvGrpSpPr/>
            <p:nvPr/>
          </p:nvGrpSpPr>
          <p:grpSpPr>
            <a:xfrm>
              <a:off x="4462920" y="4354200"/>
              <a:ext cx="2323800" cy="1909440"/>
              <a:chOff x="4462920" y="4354200"/>
              <a:chExt cx="2323800" cy="1909440"/>
            </a:xfrm>
          </p:grpSpPr>
          <p:pic>
            <p:nvPicPr>
              <p:cNvPr id="232" name="Picture 40"/>
              <p:cNvPicPr/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>
                <a:off x="4462920" y="4354200"/>
                <a:ext cx="1764720" cy="1513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3" name="Picture 39"/>
              <p:cNvPicPr/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>
                <a:off x="4742280" y="4524120"/>
                <a:ext cx="1764720" cy="1513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4" name="Picture 7"/>
              <p:cNvPicPr/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tretch/>
            </p:blipFill>
            <p:spPr>
              <a:xfrm>
                <a:off x="5022000" y="4750200"/>
                <a:ext cx="1764720" cy="15134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35" name="Right Brace 44"/>
            <p:cNvSpPr/>
            <p:nvPr/>
          </p:nvSpPr>
          <p:spPr>
            <a:xfrm rot="10800000">
              <a:off x="3547800" y="841320"/>
              <a:ext cx="327240" cy="56613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6" name="Right Brace 45"/>
            <p:cNvSpPr/>
            <p:nvPr/>
          </p:nvSpPr>
          <p:spPr>
            <a:xfrm>
              <a:off x="7330320" y="856440"/>
              <a:ext cx="327240" cy="56613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7" name="Arrow: Right 47"/>
            <p:cNvSpPr/>
            <p:nvPr/>
          </p:nvSpPr>
          <p:spPr>
            <a:xfrm>
              <a:off x="8071200" y="3522240"/>
              <a:ext cx="465480" cy="30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38" name="Rectangle 50"/>
            <p:cNvSpPr/>
            <p:nvPr/>
          </p:nvSpPr>
          <p:spPr>
            <a:xfrm>
              <a:off x="4165920" y="701640"/>
              <a:ext cx="233892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Spatial Modifier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400" b="0" i="1" u="sng" strike="noStrike" spc="-1">
                  <a:solidFill>
                    <a:srgbClr val="000000"/>
                  </a:solidFill>
                  <a:uFillTx/>
                  <a:latin typeface="Calibri"/>
                </a:rPr>
                <a:t>The base emission for the grid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39" name="Rectangle 51"/>
            <p:cNvSpPr/>
            <p:nvPr/>
          </p:nvSpPr>
          <p:spPr>
            <a:xfrm>
              <a:off x="3982320" y="3798000"/>
              <a:ext cx="330984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1" strike="noStrike" spc="-1">
                  <a:solidFill>
                    <a:srgbClr val="000000"/>
                  </a:solidFill>
                  <a:latin typeface="Calibri"/>
                </a:rPr>
                <a:t>Temporal Modifier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400" b="0" i="1" u="sng" strike="noStrike" spc="-1">
                  <a:solidFill>
                    <a:srgbClr val="000000"/>
                  </a:solidFill>
                  <a:uFillTx/>
                  <a:latin typeface="Calibri"/>
                </a:rPr>
                <a:t>The emission varied with time for the grid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40" name="Rectangle 57"/>
            <p:cNvSpPr/>
            <p:nvPr/>
          </p:nvSpPr>
          <p:spPr>
            <a:xfrm>
              <a:off x="4282920" y="3039480"/>
              <a:ext cx="25754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i="1" strike="noStrike" spc="-1">
                  <a:solidFill>
                    <a:srgbClr val="000000"/>
                  </a:solidFill>
                  <a:latin typeface="Calibri"/>
                </a:rPr>
                <a:t>f(building, household, population, land use type, heating/cooking source, …)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1" name="Rectangle 58"/>
            <p:cNvSpPr/>
            <p:nvPr/>
          </p:nvSpPr>
          <p:spPr>
            <a:xfrm>
              <a:off x="4164840" y="6296760"/>
              <a:ext cx="29444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i="1" strike="noStrike" spc="-1">
                  <a:solidFill>
                    <a:srgbClr val="000000"/>
                  </a:solidFill>
                  <a:latin typeface="Calibri"/>
                </a:rPr>
                <a:t>f(electricity, nightlight, surface temperature, air temperature, …)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42" name="TextBox 62"/>
          <p:cNvSpPr/>
          <p:nvPr/>
        </p:nvSpPr>
        <p:spPr>
          <a:xfrm>
            <a:off x="10387800" y="4918320"/>
            <a:ext cx="78444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</a:rPr>
              <a:t>100*100 m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0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enhanced building-Based disaggregation model for reginal near-real-time CO2 emission estimations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Building-Based disaggregation model for reginal near-real-time CO2 emission estimations</dc:title>
  <dc:creator>czhou@LSCE.IPSL.FR</dc:creator>
  <cp:lastModifiedBy>czhou@LSCE.IPSL.FR</cp:lastModifiedBy>
  <cp:revision>5</cp:revision>
  <dcterms:created xsi:type="dcterms:W3CDTF">2022-09-19T16:18:32Z</dcterms:created>
  <dcterms:modified xsi:type="dcterms:W3CDTF">2022-09-20T12:42:20Z</dcterms:modified>
</cp:coreProperties>
</file>