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71905D-E059-455E-8BEB-B4D00B6D0F9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D11832-B580-4976-BA4F-F451AB9C354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86DF49-34F5-4E7F-9941-5876B2625E5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2E6D11-4762-460E-8D94-7537A8D7821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BF1005-BCE1-458E-B17A-343F00E3E8B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B340D37-3762-441B-B906-EBF9DAF707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FC5825-C905-4D3C-BFFC-409D57A0C7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32A563-FB0A-4163-96E5-BECF2FD0184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B8785C-2D23-4391-A2A4-9E534413C6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1AAE3E-9B62-4A08-80E6-572C6634EC0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F0966D8-DC40-483C-B19D-CA285C6D7FB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1ECD4E9-31CB-428A-AC3D-BD848BDF09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BB29A2-FF33-4E37-9687-EA626550561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94382EE-CA17-4F69-B502-5507A20CE48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F52789-B4BB-46D4-9670-BED90A18AB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622941-3398-4FF6-A7CA-764B5CD8AD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BA27A0-3DB3-4ACD-93E2-682CC2AB7D8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679947-B66B-47D4-9346-889834EB996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39CECF1-1E25-4CF9-AE6B-267B4C2D87F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56795BF-3584-4466-B052-3AB7984C079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083D194-8065-4061-B208-1F421D66BD5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10E2F7F-BEED-472B-82A7-C5581E4D5FD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B5B1C53-0A89-4B25-972B-C3D5CBF02E5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09FE76-5970-4DE7-A338-B933D717A61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7904962-EE31-4363-9B04-A4933C0E3D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CE2880E-724C-4245-86A6-7688C863F2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02CF690-FDB9-402E-B49C-80A29AECA2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95200FD-589D-416A-8092-19409A59B4E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24EC636-A323-4BC6-A9B9-0B53289C16B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1D3D5F2-C310-4C52-AA5A-B8F443A6544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A2D0367-9868-4848-AC85-30F08599FBF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AFD601-E17F-4451-99AF-2A506A9CD6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53EA1F-F7B8-43A0-9F59-A6D6D11DD6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0CF0F9-1FAD-46C8-BF69-8ADE6E82C5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443D366-5849-4B31-A892-39E2F43074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8DF13A-E3FE-4BB6-A155-B899C0EB37F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54B6E5-F910-4439-B245-7F933CD115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8CE91B-1F36-478B-8E6F-B2194A4EAE1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E0E8D9-A9B9-497E-A370-BE65157797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44B45D-3F92-4DBE-8E75-27AAB95517F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pacedata.copernicus.eu/web/cscda/dataset-details?articleId=394198" TargetMode="External"/><Relationship Id="rId3" Type="http://schemas.openxmlformats.org/officeDocument/2006/relationships/hyperlink" Target="https://osmbuildings.org/" TargetMode="External"/><Relationship Id="rId7" Type="http://schemas.openxmlformats.org/officeDocument/2006/relationships/hyperlink" Target="https://ghsl.jrc.ec.europa.eu/" TargetMode="External"/><Relationship Id="rId2" Type="http://schemas.openxmlformats.org/officeDocument/2006/relationships/hyperlink" Target="https://github.com/microsoft/USBuildingFootprints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developers.google.com/earth-engine/datasets/tags/surface-temperature" TargetMode="External"/><Relationship Id="rId11" Type="http://schemas.openxmlformats.org/officeDocument/2006/relationships/hyperlink" Target="https://blog.google/products/earth/dynamic-world-land-cover-data/" TargetMode="External"/><Relationship Id="rId5" Type="http://schemas.openxmlformats.org/officeDocument/2006/relationships/hyperlink" Target="https://eogdata.mines.edu/products/vnl/" TargetMode="External"/><Relationship Id="rId10" Type="http://schemas.openxmlformats.org/officeDocument/2006/relationships/hyperlink" Target="https://partage.lsce.ipsl.fr/service/home/~/?auth=co&amp;loc=en_US&amp;id=7160&amp;part=2.2" TargetMode="External"/><Relationship Id="rId4" Type="http://schemas.openxmlformats.org/officeDocument/2006/relationships/hyperlink" Target="https://zenodo.org/record/6364594#.YsgpS3ZBybg" TargetMode="External"/><Relationship Id="rId9" Type="http://schemas.openxmlformats.org/officeDocument/2006/relationships/hyperlink" Target="https://www.ecmwf.int/en/forecasts/datasets/reanalysis-datasets/era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hsl.jrc.ec.europa.eu/documents/GHSL_FUA_2019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V2 : Non-Learnable Spatial Estimator 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M.dC. , C.Z., 2022-08-04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Table 3"/>
          <p:cNvGraphicFramePr/>
          <p:nvPr/>
        </p:nvGraphicFramePr>
        <p:xfrm>
          <a:off x="2199600" y="149760"/>
          <a:ext cx="9095760" cy="6918960"/>
        </p:xfrm>
        <a:graphic>
          <a:graphicData uri="http://schemas.openxmlformats.org/drawingml/2006/table">
            <a:tbl>
              <a:tblPr/>
              <a:tblGrid>
                <a:gridCol w="303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Resolution Level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data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source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 level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heating/cooking source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Census data or governmental statistical data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energy structure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GDP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Other economic indicator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City/division level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Population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household number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household size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Polygon level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Building number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ML model output trained with MS building dataset (</a:t>
                      </a:r>
                      <a:r>
                        <a:rPr lang="en-US" sz="140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https://github.com/microsoft/USBuildingFootprints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), OSMB dataset (</a:t>
                      </a:r>
                      <a:r>
                        <a:rPr lang="en-US" sz="140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3"/>
                        </a:rPr>
                        <a:t>https://osmbuildings.org/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), and other grid-based dataset, such as LCZ, Copernicus DEM, night light, …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1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Building area, type, level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3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Grid level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a: already used in our dataset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b: will be used (in processing)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c: important, considering to use</a:t>
                      </a:r>
                      <a:endParaRPr lang="en-US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d: might be used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a: LCZ (100*100m)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050" b="0" strike="noStrike" spc="-1">
                          <a:solidFill>
                            <a:srgbClr val="0563C1"/>
                          </a:solidFill>
                          <a:latin typeface="Calibri"/>
                          <a:hlinkClick r:id="rId4"/>
                        </a:rPr>
                        <a:t>https://zenodo.org/record/6364594#.YsgpS3ZBybg</a:t>
                      </a:r>
                      <a:endParaRPr lang="en-US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a: EU, VIIRS nightlights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00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5"/>
                        </a:rPr>
                        <a:t>https://eogdata.mines.edu/products/vnl/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b: Google, Land surface temperature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00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6"/>
                        </a:rPr>
                        <a:t>https://developers.google.com/earth-engine/datasets/tags/surface-temperature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b: EU, Human settlement layer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05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7"/>
                        </a:rPr>
                        <a:t>https://ghsl.jrc.ec.europa.eu</a:t>
                      </a:r>
                      <a:r>
                        <a:rPr lang="en-US" sz="105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c: Copernicus, DEM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00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8"/>
                        </a:rPr>
                        <a:t>https://spacedata.copernicus.eu/web/cscda/dataset-details?articleId=394198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c: ERA5, Air temperature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00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9"/>
                        </a:rPr>
                        <a:t>https://www.ecmwf.int/en/forecasts/datasets/reanalysis-datasets/era5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c: Poverty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00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0"/>
                        </a:rPr>
                        <a:t>https://partage.lsce.ipsl.fr/service/home/~/?auth=co&amp;loc=en_US&amp;id=7160&amp;part=2.2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0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d: Google, land cover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000" b="0" u="sng" strike="noStrike" spc="-1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1"/>
                        </a:rPr>
                        <a:t>https://blog.google/products/earth/dynamic-world-land-cover-data/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37" name="Title 1"/>
          <p:cNvSpPr/>
          <p:nvPr/>
        </p:nvSpPr>
        <p:spPr>
          <a:xfrm>
            <a:off x="43200" y="149760"/>
            <a:ext cx="2156040" cy="60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Datasets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8" name="TextBox 5"/>
          <p:cNvSpPr/>
          <p:nvPr/>
        </p:nvSpPr>
        <p:spPr>
          <a:xfrm>
            <a:off x="200160" y="1143000"/>
            <a:ext cx="1857240" cy="109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Note: the datasets are not limited in those are listed, and we will replace some of those datasets if we find some alternative dataset with higher quality.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Contents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Preparation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Concept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Datasets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Regions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Grid emission map versions 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V0: polygon based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V1: gridded map with no time variance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V2: gridded map with time variance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V3: map refined with building details from ML models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Uncertainty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How we select the region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914760" y="1592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We take the envelope of the city’s corresponding Functional Urban Area (FUA), as defined by the OECD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b="0" strike="noStrike" spc="-1">
                <a:solidFill>
                  <a:srgbClr val="5983B0"/>
                </a:solidFill>
                <a:latin typeface="Calibri"/>
                <a:hlinkClick r:id="rId2"/>
              </a:rPr>
              <a:t>https://ghsl.jrc.ec.europa.eu/documents/GHSL_FUA_2019.pdf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5"/>
          <p:cNvSpPr/>
          <p:nvPr/>
        </p:nvSpPr>
        <p:spPr>
          <a:xfrm>
            <a:off x="241200" y="330120"/>
            <a:ext cx="11727000" cy="638568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71" name="TextBox 6"/>
          <p:cNvSpPr/>
          <p:nvPr/>
        </p:nvSpPr>
        <p:spPr>
          <a:xfrm>
            <a:off x="390240" y="342720"/>
            <a:ext cx="85298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V2 : NLSE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2" name="Rectangle 7"/>
          <p:cNvSpPr/>
          <p:nvPr/>
        </p:nvSpPr>
        <p:spPr>
          <a:xfrm>
            <a:off x="1600200" y="914400"/>
            <a:ext cx="7360560" cy="57150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Box 14"/>
          <p:cNvSpPr/>
          <p:nvPr/>
        </p:nvSpPr>
        <p:spPr>
          <a:xfrm>
            <a:off x="2606400" y="1600200"/>
            <a:ext cx="2422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</a:rPr>
              <a:t>Spatial Modifier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4" name="Rectangle 19"/>
          <p:cNvSpPr/>
          <p:nvPr/>
        </p:nvSpPr>
        <p:spPr>
          <a:xfrm>
            <a:off x="9296280" y="896040"/>
            <a:ext cx="2392200" cy="25326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i="1" strike="noStrike" spc="-1">
                <a:solidFill>
                  <a:srgbClr val="FFFFFF"/>
                </a:solidFill>
                <a:latin typeface="Calibri"/>
              </a:rPr>
              <a:t> f(Total Emission,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i="1" strike="noStrike" spc="-1">
                <a:solidFill>
                  <a:srgbClr val="FFFFFF"/>
                </a:solidFill>
                <a:latin typeface="Calibri"/>
              </a:rPr>
              <a:t>   Spatial Modifier)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5" name="TextBox 20"/>
          <p:cNvSpPr/>
          <p:nvPr/>
        </p:nvSpPr>
        <p:spPr>
          <a:xfrm>
            <a:off x="9326520" y="993960"/>
            <a:ext cx="294588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Rectangle 21"/>
          <p:cNvSpPr/>
          <p:nvPr/>
        </p:nvSpPr>
        <p:spPr>
          <a:xfrm>
            <a:off x="5486400" y="1449360"/>
            <a:ext cx="3092760" cy="4951440"/>
          </a:xfrm>
          <a:prstGeom prst="rect">
            <a:avLst/>
          </a:prstGeom>
          <a:solidFill>
            <a:srgbClr val="FFC000"/>
          </a:solidFill>
          <a:ln>
            <a:solidFill>
              <a:srgbClr val="BC8E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77" name="TextBox 24"/>
          <p:cNvSpPr/>
          <p:nvPr/>
        </p:nvSpPr>
        <p:spPr>
          <a:xfrm>
            <a:off x="5859720" y="1600200"/>
            <a:ext cx="3101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Vector Layers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Rectangle 25"/>
          <p:cNvSpPr/>
          <p:nvPr/>
        </p:nvSpPr>
        <p:spPr>
          <a:xfrm>
            <a:off x="9296280" y="3741480"/>
            <a:ext cx="2392200" cy="2720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Spatial res: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100*100 m or 500*500 m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79" name="Rectangle 27"/>
          <p:cNvSpPr/>
          <p:nvPr/>
        </p:nvSpPr>
        <p:spPr>
          <a:xfrm>
            <a:off x="1828800" y="1444680"/>
            <a:ext cx="3429000" cy="4956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r>
              <a:rPr lang="en-US" sz="1800" b="0" strike="noStrike" spc="-1">
                <a:latin typeface="Arial"/>
              </a:rPr>
              <a:t>GHSL Population</a:t>
            </a:r>
          </a:p>
        </p:txBody>
      </p:sp>
      <p:sp>
        <p:nvSpPr>
          <p:cNvPr id="180" name="TextBox 36"/>
          <p:cNvSpPr/>
          <p:nvPr/>
        </p:nvSpPr>
        <p:spPr>
          <a:xfrm>
            <a:off x="1881360" y="1600200"/>
            <a:ext cx="2298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Raster Layers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TextBox 37"/>
          <p:cNvSpPr/>
          <p:nvPr/>
        </p:nvSpPr>
        <p:spPr>
          <a:xfrm>
            <a:off x="1828800" y="3978720"/>
            <a:ext cx="2298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Land use/cover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Rectangle 40"/>
          <p:cNvSpPr/>
          <p:nvPr/>
        </p:nvSpPr>
        <p:spPr>
          <a:xfrm>
            <a:off x="5888160" y="2272320"/>
            <a:ext cx="2341440" cy="138528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Microsoft database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3" name="Connector: Elbow 59"/>
          <p:cNvSpPr/>
          <p:nvPr/>
        </p:nvSpPr>
        <p:spPr>
          <a:xfrm flipV="1">
            <a:off x="8884800" y="2161800"/>
            <a:ext cx="411120" cy="33548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4" name="Straight Arrow Connector 63"/>
          <p:cNvSpPr/>
          <p:nvPr/>
        </p:nvSpPr>
        <p:spPr>
          <a:xfrm flipH="1">
            <a:off x="10492200" y="3429000"/>
            <a:ext cx="360" cy="31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5" name="TextBox 64"/>
          <p:cNvSpPr/>
          <p:nvPr/>
        </p:nvSpPr>
        <p:spPr>
          <a:xfrm>
            <a:off x="9353880" y="3827160"/>
            <a:ext cx="11307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</a:rPr>
              <a:t>Output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6" name="TextBox 65"/>
          <p:cNvSpPr/>
          <p:nvPr/>
        </p:nvSpPr>
        <p:spPr>
          <a:xfrm>
            <a:off x="9288720" y="949320"/>
            <a:ext cx="2392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</a:rPr>
              <a:t>Emission estimator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7" name="Rectangle 71"/>
          <p:cNvSpPr/>
          <p:nvPr/>
        </p:nvSpPr>
        <p:spPr>
          <a:xfrm rot="16200000">
            <a:off x="-1999080" y="3304080"/>
            <a:ext cx="5565240" cy="7498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</a:rPr>
              <a:t>Total near-real-time CO2 emission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 (from carbon monitor database)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onnector: Elbow 85"/>
          <p:cNvSpPr/>
          <p:nvPr/>
        </p:nvSpPr>
        <p:spPr>
          <a:xfrm flipV="1">
            <a:off x="1158480" y="2615760"/>
            <a:ext cx="365040" cy="1062720"/>
          </a:xfrm>
          <a:prstGeom prst="bentConnector5">
            <a:avLst>
              <a:gd name="adj1" fmla="val 39605"/>
              <a:gd name="adj2" fmla="val 99787"/>
              <a:gd name="adj3" fmla="val 37465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9" name="TextBox 188"/>
          <p:cNvSpPr txBox="1"/>
          <p:nvPr/>
        </p:nvSpPr>
        <p:spPr>
          <a:xfrm>
            <a:off x="1828800" y="2168280"/>
            <a:ext cx="2743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 GHSL Population 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828800" y="2743200"/>
            <a:ext cx="27432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 GHSL Building Height </a:t>
            </a:r>
          </a:p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(estimated with DEM)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1828800" y="3632400"/>
            <a:ext cx="2743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 Nighttime Light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4343400" y="1025280"/>
            <a:ext cx="2743200" cy="37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Spatial Modifier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92"/>
          <p:cNvSpPr txBox="1"/>
          <p:nvPr/>
        </p:nvSpPr>
        <p:spPr>
          <a:xfrm>
            <a:off x="914400" y="228600"/>
            <a:ext cx="4343400" cy="430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>
                <a:latin typeface="Arial"/>
              </a:rPr>
              <a:t>Visualization (Ordu)</a:t>
            </a:r>
          </a:p>
        </p:txBody>
      </p:sp>
      <p:pic>
        <p:nvPicPr>
          <p:cNvPr id="194" name="Picture 193"/>
          <p:cNvPicPr/>
          <p:nvPr/>
        </p:nvPicPr>
        <p:blipFill>
          <a:blip r:embed="rId2"/>
          <a:stretch/>
        </p:blipFill>
        <p:spPr>
          <a:xfrm>
            <a:off x="7086600" y="228600"/>
            <a:ext cx="4572000" cy="3742560"/>
          </a:xfrm>
          <a:prstGeom prst="rect">
            <a:avLst/>
          </a:prstGeom>
          <a:ln w="0">
            <a:noFill/>
          </a:ln>
        </p:spPr>
      </p:pic>
      <p:sp>
        <p:nvSpPr>
          <p:cNvPr id="195" name="TextBox 194"/>
          <p:cNvSpPr txBox="1"/>
          <p:nvPr/>
        </p:nvSpPr>
        <p:spPr>
          <a:xfrm>
            <a:off x="8229600" y="540720"/>
            <a:ext cx="2743200" cy="83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NTL + FUA</a:t>
            </a:r>
          </a:p>
        </p:txBody>
      </p:sp>
      <p:pic>
        <p:nvPicPr>
          <p:cNvPr id="196" name="Picture 195"/>
          <p:cNvPicPr/>
          <p:nvPr/>
        </p:nvPicPr>
        <p:blipFill>
          <a:blip r:embed="rId3"/>
          <a:stretch/>
        </p:blipFill>
        <p:spPr>
          <a:xfrm>
            <a:off x="-4800600" y="4666680"/>
            <a:ext cx="3657600" cy="310572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196"/>
          <p:cNvPicPr/>
          <p:nvPr/>
        </p:nvPicPr>
        <p:blipFill>
          <a:blip r:embed="rId4"/>
          <a:stretch/>
        </p:blipFill>
        <p:spPr>
          <a:xfrm>
            <a:off x="5943600" y="3305520"/>
            <a:ext cx="5067000" cy="42382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197"/>
          <p:cNvPicPr/>
          <p:nvPr/>
        </p:nvPicPr>
        <p:blipFill>
          <a:blip r:embed="rId5"/>
          <a:stretch/>
        </p:blipFill>
        <p:spPr>
          <a:xfrm>
            <a:off x="914400" y="914400"/>
            <a:ext cx="4800600" cy="37875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198"/>
          <p:cNvSpPr txBox="1"/>
          <p:nvPr/>
        </p:nvSpPr>
        <p:spPr>
          <a:xfrm>
            <a:off x="1828800" y="1143000"/>
            <a:ext cx="2743200" cy="83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Population + FUA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315200" y="3741120"/>
            <a:ext cx="2743200" cy="83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Arial"/>
              </a:rPr>
              <a:t>Building Height + FUA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2057400" y="685800"/>
            <a:ext cx="7145280" cy="5791320"/>
          </a:xfrm>
          <a:prstGeom prst="rect">
            <a:avLst/>
          </a:prstGeom>
          <a:ln w="0">
            <a:noFill/>
          </a:ln>
        </p:spPr>
      </p:pic>
      <p:sp>
        <p:nvSpPr>
          <p:cNvPr id="202" name="TextBox 201"/>
          <p:cNvSpPr txBox="1"/>
          <p:nvPr/>
        </p:nvSpPr>
        <p:spPr>
          <a:xfrm>
            <a:off x="3886200" y="457200"/>
            <a:ext cx="3200400" cy="40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b="0" strike="noStrike" spc="-1">
                <a:latin typeface="Arial"/>
              </a:rPr>
              <a:t>“Emission”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1828800" y="1371600"/>
            <a:ext cx="9144000" cy="5320800"/>
          </a:xfrm>
          <a:prstGeom prst="rect">
            <a:avLst/>
          </a:prstGeom>
          <a:ln w="0">
            <a:noFill/>
          </a:ln>
        </p:spPr>
      </p:pic>
      <p:sp>
        <p:nvSpPr>
          <p:cNvPr id="204" name="TextBox 203"/>
          <p:cNvSpPr txBox="1"/>
          <p:nvPr/>
        </p:nvSpPr>
        <p:spPr>
          <a:xfrm>
            <a:off x="685800" y="394200"/>
            <a:ext cx="32004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600" b="0" strike="noStrike" spc="-1">
                <a:latin typeface="Arial"/>
              </a:rPr>
              <a:t>Difference Maps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7543800" y="2057400"/>
            <a:ext cx="3429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Building density / NTL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205"/>
          <p:cNvPicPr/>
          <p:nvPr/>
        </p:nvPicPr>
        <p:blipFill>
          <a:blip r:embed="rId2"/>
          <a:stretch/>
        </p:blipFill>
        <p:spPr>
          <a:xfrm>
            <a:off x="1828800" y="1143000"/>
            <a:ext cx="8915400" cy="5486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206"/>
          <p:cNvSpPr txBox="1"/>
          <p:nvPr/>
        </p:nvSpPr>
        <p:spPr>
          <a:xfrm>
            <a:off x="8001000" y="2057400"/>
            <a:ext cx="2514600" cy="91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Population Density / Building Height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"/>
          <p:cNvSpPr/>
          <p:nvPr/>
        </p:nvSpPr>
        <p:spPr>
          <a:xfrm>
            <a:off x="241200" y="330120"/>
            <a:ext cx="11727000" cy="638568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209" name="TextBox 22"/>
          <p:cNvSpPr/>
          <p:nvPr/>
        </p:nvSpPr>
        <p:spPr>
          <a:xfrm>
            <a:off x="390240" y="342720"/>
            <a:ext cx="85298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V2 : NLSE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10" name="Rectangle 23"/>
          <p:cNvSpPr/>
          <p:nvPr/>
        </p:nvSpPr>
        <p:spPr>
          <a:xfrm>
            <a:off x="1585080" y="981720"/>
            <a:ext cx="7360560" cy="5504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TextBox 23"/>
          <p:cNvSpPr/>
          <p:nvPr/>
        </p:nvSpPr>
        <p:spPr>
          <a:xfrm>
            <a:off x="1585080" y="993960"/>
            <a:ext cx="24228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</a:rPr>
              <a:t>Spatial Modifier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Rectangle 29"/>
          <p:cNvSpPr/>
          <p:nvPr/>
        </p:nvSpPr>
        <p:spPr>
          <a:xfrm>
            <a:off x="9296280" y="896040"/>
            <a:ext cx="2392200" cy="25326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i="1" strike="noStrike" spc="-1">
                <a:solidFill>
                  <a:srgbClr val="FFFFFF"/>
                </a:solidFill>
                <a:latin typeface="Calibri"/>
              </a:rPr>
              <a:t> f(Total Emission,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i="1" strike="noStrike" spc="-1">
                <a:solidFill>
                  <a:srgbClr val="FFFFFF"/>
                </a:solidFill>
                <a:latin typeface="Calibri"/>
              </a:rPr>
              <a:t>   Spatial Modifier)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TextBox 26"/>
          <p:cNvSpPr/>
          <p:nvPr/>
        </p:nvSpPr>
        <p:spPr>
          <a:xfrm>
            <a:off x="9326520" y="993960"/>
            <a:ext cx="294588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Rectangle 30"/>
          <p:cNvSpPr/>
          <p:nvPr/>
        </p:nvSpPr>
        <p:spPr>
          <a:xfrm>
            <a:off x="4817160" y="1449360"/>
            <a:ext cx="3762000" cy="3122640"/>
          </a:xfrm>
          <a:prstGeom prst="rect">
            <a:avLst/>
          </a:prstGeom>
          <a:solidFill>
            <a:srgbClr val="FFC000"/>
          </a:solidFill>
          <a:ln>
            <a:solidFill>
              <a:srgbClr val="BC8E00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15" name="TextBox 27"/>
          <p:cNvSpPr/>
          <p:nvPr/>
        </p:nvSpPr>
        <p:spPr>
          <a:xfrm>
            <a:off x="4875840" y="1480680"/>
            <a:ext cx="3101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Buildings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Rectangle 31"/>
          <p:cNvSpPr/>
          <p:nvPr/>
        </p:nvSpPr>
        <p:spPr>
          <a:xfrm>
            <a:off x="9296280" y="3741480"/>
            <a:ext cx="2392200" cy="2720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Spatial res: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100*100 m or less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17" name="Rectangle 32"/>
          <p:cNvSpPr/>
          <p:nvPr/>
        </p:nvSpPr>
        <p:spPr>
          <a:xfrm>
            <a:off x="1829880" y="1449360"/>
            <a:ext cx="2665440" cy="175104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8" name="Rectangle 33"/>
          <p:cNvSpPr/>
          <p:nvPr/>
        </p:nvSpPr>
        <p:spPr>
          <a:xfrm>
            <a:off x="1858680" y="3391920"/>
            <a:ext cx="2665440" cy="118008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9" name="TextBox 28"/>
          <p:cNvSpPr/>
          <p:nvPr/>
        </p:nvSpPr>
        <p:spPr>
          <a:xfrm>
            <a:off x="1829880" y="1461240"/>
            <a:ext cx="2298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Census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TextBox 29"/>
          <p:cNvSpPr/>
          <p:nvPr/>
        </p:nvSpPr>
        <p:spPr>
          <a:xfrm>
            <a:off x="1858680" y="3521520"/>
            <a:ext cx="2298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Land use/cover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Rectangle 34"/>
          <p:cNvSpPr/>
          <p:nvPr/>
        </p:nvSpPr>
        <p:spPr>
          <a:xfrm>
            <a:off x="1829880" y="1684800"/>
            <a:ext cx="2233440" cy="130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u="sng" strike="noStrike" spc="-1">
                <a:solidFill>
                  <a:srgbClr val="FFFFFF"/>
                </a:solidFill>
                <a:uFillTx/>
                <a:latin typeface="Calibri"/>
              </a:rPr>
              <a:t>Population (GHSL)</a:t>
            </a: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1600" b="0" u="sng" strike="noStrike" spc="-1">
                <a:solidFill>
                  <a:srgbClr val="FFFFFF"/>
                </a:solidFill>
                <a:uFillTx/>
                <a:latin typeface="Calibri"/>
              </a:rPr>
              <a:t>Households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u="sng" strike="noStrike" spc="-1">
                <a:solidFill>
                  <a:srgbClr val="FFFFFF"/>
                </a:solidFill>
                <a:uFillTx/>
                <a:latin typeface="Calibri"/>
              </a:rPr>
              <a:t>(GDP</a:t>
            </a: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1600" b="0" u="sng" strike="noStrike" spc="-1">
                <a:solidFill>
                  <a:srgbClr val="FFFFFF"/>
                </a:solidFill>
                <a:uFillTx/>
                <a:latin typeface="Calibri"/>
              </a:rPr>
              <a:t>energy source</a:t>
            </a: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u="sng" strike="noStrike" spc="-1">
                <a:solidFill>
                  <a:srgbClr val="FFFFFF"/>
                </a:solidFill>
                <a:uFillTx/>
                <a:latin typeface="Calibri"/>
              </a:rPr>
              <a:t>Cooking/heating source to come</a:t>
            </a: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)...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2" name="Rectangle 35"/>
          <p:cNvSpPr/>
          <p:nvPr/>
        </p:nvSpPr>
        <p:spPr>
          <a:xfrm>
            <a:off x="1974240" y="3766320"/>
            <a:ext cx="30477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u="sng" strike="noStrike" spc="-1">
                <a:solidFill>
                  <a:srgbClr val="FFFFFF"/>
                </a:solidFill>
                <a:uFillTx/>
                <a:latin typeface="Calibri"/>
              </a:rPr>
              <a:t>LCZ</a:t>
            </a: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1600" b="0" u="sng" strike="noStrike" spc="-1">
                <a:solidFill>
                  <a:srgbClr val="FFFFFF"/>
                </a:solidFill>
                <a:uFillTx/>
                <a:latin typeface="Calibri"/>
              </a:rPr>
              <a:t>human settlement layer</a:t>
            </a: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, </a:t>
            </a:r>
            <a:r>
              <a:rPr lang="en-US" sz="1600" b="0" u="sng" strike="noStrike" spc="-1">
                <a:solidFill>
                  <a:srgbClr val="FFFFFF"/>
                </a:solidFill>
                <a:uFillTx/>
                <a:latin typeface="Calibri"/>
              </a:rPr>
              <a:t>google landcover</a:t>
            </a: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, …</a:t>
            </a:r>
            <a:r>
              <a:rPr lang="en-US" sz="1600" b="0" u="sng" strike="noStrike" spc="-1">
                <a:solidFill>
                  <a:srgbClr val="FFFFFF"/>
                </a:solidFill>
                <a:uFillTx/>
                <a:latin typeface="Calibri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3" name="Rectangle 36"/>
          <p:cNvSpPr/>
          <p:nvPr/>
        </p:nvSpPr>
        <p:spPr>
          <a:xfrm>
            <a:off x="6986880" y="2272320"/>
            <a:ext cx="1298160" cy="74916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Microsoft database (unlabeled)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4" name="Rectangle 44"/>
          <p:cNvSpPr/>
          <p:nvPr/>
        </p:nvSpPr>
        <p:spPr>
          <a:xfrm>
            <a:off x="4929120" y="1796040"/>
            <a:ext cx="30477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u="sng" strike="noStrike" spc="-1">
                <a:solidFill>
                  <a:srgbClr val="FFFFFF"/>
                </a:solidFill>
                <a:uFillTx/>
                <a:latin typeface="Calibri"/>
              </a:rPr>
              <a:t>Area, Height, Type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5" name="Rectangle 46"/>
          <p:cNvSpPr/>
          <p:nvPr/>
        </p:nvSpPr>
        <p:spPr>
          <a:xfrm>
            <a:off x="5022000" y="2270520"/>
            <a:ext cx="1676880" cy="170280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ML model based on Open street map Buildings (OSMB) and other land use/cover datasets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6" name="Rectangle 52"/>
          <p:cNvSpPr/>
          <p:nvPr/>
        </p:nvSpPr>
        <p:spPr>
          <a:xfrm>
            <a:off x="6990120" y="3189240"/>
            <a:ext cx="1298160" cy="78372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Building Prediction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7" name="Connector: Elbow 5"/>
          <p:cNvSpPr/>
          <p:nvPr/>
        </p:nvSpPr>
        <p:spPr>
          <a:xfrm rot="10800000" flipV="1">
            <a:off x="6699600" y="2647440"/>
            <a:ext cx="287280" cy="474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8" name="Connector: Elbow 6"/>
          <p:cNvSpPr/>
          <p:nvPr/>
        </p:nvSpPr>
        <p:spPr>
          <a:xfrm>
            <a:off x="6699240" y="3121920"/>
            <a:ext cx="290520" cy="459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9" name="Connector: Elbow 7"/>
          <p:cNvSpPr/>
          <p:nvPr/>
        </p:nvSpPr>
        <p:spPr>
          <a:xfrm flipV="1">
            <a:off x="8884800" y="2161800"/>
            <a:ext cx="411120" cy="33548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0" name="Straight Arrow Connector 2"/>
          <p:cNvSpPr/>
          <p:nvPr/>
        </p:nvSpPr>
        <p:spPr>
          <a:xfrm flipH="1">
            <a:off x="10492200" y="3429000"/>
            <a:ext cx="360" cy="31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TextBox 30"/>
          <p:cNvSpPr/>
          <p:nvPr/>
        </p:nvSpPr>
        <p:spPr>
          <a:xfrm>
            <a:off x="9353880" y="3827160"/>
            <a:ext cx="113076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</a:rPr>
              <a:t>Output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2" name="TextBox 31"/>
          <p:cNvSpPr/>
          <p:nvPr/>
        </p:nvSpPr>
        <p:spPr>
          <a:xfrm>
            <a:off x="9288720" y="949320"/>
            <a:ext cx="2392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</a:rPr>
              <a:t>Emission estimator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Rectangle 53"/>
          <p:cNvSpPr/>
          <p:nvPr/>
        </p:nvSpPr>
        <p:spPr>
          <a:xfrm rot="16200000">
            <a:off x="-1999080" y="3304080"/>
            <a:ext cx="5565240" cy="7498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Calibri"/>
              </a:rPr>
              <a:t>Total near-real-time CO2 emission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 (from carbon monitor database)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onnector: Elbow 8"/>
          <p:cNvSpPr/>
          <p:nvPr/>
        </p:nvSpPr>
        <p:spPr>
          <a:xfrm flipV="1">
            <a:off x="1158480" y="2615760"/>
            <a:ext cx="365040" cy="1062720"/>
          </a:xfrm>
          <a:prstGeom prst="bentConnector5">
            <a:avLst>
              <a:gd name="adj1" fmla="val 39605"/>
              <a:gd name="adj2" fmla="val 99787"/>
              <a:gd name="adj3" fmla="val 37465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TextBox 234"/>
          <p:cNvSpPr txBox="1"/>
          <p:nvPr/>
        </p:nvSpPr>
        <p:spPr>
          <a:xfrm>
            <a:off x="2545200" y="5029200"/>
            <a:ext cx="5684400" cy="103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Towards a “per building” estimator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</TotalTime>
  <Words>620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DejaVu Sans</vt:lpstr>
      <vt:lpstr>Noto Sans CJK SC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V2 : Non-Learnable Spatial Estimator </vt:lpstr>
      <vt:lpstr>Contents</vt:lpstr>
      <vt:lpstr>How we select the region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</dc:title>
  <dc:subject/>
  <dc:creator>czhou@LSCE.IPSL.FR</dc:creator>
  <dc:description/>
  <cp:lastModifiedBy>czhou@LSCE.IPSL.FR</cp:lastModifiedBy>
  <cp:revision>80</cp:revision>
  <dcterms:created xsi:type="dcterms:W3CDTF">2022-06-17T11:06:21Z</dcterms:created>
  <dcterms:modified xsi:type="dcterms:W3CDTF">2022-08-03T09:51:20Z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26</vt:i4>
  </property>
</Properties>
</file>