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11832-B580-4976-BA4F-F451AB9C35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86DF49-34F5-4E7F-9941-5876B2625E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2E6D11-4762-460E-8D94-7537A8D782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F1005-BCE1-458E-B17A-343F00E3E8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340D37-3762-441B-B906-EBF9DAF707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FC5825-C905-4D3C-BFFC-409D57A0C7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32A563-FB0A-4163-96E5-BECF2FD018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B8785C-2D23-4391-A2A4-9E534413C6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1AAE3E-9B62-4A08-80E6-572C6634EC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0966D8-DC40-483C-B19D-CA285C6D7F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CD4E9-31CB-428A-AC3D-BD848BDF09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BB29A2-FF33-4E37-9687-EA62655056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382EE-CA17-4F69-B502-5507A20CE4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F52789-B4BB-46D4-9670-BED90A18AB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622941-3398-4FF6-A7CA-764B5CD8A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BA27A0-3DB3-4ACD-93E2-682CC2AB7D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679947-B66B-47D4-9346-889834EB99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9CECF1-1E25-4CF9-AE6B-267B4C2D87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6795BF-3584-4466-B052-3AB7984C07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83D194-8065-4061-B208-1F421D66BD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0E2F7F-BEED-472B-82A7-C5581E4D5F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5B1C53-0A89-4B25-972B-C3D5CBF02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09FE76-5970-4DE7-A338-B933D717A6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904962-EE31-4363-9B04-A4933C0E3D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E2880E-724C-4245-86A6-7688C863F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2CF690-FDB9-402E-B49C-80A29AECA2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5200FD-589D-416A-8092-19409A59B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4EC636-A323-4BC6-A9B9-0B53289C16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D3D5F2-C310-4C52-AA5A-B8F443A654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2D0367-9868-4848-AC85-30F08599FB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55662A-296A-4EF2-9FE0-84DB7C1BCB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CE30B0-0757-4C43-A6A6-42978754C7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23CF50-AD58-4BCF-AF5A-2CBD2EA9C5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FD601-E17F-4451-99AF-2A506A9CD6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B1208E-AD72-4E91-B71E-69BF1D0FE4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8D2AAC-0259-4053-8410-CBBE75140C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A47284-7F18-44B3-9C9B-2C4C21067F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C5A0D7-7DA7-42C7-BDC4-E4B0A9BF4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B3930F-F4F5-4BCB-B77C-A7993B4FCB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33C9B1-7E38-42D9-9978-2B9654DAFB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391351-A294-46A7-A601-DD33817ED7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38D197-388D-4698-8409-B299B01AD8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E5AA2E-D9C0-49A7-86B6-B1857DE2CE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3EA1F-F7B8-43A0-9F59-A6D6D11DD6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0CF0F9-1FAD-46C8-BF69-8ADE6E82C5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43D366-5849-4B31-A892-39E2F4307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DF13A-E3FE-4BB6-A155-B899C0EB3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54B6E5-F910-4439-B245-7F933CD115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8CE91B-1F36-478B-8E6F-B2194A4EAE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0E8D9-A9B9-497E-A370-BE651577976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44B45D-3F92-4DBE-8E75-27AAB95517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7A7663-5671-4E0F-B6AD-FC03287240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microsoft/USBuildingFootprints" TargetMode="External"/><Relationship Id="rId2" Type="http://schemas.openxmlformats.org/officeDocument/2006/relationships/hyperlink" Target="https://osmbuildings.org/" TargetMode="External"/><Relationship Id="rId3" Type="http://schemas.openxmlformats.org/officeDocument/2006/relationships/hyperlink" Target="https://zenodo.org/record/6364594#.YsgpS3ZBybg" TargetMode="External"/><Relationship Id="rId4" Type="http://schemas.openxmlformats.org/officeDocument/2006/relationships/hyperlink" Target="https://eogdata.mines.edu/products/vnl/" TargetMode="External"/><Relationship Id="rId5" Type="http://schemas.openxmlformats.org/officeDocument/2006/relationships/hyperlink" Target="https://developers.google.com/earth-engine/datasets/tags/surface-temperature" TargetMode="External"/><Relationship Id="rId6" Type="http://schemas.openxmlformats.org/officeDocument/2006/relationships/hyperlink" Target="https://ghsl.jrc.ec.europa.eu/" TargetMode="External"/><Relationship Id="rId7" Type="http://schemas.openxmlformats.org/officeDocument/2006/relationships/hyperlink" Target="https://spacedata.copernicus.eu/web/cscda/dataset-details?articleId=394198" TargetMode="External"/><Relationship Id="rId8" Type="http://schemas.openxmlformats.org/officeDocument/2006/relationships/hyperlink" Target="https://www.ecmwf.int/en/forecasts/datasets/reanalysis-datasets/era5" TargetMode="External"/><Relationship Id="rId9" Type="http://schemas.openxmlformats.org/officeDocument/2006/relationships/hyperlink" Target="https://partage.lsce.ipsl.fr/service/home/~/?auth=co&amp;loc=en_US&amp;id=7160&amp;part=2.2" TargetMode="External"/><Relationship Id="rId10" Type="http://schemas.openxmlformats.org/officeDocument/2006/relationships/hyperlink" Target="https://blog.google/products/earth/dynamic-world-land-cover-data/" TargetMode="External"/><Relationship Id="rId1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hsl.jrc.ec.europa.eu/documents/GHSL_FUA_2019.pdf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V2 : Non-Learnable Spatial Estimator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M.dC. , C.Z., 2022-08-04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Table 3"/>
          <p:cNvGraphicFramePr/>
          <p:nvPr/>
        </p:nvGraphicFramePr>
        <p:xfrm>
          <a:off x="2199600" y="149760"/>
          <a:ext cx="9095760" cy="4744800"/>
        </p:xfrm>
        <a:graphic>
          <a:graphicData uri="http://schemas.openxmlformats.org/drawingml/2006/table">
            <a:tbl>
              <a:tblPr/>
              <a:tblGrid>
                <a:gridCol w="3031920"/>
                <a:gridCol w="3031920"/>
                <a:gridCol w="3031920"/>
              </a:tblGrid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Resolution Level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source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70360">
                <a:tc rowSpan="4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Country level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heating/cooking source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7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Census data or governmental statistical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energy structure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GDP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economic indicator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row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City/division level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Population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household number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household size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Polygon level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Building number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ML model output trained with MS building dataset (</a:t>
                      </a:r>
                      <a:r>
                        <a:rPr b="0" lang="en-US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https://github.com/microsoft/USBuildingFootprints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), OSMB dataset (</a:t>
                      </a:r>
                      <a:r>
                        <a:rPr b="0" lang="en-US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https://osmbuildings.org/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), and other grid-based dataset, such as LCZ, Copernicus DEM, night light, 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71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Building area, type, level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0360">
                <a:tc rowSpan="8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Grid level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a: already used in our dataset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b: will be used (in processing)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c: important, considering to use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d: might be used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a: LCZ (100*100m)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563c1"/>
                          </a:solidFill>
                          <a:latin typeface="Calibri"/>
                          <a:hlinkClick r:id="rId3"/>
                        </a:rPr>
                        <a:t>https://zenodo.org/record/6364594#.YsgpS3ZBybg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a: EU, VIIRS nightlights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4"/>
                        </a:rPr>
                        <a:t>https://eogdata.mines.edu/products/vnl/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b: Google, Land surface temperature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5"/>
                        </a:rPr>
                        <a:t>https://developers.google.com/earth-engine/datasets/tags/surface-temperature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54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b: EU, Human settlement 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6"/>
                        </a:rPr>
                        <a:t>https://ghsl.jrc.ec.europa.eu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854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c: Copernicus, DEM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7"/>
                        </a:rPr>
                        <a:t>https://spacedata.copernicus.eu/web/cscda/dataset-details?articleId=394198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c: ERA5, Air temperature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8"/>
                        </a:rPr>
                        <a:t>https://www.ecmwf.int/en/forecasts/datasets/reanalysis-datasets/era5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c: Poverty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9"/>
                        </a:rPr>
                        <a:t>https://partage.lsce.ipsl.fr/service/home/~/?auth=co&amp;loc=en_US&amp;id=7160&amp;part=2.2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70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d: Google, land cover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0"/>
                        </a:rPr>
                        <a:t>https://blog.google/products/earth/dynamic-world-land-cover-data/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37" name="Title 1"/>
          <p:cNvSpPr/>
          <p:nvPr/>
        </p:nvSpPr>
        <p:spPr>
          <a:xfrm>
            <a:off x="43200" y="149760"/>
            <a:ext cx="215604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Datasets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TextBox 5"/>
          <p:cNvSpPr/>
          <p:nvPr/>
        </p:nvSpPr>
        <p:spPr>
          <a:xfrm>
            <a:off x="200160" y="1143000"/>
            <a:ext cx="1857240" cy="10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Note: the datasets are not limited in those are listed, and we will replace some of those datasets if we find some alternative dataset with higher quality.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Preparation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Concept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Datasets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Grid emission map versions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V0: polygon based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V1: gridded map with no time variance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V2: gridded map with time variance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V3: map refined with building details from ML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Uncertainty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we select the region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14760" y="1592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We take the envelope of the city’s corresponding Functional Urban Area (FUA), as defined by the OECD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5983b0"/>
                </a:solidFill>
                <a:latin typeface="Calibri"/>
                <a:hlinkClick r:id="rId1"/>
              </a:rPr>
              <a:t>https://ghsl.jrc.ec.europa.eu/documents/GHSL_FUA_2019.pdf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5"/>
          <p:cNvSpPr/>
          <p:nvPr/>
        </p:nvSpPr>
        <p:spPr>
          <a:xfrm>
            <a:off x="241200" y="330120"/>
            <a:ext cx="11727000" cy="6385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71" name="TextBox 6"/>
          <p:cNvSpPr/>
          <p:nvPr/>
        </p:nvSpPr>
        <p:spPr>
          <a:xfrm>
            <a:off x="390240" y="342720"/>
            <a:ext cx="8529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V2 : NLSE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Rectangle 7"/>
          <p:cNvSpPr/>
          <p:nvPr/>
        </p:nvSpPr>
        <p:spPr>
          <a:xfrm>
            <a:off x="1600200" y="914400"/>
            <a:ext cx="7360560" cy="5715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4"/>
          <p:cNvSpPr/>
          <p:nvPr/>
        </p:nvSpPr>
        <p:spPr>
          <a:xfrm>
            <a:off x="2606400" y="1600200"/>
            <a:ext cx="24228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Spatial Modifier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Rectangle 19"/>
          <p:cNvSpPr/>
          <p:nvPr/>
        </p:nvSpPr>
        <p:spPr>
          <a:xfrm>
            <a:off x="9296280" y="896040"/>
            <a:ext cx="2392200" cy="2532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f(Total Emission,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Spatial Modifier)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TextBox 20"/>
          <p:cNvSpPr/>
          <p:nvPr/>
        </p:nvSpPr>
        <p:spPr>
          <a:xfrm>
            <a:off x="9326520" y="993960"/>
            <a:ext cx="2945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Rectangle 21"/>
          <p:cNvSpPr/>
          <p:nvPr/>
        </p:nvSpPr>
        <p:spPr>
          <a:xfrm>
            <a:off x="5486400" y="1449360"/>
            <a:ext cx="3092760" cy="495144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7" name="TextBox 24"/>
          <p:cNvSpPr/>
          <p:nvPr/>
        </p:nvSpPr>
        <p:spPr>
          <a:xfrm>
            <a:off x="5859720" y="1600200"/>
            <a:ext cx="3101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Vector Layers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Rectangle 25"/>
          <p:cNvSpPr/>
          <p:nvPr/>
        </p:nvSpPr>
        <p:spPr>
          <a:xfrm>
            <a:off x="9296280" y="3741480"/>
            <a:ext cx="2392200" cy="2720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Spatial res: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100*100 m or 500*500 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9" name="Rectangle 27"/>
          <p:cNvSpPr/>
          <p:nvPr/>
        </p:nvSpPr>
        <p:spPr>
          <a:xfrm>
            <a:off x="1828800" y="1444680"/>
            <a:ext cx="3429000" cy="4956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GHSL Population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6"/>
          <p:cNvSpPr/>
          <p:nvPr/>
        </p:nvSpPr>
        <p:spPr>
          <a:xfrm>
            <a:off x="1881360" y="160020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Raster Layers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Box 37"/>
          <p:cNvSpPr/>
          <p:nvPr/>
        </p:nvSpPr>
        <p:spPr>
          <a:xfrm>
            <a:off x="1828800" y="397872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Land use/cover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Rectangle 40"/>
          <p:cNvSpPr/>
          <p:nvPr/>
        </p:nvSpPr>
        <p:spPr>
          <a:xfrm>
            <a:off x="5888160" y="2272320"/>
            <a:ext cx="2341440" cy="138528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Microsoft database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onnector: Elbow 59"/>
          <p:cNvSpPr/>
          <p:nvPr/>
        </p:nvSpPr>
        <p:spPr>
          <a:xfrm flipV="1">
            <a:off x="8884800" y="2161800"/>
            <a:ext cx="411120" cy="3354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Straight Arrow Connector 63"/>
          <p:cNvSpPr/>
          <p:nvPr/>
        </p:nvSpPr>
        <p:spPr>
          <a:xfrm flipH="1">
            <a:off x="10492200" y="3429000"/>
            <a:ext cx="360" cy="3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5" name="TextBox 64"/>
          <p:cNvSpPr/>
          <p:nvPr/>
        </p:nvSpPr>
        <p:spPr>
          <a:xfrm>
            <a:off x="9353880" y="3827160"/>
            <a:ext cx="1130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TextBox 65"/>
          <p:cNvSpPr/>
          <p:nvPr/>
        </p:nvSpPr>
        <p:spPr>
          <a:xfrm>
            <a:off x="9288720" y="949320"/>
            <a:ext cx="23922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Emission estimator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Rectangle 71"/>
          <p:cNvSpPr/>
          <p:nvPr/>
        </p:nvSpPr>
        <p:spPr>
          <a:xfrm rot="16200000">
            <a:off x="-1999080" y="3304080"/>
            <a:ext cx="5565240" cy="7498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Total near-real-time CO2 emission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(from carbon monitor database)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onnector: Elbow 85"/>
          <p:cNvSpPr/>
          <p:nvPr/>
        </p:nvSpPr>
        <p:spPr>
          <a:xfrm flipV="1">
            <a:off x="1158480" y="2615760"/>
            <a:ext cx="365040" cy="1062720"/>
          </a:xfrm>
          <a:prstGeom prst="bentConnector5">
            <a:avLst>
              <a:gd name="adj1" fmla="val 39605"/>
              <a:gd name="adj2" fmla="val 99787"/>
              <a:gd name="adj3" fmla="val 37465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"/>
          <p:cNvSpPr txBox="1"/>
          <p:nvPr/>
        </p:nvSpPr>
        <p:spPr>
          <a:xfrm>
            <a:off x="1828800" y="216828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GHSL Population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828800" y="2743200"/>
            <a:ext cx="2743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GHSL Building Height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(estimated with DEM)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828800" y="363240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Nighttime Light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4343400" y="1025280"/>
            <a:ext cx="27432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Spatial Modifier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 txBox="1"/>
          <p:nvPr/>
        </p:nvSpPr>
        <p:spPr>
          <a:xfrm>
            <a:off x="914400" y="228600"/>
            <a:ext cx="43434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Visualization (Ordu)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086600" y="228600"/>
            <a:ext cx="4572000" cy="374256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 txBox="1"/>
          <p:nvPr/>
        </p:nvSpPr>
        <p:spPr>
          <a:xfrm>
            <a:off x="8229600" y="540720"/>
            <a:ext cx="2743200" cy="83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NTL + FUA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-4800600" y="4666680"/>
            <a:ext cx="3657600" cy="310572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5943600" y="3305520"/>
            <a:ext cx="5067000" cy="423828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914400" y="914400"/>
            <a:ext cx="4800600" cy="378756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 txBox="1"/>
          <p:nvPr/>
        </p:nvSpPr>
        <p:spPr>
          <a:xfrm>
            <a:off x="1828800" y="1143000"/>
            <a:ext cx="2743200" cy="83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Population + FUA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315200" y="3741120"/>
            <a:ext cx="2743200" cy="83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Building Height + FUA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057400" y="685800"/>
            <a:ext cx="7145280" cy="579132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 txBox="1"/>
          <p:nvPr/>
        </p:nvSpPr>
        <p:spPr>
          <a:xfrm>
            <a:off x="3886200" y="457200"/>
            <a:ext cx="32004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Emission” distribution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9144000" cy="532080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 txBox="1"/>
          <p:nvPr/>
        </p:nvSpPr>
        <p:spPr>
          <a:xfrm>
            <a:off x="685800" y="394200"/>
            <a:ext cx="32004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latin typeface="Arial"/>
              </a:rPr>
              <a:t>Difference Maps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543800" y="2057400"/>
            <a:ext cx="3429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Building density / NTL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8915400" cy="548640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 txBox="1"/>
          <p:nvPr/>
        </p:nvSpPr>
        <p:spPr>
          <a:xfrm>
            <a:off x="8001000" y="2057400"/>
            <a:ext cx="25146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Population Density / Building Height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"/>
          <p:cNvSpPr/>
          <p:nvPr/>
        </p:nvSpPr>
        <p:spPr>
          <a:xfrm>
            <a:off x="241200" y="330120"/>
            <a:ext cx="11727000" cy="6385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09" name="TextBox 22"/>
          <p:cNvSpPr/>
          <p:nvPr/>
        </p:nvSpPr>
        <p:spPr>
          <a:xfrm>
            <a:off x="390240" y="342720"/>
            <a:ext cx="8529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V2 : NLSE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0" name="Rectangle 23"/>
          <p:cNvSpPr/>
          <p:nvPr/>
        </p:nvSpPr>
        <p:spPr>
          <a:xfrm>
            <a:off x="1585080" y="981720"/>
            <a:ext cx="7360560" cy="5504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TextBox 23"/>
          <p:cNvSpPr/>
          <p:nvPr/>
        </p:nvSpPr>
        <p:spPr>
          <a:xfrm>
            <a:off x="1585080" y="993960"/>
            <a:ext cx="24228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Spatial Modifier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Rectangle 29"/>
          <p:cNvSpPr/>
          <p:nvPr/>
        </p:nvSpPr>
        <p:spPr>
          <a:xfrm>
            <a:off x="9296280" y="896040"/>
            <a:ext cx="2392200" cy="2532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f(Total Emission,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Spatial Modifier)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TextBox 26"/>
          <p:cNvSpPr/>
          <p:nvPr/>
        </p:nvSpPr>
        <p:spPr>
          <a:xfrm>
            <a:off x="9326520" y="993960"/>
            <a:ext cx="2945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Rectangle 30"/>
          <p:cNvSpPr/>
          <p:nvPr/>
        </p:nvSpPr>
        <p:spPr>
          <a:xfrm>
            <a:off x="4817160" y="1449360"/>
            <a:ext cx="3762000" cy="312264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15" name="TextBox 27"/>
          <p:cNvSpPr/>
          <p:nvPr/>
        </p:nvSpPr>
        <p:spPr>
          <a:xfrm>
            <a:off x="4875840" y="1480680"/>
            <a:ext cx="3101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Buildings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Rectangle 31"/>
          <p:cNvSpPr/>
          <p:nvPr/>
        </p:nvSpPr>
        <p:spPr>
          <a:xfrm>
            <a:off x="9296280" y="3741480"/>
            <a:ext cx="2392200" cy="2720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Spatial res: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100*100 m or less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7" name="Rectangle 32"/>
          <p:cNvSpPr/>
          <p:nvPr/>
        </p:nvSpPr>
        <p:spPr>
          <a:xfrm>
            <a:off x="1829880" y="1449360"/>
            <a:ext cx="2665440" cy="17510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8" name="Rectangle 33"/>
          <p:cNvSpPr/>
          <p:nvPr/>
        </p:nvSpPr>
        <p:spPr>
          <a:xfrm>
            <a:off x="1858680" y="3391920"/>
            <a:ext cx="2665440" cy="11800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9" name="TextBox 28"/>
          <p:cNvSpPr/>
          <p:nvPr/>
        </p:nvSpPr>
        <p:spPr>
          <a:xfrm>
            <a:off x="1829880" y="146124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Census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TextBox 29"/>
          <p:cNvSpPr/>
          <p:nvPr/>
        </p:nvSpPr>
        <p:spPr>
          <a:xfrm>
            <a:off x="1858680" y="352152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Land use/cover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Rectangle 34"/>
          <p:cNvSpPr/>
          <p:nvPr/>
        </p:nvSpPr>
        <p:spPr>
          <a:xfrm>
            <a:off x="1829880" y="1684800"/>
            <a:ext cx="223344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Population (GHSL)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Households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(GDP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energy source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Cooking/heating source to come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)...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2" name="Rectangle 35"/>
          <p:cNvSpPr/>
          <p:nvPr/>
        </p:nvSpPr>
        <p:spPr>
          <a:xfrm>
            <a:off x="1974240" y="3766320"/>
            <a:ext cx="3047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LCZ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human settlement layer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google landcover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, …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Rectangle 36"/>
          <p:cNvSpPr/>
          <p:nvPr/>
        </p:nvSpPr>
        <p:spPr>
          <a:xfrm>
            <a:off x="6986880" y="2272320"/>
            <a:ext cx="1298160" cy="74916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Microsoft database (unlabeled)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4" name="Rectangle 44"/>
          <p:cNvSpPr/>
          <p:nvPr/>
        </p:nvSpPr>
        <p:spPr>
          <a:xfrm>
            <a:off x="4929120" y="1796040"/>
            <a:ext cx="3047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</a:rPr>
              <a:t>Area, Height, Type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Rectangle 46"/>
          <p:cNvSpPr/>
          <p:nvPr/>
        </p:nvSpPr>
        <p:spPr>
          <a:xfrm>
            <a:off x="5022000" y="2270520"/>
            <a:ext cx="1676880" cy="17028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ML model based on Open street map Buildings (OSMB) and other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land use/cover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 datasets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Rectangle 52"/>
          <p:cNvSpPr/>
          <p:nvPr/>
        </p:nvSpPr>
        <p:spPr>
          <a:xfrm>
            <a:off x="6990120" y="3189240"/>
            <a:ext cx="1298160" cy="78372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Building Prediction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Connector: Elbow 5"/>
          <p:cNvSpPr/>
          <p:nvPr/>
        </p:nvSpPr>
        <p:spPr>
          <a:xfrm flipV="1" rot="10800000">
            <a:off x="6699600" y="2647440"/>
            <a:ext cx="287280" cy="474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Connector: Elbow 6"/>
          <p:cNvSpPr/>
          <p:nvPr/>
        </p:nvSpPr>
        <p:spPr>
          <a:xfrm>
            <a:off x="6699240" y="3121920"/>
            <a:ext cx="290520" cy="459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onnector: Elbow 7"/>
          <p:cNvSpPr/>
          <p:nvPr/>
        </p:nvSpPr>
        <p:spPr>
          <a:xfrm flipV="1">
            <a:off x="8884800" y="2161800"/>
            <a:ext cx="411120" cy="3354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Straight Arrow Connector 2"/>
          <p:cNvSpPr/>
          <p:nvPr/>
        </p:nvSpPr>
        <p:spPr>
          <a:xfrm flipH="1">
            <a:off x="10492200" y="3429000"/>
            <a:ext cx="360" cy="3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TextBox 30"/>
          <p:cNvSpPr/>
          <p:nvPr/>
        </p:nvSpPr>
        <p:spPr>
          <a:xfrm>
            <a:off x="9353880" y="3827160"/>
            <a:ext cx="1130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TextBox 31"/>
          <p:cNvSpPr/>
          <p:nvPr/>
        </p:nvSpPr>
        <p:spPr>
          <a:xfrm>
            <a:off x="9288720" y="949320"/>
            <a:ext cx="23922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Emission estimator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Rectangle 53"/>
          <p:cNvSpPr/>
          <p:nvPr/>
        </p:nvSpPr>
        <p:spPr>
          <a:xfrm rot="16200000">
            <a:off x="-1999080" y="3304080"/>
            <a:ext cx="5565240" cy="7498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Total near-real-time CO2 emission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(from carbon monitor database)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onnector: Elbow 8"/>
          <p:cNvSpPr/>
          <p:nvPr/>
        </p:nvSpPr>
        <p:spPr>
          <a:xfrm flipV="1">
            <a:off x="1158480" y="2615760"/>
            <a:ext cx="365040" cy="1062720"/>
          </a:xfrm>
          <a:prstGeom prst="bentConnector5">
            <a:avLst>
              <a:gd name="adj1" fmla="val 39605"/>
              <a:gd name="adj2" fmla="val 99787"/>
              <a:gd name="adj3" fmla="val 37465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"/>
          <p:cNvSpPr txBox="1"/>
          <p:nvPr/>
        </p:nvSpPr>
        <p:spPr>
          <a:xfrm>
            <a:off x="2545200" y="5029200"/>
            <a:ext cx="5684400" cy="103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Towards a “per building” estimator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</TotalTime>
  <Application>LibreOffice/7.3.4.2$Linux_X86_64 LibreOffice_project/30$Build-2</Application>
  <AppVersion>15.0000</AppVersion>
  <Words>1264</Words>
  <Paragraphs>234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2022-06-17T11:06:21Z</dcterms:created>
  <dc:creator>czhou@LSCE.IPSL.FR</dc:creator>
  <dc:description/>
  <dc:language>en-US</dc:language>
  <cp:lastModifiedBy/>
  <dcterms:modified xsi:type="dcterms:W3CDTF">2022-08-02T14:28:30Z</dcterms:modified>
  <cp:revision>79</cp:revision>
  <dc:subject/>
  <dc:title>Regions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26</vt:i4>
  </property>
</Properties>
</file>