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91" autoAdjust="0"/>
  </p:normalViewPr>
  <p:slideViewPr>
    <p:cSldViewPr snapToGrid="0">
      <p:cViewPr varScale="1">
        <p:scale>
          <a:sx n="119" d="100"/>
          <a:sy n="119" d="100"/>
        </p:scale>
        <p:origin x="208" y="2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1/13/21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1/13/21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3"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1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5"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8"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6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8"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6"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629999" y="2764203"/>
            <a:ext cx="4066691" cy="1314311"/>
          </a:xfrm>
        </p:spPr>
        <p:txBody>
          <a:bodyPr vert="horz"/>
          <a:lstStyle/>
          <a:p>
            <a:r>
              <a:rPr lang="en-US" dirty="0">
                <a:solidFill>
                  <a:srgbClr val="D4DF33"/>
                </a:solidFill>
              </a:rPr>
              <a:t>Executive </a:t>
            </a:r>
            <a:br>
              <a:rPr lang="en-US" dirty="0">
                <a:solidFill>
                  <a:srgbClr val="D4DF33"/>
                </a:solidFill>
              </a:rPr>
            </a:br>
            <a:r>
              <a:rPr lang="en-US" dirty="0">
                <a:solidFill>
                  <a:srgbClr val="D4DF33"/>
                </a:solidFill>
              </a:rPr>
              <a:t>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00782" y="333161"/>
            <a:ext cx="7603537" cy="504139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lnSpc>
                <a:spcPct val="100000"/>
              </a:lnSpc>
              <a:buClr>
                <a:schemeClr val="tx2">
                  <a:lumMod val="100000"/>
                </a:schemeClr>
              </a:buClr>
              <a:buSzPct val="100000"/>
              <a:buFont typeface="Arial" panose="020B0604020202020204" pitchFamily="34" charset="0"/>
              <a:buNone/>
            </a:pPr>
            <a:r>
              <a:rPr lang="en-US" sz="1800" b="1" dirty="0">
                <a:solidFill>
                  <a:schemeClr val="tx1">
                    <a:lumMod val="100000"/>
                  </a:schemeClr>
                </a:solidFill>
                <a:latin typeface="Trebuchet MS" panose="020B0703020202090204" pitchFamily="34" charset="0"/>
              </a:rPr>
              <a:t>Situation</a:t>
            </a: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is experiencing customer churn, and assuming that churn is driven by the customer’s price sensitivities. One possible strategy is to offer customers at high propensity to churn a 20% discount.</a:t>
            </a:r>
          </a:p>
          <a:p>
            <a:pPr marL="550800" lvl="2" indent="-216000">
              <a:lnSpc>
                <a:spcPct val="100000"/>
              </a:lnSpc>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lnSpc>
                <a:spcPct val="100000"/>
              </a:lnSpc>
              <a:buClr>
                <a:schemeClr val="tx2">
                  <a:lumMod val="100000"/>
                </a:schemeClr>
              </a:buClr>
              <a:buSzPct val="100000"/>
              <a:buNone/>
            </a:pPr>
            <a:r>
              <a:rPr lang="en-US" sz="1800" b="1" dirty="0">
                <a:solidFill>
                  <a:schemeClr val="tx1">
                    <a:lumMod val="100000"/>
                  </a:schemeClr>
                </a:solidFill>
                <a:latin typeface="Trebuchet MS" panose="020B0703020202090204" pitchFamily="34" charset="0"/>
              </a:rPr>
              <a:t>Machine Learning Modeling</a:t>
            </a: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 </a:t>
            </a:r>
            <a:r>
              <a:rPr lang="en-US" sz="1600" dirty="0" err="1">
                <a:solidFill>
                  <a:schemeClr val="tx1">
                    <a:lumMod val="100000"/>
                  </a:schemeClr>
                </a:solidFill>
                <a:latin typeface="Trebuchet MS" panose="020B0703020202090204" pitchFamily="34" charset="0"/>
              </a:rPr>
              <a:t>LightGBM</a:t>
            </a:r>
            <a:r>
              <a:rPr lang="en-US" sz="1600" dirty="0">
                <a:solidFill>
                  <a:schemeClr val="tx1">
                    <a:lumMod val="100000"/>
                  </a:schemeClr>
                </a:solidFill>
                <a:latin typeface="Trebuchet MS" panose="020B0703020202090204" pitchFamily="34" charset="0"/>
              </a:rPr>
              <a:t> classification model has been built to predict customers’ churn probability, achieving </a:t>
            </a:r>
            <a:r>
              <a:rPr lang="en-US" altLang="zh-CN" sz="1600" dirty="0">
                <a:solidFill>
                  <a:schemeClr val="tx1">
                    <a:lumMod val="100000"/>
                  </a:schemeClr>
                </a:solidFill>
                <a:latin typeface="Trebuchet MS" panose="020B0703020202090204" pitchFamily="34" charset="0"/>
              </a:rPr>
              <a:t>an</a:t>
            </a:r>
            <a:r>
              <a:rPr lang="en-US" sz="1600" dirty="0">
                <a:solidFill>
                  <a:schemeClr val="tx1">
                    <a:lumMod val="100000"/>
                  </a:schemeClr>
                </a:solidFill>
                <a:latin typeface="Trebuchet MS" panose="020B0703020202090204" pitchFamily="34" charset="0"/>
              </a:rPr>
              <a:t> accuracy of 0.89 and AUC score of 0.6</a:t>
            </a:r>
            <a:r>
              <a:rPr lang="en-US" altLang="zh-CN" sz="1600" dirty="0">
                <a:solidFill>
                  <a:schemeClr val="tx1">
                    <a:lumMod val="100000"/>
                  </a:schemeClr>
                </a:solidFill>
                <a:latin typeface="Trebuchet MS" panose="020B0703020202090204" pitchFamily="34" charset="0"/>
              </a:rPr>
              <a:t>6</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on</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test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set</a:t>
            </a:r>
            <a:r>
              <a:rPr lang="en-US" sz="1600" dirty="0">
                <a:solidFill>
                  <a:schemeClr val="tx1">
                    <a:lumMod val="100000"/>
                  </a:schemeClr>
                </a:solidFill>
                <a:latin typeface="Trebuchet MS" panose="020B0703020202090204" pitchFamily="34" charset="0"/>
              </a:rPr>
              <a:t>.</a:t>
            </a:r>
          </a:p>
          <a:p>
            <a:pPr marL="334800" lvl="2" indent="0">
              <a:lnSpc>
                <a:spcPct val="100000"/>
              </a:lnSpc>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lnSpc>
                <a:spcPct val="100000"/>
              </a:lnSpc>
              <a:buClr>
                <a:schemeClr val="tx2">
                  <a:lumMod val="100000"/>
                </a:schemeClr>
              </a:buClr>
              <a:buSzPct val="100000"/>
              <a:buNone/>
            </a:pPr>
            <a:r>
              <a:rPr lang="en-US" sz="1800" b="1" dirty="0">
                <a:solidFill>
                  <a:schemeClr val="tx1">
                    <a:lumMod val="100000"/>
                  </a:schemeClr>
                </a:solidFill>
                <a:latin typeface="Trebuchet MS" panose="020B0703020202090204" pitchFamily="34" charset="0"/>
              </a:rPr>
              <a:t>Insights</a:t>
            </a: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Around 10% churn rate exists in current customers.</a:t>
            </a:r>
            <a:endParaRPr lang="en-US" altLang="zh-CN" sz="1600" dirty="0">
              <a:solidFill>
                <a:schemeClr val="tx1">
                  <a:lumMod val="100000"/>
                </a:schemeClr>
              </a:solidFill>
              <a:latin typeface="Trebuchet MS" panose="020B0703020202090204" pitchFamily="34" charset="0"/>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altLang="zh-CN" sz="1600" dirty="0">
                <a:solidFill>
                  <a:schemeClr val="tx1">
                    <a:lumMod val="100000"/>
                  </a:schemeClr>
                </a:solidFill>
                <a:latin typeface="Trebuchet MS" panose="020B0703020202090204" pitchFamily="34" charset="0"/>
              </a:rPr>
              <a:t>Major</a:t>
            </a:r>
            <a:r>
              <a:rPr lang="zh-CN" altLang="en-US" sz="1600" dirty="0">
                <a:solidFill>
                  <a:schemeClr val="tx1">
                    <a:lumMod val="100000"/>
                  </a:schemeClr>
                </a:solidFill>
                <a:latin typeface="Trebuchet MS" panose="020B0703020202090204" pitchFamily="34" charset="0"/>
              </a:rPr>
              <a:t> </a:t>
            </a:r>
            <a:r>
              <a:rPr lang="en-US" sz="1600" dirty="0">
                <a:solidFill>
                  <a:schemeClr val="tx1">
                    <a:lumMod val="100000"/>
                  </a:schemeClr>
                </a:solidFill>
                <a:latin typeface="Trebuchet MS" panose="020B0703020202090204" pitchFamily="34" charset="0"/>
              </a:rPr>
              <a:t>features driving customer churn, including:</a:t>
            </a:r>
          </a:p>
          <a:p>
            <a:pPr marL="550800" lvl="2"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 high net margin on power subscription</a:t>
            </a:r>
          </a:p>
          <a:p>
            <a:pPr marL="550800" lvl="2"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Original campaigns</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that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customer</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first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subscribed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to</a:t>
            </a:r>
            <a:r>
              <a:rPr lang="en-US" sz="1600" dirty="0">
                <a:solidFill>
                  <a:schemeClr val="tx1">
                    <a:lumMod val="100000"/>
                  </a:schemeClr>
                </a:solidFill>
                <a:latin typeface="Trebuchet MS" panose="020B0703020202090204" pitchFamily="34" charset="0"/>
              </a:rPr>
              <a:t>, especially </a:t>
            </a:r>
            <a:r>
              <a:rPr lang="en-US" altLang="zh-CN" sz="1600" dirty="0">
                <a:solidFill>
                  <a:schemeClr val="tx1">
                    <a:lumMod val="100000"/>
                  </a:schemeClr>
                </a:solidFill>
                <a:latin typeface="Trebuchet MS" panose="020B0703020202090204" pitchFamily="34" charset="0"/>
              </a:rPr>
              <a:t>with</a:t>
            </a:r>
            <a:r>
              <a:rPr lang="en-US" sz="1600" dirty="0">
                <a:solidFill>
                  <a:schemeClr val="tx1">
                    <a:lumMod val="100000"/>
                  </a:schemeClr>
                </a:solidFill>
                <a:latin typeface="Trebuchet MS" panose="020B0703020202090204" pitchFamily="34" charset="0"/>
              </a:rPr>
              <a:t> ‘lx’</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and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not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with</a:t>
            </a:r>
            <a:r>
              <a:rPr lang="zh-CN" altLang="en-US" sz="1600" dirty="0">
                <a:solidFill>
                  <a:schemeClr val="tx1">
                    <a:lumMod val="100000"/>
                  </a:schemeClr>
                </a:solidFill>
                <a:latin typeface="Trebuchet MS" panose="020B0703020202090204" pitchFamily="34" charset="0"/>
              </a:rPr>
              <a:t> </a:t>
            </a:r>
            <a:r>
              <a:rPr lang="en-US" sz="1600" dirty="0">
                <a:solidFill>
                  <a:schemeClr val="tx1">
                    <a:lumMod val="100000"/>
                  </a:schemeClr>
                </a:solidFill>
                <a:latin typeface="Trebuchet MS" panose="020B0703020202090204" pitchFamily="34" charset="0"/>
              </a:rPr>
              <a:t>‘ka’ </a:t>
            </a:r>
          </a:p>
          <a:p>
            <a:pPr marL="550800" lvl="2"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 high consumption combining with a </a:t>
            </a:r>
            <a:r>
              <a:rPr lang="en-US" altLang="zh-CN" sz="1600" dirty="0">
                <a:solidFill>
                  <a:schemeClr val="tx1">
                    <a:lumMod val="100000"/>
                  </a:schemeClr>
                </a:solidFill>
                <a:latin typeface="Trebuchet MS" panose="020B0703020202090204" pitchFamily="34" charset="0"/>
              </a:rPr>
              <a:t>drastic</a:t>
            </a:r>
            <a:r>
              <a:rPr lang="en-US" sz="1600" dirty="0">
                <a:solidFill>
                  <a:schemeClr val="tx1">
                    <a:lumMod val="100000"/>
                  </a:schemeClr>
                </a:solidFill>
                <a:latin typeface="Trebuchet MS" panose="020B0703020202090204" pitchFamily="34" charset="0"/>
              </a:rPr>
              <a:t> changing price</a:t>
            </a:r>
            <a:r>
              <a:rPr lang="en-US" altLang="zh-CN" sz="1600" dirty="0">
                <a:solidFill>
                  <a:schemeClr val="tx1">
                    <a:lumMod val="100000"/>
                  </a:schemeClr>
                </a:solidFill>
                <a:latin typeface="Trebuchet MS" panose="020B0703020202090204" pitchFamily="34" charset="0"/>
              </a:rPr>
              <a: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or</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low</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consumption</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combining</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with</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fixed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price</a:t>
            </a:r>
            <a:endParaRPr lang="en-US" sz="1600" dirty="0">
              <a:solidFill>
                <a:schemeClr val="tx1">
                  <a:lumMod val="100000"/>
                </a:schemeClr>
              </a:solidFill>
              <a:latin typeface="Trebuchet MS" panose="020B0703020202090204" pitchFamily="34" charset="0"/>
            </a:endParaRPr>
          </a:p>
          <a:p>
            <a:pPr marL="550800" lvl="2"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Sales channels</a:t>
            </a:r>
            <a:r>
              <a:rPr lang="en-US" altLang="zh-CN" sz="1600" dirty="0">
                <a:solidFill>
                  <a:schemeClr val="tx1">
                    <a:lumMod val="100000"/>
                  </a:schemeClr>
                </a:solidFill>
                <a:latin typeface="Trebuchet MS" panose="020B0703020202090204" pitchFamily="34" charset="0"/>
              </a:rPr>
              <a: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especially</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not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associating</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with</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t>
            </a:r>
            <a:r>
              <a:rPr lang="en-US" altLang="zh-CN" sz="1600" dirty="0" err="1">
                <a:solidFill>
                  <a:schemeClr val="tx1">
                    <a:lumMod val="100000"/>
                  </a:schemeClr>
                </a:solidFill>
                <a:latin typeface="Trebuchet MS" panose="020B0703020202090204" pitchFamily="34" charset="0"/>
              </a:rPr>
              <a:t>lm</a:t>
            </a:r>
            <a:r>
              <a:rPr lang="en-US" altLang="zh-CN" sz="1600" dirty="0">
                <a:solidFill>
                  <a:schemeClr val="tx1">
                    <a:lumMod val="100000"/>
                  </a:schemeClr>
                </a:solidFill>
                <a:latin typeface="Trebuchet MS" panose="020B0703020202090204" pitchFamily="34" charset="0"/>
              </a:rPr>
              <a:t>’</a:t>
            </a:r>
            <a:endParaRPr lang="en-US" sz="1600" dirty="0">
              <a:solidFill>
                <a:schemeClr val="tx1">
                  <a:lumMod val="100000"/>
                </a:schemeClr>
              </a:solidFill>
              <a:latin typeface="Trebuchet MS" panose="020B0703020202090204" pitchFamily="34" charset="0"/>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lgn="just">
              <a:lnSpc>
                <a:spcPct val="100000"/>
              </a:lnSpc>
              <a:spcAft>
                <a:spcPts val="0"/>
              </a:spcAft>
              <a:buClr>
                <a:schemeClr val="tx2">
                  <a:lumMod val="100000"/>
                </a:schemeClr>
              </a:buClr>
              <a:buSzPct val="100000"/>
              <a:buNone/>
            </a:pPr>
            <a:r>
              <a:rPr lang="en-US" altLang="zh-CN" sz="1800" b="1" dirty="0">
                <a:solidFill>
                  <a:schemeClr val="tx1">
                    <a:lumMod val="100000"/>
                  </a:schemeClr>
                </a:solidFill>
                <a:latin typeface="Trebuchet MS" panose="020B0703020202090204" pitchFamily="34" charset="0"/>
              </a:rPr>
              <a:t>Action</a:t>
            </a:r>
            <a:r>
              <a:rPr lang="zh-CN" altLang="en-US" sz="1800" b="1" dirty="0">
                <a:solidFill>
                  <a:schemeClr val="tx1">
                    <a:lumMod val="100000"/>
                  </a:schemeClr>
                </a:solidFill>
                <a:latin typeface="Trebuchet MS" panose="020B0703020202090204" pitchFamily="34" charset="0"/>
              </a:rPr>
              <a:t> </a:t>
            </a:r>
            <a:r>
              <a:rPr lang="en-US" altLang="zh-CN" sz="1800" b="1" dirty="0">
                <a:solidFill>
                  <a:schemeClr val="tx1">
                    <a:lumMod val="100000"/>
                  </a:schemeClr>
                </a:solidFill>
                <a:latin typeface="Trebuchet MS" panose="020B0703020202090204" pitchFamily="34" charset="0"/>
              </a:rPr>
              <a:t>plan</a:t>
            </a:r>
            <a:r>
              <a:rPr lang="zh-CN" altLang="en-US" sz="1600" dirty="0">
                <a:solidFill>
                  <a:schemeClr val="tx1">
                    <a:lumMod val="100000"/>
                  </a:schemeClr>
                </a:solidFill>
                <a:latin typeface="Trebuchet MS" panose="020B0703020202090204" pitchFamily="34" charset="0"/>
              </a:rPr>
              <a:t> </a:t>
            </a:r>
            <a:endParaRPr lang="en-US" altLang="zh-CN" sz="1600" dirty="0">
              <a:solidFill>
                <a:schemeClr val="tx1">
                  <a:lumMod val="100000"/>
                </a:schemeClr>
              </a:solidFill>
              <a:latin typeface="Trebuchet MS" panose="020B0703020202090204" pitchFamily="34" charset="0"/>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proposed 20% discount strategy is confirmed to be effective.</a:t>
            </a:r>
            <a:r>
              <a:rPr lang="zh-CN" altLang="en-US" sz="1600" dirty="0">
                <a:solidFill>
                  <a:schemeClr val="tx1">
                    <a:lumMod val="100000"/>
                  </a:schemeClr>
                </a:solidFill>
                <a:latin typeface="Trebuchet MS" panose="020B0703020202090204" pitchFamily="34" charset="0"/>
              </a:rPr>
              <a:t> </a:t>
            </a:r>
            <a:r>
              <a:rPr lang="en-US" sz="1600" dirty="0">
                <a:solidFill>
                  <a:schemeClr val="tx1">
                    <a:lumMod val="100000"/>
                  </a:schemeClr>
                </a:solidFill>
                <a:latin typeface="Trebuchet MS" panose="020B0703020202090204" pitchFamily="34" charset="0"/>
              </a:rPr>
              <a:t>Through revenue estimate, the optimal cut-off of offering discount</a:t>
            </a:r>
            <a:r>
              <a:rPr lang="zh-CN" altLang="en-US" sz="1600" dirty="0">
                <a:solidFill>
                  <a:schemeClr val="tx1">
                    <a:lumMod val="100000"/>
                  </a:schemeClr>
                </a:solidFill>
                <a:latin typeface="Trebuchet MS" panose="020B0703020202090204" pitchFamily="34" charset="0"/>
              </a:rPr>
              <a:t> </a:t>
            </a:r>
            <a:r>
              <a:rPr lang="en-US" sz="1600" dirty="0">
                <a:solidFill>
                  <a:schemeClr val="tx1">
                    <a:lumMod val="100000"/>
                  </a:schemeClr>
                </a:solidFill>
                <a:latin typeface="Trebuchet MS" panose="020B0703020202090204" pitchFamily="34" charset="0"/>
              </a:rPr>
              <a:t>is 0.</a:t>
            </a:r>
            <a:r>
              <a:rPr lang="en-US" altLang="zh-CN" sz="1600" dirty="0">
                <a:solidFill>
                  <a:schemeClr val="tx1">
                    <a:lumMod val="100000"/>
                  </a:schemeClr>
                </a:solidFill>
                <a:latin typeface="Trebuchet MS" panose="020B0703020202090204" pitchFamily="34" charset="0"/>
              </a:rPr>
              <a:t>31</a:t>
            </a:r>
            <a:r>
              <a:rPr lang="en-US" sz="1600" dirty="0">
                <a:solidFill>
                  <a:schemeClr val="tx1">
                    <a:lumMod val="100000"/>
                  </a:schemeClr>
                </a:solidFill>
                <a:latin typeface="Trebuchet MS" panose="020B0703020202090204" pitchFamily="34" charset="0"/>
              </a:rPr>
              <a:t>.</a:t>
            </a: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altLang="zh-CN" sz="1600" dirty="0">
                <a:solidFill>
                  <a:schemeClr val="tx1">
                    <a:lumMod val="100000"/>
                  </a:schemeClr>
                </a:solidFill>
                <a:latin typeface="Trebuchet MS" panose="020B0703020202090204" pitchFamily="34" charset="0"/>
              </a:rPr>
              <a:t>Moreover,</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more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profitable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strategy</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is</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to</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offer</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29% off at the cut-off</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of 0.54.</a:t>
            </a:r>
            <a:endParaRPr lang="en-US" sz="1600" dirty="0">
              <a:solidFill>
                <a:schemeClr val="tx1">
                  <a:lumMod val="100000"/>
                </a:schemeClr>
              </a:solidFill>
              <a:latin typeface="Trebuchet MS" panose="020B0703020202090204" pitchFamily="34" charset="0"/>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193</Words>
  <Application>Microsoft Macintosh PowerPoint</Application>
  <PresentationFormat>Widescreen</PresentationFormat>
  <Paragraphs>19</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Chen Chuanlu</cp:lastModifiedBy>
  <cp:revision>454</cp:revision>
  <cp:lastPrinted>2016-04-06T18:59:25Z</cp:lastPrinted>
  <dcterms:created xsi:type="dcterms:W3CDTF">2016-11-04T11:46:04Z</dcterms:created>
  <dcterms:modified xsi:type="dcterms:W3CDTF">2021-01-13T17:59:59Z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