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7" r:id="rId3"/>
    <p:sldId id="292" r:id="rId4"/>
    <p:sldId id="300" r:id="rId5"/>
    <p:sldId id="289" r:id="rId6"/>
    <p:sldId id="293" r:id="rId7"/>
    <p:sldId id="290" r:id="rId8"/>
    <p:sldId id="291" r:id="rId9"/>
    <p:sldId id="294" r:id="rId10"/>
    <p:sldId id="296" r:id="rId11"/>
    <p:sldId id="295" r:id="rId12"/>
    <p:sldId id="258" r:id="rId13"/>
    <p:sldId id="263" r:id="rId14"/>
    <p:sldId id="262" r:id="rId15"/>
    <p:sldId id="261" r:id="rId16"/>
    <p:sldId id="264" r:id="rId17"/>
    <p:sldId id="259" r:id="rId18"/>
    <p:sldId id="265" r:id="rId19"/>
    <p:sldId id="279" r:id="rId20"/>
    <p:sldId id="298" r:id="rId21"/>
    <p:sldId id="286" r:id="rId22"/>
    <p:sldId id="260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302" r:id="rId35"/>
    <p:sldId id="277" r:id="rId36"/>
    <p:sldId id="278" r:id="rId37"/>
    <p:sldId id="280" r:id="rId38"/>
    <p:sldId id="281" r:id="rId39"/>
    <p:sldId id="284" r:id="rId40"/>
    <p:sldId id="283" r:id="rId41"/>
    <p:sldId id="285" r:id="rId42"/>
    <p:sldId id="297" r:id="rId43"/>
    <p:sldId id="299" r:id="rId44"/>
    <p:sldId id="301" r:id="rId4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7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3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0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2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8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2849-5570-4342-91BD-2F06611478A8}" type="datetimeFigureOut">
              <a:rPr lang="he-IL" smtClean="0"/>
              <a:t>ח'/ניסן/תשע"ו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yoavram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~guido/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pricing-licensing/index.html?prodCode=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pulls" TargetMode="External"/><Relationship Id="rId2" Type="http://schemas.openxmlformats.org/officeDocument/2006/relationships/hyperlink" Target="https://github.com/python/cpython/pu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umpy/numpy/issues" TargetMode="External"/><Relationship Id="rId4" Type="http://schemas.openxmlformats.org/officeDocument/2006/relationships/hyperlink" Target="https://www.python.org/community/lis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quotes/" TargetMode="External"/><Relationship Id="rId2" Type="http://schemas.openxmlformats.org/officeDocument/2006/relationships/hyperlink" Target="https://us.pycon.org/2016/spons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success/" TargetMode="External"/><Relationship Id="rId5" Type="http://schemas.openxmlformats.org/officeDocument/2006/relationships/hyperlink" Target="https://en.wikipedia.org/wiki/List_of_Python_software" TargetMode="External"/><Relationship Id="rId4" Type="http://schemas.openxmlformats.org/officeDocument/2006/relationships/hyperlink" Target="https://en.wikipedia.org/wiki/Python_(programming_language)#U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ighscalability.com/blog/2011/3/14/6-lessons-from-dropbox-one-million-files-saved-every-15-minu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success/philip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other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The%20Python%20Paradox,%20by%20Paul%20Graha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01268/hidden-features-of-python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353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umfocus.github.io/python-benchmarks/" TargetMode="External"/><Relationship Id="rId2" Type="http://schemas.openxmlformats.org/officeDocument/2006/relationships/hyperlink" Target="http://benchmarksgame.alioth.debian.org/u64q/compare.php?lang=python3&amp;lang2=gc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tag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il.pycon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forum/#%21forum/pycon-israe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garden.com/stat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ojo.com/blog/9-most-in-demand-programming-languages-of-201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blogs/blog-cacm/176450-python-is-now-the-most-popular-introductory-teaching-language-at-top-us-universities/fulltex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docs.python.org/2/faq/general.html#why-is-it-called-pyth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hon.yoavra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06" y="1093241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Introduction to</a:t>
            </a:r>
            <a:endParaRPr lang="he-IL" sz="54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988768"/>
            <a:ext cx="6400800" cy="17526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Yoav Ram</a:t>
            </a:r>
          </a:p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Python Training</a:t>
            </a:r>
          </a:p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hlinkClick r:id="rId3"/>
              </a:rPr>
              <a:t>python.yoavram.com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122645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python.yoavram.com\www\img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4" y="2924944"/>
            <a:ext cx="1882848" cy="1882848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620688"/>
            <a:ext cx="1226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Apr 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16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Version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    Python 1.0 - January 1994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1.5 - December 31, 1997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1.6 - September 5, 2000</a:t>
            </a:r>
          </a:p>
          <a:p>
            <a:pPr marL="0" indent="0" algn="l" rtl="0">
              <a:buNone/>
            </a:pPr>
            <a:r>
              <a:rPr lang="en-GB" sz="2000" dirty="0" smtClean="0"/>
              <a:t>    Python 2.0 - October 16, 2000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2.1 - April 17,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2.2 - December 21,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2.3 - July 29, 2003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2.4 - November 30, 2004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2.5 - September 19, 2006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2.6 - October 1,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2.7 - July 3, 2010</a:t>
            </a:r>
          </a:p>
          <a:p>
            <a:pPr marL="0" indent="0" algn="l" rtl="0">
              <a:buNone/>
            </a:pPr>
            <a:r>
              <a:rPr lang="en-GB" sz="2000" dirty="0" smtClean="0"/>
              <a:t>    </a:t>
            </a:r>
            <a:endParaRPr lang="en-GB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Python 3.0 - December 3,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3.1 - June 27, 2009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3.2 - February 20, 2011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3.3 - September 29, 2012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3.4 - March 16, 2014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3.5 - September 13, 2015</a:t>
            </a:r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2482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Guido van Rossum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Python's principal author</a:t>
            </a:r>
          </a:p>
          <a:p>
            <a:pPr algn="l" rtl="0"/>
            <a:r>
              <a:rPr lang="en-US" dirty="0" smtClean="0"/>
              <a:t>Still has a central role in deciding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the direction of Python development </a:t>
            </a:r>
          </a:p>
          <a:p>
            <a:pPr algn="l" rtl="0"/>
            <a:r>
              <a:rPr lang="en-US" dirty="0" smtClean="0"/>
              <a:t>Titled by the Python community: </a:t>
            </a:r>
            <a:r>
              <a:rPr lang="en-US" b="1" i="1" dirty="0" smtClean="0"/>
              <a:t>Benevolent Dictator for Life</a:t>
            </a:r>
            <a:r>
              <a:rPr lang="en-US" b="1" dirty="0" smtClean="0"/>
              <a:t> (BDFL)</a:t>
            </a:r>
          </a:p>
          <a:p>
            <a:pPr algn="l" rtl="0"/>
            <a:r>
              <a:rPr lang="en-US" dirty="0" smtClean="0"/>
              <a:t>Employed by Google 2005-2012</a:t>
            </a:r>
          </a:p>
          <a:p>
            <a:pPr algn="l" rtl="0"/>
            <a:r>
              <a:rPr lang="en-US" dirty="0" smtClean="0"/>
              <a:t>Spent half his time developing Python </a:t>
            </a:r>
          </a:p>
          <a:p>
            <a:pPr algn="l" rtl="0"/>
            <a:r>
              <a:rPr lang="en-US" dirty="0" smtClean="0"/>
              <a:t>Since 2013 works for Dropbox</a:t>
            </a:r>
          </a:p>
          <a:p>
            <a:pPr algn="l" rtl="0"/>
            <a:r>
              <a:rPr lang="en-US" dirty="0" smtClean="0"/>
              <a:t>Spends half his time developing Python…</a:t>
            </a:r>
          </a:p>
          <a:p>
            <a:pPr marL="0" indent="0" rtl="0">
              <a:buNone/>
            </a:pPr>
            <a:r>
              <a:rPr lang="en-GB" dirty="0" smtClean="0">
                <a:hlinkClick r:id="rId2"/>
              </a:rPr>
              <a:t>Wikipedia</a:t>
            </a:r>
            <a:endParaRPr lang="en-GB" dirty="0" smtClean="0"/>
          </a:p>
          <a:p>
            <a:pPr marL="0" indent="0" rtl="0">
              <a:buNone/>
            </a:pP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/>
          </a:p>
          <a:p>
            <a:pPr algn="l" rtl="0"/>
            <a:endParaRPr lang="he-IL" dirty="0"/>
          </a:p>
        </p:txBody>
      </p:sp>
      <p:pic>
        <p:nvPicPr>
          <p:cNvPr id="18434" name="Picture 2" descr="Guido van Rossum OSCON 200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4"/>
          <a:stretch/>
        </p:blipFill>
        <p:spPr bwMode="auto">
          <a:xfrm>
            <a:off x="7020385" y="188640"/>
            <a:ext cx="1905000" cy="22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9" y="3105835"/>
            <a:ext cx="66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399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Why Python?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288769" y="6039817"/>
            <a:ext cx="4574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algn="l" rtl="0"/>
            <a:r>
              <a:rPr lang="en-US" dirty="0" smtClean="0">
                <a:hlinkClick r:id="rId3"/>
              </a:rPr>
              <a:t>Why use Python for scientific computing?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61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Free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44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Gratis</a:t>
            </a:r>
            <a:r>
              <a:rPr lang="en-US" dirty="0" smtClean="0"/>
              <a:t>: Free as in Beer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GB" dirty="0" smtClean="0"/>
              <a:t>Python is totally </a:t>
            </a:r>
            <a:r>
              <a:rPr lang="en-GB" b="1" dirty="0" smtClean="0"/>
              <a:t>free</a:t>
            </a:r>
          </a:p>
          <a:p>
            <a:pPr algn="l" rtl="0"/>
            <a:r>
              <a:rPr lang="en-GB" dirty="0" smtClean="0"/>
              <a:t>MATLAB is </a:t>
            </a:r>
            <a:r>
              <a:rPr lang="en-GB" b="1" dirty="0" smtClean="0"/>
              <a:t>expensive </a:t>
            </a:r>
          </a:p>
          <a:p>
            <a:pPr lvl="1" algn="l" rtl="0"/>
            <a:r>
              <a:rPr lang="en-GB" dirty="0" smtClean="0"/>
              <a:t>Individuals: $2,605 </a:t>
            </a:r>
            <a:endParaRPr lang="he-IL" dirty="0" smtClean="0"/>
          </a:p>
          <a:p>
            <a:pPr lvl="1" algn="l" rtl="0"/>
            <a:r>
              <a:rPr lang="en-US" dirty="0" smtClean="0"/>
              <a:t>Academia: $625</a:t>
            </a:r>
          </a:p>
          <a:p>
            <a:pPr lvl="1" algn="l" rtl="0"/>
            <a:r>
              <a:rPr lang="en-US" dirty="0" smtClean="0"/>
              <a:t>Personal: $135</a:t>
            </a:r>
          </a:p>
          <a:p>
            <a:pPr lvl="1" algn="l" rtl="0"/>
            <a:r>
              <a:rPr lang="en-US" dirty="0" smtClean="0"/>
              <a:t>Student: $45-89</a:t>
            </a:r>
            <a:endParaRPr lang="en-GB" dirty="0"/>
          </a:p>
          <a:p>
            <a:pPr marL="0" indent="0" algn="l" rtl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999976" y="6309320"/>
            <a:ext cx="19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GB" dirty="0" err="1" smtClean="0">
                <a:hlinkClick r:id="rId2"/>
              </a:rPr>
              <a:t>MathWorks</a:t>
            </a:r>
            <a:r>
              <a:rPr lang="en-GB" dirty="0" smtClean="0">
                <a:hlinkClick r:id="rId2"/>
              </a:rPr>
              <a:t> Pricing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35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/>
              <a:t>Libre</a:t>
            </a:r>
            <a:r>
              <a:rPr lang="en-US" dirty="0" smtClean="0"/>
              <a:t>: Free as in Speech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GB" dirty="0" smtClean="0"/>
              <a:t>MATLAB source code is </a:t>
            </a:r>
            <a:r>
              <a:rPr lang="en-GB" b="1" dirty="0" smtClean="0"/>
              <a:t>closed</a:t>
            </a:r>
            <a:r>
              <a:rPr lang="en-GB" dirty="0" smtClean="0"/>
              <a:t> and proprietary</a:t>
            </a:r>
          </a:p>
          <a:p>
            <a:pPr lvl="1" algn="l" rtl="0"/>
            <a:r>
              <a:rPr lang="en-US" dirty="0" smtClean="0"/>
              <a:t>You cannot </a:t>
            </a:r>
            <a:r>
              <a:rPr lang="en-US" b="1" dirty="0" smtClean="0"/>
              <a:t>see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cannot </a:t>
            </a:r>
            <a:r>
              <a:rPr lang="en-US" b="1" dirty="0" smtClean="0"/>
              <a:t>change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participate in the discussion as a </a:t>
            </a:r>
            <a:r>
              <a:rPr lang="en-US" b="1" dirty="0" smtClean="0"/>
              <a:t>client</a:t>
            </a:r>
          </a:p>
          <a:p>
            <a:pPr algn="l" rtl="0"/>
            <a:r>
              <a:rPr lang="en-GB" dirty="0" smtClean="0"/>
              <a:t>Python source code is </a:t>
            </a:r>
            <a:r>
              <a:rPr lang="en-GB" b="1" dirty="0" smtClean="0"/>
              <a:t>open</a:t>
            </a:r>
          </a:p>
          <a:p>
            <a:pPr lvl="1" algn="l" rtl="0"/>
            <a:r>
              <a:rPr lang="en-GB" dirty="0" smtClean="0"/>
              <a:t>You can </a:t>
            </a:r>
            <a:r>
              <a:rPr lang="en-GB" b="1" dirty="0" smtClean="0"/>
              <a:t>see</a:t>
            </a:r>
            <a:r>
              <a:rPr lang="en-GB" dirty="0" smtClean="0"/>
              <a:t>, you can </a:t>
            </a:r>
            <a:r>
              <a:rPr lang="en-GB" b="1" dirty="0" smtClean="0"/>
              <a:t>change,</a:t>
            </a:r>
            <a:r>
              <a:rPr lang="en-GB" dirty="0" smtClean="0"/>
              <a:t> you can </a:t>
            </a:r>
            <a:r>
              <a:rPr lang="en-GB" b="1" dirty="0" smtClean="0"/>
              <a:t>contribute</a:t>
            </a:r>
            <a:r>
              <a:rPr lang="en-GB" dirty="0" smtClean="0"/>
              <a:t> code and documentation (</a:t>
            </a:r>
            <a:r>
              <a:rPr lang="en-GB" dirty="0" smtClean="0">
                <a:hlinkClick r:id="rId2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3"/>
              </a:rPr>
              <a:t>numpy</a:t>
            </a:r>
            <a:r>
              <a:rPr lang="en-GB" dirty="0" smtClean="0"/>
              <a:t>)</a:t>
            </a:r>
          </a:p>
          <a:p>
            <a:pPr lvl="1" algn="l" rtl="0"/>
            <a:r>
              <a:rPr lang="en-GB" dirty="0" smtClean="0"/>
              <a:t>You can participate in the discussion as a </a:t>
            </a:r>
            <a:r>
              <a:rPr lang="en-GB" b="1" dirty="0" smtClean="0"/>
              <a:t>peer</a:t>
            </a:r>
            <a:r>
              <a:rPr lang="en-GB" dirty="0" smtClean="0"/>
              <a:t> (</a:t>
            </a:r>
            <a:r>
              <a:rPr lang="en-GB" dirty="0" smtClean="0">
                <a:hlinkClick r:id="rId4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5"/>
              </a:rPr>
              <a:t>numpy</a:t>
            </a:r>
            <a:r>
              <a:rPr lang="en-GB" dirty="0" smtClean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4931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general-purpose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00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used for: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Scientific computing</a:t>
            </a:r>
          </a:p>
          <a:p>
            <a:pPr algn="l" rtl="0"/>
            <a:r>
              <a:rPr lang="en-US" dirty="0" smtClean="0"/>
              <a:t>Enterprise software</a:t>
            </a:r>
          </a:p>
          <a:p>
            <a:pPr algn="l" rtl="0"/>
            <a:r>
              <a:rPr lang="en-US" dirty="0" smtClean="0"/>
              <a:t>Web design</a:t>
            </a:r>
          </a:p>
          <a:p>
            <a:pPr algn="l" rtl="0"/>
            <a:r>
              <a:rPr lang="en-US" dirty="0" smtClean="0"/>
              <a:t>Back-end</a:t>
            </a:r>
          </a:p>
          <a:p>
            <a:pPr algn="l" rtl="0"/>
            <a:r>
              <a:rPr lang="en-US" dirty="0" smtClean="0"/>
              <a:t>Front-end</a:t>
            </a:r>
          </a:p>
          <a:p>
            <a:pPr algn="l" rtl="0"/>
            <a:r>
              <a:rPr lang="en-US" dirty="0" smtClean="0"/>
              <a:t>Everything in between</a:t>
            </a:r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used 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6400" dirty="0" smtClean="0"/>
              <a:t>Google, Rackspace, Microsoft, Intel, Walt Disney, </a:t>
            </a:r>
            <a:r>
              <a:rPr lang="en-US" sz="6400" dirty="0" err="1" smtClean="0"/>
              <a:t>MailChimp</a:t>
            </a:r>
            <a:r>
              <a:rPr lang="en-US" sz="6400" dirty="0" smtClean="0"/>
              <a:t>, </a:t>
            </a:r>
            <a:r>
              <a:rPr lang="en-US" sz="6400" dirty="0" err="1" smtClean="0"/>
              <a:t>twilio</a:t>
            </a:r>
            <a:r>
              <a:rPr lang="en-US" sz="6400" dirty="0" smtClean="0"/>
              <a:t>, Bank of America, Facebook, Instagram, HP, </a:t>
            </a:r>
            <a:r>
              <a:rPr lang="en-US" sz="6400" dirty="0" err="1" smtClean="0"/>
              <a:t>Linkedin</a:t>
            </a:r>
            <a:r>
              <a:rPr lang="en-US" sz="6400" dirty="0" smtClean="0"/>
              <a:t>, Elastic, Mozilla, YouTube, ILM, Thawte, CERN, Yahoo!, NASA, </a:t>
            </a:r>
            <a:r>
              <a:rPr lang="en-US" sz="6400" dirty="0" err="1" smtClean="0"/>
              <a:t>Trac</a:t>
            </a:r>
            <a:r>
              <a:rPr lang="en-US" sz="6400" dirty="0" smtClean="0"/>
              <a:t>, Civilization IV, </a:t>
            </a:r>
            <a:r>
              <a:rPr lang="en-US" sz="6400" dirty="0" err="1" smtClean="0"/>
              <a:t>reddit</a:t>
            </a:r>
            <a:r>
              <a:rPr lang="en-US" sz="6400" dirty="0" smtClean="0"/>
              <a:t>, </a:t>
            </a:r>
            <a:r>
              <a:rPr lang="en-US" sz="6400" dirty="0" err="1" smtClean="0"/>
              <a:t>LucasFilms</a:t>
            </a:r>
            <a:r>
              <a:rPr lang="en-US" sz="6400" dirty="0" smtClean="0"/>
              <a:t>, D-Link, Phillips, AstraZeneca,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>
              <a:hlinkClick r:id="rId2"/>
            </a:endParaRP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https://us.pycon.org/2016/sponsors/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3"/>
              </a:rPr>
              <a:t>https://www.python.org/about/quotes/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4"/>
              </a:rPr>
              <a:t>https://en.wikipedia.org/wiki/Python_%28programming_language%29#Use</a:t>
            </a:r>
            <a:endParaRPr lang="en-GB" dirty="0" smtClean="0"/>
          </a:p>
          <a:p>
            <a:pPr marL="0" indent="0" algn="l" rtl="0">
              <a:buNone/>
            </a:pPr>
            <a:r>
              <a:rPr lang="en-US" dirty="0" smtClean="0">
                <a:hlinkClick r:id="rId5"/>
              </a:rPr>
              <a:t>https://en.wikipedia.org/wiki/List_of_Python_software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hlinkClick r:id="rId6"/>
              </a:rPr>
              <a:t>https://www.python.org/about/success/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3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How Dropbox Did It and How Python Helped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i="1" dirty="0" smtClean="0"/>
              <a:t>Rian Hunter</a:t>
            </a:r>
            <a:r>
              <a:rPr lang="en-US" sz="2000" dirty="0" smtClean="0"/>
              <a:t>, a Dropbox Engineer presented at </a:t>
            </a:r>
            <a:r>
              <a:rPr lang="en-US" sz="2000" dirty="0" err="1" smtClean="0"/>
              <a:t>PyCon</a:t>
            </a:r>
            <a:r>
              <a:rPr lang="en-US" sz="2000" dirty="0" smtClean="0"/>
              <a:t> 2011:</a:t>
            </a:r>
          </a:p>
          <a:p>
            <a:pPr algn="l" rtl="0"/>
            <a:r>
              <a:rPr lang="en-GB" sz="2000" dirty="0" smtClean="0"/>
              <a:t>99.9 % of code in Python. </a:t>
            </a:r>
          </a:p>
          <a:p>
            <a:pPr algn="l" rtl="0"/>
            <a:r>
              <a:rPr lang="en-GB" sz="2000" dirty="0" smtClean="0"/>
              <a:t>Server backend, desktop client, website controller logic, API backend, and analytics. </a:t>
            </a:r>
          </a:p>
          <a:p>
            <a:pPr algn="l" rtl="0"/>
            <a:r>
              <a:rPr lang="en-GB" sz="2000" dirty="0" smtClean="0"/>
              <a:t>Run on a single code base using Python: Windows, Mac, Linux using tools like </a:t>
            </a:r>
            <a:r>
              <a:rPr lang="en-GB" sz="2000" dirty="0" err="1" smtClean="0"/>
              <a:t>PyObjs</a:t>
            </a:r>
            <a:r>
              <a:rPr lang="en-GB" sz="2000" dirty="0" smtClean="0"/>
              <a:t>, </a:t>
            </a:r>
            <a:r>
              <a:rPr lang="en-GB" sz="2000" dirty="0" err="1" smtClean="0"/>
              <a:t>WxPython</a:t>
            </a:r>
            <a:r>
              <a:rPr lang="en-GB" sz="2000" dirty="0" smtClean="0"/>
              <a:t>, types, py2exe, py2app, PyWin32.</a:t>
            </a:r>
          </a:p>
          <a:p>
            <a:pPr algn="l" rtl="0"/>
            <a:r>
              <a:rPr lang="en-US" sz="2000" dirty="0" smtClean="0"/>
              <a:t>Python helped iterate fast through </a:t>
            </a:r>
            <a:r>
              <a:rPr lang="en-US" sz="2000" dirty="0" smtClean="0"/>
              <a:t>error </a:t>
            </a:r>
            <a:r>
              <a:rPr lang="en-US" sz="2000" dirty="0" smtClean="0"/>
              <a:t>cases they experienced on the wide variety of platforms they </a:t>
            </a:r>
            <a:r>
              <a:rPr lang="en-US" sz="2000" dirty="0" smtClean="0"/>
              <a:t>support.</a:t>
            </a:r>
            <a:endParaRPr lang="en-US" sz="2000" dirty="0" smtClean="0"/>
          </a:p>
          <a:p>
            <a:pPr algn="l" rtl="0"/>
            <a:r>
              <a:rPr lang="en-US" sz="2000" dirty="0" smtClean="0"/>
              <a:t>Use C for inner loops - optimizing CPU is </a:t>
            </a:r>
            <a:r>
              <a:rPr lang="en-US" sz="2000" dirty="0" smtClean="0"/>
              <a:t>easy.</a:t>
            </a:r>
            <a:endParaRPr lang="en-US" sz="2000" dirty="0" smtClean="0"/>
          </a:p>
          <a:p>
            <a:pPr algn="l" rtl="0"/>
            <a:r>
              <a:rPr lang="en-US" sz="2000" dirty="0" smtClean="0"/>
              <a:t>Custom memory allocator - optimizing memory is </a:t>
            </a:r>
            <a:r>
              <a:rPr lang="en-US" sz="2000" dirty="0" smtClean="0"/>
              <a:t>harder.</a:t>
            </a:r>
            <a:endParaRPr lang="en-US" sz="2000" dirty="0" smtClean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GB" sz="2000" dirty="0" smtClean="0"/>
              <a:t>See more at </a:t>
            </a:r>
            <a:r>
              <a:rPr lang="en-GB" sz="2000" dirty="0" err="1" smtClean="0">
                <a:hlinkClick r:id="rId2"/>
              </a:rPr>
              <a:t>highscalability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524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Python is a </a:t>
            </a:r>
          </a:p>
          <a:p>
            <a:pPr algn="l" rtl="0"/>
            <a:r>
              <a:rPr lang="en-US" dirty="0" smtClean="0"/>
              <a:t>Widely used </a:t>
            </a:r>
          </a:p>
          <a:p>
            <a:pPr algn="l" rtl="0"/>
            <a:r>
              <a:rPr lang="en-US" dirty="0" smtClean="0"/>
              <a:t>High-level</a:t>
            </a:r>
          </a:p>
          <a:p>
            <a:pPr algn="l" rtl="0"/>
            <a:r>
              <a:rPr lang="en-US" dirty="0"/>
              <a:t>G</a:t>
            </a:r>
            <a:r>
              <a:rPr lang="en-US" dirty="0" smtClean="0"/>
              <a:t>eneral-purpose</a:t>
            </a:r>
          </a:p>
          <a:p>
            <a:pPr algn="l" rtl="0"/>
            <a:r>
              <a:rPr lang="en-US" dirty="0" smtClean="0"/>
              <a:t>Interpreted</a:t>
            </a:r>
          </a:p>
          <a:p>
            <a:pPr algn="l" rtl="0"/>
            <a:r>
              <a:rPr lang="en-US" dirty="0" smtClean="0"/>
              <a:t>Dynamic</a:t>
            </a:r>
          </a:p>
          <a:p>
            <a:pPr marL="0" indent="0" algn="l" rtl="0">
              <a:buNone/>
            </a:pPr>
            <a:r>
              <a:rPr lang="en-US" dirty="0" smtClean="0"/>
              <a:t>Programming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1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Success story: Philips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S</a:t>
            </a:r>
            <a:r>
              <a:rPr lang="en-US" dirty="0" smtClean="0"/>
              <a:t>emiconductor manufacturing facility in Fishkill, NY</a:t>
            </a:r>
          </a:p>
          <a:p>
            <a:pPr algn="l" rtl="0"/>
            <a:r>
              <a:rPr lang="en-US" dirty="0" smtClean="0"/>
              <a:t>In 1997 they started redesigning the system architecture</a:t>
            </a:r>
          </a:p>
          <a:p>
            <a:pPr algn="l" rtl="0"/>
            <a:r>
              <a:rPr lang="en-US" dirty="0" smtClean="0"/>
              <a:t>Python was suggested</a:t>
            </a:r>
          </a:p>
          <a:p>
            <a:pPr algn="l" rtl="0"/>
            <a:r>
              <a:rPr lang="en-US" dirty="0" smtClean="0"/>
              <a:t>Concern if a scripting language is suitable for the bulk of the code</a:t>
            </a:r>
          </a:p>
          <a:p>
            <a:pPr algn="l" rtl="0"/>
            <a:r>
              <a:rPr lang="en-US" dirty="0" smtClean="0"/>
              <a:t>Some favored significant portions of code in C++</a:t>
            </a:r>
          </a:p>
          <a:p>
            <a:pPr algn="l" rtl="0"/>
            <a:r>
              <a:rPr lang="en-US" dirty="0" smtClean="0"/>
              <a:t>Everybody seemed to have a preference that </a:t>
            </a:r>
            <a:r>
              <a:rPr lang="en-US" i="1" dirty="0" smtClean="0"/>
              <a:t>wasn't</a:t>
            </a:r>
            <a:r>
              <a:rPr lang="en-US" dirty="0" smtClean="0"/>
              <a:t> Python</a:t>
            </a:r>
          </a:p>
          <a:p>
            <a:pPr algn="l" rtl="0"/>
            <a:r>
              <a:rPr lang="en-US" dirty="0" smtClean="0"/>
              <a:t>After much discussion, Python prevailed </a:t>
            </a:r>
          </a:p>
          <a:p>
            <a:pPr algn="l" rtl="0"/>
            <a:r>
              <a:rPr lang="en-US" dirty="0" smtClean="0"/>
              <a:t>The project was a </a:t>
            </a:r>
            <a:r>
              <a:rPr lang="en-US" i="1" dirty="0" smtClean="0"/>
              <a:t>huge success</a:t>
            </a:r>
          </a:p>
          <a:p>
            <a:pPr algn="l" rtl="0"/>
            <a:r>
              <a:rPr lang="en-US" dirty="0" smtClean="0"/>
              <a:t>Rebuilt 8 years of software development effort in less &lt;2 years with a smaller team</a:t>
            </a:r>
          </a:p>
          <a:p>
            <a:pPr algn="l" rtl="0"/>
            <a:r>
              <a:rPr lang="en-US" dirty="0" smtClean="0"/>
              <a:t>Success attributed largely to Python - it is very easy to develop code quickly: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sz="3300" dirty="0" smtClean="0"/>
              <a:t>Python requires less supporting code – less boilerplate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sz="3300" dirty="0" smtClean="0"/>
              <a:t>Python speeds the development cycle – no compilation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GB" sz="3300" dirty="0" smtClean="0"/>
              <a:t>Python facilitates debugging – even without using debugger</a:t>
            </a:r>
          </a:p>
          <a:p>
            <a:pPr algn="l" rtl="0"/>
            <a:r>
              <a:rPr lang="en-GB" dirty="0" smtClean="0"/>
              <a:t>Later on, moving the system from OS/2 to Linux required almost no effort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rtl="0">
              <a:buNone/>
            </a:pPr>
            <a:r>
              <a:rPr lang="en-GB" i="1" dirty="0" smtClean="0"/>
              <a:t>Michael Muller, </a:t>
            </a:r>
            <a:r>
              <a:rPr lang="en-US" dirty="0" smtClean="0">
                <a:hlinkClick r:id="rId2"/>
              </a:rPr>
              <a:t>https://www.python.org/about/success/philips/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portable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More or less same code runs on Windows, Linux, OSX, and any platform with a Python interpreter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012160" y="6237312"/>
            <a:ext cx="28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Python for "other" platforms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500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Once you get over the use of </a:t>
            </a:r>
            <a:r>
              <a:rPr lang="en-US" b="1" dirty="0" smtClean="0"/>
              <a:t>meaningful whitespace</a:t>
            </a:r>
            <a:r>
              <a:rPr lang="en-US" dirty="0" smtClean="0"/>
              <a:t>, you realize how much it makes sense. </a:t>
            </a:r>
          </a:p>
          <a:p>
            <a:pPr marL="0" indent="0" algn="l" rtl="0">
              <a:buNone/>
            </a:pPr>
            <a:r>
              <a:rPr lang="en-US" dirty="0" smtClean="0"/>
              <a:t>Famous entrepreneur and investor </a:t>
            </a:r>
            <a:r>
              <a:rPr lang="en-US" b="1" dirty="0" smtClean="0"/>
              <a:t>Paul Graham</a:t>
            </a:r>
            <a:r>
              <a:rPr lang="en-US" dirty="0" smtClean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400050" lvl="1" indent="0" algn="l" rtl="0">
              <a:buNone/>
            </a:pPr>
            <a:r>
              <a:rPr lang="en-US" b="1" i="1" dirty="0" smtClean="0"/>
              <a:t>You </a:t>
            </a:r>
            <a:r>
              <a:rPr lang="en-US" b="1" i="1" dirty="0"/>
              <a:t>spend more time reading code than writing it</a:t>
            </a:r>
            <a:r>
              <a:rPr lang="en-US" i="1" dirty="0"/>
              <a:t>. </a:t>
            </a:r>
            <a:endParaRPr lang="en-US" i="1" dirty="0" smtClean="0"/>
          </a:p>
          <a:p>
            <a:pPr marL="400050" lvl="1" indent="0" algn="l" rtl="0">
              <a:buNone/>
            </a:pPr>
            <a:r>
              <a:rPr lang="en-US" i="1" dirty="0" smtClean="0"/>
              <a:t>You </a:t>
            </a:r>
            <a:r>
              <a:rPr lang="en-US" i="1" dirty="0"/>
              <a:t>push blobs of source code around the way a sculptor does blobs of clay. </a:t>
            </a:r>
            <a:endParaRPr lang="en-US" i="1" dirty="0" smtClean="0"/>
          </a:p>
          <a:p>
            <a:pPr marL="400050" lvl="1" indent="0" algn="l" rtl="0">
              <a:buNone/>
            </a:pPr>
            <a:r>
              <a:rPr lang="en-US" i="1" dirty="0" smtClean="0"/>
              <a:t>So </a:t>
            </a:r>
            <a:r>
              <a:rPr lang="en-US" i="1" dirty="0"/>
              <a:t>a </a:t>
            </a:r>
            <a:r>
              <a:rPr lang="en-US" b="1" i="1" dirty="0"/>
              <a:t>language that makes source code ugly is maddening to an exacting programmer</a:t>
            </a:r>
            <a:r>
              <a:rPr lang="en-US" i="1" dirty="0"/>
              <a:t>, </a:t>
            </a:r>
            <a:r>
              <a:rPr lang="en-US" i="1" dirty="0" smtClean="0"/>
              <a:t>as </a:t>
            </a:r>
            <a:r>
              <a:rPr lang="en-US" i="1" dirty="0"/>
              <a:t>clay full of lumps would be to a sculptor</a:t>
            </a:r>
            <a:r>
              <a:rPr lang="en-US" i="1" dirty="0" smtClean="0"/>
              <a:t>.</a:t>
            </a:r>
            <a:endParaRPr lang="he-IL" i="1" dirty="0"/>
          </a:p>
        </p:txBody>
      </p:sp>
      <p:sp>
        <p:nvSpPr>
          <p:cNvPr id="4" name="Rectangle 3"/>
          <p:cNvSpPr/>
          <p:nvPr/>
        </p:nvSpPr>
        <p:spPr>
          <a:xfrm>
            <a:off x="5508104" y="6309320"/>
            <a:ext cx="364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 action="ppaction://hlinkfile"/>
              </a:rPr>
              <a:t>The Python Paradox, by Paul Graham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572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inherently object-oriented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875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Almost everything is an object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strings, lists, dictionaries, tuples, functions, classes, and more</a:t>
            </a:r>
          </a:p>
          <a:p>
            <a:pPr algn="l" rtl="0"/>
            <a:r>
              <a:rPr lang="en-US" dirty="0" smtClean="0"/>
              <a:t>The implied usefulness is that these things each have their own members and methods that encapsulate its functionality and information</a:t>
            </a:r>
          </a:p>
          <a:p>
            <a:pPr algn="l" rtl="0"/>
            <a:r>
              <a:rPr lang="en-US" dirty="0" smtClean="0"/>
              <a:t>Strong </a:t>
            </a:r>
            <a:r>
              <a:rPr lang="en-US" b="1" dirty="0" smtClean="0"/>
              <a:t>polymorphism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9942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high level, easy to learn, and fast to develop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is MATLAB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9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has many cool features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>
                <a:hlinkClick r:id="rId2"/>
              </a:rPr>
              <a:t>Stack overflow: Hidden features of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47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2160" y="6309320"/>
            <a:ext cx="108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XKCD 353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3" y="1052736"/>
            <a:ext cx="76343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7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fast enough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Written in C (and some Fortran)</a:t>
            </a:r>
            <a:endParaRPr lang="he-IL" dirty="0" smtClean="0"/>
          </a:p>
          <a:p>
            <a:pPr rtl="0"/>
            <a:r>
              <a:rPr lang="en-US" dirty="0" smtClean="0"/>
              <a:t>Easy to wrap more C</a:t>
            </a:r>
          </a:p>
          <a:p>
            <a:pPr rtl="0"/>
            <a:r>
              <a:rPr lang="en-US" dirty="0" smtClean="0"/>
              <a:t>Easy to parallelize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536504" y="64440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Benchmark Game</a:t>
            </a:r>
            <a:r>
              <a:rPr lang="en-GB" dirty="0" smtClean="0"/>
              <a:t> | </a:t>
            </a:r>
            <a:r>
              <a:rPr lang="en-GB" dirty="0" err="1" smtClean="0">
                <a:hlinkClick r:id="rId3"/>
              </a:rPr>
              <a:t>NumFocus</a:t>
            </a:r>
            <a:r>
              <a:rPr lang="en-GB" dirty="0" smtClean="0">
                <a:hlinkClick r:id="rId3"/>
              </a:rPr>
              <a:t> Benchmarks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47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Design </a:t>
            </a:r>
            <a:r>
              <a:rPr lang="en-US" dirty="0" smtClean="0"/>
              <a:t>emphasizes </a:t>
            </a:r>
            <a:r>
              <a:rPr lang="en-US" dirty="0"/>
              <a:t>code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Uncluttered </a:t>
            </a:r>
            <a:r>
              <a:rPr lang="en-US" b="1" dirty="0"/>
              <a:t>visual layout </a:t>
            </a:r>
            <a:r>
              <a:rPr lang="en-US" b="1" dirty="0" smtClean="0"/>
              <a:t> </a:t>
            </a:r>
            <a:r>
              <a:rPr lang="en-US" dirty="0" smtClean="0"/>
              <a:t>(whitespaces…)</a:t>
            </a:r>
          </a:p>
          <a:p>
            <a:pPr algn="l" rtl="0"/>
            <a:r>
              <a:rPr lang="en-US" b="1" dirty="0" smtClean="0"/>
              <a:t>English </a:t>
            </a:r>
            <a:r>
              <a:rPr lang="en-US" b="1" dirty="0"/>
              <a:t>keywords</a:t>
            </a:r>
            <a:r>
              <a:rPr lang="en-US" dirty="0"/>
              <a:t> </a:t>
            </a:r>
            <a:r>
              <a:rPr lang="en-US" dirty="0" smtClean="0"/>
              <a:t>used where </a:t>
            </a:r>
            <a:r>
              <a:rPr lang="en-US" dirty="0"/>
              <a:t>other languages use </a:t>
            </a:r>
            <a:r>
              <a:rPr lang="en-US" dirty="0" smtClean="0"/>
              <a:t>punctuation</a:t>
            </a:r>
            <a:r>
              <a:rPr lang="en-US" dirty="0"/>
              <a:t> </a:t>
            </a:r>
            <a:r>
              <a:rPr lang="en-US" dirty="0" smtClean="0"/>
              <a:t>(and, or, not…) </a:t>
            </a:r>
          </a:p>
          <a:p>
            <a:pPr algn="l" rtl="0"/>
            <a:r>
              <a:rPr lang="en-US" dirty="0" smtClean="0"/>
              <a:t>Aims for </a:t>
            </a:r>
            <a:r>
              <a:rPr lang="en-US" b="1" dirty="0" smtClean="0"/>
              <a:t>simplicity </a:t>
            </a:r>
            <a:r>
              <a:rPr lang="en-US" dirty="0"/>
              <a:t>and </a:t>
            </a:r>
            <a:r>
              <a:rPr lang="en-US" b="1" dirty="0"/>
              <a:t>generality </a:t>
            </a:r>
            <a:endParaRPr lang="en-US" b="1" dirty="0" smtClean="0"/>
          </a:p>
          <a:p>
            <a:pPr algn="l" rtl="0"/>
            <a:r>
              <a:rPr lang="en-US" dirty="0" smtClean="0"/>
              <a:t>The Python mantra:</a:t>
            </a:r>
          </a:p>
          <a:p>
            <a:pPr marL="0" indent="0" algn="ctr" rtl="0">
              <a:buNone/>
            </a:pPr>
            <a:r>
              <a:rPr lang="en-US" b="1" i="1" dirty="0" smtClean="0"/>
              <a:t>There </a:t>
            </a:r>
            <a:r>
              <a:rPr lang="en-US" b="1" i="1" dirty="0"/>
              <a:t>should be </a:t>
            </a:r>
            <a:r>
              <a:rPr lang="en-US" b="1" i="1" dirty="0" smtClean="0"/>
              <a:t>one—and </a:t>
            </a:r>
            <a:r>
              <a:rPr lang="en-US" b="1" i="1" dirty="0"/>
              <a:t>preferably only one—obvious way to do </a:t>
            </a:r>
            <a:r>
              <a:rPr lang="en-US" b="1" i="1" dirty="0" smtClean="0"/>
              <a:t>it</a:t>
            </a:r>
            <a:endParaRPr lang="en-US" sz="2400" b="1" dirty="0" smtClean="0"/>
          </a:p>
          <a:p>
            <a:pPr algn="l" rtl="0"/>
            <a:r>
              <a:rPr lang="en-US" dirty="0" smtClean="0"/>
              <a:t>As opposed </a:t>
            </a:r>
            <a:r>
              <a:rPr lang="en-US" dirty="0"/>
              <a:t>to the Perl and Ruby </a:t>
            </a:r>
            <a:r>
              <a:rPr lang="en-US" dirty="0" smtClean="0"/>
              <a:t>mantra:</a:t>
            </a:r>
          </a:p>
          <a:p>
            <a:pPr marL="0" indent="0" algn="ctr" rtl="0">
              <a:buNone/>
            </a:pPr>
            <a:r>
              <a:rPr lang="en-US" i="1" dirty="0" smtClean="0"/>
              <a:t>There's </a:t>
            </a:r>
            <a:r>
              <a:rPr lang="en-US" i="1" dirty="0"/>
              <a:t>more than one way to do </a:t>
            </a:r>
            <a:r>
              <a:rPr lang="en-US" i="1" dirty="0" smtClean="0"/>
              <a:t>it</a:t>
            </a:r>
            <a:endParaRPr lang="en-US" i="1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1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popular and has a great community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32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Great community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Programmers</a:t>
            </a:r>
          </a:p>
          <a:p>
            <a:pPr algn="l" rtl="0"/>
            <a:r>
              <a:rPr lang="en-US" dirty="0" smtClean="0"/>
              <a:t>Scientists</a:t>
            </a:r>
          </a:p>
          <a:p>
            <a:pPr algn="l" rtl="0"/>
            <a:r>
              <a:rPr lang="en-US" dirty="0" smtClean="0"/>
              <a:t>Mathematicians</a:t>
            </a:r>
          </a:p>
          <a:p>
            <a:pPr algn="l" rtl="0"/>
            <a:r>
              <a:rPr lang="en-US" dirty="0" smtClean="0"/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41003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953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Easy to find help on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45" y="1340768"/>
            <a:ext cx="5338936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Python is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algn="l" rtl="0"/>
            <a:r>
              <a:rPr lang="en-US" sz="2400" dirty="0" smtClean="0"/>
              <a:t>MATLAB is 60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stackoverflow.com/tags</a:t>
            </a:r>
            <a:r>
              <a:rPr lang="en-US" sz="2400" dirty="0" smtClean="0"/>
              <a:t>, Feb 2016</a:t>
            </a:r>
          </a:p>
          <a:p>
            <a:pPr marL="0" indent="0" algn="l" rtl="0">
              <a:buNone/>
            </a:pPr>
            <a:endParaRPr lang="en-US" sz="2800" dirty="0" smtClean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Active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most active repositories on </a:t>
            </a:r>
            <a:r>
              <a:rPr lang="en-US" i="1" dirty="0" smtClean="0"/>
              <a:t>GitHub</a:t>
            </a:r>
            <a:r>
              <a:rPr lang="en-US" dirty="0" smtClean="0"/>
              <a:t> after </a:t>
            </a:r>
            <a:r>
              <a:rPr lang="en-US" i="1" dirty="0" smtClean="0"/>
              <a:t>Java</a:t>
            </a:r>
            <a:r>
              <a:rPr lang="en-US" dirty="0" smtClean="0"/>
              <a:t> (incl. </a:t>
            </a:r>
            <a:r>
              <a:rPr lang="en-US" i="1" dirty="0" smtClean="0"/>
              <a:t>Android</a:t>
            </a:r>
            <a:r>
              <a:rPr lang="en-US" dirty="0" smtClean="0"/>
              <a:t>) and </a:t>
            </a:r>
            <a:r>
              <a:rPr lang="en-US" i="1" dirty="0" smtClean="0"/>
              <a:t>JavaScript</a:t>
            </a:r>
            <a:r>
              <a:rPr lang="en-US" dirty="0" smtClean="0"/>
              <a:t> (incl. </a:t>
            </a:r>
            <a:r>
              <a:rPr lang="en-US" i="1" dirty="0" smtClean="0"/>
              <a:t>node.js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~27-fold more than MATLAB</a:t>
            </a:r>
          </a:p>
          <a:p>
            <a:pPr algn="l" rtl="0"/>
            <a:r>
              <a:rPr lang="en-US" dirty="0" smtClean="0"/>
              <a:t>As of Feb 2016</a:t>
            </a:r>
            <a:endParaRPr lang="en-US" dirty="0"/>
          </a:p>
          <a:p>
            <a:pPr algn="l" rtl="0"/>
            <a:r>
              <a:rPr lang="en-US" dirty="0" smtClean="0"/>
              <a:t>See breakdown at </a:t>
            </a:r>
            <a:r>
              <a:rPr lang="en-US" dirty="0" err="1" smtClean="0">
                <a:hlinkClick r:id="rId2"/>
              </a:rPr>
              <a:t>githut</a:t>
            </a:r>
            <a:endParaRPr lang="he-IL" dirty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810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25" y="16881"/>
            <a:ext cx="2624675" cy="237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First </a:t>
            </a:r>
            <a:r>
              <a:rPr lang="en-US" b="1" dirty="0" err="1" smtClean="0"/>
              <a:t>PyCon</a:t>
            </a:r>
            <a:r>
              <a:rPr lang="en-US" b="1" dirty="0" smtClean="0"/>
              <a:t> in Israel!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3578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Tel </a:t>
            </a:r>
            <a:r>
              <a:rPr lang="en-US" dirty="0"/>
              <a:t>Aviv, </a:t>
            </a:r>
            <a:r>
              <a:rPr lang="en-US" dirty="0" smtClean="0"/>
              <a:t>Israel, May 2-3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Keynote by Travis Oliphant, creator of </a:t>
            </a:r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SciPy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Sponsored by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Cymmetria</a:t>
            </a:r>
            <a:r>
              <a:rPr lang="en-US" dirty="0" smtClean="0"/>
              <a:t>, </a:t>
            </a:r>
            <a:r>
              <a:rPr lang="en-US" dirty="0" err="1" smtClean="0"/>
              <a:t>AutoDesk</a:t>
            </a:r>
            <a:r>
              <a:rPr lang="en-US" dirty="0" smtClean="0"/>
              <a:t>, </a:t>
            </a:r>
            <a:r>
              <a:rPr lang="en-US" dirty="0" err="1" smtClean="0"/>
              <a:t>XtremIO</a:t>
            </a:r>
            <a:r>
              <a:rPr lang="en-US" dirty="0" smtClean="0"/>
              <a:t>, Cisco, Dropbox, </a:t>
            </a:r>
            <a:r>
              <a:rPr lang="en-US" dirty="0" err="1" smtClean="0"/>
              <a:t>SentinelOne</a:t>
            </a:r>
            <a:r>
              <a:rPr lang="en-US" dirty="0" smtClean="0"/>
              <a:t>, </a:t>
            </a:r>
            <a:r>
              <a:rPr lang="en-US" dirty="0" err="1" smtClean="0"/>
              <a:t>Cloudify</a:t>
            </a:r>
            <a:r>
              <a:rPr lang="en-US" dirty="0" smtClean="0"/>
              <a:t>, </a:t>
            </a:r>
            <a:r>
              <a:rPr lang="en-US" dirty="0" err="1" smtClean="0"/>
              <a:t>Adgorithms</a:t>
            </a:r>
            <a:r>
              <a:rPr lang="en-US" dirty="0" smtClean="0"/>
              <a:t>, PSF, </a:t>
            </a:r>
            <a:r>
              <a:rPr lang="en-US" dirty="0" err="1" smtClean="0"/>
              <a:t>applitools</a:t>
            </a:r>
            <a:r>
              <a:rPr lang="en-US" dirty="0" smtClean="0"/>
              <a:t>, HP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I’m giving a talk: </a:t>
            </a:r>
          </a:p>
          <a:p>
            <a:pPr marL="0" indent="0" algn="l" rtl="0">
              <a:buNone/>
            </a:pPr>
            <a:r>
              <a:rPr lang="en-US" b="1" dirty="0"/>
              <a:t>How to Study Evolution Using Scientific Python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GB" dirty="0" smtClean="0">
                <a:hlinkClick r:id="rId3"/>
              </a:rPr>
              <a:t>http://il.pycon.org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>
                <a:hlinkClick r:id="rId4"/>
              </a:rPr>
              <a:t>pycon-israel@googlegroups.com</a:t>
            </a: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6087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has great libraries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72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new libraries released every month</a:t>
            </a:r>
            <a:endParaRPr lang="he-I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822116" cy="3516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178732"/>
            <a:ext cx="85689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During 2015, &gt; 1,500 new packages released </a:t>
            </a:r>
            <a:r>
              <a:rPr lang="en-US" sz="2400" u="sng" dirty="0" smtClean="0"/>
              <a:t>every month</a:t>
            </a:r>
            <a:r>
              <a:rPr lang="en-US" sz="2400" dirty="0" smtClean="0"/>
              <a:t> to </a:t>
            </a:r>
            <a:r>
              <a:rPr lang="en-US" sz="2400" dirty="0" err="1" smtClean="0">
                <a:hlinkClick r:id="rId3"/>
              </a:rPr>
              <a:t>PyPI</a:t>
            </a:r>
            <a:r>
              <a:rPr lang="en-US" sz="2400" dirty="0" smtClean="0"/>
              <a:t>. </a:t>
            </a:r>
          </a:p>
          <a:p>
            <a:pPr algn="l" rtl="0"/>
            <a:r>
              <a:rPr lang="en-US" sz="2400" dirty="0" smtClean="0"/>
              <a:t>See more stats at </a:t>
            </a:r>
            <a:r>
              <a:rPr lang="en-US" sz="2400" dirty="0" err="1" smtClean="0">
                <a:hlinkClick r:id="rId4"/>
              </a:rPr>
              <a:t>PyGarden</a:t>
            </a:r>
            <a:r>
              <a:rPr lang="en-US" sz="2400" dirty="0" smtClean="0">
                <a:hlinkClick r:id="rId4"/>
              </a:rPr>
              <a:t>/stats</a:t>
            </a:r>
            <a:r>
              <a:rPr lang="en-US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44176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Python can do nearly everything MATLAB can do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With libraries like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and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572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Demand &amp; supply of Python programmers is high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117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61" y="332656"/>
            <a:ext cx="6681937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056" y="6488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Coding Dojo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2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Example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/>
              <a:t>void </a:t>
            </a:r>
            <a:r>
              <a:rPr lang="en-GB" dirty="0" smtClean="0"/>
              <a:t>foo(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x)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/>
              <a:t>{ </a:t>
            </a:r>
          </a:p>
          <a:p>
            <a:pPr marL="0" indent="0" algn="l" rtl="0">
              <a:buNone/>
            </a:pPr>
            <a:r>
              <a:rPr lang="en-GB" dirty="0" smtClean="0"/>
              <a:t>    if (-1 &lt; x &amp;&amp; x &lt; 1) </a:t>
            </a:r>
            <a:r>
              <a:rPr lang="en-GB" dirty="0"/>
              <a:t>{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bar</a:t>
            </a:r>
            <a:r>
              <a:rPr lang="en-GB" dirty="0"/>
              <a:t>();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/>
              <a:t>baz</a:t>
            </a:r>
            <a:r>
              <a:rPr lang="en-GB" dirty="0"/>
              <a:t>();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/>
              <a:t>     } </a:t>
            </a:r>
            <a:r>
              <a:rPr lang="en-GB" dirty="0"/>
              <a:t>else {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/>
              <a:t>qux</a:t>
            </a:r>
            <a:r>
              <a:rPr lang="en-GB" dirty="0" smtClean="0"/>
              <a:t>(x</a:t>
            </a:r>
            <a:r>
              <a:rPr lang="en-GB" dirty="0"/>
              <a:t>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foo(x </a:t>
            </a:r>
            <a:r>
              <a:rPr lang="en-GB" dirty="0"/>
              <a:t>- 1);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} </a:t>
            </a:r>
          </a:p>
          <a:p>
            <a:pPr marL="0" indent="0" algn="l" rtl="0">
              <a:buNone/>
            </a:pPr>
            <a:r>
              <a:rPr lang="en-GB" dirty="0" smtClean="0"/>
              <a:t>}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 smtClean="0"/>
              <a:t>Python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def</a:t>
            </a:r>
            <a:r>
              <a:rPr lang="en-US" dirty="0"/>
              <a:t> foo(x):</a:t>
            </a:r>
          </a:p>
          <a:p>
            <a:pPr marL="0" indent="0" algn="l" rtl="0">
              <a:buNone/>
            </a:pPr>
            <a:r>
              <a:rPr lang="en-US" dirty="0"/>
              <a:t>    if </a:t>
            </a:r>
            <a:r>
              <a:rPr lang="en-US" dirty="0" smtClean="0"/>
              <a:t>-1 &lt; x &lt; 1: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bar()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baz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else: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qux</a:t>
            </a:r>
            <a:r>
              <a:rPr lang="en-US" dirty="0"/>
              <a:t>(x)</a:t>
            </a:r>
          </a:p>
          <a:p>
            <a:pPr marL="0" indent="0" algn="l" rtl="0">
              <a:buNone/>
            </a:pPr>
            <a:r>
              <a:rPr lang="en-US" dirty="0"/>
              <a:t>        foo(x - 1)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643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acm.acm.org/system/assets/0001/6722/Top39-700.4.png"/>
          <p:cNvSpPr>
            <a:spLocks noChangeAspect="1" noChangeArrowheads="1"/>
          </p:cNvSpPr>
          <p:nvPr/>
        </p:nvSpPr>
        <p:spPr bwMode="auto">
          <a:xfrm>
            <a:off x="-61913" y="-136525"/>
            <a:ext cx="66675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1" y="312082"/>
            <a:ext cx="8544949" cy="54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638132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Phillip Gou @ CACM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8398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First language at Israeli universities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TAU</a:t>
            </a:r>
            <a:r>
              <a:rPr lang="en-US" dirty="0" smtClean="0"/>
              <a:t>: CS &amp; Engineering use Python</a:t>
            </a:r>
          </a:p>
          <a:p>
            <a:pPr algn="l" rtl="0"/>
            <a:r>
              <a:rPr lang="en-US" b="1" dirty="0" err="1" smtClean="0"/>
              <a:t>Technion</a:t>
            </a:r>
            <a:r>
              <a:rPr lang="en-US" dirty="0" smtClean="0"/>
              <a:t>: CS use C, some courses in Python</a:t>
            </a:r>
          </a:p>
          <a:p>
            <a:pPr algn="l" rtl="0"/>
            <a:r>
              <a:rPr lang="en-US" b="1" dirty="0" smtClean="0"/>
              <a:t>HUJI</a:t>
            </a:r>
            <a:r>
              <a:rPr lang="en-US" dirty="0" smtClean="0"/>
              <a:t>: CS &amp; Humanities, use Python</a:t>
            </a:r>
          </a:p>
          <a:p>
            <a:pPr algn="l" rtl="0"/>
            <a:r>
              <a:rPr lang="en-US" b="1" dirty="0" smtClean="0"/>
              <a:t>BGU</a:t>
            </a:r>
            <a:r>
              <a:rPr lang="en-US" dirty="0" smtClean="0"/>
              <a:t>: CS use Java, Engineering use 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923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But why </a:t>
            </a:r>
            <a:r>
              <a:rPr lang="en-US" i="1" dirty="0" smtClean="0"/>
              <a:t>Python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 smtClean="0"/>
              <a:t>Guido was reading some </a:t>
            </a:r>
            <a:r>
              <a:rPr lang="en-GB" i="1" dirty="0" smtClean="0"/>
              <a:t>Monty Python's Flying Circus </a:t>
            </a:r>
            <a:r>
              <a:rPr lang="en-GB" dirty="0" smtClean="0"/>
              <a:t>sketches and thought </a:t>
            </a:r>
            <a:r>
              <a:rPr lang="en-GB" b="1" dirty="0" smtClean="0"/>
              <a:t>Python</a:t>
            </a:r>
            <a:r>
              <a:rPr lang="en-GB" dirty="0" smtClean="0"/>
              <a:t> would be a cool name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r>
              <a:rPr lang="en-GB" sz="2000" dirty="0" smtClean="0">
                <a:hlinkClick r:id="rId2"/>
              </a:rPr>
              <a:t>Python 2 FAQ</a:t>
            </a:r>
            <a:endParaRPr lang="he-IL" sz="2000" dirty="0"/>
          </a:p>
        </p:txBody>
      </p:sp>
      <p:pic>
        <p:nvPicPr>
          <p:cNvPr id="19460" name="Picture 4" descr="http://1.bp.blogspot.com/-sVETMZp5YoQ/UisO-Em0kQI/AAAAAAAAGFA/fBon4t4VrGY/s1600/monty-pythons-flying-circus-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4385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84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Python is </a:t>
            </a:r>
          </a:p>
          <a:p>
            <a:pPr lvl="1" algn="l" rtl="0"/>
            <a:r>
              <a:rPr lang="en-US" dirty="0" smtClean="0"/>
              <a:t>powerful... and fast</a:t>
            </a:r>
          </a:p>
          <a:p>
            <a:pPr lvl="1" algn="l" rtl="0"/>
            <a:r>
              <a:rPr lang="en-US" dirty="0" smtClean="0"/>
              <a:t>plays well with others</a:t>
            </a:r>
          </a:p>
          <a:p>
            <a:pPr lvl="1" algn="l" rtl="0"/>
            <a:r>
              <a:rPr lang="en-US" dirty="0" smtClean="0"/>
              <a:t>runs everywhere</a:t>
            </a:r>
          </a:p>
          <a:p>
            <a:pPr lvl="1" algn="l" rtl="0"/>
            <a:r>
              <a:rPr lang="en-US" dirty="0" smtClean="0"/>
              <a:t>is friendly &amp; easy to learn</a:t>
            </a:r>
          </a:p>
          <a:p>
            <a:pPr lvl="1" algn="l" rtl="0"/>
            <a:r>
              <a:rPr lang="en-US" dirty="0" smtClean="0"/>
              <a:t>is Open </a:t>
            </a:r>
          </a:p>
          <a:p>
            <a:pPr marL="0" indent="0" algn="l" rtl="0">
              <a:buNone/>
            </a:pPr>
            <a:r>
              <a:rPr lang="en-US" dirty="0" smtClean="0"/>
              <a:t>These are some of the reasons people who use Python would rather not use anything else</a:t>
            </a:r>
          </a:p>
          <a:p>
            <a:pPr marL="0" indent="0" rtl="0">
              <a:buNone/>
            </a:pPr>
            <a:r>
              <a:rPr lang="en-US" dirty="0" smtClean="0">
                <a:hlinkClick r:id="rId2"/>
              </a:rPr>
              <a:t>python.org/about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3241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692624"/>
            <a:ext cx="7776864" cy="1752600"/>
          </a:xfrm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Yoav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Ram</a:t>
            </a:r>
          </a:p>
          <a:p>
            <a:pPr rtl="0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Python Training</a:t>
            </a:r>
          </a:p>
          <a:p>
            <a:pPr rtl="0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rtl="0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hlinkClick r:id="rId2"/>
              </a:rPr>
              <a:t>python.yoavram.com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122645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python.yoavram.com\www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4" y="1700808"/>
            <a:ext cx="1882848" cy="1882848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rtl="0"/>
            <a:r>
              <a:rPr lang="en-US" dirty="0" smtClean="0"/>
              <a:t>Multiple </a:t>
            </a:r>
            <a:r>
              <a:rPr lang="en-US" dirty="0"/>
              <a:t>programming </a:t>
            </a:r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O</a:t>
            </a:r>
            <a:r>
              <a:rPr lang="en-US" dirty="0" smtClean="0"/>
              <a:t>bject-oriented programming </a:t>
            </a:r>
          </a:p>
          <a:p>
            <a:pPr algn="l" rtl="0"/>
            <a:r>
              <a:rPr lang="en-US" dirty="0" smtClean="0"/>
              <a:t>Imperative programming </a:t>
            </a:r>
          </a:p>
          <a:p>
            <a:pPr algn="l" rtl="0"/>
            <a:r>
              <a:rPr lang="en-US" dirty="0"/>
              <a:t>F</a:t>
            </a:r>
            <a:r>
              <a:rPr lang="en-US" dirty="0" smtClean="0"/>
              <a:t>unctional programming</a:t>
            </a:r>
          </a:p>
          <a:p>
            <a:pPr algn="l" rtl="0"/>
            <a:r>
              <a:rPr lang="en-US" dirty="0"/>
              <a:t>P</a:t>
            </a:r>
            <a:r>
              <a:rPr lang="en-US" dirty="0" smtClean="0"/>
              <a:t>rocedural programming</a:t>
            </a:r>
          </a:p>
          <a:p>
            <a:pPr algn="l" rtl="0"/>
            <a:r>
              <a:rPr lang="en-US" dirty="0" smtClean="0"/>
              <a:t>Event driven programming</a:t>
            </a:r>
          </a:p>
          <a:p>
            <a:pPr algn="l" rtl="0"/>
            <a:r>
              <a:rPr lang="en-US" dirty="0" smtClean="0"/>
              <a:t>Asynchronous </a:t>
            </a:r>
            <a:r>
              <a:rPr lang="en-US" dirty="0" smtClean="0"/>
              <a:t>programming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Language features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Interpreted language</a:t>
            </a:r>
          </a:p>
          <a:p>
            <a:pPr algn="l" rtl="0"/>
            <a:r>
              <a:rPr lang="en-US" dirty="0" smtClean="0"/>
              <a:t>Dynamic type system (duck-typing)</a:t>
            </a:r>
          </a:p>
          <a:p>
            <a:pPr algn="l" rtl="0"/>
            <a:r>
              <a:rPr lang="en-US" dirty="0" smtClean="0"/>
              <a:t>Automatic memory management (GC) </a:t>
            </a:r>
          </a:p>
          <a:p>
            <a:pPr algn="l" rtl="0"/>
            <a:r>
              <a:rPr lang="en-US" dirty="0" smtClean="0"/>
              <a:t>Large and comprehensive standard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06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Interpreters available for many operating systems</a:t>
            </a:r>
          </a:p>
          <a:p>
            <a:pPr algn="l" rtl="0"/>
            <a:r>
              <a:rPr lang="en-US" sz="2800" dirty="0" smtClean="0"/>
              <a:t>Code can be executed on a wide variety of systems</a:t>
            </a:r>
          </a:p>
          <a:p>
            <a:pPr algn="l" rtl="0"/>
            <a:r>
              <a:rPr lang="en-US" sz="2800" dirty="0" smtClean="0"/>
              <a:t>Code can be packaged into stand-alone executable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culture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786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Free and open-source software</a:t>
            </a:r>
          </a:p>
          <a:p>
            <a:pPr algn="l" rtl="0"/>
            <a:r>
              <a:rPr lang="en-US" dirty="0" smtClean="0"/>
              <a:t>Community-based development model</a:t>
            </a:r>
          </a:p>
          <a:p>
            <a:pPr algn="l" rtl="0"/>
            <a:r>
              <a:rPr lang="en-US" dirty="0" smtClean="0"/>
              <a:t>Managed by the non-profit </a:t>
            </a:r>
            <a:r>
              <a:rPr lang="en-US" i="1" dirty="0" smtClean="0"/>
              <a:t>Python Software Foundation</a:t>
            </a:r>
            <a:r>
              <a:rPr lang="en-US" i="1" dirty="0"/>
              <a:t> </a:t>
            </a:r>
            <a:r>
              <a:rPr lang="en-US" dirty="0" smtClean="0"/>
              <a:t>(PSF)</a:t>
            </a:r>
          </a:p>
          <a:p>
            <a:pPr algn="l" rtl="0"/>
            <a:r>
              <a:rPr lang="en-US" i="1" dirty="0" err="1"/>
              <a:t>CPython</a:t>
            </a:r>
            <a:r>
              <a:rPr lang="en-US" i="1" dirty="0"/>
              <a:t> </a:t>
            </a:r>
            <a:r>
              <a:rPr lang="en-US" dirty="0"/>
              <a:t>is the reference implementation of </a:t>
            </a:r>
            <a:r>
              <a:rPr lang="en-US" dirty="0" smtClean="0"/>
              <a:t>Python</a:t>
            </a:r>
            <a:endParaRPr lang="en-US" i="1" dirty="0" smtClean="0"/>
          </a:p>
          <a:p>
            <a:pPr algn="l" rtl="0"/>
            <a:r>
              <a:rPr lang="en-US" dirty="0" smtClean="0"/>
              <a:t>Other implementations:</a:t>
            </a:r>
          </a:p>
          <a:p>
            <a:pPr lvl="1" algn="l" rtl="0"/>
            <a:r>
              <a:rPr lang="en-US" dirty="0" err="1" smtClean="0"/>
              <a:t>IronPython</a:t>
            </a:r>
            <a:r>
              <a:rPr lang="en-US" dirty="0" smtClean="0"/>
              <a:t> for .NET framework, written in C#</a:t>
            </a:r>
          </a:p>
          <a:p>
            <a:pPr lvl="1" algn="l" rtl="0"/>
            <a:r>
              <a:rPr lang="en-US" dirty="0" err="1" smtClean="0"/>
              <a:t>Jython</a:t>
            </a:r>
            <a:r>
              <a:rPr lang="en-US" dirty="0"/>
              <a:t> </a:t>
            </a:r>
            <a:r>
              <a:rPr lang="en-US" dirty="0" smtClean="0"/>
              <a:t>for Java framework</a:t>
            </a:r>
          </a:p>
          <a:p>
            <a:pPr lvl="1" algn="l" rtl="0"/>
            <a:r>
              <a:rPr lang="en-US" dirty="0" err="1" smtClean="0"/>
              <a:t>PyPy</a:t>
            </a:r>
            <a:r>
              <a:rPr lang="en-US" dirty="0" smtClean="0"/>
              <a:t> interpreter and JIT compiler, written in Python</a:t>
            </a:r>
          </a:p>
          <a:p>
            <a:pPr lvl="1" algn="l" rtl="0"/>
            <a:r>
              <a:rPr lang="en-US" dirty="0" err="1" smtClean="0"/>
              <a:t>MicroPython</a:t>
            </a:r>
            <a:r>
              <a:rPr lang="en-US" dirty="0" smtClean="0"/>
              <a:t> for microcontrollers and embedded systems</a:t>
            </a:r>
          </a:p>
          <a:p>
            <a:pPr lvl="1" algn="l" rtl="0"/>
            <a:r>
              <a:rPr lang="en-US" dirty="0" smtClean="0"/>
              <a:t>…</a:t>
            </a:r>
          </a:p>
          <a:p>
            <a:pPr lvl="1"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History of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Developed in 1989-91 by </a:t>
            </a:r>
            <a:r>
              <a:rPr lang="en-GB" b="1" dirty="0" smtClean="0"/>
              <a:t>Guido van Rossum </a:t>
            </a:r>
            <a:r>
              <a:rPr lang="en-GB" dirty="0" smtClean="0"/>
              <a:t>in the Netherlands</a:t>
            </a:r>
          </a:p>
          <a:p>
            <a:pPr algn="l" rtl="0"/>
            <a:r>
              <a:rPr lang="en-US" dirty="0" smtClean="0"/>
              <a:t>Python 2.0 released Oct 2000</a:t>
            </a:r>
          </a:p>
          <a:p>
            <a:pPr algn="l" rtl="0"/>
            <a:r>
              <a:rPr lang="en-US" dirty="0" smtClean="0"/>
              <a:t>Many major new features:</a:t>
            </a:r>
          </a:p>
          <a:p>
            <a:pPr lvl="1" algn="l" rtl="0"/>
            <a:r>
              <a:rPr lang="en-US" dirty="0" smtClean="0"/>
              <a:t>cycle-detecting garbage collector </a:t>
            </a:r>
          </a:p>
          <a:p>
            <a:pPr lvl="1" algn="l" rtl="0"/>
            <a:r>
              <a:rPr lang="en-US" dirty="0" smtClean="0"/>
              <a:t>support for Unicode</a:t>
            </a:r>
          </a:p>
          <a:p>
            <a:pPr lvl="1" algn="l" rtl="0"/>
            <a:r>
              <a:rPr lang="en-US" dirty="0" smtClean="0"/>
              <a:t>shift to transparent and community-backed development </a:t>
            </a:r>
          </a:p>
          <a:p>
            <a:pPr algn="l" rtl="0"/>
            <a:r>
              <a:rPr lang="en-US" dirty="0" smtClean="0"/>
              <a:t>Python 3.0 released Dec 2008</a:t>
            </a:r>
          </a:p>
          <a:p>
            <a:pPr lvl="1" algn="l" rtl="0"/>
            <a:r>
              <a:rPr lang="en-US" dirty="0" smtClean="0"/>
              <a:t>major backwards-incompatible release</a:t>
            </a:r>
          </a:p>
          <a:p>
            <a:pPr lvl="1" algn="l" rtl="0"/>
            <a:r>
              <a:rPr lang="en-US" dirty="0" smtClean="0"/>
              <a:t>many of major features backported to Python 2.6 and 2.7</a:t>
            </a:r>
          </a:p>
          <a:p>
            <a:pPr algn="l" rtl="0"/>
            <a:r>
              <a:rPr lang="en-US" dirty="0" smtClean="0"/>
              <a:t>Python 3.5 released Sep 2015</a:t>
            </a:r>
            <a:endParaRPr lang="en-GB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13852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1509</Words>
  <Application>Microsoft Office PowerPoint</Application>
  <PresentationFormat>On-screen Show (4:3)</PresentationFormat>
  <Paragraphs>272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Introduction to</vt:lpstr>
      <vt:lpstr>What is Python?</vt:lpstr>
      <vt:lpstr>Design emphasizes code readability</vt:lpstr>
      <vt:lpstr>Example</vt:lpstr>
      <vt:lpstr>Multiple programming paradigms</vt:lpstr>
      <vt:lpstr>Language features</vt:lpstr>
      <vt:lpstr>Multi-platform</vt:lpstr>
      <vt:lpstr>Python culture</vt:lpstr>
      <vt:lpstr>History of Python</vt:lpstr>
      <vt:lpstr>Version history</vt:lpstr>
      <vt:lpstr>Guido van Rossum</vt:lpstr>
      <vt:lpstr>Why Python?</vt:lpstr>
      <vt:lpstr>Python is Free</vt:lpstr>
      <vt:lpstr>Gratis: Free as in Beer</vt:lpstr>
      <vt:lpstr>Libre: Free as in Speech</vt:lpstr>
      <vt:lpstr>Python is a general-purpose language</vt:lpstr>
      <vt:lpstr>Python is used for:</vt:lpstr>
      <vt:lpstr>Python is used at</vt:lpstr>
      <vt:lpstr>How Dropbox Did It and How Python Helped</vt:lpstr>
      <vt:lpstr>Success story: Philips</vt:lpstr>
      <vt:lpstr>Python is portable</vt:lpstr>
      <vt:lpstr>Python syntax is beautiful</vt:lpstr>
      <vt:lpstr>Python syntax is beautiful</vt:lpstr>
      <vt:lpstr>Python is inherently object-oriented</vt:lpstr>
      <vt:lpstr>Almost everything is an object</vt:lpstr>
      <vt:lpstr>Python is high level, easy to learn, and fast to develop</vt:lpstr>
      <vt:lpstr>Python has many cool features</vt:lpstr>
      <vt:lpstr>PowerPoint Presentation</vt:lpstr>
      <vt:lpstr>Python is fast enough</vt:lpstr>
      <vt:lpstr>Python is popular and has a great community</vt:lpstr>
      <vt:lpstr>Great community</vt:lpstr>
      <vt:lpstr>Easy to find help on the Internet</vt:lpstr>
      <vt:lpstr>Active community</vt:lpstr>
      <vt:lpstr>First PyCon in Israel!</vt:lpstr>
      <vt:lpstr>Python has great libraries</vt:lpstr>
      <vt:lpstr>Many new libraries released every month</vt:lpstr>
      <vt:lpstr>Python can do nearly everything MATLAB can do</vt:lpstr>
      <vt:lpstr>Demand &amp; supply of Python programmers is high</vt:lpstr>
      <vt:lpstr>PowerPoint Presentation</vt:lpstr>
      <vt:lpstr>PowerPoint Presentation</vt:lpstr>
      <vt:lpstr>First language at Israeli universities</vt:lpstr>
      <vt:lpstr>But why Python?</vt:lpstr>
      <vt:lpstr>What is Python?</vt:lpstr>
      <vt:lpstr>PowerPoint Presentation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Yoav Ram</dc:creator>
  <cp:lastModifiedBy>Yoav Ram</cp:lastModifiedBy>
  <cp:revision>44</cp:revision>
  <dcterms:created xsi:type="dcterms:W3CDTF">2016-02-24T14:12:50Z</dcterms:created>
  <dcterms:modified xsi:type="dcterms:W3CDTF">2016-04-16T14:06:10Z</dcterms:modified>
</cp:coreProperties>
</file>