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474EFC-263A-40E6-AD24-D17C235BED9D}">
          <p14:sldIdLst>
            <p14:sldId id="256"/>
            <p14:sldId id="270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17/1/2025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276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17/1/2025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58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17/1/2025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11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17/1/2025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0613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17/1/2025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62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17/1/2025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3600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17/1/2025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139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17/1/2025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20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17/1/2025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55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17/1/2025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61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17/1/2025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07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17/1/2025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727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17/1/2025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99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17/1/2025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4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17/1/2025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599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17/1/2025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40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6039-9C23-4217-A950-C5ABF2585559}" type="datetimeFigureOut">
              <a:rPr lang="en-SG" smtClean="0"/>
              <a:t>17/1/2025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517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CA77-F005-D729-2F2B-93C8B9615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AIAP 19 Technical Presentation</a:t>
            </a:r>
            <a:endParaRPr lang="en-S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251FB-D92C-2F08-77DD-6ABE59AF7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 Chuan Seng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782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EFBBC-C003-F6CC-9130-15E7FF2F5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D236-62A4-A729-494A-B0611983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(Classification) (1/2)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FDC0-1A1D-DB5F-5FC6-1D43F228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pPr lvl="1"/>
            <a:r>
              <a:rPr lang="en-US" dirty="0"/>
              <a:t>Helps to visualize model performance by showing number of correct/incorrect predictions for each class</a:t>
            </a:r>
          </a:p>
          <a:p>
            <a:pPr lvl="1"/>
            <a:r>
              <a:rPr lang="en-US" dirty="0"/>
              <a:t>Helps to identify errors (false positive/false negative) and assess how well model is performing</a:t>
            </a:r>
          </a:p>
          <a:p>
            <a:r>
              <a:rPr lang="en-US" dirty="0"/>
              <a:t>Classification Report</a:t>
            </a:r>
          </a:p>
          <a:p>
            <a:pPr lvl="1"/>
            <a:r>
              <a:rPr lang="en-US" dirty="0"/>
              <a:t>Provides detailed performance evaluation of model by calculating precision, recall, f1-score, and support for each class</a:t>
            </a:r>
          </a:p>
          <a:p>
            <a:pPr lvl="1"/>
            <a:r>
              <a:rPr lang="en-US" dirty="0"/>
              <a:t>Useful in situations where there are imbalanced classes or need to evaluate model’s behavior for each class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15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7F83D-056A-FC58-669D-DCC680DBB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0B69-2679-9716-CDFD-388104F9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(Classification) (2/2)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09B7-35EA-60A3-06D3-9469AAB9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Report Sub-metric</a:t>
            </a:r>
          </a:p>
          <a:p>
            <a:pPr lvl="1"/>
            <a:r>
              <a:rPr lang="en-US" dirty="0"/>
              <a:t>Precision</a:t>
            </a:r>
          </a:p>
          <a:p>
            <a:pPr lvl="2"/>
            <a:r>
              <a:rPr lang="en-US" dirty="0"/>
              <a:t>Proportion of instances predicted as particular class actually belongs to said class</a:t>
            </a:r>
          </a:p>
          <a:p>
            <a:pPr lvl="1"/>
            <a:r>
              <a:rPr lang="en-US" dirty="0"/>
              <a:t>Recall</a:t>
            </a:r>
          </a:p>
          <a:p>
            <a:pPr lvl="2"/>
            <a:r>
              <a:rPr lang="en-US" dirty="0"/>
              <a:t>Proportion of actual instances of a class are correctly identified by model</a:t>
            </a:r>
          </a:p>
          <a:p>
            <a:pPr lvl="1"/>
            <a:r>
              <a:rPr lang="en-US" dirty="0"/>
              <a:t>F1-Score</a:t>
            </a:r>
          </a:p>
          <a:p>
            <a:pPr lvl="2"/>
            <a:r>
              <a:rPr lang="en-US" dirty="0"/>
              <a:t>Harmonic mean of precision and recall</a:t>
            </a:r>
          </a:p>
          <a:p>
            <a:pPr lvl="1"/>
            <a:r>
              <a:rPr lang="en-US" dirty="0"/>
              <a:t>Support</a:t>
            </a:r>
          </a:p>
          <a:p>
            <a:pPr lvl="2"/>
            <a:r>
              <a:rPr lang="en-US" dirty="0"/>
              <a:t>Number of occurrences of each class in dataset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7244B-EC1F-37B0-5753-D03AA104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0" y="5410115"/>
            <a:ext cx="5687219" cy="12193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D3220F-232B-AAEB-AA41-AD9E3EF6ADBA}"/>
              </a:ext>
            </a:extLst>
          </p:cNvPr>
          <p:cNvSpPr/>
          <p:nvPr/>
        </p:nvSpPr>
        <p:spPr>
          <a:xfrm>
            <a:off x="3314700" y="6019800"/>
            <a:ext cx="5524500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071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1898D-D911-EB24-6993-5779808B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90" y="844510"/>
            <a:ext cx="3710018" cy="4169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Thank You</a:t>
            </a:r>
          </a:p>
        </p:txBody>
      </p:sp>
      <p:pic>
        <p:nvPicPr>
          <p:cNvPr id="16" name="Picture 15" descr="Bright modern kitchen">
            <a:extLst>
              <a:ext uri="{FF2B5EF4-FFF2-40B4-BE49-F238E27FC236}">
                <a16:creationId xmlns:a16="http://schemas.microsoft.com/office/drawing/2014/main" id="{4D414C91-5861-615D-FDBA-A1CEAB18BE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381" r="12467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5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FC57-67DB-E4D8-B3DA-C72857CA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(Regression Runtime)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04D8-362E-9AB4-F348-FABF6E2C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002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B8C82-295E-413C-BC53-54B9F20DE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63FC-B85B-8D78-AD6F-639CA878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(Classification Runtime)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543C-8B82-6DE1-5842-27038E0A0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8433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E3E5-E7F8-4747-5496-83E639B7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DEA7-D630-DF31-BFBE-0F0174EA0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AgroTech</a:t>
            </a:r>
            <a:r>
              <a:rPr lang="en-US" dirty="0"/>
              <a:t> innovations faces challenges in optimizing crop yields and resource management due to inefficiencies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Predict temperature conditions within farms’ closed environment to ensure optimal plant growth</a:t>
            </a:r>
          </a:p>
          <a:p>
            <a:pPr lvl="1"/>
            <a:r>
              <a:rPr lang="en-US" dirty="0"/>
              <a:t>Categorize combined “Plant Type-Stage” based on sensor data to aid in strategic planning and resource allocation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281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B8A72-B784-DE5D-084C-DA477A2E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924B62-3D27-DE8C-7733-9B1AC6CA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EBEF7-B57A-6793-DEE2-B151B0CA0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098" y="640080"/>
            <a:ext cx="5292466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4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E508B-C055-56D9-E0E9-FF22EBFDE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CBD6-041E-92A4-E64E-55E7040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9941-D976-03C3-49B0-6D3201D2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Humidity Sensor</a:t>
            </a:r>
          </a:p>
          <a:p>
            <a:pPr lvl="1"/>
            <a:r>
              <a:rPr lang="en-US" dirty="0"/>
              <a:t>Dropped due to large number of missing values</a:t>
            </a:r>
          </a:p>
          <a:p>
            <a:pPr lvl="1"/>
            <a:r>
              <a:rPr lang="en-US" dirty="0"/>
              <a:t>Will induce heavy bias if missing values are replaced with mean/median</a:t>
            </a:r>
          </a:p>
          <a:p>
            <a:r>
              <a:rPr lang="en-SG" dirty="0"/>
              <a:t>Data with non-standardized naming format are converted to lowercase</a:t>
            </a:r>
          </a:p>
          <a:p>
            <a:r>
              <a:rPr lang="en-SG" dirty="0"/>
              <a:t>Absolute values of positive and negative values are taken</a:t>
            </a:r>
          </a:p>
          <a:p>
            <a:r>
              <a:rPr lang="en-SG" dirty="0"/>
              <a:t>Metric units are removed to make values numeric</a:t>
            </a:r>
          </a:p>
          <a:p>
            <a:r>
              <a:rPr lang="en-SG" dirty="0"/>
              <a:t>Task-specific (Label-encoded)</a:t>
            </a:r>
          </a:p>
          <a:p>
            <a:pPr lvl="1"/>
            <a:r>
              <a:rPr lang="en-SG" dirty="0"/>
              <a:t>Regression - ‘Plant Stage’ is label-encoded as the data is ordered</a:t>
            </a:r>
          </a:p>
          <a:p>
            <a:pPr lvl="1"/>
            <a:r>
              <a:rPr lang="en-SG" dirty="0"/>
              <a:t>Classification – ‘Plant Type’ and ‘Plant Stage’ are merged then both columns are dropped</a:t>
            </a:r>
          </a:p>
          <a:p>
            <a:r>
              <a:rPr lang="en-SG" dirty="0"/>
              <a:t>Columns with ‘object’ type data are one-hot encoded</a:t>
            </a:r>
          </a:p>
          <a:p>
            <a:r>
              <a:rPr lang="en-SG" dirty="0"/>
              <a:t>Other columns are standard-scaled</a:t>
            </a:r>
          </a:p>
        </p:txBody>
      </p:sp>
    </p:spTree>
    <p:extLst>
      <p:ext uri="{BB962C8B-B14F-4D97-AF65-F5344CB8AC3E}">
        <p14:creationId xmlns:p14="http://schemas.microsoft.com/office/powerpoint/2010/main" val="59859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F1BC16-DAFE-DACE-3267-C8D761D35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301B0-1650-64DD-A369-56499476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Regression EDA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CD92A7-3159-EEEA-6659-620CED8C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1EECE-D9D1-08FC-15EE-E2DC23555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091" y="640080"/>
            <a:ext cx="4228481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6167D3-954E-0E1D-B106-B48532337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A477A-5182-9DD3-A533-BBB2804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Classification EDA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DF22AD-79A9-C391-DAFF-FED91976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1C1C0-3B01-5208-99DD-7E763D1C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031" y="640080"/>
            <a:ext cx="3742600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0766A-988E-C9E1-6E68-6FDF804CB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0BD6-1E79-03DC-88AB-BE59D3C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Choice (Regression)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911A-903F-DE56-6405-3D5E345B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Easiest to setup without needing to tune any hyper-parameters</a:t>
            </a:r>
          </a:p>
          <a:p>
            <a:pPr lvl="1"/>
            <a:r>
              <a:rPr lang="en-US" dirty="0"/>
              <a:t>Used as basis of reference for other comparison with other models</a:t>
            </a:r>
          </a:p>
          <a:p>
            <a:pPr lvl="1"/>
            <a:r>
              <a:rPr lang="en-US" dirty="0"/>
              <a:t>Easily interpretable due to the linear relationship plotted between target and other features</a:t>
            </a:r>
          </a:p>
          <a:p>
            <a:r>
              <a:rPr lang="en-US" dirty="0"/>
              <a:t>Random Forest Regression</a:t>
            </a:r>
          </a:p>
          <a:p>
            <a:pPr lvl="1"/>
            <a:r>
              <a:rPr lang="en-US" dirty="0"/>
              <a:t>Combines multiple decision trees to capture complex, non-linear relationships in the data</a:t>
            </a:r>
          </a:p>
          <a:p>
            <a:pPr lvl="1"/>
            <a:r>
              <a:rPr lang="en-US" dirty="0"/>
              <a:t>Less prone to overfitting – Reduced risk of poor performance on unseen data</a:t>
            </a:r>
          </a:p>
          <a:p>
            <a:pPr lvl="1"/>
            <a:r>
              <a:rPr lang="en-US" dirty="0"/>
              <a:t>Automatically handles feature interaction</a:t>
            </a:r>
          </a:p>
          <a:p>
            <a:r>
              <a:rPr lang="en-US" dirty="0" err="1"/>
              <a:t>XGBoost</a:t>
            </a:r>
            <a:r>
              <a:rPr lang="en-US" dirty="0"/>
              <a:t> Regressor</a:t>
            </a:r>
          </a:p>
          <a:p>
            <a:pPr lvl="1"/>
            <a:r>
              <a:rPr lang="en-US" dirty="0"/>
              <a:t>High predictive power – Advanced gradient boosting algorithm</a:t>
            </a:r>
          </a:p>
          <a:p>
            <a:pPr lvl="1"/>
            <a:r>
              <a:rPr lang="en-US" dirty="0"/>
              <a:t>Handles non-linearity and feature interaction</a:t>
            </a:r>
          </a:p>
          <a:p>
            <a:pPr lvl="1"/>
            <a:r>
              <a:rPr lang="en-US" dirty="0"/>
              <a:t>Built-in regularization to prevent overfitting when dealing with noisy and complex datasets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141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3FC3-09FA-34B7-28BE-6E034AF9C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ECA1-A7EF-3C46-B2C0-4A007F15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Choice (Classification)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E609-F114-C7BE-97A4-DFCD4069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Easiest to setup without needing to tune any hyper-parameters</a:t>
            </a:r>
          </a:p>
          <a:p>
            <a:pPr lvl="1"/>
            <a:r>
              <a:rPr lang="en-US" dirty="0"/>
              <a:t>Used as basis of reference for other comparison with other models</a:t>
            </a:r>
          </a:p>
          <a:p>
            <a:pPr lvl="1"/>
            <a:r>
              <a:rPr lang="en-US" dirty="0"/>
              <a:t>Easily interpretable due to the linear relationship plotted between target and other features</a:t>
            </a:r>
          </a:p>
          <a:p>
            <a:r>
              <a:rPr lang="en-US" dirty="0"/>
              <a:t>Random Forest Regressor</a:t>
            </a:r>
          </a:p>
          <a:p>
            <a:pPr lvl="1"/>
            <a:r>
              <a:rPr lang="en-US" dirty="0"/>
              <a:t>Combines multiple decision trees to capture complex, non-linear relationships in the data</a:t>
            </a:r>
          </a:p>
          <a:p>
            <a:pPr lvl="1"/>
            <a:r>
              <a:rPr lang="en-US" dirty="0"/>
              <a:t>Robustness to overfitting</a:t>
            </a:r>
          </a:p>
          <a:p>
            <a:pPr lvl="1"/>
            <a:r>
              <a:rPr lang="en-US" dirty="0"/>
              <a:t>Handles numerical and categorical features well without needing for extensive preprocessing </a:t>
            </a:r>
          </a:p>
          <a:p>
            <a:r>
              <a:rPr lang="en-US" dirty="0"/>
              <a:t>Multi-Layer Perceptron (MLP) Classifier</a:t>
            </a:r>
          </a:p>
          <a:p>
            <a:pPr lvl="1"/>
            <a:r>
              <a:rPr lang="en-US" dirty="0"/>
              <a:t>Can learn complex non-linear relationships between features and target</a:t>
            </a:r>
          </a:p>
          <a:p>
            <a:pPr lvl="1"/>
            <a:r>
              <a:rPr lang="en-US" dirty="0"/>
              <a:t>Flexible model that can be adapted to different types of problems (Binary/Multi-class)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232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61A62-5967-1B7F-85FC-B33C747BC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62A3-8873-50EC-100B-0A0DA5A6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(Regression)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32812-58C8-3338-123A-8AF42656A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Mean Squared Error</a:t>
            </a:r>
          </a:p>
          <a:p>
            <a:pPr lvl="1"/>
            <a:r>
              <a:rPr lang="en-US" dirty="0"/>
              <a:t>Used when minimizing prediction error is of importance</a:t>
            </a:r>
          </a:p>
          <a:p>
            <a:pPr lvl="1"/>
            <a:r>
              <a:rPr lang="en-US" dirty="0"/>
              <a:t>Provides indication of how well model is fitting to data</a:t>
            </a:r>
          </a:p>
          <a:p>
            <a:pPr lvl="1"/>
            <a:r>
              <a:rPr lang="en-US" dirty="0"/>
              <a:t>More sensitive to outliers and gives a sense of error magnitude</a:t>
            </a:r>
          </a:p>
          <a:p>
            <a:pPr lvl="1"/>
            <a:r>
              <a:rPr lang="en-US" dirty="0"/>
              <a:t>Lower value == Better model predictive accuracy</a:t>
            </a:r>
          </a:p>
          <a:p>
            <a:r>
              <a:rPr lang="en-US" dirty="0"/>
              <a:t>R2 Score</a:t>
            </a:r>
          </a:p>
          <a:p>
            <a:pPr lvl="1"/>
            <a:r>
              <a:rPr lang="en-US" dirty="0"/>
              <a:t>Used to understand how well model is explaining variance in data</a:t>
            </a:r>
          </a:p>
          <a:p>
            <a:pPr lvl="2"/>
            <a:r>
              <a:rPr lang="en-US" dirty="0"/>
              <a:t>Variability/spread of target variable</a:t>
            </a:r>
          </a:p>
          <a:p>
            <a:pPr lvl="1"/>
            <a:r>
              <a:rPr lang="en-US" dirty="0"/>
              <a:t>Determine how well model captures underlying patterns in data</a:t>
            </a:r>
          </a:p>
          <a:p>
            <a:pPr lvl="1"/>
            <a:r>
              <a:rPr lang="en-US" dirty="0"/>
              <a:t>Might not be accurate if model is overfitting or contains outliers</a:t>
            </a:r>
          </a:p>
          <a:p>
            <a:pPr lvl="1"/>
            <a:r>
              <a:rPr lang="en-US" dirty="0"/>
              <a:t>Higher value == Higher percentage of variance is explained by model</a:t>
            </a:r>
          </a:p>
          <a:p>
            <a:r>
              <a:rPr lang="en-US" dirty="0"/>
              <a:t>Prediction error is of importance to predict temperature</a:t>
            </a:r>
          </a:p>
          <a:p>
            <a:pPr lvl="1"/>
            <a:r>
              <a:rPr lang="en-US" dirty="0"/>
              <a:t>Mean squared error needs to be monitored for prediction error</a:t>
            </a:r>
          </a:p>
          <a:p>
            <a:pPr lvl="1"/>
            <a:r>
              <a:rPr lang="en-US" dirty="0"/>
              <a:t>R2 Score is to ensure model is not overfitted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4D718-3633-B64C-C70B-51EA058D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310" y="395510"/>
            <a:ext cx="3972479" cy="12288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52AC5C-F7C2-6516-D7FC-BB2946634512}"/>
              </a:ext>
            </a:extLst>
          </p:cNvPr>
          <p:cNvSpPr/>
          <p:nvPr/>
        </p:nvSpPr>
        <p:spPr>
          <a:xfrm>
            <a:off x="7943850" y="1003300"/>
            <a:ext cx="3822700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2816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49</TotalTime>
  <Words>631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AIAP 19 Technical Presentation</vt:lpstr>
      <vt:lpstr>Problem Statement</vt:lpstr>
      <vt:lpstr>Overview</vt:lpstr>
      <vt:lpstr>Exploratory Data Analysis (EDA)</vt:lpstr>
      <vt:lpstr>Regression EDA</vt:lpstr>
      <vt:lpstr>Classification EDA</vt:lpstr>
      <vt:lpstr>Model Choice (Regression)</vt:lpstr>
      <vt:lpstr>Model Choice (Classification)</vt:lpstr>
      <vt:lpstr>Metrics (Regression)</vt:lpstr>
      <vt:lpstr>Metric (Classification) (1/2)</vt:lpstr>
      <vt:lpstr>Metric (Classification) (2/2)</vt:lpstr>
      <vt:lpstr>Thank You</vt:lpstr>
      <vt:lpstr>Backup (Regression Runtime)</vt:lpstr>
      <vt:lpstr>Backup (Classification Runtime)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12</cp:revision>
  <dcterms:created xsi:type="dcterms:W3CDTF">2025-01-06T11:16:31Z</dcterms:created>
  <dcterms:modified xsi:type="dcterms:W3CDTF">2025-01-16T22:23:18Z</dcterms:modified>
</cp:coreProperties>
</file>