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97" r:id="rId2"/>
    <p:sldId id="281" r:id="rId3"/>
    <p:sldId id="291" r:id="rId4"/>
    <p:sldId id="321" r:id="rId5"/>
    <p:sldId id="347" r:id="rId6"/>
    <p:sldId id="350" r:id="rId7"/>
    <p:sldId id="349" r:id="rId8"/>
    <p:sldId id="354" r:id="rId9"/>
    <p:sldId id="345" r:id="rId10"/>
    <p:sldId id="356" r:id="rId11"/>
    <p:sldId id="341" r:id="rId12"/>
    <p:sldId id="257" r:id="rId13"/>
    <p:sldId id="259" r:id="rId14"/>
    <p:sldId id="261" r:id="rId15"/>
    <p:sldId id="269" r:id="rId16"/>
    <p:sldId id="271" r:id="rId17"/>
    <p:sldId id="273" r:id="rId18"/>
    <p:sldId id="276" r:id="rId19"/>
    <p:sldId id="279" r:id="rId20"/>
    <p:sldId id="365" r:id="rId21"/>
    <p:sldId id="368" r:id="rId22"/>
    <p:sldId id="371" r:id="rId23"/>
    <p:sldId id="372" r:id="rId24"/>
    <p:sldId id="285" r:id="rId25"/>
    <p:sldId id="270" r:id="rId26"/>
    <p:sldId id="380" r:id="rId27"/>
    <p:sldId id="381" r:id="rId28"/>
    <p:sldId id="382" r:id="rId29"/>
    <p:sldId id="383" r:id="rId30"/>
    <p:sldId id="384" r:id="rId31"/>
    <p:sldId id="385" r:id="rId32"/>
    <p:sldId id="387" r:id="rId33"/>
    <p:sldId id="292" r:id="rId34"/>
    <p:sldId id="315" r:id="rId35"/>
    <p:sldId id="317" r:id="rId36"/>
    <p:sldId id="303" r:id="rId37"/>
    <p:sldId id="393" r:id="rId38"/>
    <p:sldId id="312" r:id="rId39"/>
    <p:sldId id="390" r:id="rId40"/>
    <p:sldId id="309" r:id="rId41"/>
    <p:sldId id="392" r:id="rId42"/>
    <p:sldId id="302" r:id="rId43"/>
    <p:sldId id="396" r:id="rId44"/>
    <p:sldId id="399" r:id="rId45"/>
    <p:sldId id="400" r:id="rId46"/>
    <p:sldId id="401" r:id="rId47"/>
    <p:sldId id="403" r:id="rId48"/>
    <p:sldId id="404" r:id="rId49"/>
    <p:sldId id="413" r:id="rId50"/>
    <p:sldId id="416" r:id="rId51"/>
    <p:sldId id="417" r:id="rId52"/>
    <p:sldId id="419" r:id="rId53"/>
    <p:sldId id="421" r:id="rId54"/>
    <p:sldId id="429" r:id="rId55"/>
    <p:sldId id="434" r:id="rId56"/>
    <p:sldId id="437" r:id="rId57"/>
    <p:sldId id="438" r:id="rId58"/>
    <p:sldId id="439" r:id="rId59"/>
    <p:sldId id="443" r:id="rId60"/>
    <p:sldId id="464" r:id="rId61"/>
  </p:sldIdLst>
  <p:sldSz cx="9144000" cy="6858000" type="screen4x3"/>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autoAdjust="0"/>
    <p:restoredTop sz="94713" autoAdjust="0"/>
  </p:normalViewPr>
  <p:slideViewPr>
    <p:cSldViewPr snapToObjects="1">
      <p:cViewPr>
        <p:scale>
          <a:sx n="100" d="100"/>
          <a:sy n="100" d="100"/>
        </p:scale>
        <p:origin x="1920"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4503"/>
          </a:xfrm>
          <a:prstGeom prst="rect">
            <a:avLst/>
          </a:prstGeom>
        </p:spPr>
        <p:txBody>
          <a:bodyPr vert="horz" lIns="93104" tIns="46552" rIns="93104" bIns="46552" rtlCol="0"/>
          <a:lstStyle>
            <a:lvl1pPr algn="l">
              <a:defRPr sz="1200"/>
            </a:lvl1pPr>
          </a:lstStyle>
          <a:p>
            <a:endParaRPr lang="en-US"/>
          </a:p>
        </p:txBody>
      </p:sp>
      <p:sp>
        <p:nvSpPr>
          <p:cNvPr id="3" name="Date Placeholder 2"/>
          <p:cNvSpPr>
            <a:spLocks noGrp="1"/>
          </p:cNvSpPr>
          <p:nvPr>
            <p:ph type="dt" sz="quarter" idx="1"/>
          </p:nvPr>
        </p:nvSpPr>
        <p:spPr>
          <a:xfrm>
            <a:off x="3967341" y="0"/>
            <a:ext cx="3035088" cy="464503"/>
          </a:xfrm>
          <a:prstGeom prst="rect">
            <a:avLst/>
          </a:prstGeom>
        </p:spPr>
        <p:txBody>
          <a:bodyPr vert="horz" lIns="93104" tIns="46552" rIns="93104" bIns="46552" rtlCol="0"/>
          <a:lstStyle>
            <a:lvl1pPr algn="r">
              <a:defRPr sz="1200"/>
            </a:lvl1pPr>
          </a:lstStyle>
          <a:p>
            <a:fld id="{B4142FC0-0F55-5A42-8129-6861A2026FB0}" type="datetimeFigureOut">
              <a:rPr lang="en-US" smtClean="0"/>
              <a:t>4/28/2022</a:t>
            </a:fld>
            <a:endParaRPr lang="en-US"/>
          </a:p>
        </p:txBody>
      </p:sp>
      <p:sp>
        <p:nvSpPr>
          <p:cNvPr id="4" name="Footer Placeholder 3"/>
          <p:cNvSpPr>
            <a:spLocks noGrp="1"/>
          </p:cNvSpPr>
          <p:nvPr>
            <p:ph type="ftr" sz="quarter" idx="2"/>
          </p:nvPr>
        </p:nvSpPr>
        <p:spPr>
          <a:xfrm>
            <a:off x="0" y="8823935"/>
            <a:ext cx="3035088" cy="464503"/>
          </a:xfrm>
          <a:prstGeom prst="rect">
            <a:avLst/>
          </a:prstGeom>
        </p:spPr>
        <p:txBody>
          <a:bodyPr vert="horz" lIns="93104" tIns="46552" rIns="93104" bIns="46552" rtlCol="0" anchor="b"/>
          <a:lstStyle>
            <a:lvl1pPr algn="l">
              <a:defRPr sz="1200"/>
            </a:lvl1pPr>
          </a:lstStyle>
          <a:p>
            <a:endParaRPr lang="en-US"/>
          </a:p>
        </p:txBody>
      </p:sp>
      <p:sp>
        <p:nvSpPr>
          <p:cNvPr id="5" name="Slide Number Placeholder 4"/>
          <p:cNvSpPr>
            <a:spLocks noGrp="1"/>
          </p:cNvSpPr>
          <p:nvPr>
            <p:ph type="sldNum" sz="quarter" idx="3"/>
          </p:nvPr>
        </p:nvSpPr>
        <p:spPr>
          <a:xfrm>
            <a:off x="3967341" y="8823935"/>
            <a:ext cx="3035088" cy="464503"/>
          </a:xfrm>
          <a:prstGeom prst="rect">
            <a:avLst/>
          </a:prstGeom>
        </p:spPr>
        <p:txBody>
          <a:bodyPr vert="horz" lIns="93104" tIns="46552" rIns="93104" bIns="46552" rtlCol="0" anchor="b"/>
          <a:lstStyle>
            <a:lvl1pPr algn="r">
              <a:defRPr sz="1200"/>
            </a:lvl1pPr>
          </a:lstStyle>
          <a:p>
            <a:fld id="{E26AA876-3B48-F14E-A4A4-302EEE9142BD}" type="slidenum">
              <a:rPr lang="en-US" smtClean="0"/>
              <a:t>‹#›</a:t>
            </a:fld>
            <a:endParaRPr lang="en-US"/>
          </a:p>
        </p:txBody>
      </p:sp>
    </p:spTree>
    <p:extLst>
      <p:ext uri="{BB962C8B-B14F-4D97-AF65-F5344CB8AC3E}">
        <p14:creationId xmlns:p14="http://schemas.microsoft.com/office/powerpoint/2010/main" val="2364954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SG"/>
          </a:p>
        </p:txBody>
      </p:sp>
      <p:sp>
        <p:nvSpPr>
          <p:cNvPr id="3" name="Date Placeholder 2"/>
          <p:cNvSpPr>
            <a:spLocks noGrp="1"/>
          </p:cNvSpPr>
          <p:nvPr>
            <p:ph type="dt" idx="1"/>
          </p:nvPr>
        </p:nvSpPr>
        <p:spPr>
          <a:xfrm>
            <a:off x="3967341" y="0"/>
            <a:ext cx="3035088" cy="466116"/>
          </a:xfrm>
          <a:prstGeom prst="rect">
            <a:avLst/>
          </a:prstGeom>
        </p:spPr>
        <p:txBody>
          <a:bodyPr vert="horz" lIns="93104" tIns="46552" rIns="93104" bIns="46552" rtlCol="0"/>
          <a:lstStyle>
            <a:lvl1pPr algn="r">
              <a:defRPr sz="1200"/>
            </a:lvl1pPr>
          </a:lstStyle>
          <a:p>
            <a:fld id="{6535C6B9-F8D4-4C10-951F-4C453C503B71}" type="datetimeFigureOut">
              <a:rPr lang="en-SG" smtClean="0"/>
              <a:t>28/4/2022</a:t>
            </a:fld>
            <a:endParaRPr lang="en-SG"/>
          </a:p>
        </p:txBody>
      </p:sp>
      <p:sp>
        <p:nvSpPr>
          <p:cNvPr id="4" name="Slide Image Placeholder 3"/>
          <p:cNvSpPr>
            <a:spLocks noGrp="1" noRot="1" noChangeAspect="1"/>
          </p:cNvSpPr>
          <p:nvPr>
            <p:ph type="sldImg" idx="2"/>
          </p:nvPr>
        </p:nvSpPr>
        <p:spPr>
          <a:xfrm>
            <a:off x="1411288" y="1160463"/>
            <a:ext cx="4181475" cy="3136900"/>
          </a:xfrm>
          <a:prstGeom prst="rect">
            <a:avLst/>
          </a:prstGeom>
          <a:noFill/>
          <a:ln w="12700">
            <a:solidFill>
              <a:prstClr val="black"/>
            </a:solidFill>
          </a:ln>
        </p:spPr>
        <p:txBody>
          <a:bodyPr vert="horz" lIns="93104" tIns="46552" rIns="93104" bIns="46552" rtlCol="0" anchor="ctr"/>
          <a:lstStyle/>
          <a:p>
            <a:endParaRPr lang="en-SG"/>
          </a:p>
        </p:txBody>
      </p:sp>
      <p:sp>
        <p:nvSpPr>
          <p:cNvPr id="5" name="Notes Placeholder 4"/>
          <p:cNvSpPr>
            <a:spLocks noGrp="1"/>
          </p:cNvSpPr>
          <p:nvPr>
            <p:ph type="body" sz="quarter" idx="3"/>
          </p:nvPr>
        </p:nvSpPr>
        <p:spPr>
          <a:xfrm>
            <a:off x="700405" y="4470837"/>
            <a:ext cx="5603240" cy="3657957"/>
          </a:xfrm>
          <a:prstGeom prst="rect">
            <a:avLst/>
          </a:prstGeom>
        </p:spPr>
        <p:txBody>
          <a:bodyPr vert="horz" lIns="93104" tIns="46552" rIns="93104" bIns="4655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823936"/>
            <a:ext cx="3035088" cy="466115"/>
          </a:xfrm>
          <a:prstGeom prst="rect">
            <a:avLst/>
          </a:prstGeom>
        </p:spPr>
        <p:txBody>
          <a:bodyPr vert="horz" lIns="93104" tIns="46552" rIns="93104" bIns="46552" rtlCol="0" anchor="b"/>
          <a:lstStyle>
            <a:lvl1pPr algn="l">
              <a:defRPr sz="1200"/>
            </a:lvl1pPr>
          </a:lstStyle>
          <a:p>
            <a:endParaRPr lang="en-SG"/>
          </a:p>
        </p:txBody>
      </p:sp>
      <p:sp>
        <p:nvSpPr>
          <p:cNvPr id="7" name="Slide Number Placeholder 6"/>
          <p:cNvSpPr>
            <a:spLocks noGrp="1"/>
          </p:cNvSpPr>
          <p:nvPr>
            <p:ph type="sldNum" sz="quarter" idx="5"/>
          </p:nvPr>
        </p:nvSpPr>
        <p:spPr>
          <a:xfrm>
            <a:off x="3967341" y="8823936"/>
            <a:ext cx="3035088" cy="466115"/>
          </a:xfrm>
          <a:prstGeom prst="rect">
            <a:avLst/>
          </a:prstGeom>
        </p:spPr>
        <p:txBody>
          <a:bodyPr vert="horz" lIns="93104" tIns="46552" rIns="93104" bIns="46552" rtlCol="0" anchor="b"/>
          <a:lstStyle>
            <a:lvl1pPr algn="r">
              <a:defRPr sz="1200"/>
            </a:lvl1pPr>
          </a:lstStyle>
          <a:p>
            <a:fld id="{35144AB1-D2FB-427F-B74C-0F71CBD19577}" type="slidenum">
              <a:rPr lang="en-SG" smtClean="0"/>
              <a:t>‹#›</a:t>
            </a:fld>
            <a:endParaRPr lang="en-SG"/>
          </a:p>
        </p:txBody>
      </p:sp>
    </p:spTree>
    <p:extLst>
      <p:ext uri="{BB962C8B-B14F-4D97-AF65-F5344CB8AC3E}">
        <p14:creationId xmlns:p14="http://schemas.microsoft.com/office/powerpoint/2010/main" val="349289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E8C4745B-C702-49AC-9C20-9C7960204F3E}" type="slidenum">
              <a:rPr lang="en-SG" smtClean="0"/>
              <a:t>11</a:t>
            </a:fld>
            <a:endParaRPr lang="en-SG"/>
          </a:p>
        </p:txBody>
      </p:sp>
    </p:spTree>
    <p:extLst>
      <p:ext uri="{BB962C8B-B14F-4D97-AF65-F5344CB8AC3E}">
        <p14:creationId xmlns:p14="http://schemas.microsoft.com/office/powerpoint/2010/main" val="122353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2C68DD-908E-432D-8098-0E2CFB4C46AA}" type="slidenum">
              <a:rPr lang="en-US" smtClean="0"/>
              <a:t>26</a:t>
            </a:fld>
            <a:endParaRPr lang="en-US"/>
          </a:p>
        </p:txBody>
      </p:sp>
    </p:spTree>
    <p:extLst>
      <p:ext uri="{BB962C8B-B14F-4D97-AF65-F5344CB8AC3E}">
        <p14:creationId xmlns:p14="http://schemas.microsoft.com/office/powerpoint/2010/main" val="368901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E7876A-F919-493D-BB1E-CB49171E34EF}" type="datetime1">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293118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D30BAB-4466-4C9C-A2F2-5DC5E4070D32}" type="datetime1">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428718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51510A-F3E9-4A9F-AF4B-FEDB334BBE16}" type="datetime1">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143354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C6FD7-559A-4B4B-8F0A-71ECFC2DCC32}" type="datetime1">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136359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CBB3D7-9058-48F9-82CC-DAA3F696CDD3}" type="datetime1">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241919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7E95DC-9E08-46E6-832A-C746B718C781}" type="datetime1">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174539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1E9CE6-1855-4823-88FE-F81CE06856F2}" type="datetime1">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2114064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047834-7BAF-4E5F-B647-7C3E448526AB}" type="datetime1">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395402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3F074-F93A-4780-8629-9D831063D946}" type="datetime1">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3110716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6F9B76-FA99-4E20-9E6C-651AE0C07BB1}" type="datetime1">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173817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43B5E4-C9FA-4BCB-A3A0-6F99424BAE02}" type="datetime1">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F9AB8A-0E2F-E249-88A0-FDFECF966907}" type="slidenum">
              <a:rPr lang="en-US" smtClean="0"/>
              <a:t>‹#›</a:t>
            </a:fld>
            <a:endParaRPr lang="en-US"/>
          </a:p>
        </p:txBody>
      </p:sp>
    </p:spTree>
    <p:extLst>
      <p:ext uri="{BB962C8B-B14F-4D97-AF65-F5344CB8AC3E}">
        <p14:creationId xmlns:p14="http://schemas.microsoft.com/office/powerpoint/2010/main" val="403243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9695B-74B2-47C9-B4AD-DD4B43B247AD}" type="datetime1">
              <a:rPr lang="en-US" smtClean="0"/>
              <a:t>4/28/2022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9AB8A-0E2F-E249-88A0-FDFECF966907}" type="slidenum">
              <a:rPr lang="en-US" smtClean="0"/>
              <a:t>‹#›</a:t>
            </a:fld>
            <a:endParaRPr lang="en-US"/>
          </a:p>
        </p:txBody>
      </p:sp>
    </p:spTree>
    <p:extLst>
      <p:ext uri="{BB962C8B-B14F-4D97-AF65-F5344CB8AC3E}">
        <p14:creationId xmlns:p14="http://schemas.microsoft.com/office/powerpoint/2010/main" val="130995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Variables</a:t>
            </a:r>
          </a:p>
        </p:txBody>
      </p:sp>
      <p:sp>
        <p:nvSpPr>
          <p:cNvPr id="3" name="Content Placeholder 2"/>
          <p:cNvSpPr>
            <a:spLocks noGrp="1"/>
          </p:cNvSpPr>
          <p:nvPr>
            <p:ph idx="1"/>
          </p:nvPr>
        </p:nvSpPr>
        <p:spPr>
          <a:xfrm>
            <a:off x="457200" y="2685802"/>
            <a:ext cx="8229600" cy="3081197"/>
          </a:xfrm>
        </p:spPr>
        <p:txBody>
          <a:bodyPr/>
          <a:lstStyle/>
          <a:p>
            <a:pPr marL="0" indent="0">
              <a:buNone/>
            </a:pPr>
            <a:r>
              <a:rPr lang="en-US" dirty="0"/>
              <a:t>class </a:t>
            </a:r>
            <a:r>
              <a:rPr lang="en-US" dirty="0">
                <a:solidFill>
                  <a:srgbClr val="FF0000"/>
                </a:solidFill>
              </a:rPr>
              <a:t>D</a:t>
            </a:r>
            <a:r>
              <a:rPr lang="en-US" dirty="0"/>
              <a:t>emo {</a:t>
            </a:r>
          </a:p>
          <a:p>
            <a:pPr marL="0" indent="0">
              <a:buNone/>
            </a:pPr>
            <a:r>
              <a:rPr lang="en-US" dirty="0"/>
              <a:t>    public static void main(String[] </a:t>
            </a:r>
            <a:r>
              <a:rPr lang="en-US" dirty="0" err="1"/>
              <a:t>args</a:t>
            </a:r>
            <a:r>
              <a:rPr lang="en-US" dirty="0"/>
              <a:t>) {</a:t>
            </a:r>
          </a:p>
          <a:p>
            <a:pPr marL="0" indent="0">
              <a:buNone/>
            </a:pPr>
            <a:r>
              <a:rPr lang="en-US" dirty="0"/>
              <a:t>        </a:t>
            </a:r>
            <a:r>
              <a:rPr lang="en-US" dirty="0" err="1"/>
              <a:t>int</a:t>
            </a:r>
            <a:r>
              <a:rPr lang="en-US" dirty="0"/>
              <a:t> </a:t>
            </a:r>
            <a:r>
              <a:rPr lang="en-US" dirty="0">
                <a:solidFill>
                  <a:srgbClr val="FF0000"/>
                </a:solidFill>
              </a:rPr>
              <a:t>a</a:t>
            </a:r>
            <a:r>
              <a:rPr lang="en-US" dirty="0"/>
              <a:t> = 0;</a:t>
            </a:r>
          </a:p>
          <a:p>
            <a:pPr marL="0" indent="0">
              <a:buNone/>
            </a:pPr>
            <a:r>
              <a:rPr lang="en-US" dirty="0"/>
              <a:t>} </a:t>
            </a:r>
          </a:p>
        </p:txBody>
      </p:sp>
      <p:sp>
        <p:nvSpPr>
          <p:cNvPr id="4" name="Rounded Rectangular Callout 3"/>
          <p:cNvSpPr/>
          <p:nvPr/>
        </p:nvSpPr>
        <p:spPr>
          <a:xfrm>
            <a:off x="274320" y="1471856"/>
            <a:ext cx="6903720" cy="718327"/>
          </a:xfrm>
          <a:prstGeom prst="wedgeRoundRectCallout">
            <a:avLst>
              <a:gd name="adj1" fmla="val -31185"/>
              <a:gd name="adj2" fmla="val 11198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rgbClr val="FF0000"/>
                </a:solidFill>
              </a:rPr>
              <a:t>Class</a:t>
            </a:r>
            <a:r>
              <a:rPr lang="en-US" sz="3000" dirty="0"/>
              <a:t> name usually start with Capital letter</a:t>
            </a:r>
          </a:p>
        </p:txBody>
      </p:sp>
      <p:sp>
        <p:nvSpPr>
          <p:cNvPr id="5" name="Rounded Rectangular Callout 4"/>
          <p:cNvSpPr/>
          <p:nvPr/>
        </p:nvSpPr>
        <p:spPr>
          <a:xfrm>
            <a:off x="555350" y="5308108"/>
            <a:ext cx="7430410" cy="718327"/>
          </a:xfrm>
          <a:prstGeom prst="wedgeRoundRectCallout">
            <a:avLst>
              <a:gd name="adj1" fmla="val -31647"/>
              <a:gd name="adj2" fmla="val -18074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rgbClr val="FF0000"/>
                </a:solidFill>
              </a:rPr>
              <a:t>variable</a:t>
            </a:r>
            <a:r>
              <a:rPr lang="en-US" sz="3000" dirty="0"/>
              <a:t> name usually start with small letter</a:t>
            </a:r>
          </a:p>
        </p:txBody>
      </p:sp>
      <p:sp>
        <p:nvSpPr>
          <p:cNvPr id="7" name="Slide Number Placeholder 6">
            <a:extLst>
              <a:ext uri="{FF2B5EF4-FFF2-40B4-BE49-F238E27FC236}">
                <a16:creationId xmlns:a16="http://schemas.microsoft.com/office/drawing/2014/main" id="{47D299A2-6B49-4067-B589-499527CFD018}"/>
              </a:ext>
            </a:extLst>
          </p:cNvPr>
          <p:cNvSpPr>
            <a:spLocks noGrp="1"/>
          </p:cNvSpPr>
          <p:nvPr>
            <p:ph type="sldNum" sz="quarter" idx="12"/>
          </p:nvPr>
        </p:nvSpPr>
        <p:spPr/>
        <p:txBody>
          <a:bodyPr/>
          <a:lstStyle/>
          <a:p>
            <a:fld id="{00F9AB8A-0E2F-E249-88A0-FDFECF966907}" type="slidenum">
              <a:rPr lang="en-US" smtClean="0"/>
              <a:t>1</a:t>
            </a:fld>
            <a:endParaRPr lang="en-US"/>
          </a:p>
        </p:txBody>
      </p:sp>
    </p:spTree>
    <p:extLst>
      <p:ext uri="{BB962C8B-B14F-4D97-AF65-F5344CB8AC3E}">
        <p14:creationId xmlns:p14="http://schemas.microsoft.com/office/powerpoint/2010/main" val="3044658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938"/>
            <a:ext cx="8229600" cy="1143000"/>
          </a:xfrm>
        </p:spPr>
        <p:txBody>
          <a:bodyPr/>
          <a:lstStyle/>
          <a:p>
            <a:r>
              <a:rPr lang="en-US" dirty="0"/>
              <a:t>Generics</a:t>
            </a:r>
          </a:p>
        </p:txBody>
      </p:sp>
      <p:sp>
        <p:nvSpPr>
          <p:cNvPr id="3" name="Content Placeholder 2"/>
          <p:cNvSpPr>
            <a:spLocks noGrp="1"/>
          </p:cNvSpPr>
          <p:nvPr>
            <p:ph idx="1"/>
          </p:nvPr>
        </p:nvSpPr>
        <p:spPr>
          <a:xfrm>
            <a:off x="457200" y="1214507"/>
            <a:ext cx="8229600" cy="4525963"/>
          </a:xfrm>
        </p:spPr>
        <p:txBody>
          <a:bodyPr/>
          <a:lstStyle/>
          <a:p>
            <a:r>
              <a:rPr lang="en-US" dirty="0"/>
              <a:t>Generics is a programming language design to use type as parameter</a:t>
            </a:r>
          </a:p>
        </p:txBody>
      </p:sp>
      <p:sp>
        <p:nvSpPr>
          <p:cNvPr id="5" name="Rectangle 4"/>
          <p:cNvSpPr/>
          <p:nvPr/>
        </p:nvSpPr>
        <p:spPr>
          <a:xfrm>
            <a:off x="1447800" y="2316372"/>
            <a:ext cx="6400800" cy="1569660"/>
          </a:xfrm>
          <a:prstGeom prst="rect">
            <a:avLst/>
          </a:prstGeom>
        </p:spPr>
        <p:txBody>
          <a:bodyPr wrap="square">
            <a:spAutoFit/>
          </a:bodyPr>
          <a:lstStyle/>
          <a:p>
            <a:r>
              <a:rPr lang="en-US" sz="2400" dirty="0" err="1"/>
              <a:t>ArrayList</a:t>
            </a:r>
            <a:r>
              <a:rPr lang="en-US" sz="2400" dirty="0"/>
              <a:t>&lt;String&gt; w1 = </a:t>
            </a:r>
            <a:r>
              <a:rPr lang="en-US" sz="2400" b="1" dirty="0"/>
              <a:t>new </a:t>
            </a:r>
            <a:r>
              <a:rPr lang="en-US" sz="2400" dirty="0" err="1"/>
              <a:t>ArrayList</a:t>
            </a:r>
            <a:r>
              <a:rPr lang="en-US" sz="2400" dirty="0"/>
              <a:t>&lt;String&gt;();</a:t>
            </a:r>
          </a:p>
          <a:p>
            <a:r>
              <a:rPr lang="en-US" sz="2400" dirty="0" err="1"/>
              <a:t>ArrayList</a:t>
            </a:r>
            <a:r>
              <a:rPr lang="en-US" sz="2400" dirty="0"/>
              <a:t>&lt;String&gt; w3 = </a:t>
            </a:r>
            <a:r>
              <a:rPr lang="en-US" sz="2400" b="1" dirty="0"/>
              <a:t>new </a:t>
            </a:r>
            <a:r>
              <a:rPr lang="en-US" sz="2400" dirty="0" err="1"/>
              <a:t>ArrayList</a:t>
            </a:r>
            <a:r>
              <a:rPr lang="en-US" sz="2400" dirty="0"/>
              <a:t>&lt;&gt;();</a:t>
            </a:r>
            <a:br>
              <a:rPr lang="en-US" sz="2400" dirty="0"/>
            </a:br>
            <a:endParaRPr lang="en-US" sz="2400" dirty="0"/>
          </a:p>
          <a:p>
            <a:endParaRPr lang="en-US" sz="2400" dirty="0"/>
          </a:p>
        </p:txBody>
      </p:sp>
      <p:sp>
        <p:nvSpPr>
          <p:cNvPr id="6" name="Slide Number Placeholder 5">
            <a:extLst>
              <a:ext uri="{FF2B5EF4-FFF2-40B4-BE49-F238E27FC236}">
                <a16:creationId xmlns:a16="http://schemas.microsoft.com/office/drawing/2014/main" id="{5CDDDBD3-0282-4E96-83A8-7C35FE6F01D4}"/>
              </a:ext>
            </a:extLst>
          </p:cNvPr>
          <p:cNvSpPr>
            <a:spLocks noGrp="1"/>
          </p:cNvSpPr>
          <p:nvPr>
            <p:ph type="sldNum" sz="quarter" idx="12"/>
          </p:nvPr>
        </p:nvSpPr>
        <p:spPr/>
        <p:txBody>
          <a:bodyPr/>
          <a:lstStyle/>
          <a:p>
            <a:fld id="{00F9AB8A-0E2F-E249-88A0-FDFECF966907}" type="slidenum">
              <a:rPr lang="en-US" smtClean="0"/>
              <a:t>10</a:t>
            </a:fld>
            <a:endParaRPr lang="en-US"/>
          </a:p>
        </p:txBody>
      </p:sp>
      <p:sp>
        <p:nvSpPr>
          <p:cNvPr id="8" name="Content Placeholder 2">
            <a:extLst>
              <a:ext uri="{FF2B5EF4-FFF2-40B4-BE49-F238E27FC236}">
                <a16:creationId xmlns:a16="http://schemas.microsoft.com/office/drawing/2014/main" id="{C9B80808-B7F5-43CC-9C63-1DE8C6FAA834}"/>
              </a:ext>
            </a:extLst>
          </p:cNvPr>
          <p:cNvSpPr txBox="1">
            <a:spLocks/>
          </p:cNvSpPr>
          <p:nvPr/>
        </p:nvSpPr>
        <p:spPr>
          <a:xfrm>
            <a:off x="457200" y="32766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Detect error at compile time rather than runtime, i.e., static checking</a:t>
            </a:r>
          </a:p>
          <a:p>
            <a:r>
              <a:rPr lang="en-US" dirty="0"/>
              <a:t>More reliable </a:t>
            </a:r>
          </a:p>
          <a:p>
            <a:endParaRPr lang="en-US" dirty="0"/>
          </a:p>
        </p:txBody>
      </p:sp>
      <p:sp>
        <p:nvSpPr>
          <p:cNvPr id="9" name="Rectangle 8">
            <a:extLst>
              <a:ext uri="{FF2B5EF4-FFF2-40B4-BE49-F238E27FC236}">
                <a16:creationId xmlns:a16="http://schemas.microsoft.com/office/drawing/2014/main" id="{7EBDED58-D92D-40E3-8247-76AC8D7524BF}"/>
              </a:ext>
            </a:extLst>
          </p:cNvPr>
          <p:cNvSpPr/>
          <p:nvPr/>
        </p:nvSpPr>
        <p:spPr>
          <a:xfrm>
            <a:off x="1447800" y="4929102"/>
            <a:ext cx="5943600" cy="1569660"/>
          </a:xfrm>
          <a:prstGeom prst="rect">
            <a:avLst/>
          </a:prstGeom>
        </p:spPr>
        <p:txBody>
          <a:bodyPr wrap="square">
            <a:spAutoFit/>
          </a:bodyPr>
          <a:lstStyle/>
          <a:p>
            <a:r>
              <a:rPr lang="en-US" sz="2400" dirty="0" err="1"/>
              <a:t>ArrayList</a:t>
            </a:r>
            <a:r>
              <a:rPr lang="en-US" sz="2400" dirty="0"/>
              <a:t>&lt;String&gt; l = </a:t>
            </a:r>
            <a:r>
              <a:rPr lang="en-US" sz="2400" b="1" dirty="0"/>
              <a:t>new </a:t>
            </a:r>
            <a:r>
              <a:rPr lang="en-US" sz="2400" dirty="0" err="1"/>
              <a:t>ArrayList</a:t>
            </a:r>
            <a:r>
              <a:rPr lang="en-US" sz="2400" dirty="0"/>
              <a:t>&lt;String&gt;();</a:t>
            </a:r>
            <a:br>
              <a:rPr lang="en-US" sz="2400" dirty="0"/>
            </a:br>
            <a:r>
              <a:rPr lang="en-US" sz="2400" dirty="0" err="1"/>
              <a:t>l.add</a:t>
            </a:r>
            <a:r>
              <a:rPr lang="en-US" sz="2400" dirty="0"/>
              <a:t>(</a:t>
            </a:r>
            <a:r>
              <a:rPr lang="en-US" sz="2400" b="1" dirty="0"/>
              <a:t>"hello"</a:t>
            </a:r>
            <a:r>
              <a:rPr lang="en-US" sz="2400" dirty="0"/>
              <a:t>);</a:t>
            </a:r>
            <a:br>
              <a:rPr lang="en-US" sz="2400" dirty="0"/>
            </a:br>
            <a:r>
              <a:rPr lang="en-US" sz="2400" dirty="0" err="1"/>
              <a:t>l.add</a:t>
            </a:r>
            <a:r>
              <a:rPr lang="en-US" sz="2400" dirty="0"/>
              <a:t>(</a:t>
            </a:r>
            <a:r>
              <a:rPr lang="en-US" sz="2400" b="1" dirty="0"/>
              <a:t>"bye"</a:t>
            </a:r>
            <a:r>
              <a:rPr lang="en-US" sz="2400" dirty="0"/>
              <a:t>);</a:t>
            </a:r>
            <a:br>
              <a:rPr lang="en-US" sz="2400" dirty="0"/>
            </a:br>
            <a:r>
              <a:rPr lang="en-US" sz="2400" dirty="0" err="1"/>
              <a:t>l.add</a:t>
            </a:r>
            <a:r>
              <a:rPr lang="en-US" sz="2400" dirty="0"/>
              <a:t>(2);           // error detect at compile time</a:t>
            </a:r>
          </a:p>
        </p:txBody>
      </p:sp>
    </p:spTree>
    <p:extLst>
      <p:ext uri="{BB962C8B-B14F-4D97-AF65-F5344CB8AC3E}">
        <p14:creationId xmlns:p14="http://schemas.microsoft.com/office/powerpoint/2010/main" val="16098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762000"/>
          </a:xfrm>
        </p:spPr>
        <p:txBody>
          <a:bodyPr>
            <a:normAutofit/>
          </a:bodyPr>
          <a:lstStyle/>
          <a:p>
            <a:r>
              <a:rPr lang="en-US" dirty="0"/>
              <a:t>Iteration Types</a:t>
            </a:r>
            <a:endParaRPr lang="en-SG"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01285"/>
            <a:ext cx="7467600" cy="7418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286000"/>
            <a:ext cx="4038600" cy="121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13" y="2286000"/>
            <a:ext cx="4474907"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3886200"/>
            <a:ext cx="8520421" cy="2652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76EBB201-7555-4AE0-B679-81A35756D98F}"/>
              </a:ext>
            </a:extLst>
          </p:cNvPr>
          <p:cNvSpPr>
            <a:spLocks noGrp="1"/>
          </p:cNvSpPr>
          <p:nvPr>
            <p:ph type="sldNum" sz="quarter" idx="12"/>
          </p:nvPr>
        </p:nvSpPr>
        <p:spPr/>
        <p:txBody>
          <a:bodyPr/>
          <a:lstStyle/>
          <a:p>
            <a:fld id="{00F9AB8A-0E2F-E249-88A0-FDFECF966907}" type="slidenum">
              <a:rPr lang="en-US" smtClean="0"/>
              <a:t>11</a:t>
            </a:fld>
            <a:endParaRPr lang="en-US"/>
          </a:p>
        </p:txBody>
      </p:sp>
    </p:spTree>
    <p:extLst>
      <p:ext uri="{BB962C8B-B14F-4D97-AF65-F5344CB8AC3E}">
        <p14:creationId xmlns:p14="http://schemas.microsoft.com/office/powerpoint/2010/main" val="3057155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(OO) Programming</a:t>
            </a:r>
          </a:p>
        </p:txBody>
      </p:sp>
      <p:sp>
        <p:nvSpPr>
          <p:cNvPr id="3" name="Content Placeholder 2"/>
          <p:cNvSpPr>
            <a:spLocks noGrp="1"/>
          </p:cNvSpPr>
          <p:nvPr>
            <p:ph idx="1"/>
          </p:nvPr>
        </p:nvSpPr>
        <p:spPr/>
        <p:txBody>
          <a:bodyPr>
            <a:normAutofit fontScale="85000" lnSpcReduction="20000"/>
          </a:bodyPr>
          <a:lstStyle/>
          <a:p>
            <a:r>
              <a:rPr lang="en-US" dirty="0"/>
              <a:t>OO Programming: </a:t>
            </a:r>
            <a:r>
              <a:rPr lang="en-US" b="1" dirty="0"/>
              <a:t>programming using objects</a:t>
            </a:r>
          </a:p>
          <a:p>
            <a:pPr lvl="1"/>
            <a:r>
              <a:rPr lang="en-US" dirty="0"/>
              <a:t>vs. </a:t>
            </a:r>
            <a:r>
              <a:rPr lang="en-US" i="1" dirty="0"/>
              <a:t>procedural programming  </a:t>
            </a:r>
            <a:r>
              <a:rPr lang="en-US" dirty="0"/>
              <a:t>(step-by-step statements, procedure call)</a:t>
            </a:r>
          </a:p>
          <a:p>
            <a:pPr lvl="1"/>
            <a:r>
              <a:rPr lang="en-US" b="1" dirty="0"/>
              <a:t>Program: interaction between objects</a:t>
            </a:r>
          </a:p>
          <a:p>
            <a:pPr lvl="1"/>
            <a:r>
              <a:rPr lang="en-US" dirty="0"/>
              <a:t>Abstraction, encapsulation, inheritance, polymorphism</a:t>
            </a:r>
          </a:p>
          <a:p>
            <a:r>
              <a:rPr lang="en-US" dirty="0"/>
              <a:t>Enable development of large-scale software</a:t>
            </a:r>
          </a:p>
          <a:p>
            <a:r>
              <a:rPr lang="en-US" dirty="0"/>
              <a:t>Object represents an entity in the real world</a:t>
            </a:r>
          </a:p>
          <a:p>
            <a:pPr lvl="1"/>
            <a:r>
              <a:rPr lang="en-US" dirty="0"/>
              <a:t>A student, a desk, a circle</a:t>
            </a:r>
          </a:p>
          <a:p>
            <a:r>
              <a:rPr lang="en-US" dirty="0"/>
              <a:t>An object has a unique identity, state, behaviors</a:t>
            </a:r>
          </a:p>
          <a:p>
            <a:pPr lvl="1"/>
            <a:r>
              <a:rPr lang="en-US" dirty="0"/>
              <a:t>State / data fields / properties / attributes</a:t>
            </a:r>
          </a:p>
          <a:p>
            <a:pPr lvl="1"/>
            <a:r>
              <a:rPr lang="en-US" dirty="0"/>
              <a:t>Behavior / methods / action</a:t>
            </a:r>
          </a:p>
        </p:txBody>
      </p:sp>
      <p:sp>
        <p:nvSpPr>
          <p:cNvPr id="5" name="Slide Number Placeholder 4">
            <a:extLst>
              <a:ext uri="{FF2B5EF4-FFF2-40B4-BE49-F238E27FC236}">
                <a16:creationId xmlns:a16="http://schemas.microsoft.com/office/drawing/2014/main" id="{5E4945D9-89AE-41EA-AEC7-60CAF8A7AEBC}"/>
              </a:ext>
            </a:extLst>
          </p:cNvPr>
          <p:cNvSpPr>
            <a:spLocks noGrp="1"/>
          </p:cNvSpPr>
          <p:nvPr>
            <p:ph type="sldNum" sz="quarter" idx="12"/>
          </p:nvPr>
        </p:nvSpPr>
        <p:spPr/>
        <p:txBody>
          <a:bodyPr/>
          <a:lstStyle/>
          <a:p>
            <a:fld id="{00F9AB8A-0E2F-E249-88A0-FDFECF966907}" type="slidenum">
              <a:rPr lang="en-US" smtClean="0"/>
              <a:t>12</a:t>
            </a:fld>
            <a:endParaRPr lang="en-US"/>
          </a:p>
        </p:txBody>
      </p:sp>
    </p:spTree>
    <p:extLst>
      <p:ext uri="{BB962C8B-B14F-4D97-AF65-F5344CB8AC3E}">
        <p14:creationId xmlns:p14="http://schemas.microsoft.com/office/powerpoint/2010/main" val="280726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a:bodyPr>
          <a:lstStyle/>
          <a:p>
            <a:r>
              <a:rPr lang="en-US" dirty="0"/>
              <a:t>Objects of the same type are defined by Class</a:t>
            </a:r>
          </a:p>
          <a:p>
            <a:r>
              <a:rPr lang="en-US" dirty="0"/>
              <a:t>A class is a template / contract that defines the object’s data fields and methods</a:t>
            </a:r>
          </a:p>
          <a:p>
            <a:r>
              <a:rPr lang="en-US" dirty="0"/>
              <a:t>An object is an instance of a class</a:t>
            </a:r>
          </a:p>
          <a:p>
            <a:r>
              <a:rPr lang="en-US" dirty="0"/>
              <a:t>Java variables: data fields</a:t>
            </a:r>
          </a:p>
          <a:p>
            <a:r>
              <a:rPr lang="en-US" dirty="0"/>
              <a:t>Java methods: behaviors</a:t>
            </a:r>
          </a:p>
          <a:p>
            <a:r>
              <a:rPr lang="en-US" dirty="0"/>
              <a:t>Constructors: special type of methods, invoked to construct objects from classes</a:t>
            </a:r>
          </a:p>
          <a:p>
            <a:endParaRPr lang="en-US" dirty="0"/>
          </a:p>
        </p:txBody>
      </p:sp>
      <p:sp>
        <p:nvSpPr>
          <p:cNvPr id="5" name="Slide Number Placeholder 4">
            <a:extLst>
              <a:ext uri="{FF2B5EF4-FFF2-40B4-BE49-F238E27FC236}">
                <a16:creationId xmlns:a16="http://schemas.microsoft.com/office/drawing/2014/main" id="{532061DC-4509-4358-B9B6-21B6E8E015C6}"/>
              </a:ext>
            </a:extLst>
          </p:cNvPr>
          <p:cNvSpPr>
            <a:spLocks noGrp="1"/>
          </p:cNvSpPr>
          <p:nvPr>
            <p:ph type="sldNum" sz="quarter" idx="12"/>
          </p:nvPr>
        </p:nvSpPr>
        <p:spPr/>
        <p:txBody>
          <a:bodyPr/>
          <a:lstStyle/>
          <a:p>
            <a:fld id="{00F9AB8A-0E2F-E249-88A0-FDFECF966907}" type="slidenum">
              <a:rPr lang="en-US" smtClean="0"/>
              <a:t>13</a:t>
            </a:fld>
            <a:endParaRPr lang="en-US"/>
          </a:p>
        </p:txBody>
      </p:sp>
    </p:spTree>
    <p:extLst>
      <p:ext uri="{BB962C8B-B14F-4D97-AF65-F5344CB8AC3E}">
        <p14:creationId xmlns:p14="http://schemas.microsoft.com/office/powerpoint/2010/main" val="214522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a:xfrm>
            <a:off x="457200" y="1387475"/>
            <a:ext cx="8229600" cy="5334000"/>
          </a:xfrm>
        </p:spPr>
        <p:txBody>
          <a:bodyPr>
            <a:normAutofit fontScale="77500" lnSpcReduction="20000"/>
          </a:bodyPr>
          <a:lstStyle/>
          <a:p>
            <a:r>
              <a:rPr lang="en-US" dirty="0"/>
              <a:t>Special kind of methods that are invoked to create a new object (create an instance, or instantiation)</a:t>
            </a:r>
          </a:p>
          <a:p>
            <a:endParaRPr lang="en-US" dirty="0"/>
          </a:p>
          <a:p>
            <a:r>
              <a:rPr lang="en-US" dirty="0"/>
              <a:t>No-</a:t>
            </a:r>
            <a:r>
              <a:rPr lang="en-US" dirty="0" err="1"/>
              <a:t>arg</a:t>
            </a:r>
            <a:r>
              <a:rPr lang="en-US" dirty="0"/>
              <a:t> constructor: constructor without parameter</a:t>
            </a:r>
          </a:p>
          <a:p>
            <a:r>
              <a:rPr lang="en-US" dirty="0"/>
              <a:t>Constructor must have the same name as the class itself</a:t>
            </a:r>
          </a:p>
          <a:p>
            <a:r>
              <a:rPr lang="en-US" b="1" dirty="0">
                <a:solidFill>
                  <a:srgbClr val="00B050"/>
                </a:solidFill>
              </a:rPr>
              <a:t>No return type, not even void</a:t>
            </a:r>
          </a:p>
          <a:p>
            <a:r>
              <a:rPr lang="en-US" dirty="0"/>
              <a:t>Invoked with the new operator, play the role of initializing objects</a:t>
            </a:r>
          </a:p>
          <a:p>
            <a:endParaRPr lang="en-US" dirty="0"/>
          </a:p>
          <a:p>
            <a:r>
              <a:rPr lang="en-US" dirty="0">
                <a:cs typeface="Courier New" pitchFamily="49" charset="0"/>
              </a:rPr>
              <a:t>A class may be defined without constructors. In this case, a no-</a:t>
            </a:r>
            <a:r>
              <a:rPr lang="en-US" dirty="0" err="1">
                <a:cs typeface="Courier New" pitchFamily="49" charset="0"/>
              </a:rPr>
              <a:t>arg</a:t>
            </a:r>
            <a:r>
              <a:rPr lang="en-US" dirty="0">
                <a:cs typeface="Courier New" pitchFamily="49" charset="0"/>
              </a:rPr>
              <a:t> constructor with an empty body is implicitly declared in the class. This constructor, called </a:t>
            </a:r>
            <a:r>
              <a:rPr lang="en-US" i="1" dirty="0">
                <a:cs typeface="Courier New" pitchFamily="49" charset="0"/>
              </a:rPr>
              <a:t>a default constructor</a:t>
            </a:r>
            <a:r>
              <a:rPr lang="en-US" dirty="0">
                <a:cs typeface="Courier New" pitchFamily="49" charset="0"/>
              </a:rPr>
              <a:t>, is provided automatically </a:t>
            </a:r>
            <a:r>
              <a:rPr lang="en-US" i="1" dirty="0">
                <a:solidFill>
                  <a:srgbClr val="FF0000"/>
                </a:solidFill>
                <a:cs typeface="Courier New" pitchFamily="49" charset="0"/>
              </a:rPr>
              <a:t>only if no constructors are explicitly defined in the class</a:t>
            </a:r>
            <a:r>
              <a:rPr lang="en-US" dirty="0">
                <a:solidFill>
                  <a:srgbClr val="FF0000"/>
                </a:solidFill>
                <a:cs typeface="Courier New" pitchFamily="49" charset="0"/>
              </a:rPr>
              <a:t>.</a:t>
            </a:r>
            <a:endParaRPr lang="en-US" dirty="0">
              <a:solidFill>
                <a:srgbClr val="FF0000"/>
              </a:solidFill>
              <a:cs typeface="Times New Roman" pitchFamily="18" charset="0"/>
            </a:endParaRPr>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83303B69-80A4-4BBE-BEC5-BC76652ABA8E}"/>
              </a:ext>
            </a:extLst>
          </p:cNvPr>
          <p:cNvSpPr>
            <a:spLocks noGrp="1"/>
          </p:cNvSpPr>
          <p:nvPr>
            <p:ph type="sldNum" sz="quarter" idx="12"/>
          </p:nvPr>
        </p:nvSpPr>
        <p:spPr/>
        <p:txBody>
          <a:bodyPr/>
          <a:lstStyle/>
          <a:p>
            <a:fld id="{00F9AB8A-0E2F-E249-88A0-FDFECF966907}" type="slidenum">
              <a:rPr lang="en-US" smtClean="0"/>
              <a:t>14</a:t>
            </a:fld>
            <a:endParaRPr lang="en-US"/>
          </a:p>
        </p:txBody>
      </p:sp>
    </p:spTree>
    <p:extLst>
      <p:ext uri="{BB962C8B-B14F-4D97-AF65-F5344CB8AC3E}">
        <p14:creationId xmlns:p14="http://schemas.microsoft.com/office/powerpoint/2010/main" val="92630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TextBox 4"/>
          <p:cNvSpPr txBox="1"/>
          <p:nvPr/>
        </p:nvSpPr>
        <p:spPr>
          <a:xfrm>
            <a:off x="2372914" y="1803737"/>
            <a:ext cx="4256486" cy="1015663"/>
          </a:xfrm>
          <a:prstGeom prst="rect">
            <a:avLst/>
          </a:prstGeom>
          <a:noFill/>
        </p:spPr>
        <p:txBody>
          <a:bodyPr wrap="none" rtlCol="0">
            <a:spAutoFit/>
          </a:bodyPr>
          <a:lstStyle/>
          <a:p>
            <a:r>
              <a:rPr lang="en-US" sz="2400" dirty="0"/>
              <a:t>Circle </a:t>
            </a:r>
            <a:r>
              <a:rPr lang="en-US" sz="2400" dirty="0" err="1"/>
              <a:t>myCircle</a:t>
            </a:r>
            <a:r>
              <a:rPr lang="en-US" sz="2400" dirty="0"/>
              <a:t> = new Circle(5.0);</a:t>
            </a:r>
          </a:p>
          <a:p>
            <a:endParaRPr lang="en-US" dirty="0"/>
          </a:p>
          <a:p>
            <a:endParaRPr lang="en-US" dirty="0"/>
          </a:p>
        </p:txBody>
      </p:sp>
      <p:sp>
        <p:nvSpPr>
          <p:cNvPr id="3" name="TextBox 2"/>
          <p:cNvSpPr txBox="1"/>
          <p:nvPr/>
        </p:nvSpPr>
        <p:spPr>
          <a:xfrm>
            <a:off x="914400" y="2682657"/>
            <a:ext cx="7086600" cy="2677656"/>
          </a:xfrm>
          <a:prstGeom prst="rect">
            <a:avLst/>
          </a:prstGeom>
          <a:noFill/>
        </p:spPr>
        <p:txBody>
          <a:bodyPr wrap="square" rtlCol="0">
            <a:spAutoFit/>
          </a:bodyPr>
          <a:lstStyle/>
          <a:p>
            <a:pPr marL="285750" indent="-285750">
              <a:buFontTx/>
              <a:buChar char="-"/>
            </a:pPr>
            <a:r>
              <a:rPr lang="en-US" sz="2800" b="1" dirty="0"/>
              <a:t>Declaration</a:t>
            </a:r>
            <a:r>
              <a:rPr lang="en-US" sz="2800" dirty="0"/>
              <a:t>: associates a variable with an object type</a:t>
            </a:r>
          </a:p>
          <a:p>
            <a:pPr marL="285750" indent="-285750">
              <a:buFontTx/>
              <a:buChar char="-"/>
            </a:pPr>
            <a:r>
              <a:rPr lang="en-US" sz="2800" b="1" dirty="0"/>
              <a:t>Instantiation</a:t>
            </a:r>
            <a:r>
              <a:rPr lang="en-US" sz="2800" dirty="0"/>
              <a:t>: new operator allocates memory, returns reference to the object memory, invokes constructor</a:t>
            </a:r>
          </a:p>
          <a:p>
            <a:pPr marL="285750" indent="-285750">
              <a:buFontTx/>
              <a:buChar char="-"/>
            </a:pPr>
            <a:r>
              <a:rPr lang="en-US" sz="2800" b="1" dirty="0"/>
              <a:t>Initialization</a:t>
            </a:r>
            <a:r>
              <a:rPr lang="en-US" sz="2800" dirty="0"/>
              <a:t>: by constructor</a:t>
            </a:r>
          </a:p>
        </p:txBody>
      </p:sp>
      <p:sp>
        <p:nvSpPr>
          <p:cNvPr id="6" name="Slide Number Placeholder 5">
            <a:extLst>
              <a:ext uri="{FF2B5EF4-FFF2-40B4-BE49-F238E27FC236}">
                <a16:creationId xmlns:a16="http://schemas.microsoft.com/office/drawing/2014/main" id="{16B5ABAF-71E3-45C2-8BE3-0A55F200C009}"/>
              </a:ext>
            </a:extLst>
          </p:cNvPr>
          <p:cNvSpPr>
            <a:spLocks noGrp="1"/>
          </p:cNvSpPr>
          <p:nvPr>
            <p:ph type="sldNum" sz="quarter" idx="12"/>
          </p:nvPr>
        </p:nvSpPr>
        <p:spPr/>
        <p:txBody>
          <a:bodyPr/>
          <a:lstStyle/>
          <a:p>
            <a:fld id="{00F9AB8A-0E2F-E249-88A0-FDFECF966907}" type="slidenum">
              <a:rPr lang="en-US" smtClean="0"/>
              <a:t>15</a:t>
            </a:fld>
            <a:endParaRPr lang="en-US"/>
          </a:p>
        </p:txBody>
      </p:sp>
    </p:spTree>
    <p:extLst>
      <p:ext uri="{BB962C8B-B14F-4D97-AF65-F5344CB8AC3E}">
        <p14:creationId xmlns:p14="http://schemas.microsoft.com/office/powerpoint/2010/main" val="362092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Differences between variables of primitive data types and object types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366963"/>
            <a:ext cx="8609013" cy="212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Slide Number Placeholder 4">
            <a:extLst>
              <a:ext uri="{FF2B5EF4-FFF2-40B4-BE49-F238E27FC236}">
                <a16:creationId xmlns:a16="http://schemas.microsoft.com/office/drawing/2014/main" id="{8851467D-E3A1-4026-AB72-E1CF4CC8AFFB}"/>
              </a:ext>
            </a:extLst>
          </p:cNvPr>
          <p:cNvSpPr>
            <a:spLocks noGrp="1"/>
          </p:cNvSpPr>
          <p:nvPr>
            <p:ph type="sldNum" sz="quarter" idx="12"/>
          </p:nvPr>
        </p:nvSpPr>
        <p:spPr/>
        <p:txBody>
          <a:bodyPr/>
          <a:lstStyle/>
          <a:p>
            <a:fld id="{00F9AB8A-0E2F-E249-88A0-FDFECF966907}" type="slidenum">
              <a:rPr lang="en-US" smtClean="0"/>
              <a:t>16</a:t>
            </a:fld>
            <a:endParaRPr lang="en-US"/>
          </a:p>
        </p:txBody>
      </p:sp>
      <p:sp>
        <p:nvSpPr>
          <p:cNvPr id="8" name="TextBox 7">
            <a:extLst>
              <a:ext uri="{FF2B5EF4-FFF2-40B4-BE49-F238E27FC236}">
                <a16:creationId xmlns:a16="http://schemas.microsoft.com/office/drawing/2014/main" id="{21BDC40C-8FDE-4BC6-91B9-98034EAC2FB7}"/>
              </a:ext>
            </a:extLst>
          </p:cNvPr>
          <p:cNvSpPr txBox="1"/>
          <p:nvPr/>
        </p:nvSpPr>
        <p:spPr>
          <a:xfrm>
            <a:off x="4829542" y="5209841"/>
            <a:ext cx="4562034" cy="923330"/>
          </a:xfrm>
          <a:prstGeom prst="rect">
            <a:avLst/>
          </a:prstGeom>
          <a:noFill/>
        </p:spPr>
        <p:txBody>
          <a:bodyPr wrap="square" rtlCol="0">
            <a:spAutoFit/>
          </a:bodyPr>
          <a:lstStyle/>
          <a:p>
            <a:r>
              <a:rPr lang="en-US" dirty="0"/>
              <a:t>Garbage collected automatically by JVM</a:t>
            </a:r>
          </a:p>
          <a:p>
            <a:r>
              <a:rPr lang="en-US" dirty="0"/>
              <a:t>(assigning reference variable to </a:t>
            </a:r>
            <a:r>
              <a:rPr lang="en-US" dirty="0">
                <a:solidFill>
                  <a:srgbClr val="00B050"/>
                </a:solidFill>
              </a:rPr>
              <a:t>null</a:t>
            </a:r>
            <a:r>
              <a:rPr lang="en-US" dirty="0"/>
              <a:t> helps garbage collection)</a:t>
            </a:r>
          </a:p>
        </p:txBody>
      </p:sp>
      <p:pic>
        <p:nvPicPr>
          <p:cNvPr id="9" name="Picture 8">
            <a:extLst>
              <a:ext uri="{FF2B5EF4-FFF2-40B4-BE49-F238E27FC236}">
                <a16:creationId xmlns:a16="http://schemas.microsoft.com/office/drawing/2014/main" id="{15A28D76-3E87-4D0D-ADDE-B6D9942118F3}"/>
              </a:ext>
            </a:extLst>
          </p:cNvPr>
          <p:cNvPicPr>
            <a:picLocks noChangeAspect="1"/>
          </p:cNvPicPr>
          <p:nvPr/>
        </p:nvPicPr>
        <p:blipFill>
          <a:blip r:embed="rId3"/>
          <a:stretch>
            <a:fillRect/>
          </a:stretch>
        </p:blipFill>
        <p:spPr>
          <a:xfrm>
            <a:off x="457200" y="4392522"/>
            <a:ext cx="4229467" cy="2095682"/>
          </a:xfrm>
          <a:prstGeom prst="rect">
            <a:avLst/>
          </a:prstGeom>
        </p:spPr>
      </p:pic>
    </p:spTree>
    <p:extLst>
      <p:ext uri="{BB962C8B-B14F-4D97-AF65-F5344CB8AC3E}">
        <p14:creationId xmlns:p14="http://schemas.microsoft.com/office/powerpoint/2010/main" val="2729463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variables and methods</a:t>
            </a:r>
          </a:p>
        </p:txBody>
      </p:sp>
      <p:sp>
        <p:nvSpPr>
          <p:cNvPr id="3" name="Content Placeholder 2"/>
          <p:cNvSpPr>
            <a:spLocks noGrp="1"/>
          </p:cNvSpPr>
          <p:nvPr>
            <p:ph idx="1"/>
          </p:nvPr>
        </p:nvSpPr>
        <p:spPr>
          <a:xfrm>
            <a:off x="457200" y="1320006"/>
            <a:ext cx="8229600" cy="4525963"/>
          </a:xfrm>
        </p:spPr>
        <p:txBody>
          <a:bodyPr>
            <a:normAutofit/>
          </a:bodyPr>
          <a:lstStyle/>
          <a:p>
            <a:r>
              <a:rPr lang="en-US" sz="2800" dirty="0"/>
              <a:t>Instance variables belong to a specific instance</a:t>
            </a:r>
          </a:p>
          <a:p>
            <a:r>
              <a:rPr lang="en-US" sz="2800" dirty="0"/>
              <a:t>Instance methods are invoked by an instance of the class</a:t>
            </a:r>
          </a:p>
          <a:p>
            <a:endParaRPr lang="en-US" sz="2800" dirty="0"/>
          </a:p>
          <a:p>
            <a:endParaRPr lang="en-US" sz="2800" dirty="0"/>
          </a:p>
        </p:txBody>
      </p:sp>
      <p:sp>
        <p:nvSpPr>
          <p:cNvPr id="5" name="Slide Number Placeholder 4">
            <a:extLst>
              <a:ext uri="{FF2B5EF4-FFF2-40B4-BE49-F238E27FC236}">
                <a16:creationId xmlns:a16="http://schemas.microsoft.com/office/drawing/2014/main" id="{A32C13E4-79CE-4490-8304-F789681C4B11}"/>
              </a:ext>
            </a:extLst>
          </p:cNvPr>
          <p:cNvSpPr>
            <a:spLocks noGrp="1"/>
          </p:cNvSpPr>
          <p:nvPr>
            <p:ph type="sldNum" sz="quarter" idx="12"/>
          </p:nvPr>
        </p:nvSpPr>
        <p:spPr/>
        <p:txBody>
          <a:bodyPr/>
          <a:lstStyle/>
          <a:p>
            <a:fld id="{00F9AB8A-0E2F-E249-88A0-FDFECF966907}" type="slidenum">
              <a:rPr lang="en-US" smtClean="0"/>
              <a:t>17</a:t>
            </a:fld>
            <a:endParaRPr lang="en-US"/>
          </a:p>
        </p:txBody>
      </p:sp>
      <p:sp>
        <p:nvSpPr>
          <p:cNvPr id="8" name="Content Placeholder 2">
            <a:extLst>
              <a:ext uri="{FF2B5EF4-FFF2-40B4-BE49-F238E27FC236}">
                <a16:creationId xmlns:a16="http://schemas.microsoft.com/office/drawing/2014/main" id="{DED8712E-1198-489F-8B61-ABED48803A00}"/>
              </a:ext>
            </a:extLst>
          </p:cNvPr>
          <p:cNvSpPr txBox="1">
            <a:spLocks/>
          </p:cNvSpPr>
          <p:nvPr/>
        </p:nvSpPr>
        <p:spPr>
          <a:xfrm>
            <a:off x="466725" y="4093368"/>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Static variables are shared by all the instances of the class</a:t>
            </a:r>
          </a:p>
          <a:p>
            <a:r>
              <a:rPr lang="en-US" sz="2400" dirty="0"/>
              <a:t>Are not tied to a specific object</a:t>
            </a:r>
          </a:p>
          <a:p>
            <a:r>
              <a:rPr lang="en-US" sz="2400" dirty="0"/>
              <a:t>Use the static modifier</a:t>
            </a:r>
          </a:p>
          <a:p>
            <a:r>
              <a:rPr lang="en-US" sz="2400" dirty="0"/>
              <a:t>Static method can be called without creating an instance of the class</a:t>
            </a:r>
          </a:p>
          <a:p>
            <a:endParaRPr lang="en-US" sz="2400" dirty="0"/>
          </a:p>
          <a:p>
            <a:endParaRPr lang="en-US" sz="2400" dirty="0"/>
          </a:p>
        </p:txBody>
      </p:sp>
      <p:sp>
        <p:nvSpPr>
          <p:cNvPr id="9" name="Title 1">
            <a:extLst>
              <a:ext uri="{FF2B5EF4-FFF2-40B4-BE49-F238E27FC236}">
                <a16:creationId xmlns:a16="http://schemas.microsoft.com/office/drawing/2014/main" id="{68AA79E1-BD20-4CD1-B5D2-D838A7367D60}"/>
              </a:ext>
            </a:extLst>
          </p:cNvPr>
          <p:cNvSpPr txBox="1">
            <a:spLocks/>
          </p:cNvSpPr>
          <p:nvPr/>
        </p:nvSpPr>
        <p:spPr>
          <a:xfrm>
            <a:off x="-381000" y="304800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Static variables, methods</a:t>
            </a:r>
          </a:p>
        </p:txBody>
      </p:sp>
    </p:spTree>
    <p:extLst>
      <p:ext uri="{BB962C8B-B14F-4D97-AF65-F5344CB8AC3E}">
        <p14:creationId xmlns:p14="http://schemas.microsoft.com/office/powerpoint/2010/main" val="25750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modifiers: public, private</a:t>
            </a:r>
          </a:p>
        </p:txBody>
      </p:sp>
      <p:sp>
        <p:nvSpPr>
          <p:cNvPr id="3" name="Content Placeholder 2"/>
          <p:cNvSpPr>
            <a:spLocks noGrp="1"/>
          </p:cNvSpPr>
          <p:nvPr>
            <p:ph idx="1"/>
          </p:nvPr>
        </p:nvSpPr>
        <p:spPr/>
        <p:txBody>
          <a:bodyPr/>
          <a:lstStyle/>
          <a:p>
            <a:r>
              <a:rPr lang="en-US" dirty="0"/>
              <a:t>By default, the class, variable or method can be accessed by any class </a:t>
            </a:r>
            <a:r>
              <a:rPr lang="en-US" dirty="0">
                <a:solidFill>
                  <a:srgbClr val="FF0000"/>
                </a:solidFill>
              </a:rPr>
              <a:t>in the same package </a:t>
            </a:r>
            <a:r>
              <a:rPr lang="en-US" dirty="0"/>
              <a:t>(Package: organizes Java classes into namespaces)</a:t>
            </a:r>
          </a:p>
        </p:txBody>
      </p:sp>
      <p:sp>
        <p:nvSpPr>
          <p:cNvPr id="5" name="TextBox 4"/>
          <p:cNvSpPr txBox="1"/>
          <p:nvPr/>
        </p:nvSpPr>
        <p:spPr>
          <a:xfrm>
            <a:off x="2139859" y="3863876"/>
            <a:ext cx="5861141" cy="2308324"/>
          </a:xfrm>
          <a:prstGeom prst="rect">
            <a:avLst/>
          </a:prstGeom>
          <a:noFill/>
        </p:spPr>
        <p:txBody>
          <a:bodyPr wrap="square" rtlCol="0">
            <a:spAutoFit/>
          </a:bodyPr>
          <a:lstStyle/>
          <a:p>
            <a:r>
              <a:rPr lang="en-US" sz="2400" dirty="0"/>
              <a:t>public: visible to any class in any package</a:t>
            </a:r>
          </a:p>
          <a:p>
            <a:endParaRPr lang="en-US" sz="2400" dirty="0"/>
          </a:p>
          <a:p>
            <a:r>
              <a:rPr lang="en-US" sz="2400" dirty="0"/>
              <a:t>default: package private, visible only to classes in the same package</a:t>
            </a:r>
          </a:p>
          <a:p>
            <a:endParaRPr lang="en-US" sz="2400" dirty="0"/>
          </a:p>
          <a:p>
            <a:r>
              <a:rPr lang="en-US" sz="2400" dirty="0"/>
              <a:t>private: visible only by the declaring class</a:t>
            </a:r>
          </a:p>
        </p:txBody>
      </p:sp>
      <p:sp>
        <p:nvSpPr>
          <p:cNvPr id="6" name="Slide Number Placeholder 5">
            <a:extLst>
              <a:ext uri="{FF2B5EF4-FFF2-40B4-BE49-F238E27FC236}">
                <a16:creationId xmlns:a16="http://schemas.microsoft.com/office/drawing/2014/main" id="{EF50BE31-C4DD-4278-8267-E92893039B5A}"/>
              </a:ext>
            </a:extLst>
          </p:cNvPr>
          <p:cNvSpPr>
            <a:spLocks noGrp="1"/>
          </p:cNvSpPr>
          <p:nvPr>
            <p:ph type="sldNum" sz="quarter" idx="12"/>
          </p:nvPr>
        </p:nvSpPr>
        <p:spPr/>
        <p:txBody>
          <a:bodyPr/>
          <a:lstStyle/>
          <a:p>
            <a:fld id="{00F9AB8A-0E2F-E249-88A0-FDFECF966907}" type="slidenum">
              <a:rPr lang="en-US" smtClean="0"/>
              <a:t>18</a:t>
            </a:fld>
            <a:endParaRPr lang="en-US"/>
          </a:p>
        </p:txBody>
      </p:sp>
    </p:spTree>
    <p:extLst>
      <p:ext uri="{BB962C8B-B14F-4D97-AF65-F5344CB8AC3E}">
        <p14:creationId xmlns:p14="http://schemas.microsoft.com/office/powerpoint/2010/main" val="183503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888"/>
            <a:ext cx="8229600" cy="1143000"/>
          </a:xfrm>
        </p:spPr>
        <p:txBody>
          <a:bodyPr/>
          <a:lstStyle/>
          <a:p>
            <a:r>
              <a:rPr lang="en-US" dirty="0"/>
              <a:t>Why put data fields private</a:t>
            </a:r>
          </a:p>
        </p:txBody>
      </p:sp>
      <p:sp>
        <p:nvSpPr>
          <p:cNvPr id="3" name="Content Placeholder 2"/>
          <p:cNvSpPr>
            <a:spLocks noGrp="1"/>
          </p:cNvSpPr>
          <p:nvPr>
            <p:ph idx="1"/>
          </p:nvPr>
        </p:nvSpPr>
        <p:spPr>
          <a:xfrm>
            <a:off x="457200" y="1066800"/>
            <a:ext cx="8229600" cy="4525963"/>
          </a:xfrm>
        </p:spPr>
        <p:txBody>
          <a:bodyPr>
            <a:normAutofit/>
          </a:bodyPr>
          <a:lstStyle/>
          <a:p>
            <a:r>
              <a:rPr lang="en-US" sz="2400" dirty="0"/>
              <a:t>To protect data</a:t>
            </a:r>
          </a:p>
          <a:p>
            <a:pPr lvl="1"/>
            <a:r>
              <a:rPr lang="en-US" sz="2000" dirty="0"/>
              <a:t>client can tamper the classes / objects</a:t>
            </a:r>
            <a:endParaRPr lang="en-US" sz="2400" dirty="0"/>
          </a:p>
          <a:p>
            <a:r>
              <a:rPr lang="en-US" sz="2400" dirty="0"/>
              <a:t>To make class easy to maintain</a:t>
            </a:r>
          </a:p>
          <a:p>
            <a:pPr lvl="1"/>
            <a:r>
              <a:rPr lang="en-US" sz="2000" dirty="0"/>
              <a:t>impose class constraints / invariants</a:t>
            </a:r>
          </a:p>
        </p:txBody>
      </p:sp>
      <p:sp>
        <p:nvSpPr>
          <p:cNvPr id="5" name="Slide Number Placeholder 4">
            <a:extLst>
              <a:ext uri="{FF2B5EF4-FFF2-40B4-BE49-F238E27FC236}">
                <a16:creationId xmlns:a16="http://schemas.microsoft.com/office/drawing/2014/main" id="{4D3E41FC-E0ED-4A9D-9821-A383CD18F1FC}"/>
              </a:ext>
            </a:extLst>
          </p:cNvPr>
          <p:cNvSpPr>
            <a:spLocks noGrp="1"/>
          </p:cNvSpPr>
          <p:nvPr>
            <p:ph type="sldNum" sz="quarter" idx="12"/>
          </p:nvPr>
        </p:nvSpPr>
        <p:spPr/>
        <p:txBody>
          <a:bodyPr/>
          <a:lstStyle/>
          <a:p>
            <a:fld id="{00F9AB8A-0E2F-E249-88A0-FDFECF966907}" type="slidenum">
              <a:rPr lang="en-US" smtClean="0"/>
              <a:t>19</a:t>
            </a:fld>
            <a:endParaRPr lang="en-US"/>
          </a:p>
        </p:txBody>
      </p:sp>
      <p:sp>
        <p:nvSpPr>
          <p:cNvPr id="8" name="Content Placeholder 2">
            <a:extLst>
              <a:ext uri="{FF2B5EF4-FFF2-40B4-BE49-F238E27FC236}">
                <a16:creationId xmlns:a16="http://schemas.microsoft.com/office/drawing/2014/main" id="{5C653613-ADEC-452C-B1C4-0A004F982E9B}"/>
              </a:ext>
            </a:extLst>
          </p:cNvPr>
          <p:cNvSpPr txBox="1">
            <a:spLocks/>
          </p:cNvSpPr>
          <p:nvPr/>
        </p:nvSpPr>
        <p:spPr>
          <a:xfrm>
            <a:off x="619125" y="3761184"/>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Keep attributes private, if possible</a:t>
            </a:r>
          </a:p>
          <a:p>
            <a:r>
              <a:rPr lang="en-US" sz="2000" dirty="0"/>
              <a:t>Use get method (getter / accessor) to return the values of attributes, e.g., double </a:t>
            </a:r>
            <a:r>
              <a:rPr lang="en-US" sz="2000" dirty="0" err="1"/>
              <a:t>getRadius</a:t>
            </a:r>
            <a:r>
              <a:rPr lang="en-US" sz="2000" dirty="0"/>
              <a:t>()</a:t>
            </a:r>
          </a:p>
          <a:p>
            <a:r>
              <a:rPr lang="en-US" sz="2000" dirty="0"/>
              <a:t>Use set method (setter / mutator) to update attributes, e.g., void </a:t>
            </a:r>
            <a:r>
              <a:rPr lang="en-US" sz="2000" dirty="0" err="1"/>
              <a:t>setRadius</a:t>
            </a:r>
            <a:r>
              <a:rPr lang="en-US" sz="2000" dirty="0"/>
              <a:t>(double radius)()</a:t>
            </a:r>
          </a:p>
          <a:p>
            <a:r>
              <a:rPr lang="en-US" sz="2000" b="1" dirty="0">
                <a:solidFill>
                  <a:srgbClr val="00B050"/>
                </a:solidFill>
              </a:rPr>
              <a:t>Design principles:</a:t>
            </a:r>
          </a:p>
          <a:p>
            <a:pPr lvl="1"/>
            <a:r>
              <a:rPr lang="en-US" sz="1800" b="1" dirty="0">
                <a:solidFill>
                  <a:srgbClr val="00B050"/>
                </a:solidFill>
              </a:rPr>
              <a:t>Minimize the accessibility of classes and members</a:t>
            </a:r>
          </a:p>
          <a:p>
            <a:pPr lvl="1"/>
            <a:r>
              <a:rPr lang="en-US" sz="1800" b="1" dirty="0">
                <a:solidFill>
                  <a:srgbClr val="00B050"/>
                </a:solidFill>
              </a:rPr>
              <a:t>In public classes, use accessor methods, not public attributes</a:t>
            </a:r>
          </a:p>
        </p:txBody>
      </p:sp>
      <p:sp>
        <p:nvSpPr>
          <p:cNvPr id="9" name="Title 1">
            <a:extLst>
              <a:ext uri="{FF2B5EF4-FFF2-40B4-BE49-F238E27FC236}">
                <a16:creationId xmlns:a16="http://schemas.microsoft.com/office/drawing/2014/main" id="{F4F3541A-6043-41B1-BCC9-5A3EDF06B3E5}"/>
              </a:ext>
            </a:extLst>
          </p:cNvPr>
          <p:cNvSpPr txBox="1">
            <a:spLocks/>
          </p:cNvSpPr>
          <p:nvPr/>
        </p:nvSpPr>
        <p:spPr>
          <a:xfrm>
            <a:off x="457200" y="281027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Data Field Encapsulation</a:t>
            </a:r>
            <a:endParaRPr lang="en-US" dirty="0"/>
          </a:p>
        </p:txBody>
      </p:sp>
    </p:spTree>
    <p:extLst>
      <p:ext uri="{BB962C8B-B14F-4D97-AF65-F5344CB8AC3E}">
        <p14:creationId xmlns:p14="http://schemas.microsoft.com/office/powerpoint/2010/main" val="366202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array</a:t>
            </a:r>
          </a:p>
        </p:txBody>
      </p:sp>
      <p:sp>
        <p:nvSpPr>
          <p:cNvPr id="3" name="Content Placeholder 2"/>
          <p:cNvSpPr>
            <a:spLocks noGrp="1"/>
          </p:cNvSpPr>
          <p:nvPr>
            <p:ph idx="1"/>
          </p:nvPr>
        </p:nvSpPr>
        <p:spPr>
          <a:xfrm>
            <a:off x="457200" y="2164080"/>
            <a:ext cx="8229600" cy="4525963"/>
          </a:xfrm>
        </p:spPr>
        <p:txBody>
          <a:bodyPr>
            <a:normAutofit fontScale="92500" lnSpcReduction="10000"/>
          </a:bodyPr>
          <a:lstStyle/>
          <a:p>
            <a:pPr marL="0" indent="0">
              <a:buNone/>
            </a:pPr>
            <a:r>
              <a:rPr lang="en-US" dirty="0" err="1"/>
              <a:t>int</a:t>
            </a:r>
            <a:r>
              <a:rPr lang="en-US" dirty="0"/>
              <a:t>[] c;				// declare a variable to reference the array</a:t>
            </a:r>
          </a:p>
          <a:p>
            <a:pPr marL="0" indent="0">
              <a:buNone/>
            </a:pPr>
            <a:r>
              <a:rPr lang="en-US" dirty="0"/>
              <a:t>c = new </a:t>
            </a:r>
            <a:r>
              <a:rPr lang="en-US" dirty="0" err="1"/>
              <a:t>int</a:t>
            </a:r>
            <a:r>
              <a:rPr lang="en-US" dirty="0"/>
              <a:t>[3];	     // allocate memory for 3 </a:t>
            </a:r>
            <a:r>
              <a:rPr lang="en-US" dirty="0" err="1"/>
              <a:t>int</a:t>
            </a:r>
            <a:endParaRPr lang="en-US" dirty="0"/>
          </a:p>
          <a:p>
            <a:pPr marL="0" indent="0">
              <a:buNone/>
            </a:pPr>
            <a:r>
              <a:rPr lang="en-US" dirty="0"/>
              <a:t>c[0]=17;			     // assign value</a:t>
            </a:r>
          </a:p>
          <a:p>
            <a:pPr marL="0" indent="0">
              <a:buNone/>
            </a:pPr>
            <a:r>
              <a:rPr lang="en-US" dirty="0"/>
              <a:t>c[1]=23;</a:t>
            </a:r>
          </a:p>
          <a:p>
            <a:pPr marL="0" indent="0">
              <a:buNone/>
            </a:pPr>
            <a:r>
              <a:rPr lang="en-US" dirty="0"/>
              <a:t>c[2]=38;</a:t>
            </a:r>
          </a:p>
          <a:p>
            <a:pPr marL="0" indent="0">
              <a:buNone/>
            </a:pPr>
            <a:r>
              <a:rPr lang="en-US" dirty="0" err="1"/>
              <a:t>System.out.println</a:t>
            </a:r>
            <a:r>
              <a:rPr lang="en-US" dirty="0"/>
              <a:t>(“0th value:“+ c[0]);</a:t>
            </a:r>
          </a:p>
          <a:p>
            <a:pPr marL="0" indent="0">
              <a:buNone/>
            </a:pPr>
            <a:r>
              <a:rPr lang="en-US" dirty="0" err="1"/>
              <a:t>System.out.println</a:t>
            </a:r>
            <a:r>
              <a:rPr lang="en-US" dirty="0"/>
              <a:t>(“1st value:“+ c[1]);</a:t>
            </a:r>
          </a:p>
          <a:p>
            <a:pPr marL="0" indent="0">
              <a:buNone/>
            </a:pPr>
            <a:r>
              <a:rPr lang="en-US" dirty="0" err="1"/>
              <a:t>System.out.println</a:t>
            </a:r>
            <a:r>
              <a:rPr lang="en-US" dirty="0"/>
              <a:t>(“2nd value:“+ c[2]);</a:t>
            </a:r>
          </a:p>
          <a:p>
            <a:pPr marL="0" indent="0">
              <a:buNone/>
            </a:pPr>
            <a:endParaRPr lang="en-US" dirty="0"/>
          </a:p>
        </p:txBody>
      </p:sp>
      <p:sp>
        <p:nvSpPr>
          <p:cNvPr id="4" name="Rounded Rectangular Callout 3"/>
          <p:cNvSpPr/>
          <p:nvPr/>
        </p:nvSpPr>
        <p:spPr>
          <a:xfrm>
            <a:off x="4708288" y="4154355"/>
            <a:ext cx="3940078" cy="617982"/>
          </a:xfrm>
          <a:prstGeom prst="wedgeRoundRectCallout">
            <a:avLst>
              <a:gd name="adj1" fmla="val -31185"/>
              <a:gd name="adj2" fmla="val 11198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a:solidFill>
                  <a:schemeClr val="bg1"/>
                </a:solidFill>
              </a:rPr>
              <a:t>Concatenate string</a:t>
            </a:r>
          </a:p>
        </p:txBody>
      </p:sp>
      <p:sp>
        <p:nvSpPr>
          <p:cNvPr id="5" name="TextBox 4"/>
          <p:cNvSpPr txBox="1"/>
          <p:nvPr/>
        </p:nvSpPr>
        <p:spPr>
          <a:xfrm>
            <a:off x="457200" y="1280478"/>
            <a:ext cx="6221127" cy="523220"/>
          </a:xfrm>
          <a:prstGeom prst="rect">
            <a:avLst/>
          </a:prstGeom>
          <a:noFill/>
        </p:spPr>
        <p:txBody>
          <a:bodyPr wrap="none" rtlCol="0">
            <a:spAutoFit/>
          </a:bodyPr>
          <a:lstStyle/>
          <a:p>
            <a:r>
              <a:rPr lang="en-US" sz="2800" dirty="0"/>
              <a:t>-Array is used to store a collection of data</a:t>
            </a:r>
          </a:p>
        </p:txBody>
      </p:sp>
      <p:sp>
        <p:nvSpPr>
          <p:cNvPr id="7" name="Slide Number Placeholder 6">
            <a:extLst>
              <a:ext uri="{FF2B5EF4-FFF2-40B4-BE49-F238E27FC236}">
                <a16:creationId xmlns:a16="http://schemas.microsoft.com/office/drawing/2014/main" id="{FDFBBD44-BA4E-4C57-8D1D-0892BCE1F7D0}"/>
              </a:ext>
            </a:extLst>
          </p:cNvPr>
          <p:cNvSpPr>
            <a:spLocks noGrp="1"/>
          </p:cNvSpPr>
          <p:nvPr>
            <p:ph type="sldNum" sz="quarter" idx="12"/>
          </p:nvPr>
        </p:nvSpPr>
        <p:spPr/>
        <p:txBody>
          <a:bodyPr/>
          <a:lstStyle/>
          <a:p>
            <a:fld id="{00F9AB8A-0E2F-E249-88A0-FDFECF966907}" type="slidenum">
              <a:rPr lang="en-US" smtClean="0"/>
              <a:t>2</a:t>
            </a:fld>
            <a:endParaRPr lang="en-US"/>
          </a:p>
        </p:txBody>
      </p:sp>
    </p:spTree>
    <p:extLst>
      <p:ext uri="{BB962C8B-B14F-4D97-AF65-F5344CB8AC3E}">
        <p14:creationId xmlns:p14="http://schemas.microsoft.com/office/powerpoint/2010/main" val="1318321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objects to methods</a:t>
            </a:r>
          </a:p>
        </p:txBody>
      </p:sp>
      <p:sp>
        <p:nvSpPr>
          <p:cNvPr id="3" name="Content Placeholder 2"/>
          <p:cNvSpPr>
            <a:spLocks noGrp="1"/>
          </p:cNvSpPr>
          <p:nvPr>
            <p:ph idx="1"/>
          </p:nvPr>
        </p:nvSpPr>
        <p:spPr/>
        <p:txBody>
          <a:bodyPr/>
          <a:lstStyle/>
          <a:p>
            <a:r>
              <a:rPr lang="en-US" dirty="0"/>
              <a:t>Java: only pass-by-value</a:t>
            </a:r>
          </a:p>
          <a:p>
            <a:endParaRPr lang="en-US" dirty="0"/>
          </a:p>
          <a:p>
            <a:r>
              <a:rPr lang="en-US" dirty="0"/>
              <a:t>Primitive type: value is passed</a:t>
            </a:r>
            <a:br>
              <a:rPr lang="en-US" dirty="0"/>
            </a:br>
            <a:r>
              <a:rPr lang="en-US" dirty="0"/>
              <a:t>(i.e. putting int as the parameter will not change int)</a:t>
            </a:r>
          </a:p>
          <a:p>
            <a:endParaRPr lang="en-US" dirty="0"/>
          </a:p>
          <a:p>
            <a:r>
              <a:rPr lang="en-US" dirty="0"/>
              <a:t>Reference type: value (reference to an object) is passed</a:t>
            </a:r>
          </a:p>
          <a:p>
            <a:endParaRPr lang="en-US" dirty="0"/>
          </a:p>
          <a:p>
            <a:endParaRPr lang="en-US" dirty="0"/>
          </a:p>
        </p:txBody>
      </p:sp>
      <p:sp>
        <p:nvSpPr>
          <p:cNvPr id="5" name="Slide Number Placeholder 4">
            <a:extLst>
              <a:ext uri="{FF2B5EF4-FFF2-40B4-BE49-F238E27FC236}">
                <a16:creationId xmlns:a16="http://schemas.microsoft.com/office/drawing/2014/main" id="{90105D54-A73F-4831-AE0B-4E617BECEB7C}"/>
              </a:ext>
            </a:extLst>
          </p:cNvPr>
          <p:cNvSpPr>
            <a:spLocks noGrp="1"/>
          </p:cNvSpPr>
          <p:nvPr>
            <p:ph type="sldNum" sz="quarter" idx="12"/>
          </p:nvPr>
        </p:nvSpPr>
        <p:spPr/>
        <p:txBody>
          <a:bodyPr/>
          <a:lstStyle/>
          <a:p>
            <a:fld id="{00F9AB8A-0E2F-E249-88A0-FDFECF966907}" type="slidenum">
              <a:rPr lang="en-US" smtClean="0"/>
              <a:t>20</a:t>
            </a:fld>
            <a:endParaRPr lang="en-US"/>
          </a:p>
        </p:txBody>
      </p:sp>
    </p:spTree>
    <p:extLst>
      <p:ext uri="{BB962C8B-B14F-4D97-AF65-F5344CB8AC3E}">
        <p14:creationId xmlns:p14="http://schemas.microsoft.com/office/powerpoint/2010/main" val="1640765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Inheritance</a:t>
            </a:r>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r>
              <a:rPr lang="en-US" dirty="0"/>
              <a:t>Inheritance</a:t>
            </a:r>
          </a:p>
          <a:p>
            <a:pPr lvl="1"/>
            <a:r>
              <a:rPr lang="en-US" dirty="0"/>
              <a:t>Programming constructs to allow inheriting code from one class (superclass) to another class (subclass)</a:t>
            </a:r>
          </a:p>
          <a:p>
            <a:pPr lvl="1"/>
            <a:r>
              <a:rPr lang="en-US" dirty="0"/>
              <a:t>Enables you to define a general class (superclass) and later extend it to more specialized classes (subclass)</a:t>
            </a:r>
          </a:p>
          <a:p>
            <a:pPr marL="0" indent="0">
              <a:buNone/>
            </a:pPr>
            <a:endParaRPr lang="en-US" dirty="0"/>
          </a:p>
          <a:p>
            <a:r>
              <a:rPr lang="en-US" dirty="0"/>
              <a:t>Example: </a:t>
            </a:r>
            <a:r>
              <a:rPr lang="en-US" dirty="0" err="1"/>
              <a:t>GeometricObject</a:t>
            </a:r>
            <a:r>
              <a:rPr lang="en-US" dirty="0"/>
              <a:t>, Circle</a:t>
            </a:r>
          </a:p>
          <a:p>
            <a:r>
              <a:rPr lang="en-US" dirty="0"/>
              <a:t>Class Circle extended from Class </a:t>
            </a:r>
            <a:r>
              <a:rPr lang="en-US" dirty="0" err="1"/>
              <a:t>GeometricObject</a:t>
            </a:r>
            <a:endParaRPr lang="en-US" dirty="0"/>
          </a:p>
          <a:p>
            <a:r>
              <a:rPr lang="en-US" dirty="0"/>
              <a:t>Use keyword </a:t>
            </a:r>
            <a:r>
              <a:rPr lang="en-US" dirty="0">
                <a:solidFill>
                  <a:srgbClr val="FF0000"/>
                </a:solidFill>
              </a:rPr>
              <a:t>extends</a:t>
            </a:r>
            <a:endParaRPr lang="en-US" dirty="0"/>
          </a:p>
          <a:p>
            <a:r>
              <a:rPr lang="en-US" dirty="0"/>
              <a:t>Superclass / parent class / base class</a:t>
            </a:r>
          </a:p>
          <a:p>
            <a:r>
              <a:rPr lang="en-US" dirty="0"/>
              <a:t>Subclass / child class / derived class / extended class</a:t>
            </a:r>
          </a:p>
          <a:p>
            <a:r>
              <a:rPr lang="en-US" dirty="0">
                <a:solidFill>
                  <a:srgbClr val="FF0000"/>
                </a:solidFill>
              </a:rPr>
              <a:t>Subclass inherits all accessible data fields and methods from the superclass, except constructors</a:t>
            </a:r>
          </a:p>
          <a:p>
            <a:endParaRPr lang="en-US" dirty="0"/>
          </a:p>
          <a:p>
            <a:endParaRPr lang="en-US" dirty="0"/>
          </a:p>
        </p:txBody>
      </p:sp>
      <p:sp>
        <p:nvSpPr>
          <p:cNvPr id="5" name="Slide Number Placeholder 4">
            <a:extLst>
              <a:ext uri="{FF2B5EF4-FFF2-40B4-BE49-F238E27FC236}">
                <a16:creationId xmlns:a16="http://schemas.microsoft.com/office/drawing/2014/main" id="{CA183821-9527-4287-B17B-5FE69C55A4CF}"/>
              </a:ext>
            </a:extLst>
          </p:cNvPr>
          <p:cNvSpPr>
            <a:spLocks noGrp="1"/>
          </p:cNvSpPr>
          <p:nvPr>
            <p:ph type="sldNum" sz="quarter" idx="12"/>
          </p:nvPr>
        </p:nvSpPr>
        <p:spPr/>
        <p:txBody>
          <a:bodyPr/>
          <a:lstStyle/>
          <a:p>
            <a:fld id="{00F9AB8A-0E2F-E249-88A0-FDFECF966907}" type="slidenum">
              <a:rPr lang="en-US" smtClean="0"/>
              <a:t>21</a:t>
            </a:fld>
            <a:endParaRPr lang="en-US"/>
          </a:p>
        </p:txBody>
      </p:sp>
    </p:spTree>
    <p:extLst>
      <p:ext uri="{BB962C8B-B14F-4D97-AF65-F5344CB8AC3E}">
        <p14:creationId xmlns:p14="http://schemas.microsoft.com/office/powerpoint/2010/main" val="117100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inheritance</a:t>
            </a:r>
          </a:p>
        </p:txBody>
      </p:sp>
      <p:sp>
        <p:nvSpPr>
          <p:cNvPr id="3" name="Content Placeholder 2"/>
          <p:cNvSpPr>
            <a:spLocks noGrp="1"/>
          </p:cNvSpPr>
          <p:nvPr>
            <p:ph idx="1"/>
          </p:nvPr>
        </p:nvSpPr>
        <p:spPr/>
        <p:txBody>
          <a:bodyPr>
            <a:normAutofit fontScale="77500" lnSpcReduction="20000"/>
          </a:bodyPr>
          <a:lstStyle/>
          <a:p>
            <a:r>
              <a:rPr lang="en-US" dirty="0"/>
              <a:t>Avoid redundancy</a:t>
            </a:r>
          </a:p>
          <a:p>
            <a:pPr lvl="1"/>
            <a:r>
              <a:rPr lang="en-US" dirty="0"/>
              <a:t>Different classes may have common properties and behaviors</a:t>
            </a:r>
          </a:p>
          <a:p>
            <a:endParaRPr lang="en-US" dirty="0"/>
          </a:p>
          <a:p>
            <a:r>
              <a:rPr lang="en-US" dirty="0"/>
              <a:t>Easy to maintain</a:t>
            </a:r>
          </a:p>
          <a:p>
            <a:endParaRPr lang="en-US" dirty="0"/>
          </a:p>
          <a:p>
            <a:r>
              <a:rPr lang="en-US" dirty="0"/>
              <a:t>Easy to comprehend</a:t>
            </a:r>
          </a:p>
          <a:p>
            <a:pPr lvl="1"/>
            <a:r>
              <a:rPr lang="en-US" dirty="0"/>
              <a:t>Class relationship documented in the inheritance tree</a:t>
            </a:r>
          </a:p>
          <a:p>
            <a:pPr lvl="1"/>
            <a:endParaRPr lang="en-US" dirty="0"/>
          </a:p>
          <a:p>
            <a:r>
              <a:rPr lang="en-US" dirty="0"/>
              <a:t>Extra</a:t>
            </a:r>
          </a:p>
          <a:p>
            <a:pPr lvl="1"/>
            <a:r>
              <a:rPr lang="en-US" dirty="0"/>
              <a:t>Java allows only single inheritance: A Java subclass inherits only from one superclass (multiple inheritance can be achieved through interface</a:t>
            </a:r>
          </a:p>
          <a:p>
            <a:endParaRPr lang="en-US" dirty="0"/>
          </a:p>
          <a:p>
            <a:pPr marL="457200" lvl="1" indent="0">
              <a:buNone/>
            </a:pPr>
            <a:endParaRPr lang="en-US" dirty="0"/>
          </a:p>
        </p:txBody>
      </p:sp>
      <p:sp>
        <p:nvSpPr>
          <p:cNvPr id="5" name="Slide Number Placeholder 4">
            <a:extLst>
              <a:ext uri="{FF2B5EF4-FFF2-40B4-BE49-F238E27FC236}">
                <a16:creationId xmlns:a16="http://schemas.microsoft.com/office/drawing/2014/main" id="{80BE8CFC-5930-4D7C-ABA7-FF45B2AB7521}"/>
              </a:ext>
            </a:extLst>
          </p:cNvPr>
          <p:cNvSpPr>
            <a:spLocks noGrp="1"/>
          </p:cNvSpPr>
          <p:nvPr>
            <p:ph type="sldNum" sz="quarter" idx="12"/>
          </p:nvPr>
        </p:nvSpPr>
        <p:spPr/>
        <p:txBody>
          <a:bodyPr/>
          <a:lstStyle/>
          <a:p>
            <a:fld id="{00F9AB8A-0E2F-E249-88A0-FDFECF966907}" type="slidenum">
              <a:rPr lang="en-US" smtClean="0"/>
              <a:t>22</a:t>
            </a:fld>
            <a:endParaRPr lang="en-US"/>
          </a:p>
        </p:txBody>
      </p:sp>
    </p:spTree>
    <p:extLst>
      <p:ext uri="{BB962C8B-B14F-4D97-AF65-F5344CB8AC3E}">
        <p14:creationId xmlns:p14="http://schemas.microsoft.com/office/powerpoint/2010/main" val="3607965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a:t>
            </a:r>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r>
              <a:rPr lang="en-US" dirty="0"/>
              <a:t>Superclass’s constructors are not inherited </a:t>
            </a:r>
          </a:p>
          <a:p>
            <a:r>
              <a:rPr lang="en-US" dirty="0"/>
              <a:t>Invoked explicitly or implicitly using </a:t>
            </a:r>
            <a:r>
              <a:rPr lang="en-US" dirty="0">
                <a:solidFill>
                  <a:srgbClr val="FF0000"/>
                </a:solidFill>
              </a:rPr>
              <a:t>super</a:t>
            </a:r>
            <a:r>
              <a:rPr lang="en-US" dirty="0"/>
              <a:t> keyword</a:t>
            </a:r>
          </a:p>
          <a:p>
            <a:r>
              <a:rPr lang="en-US" dirty="0"/>
              <a:t>If the keyword super is not explicitly used, the superclass’s no-</a:t>
            </a:r>
            <a:r>
              <a:rPr lang="en-US" dirty="0" err="1"/>
              <a:t>arg</a:t>
            </a:r>
            <a:r>
              <a:rPr lang="en-US" dirty="0"/>
              <a:t> constructor is automatically invoked</a:t>
            </a:r>
          </a:p>
          <a:p>
            <a:pPr lvl="1"/>
            <a:r>
              <a:rPr lang="en-US" dirty="0"/>
              <a:t>If neither is invoked explicitly, the compiler puts super() as the first statement in the constructor</a:t>
            </a:r>
          </a:p>
          <a:p>
            <a:pPr lvl="1"/>
            <a:r>
              <a:rPr lang="en-US" dirty="0"/>
              <a:t>Note this is always going to super the no-</a:t>
            </a:r>
            <a:r>
              <a:rPr lang="en-US" dirty="0" err="1"/>
              <a:t>args</a:t>
            </a:r>
            <a:r>
              <a:rPr lang="en-US" dirty="0"/>
              <a:t> constructor</a:t>
            </a:r>
          </a:p>
          <a:p>
            <a:pPr lvl="1"/>
            <a:endParaRPr lang="en-US" dirty="0"/>
          </a:p>
          <a:p>
            <a:r>
              <a:rPr lang="en-US" dirty="0"/>
              <a:t>Call to constructors (this() / super()) must be the first statement in the constructor</a:t>
            </a:r>
          </a:p>
          <a:p>
            <a:endParaRPr lang="en-US" dirty="0"/>
          </a:p>
          <a:p>
            <a:r>
              <a:rPr lang="en-US" dirty="0"/>
              <a:t>Constructing an instance of a class invokes </a:t>
            </a:r>
            <a:r>
              <a:rPr lang="en-US" dirty="0">
                <a:solidFill>
                  <a:srgbClr val="FF0000"/>
                </a:solidFill>
              </a:rPr>
              <a:t>all</a:t>
            </a:r>
            <a:r>
              <a:rPr lang="en-US" dirty="0"/>
              <a:t> the </a:t>
            </a:r>
            <a:r>
              <a:rPr lang="en-US" dirty="0" err="1"/>
              <a:t>superclasses’</a:t>
            </a:r>
            <a:r>
              <a:rPr lang="en-US" dirty="0"/>
              <a:t> constructors along the inheritance chain</a:t>
            </a:r>
          </a:p>
          <a:p>
            <a:endParaRPr lang="en-US" dirty="0"/>
          </a:p>
        </p:txBody>
      </p:sp>
      <p:sp>
        <p:nvSpPr>
          <p:cNvPr id="5" name="Slide Number Placeholder 4">
            <a:extLst>
              <a:ext uri="{FF2B5EF4-FFF2-40B4-BE49-F238E27FC236}">
                <a16:creationId xmlns:a16="http://schemas.microsoft.com/office/drawing/2014/main" id="{5AD49732-53FB-44E3-BE0B-8A315648706A}"/>
              </a:ext>
            </a:extLst>
          </p:cNvPr>
          <p:cNvSpPr>
            <a:spLocks noGrp="1"/>
          </p:cNvSpPr>
          <p:nvPr>
            <p:ph type="sldNum" sz="quarter" idx="12"/>
          </p:nvPr>
        </p:nvSpPr>
        <p:spPr/>
        <p:txBody>
          <a:bodyPr/>
          <a:lstStyle/>
          <a:p>
            <a:fld id="{00F9AB8A-0E2F-E249-88A0-FDFECF966907}" type="slidenum">
              <a:rPr lang="en-US" smtClean="0"/>
              <a:t>23</a:t>
            </a:fld>
            <a:endParaRPr lang="en-US"/>
          </a:p>
        </p:txBody>
      </p:sp>
    </p:spTree>
    <p:extLst>
      <p:ext uri="{BB962C8B-B14F-4D97-AF65-F5344CB8AC3E}">
        <p14:creationId xmlns:p14="http://schemas.microsoft.com/office/powerpoint/2010/main" val="1325614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Methods</a:t>
            </a:r>
          </a:p>
        </p:txBody>
      </p:sp>
      <p:sp>
        <p:nvSpPr>
          <p:cNvPr id="3" name="Content Placeholder 2"/>
          <p:cNvSpPr>
            <a:spLocks noGrp="1"/>
          </p:cNvSpPr>
          <p:nvPr>
            <p:ph idx="1"/>
          </p:nvPr>
        </p:nvSpPr>
        <p:spPr>
          <a:xfrm>
            <a:off x="457200" y="1555750"/>
            <a:ext cx="8229600" cy="4800600"/>
          </a:xfrm>
        </p:spPr>
        <p:txBody>
          <a:bodyPr>
            <a:normAutofit fontScale="85000" lnSpcReduction="20000"/>
          </a:bodyPr>
          <a:lstStyle/>
          <a:p>
            <a:r>
              <a:rPr lang="en-US" dirty="0"/>
              <a:t>Sometimes it is necessary for the subclass to modify the implementation of a method defined in the superclass</a:t>
            </a:r>
          </a:p>
          <a:p>
            <a:endParaRPr lang="en-US" dirty="0"/>
          </a:p>
          <a:p>
            <a:r>
              <a:rPr lang="en-US" dirty="0"/>
              <a:t>An instance method can be overridden only if it is accessible. Thus a private method cannot be overridden, because it is not accessible outside its own class. If a method defined in a subclass is private in its superclass, the two methods are completely unrelated. </a:t>
            </a:r>
          </a:p>
          <a:p>
            <a:endParaRPr lang="en-US" dirty="0"/>
          </a:p>
          <a:p>
            <a:r>
              <a:rPr lang="en-US" dirty="0"/>
              <a:t>You can only override instance methods.  You can hide instance attributes / static methods / static attributes (overriding vs. hiding)</a:t>
            </a:r>
          </a:p>
        </p:txBody>
      </p:sp>
      <p:sp>
        <p:nvSpPr>
          <p:cNvPr id="5" name="Slide Number Placeholder 4">
            <a:extLst>
              <a:ext uri="{FF2B5EF4-FFF2-40B4-BE49-F238E27FC236}">
                <a16:creationId xmlns:a16="http://schemas.microsoft.com/office/drawing/2014/main" id="{0D29A39D-7569-4B73-A693-642B00DE85FC}"/>
              </a:ext>
            </a:extLst>
          </p:cNvPr>
          <p:cNvSpPr>
            <a:spLocks noGrp="1"/>
          </p:cNvSpPr>
          <p:nvPr>
            <p:ph type="sldNum" sz="quarter" idx="12"/>
          </p:nvPr>
        </p:nvSpPr>
        <p:spPr/>
        <p:txBody>
          <a:bodyPr/>
          <a:lstStyle/>
          <a:p>
            <a:fld id="{00F9AB8A-0E2F-E249-88A0-FDFECF966907}" type="slidenum">
              <a:rPr lang="en-US" smtClean="0"/>
              <a:t>24</a:t>
            </a:fld>
            <a:endParaRPr lang="en-US"/>
          </a:p>
        </p:txBody>
      </p:sp>
    </p:spTree>
    <p:extLst>
      <p:ext uri="{BB962C8B-B14F-4D97-AF65-F5344CB8AC3E}">
        <p14:creationId xmlns:p14="http://schemas.microsoft.com/office/powerpoint/2010/main" val="3682639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a:t>Polymorphism, Dynamic Binding</a:t>
            </a:r>
          </a:p>
        </p:txBody>
      </p:sp>
      <p:sp>
        <p:nvSpPr>
          <p:cNvPr id="9" name="Text Box 5"/>
          <p:cNvSpPr txBox="1">
            <a:spLocks noChangeArrowheads="1"/>
          </p:cNvSpPr>
          <p:nvPr/>
        </p:nvSpPr>
        <p:spPr bwMode="auto">
          <a:xfrm>
            <a:off x="152400" y="838200"/>
            <a:ext cx="3733800" cy="4551363"/>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public class PolymorphismDemo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public static void main(String[] args)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m(new GraduateStudent());</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m(new Student());</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m(new Person());</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m(new Object());</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public static void m(Object x)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System.out.println(x.toString());</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class GraduateStudent extends Student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class Student extends Person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public String toString()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return "Student";</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class Person extends Object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public String toString()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return "Person";</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  }</a:t>
            </a:r>
          </a:p>
          <a:p>
            <a:pPr marL="0" marR="0" lvl="0" indent="0" defTabSz="914400" eaLnBrk="1" fontAlgn="auto" latinLnBrk="0" hangingPunct="1">
              <a:lnSpc>
                <a:spcPct val="50000"/>
              </a:lnSpc>
              <a:spcBef>
                <a:spcPct val="5000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Courier New" pitchFamily="49" charset="0"/>
                <a:cs typeface="Times New Roman" pitchFamily="18" charset="0"/>
              </a:rPr>
              <a:t>}</a:t>
            </a:r>
          </a:p>
        </p:txBody>
      </p:sp>
      <p:sp>
        <p:nvSpPr>
          <p:cNvPr id="10" name="Text Box 7"/>
          <p:cNvSpPr txBox="1">
            <a:spLocks noChangeArrowheads="1"/>
          </p:cNvSpPr>
          <p:nvPr/>
        </p:nvSpPr>
        <p:spPr bwMode="auto">
          <a:xfrm>
            <a:off x="4724400" y="914400"/>
            <a:ext cx="32766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rPr>
              <a:t>Method m takes a parameter of the Object type. You can invoke it with any object.</a:t>
            </a:r>
          </a:p>
        </p:txBody>
      </p:sp>
      <p:sp>
        <p:nvSpPr>
          <p:cNvPr id="11" name="Line 8"/>
          <p:cNvSpPr>
            <a:spLocks noChangeShapeType="1"/>
          </p:cNvSpPr>
          <p:nvPr/>
        </p:nvSpPr>
        <p:spPr bwMode="auto">
          <a:xfrm flipH="1">
            <a:off x="2590800" y="1371600"/>
            <a:ext cx="2133600" cy="0"/>
          </a:xfrm>
          <a:prstGeom prst="line">
            <a:avLst/>
          </a:prstGeom>
          <a:noFill/>
          <a:ln w="12700">
            <a:solidFill>
              <a:srgbClr val="FF0000"/>
            </a:solidFill>
            <a:round/>
            <a:headEnd type="none" w="sm" len="sm"/>
            <a:tailEnd type="stealth"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Text Box 9"/>
          <p:cNvSpPr txBox="1">
            <a:spLocks noChangeArrowheads="1"/>
          </p:cNvSpPr>
          <p:nvPr/>
        </p:nvSpPr>
        <p:spPr bwMode="auto">
          <a:xfrm>
            <a:off x="3886200" y="1981200"/>
            <a:ext cx="51054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cs typeface="Courier New" pitchFamily="49" charset="0"/>
              </a:rPr>
              <a:t>An object of a subtype can be used wherever its supertype value is required</a:t>
            </a:r>
            <a:r>
              <a:rPr lang="en-US" sz="2000">
                <a:cs typeface="Times New Roman" pitchFamily="18" charset="0"/>
              </a:rPr>
              <a:t>. This feature is known as </a:t>
            </a:r>
            <a:r>
              <a:rPr lang="en-US" sz="2000" i="1">
                <a:cs typeface="Times New Roman" pitchFamily="18" charset="0"/>
              </a:rPr>
              <a:t>polymorphism</a:t>
            </a:r>
            <a:r>
              <a:rPr lang="en-US" sz="2000">
                <a:cs typeface="Times New Roman" pitchFamily="18" charset="0"/>
              </a:rPr>
              <a:t>.</a:t>
            </a:r>
          </a:p>
        </p:txBody>
      </p:sp>
      <p:sp>
        <p:nvSpPr>
          <p:cNvPr id="13" name="Rectangle 10"/>
          <p:cNvSpPr txBox="1">
            <a:spLocks noChangeArrowheads="1"/>
          </p:cNvSpPr>
          <p:nvPr/>
        </p:nvSpPr>
        <p:spPr>
          <a:xfrm>
            <a:off x="3886200" y="3352800"/>
            <a:ext cx="5029200" cy="2895600"/>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Monotype Sorts" pitchFamily="2" charset="2"/>
              <a:buNone/>
            </a:pPr>
            <a:r>
              <a:rPr lang="en-US" sz="2000" dirty="0">
                <a:cs typeface="Times New Roman" pitchFamily="18" charset="0"/>
              </a:rPr>
              <a:t>When the method </a:t>
            </a:r>
            <a:r>
              <a:rPr lang="en-US" sz="2000" u="sng" dirty="0">
                <a:cs typeface="Times New Roman" pitchFamily="18" charset="0"/>
              </a:rPr>
              <a:t>m(Object x)</a:t>
            </a:r>
            <a:r>
              <a:rPr lang="en-US" sz="2000" dirty="0">
                <a:cs typeface="Times New Roman" pitchFamily="18" charset="0"/>
              </a:rPr>
              <a:t> is executed, the argument </a:t>
            </a:r>
            <a:r>
              <a:rPr lang="en-US" sz="2000" u="sng" dirty="0">
                <a:cs typeface="Times New Roman" pitchFamily="18" charset="0"/>
              </a:rPr>
              <a:t>x</a:t>
            </a:r>
            <a:r>
              <a:rPr lang="en-US" sz="2000" dirty="0">
                <a:cs typeface="Times New Roman" pitchFamily="18" charset="0"/>
              </a:rPr>
              <a:t>’s </a:t>
            </a:r>
            <a:r>
              <a:rPr lang="en-US" sz="2000" u="sng" dirty="0" err="1">
                <a:cs typeface="Times New Roman" pitchFamily="18" charset="0"/>
              </a:rPr>
              <a:t>toString</a:t>
            </a:r>
            <a:r>
              <a:rPr lang="en-US" sz="2000" dirty="0">
                <a:cs typeface="Times New Roman" pitchFamily="18" charset="0"/>
              </a:rPr>
              <a:t> method is invoked. </a:t>
            </a:r>
            <a:r>
              <a:rPr lang="en-US" sz="2000" u="sng" dirty="0">
                <a:cs typeface="Times New Roman" pitchFamily="18" charset="0"/>
              </a:rPr>
              <a:t>x</a:t>
            </a:r>
            <a:r>
              <a:rPr lang="en-US" sz="2000" dirty="0">
                <a:cs typeface="Times New Roman" pitchFamily="18" charset="0"/>
              </a:rPr>
              <a:t> may be an instance of </a:t>
            </a:r>
            <a:r>
              <a:rPr lang="en-US" sz="2000" u="sng" dirty="0" err="1">
                <a:cs typeface="Times New Roman" pitchFamily="18" charset="0"/>
              </a:rPr>
              <a:t>GraduateStudent</a:t>
            </a:r>
            <a:r>
              <a:rPr lang="en-US" sz="2000" dirty="0">
                <a:cs typeface="Times New Roman" pitchFamily="18" charset="0"/>
              </a:rPr>
              <a:t>, </a:t>
            </a:r>
            <a:r>
              <a:rPr lang="en-US" sz="2000" u="sng" dirty="0">
                <a:cs typeface="Times New Roman" pitchFamily="18" charset="0"/>
              </a:rPr>
              <a:t>Student</a:t>
            </a:r>
            <a:r>
              <a:rPr lang="en-US" sz="2000" dirty="0">
                <a:cs typeface="Times New Roman" pitchFamily="18" charset="0"/>
              </a:rPr>
              <a:t>, </a:t>
            </a:r>
            <a:r>
              <a:rPr lang="en-US" sz="2000" u="sng" dirty="0">
                <a:cs typeface="Times New Roman" pitchFamily="18" charset="0"/>
              </a:rPr>
              <a:t>Person</a:t>
            </a:r>
            <a:r>
              <a:rPr lang="en-US" sz="2000" dirty="0">
                <a:cs typeface="Times New Roman" pitchFamily="18" charset="0"/>
              </a:rPr>
              <a:t>, or </a:t>
            </a:r>
            <a:r>
              <a:rPr lang="en-US" sz="2000" u="sng" dirty="0">
                <a:cs typeface="Times New Roman" pitchFamily="18" charset="0"/>
              </a:rPr>
              <a:t>Object</a:t>
            </a:r>
            <a:r>
              <a:rPr lang="en-US" sz="2000" dirty="0">
                <a:cs typeface="Times New Roman" pitchFamily="18" charset="0"/>
              </a:rPr>
              <a:t>. Classes </a:t>
            </a:r>
            <a:r>
              <a:rPr lang="en-US" sz="2000" u="sng" dirty="0" err="1">
                <a:cs typeface="Times New Roman" pitchFamily="18" charset="0"/>
              </a:rPr>
              <a:t>GraduateStudent</a:t>
            </a:r>
            <a:r>
              <a:rPr lang="en-US" sz="2000" dirty="0">
                <a:cs typeface="Times New Roman" pitchFamily="18" charset="0"/>
              </a:rPr>
              <a:t>, </a:t>
            </a:r>
            <a:r>
              <a:rPr lang="en-US" sz="2000" u="sng" dirty="0">
                <a:cs typeface="Times New Roman" pitchFamily="18" charset="0"/>
              </a:rPr>
              <a:t>Student</a:t>
            </a:r>
            <a:r>
              <a:rPr lang="en-US" sz="2000" dirty="0">
                <a:cs typeface="Times New Roman" pitchFamily="18" charset="0"/>
              </a:rPr>
              <a:t>, </a:t>
            </a:r>
            <a:r>
              <a:rPr lang="en-US" sz="2000" u="sng" dirty="0">
                <a:cs typeface="Times New Roman" pitchFamily="18" charset="0"/>
              </a:rPr>
              <a:t>Person</a:t>
            </a:r>
            <a:r>
              <a:rPr lang="en-US" sz="2000" dirty="0">
                <a:cs typeface="Times New Roman" pitchFamily="18" charset="0"/>
              </a:rPr>
              <a:t>, and </a:t>
            </a:r>
            <a:r>
              <a:rPr lang="en-US" sz="2000" u="sng" dirty="0">
                <a:cs typeface="Times New Roman" pitchFamily="18" charset="0"/>
              </a:rPr>
              <a:t>Object</a:t>
            </a:r>
            <a:r>
              <a:rPr lang="en-US" sz="2000" dirty="0">
                <a:cs typeface="Times New Roman" pitchFamily="18" charset="0"/>
              </a:rPr>
              <a:t> have their own implementation of the </a:t>
            </a:r>
            <a:r>
              <a:rPr lang="en-US" sz="2000" u="sng" dirty="0" err="1">
                <a:cs typeface="Times New Roman" pitchFamily="18" charset="0"/>
              </a:rPr>
              <a:t>toString</a:t>
            </a:r>
            <a:r>
              <a:rPr lang="en-US" sz="2000" dirty="0">
                <a:cs typeface="Times New Roman" pitchFamily="18" charset="0"/>
              </a:rPr>
              <a:t> method. Which implementation is used will be determined dynamically by the Java Virtual Machine at runtime. This capability is known as </a:t>
            </a:r>
            <a:r>
              <a:rPr lang="en-US" sz="2000" i="1" dirty="0">
                <a:cs typeface="Times New Roman" pitchFamily="18" charset="0"/>
              </a:rPr>
              <a:t>dynamic binding</a:t>
            </a:r>
            <a:r>
              <a:rPr lang="en-US" sz="2000" dirty="0">
                <a:cs typeface="Times New Roman" pitchFamily="18" charset="0"/>
              </a:rPr>
              <a:t>. </a:t>
            </a:r>
          </a:p>
          <a:p>
            <a:pPr marL="0" indent="0">
              <a:lnSpc>
                <a:spcPct val="90000"/>
              </a:lnSpc>
              <a:buFont typeface="Monotype Sorts" pitchFamily="2" charset="2"/>
              <a:buNone/>
            </a:pPr>
            <a:endParaRPr lang="en-US" sz="2000" dirty="0">
              <a:cs typeface="Times New Roman" pitchFamily="18" charset="0"/>
            </a:endParaRPr>
          </a:p>
          <a:p>
            <a:pPr marL="0" indent="0">
              <a:lnSpc>
                <a:spcPct val="90000"/>
              </a:lnSpc>
              <a:buFont typeface="Monotype Sorts" pitchFamily="2" charset="2"/>
              <a:buNone/>
            </a:pPr>
            <a:endParaRPr lang="en-US" sz="2000" dirty="0"/>
          </a:p>
        </p:txBody>
      </p:sp>
      <p:sp>
        <p:nvSpPr>
          <p:cNvPr id="5" name="TextBox 4"/>
          <p:cNvSpPr txBox="1"/>
          <p:nvPr/>
        </p:nvSpPr>
        <p:spPr>
          <a:xfrm>
            <a:off x="381000" y="6019800"/>
            <a:ext cx="8305800" cy="830997"/>
          </a:xfrm>
          <a:prstGeom prst="rect">
            <a:avLst/>
          </a:prstGeom>
          <a:noFill/>
        </p:spPr>
        <p:txBody>
          <a:bodyPr wrap="square" rtlCol="0">
            <a:spAutoFit/>
          </a:bodyPr>
          <a:lstStyle/>
          <a:p>
            <a:r>
              <a:rPr lang="en-US" sz="2400" b="1" dirty="0">
                <a:solidFill>
                  <a:srgbClr val="FF0000"/>
                </a:solidFill>
              </a:rPr>
              <a:t>Every instance of a subclass is also an instance of its superclass, but not vice versa (</a:t>
            </a:r>
            <a:r>
              <a:rPr lang="en-US" sz="2400" b="1">
                <a:solidFill>
                  <a:srgbClr val="FF0000"/>
                </a:solidFill>
              </a:rPr>
              <a:t>e.g., Person </a:t>
            </a:r>
            <a:r>
              <a:rPr lang="en-US" sz="2400" b="1" dirty="0">
                <a:solidFill>
                  <a:srgbClr val="FF0000"/>
                </a:solidFill>
              </a:rPr>
              <a:t>is an Object)</a:t>
            </a:r>
          </a:p>
        </p:txBody>
      </p:sp>
      <p:sp>
        <p:nvSpPr>
          <p:cNvPr id="6" name="Slide Number Placeholder 5">
            <a:extLst>
              <a:ext uri="{FF2B5EF4-FFF2-40B4-BE49-F238E27FC236}">
                <a16:creationId xmlns:a16="http://schemas.microsoft.com/office/drawing/2014/main" id="{8D8E35C0-6C75-40D7-BC49-1B6CAD1C8475}"/>
              </a:ext>
            </a:extLst>
          </p:cNvPr>
          <p:cNvSpPr>
            <a:spLocks noGrp="1"/>
          </p:cNvSpPr>
          <p:nvPr>
            <p:ph type="sldNum" sz="quarter" idx="12"/>
          </p:nvPr>
        </p:nvSpPr>
        <p:spPr/>
        <p:txBody>
          <a:bodyPr/>
          <a:lstStyle/>
          <a:p>
            <a:fld id="{00F9AB8A-0E2F-E249-88A0-FDFECF966907}" type="slidenum">
              <a:rPr lang="en-US" smtClean="0"/>
              <a:t>25</a:t>
            </a:fld>
            <a:endParaRPr lang="en-US"/>
          </a:p>
        </p:txBody>
      </p:sp>
    </p:spTree>
    <p:extLst>
      <p:ext uri="{BB962C8B-B14F-4D97-AF65-F5344CB8AC3E}">
        <p14:creationId xmlns:p14="http://schemas.microsoft.com/office/powerpoint/2010/main" val="403636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 calcmode="lin" valueType="num">
                                      <p:cBhvr additive="base">
                                        <p:cTn id="25"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p:bldP spid="12" grpId="0" autoUpdateAnimBg="0"/>
      <p:bldP spid="1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dirty="0"/>
              <a:t>Dynamic Binding</a:t>
            </a:r>
          </a:p>
        </p:txBody>
      </p:sp>
      <p:graphicFrame>
        <p:nvGraphicFramePr>
          <p:cNvPr id="8" name="Object 4"/>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2091" name="Picture" r:id="rId4" imgW="3715512" imgH="858012" progId="Word.Picture.8">
                  <p:embed/>
                </p:oleObj>
              </mc:Choice>
              <mc:Fallback>
                <p:oleObj name="Picture" r:id="rId4" imgW="3715512" imgH="858012" progId="Word.Picture.8">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solidFill>
                        <a:srgbClr val="FFFFFF"/>
                      </a:solidFill>
                    </p:spPr>
                  </p:pic>
                </p:oleObj>
              </mc:Fallback>
            </mc:AlternateContent>
          </a:graphicData>
        </a:graphic>
      </p:graphicFrame>
      <p:sp>
        <p:nvSpPr>
          <p:cNvPr id="9" name="Rectangle 3"/>
          <p:cNvSpPr txBox="1">
            <a:spLocks noChangeArrowheads="1"/>
          </p:cNvSpPr>
          <p:nvPr/>
        </p:nvSpPr>
        <p:spPr bwMode="auto">
          <a:xfrm>
            <a:off x="228600" y="838200"/>
            <a:ext cx="8915400" cy="3505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marL="0" indent="0">
              <a:lnSpc>
                <a:spcPct val="90000"/>
              </a:lnSpc>
              <a:buFont typeface="Monotype Sorts" pitchFamily="2" charset="2"/>
              <a:buNone/>
            </a:pPr>
            <a:r>
              <a:rPr lang="en-US" sz="2600" dirty="0">
                <a:cs typeface="Times New Roman" pitchFamily="18" charset="0"/>
              </a:rPr>
              <a:t>Dynamic binding works as follows: Suppose an object </a:t>
            </a:r>
            <a:r>
              <a:rPr lang="en-US" sz="2600" u="sng" dirty="0">
                <a:cs typeface="Times New Roman" pitchFamily="18" charset="0"/>
              </a:rPr>
              <a:t>o</a:t>
            </a:r>
            <a:r>
              <a:rPr lang="en-US" sz="2600" dirty="0">
                <a:cs typeface="Times New Roman" pitchFamily="18" charset="0"/>
              </a:rPr>
              <a:t> is an instance of classes </a:t>
            </a:r>
            <a:r>
              <a:rPr lang="en-US" sz="2600" u="sng" dirty="0">
                <a:cs typeface="Times New Roman" pitchFamily="18" charset="0"/>
              </a:rPr>
              <a:t>C</a:t>
            </a:r>
            <a:r>
              <a:rPr lang="en-US" sz="2600" u="sng" baseline="-30000" dirty="0">
                <a:cs typeface="Times New Roman" pitchFamily="18" charset="0"/>
              </a:rPr>
              <a:t>1</a:t>
            </a:r>
            <a:r>
              <a:rPr lang="en-US" sz="2600" dirty="0">
                <a:cs typeface="Times New Roman" pitchFamily="18" charset="0"/>
              </a:rPr>
              <a:t>, </a:t>
            </a:r>
            <a:r>
              <a:rPr lang="en-US" sz="2600" u="sng" dirty="0">
                <a:cs typeface="Times New Roman" pitchFamily="18" charset="0"/>
              </a:rPr>
              <a:t>C</a:t>
            </a:r>
            <a:r>
              <a:rPr lang="en-US" sz="2600" u="sng" baseline="-30000" dirty="0">
                <a:cs typeface="Times New Roman" pitchFamily="18" charset="0"/>
              </a:rPr>
              <a:t>2</a:t>
            </a:r>
            <a:r>
              <a:rPr lang="en-US" sz="2600" dirty="0">
                <a:cs typeface="Times New Roman" pitchFamily="18" charset="0"/>
              </a:rPr>
              <a:t>, ..., </a:t>
            </a:r>
            <a:r>
              <a:rPr lang="en-US" sz="2600" u="sng" dirty="0">
                <a:cs typeface="Times New Roman" pitchFamily="18" charset="0"/>
              </a:rPr>
              <a:t>C</a:t>
            </a:r>
            <a:r>
              <a:rPr lang="en-US" sz="2600" u="sng" baseline="-30000" dirty="0">
                <a:cs typeface="Times New Roman" pitchFamily="18" charset="0"/>
              </a:rPr>
              <a:t>n-1</a:t>
            </a:r>
            <a:r>
              <a:rPr lang="en-US" sz="2600" dirty="0">
                <a:cs typeface="Times New Roman" pitchFamily="18" charset="0"/>
              </a:rPr>
              <a:t>, and </a:t>
            </a:r>
            <a:r>
              <a:rPr lang="en-US" sz="2600" u="sng" dirty="0" err="1">
                <a:cs typeface="Times New Roman" pitchFamily="18" charset="0"/>
              </a:rPr>
              <a:t>C</a:t>
            </a:r>
            <a:r>
              <a:rPr lang="en-US" sz="2600" u="sng" baseline="-30000" dirty="0" err="1">
                <a:cs typeface="Times New Roman" pitchFamily="18" charset="0"/>
              </a:rPr>
              <a:t>n</a:t>
            </a:r>
            <a:r>
              <a:rPr lang="en-US" sz="2600" dirty="0">
                <a:cs typeface="Times New Roman" pitchFamily="18" charset="0"/>
              </a:rPr>
              <a:t>, where </a:t>
            </a:r>
            <a:r>
              <a:rPr lang="en-US" sz="2600" u="sng" dirty="0">
                <a:cs typeface="Times New Roman" pitchFamily="18" charset="0"/>
              </a:rPr>
              <a:t>C</a:t>
            </a:r>
            <a:r>
              <a:rPr lang="en-US" sz="2600" u="sng" baseline="-30000" dirty="0">
                <a:cs typeface="Times New Roman" pitchFamily="18" charset="0"/>
              </a:rPr>
              <a:t>1</a:t>
            </a:r>
            <a:r>
              <a:rPr lang="en-US" sz="2600" dirty="0">
                <a:cs typeface="Times New Roman" pitchFamily="18" charset="0"/>
              </a:rPr>
              <a:t> is a subclass of </a:t>
            </a:r>
            <a:r>
              <a:rPr lang="en-US" sz="2600" u="sng" dirty="0">
                <a:cs typeface="Times New Roman" pitchFamily="18" charset="0"/>
              </a:rPr>
              <a:t>C</a:t>
            </a:r>
            <a:r>
              <a:rPr lang="en-US" sz="2600" u="sng" baseline="-30000" dirty="0">
                <a:cs typeface="Times New Roman" pitchFamily="18" charset="0"/>
              </a:rPr>
              <a:t>2</a:t>
            </a:r>
            <a:r>
              <a:rPr lang="en-US" sz="2600" dirty="0">
                <a:cs typeface="Times New Roman" pitchFamily="18" charset="0"/>
              </a:rPr>
              <a:t>, </a:t>
            </a:r>
            <a:r>
              <a:rPr lang="en-US" sz="2600" u="sng" dirty="0">
                <a:cs typeface="Times New Roman" pitchFamily="18" charset="0"/>
              </a:rPr>
              <a:t>C</a:t>
            </a:r>
            <a:r>
              <a:rPr lang="en-US" sz="2600" u="sng" baseline="-30000" dirty="0">
                <a:cs typeface="Times New Roman" pitchFamily="18" charset="0"/>
              </a:rPr>
              <a:t>2</a:t>
            </a:r>
            <a:r>
              <a:rPr lang="en-US" sz="2600" dirty="0">
                <a:cs typeface="Times New Roman" pitchFamily="18" charset="0"/>
              </a:rPr>
              <a:t> is a subclass of </a:t>
            </a:r>
            <a:r>
              <a:rPr lang="en-US" sz="2600" u="sng" dirty="0">
                <a:cs typeface="Times New Roman" pitchFamily="18" charset="0"/>
              </a:rPr>
              <a:t>C</a:t>
            </a:r>
            <a:r>
              <a:rPr lang="en-US" sz="2600" u="sng" baseline="-30000" dirty="0">
                <a:cs typeface="Times New Roman" pitchFamily="18" charset="0"/>
              </a:rPr>
              <a:t>3</a:t>
            </a:r>
            <a:r>
              <a:rPr lang="en-US" sz="2600" dirty="0">
                <a:cs typeface="Times New Roman" pitchFamily="18" charset="0"/>
              </a:rPr>
              <a:t>, ..., and </a:t>
            </a:r>
            <a:r>
              <a:rPr lang="en-US" sz="2600" u="sng" dirty="0">
                <a:cs typeface="Times New Roman" pitchFamily="18" charset="0"/>
              </a:rPr>
              <a:t>C</a:t>
            </a:r>
            <a:r>
              <a:rPr lang="en-US" sz="2600" u="sng" baseline="-30000" dirty="0">
                <a:cs typeface="Times New Roman" pitchFamily="18" charset="0"/>
              </a:rPr>
              <a:t>n-1</a:t>
            </a:r>
            <a:r>
              <a:rPr lang="en-US" sz="2600" dirty="0">
                <a:cs typeface="Times New Roman" pitchFamily="18" charset="0"/>
              </a:rPr>
              <a:t> is a subclass of </a:t>
            </a:r>
            <a:r>
              <a:rPr lang="en-US" sz="2600" u="sng" dirty="0" err="1">
                <a:cs typeface="Times New Roman" pitchFamily="18" charset="0"/>
              </a:rPr>
              <a:t>C</a:t>
            </a:r>
            <a:r>
              <a:rPr lang="en-US" sz="2600" u="sng" baseline="-30000" dirty="0" err="1">
                <a:cs typeface="Times New Roman" pitchFamily="18" charset="0"/>
              </a:rPr>
              <a:t>n</a:t>
            </a:r>
            <a:r>
              <a:rPr lang="en-US" sz="2600" dirty="0">
                <a:cs typeface="Times New Roman" pitchFamily="18" charset="0"/>
              </a:rPr>
              <a:t>. </a:t>
            </a:r>
            <a:r>
              <a:rPr lang="en-US" sz="2600" dirty="0">
                <a:cs typeface="Courier New" pitchFamily="49" charset="0"/>
              </a:rPr>
              <a:t>That is, </a:t>
            </a:r>
            <a:r>
              <a:rPr lang="en-US" sz="2600" u="sng" dirty="0" err="1">
                <a:cs typeface="Times New Roman" pitchFamily="18" charset="0"/>
              </a:rPr>
              <a:t>C</a:t>
            </a:r>
            <a:r>
              <a:rPr lang="en-US" sz="2600" u="sng" baseline="-30000" dirty="0" err="1">
                <a:cs typeface="Times New Roman" pitchFamily="18" charset="0"/>
              </a:rPr>
              <a:t>n</a:t>
            </a:r>
            <a:r>
              <a:rPr lang="en-US" sz="2600" dirty="0">
                <a:cs typeface="Courier New" pitchFamily="49" charset="0"/>
              </a:rPr>
              <a:t> is the most general class, and </a:t>
            </a:r>
            <a:r>
              <a:rPr lang="en-US" sz="2600" u="sng" dirty="0">
                <a:cs typeface="Times New Roman" pitchFamily="18" charset="0"/>
              </a:rPr>
              <a:t>C</a:t>
            </a:r>
            <a:r>
              <a:rPr lang="en-US" sz="2600" u="sng" baseline="-30000" dirty="0">
                <a:cs typeface="Times New Roman" pitchFamily="18" charset="0"/>
              </a:rPr>
              <a:t>1</a:t>
            </a:r>
            <a:r>
              <a:rPr lang="en-US" sz="2600" dirty="0">
                <a:cs typeface="Courier New" pitchFamily="49" charset="0"/>
              </a:rPr>
              <a:t> is the most specific class. In Java, </a:t>
            </a:r>
            <a:r>
              <a:rPr lang="en-US" sz="2600" u="sng" dirty="0">
                <a:cs typeface="Times New Roman" pitchFamily="18" charset="0"/>
              </a:rPr>
              <a:t>C</a:t>
            </a:r>
            <a:r>
              <a:rPr lang="en-US" sz="2600" u="sng" baseline="-30000" dirty="0">
                <a:cs typeface="Times New Roman" pitchFamily="18" charset="0"/>
              </a:rPr>
              <a:t>n</a:t>
            </a:r>
            <a:r>
              <a:rPr lang="en-US" sz="2600" dirty="0">
                <a:cs typeface="Courier New" pitchFamily="49" charset="0"/>
              </a:rPr>
              <a:t> is the </a:t>
            </a:r>
            <a:r>
              <a:rPr lang="en-US" sz="2600" u="sng" dirty="0">
                <a:cs typeface="Courier New" pitchFamily="49" charset="0"/>
              </a:rPr>
              <a:t>Object</a:t>
            </a:r>
            <a:r>
              <a:rPr lang="en-US" sz="2600" dirty="0">
                <a:cs typeface="Courier New" pitchFamily="49" charset="0"/>
              </a:rPr>
              <a:t> class. </a:t>
            </a:r>
          </a:p>
          <a:p>
            <a:pPr marL="0" indent="0">
              <a:lnSpc>
                <a:spcPct val="90000"/>
              </a:lnSpc>
              <a:buFont typeface="Monotype Sorts" pitchFamily="2" charset="2"/>
              <a:buNone/>
            </a:pPr>
            <a:endParaRPr lang="en-US" sz="2600" dirty="0">
              <a:cs typeface="Courier New" pitchFamily="49" charset="0"/>
            </a:endParaRPr>
          </a:p>
          <a:p>
            <a:pPr marL="0" indent="0">
              <a:lnSpc>
                <a:spcPct val="90000"/>
              </a:lnSpc>
              <a:buFont typeface="Monotype Sorts" pitchFamily="2" charset="2"/>
              <a:buNone/>
            </a:pPr>
            <a:r>
              <a:rPr lang="en-US" sz="2600" dirty="0">
                <a:cs typeface="Times New Roman" pitchFamily="18" charset="0"/>
              </a:rPr>
              <a:t>*If </a:t>
            </a:r>
            <a:r>
              <a:rPr lang="en-US" sz="2600" u="sng" dirty="0">
                <a:cs typeface="Times New Roman" pitchFamily="18" charset="0"/>
              </a:rPr>
              <a:t>o</a:t>
            </a:r>
            <a:r>
              <a:rPr lang="en-US" sz="2600" dirty="0">
                <a:cs typeface="Times New Roman" pitchFamily="18" charset="0"/>
              </a:rPr>
              <a:t> invokes a method </a:t>
            </a:r>
            <a:r>
              <a:rPr lang="en-US" sz="2600" u="sng" dirty="0">
                <a:cs typeface="Times New Roman" pitchFamily="18" charset="0"/>
              </a:rPr>
              <a:t>p</a:t>
            </a:r>
            <a:r>
              <a:rPr lang="en-US" sz="2600" dirty="0">
                <a:cs typeface="Times New Roman" pitchFamily="18" charset="0"/>
              </a:rPr>
              <a:t>, the JVM searches the implementation for the method </a:t>
            </a:r>
            <a:r>
              <a:rPr lang="en-US" sz="2600" u="sng" dirty="0">
                <a:cs typeface="Times New Roman" pitchFamily="18" charset="0"/>
              </a:rPr>
              <a:t>p</a:t>
            </a:r>
            <a:r>
              <a:rPr lang="en-US" sz="2600" dirty="0">
                <a:cs typeface="Times New Roman" pitchFamily="18" charset="0"/>
              </a:rPr>
              <a:t> in </a:t>
            </a:r>
            <a:r>
              <a:rPr lang="en-US" sz="2600" u="sng" dirty="0">
                <a:cs typeface="Times New Roman" pitchFamily="18" charset="0"/>
              </a:rPr>
              <a:t>C</a:t>
            </a:r>
            <a:r>
              <a:rPr lang="en-US" sz="2600" u="sng" baseline="-30000" dirty="0">
                <a:cs typeface="Times New Roman" pitchFamily="18" charset="0"/>
              </a:rPr>
              <a:t>1</a:t>
            </a:r>
            <a:r>
              <a:rPr lang="en-US" sz="2600" dirty="0">
                <a:cs typeface="Times New Roman" pitchFamily="18" charset="0"/>
              </a:rPr>
              <a:t>, </a:t>
            </a:r>
            <a:r>
              <a:rPr lang="en-US" sz="2600" u="sng" dirty="0">
                <a:cs typeface="Times New Roman" pitchFamily="18" charset="0"/>
              </a:rPr>
              <a:t>C</a:t>
            </a:r>
            <a:r>
              <a:rPr lang="en-US" sz="2600" u="sng" baseline="-30000" dirty="0">
                <a:cs typeface="Times New Roman" pitchFamily="18" charset="0"/>
              </a:rPr>
              <a:t>2</a:t>
            </a:r>
            <a:r>
              <a:rPr lang="en-US" sz="2600" dirty="0">
                <a:cs typeface="Times New Roman" pitchFamily="18" charset="0"/>
              </a:rPr>
              <a:t>, ..., </a:t>
            </a:r>
            <a:r>
              <a:rPr lang="en-US" sz="2600" u="sng" dirty="0">
                <a:cs typeface="Times New Roman" pitchFamily="18" charset="0"/>
              </a:rPr>
              <a:t>C</a:t>
            </a:r>
            <a:r>
              <a:rPr lang="en-US" sz="2600" u="sng" baseline="-30000" dirty="0">
                <a:cs typeface="Times New Roman" pitchFamily="18" charset="0"/>
              </a:rPr>
              <a:t>n-1 </a:t>
            </a:r>
            <a:r>
              <a:rPr lang="en-US" sz="2600" dirty="0">
                <a:cs typeface="Times New Roman" pitchFamily="18" charset="0"/>
              </a:rPr>
              <a:t>and </a:t>
            </a:r>
            <a:r>
              <a:rPr lang="en-US" sz="2600" u="sng" dirty="0">
                <a:cs typeface="Times New Roman" pitchFamily="18" charset="0"/>
              </a:rPr>
              <a:t>C</a:t>
            </a:r>
            <a:r>
              <a:rPr lang="en-US" sz="2600" u="sng" baseline="-30000" dirty="0">
                <a:cs typeface="Times New Roman" pitchFamily="18" charset="0"/>
              </a:rPr>
              <a:t>n</a:t>
            </a:r>
            <a:r>
              <a:rPr lang="en-US" sz="2600" dirty="0">
                <a:cs typeface="Times New Roman" pitchFamily="18" charset="0"/>
              </a:rPr>
              <a:t>, in this order, until it is found. </a:t>
            </a:r>
            <a:r>
              <a:rPr lang="en-US" sz="2600" dirty="0">
                <a:cs typeface="Courier New" pitchFamily="49" charset="0"/>
              </a:rPr>
              <a:t>Once an implementation is found, the search stops and the first-found implementation is invoked.</a:t>
            </a:r>
          </a:p>
        </p:txBody>
      </p:sp>
      <p:sp>
        <p:nvSpPr>
          <p:cNvPr id="10" name="TextBox 9"/>
          <p:cNvSpPr txBox="1"/>
          <p:nvPr/>
        </p:nvSpPr>
        <p:spPr>
          <a:xfrm>
            <a:off x="3929208" y="6400800"/>
            <a:ext cx="2306144" cy="369332"/>
          </a:xfrm>
          <a:prstGeom prst="rect">
            <a:avLst/>
          </a:prstGeom>
          <a:noFill/>
        </p:spPr>
        <p:txBody>
          <a:bodyPr wrap="none" rtlCol="0">
            <a:spAutoFit/>
          </a:bodyPr>
          <a:lstStyle/>
          <a:p>
            <a:r>
              <a:rPr lang="en-US" dirty="0"/>
              <a:t>E.g., Circle is an Object</a:t>
            </a:r>
          </a:p>
        </p:txBody>
      </p:sp>
      <p:sp>
        <p:nvSpPr>
          <p:cNvPr id="3" name="Slide Number Placeholder 2">
            <a:extLst>
              <a:ext uri="{FF2B5EF4-FFF2-40B4-BE49-F238E27FC236}">
                <a16:creationId xmlns:a16="http://schemas.microsoft.com/office/drawing/2014/main" id="{F3B17458-943F-4B84-9907-6FF021167BA9}"/>
              </a:ext>
            </a:extLst>
          </p:cNvPr>
          <p:cNvSpPr>
            <a:spLocks noGrp="1"/>
          </p:cNvSpPr>
          <p:nvPr>
            <p:ph type="sldNum" sz="quarter" idx="12"/>
          </p:nvPr>
        </p:nvSpPr>
        <p:spPr/>
        <p:txBody>
          <a:bodyPr/>
          <a:lstStyle/>
          <a:p>
            <a:fld id="{00F9AB8A-0E2F-E249-88A0-FDFECF966907}" type="slidenum">
              <a:rPr lang="en-US" smtClean="0"/>
              <a:t>26</a:t>
            </a:fld>
            <a:endParaRPr lang="en-US"/>
          </a:p>
        </p:txBody>
      </p:sp>
    </p:spTree>
    <p:extLst>
      <p:ext uri="{BB962C8B-B14F-4D97-AF65-F5344CB8AC3E}">
        <p14:creationId xmlns:p14="http://schemas.microsoft.com/office/powerpoint/2010/main" val="161767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 Object</a:t>
            </a:r>
          </a:p>
        </p:txBody>
      </p:sp>
      <p:sp>
        <p:nvSpPr>
          <p:cNvPr id="6" name="Rectangle 5"/>
          <p:cNvSpPr/>
          <p:nvPr/>
        </p:nvSpPr>
        <p:spPr>
          <a:xfrm>
            <a:off x="685800" y="2286000"/>
            <a:ext cx="7696200" cy="3600986"/>
          </a:xfrm>
          <a:prstGeom prst="rect">
            <a:avLst/>
          </a:prstGeom>
        </p:spPr>
        <p:txBody>
          <a:bodyPr wrap="square">
            <a:spAutoFit/>
          </a:bodyPr>
          <a:lstStyle/>
          <a:p>
            <a:pPr>
              <a:tabLst>
                <a:tab pos="57150" algn="l"/>
                <a:tab pos="285750" algn="l"/>
              </a:tabLst>
            </a:pPr>
            <a:r>
              <a:rPr lang="en-US" sz="2400" i="1" dirty="0">
                <a:cs typeface="Courier New" pitchFamily="49" charset="0"/>
              </a:rPr>
              <a:t>Casting</a:t>
            </a:r>
            <a:r>
              <a:rPr lang="en-US" sz="2400" dirty="0">
                <a:cs typeface="Courier New" pitchFamily="49" charset="0"/>
              </a:rPr>
              <a:t> can be used to convert an object of one class type to another within an inheritance hierarchy. In the preceding section, the statement </a:t>
            </a:r>
          </a:p>
          <a:p>
            <a:pPr marL="628650" lvl="1" indent="-171450">
              <a:buFontTx/>
              <a:buNone/>
              <a:tabLst>
                <a:tab pos="57150" algn="l"/>
                <a:tab pos="285750" algn="l"/>
              </a:tabLst>
            </a:pPr>
            <a:r>
              <a:rPr lang="en-US" sz="2000" dirty="0">
                <a:cs typeface="Times New Roman" pitchFamily="18" charset="0"/>
              </a:rPr>
              <a:t>m(new Student());</a:t>
            </a:r>
          </a:p>
          <a:p>
            <a:pPr algn="ctr">
              <a:spcBef>
                <a:spcPct val="0"/>
              </a:spcBef>
              <a:tabLst>
                <a:tab pos="57150" algn="l"/>
                <a:tab pos="285750" algn="l"/>
              </a:tabLst>
            </a:pPr>
            <a:endParaRPr lang="en-US" sz="2400" dirty="0">
              <a:cs typeface="Courier New" pitchFamily="49" charset="0"/>
            </a:endParaRPr>
          </a:p>
          <a:p>
            <a:pPr>
              <a:spcBef>
                <a:spcPct val="0"/>
              </a:spcBef>
              <a:tabLst>
                <a:tab pos="57150" algn="l"/>
                <a:tab pos="285750" algn="l"/>
              </a:tabLst>
            </a:pPr>
            <a:r>
              <a:rPr lang="en-US" sz="2400" dirty="0">
                <a:cs typeface="Courier New" pitchFamily="49" charset="0"/>
              </a:rPr>
              <a:t>assigns the object new Student() to a parameter of the Object type. This statement is equivalent to:</a:t>
            </a:r>
          </a:p>
          <a:p>
            <a:pPr algn="ctr">
              <a:spcBef>
                <a:spcPct val="0"/>
              </a:spcBef>
              <a:tabLst>
                <a:tab pos="57150" algn="l"/>
                <a:tab pos="285750" algn="l"/>
              </a:tabLst>
            </a:pPr>
            <a:endParaRPr lang="en-US" sz="2400" dirty="0">
              <a:cs typeface="Courier New" pitchFamily="49" charset="0"/>
            </a:endParaRPr>
          </a:p>
          <a:p>
            <a:pPr marL="628650" lvl="1" indent="-171450">
              <a:buFontTx/>
              <a:buNone/>
              <a:tabLst>
                <a:tab pos="57150" algn="l"/>
                <a:tab pos="285750" algn="l"/>
              </a:tabLst>
            </a:pPr>
            <a:r>
              <a:rPr lang="en-US" sz="2000" dirty="0">
                <a:cs typeface="Times New Roman" pitchFamily="18" charset="0"/>
              </a:rPr>
              <a:t>Object o = new Student(); </a:t>
            </a:r>
            <a:r>
              <a:rPr lang="en-US" sz="2000" dirty="0">
                <a:solidFill>
                  <a:srgbClr val="99CC00"/>
                </a:solidFill>
                <a:cs typeface="Times New Roman" pitchFamily="18" charset="0"/>
              </a:rPr>
              <a:t>// Implicit casting</a:t>
            </a:r>
            <a:endParaRPr lang="en-US" sz="2000" dirty="0">
              <a:cs typeface="Times New Roman" pitchFamily="18" charset="0"/>
            </a:endParaRPr>
          </a:p>
          <a:p>
            <a:pPr marL="628650" lvl="1" indent="-171450">
              <a:buFontTx/>
              <a:buNone/>
              <a:tabLst>
                <a:tab pos="57150" algn="l"/>
                <a:tab pos="285750" algn="l"/>
              </a:tabLst>
            </a:pPr>
            <a:r>
              <a:rPr lang="en-US" sz="2000" dirty="0">
                <a:cs typeface="Times New Roman" pitchFamily="18" charset="0"/>
              </a:rPr>
              <a:t>m(o);</a:t>
            </a:r>
          </a:p>
        </p:txBody>
      </p:sp>
      <p:sp>
        <p:nvSpPr>
          <p:cNvPr id="3" name="Slide Number Placeholder 2">
            <a:extLst>
              <a:ext uri="{FF2B5EF4-FFF2-40B4-BE49-F238E27FC236}">
                <a16:creationId xmlns:a16="http://schemas.microsoft.com/office/drawing/2014/main" id="{46AFB3AE-DA9B-4D59-8D03-2935B69DD1F8}"/>
              </a:ext>
            </a:extLst>
          </p:cNvPr>
          <p:cNvSpPr>
            <a:spLocks noGrp="1"/>
          </p:cNvSpPr>
          <p:nvPr>
            <p:ph type="sldNum" sz="quarter" idx="12"/>
          </p:nvPr>
        </p:nvSpPr>
        <p:spPr/>
        <p:txBody>
          <a:bodyPr/>
          <a:lstStyle/>
          <a:p>
            <a:fld id="{00F9AB8A-0E2F-E249-88A0-FDFECF966907}" type="slidenum">
              <a:rPr lang="en-US" smtClean="0"/>
              <a:t>27</a:t>
            </a:fld>
            <a:endParaRPr lang="en-US"/>
          </a:p>
        </p:txBody>
      </p:sp>
    </p:spTree>
    <p:extLst>
      <p:ext uri="{BB962C8B-B14F-4D97-AF65-F5344CB8AC3E}">
        <p14:creationId xmlns:p14="http://schemas.microsoft.com/office/powerpoint/2010/main" val="2910261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Down-casting</a:t>
            </a:r>
          </a:p>
        </p:txBody>
      </p:sp>
      <p:sp>
        <p:nvSpPr>
          <p:cNvPr id="3" name="Content Placeholder 2"/>
          <p:cNvSpPr>
            <a:spLocks noGrp="1"/>
          </p:cNvSpPr>
          <p:nvPr>
            <p:ph idx="1"/>
          </p:nvPr>
        </p:nvSpPr>
        <p:spPr/>
        <p:txBody>
          <a:bodyPr/>
          <a:lstStyle/>
          <a:p>
            <a:r>
              <a:rPr lang="en-US" dirty="0"/>
              <a:t>Casting from superclass to subclass</a:t>
            </a:r>
          </a:p>
        </p:txBody>
      </p:sp>
      <p:sp>
        <p:nvSpPr>
          <p:cNvPr id="5" name="Rectangle 3"/>
          <p:cNvSpPr txBox="1">
            <a:spLocks noChangeArrowheads="1"/>
          </p:cNvSpPr>
          <p:nvPr/>
        </p:nvSpPr>
        <p:spPr>
          <a:xfrm>
            <a:off x="381000" y="2438400"/>
            <a:ext cx="8458200" cy="3962400"/>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Monotype Sorts" pitchFamily="2" charset="2"/>
              <a:buNone/>
            </a:pPr>
            <a:r>
              <a:rPr lang="en-US" dirty="0"/>
              <a:t>Explicit casting must be used when casting an object from a superclass to a subclass.  This type of casting may not always succeed.</a:t>
            </a:r>
            <a:endParaRPr lang="en-US" sz="3600" dirty="0"/>
          </a:p>
          <a:p>
            <a:pPr lvl="1">
              <a:spcBef>
                <a:spcPct val="100000"/>
              </a:spcBef>
              <a:buFontTx/>
              <a:buNone/>
            </a:pPr>
            <a:r>
              <a:rPr lang="en-US" sz="2400" dirty="0">
                <a:latin typeface="Courier New" pitchFamily="49" charset="0"/>
              </a:rPr>
              <a:t>Object y = new Circle();</a:t>
            </a:r>
          </a:p>
          <a:p>
            <a:pPr lvl="1">
              <a:spcBef>
                <a:spcPct val="100000"/>
              </a:spcBef>
              <a:buFontTx/>
              <a:buNone/>
            </a:pPr>
            <a:r>
              <a:rPr lang="en-US" sz="2400" dirty="0">
                <a:latin typeface="Courier New" pitchFamily="49" charset="0"/>
              </a:rPr>
              <a:t>Circle x = (Circle)y; </a:t>
            </a:r>
            <a:endParaRPr lang="en-US" sz="2000" dirty="0"/>
          </a:p>
        </p:txBody>
      </p:sp>
      <p:sp>
        <p:nvSpPr>
          <p:cNvPr id="6" name="TextBox 5"/>
          <p:cNvSpPr txBox="1"/>
          <p:nvPr/>
        </p:nvSpPr>
        <p:spPr>
          <a:xfrm>
            <a:off x="762000" y="5943600"/>
            <a:ext cx="3896770" cy="461665"/>
          </a:xfrm>
          <a:prstGeom prst="rect">
            <a:avLst/>
          </a:prstGeom>
          <a:noFill/>
        </p:spPr>
        <p:txBody>
          <a:bodyPr wrap="none" rtlCol="0">
            <a:spAutoFit/>
          </a:bodyPr>
          <a:lstStyle/>
          <a:p>
            <a:r>
              <a:rPr lang="en-US" sz="2400" dirty="0"/>
              <a:t>(Declared type </a:t>
            </a:r>
            <a:r>
              <a:rPr lang="en-US" sz="2400" dirty="0" err="1"/>
              <a:t>vs</a:t>
            </a:r>
            <a:r>
              <a:rPr lang="en-US" sz="2400" dirty="0"/>
              <a:t> actual type)</a:t>
            </a:r>
          </a:p>
        </p:txBody>
      </p:sp>
      <p:sp>
        <p:nvSpPr>
          <p:cNvPr id="7" name="Slide Number Placeholder 6">
            <a:extLst>
              <a:ext uri="{FF2B5EF4-FFF2-40B4-BE49-F238E27FC236}">
                <a16:creationId xmlns:a16="http://schemas.microsoft.com/office/drawing/2014/main" id="{F9B2D9DB-3508-4E54-BD26-953FB71BD22B}"/>
              </a:ext>
            </a:extLst>
          </p:cNvPr>
          <p:cNvSpPr>
            <a:spLocks noGrp="1"/>
          </p:cNvSpPr>
          <p:nvPr>
            <p:ph type="sldNum" sz="quarter" idx="12"/>
          </p:nvPr>
        </p:nvSpPr>
        <p:spPr/>
        <p:txBody>
          <a:bodyPr/>
          <a:lstStyle/>
          <a:p>
            <a:fld id="{00F9AB8A-0E2F-E249-88A0-FDFECF966907}" type="slidenum">
              <a:rPr lang="en-US" smtClean="0"/>
              <a:t>28</a:t>
            </a:fld>
            <a:endParaRPr lang="en-US"/>
          </a:p>
        </p:txBody>
      </p:sp>
    </p:spTree>
    <p:extLst>
      <p:ext uri="{BB962C8B-B14F-4D97-AF65-F5344CB8AC3E}">
        <p14:creationId xmlns:p14="http://schemas.microsoft.com/office/powerpoint/2010/main" val="3793106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instanceof</a:t>
            </a:r>
            <a:r>
              <a:rPr lang="en-US" dirty="0"/>
              <a:t> Operator</a:t>
            </a:r>
          </a:p>
        </p:txBody>
      </p:sp>
      <p:sp>
        <p:nvSpPr>
          <p:cNvPr id="6" name="Rectangle 3"/>
          <p:cNvSpPr txBox="1">
            <a:spLocks noChangeArrowheads="1"/>
          </p:cNvSpPr>
          <p:nvPr/>
        </p:nvSpPr>
        <p:spPr>
          <a:xfrm>
            <a:off x="609600" y="1371600"/>
            <a:ext cx="8153400" cy="4495800"/>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Font typeface="Monotype Sorts" pitchFamily="2" charset="2"/>
              <a:buNone/>
            </a:pPr>
            <a:r>
              <a:rPr lang="en-US" sz="2200"/>
              <a:t>Use the </a:t>
            </a:r>
            <a:r>
              <a:rPr lang="en-US" sz="2000">
                <a:latin typeface="Courier New" pitchFamily="49" charset="0"/>
              </a:rPr>
              <a:t>instanceof</a:t>
            </a:r>
            <a:r>
              <a:rPr lang="en-US" sz="2200"/>
              <a:t> operator to test whether an object is an instance of a class:</a:t>
            </a:r>
          </a:p>
          <a:p>
            <a:pPr marL="0" indent="0">
              <a:lnSpc>
                <a:spcPct val="80000"/>
              </a:lnSpc>
              <a:buFont typeface="Monotype Sorts" pitchFamily="2" charset="2"/>
              <a:buNone/>
            </a:pPr>
            <a:endParaRPr lang="en-US" sz="2200"/>
          </a:p>
          <a:p>
            <a:pPr lvl="1">
              <a:lnSpc>
                <a:spcPct val="80000"/>
              </a:lnSpc>
              <a:buFontTx/>
              <a:buNone/>
            </a:pPr>
            <a:r>
              <a:rPr lang="en-US" sz="2000">
                <a:latin typeface="Courier New" pitchFamily="49" charset="0"/>
              </a:rPr>
              <a:t>Object myObject = new Circle();</a:t>
            </a:r>
          </a:p>
          <a:p>
            <a:pPr lvl="1">
              <a:lnSpc>
                <a:spcPct val="80000"/>
              </a:lnSpc>
              <a:buFontTx/>
              <a:buNone/>
            </a:pPr>
            <a:r>
              <a:rPr lang="en-US" sz="2000">
                <a:latin typeface="Courier New" pitchFamily="49" charset="0"/>
              </a:rPr>
              <a:t>... // Some lines of code</a:t>
            </a:r>
          </a:p>
          <a:p>
            <a:pPr lvl="1">
              <a:lnSpc>
                <a:spcPct val="80000"/>
              </a:lnSpc>
              <a:buFontTx/>
              <a:buNone/>
            </a:pPr>
            <a:r>
              <a:rPr lang="en-US" sz="2000">
                <a:latin typeface="Courier New" pitchFamily="49" charset="0"/>
              </a:rPr>
              <a:t>/** Perform casting if myObject is an instance of Circle */</a:t>
            </a:r>
          </a:p>
          <a:p>
            <a:pPr lvl="1">
              <a:lnSpc>
                <a:spcPct val="80000"/>
              </a:lnSpc>
              <a:buFontTx/>
              <a:buNone/>
            </a:pPr>
            <a:r>
              <a:rPr lang="en-US" sz="2000">
                <a:latin typeface="Courier New" pitchFamily="49" charset="0"/>
              </a:rPr>
              <a:t>if (myObject instanceof Circle) {</a:t>
            </a:r>
          </a:p>
          <a:p>
            <a:pPr lvl="1">
              <a:lnSpc>
                <a:spcPct val="80000"/>
              </a:lnSpc>
              <a:buFontTx/>
              <a:buNone/>
            </a:pPr>
            <a:r>
              <a:rPr lang="en-US" sz="2000">
                <a:latin typeface="Courier New" pitchFamily="49" charset="0"/>
              </a:rPr>
              <a:t>  System.out.println("The circle diameter is " + </a:t>
            </a:r>
          </a:p>
          <a:p>
            <a:pPr lvl="1">
              <a:lnSpc>
                <a:spcPct val="80000"/>
              </a:lnSpc>
              <a:buFontTx/>
              <a:buNone/>
            </a:pPr>
            <a:r>
              <a:rPr lang="en-US" sz="2000">
                <a:latin typeface="Courier New" pitchFamily="49" charset="0"/>
              </a:rPr>
              <a:t>    ((Circle)myObject).getDiameter());</a:t>
            </a:r>
          </a:p>
          <a:p>
            <a:pPr lvl="1">
              <a:lnSpc>
                <a:spcPct val="80000"/>
              </a:lnSpc>
              <a:buFontTx/>
              <a:buNone/>
            </a:pPr>
            <a:r>
              <a:rPr lang="en-US" sz="2000">
                <a:latin typeface="Courier New" pitchFamily="49" charset="0"/>
              </a:rPr>
              <a:t>  ...</a:t>
            </a:r>
          </a:p>
          <a:p>
            <a:pPr lvl="1">
              <a:lnSpc>
                <a:spcPct val="80000"/>
              </a:lnSpc>
              <a:buFontTx/>
              <a:buNone/>
            </a:pPr>
            <a:r>
              <a:rPr lang="en-US" sz="2000">
                <a:latin typeface="Courier New" pitchFamily="49" charset="0"/>
              </a:rPr>
              <a:t>}</a:t>
            </a:r>
            <a:endParaRPr lang="en-US" sz="2000" dirty="0">
              <a:latin typeface="Courier New" pitchFamily="49" charset="0"/>
            </a:endParaRPr>
          </a:p>
        </p:txBody>
      </p:sp>
      <p:sp>
        <p:nvSpPr>
          <p:cNvPr id="3" name="Slide Number Placeholder 2">
            <a:extLst>
              <a:ext uri="{FF2B5EF4-FFF2-40B4-BE49-F238E27FC236}">
                <a16:creationId xmlns:a16="http://schemas.microsoft.com/office/drawing/2014/main" id="{F3A4C093-D436-4626-A201-51953E85D3E3}"/>
              </a:ext>
            </a:extLst>
          </p:cNvPr>
          <p:cNvSpPr>
            <a:spLocks noGrp="1"/>
          </p:cNvSpPr>
          <p:nvPr>
            <p:ph type="sldNum" sz="quarter" idx="12"/>
          </p:nvPr>
        </p:nvSpPr>
        <p:spPr/>
        <p:txBody>
          <a:bodyPr/>
          <a:lstStyle/>
          <a:p>
            <a:fld id="{00F9AB8A-0E2F-E249-88A0-FDFECF966907}" type="slidenum">
              <a:rPr lang="en-US" smtClean="0"/>
              <a:t>29</a:t>
            </a:fld>
            <a:endParaRPr lang="en-US"/>
          </a:p>
        </p:txBody>
      </p:sp>
    </p:spTree>
    <p:extLst>
      <p:ext uri="{BB962C8B-B14F-4D97-AF65-F5344CB8AC3E}">
        <p14:creationId xmlns:p14="http://schemas.microsoft.com/office/powerpoint/2010/main" val="134610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String</a:t>
            </a:r>
          </a:p>
        </p:txBody>
      </p:sp>
      <p:sp>
        <p:nvSpPr>
          <p:cNvPr id="3" name="Content Placeholder 2"/>
          <p:cNvSpPr>
            <a:spLocks noGrp="1"/>
          </p:cNvSpPr>
          <p:nvPr>
            <p:ph idx="1"/>
          </p:nvPr>
        </p:nvSpPr>
        <p:spPr/>
        <p:txBody>
          <a:bodyPr>
            <a:normAutofit/>
          </a:bodyPr>
          <a:lstStyle/>
          <a:p>
            <a:pPr marL="0" indent="0">
              <a:buNone/>
            </a:pPr>
            <a:r>
              <a:rPr lang="en-US" dirty="0"/>
              <a:t>Alternative way to create a String object</a:t>
            </a:r>
          </a:p>
          <a:p>
            <a:pPr marL="0" indent="0">
              <a:buNone/>
            </a:pPr>
            <a:endParaRPr lang="en-US" dirty="0"/>
          </a:p>
          <a:p>
            <a:pPr marL="0" indent="0">
              <a:buNone/>
            </a:pPr>
            <a:r>
              <a:rPr lang="en-US" dirty="0"/>
              <a:t>char[] </a:t>
            </a:r>
            <a:r>
              <a:rPr lang="en-US" dirty="0" err="1"/>
              <a:t>dArray</a:t>
            </a:r>
            <a:r>
              <a:rPr lang="en-US" dirty="0"/>
              <a:t> = { 'h', 'e', 'l', 'l', 'o', ’X’, ‘D’, ‘D’ };</a:t>
            </a:r>
          </a:p>
          <a:p>
            <a:pPr marL="0" indent="0">
              <a:buNone/>
            </a:pPr>
            <a:r>
              <a:rPr lang="en-US" dirty="0"/>
              <a:t>String </a:t>
            </a:r>
            <a:r>
              <a:rPr lang="en-US" dirty="0" err="1"/>
              <a:t>dString</a:t>
            </a:r>
            <a:r>
              <a:rPr lang="en-US" dirty="0"/>
              <a:t> = new String(</a:t>
            </a:r>
            <a:r>
              <a:rPr lang="en-US" dirty="0" err="1"/>
              <a:t>dArray</a:t>
            </a:r>
            <a:r>
              <a:rPr lang="en-US" dirty="0"/>
              <a:t>);</a:t>
            </a:r>
          </a:p>
          <a:p>
            <a:pPr marL="0" indent="0">
              <a:buNone/>
            </a:pPr>
            <a:r>
              <a:rPr lang="en-US" dirty="0" err="1"/>
              <a:t>System.out.println</a:t>
            </a:r>
            <a:r>
              <a:rPr lang="en-US" dirty="0"/>
              <a:t>(</a:t>
            </a:r>
            <a:r>
              <a:rPr lang="en-US" dirty="0" err="1"/>
              <a:t>dString</a:t>
            </a:r>
            <a:r>
              <a:rPr lang="en-US" dirty="0"/>
              <a:t>);</a:t>
            </a:r>
          </a:p>
        </p:txBody>
      </p:sp>
      <p:sp>
        <p:nvSpPr>
          <p:cNvPr id="5" name="Slide Number Placeholder 4">
            <a:extLst>
              <a:ext uri="{FF2B5EF4-FFF2-40B4-BE49-F238E27FC236}">
                <a16:creationId xmlns:a16="http://schemas.microsoft.com/office/drawing/2014/main" id="{2331659C-FDC5-4830-A88E-F957A8D000CF}"/>
              </a:ext>
            </a:extLst>
          </p:cNvPr>
          <p:cNvSpPr>
            <a:spLocks noGrp="1"/>
          </p:cNvSpPr>
          <p:nvPr>
            <p:ph type="sldNum" sz="quarter" idx="12"/>
          </p:nvPr>
        </p:nvSpPr>
        <p:spPr/>
        <p:txBody>
          <a:bodyPr/>
          <a:lstStyle/>
          <a:p>
            <a:fld id="{00F9AB8A-0E2F-E249-88A0-FDFECF966907}" type="slidenum">
              <a:rPr lang="en-US" smtClean="0"/>
              <a:t>3</a:t>
            </a:fld>
            <a:endParaRPr lang="en-US"/>
          </a:p>
        </p:txBody>
      </p:sp>
    </p:spTree>
    <p:extLst>
      <p:ext uri="{BB962C8B-B14F-4D97-AF65-F5344CB8AC3E}">
        <p14:creationId xmlns:p14="http://schemas.microsoft.com/office/powerpoint/2010/main" val="2909697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protected Modifier</a:t>
            </a:r>
          </a:p>
        </p:txBody>
      </p:sp>
      <p:sp>
        <p:nvSpPr>
          <p:cNvPr id="3" name="Content Placeholder 2"/>
          <p:cNvSpPr>
            <a:spLocks noGrp="1"/>
          </p:cNvSpPr>
          <p:nvPr>
            <p:ph idx="1"/>
          </p:nvPr>
        </p:nvSpPr>
        <p:spPr/>
        <p:txBody>
          <a:bodyPr/>
          <a:lstStyle/>
          <a:p>
            <a:r>
              <a:rPr lang="en-US" dirty="0"/>
              <a:t>The protected modifier can be applied on data and methods in a class. A protected data or a protected method in a public class can be accessed by any class in the same package </a:t>
            </a:r>
            <a:r>
              <a:rPr lang="en-US" dirty="0">
                <a:solidFill>
                  <a:srgbClr val="FF0000"/>
                </a:solidFill>
              </a:rPr>
              <a:t>or its subclasses, even if the subclasses are in a different package</a:t>
            </a:r>
            <a:endParaRPr lang="en-US" dirty="0"/>
          </a:p>
          <a:p>
            <a:r>
              <a:rPr lang="en-US" dirty="0"/>
              <a:t>private, default, protected, public</a:t>
            </a:r>
          </a:p>
        </p:txBody>
      </p:sp>
      <p:sp>
        <p:nvSpPr>
          <p:cNvPr id="5" name="Slide Number Placeholder 4">
            <a:extLst>
              <a:ext uri="{FF2B5EF4-FFF2-40B4-BE49-F238E27FC236}">
                <a16:creationId xmlns:a16="http://schemas.microsoft.com/office/drawing/2014/main" id="{F75322F1-CA3B-48FB-88BF-FE631C3025C8}"/>
              </a:ext>
            </a:extLst>
          </p:cNvPr>
          <p:cNvSpPr>
            <a:spLocks noGrp="1"/>
          </p:cNvSpPr>
          <p:nvPr>
            <p:ph type="sldNum" sz="quarter" idx="12"/>
          </p:nvPr>
        </p:nvSpPr>
        <p:spPr/>
        <p:txBody>
          <a:bodyPr/>
          <a:lstStyle/>
          <a:p>
            <a:fld id="{00F9AB8A-0E2F-E249-88A0-FDFECF966907}" type="slidenum">
              <a:rPr lang="en-US" smtClean="0"/>
              <a:t>30</a:t>
            </a:fld>
            <a:endParaRPr lang="en-US"/>
          </a:p>
        </p:txBody>
      </p:sp>
    </p:spTree>
    <p:extLst>
      <p:ext uri="{BB962C8B-B14F-4D97-AF65-F5344CB8AC3E}">
        <p14:creationId xmlns:p14="http://schemas.microsoft.com/office/powerpoint/2010/main" val="6831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Modifiers</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71625"/>
            <a:ext cx="8380413" cy="371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a16="http://schemas.microsoft.com/office/drawing/2014/main" id="{5A419E2E-40A0-4E29-A29F-D2DF367E51D8}"/>
              </a:ext>
            </a:extLst>
          </p:cNvPr>
          <p:cNvSpPr>
            <a:spLocks noGrp="1"/>
          </p:cNvSpPr>
          <p:nvPr>
            <p:ph type="sldNum" sz="quarter" idx="12"/>
          </p:nvPr>
        </p:nvSpPr>
        <p:spPr/>
        <p:txBody>
          <a:bodyPr/>
          <a:lstStyle/>
          <a:p>
            <a:fld id="{00F9AB8A-0E2F-E249-88A0-FDFECF966907}" type="slidenum">
              <a:rPr lang="en-US" smtClean="0"/>
              <a:t>31</a:t>
            </a:fld>
            <a:endParaRPr lang="en-US"/>
          </a:p>
        </p:txBody>
      </p:sp>
    </p:spTree>
    <p:extLst>
      <p:ext uri="{BB962C8B-B14F-4D97-AF65-F5344CB8AC3E}">
        <p14:creationId xmlns:p14="http://schemas.microsoft.com/office/powerpoint/2010/main" val="2427000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dirty="0"/>
              <a:t>A Subclass Cannot Weaken the Accessibility</a:t>
            </a:r>
          </a:p>
        </p:txBody>
      </p:sp>
      <p:sp>
        <p:nvSpPr>
          <p:cNvPr id="3" name="Content Placeholder 2"/>
          <p:cNvSpPr>
            <a:spLocks noGrp="1"/>
          </p:cNvSpPr>
          <p:nvPr>
            <p:ph idx="1"/>
          </p:nvPr>
        </p:nvSpPr>
        <p:spPr>
          <a:xfrm>
            <a:off x="457200" y="1706562"/>
            <a:ext cx="8229600" cy="4525963"/>
          </a:xfrm>
        </p:spPr>
        <p:txBody>
          <a:bodyPr/>
          <a:lstStyle/>
          <a:p>
            <a:r>
              <a:rPr lang="en-US" dirty="0">
                <a:cs typeface="Times New Roman"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a:t>
            </a:r>
          </a:p>
        </p:txBody>
      </p:sp>
      <p:sp>
        <p:nvSpPr>
          <p:cNvPr id="5" name="Slide Number Placeholder 4">
            <a:extLst>
              <a:ext uri="{FF2B5EF4-FFF2-40B4-BE49-F238E27FC236}">
                <a16:creationId xmlns:a16="http://schemas.microsoft.com/office/drawing/2014/main" id="{5800B416-1261-4E27-B875-941E2C8D65AA}"/>
              </a:ext>
            </a:extLst>
          </p:cNvPr>
          <p:cNvSpPr>
            <a:spLocks noGrp="1"/>
          </p:cNvSpPr>
          <p:nvPr>
            <p:ph type="sldNum" sz="quarter" idx="12"/>
          </p:nvPr>
        </p:nvSpPr>
        <p:spPr/>
        <p:txBody>
          <a:bodyPr/>
          <a:lstStyle/>
          <a:p>
            <a:fld id="{00F9AB8A-0E2F-E249-88A0-FDFECF966907}" type="slidenum">
              <a:rPr lang="en-US" smtClean="0"/>
              <a:t>32</a:t>
            </a:fld>
            <a:endParaRPr lang="en-US"/>
          </a:p>
        </p:txBody>
      </p:sp>
    </p:spTree>
    <p:extLst>
      <p:ext uri="{BB962C8B-B14F-4D97-AF65-F5344CB8AC3E}">
        <p14:creationId xmlns:p14="http://schemas.microsoft.com/office/powerpoint/2010/main" val="2266379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a:t>
            </a:r>
          </a:p>
        </p:txBody>
      </p:sp>
      <p:sp>
        <p:nvSpPr>
          <p:cNvPr id="3" name="Content Placeholder 2"/>
          <p:cNvSpPr>
            <a:spLocks noGrp="1"/>
          </p:cNvSpPr>
          <p:nvPr>
            <p:ph idx="1"/>
          </p:nvPr>
        </p:nvSpPr>
        <p:spPr/>
        <p:txBody>
          <a:bodyPr>
            <a:normAutofit/>
          </a:bodyPr>
          <a:lstStyle/>
          <a:p>
            <a:r>
              <a:rPr lang="en-US" sz="2400" dirty="0"/>
              <a:t>Cannot create instance of abstract class using the new operator </a:t>
            </a:r>
          </a:p>
          <a:p>
            <a:pPr lvl="1"/>
            <a:r>
              <a:rPr lang="en-US" sz="2000" dirty="0"/>
              <a:t>(however, anonymous classes made from abstract)</a:t>
            </a:r>
          </a:p>
          <a:p>
            <a:r>
              <a:rPr lang="en-US" sz="2400" dirty="0"/>
              <a:t>An abstract method is defined without implementation</a:t>
            </a:r>
          </a:p>
          <a:p>
            <a:pPr lvl="1"/>
            <a:r>
              <a:rPr lang="en-US" sz="2000" dirty="0"/>
              <a:t>Means no body, but CAN still have parameters!!</a:t>
            </a:r>
          </a:p>
          <a:p>
            <a:r>
              <a:rPr lang="en-US" sz="2400" dirty="0"/>
              <a:t>Implementation provided by subclass</a:t>
            </a:r>
          </a:p>
          <a:p>
            <a:r>
              <a:rPr lang="en-US" sz="2400" dirty="0"/>
              <a:t>A class that contains abstract methods must be defined as an abstract class</a:t>
            </a:r>
          </a:p>
          <a:p>
            <a:r>
              <a:rPr lang="en-US" sz="2400" b="1" dirty="0"/>
              <a:t>Practical advantage of abstract class: generic programming</a:t>
            </a:r>
          </a:p>
          <a:p>
            <a:endParaRPr lang="en-US" sz="2400" dirty="0"/>
          </a:p>
        </p:txBody>
      </p:sp>
      <p:sp>
        <p:nvSpPr>
          <p:cNvPr id="5" name="Slide Number Placeholder 4">
            <a:extLst>
              <a:ext uri="{FF2B5EF4-FFF2-40B4-BE49-F238E27FC236}">
                <a16:creationId xmlns:a16="http://schemas.microsoft.com/office/drawing/2014/main" id="{B7FA7FC2-09DF-4723-9191-8B0516C519D7}"/>
              </a:ext>
            </a:extLst>
          </p:cNvPr>
          <p:cNvSpPr>
            <a:spLocks noGrp="1"/>
          </p:cNvSpPr>
          <p:nvPr>
            <p:ph type="sldNum" sz="quarter" idx="12"/>
          </p:nvPr>
        </p:nvSpPr>
        <p:spPr/>
        <p:txBody>
          <a:bodyPr/>
          <a:lstStyle/>
          <a:p>
            <a:fld id="{00F9AB8A-0E2F-E249-88A0-FDFECF966907}" type="slidenum">
              <a:rPr lang="en-US" smtClean="0"/>
              <a:t>33</a:t>
            </a:fld>
            <a:endParaRPr lang="en-US"/>
          </a:p>
        </p:txBody>
      </p:sp>
      <p:sp>
        <p:nvSpPr>
          <p:cNvPr id="7" name="TextBox 6">
            <a:extLst>
              <a:ext uri="{FF2B5EF4-FFF2-40B4-BE49-F238E27FC236}">
                <a16:creationId xmlns:a16="http://schemas.microsoft.com/office/drawing/2014/main" id="{CCDFD33E-A466-4047-BD1B-F9EDD73A8C43}"/>
              </a:ext>
            </a:extLst>
          </p:cNvPr>
          <p:cNvSpPr txBox="1"/>
          <p:nvPr/>
        </p:nvSpPr>
        <p:spPr>
          <a:xfrm>
            <a:off x="0" y="5608916"/>
            <a:ext cx="8734426" cy="707886"/>
          </a:xfrm>
          <a:prstGeom prst="rect">
            <a:avLst/>
          </a:prstGeom>
          <a:noFill/>
        </p:spPr>
        <p:txBody>
          <a:bodyPr wrap="square">
            <a:spAutoFit/>
          </a:bodyPr>
          <a:lstStyle/>
          <a:p>
            <a:r>
              <a:rPr lang="en-US" sz="2000" dirty="0"/>
              <a:t>	public static </a:t>
            </a:r>
            <a:r>
              <a:rPr lang="en-US" sz="2000" dirty="0" err="1"/>
              <a:t>boolean</a:t>
            </a:r>
            <a:r>
              <a:rPr lang="en-US" sz="2000" dirty="0"/>
              <a:t> </a:t>
            </a:r>
            <a:r>
              <a:rPr lang="en-US" sz="2000" dirty="0" err="1"/>
              <a:t>equalArea</a:t>
            </a:r>
            <a:r>
              <a:rPr lang="en-US" sz="2000" dirty="0"/>
              <a:t>(</a:t>
            </a:r>
            <a:r>
              <a:rPr lang="en-US" sz="2000" dirty="0" err="1"/>
              <a:t>GeometricObject</a:t>
            </a:r>
            <a:r>
              <a:rPr lang="en-US" sz="2000" dirty="0"/>
              <a:t> o1, </a:t>
            </a:r>
            <a:r>
              <a:rPr lang="en-US" sz="2000" dirty="0" err="1"/>
              <a:t>GeometricObject</a:t>
            </a:r>
            <a:r>
              <a:rPr lang="en-US" sz="2000" dirty="0"/>
              <a:t> o2){</a:t>
            </a:r>
          </a:p>
          <a:p>
            <a:r>
              <a:rPr lang="en-US" sz="2000" dirty="0"/>
              <a:t>		return o1.getArea() == o2.getArea()</a:t>
            </a:r>
          </a:p>
        </p:txBody>
      </p:sp>
    </p:spTree>
    <p:extLst>
      <p:ext uri="{BB962C8B-B14F-4D97-AF65-F5344CB8AC3E}">
        <p14:creationId xmlns:p14="http://schemas.microsoft.com/office/powerpoint/2010/main" val="2786723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normAutofit lnSpcReduction="10000"/>
          </a:bodyPr>
          <a:lstStyle/>
          <a:p>
            <a:r>
              <a:rPr lang="en-US" dirty="0"/>
              <a:t>Interface is a class-like programming construct that contains only constants and abstract methods</a:t>
            </a:r>
          </a:p>
          <a:p>
            <a:r>
              <a:rPr lang="en-US" dirty="0"/>
              <a:t>In many ways similar to abstract class, as we will see</a:t>
            </a:r>
          </a:p>
          <a:p>
            <a:r>
              <a:rPr lang="en-US" dirty="0"/>
              <a:t>But its intent is to </a:t>
            </a:r>
            <a:r>
              <a:rPr lang="en-US" b="1" dirty="0"/>
              <a:t>specify common behavior / characteristics</a:t>
            </a:r>
            <a:r>
              <a:rPr lang="en-US" dirty="0"/>
              <a:t> of objects of related classes or unrelated classes, e.g., comparable, eatable, </a:t>
            </a:r>
            <a:r>
              <a:rPr lang="en-US" dirty="0" err="1"/>
              <a:t>etc</a:t>
            </a:r>
            <a:endParaRPr lang="en-US" dirty="0"/>
          </a:p>
        </p:txBody>
      </p:sp>
      <p:sp>
        <p:nvSpPr>
          <p:cNvPr id="5" name="Slide Number Placeholder 4">
            <a:extLst>
              <a:ext uri="{FF2B5EF4-FFF2-40B4-BE49-F238E27FC236}">
                <a16:creationId xmlns:a16="http://schemas.microsoft.com/office/drawing/2014/main" id="{0FA5CA18-14F8-4DF1-90BB-E5A2C3B8AC26}"/>
              </a:ext>
            </a:extLst>
          </p:cNvPr>
          <p:cNvSpPr>
            <a:spLocks noGrp="1"/>
          </p:cNvSpPr>
          <p:nvPr>
            <p:ph type="sldNum" sz="quarter" idx="12"/>
          </p:nvPr>
        </p:nvSpPr>
        <p:spPr/>
        <p:txBody>
          <a:bodyPr/>
          <a:lstStyle/>
          <a:p>
            <a:fld id="{00F9AB8A-0E2F-E249-88A0-FDFECF966907}" type="slidenum">
              <a:rPr lang="en-US" smtClean="0"/>
              <a:t>34</a:t>
            </a:fld>
            <a:endParaRPr lang="en-US"/>
          </a:p>
        </p:txBody>
      </p:sp>
    </p:spTree>
    <p:extLst>
      <p:ext uri="{BB962C8B-B14F-4D97-AF65-F5344CB8AC3E}">
        <p14:creationId xmlns:p14="http://schemas.microsoft.com/office/powerpoint/2010/main" val="1948094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normAutofit fontScale="70000" lnSpcReduction="20000"/>
          </a:bodyPr>
          <a:lstStyle/>
          <a:p>
            <a:r>
              <a:rPr lang="en-US" dirty="0"/>
              <a:t>In interface, since all data fields are public static final and all methods are public abstract, these modifiers are ok to be omitted</a:t>
            </a:r>
          </a:p>
          <a:p>
            <a:endParaRPr lang="en-US" dirty="0"/>
          </a:p>
          <a:p>
            <a:endParaRPr lang="en-US" dirty="0"/>
          </a:p>
          <a:p>
            <a:endParaRPr lang="en-US" dirty="0"/>
          </a:p>
          <a:p>
            <a:endParaRPr lang="en-US" dirty="0"/>
          </a:p>
          <a:p>
            <a:endParaRPr lang="en-US" dirty="0"/>
          </a:p>
          <a:p>
            <a:endParaRPr lang="en-US" dirty="0"/>
          </a:p>
          <a:p>
            <a:r>
              <a:rPr lang="en-US" dirty="0"/>
              <a:t>Similar to abstract class:</a:t>
            </a:r>
          </a:p>
          <a:p>
            <a:pPr lvl="1"/>
            <a:r>
              <a:rPr lang="en-US" dirty="0"/>
              <a:t>Cannot create an instance from an interface using the new operator</a:t>
            </a:r>
          </a:p>
          <a:p>
            <a:pPr lvl="1"/>
            <a:r>
              <a:rPr lang="en-US" dirty="0"/>
              <a:t>Ok to use an interface as a data type for a variable</a:t>
            </a:r>
          </a:p>
          <a:p>
            <a:pPr lvl="1"/>
            <a:r>
              <a:rPr lang="en-US" dirty="0"/>
              <a:t>Use it for casting</a:t>
            </a:r>
          </a:p>
          <a:p>
            <a:pPr lvl="1"/>
            <a:r>
              <a:rPr lang="en-US" dirty="0" err="1"/>
              <a:t>etc</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7" y="2438400"/>
            <a:ext cx="7389813" cy="1323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a16="http://schemas.microsoft.com/office/drawing/2014/main" id="{62AFD2A3-B510-4531-A0EC-1D72B18D13E8}"/>
              </a:ext>
            </a:extLst>
          </p:cNvPr>
          <p:cNvSpPr>
            <a:spLocks noGrp="1"/>
          </p:cNvSpPr>
          <p:nvPr>
            <p:ph type="sldNum" sz="quarter" idx="12"/>
          </p:nvPr>
        </p:nvSpPr>
        <p:spPr/>
        <p:txBody>
          <a:bodyPr/>
          <a:lstStyle/>
          <a:p>
            <a:fld id="{00F9AB8A-0E2F-E249-88A0-FDFECF966907}" type="slidenum">
              <a:rPr lang="en-US" smtClean="0"/>
              <a:t>35</a:t>
            </a:fld>
            <a:endParaRPr lang="en-US"/>
          </a:p>
        </p:txBody>
      </p:sp>
    </p:spTree>
    <p:extLst>
      <p:ext uri="{BB962C8B-B14F-4D97-AF65-F5344CB8AC3E}">
        <p14:creationId xmlns:p14="http://schemas.microsoft.com/office/powerpoint/2010/main" val="2728540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vs. Interface</a:t>
            </a:r>
          </a:p>
        </p:txBody>
      </p:sp>
      <p:sp>
        <p:nvSpPr>
          <p:cNvPr id="3" name="Content Placeholder 2"/>
          <p:cNvSpPr>
            <a:spLocks noGrp="1"/>
          </p:cNvSpPr>
          <p:nvPr>
            <p:ph idx="1"/>
          </p:nvPr>
        </p:nvSpPr>
        <p:spPr>
          <a:xfrm>
            <a:off x="457200" y="1295400"/>
            <a:ext cx="8229600" cy="4983163"/>
          </a:xfrm>
        </p:spPr>
        <p:txBody>
          <a:bodyPr/>
          <a:lstStyle/>
          <a:p>
            <a:r>
              <a:rPr lang="en-US" sz="2400" dirty="0"/>
              <a:t>Interface: all data must be constants</a:t>
            </a:r>
          </a:p>
          <a:p>
            <a:r>
              <a:rPr lang="en-US" sz="2400" dirty="0"/>
              <a:t>Abstract class: all types of data</a:t>
            </a:r>
          </a:p>
          <a:p>
            <a:r>
              <a:rPr lang="en-US" sz="2400" dirty="0"/>
              <a:t>Interface: all methods are abstract (signature only)</a:t>
            </a:r>
          </a:p>
          <a:p>
            <a:r>
              <a:rPr lang="en-US" sz="2400" dirty="0"/>
              <a:t>An abstract class can have concrete methods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8188325" cy="3067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a16="http://schemas.microsoft.com/office/drawing/2014/main" id="{D6537B76-A74C-4055-AE2D-D8554D43FDDC}"/>
              </a:ext>
            </a:extLst>
          </p:cNvPr>
          <p:cNvSpPr>
            <a:spLocks noGrp="1"/>
          </p:cNvSpPr>
          <p:nvPr>
            <p:ph type="sldNum" sz="quarter" idx="12"/>
          </p:nvPr>
        </p:nvSpPr>
        <p:spPr/>
        <p:txBody>
          <a:bodyPr/>
          <a:lstStyle/>
          <a:p>
            <a:fld id="{00F9AB8A-0E2F-E249-88A0-FDFECF966907}" type="slidenum">
              <a:rPr lang="en-US" smtClean="0"/>
              <a:t>36</a:t>
            </a:fld>
            <a:endParaRPr lang="en-US"/>
          </a:p>
        </p:txBody>
      </p:sp>
    </p:spTree>
    <p:extLst>
      <p:ext uri="{BB962C8B-B14F-4D97-AF65-F5344CB8AC3E}">
        <p14:creationId xmlns:p14="http://schemas.microsoft.com/office/powerpoint/2010/main" val="2605245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vs. Interface</a:t>
            </a:r>
          </a:p>
        </p:txBody>
      </p:sp>
      <p:sp>
        <p:nvSpPr>
          <p:cNvPr id="3" name="Content Placeholder 2"/>
          <p:cNvSpPr>
            <a:spLocks noGrp="1"/>
          </p:cNvSpPr>
          <p:nvPr>
            <p:ph idx="1"/>
          </p:nvPr>
        </p:nvSpPr>
        <p:spPr/>
        <p:txBody>
          <a:bodyPr/>
          <a:lstStyle/>
          <a:p>
            <a:r>
              <a:rPr lang="en-US" dirty="0"/>
              <a:t>All classes share the same root, Object; but there is no single root for interfaces</a:t>
            </a:r>
          </a:p>
          <a:p>
            <a:r>
              <a:rPr lang="en-US" dirty="0"/>
              <a:t>Like a class, a variable of an interface type can reference any instance of the class that implements the interface</a:t>
            </a:r>
          </a:p>
          <a:p>
            <a:r>
              <a:rPr lang="en-US" dirty="0"/>
              <a:t>If a class implements an interface, this interface plays the similar role as a superclass</a:t>
            </a:r>
          </a:p>
          <a:p>
            <a:endParaRPr lang="en-US" dirty="0"/>
          </a:p>
        </p:txBody>
      </p:sp>
      <p:sp>
        <p:nvSpPr>
          <p:cNvPr id="5" name="Slide Number Placeholder 4">
            <a:extLst>
              <a:ext uri="{FF2B5EF4-FFF2-40B4-BE49-F238E27FC236}">
                <a16:creationId xmlns:a16="http://schemas.microsoft.com/office/drawing/2014/main" id="{A37740D6-5BD8-426D-B1C4-B9EFFBC03CD7}"/>
              </a:ext>
            </a:extLst>
          </p:cNvPr>
          <p:cNvSpPr>
            <a:spLocks noGrp="1"/>
          </p:cNvSpPr>
          <p:nvPr>
            <p:ph type="sldNum" sz="quarter" idx="12"/>
          </p:nvPr>
        </p:nvSpPr>
        <p:spPr/>
        <p:txBody>
          <a:bodyPr/>
          <a:lstStyle/>
          <a:p>
            <a:fld id="{00F9AB8A-0E2F-E249-88A0-FDFECF966907}" type="slidenum">
              <a:rPr lang="en-US" smtClean="0"/>
              <a:t>37</a:t>
            </a:fld>
            <a:endParaRPr lang="en-US"/>
          </a:p>
        </p:txBody>
      </p:sp>
    </p:spTree>
    <p:extLst>
      <p:ext uri="{BB962C8B-B14F-4D97-AF65-F5344CB8AC3E}">
        <p14:creationId xmlns:p14="http://schemas.microsoft.com/office/powerpoint/2010/main" val="3849171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Collection Framework</a:t>
            </a:r>
          </a:p>
        </p:txBody>
      </p:sp>
      <p:pic>
        <p:nvPicPr>
          <p:cNvPr id="5" name="Content Placeholder 4" descr="Screen Shot 2015-10-13 at 8.43.31 am.png"/>
          <p:cNvPicPr>
            <a:picLocks noGrp="1" noChangeAspect="1"/>
          </p:cNvPicPr>
          <p:nvPr>
            <p:ph idx="1"/>
          </p:nvPr>
        </p:nvPicPr>
        <p:blipFill>
          <a:blip r:embed="rId2">
            <a:extLst>
              <a:ext uri="{28A0092B-C50C-407E-A947-70E740481C1C}">
                <a14:useLocalDpi xmlns:a14="http://schemas.microsoft.com/office/drawing/2010/main" val="0"/>
              </a:ext>
            </a:extLst>
          </a:blip>
          <a:srcRect t="-12316" b="-12316"/>
          <a:stretch>
            <a:fillRect/>
          </a:stretch>
        </p:blipFill>
        <p:spPr>
          <a:xfrm>
            <a:off x="98069" y="1295400"/>
            <a:ext cx="8893531" cy="4891146"/>
          </a:xfrm>
        </p:spPr>
      </p:pic>
      <p:sp>
        <p:nvSpPr>
          <p:cNvPr id="3" name="Slide Number Placeholder 2">
            <a:extLst>
              <a:ext uri="{FF2B5EF4-FFF2-40B4-BE49-F238E27FC236}">
                <a16:creationId xmlns:a16="http://schemas.microsoft.com/office/drawing/2014/main" id="{F2D82DEC-C82F-45B5-83FA-6D84A84D2E78}"/>
              </a:ext>
            </a:extLst>
          </p:cNvPr>
          <p:cNvSpPr>
            <a:spLocks noGrp="1"/>
          </p:cNvSpPr>
          <p:nvPr>
            <p:ph type="sldNum" sz="quarter" idx="12"/>
          </p:nvPr>
        </p:nvSpPr>
        <p:spPr/>
        <p:txBody>
          <a:bodyPr/>
          <a:lstStyle/>
          <a:p>
            <a:fld id="{00F9AB8A-0E2F-E249-88A0-FDFECF966907}" type="slidenum">
              <a:rPr lang="en-US" smtClean="0"/>
              <a:t>38</a:t>
            </a:fld>
            <a:endParaRPr lang="en-US"/>
          </a:p>
        </p:txBody>
      </p:sp>
    </p:spTree>
    <p:extLst>
      <p:ext uri="{BB962C8B-B14F-4D97-AF65-F5344CB8AC3E}">
        <p14:creationId xmlns:p14="http://schemas.microsoft.com/office/powerpoint/2010/main" val="1424901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Comparable Interface</a:t>
            </a:r>
          </a:p>
        </p:txBody>
      </p:sp>
      <p:sp>
        <p:nvSpPr>
          <p:cNvPr id="3" name="Content Placeholder 2"/>
          <p:cNvSpPr>
            <a:spLocks noGrp="1"/>
          </p:cNvSpPr>
          <p:nvPr>
            <p:ph idx="1"/>
          </p:nvPr>
        </p:nvSpPr>
        <p:spPr/>
        <p:txBody>
          <a:bodyPr>
            <a:normAutofit lnSpcReduction="10000"/>
          </a:bodyPr>
          <a:lstStyle/>
          <a:p>
            <a:r>
              <a:rPr lang="en-US" dirty="0"/>
              <a:t>Suppose you want to design a generic method to sort the objects of the same type: circles, rectangles, students, fruits</a:t>
            </a:r>
          </a:p>
          <a:p>
            <a:r>
              <a:rPr lang="en-US" dirty="0"/>
              <a:t>We need common behavior for the objects: comparable</a:t>
            </a:r>
          </a:p>
          <a:p>
            <a:r>
              <a:rPr lang="en-US" dirty="0"/>
              <a:t>Java provide the Comparable interface for this purpose</a:t>
            </a:r>
          </a:p>
          <a:p>
            <a:r>
              <a:rPr lang="en-US" b="1" dirty="0"/>
              <a:t>Classes that implement the Comparable interface become comparable</a:t>
            </a:r>
          </a:p>
        </p:txBody>
      </p:sp>
      <p:sp>
        <p:nvSpPr>
          <p:cNvPr id="5" name="Slide Number Placeholder 4">
            <a:extLst>
              <a:ext uri="{FF2B5EF4-FFF2-40B4-BE49-F238E27FC236}">
                <a16:creationId xmlns:a16="http://schemas.microsoft.com/office/drawing/2014/main" id="{9E2AE5F2-95E1-4878-BDFC-BBCE340B98B7}"/>
              </a:ext>
            </a:extLst>
          </p:cNvPr>
          <p:cNvSpPr>
            <a:spLocks noGrp="1"/>
          </p:cNvSpPr>
          <p:nvPr>
            <p:ph type="sldNum" sz="quarter" idx="12"/>
          </p:nvPr>
        </p:nvSpPr>
        <p:spPr/>
        <p:txBody>
          <a:bodyPr/>
          <a:lstStyle/>
          <a:p>
            <a:fld id="{00F9AB8A-0E2F-E249-88A0-FDFECF966907}" type="slidenum">
              <a:rPr lang="en-US" smtClean="0"/>
              <a:t>39</a:t>
            </a:fld>
            <a:endParaRPr lang="en-US"/>
          </a:p>
        </p:txBody>
      </p:sp>
    </p:spTree>
    <p:extLst>
      <p:ext uri="{BB962C8B-B14F-4D97-AF65-F5344CB8AC3E}">
        <p14:creationId xmlns:p14="http://schemas.microsoft.com/office/powerpoint/2010/main" val="367541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for-loop</a:t>
            </a:r>
          </a:p>
        </p:txBody>
      </p:sp>
      <p:sp>
        <p:nvSpPr>
          <p:cNvPr id="3" name="Content Placeholder 2"/>
          <p:cNvSpPr>
            <a:spLocks noGrp="1"/>
          </p:cNvSpPr>
          <p:nvPr>
            <p:ph idx="1"/>
          </p:nvPr>
        </p:nvSpPr>
        <p:spPr/>
        <p:txBody>
          <a:bodyPr/>
          <a:lstStyle/>
          <a:p>
            <a:pPr marL="0" indent="0">
              <a:buNone/>
            </a:pPr>
            <a:r>
              <a:rPr lang="en-US" dirty="0"/>
              <a:t>Loop: program construct to control repeated execution of a block of statements</a:t>
            </a:r>
          </a:p>
          <a:p>
            <a:pPr marL="0" indent="0">
              <a:buNone/>
            </a:pPr>
            <a:endParaRPr lang="en-US" dirty="0"/>
          </a:p>
          <a:p>
            <a:pPr marL="0" indent="0">
              <a:buNone/>
            </a:pPr>
            <a:endParaRPr lang="en-US" dirty="0"/>
          </a:p>
          <a:p>
            <a:pPr marL="0" indent="0">
              <a:buNone/>
            </a:pPr>
            <a:r>
              <a:rPr lang="en-US" dirty="0"/>
              <a:t>for(</a:t>
            </a:r>
            <a:r>
              <a:rPr lang="en-US" dirty="0" err="1">
                <a:solidFill>
                  <a:schemeClr val="tx2">
                    <a:lumMod val="60000"/>
                    <a:lumOff val="40000"/>
                  </a:schemeClr>
                </a:solidFill>
              </a:rPr>
              <a:t>int</a:t>
            </a:r>
            <a:r>
              <a:rPr lang="en-US" dirty="0">
                <a:solidFill>
                  <a:schemeClr val="tx2">
                    <a:lumMod val="60000"/>
                    <a:lumOff val="40000"/>
                  </a:schemeClr>
                </a:solidFill>
              </a:rPr>
              <a:t> </a:t>
            </a:r>
            <a:r>
              <a:rPr lang="en-US" dirty="0" err="1">
                <a:solidFill>
                  <a:schemeClr val="tx2">
                    <a:lumMod val="60000"/>
                    <a:lumOff val="40000"/>
                  </a:schemeClr>
                </a:solidFill>
              </a:rPr>
              <a:t>i</a:t>
            </a:r>
            <a:r>
              <a:rPr lang="en-US" dirty="0">
                <a:solidFill>
                  <a:schemeClr val="tx2">
                    <a:lumMod val="60000"/>
                    <a:lumOff val="40000"/>
                  </a:schemeClr>
                </a:solidFill>
              </a:rPr>
              <a:t>=1</a:t>
            </a:r>
            <a:r>
              <a:rPr lang="en-US" dirty="0">
                <a:solidFill>
                  <a:srgbClr val="FF0000"/>
                </a:solidFill>
              </a:rPr>
              <a:t>;</a:t>
            </a:r>
            <a:r>
              <a:rPr lang="en-US" dirty="0"/>
              <a:t> </a:t>
            </a:r>
            <a:r>
              <a:rPr lang="en-US" dirty="0" err="1">
                <a:solidFill>
                  <a:schemeClr val="tx2">
                    <a:lumMod val="60000"/>
                    <a:lumOff val="40000"/>
                  </a:schemeClr>
                </a:solidFill>
              </a:rPr>
              <a:t>i</a:t>
            </a:r>
            <a:r>
              <a:rPr lang="en-US" dirty="0">
                <a:solidFill>
                  <a:schemeClr val="tx2">
                    <a:lumMod val="60000"/>
                    <a:lumOff val="40000"/>
                  </a:schemeClr>
                </a:solidFill>
              </a:rPr>
              <a:t>&lt;=4</a:t>
            </a:r>
            <a:r>
              <a:rPr lang="en-US" dirty="0">
                <a:solidFill>
                  <a:srgbClr val="FF0000"/>
                </a:solidFill>
              </a:rPr>
              <a:t>;</a:t>
            </a:r>
            <a:r>
              <a:rPr lang="en-US" dirty="0"/>
              <a:t> </a:t>
            </a:r>
            <a:r>
              <a:rPr lang="en-US" dirty="0" err="1">
                <a:solidFill>
                  <a:schemeClr val="tx2">
                    <a:lumMod val="60000"/>
                    <a:lumOff val="40000"/>
                  </a:schemeClr>
                </a:solidFill>
              </a:rPr>
              <a:t>i</a:t>
            </a:r>
            <a:r>
              <a:rPr lang="en-US" dirty="0">
                <a:solidFill>
                  <a:schemeClr val="tx2">
                    <a:lumMod val="60000"/>
                    <a:lumOff val="40000"/>
                  </a:schemeClr>
                </a:solidFill>
              </a:rPr>
              <a:t>++</a:t>
            </a:r>
            <a:r>
              <a:rPr lang="en-US" dirty="0"/>
              <a:t>){</a:t>
            </a:r>
          </a:p>
          <a:p>
            <a:pPr marL="0" indent="0">
              <a:buNone/>
            </a:pPr>
            <a:r>
              <a:rPr lang="en-US" dirty="0"/>
              <a:t>     </a:t>
            </a:r>
            <a:r>
              <a:rPr lang="en-US" dirty="0" err="1"/>
              <a:t>System.out.println</a:t>
            </a:r>
            <a:r>
              <a:rPr lang="en-US" dirty="0"/>
              <a:t>("Count is: " + </a:t>
            </a:r>
            <a:r>
              <a:rPr lang="en-US" dirty="0" err="1"/>
              <a:t>i</a:t>
            </a:r>
            <a:r>
              <a:rPr lang="en-US" dirty="0"/>
              <a:t>);</a:t>
            </a:r>
          </a:p>
          <a:p>
            <a:pPr marL="0" indent="0">
              <a:buNone/>
            </a:pPr>
            <a:r>
              <a:rPr lang="en-US" dirty="0"/>
              <a:t>}</a:t>
            </a:r>
          </a:p>
        </p:txBody>
      </p:sp>
      <p:sp>
        <p:nvSpPr>
          <p:cNvPr id="4" name="Rectangle 3"/>
          <p:cNvSpPr/>
          <p:nvPr/>
        </p:nvSpPr>
        <p:spPr>
          <a:xfrm>
            <a:off x="5621035" y="5161512"/>
            <a:ext cx="3065765" cy="1477328"/>
          </a:xfrm>
          <a:prstGeom prst="rect">
            <a:avLst/>
          </a:prstGeom>
          <a:solidFill>
            <a:schemeClr val="bg1">
              <a:lumMod val="85000"/>
            </a:schemeClr>
          </a:solidFill>
        </p:spPr>
        <p:txBody>
          <a:bodyPr wrap="square">
            <a:spAutoFit/>
          </a:bodyPr>
          <a:lstStyle/>
          <a:p>
            <a:r>
              <a:rPr lang="en-US" b="1" dirty="0"/>
              <a:t>The output will be: </a:t>
            </a:r>
          </a:p>
          <a:p>
            <a:r>
              <a:rPr lang="en-US" dirty="0"/>
              <a:t>Count is: 1</a:t>
            </a:r>
          </a:p>
          <a:p>
            <a:r>
              <a:rPr lang="en-US" dirty="0"/>
              <a:t>Count is: 2</a:t>
            </a:r>
          </a:p>
          <a:p>
            <a:r>
              <a:rPr lang="en-US" dirty="0"/>
              <a:t>Count is: 3</a:t>
            </a:r>
          </a:p>
          <a:p>
            <a:r>
              <a:rPr lang="en-US" dirty="0"/>
              <a:t>Count is: 4</a:t>
            </a:r>
          </a:p>
        </p:txBody>
      </p:sp>
      <p:sp>
        <p:nvSpPr>
          <p:cNvPr id="5" name="TextBox 4"/>
          <p:cNvSpPr txBox="1"/>
          <p:nvPr/>
        </p:nvSpPr>
        <p:spPr>
          <a:xfrm>
            <a:off x="320040" y="3061454"/>
            <a:ext cx="1398140" cy="369332"/>
          </a:xfrm>
          <a:prstGeom prst="rect">
            <a:avLst/>
          </a:prstGeom>
          <a:noFill/>
        </p:spPr>
        <p:txBody>
          <a:bodyPr wrap="none" rtlCol="0">
            <a:spAutoFit/>
          </a:bodyPr>
          <a:lstStyle/>
          <a:p>
            <a:r>
              <a:rPr lang="en-US" dirty="0"/>
              <a:t>Initial action </a:t>
            </a:r>
          </a:p>
        </p:txBody>
      </p:sp>
      <p:sp>
        <p:nvSpPr>
          <p:cNvPr id="6" name="TextBox 5"/>
          <p:cNvSpPr txBox="1"/>
          <p:nvPr/>
        </p:nvSpPr>
        <p:spPr>
          <a:xfrm>
            <a:off x="2057400" y="3074908"/>
            <a:ext cx="2834366" cy="369332"/>
          </a:xfrm>
          <a:prstGeom prst="rect">
            <a:avLst/>
          </a:prstGeom>
          <a:noFill/>
        </p:spPr>
        <p:txBody>
          <a:bodyPr wrap="none" rtlCol="0">
            <a:spAutoFit/>
          </a:bodyPr>
          <a:lstStyle/>
          <a:p>
            <a:r>
              <a:rPr lang="en-US" dirty="0"/>
              <a:t>Loop continuation condition</a:t>
            </a:r>
          </a:p>
        </p:txBody>
      </p:sp>
      <p:sp>
        <p:nvSpPr>
          <p:cNvPr id="7" name="TextBox 6"/>
          <p:cNvSpPr txBox="1"/>
          <p:nvPr/>
        </p:nvSpPr>
        <p:spPr>
          <a:xfrm>
            <a:off x="4319551" y="3322320"/>
            <a:ext cx="2643288" cy="369332"/>
          </a:xfrm>
          <a:prstGeom prst="rect">
            <a:avLst/>
          </a:prstGeom>
          <a:noFill/>
        </p:spPr>
        <p:txBody>
          <a:bodyPr wrap="none" rtlCol="0">
            <a:spAutoFit/>
          </a:bodyPr>
          <a:lstStyle/>
          <a:p>
            <a:r>
              <a:rPr lang="en-US" dirty="0"/>
              <a:t>Action after each iteration</a:t>
            </a:r>
          </a:p>
        </p:txBody>
      </p:sp>
      <p:cxnSp>
        <p:nvCxnSpPr>
          <p:cNvPr id="9" name="Straight Arrow Connector 8"/>
          <p:cNvCxnSpPr/>
          <p:nvPr/>
        </p:nvCxnSpPr>
        <p:spPr>
          <a:xfrm>
            <a:off x="1295400" y="3444240"/>
            <a:ext cx="182880" cy="5029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606040" y="3447812"/>
            <a:ext cx="182880" cy="5029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3657463" y="3538359"/>
            <a:ext cx="662088" cy="3218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a:extLst>
              <a:ext uri="{FF2B5EF4-FFF2-40B4-BE49-F238E27FC236}">
                <a16:creationId xmlns:a16="http://schemas.microsoft.com/office/drawing/2014/main" id="{02559ECA-0A25-48F9-9225-526D5659F302}"/>
              </a:ext>
            </a:extLst>
          </p:cNvPr>
          <p:cNvSpPr>
            <a:spLocks noGrp="1"/>
          </p:cNvSpPr>
          <p:nvPr>
            <p:ph type="sldNum" sz="quarter" idx="12"/>
          </p:nvPr>
        </p:nvSpPr>
        <p:spPr/>
        <p:txBody>
          <a:bodyPr/>
          <a:lstStyle/>
          <a:p>
            <a:fld id="{00F9AB8A-0E2F-E249-88A0-FDFECF966907}" type="slidenum">
              <a:rPr lang="en-US" smtClean="0"/>
              <a:t>4</a:t>
            </a:fld>
            <a:endParaRPr lang="en-US"/>
          </a:p>
        </p:txBody>
      </p:sp>
    </p:spTree>
    <p:extLst>
      <p:ext uri="{BB962C8B-B14F-4D97-AF65-F5344CB8AC3E}">
        <p14:creationId xmlns:p14="http://schemas.microsoft.com/office/powerpoint/2010/main" val="649590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Comparable interface example</a:t>
            </a:r>
          </a:p>
        </p:txBody>
      </p:sp>
      <p:sp>
        <p:nvSpPr>
          <p:cNvPr id="5" name="Rectangle 4"/>
          <p:cNvSpPr/>
          <p:nvPr/>
        </p:nvSpPr>
        <p:spPr>
          <a:xfrm>
            <a:off x="381000" y="1447800"/>
            <a:ext cx="8382000" cy="5078313"/>
          </a:xfrm>
          <a:prstGeom prst="rect">
            <a:avLst/>
          </a:prstGeom>
        </p:spPr>
        <p:txBody>
          <a:bodyPr wrap="square">
            <a:spAutoFit/>
          </a:bodyPr>
          <a:lstStyle/>
          <a:p>
            <a:endParaRPr lang="en-US" dirty="0"/>
          </a:p>
          <a:p>
            <a:r>
              <a:rPr lang="en-US" dirty="0"/>
              <a:t>class Circle extends GeometricObject implements </a:t>
            </a:r>
            <a:r>
              <a:rPr lang="en-US" b="1" dirty="0"/>
              <a:t>Comparable&lt;Circle&gt;</a:t>
            </a:r>
            <a:r>
              <a:rPr lang="en-US" dirty="0"/>
              <a:t>{</a:t>
            </a:r>
          </a:p>
          <a:p>
            <a:r>
              <a:rPr lang="en-US" dirty="0"/>
              <a:t>	private double radius = 1;</a:t>
            </a:r>
          </a:p>
          <a:p>
            <a:r>
              <a:rPr lang="en-US" dirty="0"/>
              <a:t>	Circle() {</a:t>
            </a:r>
          </a:p>
          <a:p>
            <a:r>
              <a:rPr lang="en-US" dirty="0"/>
              <a:t>	}</a:t>
            </a:r>
          </a:p>
          <a:p>
            <a:r>
              <a:rPr lang="en-US" dirty="0"/>
              <a:t>	Circle (double radius) {</a:t>
            </a:r>
          </a:p>
          <a:p>
            <a:r>
              <a:rPr lang="en-US" dirty="0"/>
              <a:t>		</a:t>
            </a:r>
            <a:r>
              <a:rPr lang="en-US" dirty="0" err="1"/>
              <a:t>this.radius</a:t>
            </a:r>
            <a:r>
              <a:rPr lang="en-US" dirty="0"/>
              <a:t> = radius;</a:t>
            </a:r>
          </a:p>
          <a:p>
            <a:r>
              <a:rPr lang="en-US" dirty="0"/>
              <a:t>	}</a:t>
            </a:r>
          </a:p>
          <a:p>
            <a:r>
              <a:rPr lang="en-US" dirty="0"/>
              <a:t>	</a:t>
            </a:r>
            <a:r>
              <a:rPr lang="en-US" b="1" dirty="0"/>
              <a:t>public </a:t>
            </a:r>
            <a:r>
              <a:rPr lang="en-US" b="1" dirty="0" err="1"/>
              <a:t>int</a:t>
            </a:r>
            <a:r>
              <a:rPr lang="en-US" b="1" dirty="0"/>
              <a:t> </a:t>
            </a:r>
            <a:r>
              <a:rPr lang="en-US" b="1" dirty="0" err="1"/>
              <a:t>compareTo</a:t>
            </a:r>
            <a:r>
              <a:rPr lang="en-US" b="1" dirty="0"/>
              <a:t>(Circle c)</a:t>
            </a:r>
            <a:r>
              <a:rPr lang="en-US" dirty="0"/>
              <a:t>{</a:t>
            </a:r>
          </a:p>
          <a:p>
            <a:r>
              <a:rPr lang="en-US" dirty="0"/>
              <a:t>		if (</a:t>
            </a:r>
            <a:r>
              <a:rPr lang="en-US" dirty="0" err="1"/>
              <a:t>this.radius</a:t>
            </a:r>
            <a:r>
              <a:rPr lang="en-US" dirty="0"/>
              <a:t> &gt; </a:t>
            </a:r>
            <a:r>
              <a:rPr lang="en-US" dirty="0" err="1"/>
              <a:t>c.radius</a:t>
            </a:r>
            <a:r>
              <a:rPr lang="en-US" dirty="0"/>
              <a:t>) </a:t>
            </a:r>
          </a:p>
          <a:p>
            <a:r>
              <a:rPr lang="en-US" dirty="0"/>
              <a:t>			return 1;</a:t>
            </a:r>
          </a:p>
          <a:p>
            <a:r>
              <a:rPr lang="en-US" dirty="0"/>
              <a:t>		else if (</a:t>
            </a:r>
            <a:r>
              <a:rPr lang="en-US" dirty="0" err="1"/>
              <a:t>this.radius</a:t>
            </a:r>
            <a:r>
              <a:rPr lang="en-US" dirty="0"/>
              <a:t> == </a:t>
            </a:r>
            <a:r>
              <a:rPr lang="en-US" dirty="0" err="1"/>
              <a:t>c.radius</a:t>
            </a:r>
            <a:r>
              <a:rPr lang="en-US" dirty="0"/>
              <a:t>) </a:t>
            </a:r>
          </a:p>
          <a:p>
            <a:r>
              <a:rPr lang="en-US" dirty="0"/>
              <a:t>			return 0;</a:t>
            </a:r>
          </a:p>
          <a:p>
            <a:r>
              <a:rPr lang="en-US" dirty="0"/>
              <a:t>		else</a:t>
            </a:r>
          </a:p>
          <a:p>
            <a:r>
              <a:rPr lang="en-US" dirty="0"/>
              <a:t>			return -1;</a:t>
            </a:r>
          </a:p>
          <a:p>
            <a:r>
              <a:rPr lang="en-US" dirty="0"/>
              <a:t>			</a:t>
            </a:r>
          </a:p>
          <a:p>
            <a:r>
              <a:rPr lang="en-US" dirty="0"/>
              <a:t>	}</a:t>
            </a:r>
          </a:p>
          <a:p>
            <a:r>
              <a:rPr lang="en-US" dirty="0"/>
              <a:t>}</a:t>
            </a:r>
          </a:p>
        </p:txBody>
      </p:sp>
      <p:sp>
        <p:nvSpPr>
          <p:cNvPr id="3" name="Slide Number Placeholder 2">
            <a:extLst>
              <a:ext uri="{FF2B5EF4-FFF2-40B4-BE49-F238E27FC236}">
                <a16:creationId xmlns:a16="http://schemas.microsoft.com/office/drawing/2014/main" id="{76202552-A0E3-44F0-BED5-DE0A8AE6ABEF}"/>
              </a:ext>
            </a:extLst>
          </p:cNvPr>
          <p:cNvSpPr>
            <a:spLocks noGrp="1"/>
          </p:cNvSpPr>
          <p:nvPr>
            <p:ph type="sldNum" sz="quarter" idx="12"/>
          </p:nvPr>
        </p:nvSpPr>
        <p:spPr/>
        <p:txBody>
          <a:bodyPr/>
          <a:lstStyle/>
          <a:p>
            <a:fld id="{00F9AB8A-0E2F-E249-88A0-FDFECF966907}" type="slidenum">
              <a:rPr lang="en-US" smtClean="0"/>
              <a:t>40</a:t>
            </a:fld>
            <a:endParaRPr lang="en-US"/>
          </a:p>
        </p:txBody>
      </p:sp>
    </p:spTree>
    <p:extLst>
      <p:ext uri="{BB962C8B-B14F-4D97-AF65-F5344CB8AC3E}">
        <p14:creationId xmlns:p14="http://schemas.microsoft.com/office/powerpoint/2010/main" val="699143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Interface</a:t>
            </a:r>
          </a:p>
        </p:txBody>
      </p:sp>
      <p:sp>
        <p:nvSpPr>
          <p:cNvPr id="3" name="Content Placeholder 2"/>
          <p:cNvSpPr>
            <a:spLocks noGrp="1"/>
          </p:cNvSpPr>
          <p:nvPr>
            <p:ph idx="1"/>
          </p:nvPr>
        </p:nvSpPr>
        <p:spPr/>
        <p:txBody>
          <a:bodyPr/>
          <a:lstStyle/>
          <a:p>
            <a:r>
              <a:rPr lang="en-US" dirty="0"/>
              <a:t>Comparator interface can be used to:</a:t>
            </a:r>
          </a:p>
          <a:p>
            <a:pPr lvl="1"/>
            <a:r>
              <a:rPr lang="en-US" dirty="0"/>
              <a:t>Provide addition way of ordering</a:t>
            </a:r>
          </a:p>
          <a:p>
            <a:pPr lvl="2"/>
            <a:r>
              <a:rPr lang="en-US" dirty="0"/>
              <a:t>Comparable&lt;E&gt;.</a:t>
            </a:r>
            <a:r>
              <a:rPr lang="en-US" dirty="0" err="1"/>
              <a:t>compareTo</a:t>
            </a:r>
            <a:r>
              <a:rPr lang="en-US" dirty="0"/>
              <a:t>() defines the “natural” ordering for E</a:t>
            </a:r>
          </a:p>
          <a:p>
            <a:pPr lvl="2"/>
            <a:r>
              <a:rPr lang="en-US" dirty="0"/>
              <a:t>Comparator&lt;E&gt;.compare() defines additional, alternative ordering for E</a:t>
            </a:r>
          </a:p>
          <a:p>
            <a:pPr lvl="1"/>
            <a:r>
              <a:rPr lang="en-US" dirty="0"/>
              <a:t>Enable comparison for objects which their classes do not implement comparable</a:t>
            </a:r>
          </a:p>
        </p:txBody>
      </p:sp>
      <p:sp>
        <p:nvSpPr>
          <p:cNvPr id="5" name="Slide Number Placeholder 4">
            <a:extLst>
              <a:ext uri="{FF2B5EF4-FFF2-40B4-BE49-F238E27FC236}">
                <a16:creationId xmlns:a16="http://schemas.microsoft.com/office/drawing/2014/main" id="{7E8332BB-ED96-4EBA-B4D3-6BEAA0A9ABDF}"/>
              </a:ext>
            </a:extLst>
          </p:cNvPr>
          <p:cNvSpPr>
            <a:spLocks noGrp="1"/>
          </p:cNvSpPr>
          <p:nvPr>
            <p:ph type="sldNum" sz="quarter" idx="12"/>
          </p:nvPr>
        </p:nvSpPr>
        <p:spPr/>
        <p:txBody>
          <a:bodyPr/>
          <a:lstStyle/>
          <a:p>
            <a:fld id="{00F9AB8A-0E2F-E249-88A0-FDFECF966907}" type="slidenum">
              <a:rPr lang="en-US" smtClean="0"/>
              <a:t>41</a:t>
            </a:fld>
            <a:endParaRPr lang="en-US"/>
          </a:p>
        </p:txBody>
      </p:sp>
    </p:spTree>
    <p:extLst>
      <p:ext uri="{BB962C8B-B14F-4D97-AF65-F5344CB8AC3E}">
        <p14:creationId xmlns:p14="http://schemas.microsoft.com/office/powerpoint/2010/main" val="559475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Interface Example</a:t>
            </a:r>
          </a:p>
        </p:txBody>
      </p:sp>
      <p:sp>
        <p:nvSpPr>
          <p:cNvPr id="3" name="Content Placeholder 2"/>
          <p:cNvSpPr>
            <a:spLocks noGrp="1"/>
          </p:cNvSpPr>
          <p:nvPr>
            <p:ph idx="1"/>
          </p:nvPr>
        </p:nvSpPr>
        <p:spPr/>
        <p:txBody>
          <a:bodyPr/>
          <a:lstStyle/>
          <a:p>
            <a:r>
              <a:rPr lang="en-US" dirty="0"/>
              <a:t>Allow Integer to be ordered based on their absolute value</a:t>
            </a:r>
          </a:p>
        </p:txBody>
      </p:sp>
      <p:sp>
        <p:nvSpPr>
          <p:cNvPr id="5" name="Rectangle 4"/>
          <p:cNvSpPr/>
          <p:nvPr/>
        </p:nvSpPr>
        <p:spPr>
          <a:xfrm>
            <a:off x="742950" y="2667000"/>
            <a:ext cx="7620000" cy="4247317"/>
          </a:xfrm>
          <a:prstGeom prst="rect">
            <a:avLst/>
          </a:prstGeom>
        </p:spPr>
        <p:txBody>
          <a:bodyPr wrap="square">
            <a:spAutoFit/>
          </a:bodyPr>
          <a:lstStyle/>
          <a:p>
            <a:r>
              <a:rPr lang="en-US" dirty="0"/>
              <a:t>public class </a:t>
            </a:r>
            <a:r>
              <a:rPr lang="en-US" dirty="0" err="1"/>
              <a:t>IntegerAbsComparator</a:t>
            </a:r>
            <a:r>
              <a:rPr lang="en-US" dirty="0"/>
              <a:t> implements Comparator&lt;Integer&gt; {</a:t>
            </a:r>
          </a:p>
          <a:p>
            <a:r>
              <a:rPr lang="en-US" dirty="0"/>
              <a:t>	public </a:t>
            </a:r>
            <a:r>
              <a:rPr lang="en-US" dirty="0" err="1"/>
              <a:t>int</a:t>
            </a:r>
            <a:r>
              <a:rPr lang="en-US" dirty="0"/>
              <a:t> compare(Integer a, Integer b) {</a:t>
            </a:r>
          </a:p>
          <a:p>
            <a:r>
              <a:rPr lang="en-US" dirty="0"/>
              <a:t>		if (</a:t>
            </a:r>
            <a:r>
              <a:rPr lang="en-US" dirty="0" err="1"/>
              <a:t>Math.abs</a:t>
            </a:r>
            <a:r>
              <a:rPr lang="en-US" dirty="0"/>
              <a:t>(a) &gt; </a:t>
            </a:r>
            <a:r>
              <a:rPr lang="en-US" dirty="0" err="1"/>
              <a:t>Math.abs</a:t>
            </a:r>
            <a:r>
              <a:rPr lang="en-US" dirty="0"/>
              <a:t>(b)) </a:t>
            </a:r>
          </a:p>
          <a:p>
            <a:r>
              <a:rPr lang="en-US" dirty="0"/>
              <a:t>			return 1;</a:t>
            </a:r>
          </a:p>
          <a:p>
            <a:r>
              <a:rPr lang="en-US" dirty="0"/>
              <a:t>		else if (</a:t>
            </a:r>
            <a:r>
              <a:rPr lang="en-US" dirty="0" err="1"/>
              <a:t>Math.abs</a:t>
            </a:r>
            <a:r>
              <a:rPr lang="en-US" dirty="0"/>
              <a:t>(a) == </a:t>
            </a:r>
            <a:r>
              <a:rPr lang="en-US" dirty="0" err="1"/>
              <a:t>Math.abs</a:t>
            </a:r>
            <a:r>
              <a:rPr lang="en-US" dirty="0"/>
              <a:t>(b))</a:t>
            </a:r>
          </a:p>
          <a:p>
            <a:r>
              <a:rPr lang="en-US" dirty="0"/>
              <a:t>			return 0;</a:t>
            </a:r>
          </a:p>
          <a:p>
            <a:r>
              <a:rPr lang="en-US" dirty="0"/>
              <a:t>		else </a:t>
            </a:r>
          </a:p>
          <a:p>
            <a:r>
              <a:rPr lang="en-US" dirty="0"/>
              <a:t>			return -1;</a:t>
            </a:r>
          </a:p>
          <a:p>
            <a:r>
              <a:rPr lang="en-US" dirty="0"/>
              <a:t>	}</a:t>
            </a:r>
          </a:p>
          <a:p>
            <a:r>
              <a:rPr lang="en-US" dirty="0"/>
              <a:t>	</a:t>
            </a:r>
          </a:p>
          <a:p>
            <a:r>
              <a:rPr lang="en-US" dirty="0"/>
              <a:t>}</a:t>
            </a:r>
          </a:p>
          <a:p>
            <a:endParaRPr lang="en-US" dirty="0"/>
          </a:p>
          <a:p>
            <a:r>
              <a:rPr lang="en-US" dirty="0"/>
              <a:t>// code skip </a:t>
            </a:r>
          </a:p>
          <a:p>
            <a:r>
              <a:rPr lang="en-US" dirty="0"/>
              <a:t>                 </a:t>
            </a:r>
            <a:r>
              <a:rPr lang="en-US" dirty="0" err="1"/>
              <a:t>Collections.sort</a:t>
            </a:r>
            <a:r>
              <a:rPr lang="en-US" dirty="0"/>
              <a:t>(l, new </a:t>
            </a:r>
            <a:r>
              <a:rPr lang="en-US" dirty="0" err="1"/>
              <a:t>IntegerAbsComparator</a:t>
            </a:r>
            <a:r>
              <a:rPr lang="en-US" dirty="0"/>
              <a:t>());</a:t>
            </a:r>
          </a:p>
          <a:p>
            <a:endParaRPr lang="en-US" dirty="0"/>
          </a:p>
        </p:txBody>
      </p:sp>
      <p:sp>
        <p:nvSpPr>
          <p:cNvPr id="6" name="Slide Number Placeholder 5">
            <a:extLst>
              <a:ext uri="{FF2B5EF4-FFF2-40B4-BE49-F238E27FC236}">
                <a16:creationId xmlns:a16="http://schemas.microsoft.com/office/drawing/2014/main" id="{871F87F5-7D7A-4321-8ACC-2AC3F9B375EC}"/>
              </a:ext>
            </a:extLst>
          </p:cNvPr>
          <p:cNvSpPr>
            <a:spLocks noGrp="1"/>
          </p:cNvSpPr>
          <p:nvPr>
            <p:ph type="sldNum" sz="quarter" idx="12"/>
          </p:nvPr>
        </p:nvSpPr>
        <p:spPr/>
        <p:txBody>
          <a:bodyPr/>
          <a:lstStyle/>
          <a:p>
            <a:fld id="{00F9AB8A-0E2F-E249-88A0-FDFECF966907}" type="slidenum">
              <a:rPr lang="en-US" smtClean="0"/>
              <a:t>42</a:t>
            </a:fld>
            <a:endParaRPr lang="en-US"/>
          </a:p>
        </p:txBody>
      </p:sp>
    </p:spTree>
    <p:extLst>
      <p:ext uri="{BB962C8B-B14F-4D97-AF65-F5344CB8AC3E}">
        <p14:creationId xmlns:p14="http://schemas.microsoft.com/office/powerpoint/2010/main" val="3690726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B2B15EEC-2AA2-43BF-9555-5F0E3F577803}"/>
              </a:ext>
            </a:extLst>
          </p:cNvPr>
          <p:cNvSpPr>
            <a:spLocks noGrp="1"/>
          </p:cNvSpPr>
          <p:nvPr>
            <p:ph type="title"/>
          </p:nvPr>
        </p:nvSpPr>
        <p:spPr/>
        <p:txBody>
          <a:bodyPr/>
          <a:lstStyle/>
          <a:p>
            <a:pPr eaLnBrk="1" hangingPunct="1"/>
            <a:r>
              <a:rPr lang="en-US" altLang="en-US"/>
              <a:t>Exception handling</a:t>
            </a:r>
          </a:p>
        </p:txBody>
      </p:sp>
      <p:sp>
        <p:nvSpPr>
          <p:cNvPr id="3" name="Content Placeholder 2">
            <a:extLst>
              <a:ext uri="{FF2B5EF4-FFF2-40B4-BE49-F238E27FC236}">
                <a16:creationId xmlns:a16="http://schemas.microsoft.com/office/drawing/2014/main" id="{89415DFC-B142-4633-9D16-E3985787F1F3}"/>
              </a:ext>
            </a:extLst>
          </p:cNvPr>
          <p:cNvSpPr>
            <a:spLocks noGrp="1"/>
          </p:cNvSpPr>
          <p:nvPr>
            <p:ph idx="1"/>
          </p:nvPr>
        </p:nvSpPr>
        <p:spPr/>
        <p:txBody>
          <a:bodyPr rtlCol="0">
            <a:normAutofit fontScale="92500" lnSpcReduction="10000"/>
          </a:bodyPr>
          <a:lstStyle/>
          <a:p>
            <a:pPr eaLnBrk="1" fontAlgn="auto" hangingPunct="1">
              <a:spcAft>
                <a:spcPts val="0"/>
              </a:spcAft>
              <a:buFont typeface="Arial"/>
              <a:buChar char="•"/>
              <a:defRPr/>
            </a:pPr>
            <a:r>
              <a:rPr lang="en-US" dirty="0">
                <a:solidFill>
                  <a:srgbClr val="FF0000"/>
                </a:solidFill>
                <a:ea typeface="+mn-ea"/>
                <a:cs typeface="+mn-cs"/>
              </a:rPr>
              <a:t>When there is an exception, either the method handles it itself, or let the caller handle it</a:t>
            </a:r>
          </a:p>
          <a:p>
            <a:pPr eaLnBrk="1" fontAlgn="auto" hangingPunct="1">
              <a:spcAft>
                <a:spcPts val="0"/>
              </a:spcAft>
              <a:buFont typeface="Arial"/>
              <a:buChar char="•"/>
              <a:defRPr/>
            </a:pPr>
            <a:r>
              <a:rPr lang="en-US" dirty="0">
                <a:ea typeface="+mn-ea"/>
                <a:cs typeface="+mn-cs"/>
              </a:rPr>
              <a:t>Some code: throw new Exception();</a:t>
            </a:r>
          </a:p>
          <a:p>
            <a:pPr eaLnBrk="1" fontAlgn="auto" hangingPunct="1">
              <a:spcAft>
                <a:spcPts val="0"/>
              </a:spcAft>
              <a:buFont typeface="Arial"/>
              <a:buChar char="•"/>
              <a:defRPr/>
            </a:pPr>
            <a:r>
              <a:rPr lang="en-US" dirty="0">
                <a:ea typeface="+mn-ea"/>
                <a:cs typeface="+mn-cs"/>
              </a:rPr>
              <a:t>In the </a:t>
            </a:r>
            <a:r>
              <a:rPr lang="en-US" dirty="0">
                <a:solidFill>
                  <a:srgbClr val="FF0000"/>
                </a:solidFill>
                <a:ea typeface="+mn-ea"/>
                <a:cs typeface="+mn-cs"/>
              </a:rPr>
              <a:t>try</a:t>
            </a:r>
            <a:r>
              <a:rPr lang="en-US" dirty="0">
                <a:ea typeface="+mn-ea"/>
                <a:cs typeface="+mn-cs"/>
              </a:rPr>
              <a:t> block: code that is executed in the normal circumstance</a:t>
            </a:r>
          </a:p>
          <a:p>
            <a:pPr eaLnBrk="1" fontAlgn="auto" hangingPunct="1">
              <a:spcAft>
                <a:spcPts val="0"/>
              </a:spcAft>
              <a:buFont typeface="Arial"/>
              <a:buChar char="•"/>
              <a:defRPr/>
            </a:pPr>
            <a:r>
              <a:rPr lang="en-US" dirty="0">
                <a:ea typeface="+mn-ea"/>
                <a:cs typeface="+mn-cs"/>
              </a:rPr>
              <a:t>In the </a:t>
            </a:r>
            <a:r>
              <a:rPr lang="en-US" dirty="0">
                <a:solidFill>
                  <a:srgbClr val="FF0000"/>
                </a:solidFill>
                <a:ea typeface="+mn-ea"/>
                <a:cs typeface="+mn-cs"/>
              </a:rPr>
              <a:t>catch</a:t>
            </a:r>
            <a:r>
              <a:rPr lang="en-US" dirty="0">
                <a:ea typeface="+mn-ea"/>
                <a:cs typeface="+mn-cs"/>
              </a:rPr>
              <a:t> block: code that is executed during the exception</a:t>
            </a:r>
          </a:p>
          <a:p>
            <a:pPr eaLnBrk="1" fontAlgn="auto" hangingPunct="1">
              <a:spcAft>
                <a:spcPts val="0"/>
              </a:spcAft>
              <a:buFont typeface="Arial"/>
              <a:buChar char="•"/>
              <a:defRPr/>
            </a:pPr>
            <a:r>
              <a:rPr lang="en-US" dirty="0">
                <a:ea typeface="+mn-ea"/>
                <a:cs typeface="+mn-cs"/>
              </a:rPr>
              <a:t>Then, the statement after the catch block is executed</a:t>
            </a:r>
          </a:p>
          <a:p>
            <a:pPr eaLnBrk="1" fontAlgn="auto" hangingPunct="1">
              <a:spcAft>
                <a:spcPts val="0"/>
              </a:spcAft>
              <a:buFont typeface="Arial"/>
              <a:buChar char="•"/>
              <a:defRPr/>
            </a:pPr>
            <a:endParaRPr lang="en-US" dirty="0">
              <a:ea typeface="+mn-ea"/>
              <a:cs typeface="+mn-cs"/>
            </a:endParaRPr>
          </a:p>
        </p:txBody>
      </p:sp>
      <p:sp>
        <p:nvSpPr>
          <p:cNvPr id="2" name="Slide Number Placeholder 1">
            <a:extLst>
              <a:ext uri="{FF2B5EF4-FFF2-40B4-BE49-F238E27FC236}">
                <a16:creationId xmlns:a16="http://schemas.microsoft.com/office/drawing/2014/main" id="{9110EFEC-8FCD-4EE3-94C5-EB394407DF9A}"/>
              </a:ext>
            </a:extLst>
          </p:cNvPr>
          <p:cNvSpPr>
            <a:spLocks noGrp="1"/>
          </p:cNvSpPr>
          <p:nvPr>
            <p:ph type="sldNum" sz="quarter" idx="12"/>
          </p:nvPr>
        </p:nvSpPr>
        <p:spPr/>
        <p:txBody>
          <a:bodyPr/>
          <a:lstStyle/>
          <a:p>
            <a:fld id="{00F9AB8A-0E2F-E249-88A0-FDFECF966907}"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Content Placeholder 6" descr="Screen Shot 2018-10-03 at 5.48.21 AM.png">
            <a:extLst>
              <a:ext uri="{FF2B5EF4-FFF2-40B4-BE49-F238E27FC236}">
                <a16:creationId xmlns:a16="http://schemas.microsoft.com/office/drawing/2014/main" id="{184D1397-28D8-41E7-86B7-8BF8049211D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0615" b="-50615"/>
          <a:stretch>
            <a:fillRect/>
          </a:stretch>
        </p:blipFill>
        <p:spPr>
          <a:xfrm>
            <a:off x="457200" y="415925"/>
            <a:ext cx="8229600" cy="4525963"/>
          </a:xfrm>
        </p:spPr>
      </p:pic>
      <p:sp>
        <p:nvSpPr>
          <p:cNvPr id="19458" name="Title 1">
            <a:extLst>
              <a:ext uri="{FF2B5EF4-FFF2-40B4-BE49-F238E27FC236}">
                <a16:creationId xmlns:a16="http://schemas.microsoft.com/office/drawing/2014/main" id="{CE115D5E-B30A-472B-8657-AB262DE09ED2}"/>
              </a:ext>
            </a:extLst>
          </p:cNvPr>
          <p:cNvSpPr>
            <a:spLocks noGrp="1"/>
          </p:cNvSpPr>
          <p:nvPr>
            <p:ph type="title"/>
          </p:nvPr>
        </p:nvSpPr>
        <p:spPr/>
        <p:txBody>
          <a:bodyPr/>
          <a:lstStyle/>
          <a:p>
            <a:pPr eaLnBrk="1" hangingPunct="1"/>
            <a:r>
              <a:rPr lang="en-US" altLang="en-US"/>
              <a:t>Exception handling</a:t>
            </a:r>
          </a:p>
        </p:txBody>
      </p:sp>
      <p:sp>
        <p:nvSpPr>
          <p:cNvPr id="19459" name="TextBox 7">
            <a:extLst>
              <a:ext uri="{FF2B5EF4-FFF2-40B4-BE49-F238E27FC236}">
                <a16:creationId xmlns:a16="http://schemas.microsoft.com/office/drawing/2014/main" id="{E0357674-30B0-4A77-A204-95A45932E597}"/>
              </a:ext>
            </a:extLst>
          </p:cNvPr>
          <p:cNvSpPr txBox="1">
            <a:spLocks noChangeArrowheads="1"/>
          </p:cNvSpPr>
          <p:nvPr/>
        </p:nvSpPr>
        <p:spPr bwMode="auto">
          <a:xfrm>
            <a:off x="1116013" y="4292600"/>
            <a:ext cx="682466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a:t>Method 3 throws:</a:t>
            </a:r>
          </a:p>
          <a:p>
            <a:pPr eaLnBrk="1" hangingPunct="1"/>
            <a:r>
              <a:rPr lang="en-US" altLang="en-US" sz="1800"/>
              <a:t>Exception3: statement6, 3, 4, 1, 2</a:t>
            </a:r>
          </a:p>
          <a:p>
            <a:pPr eaLnBrk="1" hangingPunct="1"/>
            <a:r>
              <a:rPr lang="en-US" altLang="en-US" sz="1800"/>
              <a:t>Exception2: method2 aborts, statement4,1,2</a:t>
            </a:r>
          </a:p>
          <a:p>
            <a:pPr eaLnBrk="1" hangingPunct="1"/>
            <a:r>
              <a:rPr lang="en-US" altLang="en-US" sz="1800"/>
              <a:t>Exception1: mehtod1 aborts, statement2</a:t>
            </a:r>
          </a:p>
          <a:p>
            <a:pPr eaLnBrk="1" hangingPunct="1"/>
            <a:r>
              <a:rPr lang="en-US" altLang="en-US" sz="1800"/>
              <a:t>If exception is not caught, program terminates, no statement executed</a:t>
            </a:r>
          </a:p>
          <a:p>
            <a:pPr eaLnBrk="1" hangingPunct="1"/>
            <a:endParaRPr lang="en-US" altLang="en-US" sz="1800"/>
          </a:p>
        </p:txBody>
      </p:sp>
      <p:sp>
        <p:nvSpPr>
          <p:cNvPr id="2" name="Slide Number Placeholder 1">
            <a:extLst>
              <a:ext uri="{FF2B5EF4-FFF2-40B4-BE49-F238E27FC236}">
                <a16:creationId xmlns:a16="http://schemas.microsoft.com/office/drawing/2014/main" id="{158E0854-26E7-4B37-AF04-2748BF4813B8}"/>
              </a:ext>
            </a:extLst>
          </p:cNvPr>
          <p:cNvSpPr>
            <a:spLocks noGrp="1"/>
          </p:cNvSpPr>
          <p:nvPr>
            <p:ph type="sldNum" sz="quarter" idx="12"/>
          </p:nvPr>
        </p:nvSpPr>
        <p:spPr/>
        <p:txBody>
          <a:bodyPr/>
          <a:lstStyle/>
          <a:p>
            <a:fld id="{00F9AB8A-0E2F-E249-88A0-FDFECF966907}"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EEC5AAE1-3C50-456A-BE77-A32A87709C3A}"/>
              </a:ext>
            </a:extLst>
          </p:cNvPr>
          <p:cNvSpPr>
            <a:spLocks noGrp="1"/>
          </p:cNvSpPr>
          <p:nvPr>
            <p:ph type="title"/>
          </p:nvPr>
        </p:nvSpPr>
        <p:spPr/>
        <p:txBody>
          <a:bodyPr/>
          <a:lstStyle/>
          <a:p>
            <a:pPr eaLnBrk="1" hangingPunct="1"/>
            <a:r>
              <a:rPr lang="en-US" altLang="en-US"/>
              <a:t>Exception types</a:t>
            </a:r>
          </a:p>
        </p:txBody>
      </p:sp>
      <p:sp>
        <p:nvSpPr>
          <p:cNvPr id="20482" name="Content Placeholder 2">
            <a:extLst>
              <a:ext uri="{FF2B5EF4-FFF2-40B4-BE49-F238E27FC236}">
                <a16:creationId xmlns:a16="http://schemas.microsoft.com/office/drawing/2014/main" id="{47256C3B-237A-4E34-988E-D186955E7924}"/>
              </a:ext>
            </a:extLst>
          </p:cNvPr>
          <p:cNvSpPr>
            <a:spLocks noGrp="1"/>
          </p:cNvSpPr>
          <p:nvPr>
            <p:ph idx="1"/>
          </p:nvPr>
        </p:nvSpPr>
        <p:spPr/>
        <p:txBody>
          <a:bodyPr/>
          <a:lstStyle/>
          <a:p>
            <a:pPr eaLnBrk="1" hangingPunct="1"/>
            <a:r>
              <a:rPr lang="en-US" altLang="en-US"/>
              <a:t>Exceptions are objects</a:t>
            </a:r>
          </a:p>
          <a:p>
            <a:pPr eaLnBrk="1" hangingPunct="1"/>
            <a:r>
              <a:rPr lang="en-US" altLang="en-US"/>
              <a:t>Root class for exception is Throwable</a:t>
            </a:r>
          </a:p>
          <a:p>
            <a:pPr eaLnBrk="1" hangingPunct="1"/>
            <a:r>
              <a:rPr lang="en-US" altLang="en-US"/>
              <a:t>Error: system error, not much you can handle; e.g. VirtualMachineError occurs when system runs out of resource</a:t>
            </a:r>
          </a:p>
        </p:txBody>
      </p:sp>
      <p:sp>
        <p:nvSpPr>
          <p:cNvPr id="2" name="Slide Number Placeholder 1">
            <a:extLst>
              <a:ext uri="{FF2B5EF4-FFF2-40B4-BE49-F238E27FC236}">
                <a16:creationId xmlns:a16="http://schemas.microsoft.com/office/drawing/2014/main" id="{72CE7146-308A-4E8E-9BD4-9CE4D11AC118}"/>
              </a:ext>
            </a:extLst>
          </p:cNvPr>
          <p:cNvSpPr>
            <a:spLocks noGrp="1"/>
          </p:cNvSpPr>
          <p:nvPr>
            <p:ph type="sldNum" sz="quarter" idx="12"/>
          </p:nvPr>
        </p:nvSpPr>
        <p:spPr/>
        <p:txBody>
          <a:bodyPr/>
          <a:lstStyle/>
          <a:p>
            <a:fld id="{00F9AB8A-0E2F-E249-88A0-FDFECF966907}"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ED0125D4-A6EC-4C0E-8672-10EBD36F3DA1}"/>
              </a:ext>
            </a:extLst>
          </p:cNvPr>
          <p:cNvSpPr>
            <a:spLocks noGrp="1"/>
          </p:cNvSpPr>
          <p:nvPr>
            <p:ph type="title"/>
          </p:nvPr>
        </p:nvSpPr>
        <p:spPr/>
        <p:txBody>
          <a:bodyPr/>
          <a:lstStyle/>
          <a:p>
            <a:pPr eaLnBrk="1" hangingPunct="1"/>
            <a:r>
              <a:rPr lang="en-US" altLang="en-US"/>
              <a:t>Exception types</a:t>
            </a:r>
          </a:p>
        </p:txBody>
      </p:sp>
      <p:pic>
        <p:nvPicPr>
          <p:cNvPr id="21506" name="Picture 4" descr="Screen Shot 2018-10-03 at 5.45.26 AM.png">
            <a:extLst>
              <a:ext uri="{FF2B5EF4-FFF2-40B4-BE49-F238E27FC236}">
                <a16:creationId xmlns:a16="http://schemas.microsoft.com/office/drawing/2014/main" id="{05665936-C67E-464A-A91E-092D658B5C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538" y="1916113"/>
            <a:ext cx="8926512" cy="339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Box 5">
            <a:extLst>
              <a:ext uri="{FF2B5EF4-FFF2-40B4-BE49-F238E27FC236}">
                <a16:creationId xmlns:a16="http://schemas.microsoft.com/office/drawing/2014/main" id="{D58608A3-2E89-4657-B6A0-356E82A4FB39}"/>
              </a:ext>
            </a:extLst>
          </p:cNvPr>
          <p:cNvSpPr txBox="1">
            <a:spLocks noChangeArrowheads="1"/>
          </p:cNvSpPr>
          <p:nvPr/>
        </p:nvSpPr>
        <p:spPr bwMode="auto">
          <a:xfrm>
            <a:off x="971550" y="5805488"/>
            <a:ext cx="6557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a:t>Unchecked exception: Error, RuntimeException and their subclasses</a:t>
            </a:r>
          </a:p>
        </p:txBody>
      </p:sp>
      <p:sp>
        <p:nvSpPr>
          <p:cNvPr id="2" name="Slide Number Placeholder 1">
            <a:extLst>
              <a:ext uri="{FF2B5EF4-FFF2-40B4-BE49-F238E27FC236}">
                <a16:creationId xmlns:a16="http://schemas.microsoft.com/office/drawing/2014/main" id="{046DFE7A-3DAD-4049-B59A-64A22376C357}"/>
              </a:ext>
            </a:extLst>
          </p:cNvPr>
          <p:cNvSpPr>
            <a:spLocks noGrp="1"/>
          </p:cNvSpPr>
          <p:nvPr>
            <p:ph type="sldNum" sz="quarter" idx="12"/>
          </p:nvPr>
        </p:nvSpPr>
        <p:spPr/>
        <p:txBody>
          <a:bodyPr/>
          <a:lstStyle/>
          <a:p>
            <a:fld id="{00F9AB8A-0E2F-E249-88A0-FDFECF966907}"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F83FC8C4-2BD2-4DBD-8DA7-73255A7E0917}"/>
              </a:ext>
            </a:extLst>
          </p:cNvPr>
          <p:cNvSpPr>
            <a:spLocks noGrp="1"/>
          </p:cNvSpPr>
          <p:nvPr>
            <p:ph type="title"/>
          </p:nvPr>
        </p:nvSpPr>
        <p:spPr/>
        <p:txBody>
          <a:bodyPr/>
          <a:lstStyle/>
          <a:p>
            <a:pPr eaLnBrk="1" hangingPunct="1"/>
            <a:r>
              <a:rPr lang="en-US" altLang="en-US"/>
              <a:t>Checked and unchecked exception</a:t>
            </a:r>
          </a:p>
        </p:txBody>
      </p:sp>
      <p:sp>
        <p:nvSpPr>
          <p:cNvPr id="3" name="Content Placeholder 2">
            <a:extLst>
              <a:ext uri="{FF2B5EF4-FFF2-40B4-BE49-F238E27FC236}">
                <a16:creationId xmlns:a16="http://schemas.microsoft.com/office/drawing/2014/main" id="{73229E43-99F0-42ED-A5C2-FFF3765526FB}"/>
              </a:ext>
            </a:extLst>
          </p:cNvPr>
          <p:cNvSpPr>
            <a:spLocks noGrp="1"/>
          </p:cNvSpPr>
          <p:nvPr>
            <p:ph idx="1"/>
          </p:nvPr>
        </p:nvSpPr>
        <p:spPr/>
        <p:txBody>
          <a:bodyPr rtlCol="0">
            <a:normAutofit fontScale="92500"/>
          </a:bodyPr>
          <a:lstStyle/>
          <a:p>
            <a:pPr eaLnBrk="1" fontAlgn="auto" hangingPunct="1">
              <a:spcAft>
                <a:spcPts val="0"/>
              </a:spcAft>
              <a:buFont typeface="Arial"/>
              <a:buChar char="•"/>
              <a:defRPr/>
            </a:pPr>
            <a:r>
              <a:rPr lang="en-US" dirty="0" err="1">
                <a:ea typeface="+mn-ea"/>
                <a:cs typeface="+mn-cs"/>
              </a:rPr>
              <a:t>RuntimeException</a:t>
            </a:r>
            <a:r>
              <a:rPr lang="en-US" dirty="0">
                <a:ea typeface="+mn-ea"/>
                <a:cs typeface="+mn-cs"/>
              </a:rPr>
              <a:t>, Error and their subclasses are unchecked exception</a:t>
            </a:r>
          </a:p>
          <a:p>
            <a:pPr eaLnBrk="1" fontAlgn="auto" hangingPunct="1">
              <a:spcAft>
                <a:spcPts val="0"/>
              </a:spcAft>
              <a:buFont typeface="Arial"/>
              <a:buChar char="•"/>
              <a:defRPr/>
            </a:pPr>
            <a:r>
              <a:rPr lang="en-US" dirty="0">
                <a:ea typeface="+mn-ea"/>
                <a:cs typeface="+mn-cs"/>
              </a:rPr>
              <a:t>All other are checked exception</a:t>
            </a:r>
          </a:p>
          <a:p>
            <a:pPr eaLnBrk="1" fontAlgn="auto" hangingPunct="1">
              <a:spcAft>
                <a:spcPts val="0"/>
              </a:spcAft>
              <a:buFont typeface="Arial"/>
              <a:buChar char="•"/>
              <a:defRPr/>
            </a:pPr>
            <a:r>
              <a:rPr lang="en-US" dirty="0">
                <a:ea typeface="+mn-ea"/>
                <a:cs typeface="+mn-cs"/>
              </a:rPr>
              <a:t>Checked exception: compiler forces the programmer to explicitly check and handle them in a try-catch block, or declare in the method header to let caller handle (use </a:t>
            </a:r>
            <a:r>
              <a:rPr lang="en-US" dirty="0">
                <a:solidFill>
                  <a:srgbClr val="FF0000"/>
                </a:solidFill>
                <a:ea typeface="+mn-ea"/>
                <a:cs typeface="+mn-cs"/>
              </a:rPr>
              <a:t>throws</a:t>
            </a:r>
            <a:r>
              <a:rPr lang="en-US" dirty="0">
                <a:ea typeface="+mn-ea"/>
                <a:cs typeface="+mn-cs"/>
              </a:rPr>
              <a:t>)</a:t>
            </a:r>
          </a:p>
          <a:p>
            <a:pPr eaLnBrk="1" fontAlgn="auto" hangingPunct="1">
              <a:spcAft>
                <a:spcPts val="0"/>
              </a:spcAft>
              <a:buFont typeface="Arial"/>
              <a:buChar char="•"/>
              <a:defRPr/>
            </a:pPr>
            <a:r>
              <a:rPr lang="en-US" dirty="0">
                <a:ea typeface="+mn-ea"/>
                <a:cs typeface="+mn-cs"/>
              </a:rPr>
              <a:t>Unchecked exception, e.g., </a:t>
            </a:r>
            <a:r>
              <a:rPr lang="en-US" dirty="0" err="1">
                <a:ea typeface="+mn-ea"/>
                <a:cs typeface="+mn-cs"/>
              </a:rPr>
              <a:t>ArithmeticException</a:t>
            </a:r>
            <a:r>
              <a:rPr lang="en-US" dirty="0">
                <a:ea typeface="+mn-ea"/>
                <a:cs typeface="+mn-cs"/>
              </a:rPr>
              <a:t>, can occur anywhere in the program </a:t>
            </a:r>
          </a:p>
        </p:txBody>
      </p:sp>
      <p:sp>
        <p:nvSpPr>
          <p:cNvPr id="2" name="Slide Number Placeholder 1">
            <a:extLst>
              <a:ext uri="{FF2B5EF4-FFF2-40B4-BE49-F238E27FC236}">
                <a16:creationId xmlns:a16="http://schemas.microsoft.com/office/drawing/2014/main" id="{48555C37-14F6-40A5-A6CA-B04E365F5B8B}"/>
              </a:ext>
            </a:extLst>
          </p:cNvPr>
          <p:cNvSpPr>
            <a:spLocks noGrp="1"/>
          </p:cNvSpPr>
          <p:nvPr>
            <p:ph type="sldNum" sz="quarter" idx="12"/>
          </p:nvPr>
        </p:nvSpPr>
        <p:spPr/>
        <p:txBody>
          <a:bodyPr/>
          <a:lstStyle/>
          <a:p>
            <a:fld id="{00F9AB8A-0E2F-E249-88A0-FDFECF966907}"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7306962A-F7FB-482E-9ACD-1C56AC02F669}"/>
              </a:ext>
            </a:extLst>
          </p:cNvPr>
          <p:cNvSpPr>
            <a:spLocks noGrp="1"/>
          </p:cNvSpPr>
          <p:nvPr>
            <p:ph type="title"/>
          </p:nvPr>
        </p:nvSpPr>
        <p:spPr/>
        <p:txBody>
          <a:bodyPr/>
          <a:lstStyle/>
          <a:p>
            <a:pPr eaLnBrk="1" hangingPunct="1"/>
            <a:r>
              <a:rPr lang="en-US" altLang="en-US"/>
              <a:t>The finally clause</a:t>
            </a:r>
          </a:p>
        </p:txBody>
      </p:sp>
      <p:sp>
        <p:nvSpPr>
          <p:cNvPr id="24578" name="Content Placeholder 2">
            <a:extLst>
              <a:ext uri="{FF2B5EF4-FFF2-40B4-BE49-F238E27FC236}">
                <a16:creationId xmlns:a16="http://schemas.microsoft.com/office/drawing/2014/main" id="{BBCC453C-1AEE-47D1-871A-914182061EAC}"/>
              </a:ext>
            </a:extLst>
          </p:cNvPr>
          <p:cNvSpPr>
            <a:spLocks noGrp="1"/>
          </p:cNvSpPr>
          <p:nvPr>
            <p:ph idx="1"/>
          </p:nvPr>
        </p:nvSpPr>
        <p:spPr/>
        <p:txBody>
          <a:bodyPr>
            <a:normAutofit fontScale="92500" lnSpcReduction="20000"/>
          </a:bodyPr>
          <a:lstStyle/>
          <a:p>
            <a:pPr eaLnBrk="1" hangingPunct="1"/>
            <a:r>
              <a:rPr lang="en-US" altLang="en-US" dirty="0"/>
              <a:t>The </a:t>
            </a:r>
            <a:r>
              <a:rPr lang="en-US" altLang="en-US" dirty="0">
                <a:solidFill>
                  <a:srgbClr val="FF0000"/>
                </a:solidFill>
              </a:rPr>
              <a:t>finally</a:t>
            </a:r>
            <a:r>
              <a:rPr lang="en-US" altLang="en-US" dirty="0"/>
              <a:t> clause is always executed regardless if an exception occurs or not, and if the exception is caught or not</a:t>
            </a:r>
          </a:p>
          <a:p>
            <a:pPr eaLnBrk="1" hangingPunct="1"/>
            <a:endParaRPr lang="en-US" altLang="en-US" dirty="0"/>
          </a:p>
          <a:p>
            <a:pPr eaLnBrk="1" hangingPunct="1"/>
            <a:r>
              <a:rPr lang="en-US" altLang="en-US" dirty="0"/>
              <a:t>“If you put a return, break, continue or any other java keyword that changes the sequential execution of code inside the catch block (or even try block), the statements inside the finally block will still be executed.”</a:t>
            </a:r>
          </a:p>
          <a:p>
            <a:pPr eaLnBrk="1" hangingPunct="1"/>
            <a:endParaRPr lang="en-US" altLang="en-US" dirty="0"/>
          </a:p>
          <a:p>
            <a:pPr eaLnBrk="1" hangingPunct="1"/>
            <a:r>
              <a:rPr lang="en-US" altLang="en-US" dirty="0"/>
              <a:t>Use case: file closing, clean up</a:t>
            </a:r>
          </a:p>
        </p:txBody>
      </p:sp>
      <p:sp>
        <p:nvSpPr>
          <p:cNvPr id="2" name="Slide Number Placeholder 1">
            <a:extLst>
              <a:ext uri="{FF2B5EF4-FFF2-40B4-BE49-F238E27FC236}">
                <a16:creationId xmlns:a16="http://schemas.microsoft.com/office/drawing/2014/main" id="{269B10C4-FD85-4F5B-9973-57B83ACED3E3}"/>
              </a:ext>
            </a:extLst>
          </p:cNvPr>
          <p:cNvSpPr>
            <a:spLocks noGrp="1"/>
          </p:cNvSpPr>
          <p:nvPr>
            <p:ph type="sldNum" sz="quarter" idx="12"/>
          </p:nvPr>
        </p:nvSpPr>
        <p:spPr/>
        <p:txBody>
          <a:bodyPr/>
          <a:lstStyle/>
          <a:p>
            <a:fld id="{00F9AB8A-0E2F-E249-88A0-FDFECF966907}"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design patterns?</a:t>
            </a:r>
          </a:p>
        </p:txBody>
      </p:sp>
      <p:sp>
        <p:nvSpPr>
          <p:cNvPr id="3" name="Content Placeholder 2"/>
          <p:cNvSpPr>
            <a:spLocks noGrp="1"/>
          </p:cNvSpPr>
          <p:nvPr>
            <p:ph idx="1"/>
          </p:nvPr>
        </p:nvSpPr>
        <p:spPr/>
        <p:txBody>
          <a:bodyPr>
            <a:normAutofit fontScale="85000" lnSpcReduction="20000"/>
          </a:bodyPr>
          <a:lstStyle/>
          <a:p>
            <a:r>
              <a:rPr lang="en-US" dirty="0"/>
              <a:t>How people have organized / designed their program in the past</a:t>
            </a:r>
          </a:p>
          <a:p>
            <a:r>
              <a:rPr lang="en-US" dirty="0"/>
              <a:t>Best software design solutions that others have encountered</a:t>
            </a:r>
          </a:p>
          <a:p>
            <a:pPr lvl="1"/>
            <a:r>
              <a:rPr lang="en-US" dirty="0"/>
              <a:t>Improve performance</a:t>
            </a:r>
          </a:p>
          <a:p>
            <a:pPr lvl="1"/>
            <a:r>
              <a:rPr lang="en-US" dirty="0"/>
              <a:t>Make it easier to modify the code</a:t>
            </a:r>
          </a:p>
          <a:p>
            <a:r>
              <a:rPr lang="en-US" dirty="0"/>
              <a:t>Can apply the same principle to your own software design</a:t>
            </a:r>
          </a:p>
          <a:p>
            <a:pPr lvl="1"/>
            <a:r>
              <a:rPr lang="en-US" dirty="0"/>
              <a:t>Solutions to common recurring problems in software design</a:t>
            </a:r>
          </a:p>
          <a:p>
            <a:r>
              <a:rPr lang="en-US" dirty="0"/>
              <a:t>One of the most valuable tools for developers / software designers</a:t>
            </a:r>
          </a:p>
          <a:p>
            <a:endParaRPr lang="en-US" dirty="0"/>
          </a:p>
        </p:txBody>
      </p:sp>
      <p:sp>
        <p:nvSpPr>
          <p:cNvPr id="4" name="Slide Number Placeholder 3">
            <a:extLst>
              <a:ext uri="{FF2B5EF4-FFF2-40B4-BE49-F238E27FC236}">
                <a16:creationId xmlns:a16="http://schemas.microsoft.com/office/drawing/2014/main" id="{8F74E0AC-59A9-48E8-B4E1-B45B8F2118F5}"/>
              </a:ext>
            </a:extLst>
          </p:cNvPr>
          <p:cNvSpPr>
            <a:spLocks noGrp="1"/>
          </p:cNvSpPr>
          <p:nvPr>
            <p:ph type="sldNum" sz="quarter" idx="12"/>
          </p:nvPr>
        </p:nvSpPr>
        <p:spPr/>
        <p:txBody>
          <a:bodyPr/>
          <a:lstStyle/>
          <a:p>
            <a:fld id="{00F9AB8A-0E2F-E249-88A0-FDFECF966907}" type="slidenum">
              <a:rPr lang="en-US" smtClean="0"/>
              <a:t>49</a:t>
            </a:fld>
            <a:endParaRPr lang="en-US"/>
          </a:p>
        </p:txBody>
      </p:sp>
    </p:spTree>
    <p:extLst>
      <p:ext uri="{BB962C8B-B14F-4D97-AF65-F5344CB8AC3E}">
        <p14:creationId xmlns:p14="http://schemas.microsoft.com/office/powerpoint/2010/main" val="167320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926" y="3352800"/>
            <a:ext cx="4275874"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38" y="3352800"/>
            <a:ext cx="4261582" cy="2819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11" name="Group 10"/>
          <p:cNvGrpSpPr/>
          <p:nvPr/>
        </p:nvGrpSpPr>
        <p:grpSpPr>
          <a:xfrm>
            <a:off x="2053393" y="2677885"/>
            <a:ext cx="4549567" cy="523220"/>
            <a:chOff x="2053393" y="2743200"/>
            <a:chExt cx="4549567" cy="523220"/>
          </a:xfrm>
        </p:grpSpPr>
        <p:sp>
          <p:nvSpPr>
            <p:cNvPr id="4" name="TextBox 3"/>
            <p:cNvSpPr txBox="1"/>
            <p:nvPr/>
          </p:nvSpPr>
          <p:spPr>
            <a:xfrm>
              <a:off x="2053393" y="2743200"/>
              <a:ext cx="792205" cy="523220"/>
            </a:xfrm>
            <a:prstGeom prst="rect">
              <a:avLst/>
            </a:prstGeom>
            <a:noFill/>
          </p:spPr>
          <p:txBody>
            <a:bodyPr wrap="none" rtlCol="0">
              <a:spAutoFit/>
            </a:bodyPr>
            <a:lstStyle/>
            <a:p>
              <a:r>
                <a:rPr lang="en-US" sz="2800" dirty="0"/>
                <a:t>Java</a:t>
              </a:r>
            </a:p>
          </p:txBody>
        </p:sp>
        <p:sp>
          <p:nvSpPr>
            <p:cNvPr id="7" name="TextBox 6"/>
            <p:cNvSpPr txBox="1"/>
            <p:nvPr/>
          </p:nvSpPr>
          <p:spPr>
            <a:xfrm>
              <a:off x="5378907" y="2743200"/>
              <a:ext cx="1224053" cy="523220"/>
            </a:xfrm>
            <a:prstGeom prst="rect">
              <a:avLst/>
            </a:prstGeom>
            <a:noFill/>
          </p:spPr>
          <p:txBody>
            <a:bodyPr wrap="none" rtlCol="0">
              <a:spAutoFit/>
            </a:bodyPr>
            <a:lstStyle/>
            <a:p>
              <a:r>
                <a:rPr lang="en-US" sz="2800" dirty="0"/>
                <a:t>Python</a:t>
              </a:r>
            </a:p>
          </p:txBody>
        </p:sp>
      </p:grpSp>
      <p:sp>
        <p:nvSpPr>
          <p:cNvPr id="6" name="TextBox 5"/>
          <p:cNvSpPr txBox="1"/>
          <p:nvPr/>
        </p:nvSpPr>
        <p:spPr>
          <a:xfrm>
            <a:off x="344595" y="1330190"/>
            <a:ext cx="8494605" cy="1477328"/>
          </a:xfrm>
          <a:prstGeom prst="rect">
            <a:avLst/>
          </a:prstGeom>
          <a:noFill/>
        </p:spPr>
        <p:txBody>
          <a:bodyPr wrap="square" rtlCol="0">
            <a:spAutoFit/>
          </a:bodyPr>
          <a:lstStyle/>
          <a:p>
            <a:pPr marL="285750" indent="-285750">
              <a:buFontTx/>
              <a:buChar char="-"/>
            </a:pPr>
            <a:r>
              <a:rPr lang="en-US" dirty="0"/>
              <a:t>Java vs. Python: Java requires declaration of the variables, specifying the types of variables</a:t>
            </a:r>
          </a:p>
          <a:p>
            <a:pPr marL="285750" indent="-285750">
              <a:buFontTx/>
              <a:buChar char="-"/>
            </a:pPr>
            <a:r>
              <a:rPr lang="en-US" dirty="0"/>
              <a:t>The variable type stipulates: (</a:t>
            </a:r>
            <a:r>
              <a:rPr lang="en-US" dirty="0" err="1"/>
              <a:t>i</a:t>
            </a:r>
            <a:r>
              <a:rPr lang="en-US" dirty="0"/>
              <a:t>) the set of </a:t>
            </a:r>
            <a:r>
              <a:rPr lang="en-US" b="1" dirty="0"/>
              <a:t>values</a:t>
            </a:r>
            <a:r>
              <a:rPr lang="en-US" dirty="0"/>
              <a:t> that can be taken and (ii) the </a:t>
            </a:r>
            <a:r>
              <a:rPr lang="en-US" b="1" dirty="0"/>
              <a:t>operations</a:t>
            </a:r>
            <a:r>
              <a:rPr lang="en-US" dirty="0"/>
              <a:t> that can be performed on those values</a:t>
            </a:r>
          </a:p>
          <a:p>
            <a:pPr marL="285750" indent="-285750">
              <a:buFontTx/>
              <a:buChar char="-"/>
            </a:pPr>
            <a:r>
              <a:rPr lang="en-US" dirty="0"/>
              <a:t>Java is a </a:t>
            </a:r>
            <a:r>
              <a:rPr lang="en-US" b="1" dirty="0"/>
              <a:t>statically-typed</a:t>
            </a:r>
            <a:r>
              <a:rPr lang="en-US" dirty="0"/>
              <a:t> language</a:t>
            </a:r>
          </a:p>
        </p:txBody>
      </p:sp>
      <p:sp>
        <p:nvSpPr>
          <p:cNvPr id="10"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Static Typing</a:t>
            </a:r>
          </a:p>
        </p:txBody>
      </p:sp>
      <p:sp>
        <p:nvSpPr>
          <p:cNvPr id="9" name="TextBox 8"/>
          <p:cNvSpPr txBox="1"/>
          <p:nvPr/>
        </p:nvSpPr>
        <p:spPr>
          <a:xfrm>
            <a:off x="3882008" y="5849034"/>
            <a:ext cx="4957192" cy="646331"/>
          </a:xfrm>
          <a:prstGeom prst="rect">
            <a:avLst/>
          </a:prstGeom>
          <a:noFill/>
        </p:spPr>
        <p:txBody>
          <a:bodyPr wrap="square" rtlCol="0">
            <a:spAutoFit/>
          </a:bodyPr>
          <a:lstStyle/>
          <a:p>
            <a:r>
              <a:rPr lang="en-US" dirty="0"/>
              <a:t>No declaration, variable types depend on results of assignments / program execution</a:t>
            </a:r>
          </a:p>
        </p:txBody>
      </p:sp>
      <p:sp>
        <p:nvSpPr>
          <p:cNvPr id="8" name="Slide Number Placeholder 7">
            <a:extLst>
              <a:ext uri="{FF2B5EF4-FFF2-40B4-BE49-F238E27FC236}">
                <a16:creationId xmlns:a16="http://schemas.microsoft.com/office/drawing/2014/main" id="{559E35D6-8068-45D8-AA77-3E316EB731B4}"/>
              </a:ext>
            </a:extLst>
          </p:cNvPr>
          <p:cNvSpPr>
            <a:spLocks noGrp="1"/>
          </p:cNvSpPr>
          <p:nvPr>
            <p:ph type="sldNum" sz="quarter" idx="12"/>
          </p:nvPr>
        </p:nvSpPr>
        <p:spPr/>
        <p:txBody>
          <a:bodyPr/>
          <a:lstStyle/>
          <a:p>
            <a:fld id="{00F9AB8A-0E2F-E249-88A0-FDFECF966907}" type="slidenum">
              <a:rPr lang="en-US" smtClean="0"/>
              <a:t>5</a:t>
            </a:fld>
            <a:endParaRPr lang="en-US"/>
          </a:p>
        </p:txBody>
      </p:sp>
    </p:spTree>
    <p:extLst>
      <p:ext uri="{BB962C8B-B14F-4D97-AF65-F5344CB8AC3E}">
        <p14:creationId xmlns:p14="http://schemas.microsoft.com/office/powerpoint/2010/main" val="36121528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888"/>
            <a:ext cx="8229600" cy="1143000"/>
          </a:xfrm>
        </p:spPr>
        <p:txBody>
          <a:bodyPr/>
          <a:lstStyle/>
          <a:p>
            <a:r>
              <a:rPr lang="en-US" dirty="0"/>
              <a:t>Singleton</a:t>
            </a:r>
          </a:p>
        </p:txBody>
      </p:sp>
      <p:sp>
        <p:nvSpPr>
          <p:cNvPr id="4" name="TextBox 3"/>
          <p:cNvSpPr txBox="1"/>
          <p:nvPr/>
        </p:nvSpPr>
        <p:spPr>
          <a:xfrm>
            <a:off x="1752600" y="2213946"/>
            <a:ext cx="6021520" cy="3693319"/>
          </a:xfrm>
          <a:prstGeom prst="rect">
            <a:avLst/>
          </a:prstGeom>
          <a:noFill/>
        </p:spPr>
        <p:txBody>
          <a:bodyPr wrap="none" rtlCol="0">
            <a:spAutoFit/>
          </a:bodyPr>
          <a:lstStyle/>
          <a:p>
            <a:r>
              <a:rPr lang="en-US" b="1" dirty="0">
                <a:solidFill>
                  <a:srgbClr val="7F0055"/>
                </a:solidFill>
                <a:latin typeface="Courier New"/>
              </a:rPr>
              <a:t>public</a:t>
            </a:r>
            <a:r>
              <a:rPr lang="en-US" b="1" dirty="0">
                <a:solidFill>
                  <a:srgbClr val="000000"/>
                </a:solidFill>
                <a:latin typeface="Courier New"/>
              </a:rPr>
              <a:t> </a:t>
            </a:r>
            <a:r>
              <a:rPr lang="en-US" b="1" dirty="0">
                <a:solidFill>
                  <a:srgbClr val="7F0055"/>
                </a:solidFill>
                <a:latin typeface="Courier New"/>
              </a:rPr>
              <a:t>class</a:t>
            </a:r>
            <a:r>
              <a:rPr lang="en-US" b="1" dirty="0">
                <a:solidFill>
                  <a:srgbClr val="000000"/>
                </a:solidFill>
                <a:latin typeface="Courier New"/>
              </a:rPr>
              <a:t> Singleton {</a:t>
            </a:r>
          </a:p>
          <a:p>
            <a:pPr marL="182880"/>
            <a:r>
              <a:rPr lang="en-US" b="1" dirty="0">
                <a:solidFill>
                  <a:srgbClr val="7F0055"/>
                </a:solidFill>
                <a:latin typeface="Courier New"/>
              </a:rPr>
              <a:t>private</a:t>
            </a:r>
            <a:r>
              <a:rPr lang="en-US" b="1" dirty="0">
                <a:solidFill>
                  <a:srgbClr val="000000"/>
                </a:solidFill>
                <a:latin typeface="Courier New"/>
              </a:rPr>
              <a:t> </a:t>
            </a:r>
            <a:r>
              <a:rPr lang="en-US" b="1" dirty="0">
                <a:solidFill>
                  <a:srgbClr val="7F0055"/>
                </a:solidFill>
                <a:latin typeface="Courier New"/>
              </a:rPr>
              <a:t>static</a:t>
            </a:r>
            <a:r>
              <a:rPr lang="en-US" b="1" dirty="0">
                <a:solidFill>
                  <a:srgbClr val="000000"/>
                </a:solidFill>
                <a:latin typeface="Courier New"/>
              </a:rPr>
              <a:t> Singleton </a:t>
            </a:r>
            <a:r>
              <a:rPr lang="en-US" b="1" i="1" dirty="0">
                <a:solidFill>
                  <a:srgbClr val="0000C0"/>
                </a:solidFill>
                <a:latin typeface="Courier New"/>
              </a:rPr>
              <a:t>instance</a:t>
            </a:r>
            <a:r>
              <a:rPr lang="en-US" dirty="0">
                <a:latin typeface="Courier New"/>
              </a:rPr>
              <a:t>= </a:t>
            </a:r>
            <a:r>
              <a:rPr lang="en-US" b="1" i="1" dirty="0">
                <a:solidFill>
                  <a:srgbClr val="7F0055"/>
                </a:solidFill>
                <a:latin typeface="Courier New"/>
              </a:rPr>
              <a:t>null</a:t>
            </a:r>
            <a:r>
              <a:rPr lang="en-US" dirty="0">
                <a:latin typeface="Courier New"/>
              </a:rPr>
              <a:t>;</a:t>
            </a:r>
          </a:p>
          <a:p>
            <a:pPr marL="182880"/>
            <a:endParaRPr lang="en-US" dirty="0">
              <a:latin typeface="Courier New"/>
            </a:endParaRPr>
          </a:p>
          <a:p>
            <a:pPr marL="182880"/>
            <a:r>
              <a:rPr lang="en-US" b="1" dirty="0">
                <a:solidFill>
                  <a:srgbClr val="7F0055"/>
                </a:solidFill>
                <a:latin typeface="Courier New"/>
              </a:rPr>
              <a:t>private</a:t>
            </a:r>
            <a:r>
              <a:rPr lang="en-US" b="1" dirty="0">
                <a:solidFill>
                  <a:srgbClr val="000000"/>
                </a:solidFill>
                <a:latin typeface="Courier New"/>
              </a:rPr>
              <a:t> </a:t>
            </a:r>
            <a:r>
              <a:rPr lang="en-US" b="1" dirty="0">
                <a:solidFill>
                  <a:srgbClr val="000000"/>
                </a:solidFill>
                <a:highlight>
                  <a:srgbClr val="D4D4D4"/>
                </a:highlight>
                <a:latin typeface="Courier New"/>
              </a:rPr>
              <a:t>Singleton(){</a:t>
            </a:r>
            <a:endParaRPr lang="en-US" dirty="0">
              <a:latin typeface="Courier New"/>
            </a:endParaRPr>
          </a:p>
          <a:p>
            <a:pPr marL="182880"/>
            <a:r>
              <a:rPr lang="en-US" dirty="0">
                <a:solidFill>
                  <a:srgbClr val="000000"/>
                </a:solidFill>
                <a:latin typeface="Courier New"/>
              </a:rPr>
              <a:t>}</a:t>
            </a:r>
          </a:p>
          <a:p>
            <a:pPr marL="182880"/>
            <a:endParaRPr lang="en-US" dirty="0">
              <a:latin typeface="Courier New"/>
            </a:endParaRPr>
          </a:p>
          <a:p>
            <a:pPr marL="182880"/>
            <a:r>
              <a:rPr lang="en-US" b="1" dirty="0">
                <a:solidFill>
                  <a:srgbClr val="7F0055"/>
                </a:solidFill>
                <a:latin typeface="Courier New"/>
              </a:rPr>
              <a:t>public</a:t>
            </a:r>
            <a:r>
              <a:rPr lang="en-US" b="1" dirty="0">
                <a:solidFill>
                  <a:srgbClr val="000000"/>
                </a:solidFill>
                <a:latin typeface="Courier New"/>
              </a:rPr>
              <a:t> </a:t>
            </a:r>
            <a:r>
              <a:rPr lang="en-US" b="1" dirty="0">
                <a:solidFill>
                  <a:srgbClr val="7F0055"/>
                </a:solidFill>
                <a:latin typeface="Courier New"/>
              </a:rPr>
              <a:t>static</a:t>
            </a:r>
            <a:r>
              <a:rPr lang="en-US" b="1" dirty="0">
                <a:solidFill>
                  <a:srgbClr val="000000"/>
                </a:solidFill>
                <a:latin typeface="Courier New"/>
              </a:rPr>
              <a:t> Singleton </a:t>
            </a:r>
            <a:r>
              <a:rPr lang="en-US" b="1" dirty="0" err="1">
                <a:solidFill>
                  <a:srgbClr val="000000"/>
                </a:solidFill>
                <a:latin typeface="Courier New"/>
              </a:rPr>
              <a:t>getInstance</a:t>
            </a:r>
            <a:r>
              <a:rPr lang="en-US" b="1" dirty="0">
                <a:solidFill>
                  <a:srgbClr val="000000"/>
                </a:solidFill>
                <a:latin typeface="Courier New"/>
              </a:rPr>
              <a:t>(){</a:t>
            </a:r>
          </a:p>
          <a:p>
            <a:pPr marL="182880"/>
            <a:r>
              <a:rPr lang="en-US" b="1" dirty="0">
                <a:solidFill>
                  <a:srgbClr val="7F0055"/>
                </a:solidFill>
                <a:latin typeface="Courier New"/>
              </a:rPr>
              <a:t>  if</a:t>
            </a:r>
            <a:r>
              <a:rPr lang="en-US" b="1" dirty="0">
                <a:solidFill>
                  <a:srgbClr val="000000"/>
                </a:solidFill>
                <a:latin typeface="Courier New"/>
              </a:rPr>
              <a:t> (</a:t>
            </a:r>
            <a:r>
              <a:rPr lang="en-US" b="1" i="1" dirty="0">
                <a:solidFill>
                  <a:srgbClr val="0000C0"/>
                </a:solidFill>
                <a:latin typeface="Courier New"/>
              </a:rPr>
              <a:t>instance</a:t>
            </a:r>
            <a:r>
              <a:rPr lang="en-US" b="1" i="1" dirty="0">
                <a:solidFill>
                  <a:srgbClr val="000000"/>
                </a:solidFill>
                <a:latin typeface="Courier New"/>
              </a:rPr>
              <a:t> == </a:t>
            </a:r>
            <a:r>
              <a:rPr lang="en-US" b="1" i="1" dirty="0">
                <a:solidFill>
                  <a:srgbClr val="7F0055"/>
                </a:solidFill>
                <a:latin typeface="Courier New"/>
              </a:rPr>
              <a:t>null</a:t>
            </a:r>
            <a:r>
              <a:rPr lang="en-US" b="1" i="1" dirty="0">
                <a:solidFill>
                  <a:srgbClr val="000000"/>
                </a:solidFill>
                <a:latin typeface="Courier New"/>
              </a:rPr>
              <a:t>)</a:t>
            </a:r>
          </a:p>
          <a:p>
            <a:pPr marL="182880"/>
            <a:r>
              <a:rPr lang="en-US" i="1" dirty="0">
                <a:solidFill>
                  <a:srgbClr val="0000C0"/>
                </a:solidFill>
                <a:latin typeface="Courier New"/>
              </a:rPr>
              <a:t>    instance</a:t>
            </a:r>
            <a:r>
              <a:rPr lang="en-US" i="1" dirty="0">
                <a:solidFill>
                  <a:srgbClr val="000000"/>
                </a:solidFill>
                <a:latin typeface="Courier New"/>
              </a:rPr>
              <a:t> = </a:t>
            </a:r>
            <a:r>
              <a:rPr lang="en-US" b="1" i="1" dirty="0">
                <a:solidFill>
                  <a:srgbClr val="7F0055"/>
                </a:solidFill>
                <a:latin typeface="Courier New"/>
              </a:rPr>
              <a:t>new</a:t>
            </a:r>
            <a:r>
              <a:rPr lang="en-US" b="1" i="1" dirty="0">
                <a:solidFill>
                  <a:srgbClr val="000000"/>
                </a:solidFill>
                <a:latin typeface="Courier New"/>
              </a:rPr>
              <a:t> </a:t>
            </a:r>
            <a:r>
              <a:rPr lang="en-US" b="1" i="1" dirty="0">
                <a:solidFill>
                  <a:srgbClr val="000000"/>
                </a:solidFill>
                <a:highlight>
                  <a:srgbClr val="D4D4D4"/>
                </a:highlight>
                <a:latin typeface="Courier New"/>
              </a:rPr>
              <a:t>Singleton();</a:t>
            </a:r>
          </a:p>
          <a:p>
            <a:pPr marL="182880"/>
            <a:r>
              <a:rPr lang="en-US" b="1" dirty="0">
                <a:solidFill>
                  <a:srgbClr val="7F0055"/>
                </a:solidFill>
                <a:latin typeface="Courier New"/>
              </a:rPr>
              <a:t>  return</a:t>
            </a:r>
            <a:r>
              <a:rPr lang="en-US" b="1" dirty="0">
                <a:solidFill>
                  <a:srgbClr val="000000"/>
                </a:solidFill>
                <a:latin typeface="Courier New"/>
              </a:rPr>
              <a:t> </a:t>
            </a:r>
            <a:r>
              <a:rPr lang="en-US" b="1" i="1" dirty="0">
                <a:solidFill>
                  <a:srgbClr val="0000C0"/>
                </a:solidFill>
                <a:latin typeface="Courier New"/>
              </a:rPr>
              <a:t>instance</a:t>
            </a:r>
            <a:r>
              <a:rPr lang="en-US" b="1" i="1" dirty="0">
                <a:solidFill>
                  <a:srgbClr val="000000"/>
                </a:solidFill>
                <a:latin typeface="Courier New"/>
              </a:rPr>
              <a:t>;</a:t>
            </a:r>
            <a:endParaRPr lang="en-US" dirty="0">
              <a:latin typeface="Courier New"/>
            </a:endParaRPr>
          </a:p>
          <a:p>
            <a:pPr marL="182880"/>
            <a:r>
              <a:rPr lang="en-US" dirty="0">
                <a:solidFill>
                  <a:srgbClr val="000000"/>
                </a:solidFill>
                <a:latin typeface="Courier New"/>
              </a:rPr>
              <a:t>}</a:t>
            </a:r>
            <a:endParaRPr lang="en-US" dirty="0">
              <a:latin typeface="Courier New"/>
            </a:endParaRPr>
          </a:p>
          <a:p>
            <a:r>
              <a:rPr lang="en-US" dirty="0">
                <a:solidFill>
                  <a:srgbClr val="000000"/>
                </a:solidFill>
                <a:latin typeface="Courier New"/>
              </a:rPr>
              <a:t>}</a:t>
            </a:r>
          </a:p>
          <a:p>
            <a:endParaRPr lang="en-US" dirty="0"/>
          </a:p>
        </p:txBody>
      </p:sp>
      <p:sp>
        <p:nvSpPr>
          <p:cNvPr id="5" name="TextBox 4"/>
          <p:cNvSpPr txBox="1"/>
          <p:nvPr/>
        </p:nvSpPr>
        <p:spPr>
          <a:xfrm>
            <a:off x="810168" y="5678547"/>
            <a:ext cx="7523663" cy="830997"/>
          </a:xfrm>
          <a:prstGeom prst="rect">
            <a:avLst/>
          </a:prstGeom>
          <a:noFill/>
        </p:spPr>
        <p:txBody>
          <a:bodyPr wrap="none" rtlCol="0">
            <a:spAutoFit/>
          </a:bodyPr>
          <a:lstStyle/>
          <a:p>
            <a:r>
              <a:rPr lang="en-US" sz="2400" dirty="0"/>
              <a:t>-Private constructor</a:t>
            </a:r>
          </a:p>
          <a:p>
            <a:r>
              <a:rPr lang="en-US" sz="2400" dirty="0"/>
              <a:t>-Lazy instantiation: create the instance only when it is used</a:t>
            </a:r>
          </a:p>
        </p:txBody>
      </p:sp>
      <p:sp>
        <p:nvSpPr>
          <p:cNvPr id="3" name="Slide Number Placeholder 2">
            <a:extLst>
              <a:ext uri="{FF2B5EF4-FFF2-40B4-BE49-F238E27FC236}">
                <a16:creationId xmlns:a16="http://schemas.microsoft.com/office/drawing/2014/main" id="{3374A0F6-5E41-4FEE-ADAF-41DD0DF36724}"/>
              </a:ext>
            </a:extLst>
          </p:cNvPr>
          <p:cNvSpPr>
            <a:spLocks noGrp="1"/>
          </p:cNvSpPr>
          <p:nvPr>
            <p:ph type="sldNum" sz="quarter" idx="12"/>
          </p:nvPr>
        </p:nvSpPr>
        <p:spPr/>
        <p:txBody>
          <a:bodyPr/>
          <a:lstStyle/>
          <a:p>
            <a:fld id="{00F9AB8A-0E2F-E249-88A0-FDFECF966907}" type="slidenum">
              <a:rPr lang="en-US" smtClean="0"/>
              <a:t>50</a:t>
            </a:fld>
            <a:endParaRPr lang="en-US"/>
          </a:p>
        </p:txBody>
      </p:sp>
      <p:sp>
        <p:nvSpPr>
          <p:cNvPr id="8" name="Content Placeholder 2">
            <a:extLst>
              <a:ext uri="{FF2B5EF4-FFF2-40B4-BE49-F238E27FC236}">
                <a16:creationId xmlns:a16="http://schemas.microsoft.com/office/drawing/2014/main" id="{72E0214F-26CB-4176-9DC6-214C33FCC019}"/>
              </a:ext>
            </a:extLst>
          </p:cNvPr>
          <p:cNvSpPr>
            <a:spLocks noGrp="1"/>
          </p:cNvSpPr>
          <p:nvPr>
            <p:ph idx="1"/>
          </p:nvPr>
        </p:nvSpPr>
        <p:spPr>
          <a:xfrm>
            <a:off x="457200" y="1179453"/>
            <a:ext cx="8229600" cy="1066800"/>
          </a:xfrm>
        </p:spPr>
        <p:txBody>
          <a:bodyPr/>
          <a:lstStyle/>
          <a:p>
            <a:r>
              <a:rPr lang="en-US" dirty="0"/>
              <a:t>To ensure there is only one instance of an object, available to a number of other classes</a:t>
            </a:r>
          </a:p>
          <a:p>
            <a:endParaRPr lang="en-US" dirty="0"/>
          </a:p>
        </p:txBody>
      </p:sp>
    </p:spTree>
    <p:extLst>
      <p:ext uri="{BB962C8B-B14F-4D97-AF65-F5344CB8AC3E}">
        <p14:creationId xmlns:p14="http://schemas.microsoft.com/office/powerpoint/2010/main" val="2669019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a:t>
            </a:r>
          </a:p>
        </p:txBody>
      </p:sp>
      <p:sp>
        <p:nvSpPr>
          <p:cNvPr id="3" name="Content Placeholder 2"/>
          <p:cNvSpPr>
            <a:spLocks noGrp="1"/>
          </p:cNvSpPr>
          <p:nvPr>
            <p:ph idx="1"/>
          </p:nvPr>
        </p:nvSpPr>
        <p:spPr>
          <a:xfrm>
            <a:off x="457200" y="1600200"/>
            <a:ext cx="7772400" cy="4525963"/>
          </a:xfrm>
        </p:spPr>
        <p:txBody>
          <a:bodyPr>
            <a:normAutofit fontScale="77500" lnSpcReduction="20000"/>
          </a:bodyPr>
          <a:lstStyle/>
          <a:p>
            <a:r>
              <a:rPr lang="en-US" dirty="0"/>
              <a:t>Useful when you are interested in the state of an object and want to get notified whenever there is any change</a:t>
            </a:r>
          </a:p>
          <a:p>
            <a:r>
              <a:rPr lang="en-US" dirty="0"/>
              <a:t>Subject (Publisher) maintains a list of its dependents (observers / subscribers)</a:t>
            </a:r>
          </a:p>
          <a:p>
            <a:r>
              <a:rPr lang="en-US" dirty="0"/>
              <a:t>Subject notifies them automatically of any state changes</a:t>
            </a:r>
          </a:p>
          <a:p>
            <a:endParaRPr lang="en-US" dirty="0"/>
          </a:p>
          <a:p>
            <a:r>
              <a:rPr lang="en-US" dirty="0" err="1"/>
              <a:t>GoF</a:t>
            </a:r>
            <a:r>
              <a:rPr lang="en-US" dirty="0"/>
              <a:t>: “Define a one-to-many dependency between objects so that when one object changes state, all its dependents are notified and updated automatically.”</a:t>
            </a:r>
          </a:p>
          <a:p>
            <a:endParaRPr lang="en-US" dirty="0"/>
          </a:p>
          <a:p>
            <a:r>
              <a:rPr lang="en-US" dirty="0"/>
              <a:t>A behavioral pattern: form relationships between objects during execution at runtime</a:t>
            </a:r>
          </a:p>
          <a:p>
            <a:endParaRPr lang="en-US" dirty="0"/>
          </a:p>
        </p:txBody>
      </p:sp>
      <p:sp>
        <p:nvSpPr>
          <p:cNvPr id="5" name="Slide Number Placeholder 4">
            <a:extLst>
              <a:ext uri="{FF2B5EF4-FFF2-40B4-BE49-F238E27FC236}">
                <a16:creationId xmlns:a16="http://schemas.microsoft.com/office/drawing/2014/main" id="{98787C39-466C-4195-AC1A-942051FABC10}"/>
              </a:ext>
            </a:extLst>
          </p:cNvPr>
          <p:cNvSpPr>
            <a:spLocks noGrp="1"/>
          </p:cNvSpPr>
          <p:nvPr>
            <p:ph type="sldNum" sz="quarter" idx="12"/>
          </p:nvPr>
        </p:nvSpPr>
        <p:spPr/>
        <p:txBody>
          <a:bodyPr/>
          <a:lstStyle/>
          <a:p>
            <a:fld id="{00F9AB8A-0E2F-E249-88A0-FDFECF966907}" type="slidenum">
              <a:rPr lang="en-US" smtClean="0"/>
              <a:t>51</a:t>
            </a:fld>
            <a:endParaRPr lang="en-US"/>
          </a:p>
        </p:txBody>
      </p:sp>
    </p:spTree>
    <p:extLst>
      <p:ext uri="{BB962C8B-B14F-4D97-AF65-F5344CB8AC3E}">
        <p14:creationId xmlns:p14="http://schemas.microsoft.com/office/powerpoint/2010/main" val="531762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Design Pattern </a:t>
            </a:r>
          </a:p>
        </p:txBody>
      </p:sp>
      <p:sp>
        <p:nvSpPr>
          <p:cNvPr id="4" name="Rectangle 3"/>
          <p:cNvSpPr/>
          <p:nvPr/>
        </p:nvSpPr>
        <p:spPr>
          <a:xfrm>
            <a:off x="5029200" y="1676400"/>
            <a:ext cx="24384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667856" y="1885890"/>
            <a:ext cx="1161087" cy="400110"/>
          </a:xfrm>
          <a:prstGeom prst="rect">
            <a:avLst/>
          </a:prstGeom>
          <a:noFill/>
        </p:spPr>
        <p:txBody>
          <a:bodyPr wrap="none" rtlCol="0">
            <a:spAutoFit/>
          </a:bodyPr>
          <a:lstStyle/>
          <a:p>
            <a:r>
              <a:rPr lang="en-US" sz="2000" b="1" dirty="0"/>
              <a:t>Observer</a:t>
            </a:r>
          </a:p>
        </p:txBody>
      </p:sp>
      <p:sp>
        <p:nvSpPr>
          <p:cNvPr id="6" name="TextBox 5"/>
          <p:cNvSpPr txBox="1"/>
          <p:nvPr/>
        </p:nvSpPr>
        <p:spPr>
          <a:xfrm>
            <a:off x="5686517" y="2343090"/>
            <a:ext cx="1104982" cy="369332"/>
          </a:xfrm>
          <a:prstGeom prst="rect">
            <a:avLst/>
          </a:prstGeom>
          <a:noFill/>
        </p:spPr>
        <p:txBody>
          <a:bodyPr wrap="none" rtlCol="0">
            <a:spAutoFit/>
          </a:bodyPr>
          <a:lstStyle/>
          <a:p>
            <a:r>
              <a:rPr lang="en-US" dirty="0"/>
              <a:t>+update()</a:t>
            </a:r>
          </a:p>
        </p:txBody>
      </p:sp>
      <p:sp>
        <p:nvSpPr>
          <p:cNvPr id="7" name="Rectangle 6"/>
          <p:cNvSpPr/>
          <p:nvPr/>
        </p:nvSpPr>
        <p:spPr>
          <a:xfrm>
            <a:off x="1143000" y="1447800"/>
            <a:ext cx="2743200" cy="21160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781656" y="1657290"/>
            <a:ext cx="973343" cy="400110"/>
          </a:xfrm>
          <a:prstGeom prst="rect">
            <a:avLst/>
          </a:prstGeom>
          <a:noFill/>
        </p:spPr>
        <p:txBody>
          <a:bodyPr wrap="none" rtlCol="0">
            <a:spAutoFit/>
          </a:bodyPr>
          <a:lstStyle/>
          <a:p>
            <a:r>
              <a:rPr lang="en-US" sz="2000" b="1" dirty="0"/>
              <a:t>Subject</a:t>
            </a:r>
          </a:p>
        </p:txBody>
      </p:sp>
      <p:sp>
        <p:nvSpPr>
          <p:cNvPr id="9" name="TextBox 8"/>
          <p:cNvSpPr txBox="1"/>
          <p:nvPr/>
        </p:nvSpPr>
        <p:spPr>
          <a:xfrm>
            <a:off x="1403200" y="2086498"/>
            <a:ext cx="2254400" cy="1477328"/>
          </a:xfrm>
          <a:prstGeom prst="rect">
            <a:avLst/>
          </a:prstGeom>
          <a:noFill/>
        </p:spPr>
        <p:txBody>
          <a:bodyPr wrap="none" rtlCol="0">
            <a:spAutoFit/>
          </a:bodyPr>
          <a:lstStyle/>
          <a:p>
            <a:endParaRPr lang="en-US" dirty="0"/>
          </a:p>
          <a:p>
            <a:r>
              <a:rPr lang="en-US" dirty="0"/>
              <a:t>+register(Observer)</a:t>
            </a:r>
          </a:p>
          <a:p>
            <a:r>
              <a:rPr lang="en-US" dirty="0"/>
              <a:t>+unregister(Observer)</a:t>
            </a:r>
          </a:p>
          <a:p>
            <a:r>
              <a:rPr lang="en-US" dirty="0"/>
              <a:t>+</a:t>
            </a:r>
            <a:r>
              <a:rPr lang="en-US" dirty="0" err="1"/>
              <a:t>notifyObservers</a:t>
            </a:r>
            <a:r>
              <a:rPr lang="en-US" dirty="0"/>
              <a:t>()</a:t>
            </a:r>
          </a:p>
          <a:p>
            <a:endParaRPr lang="en-US" dirty="0"/>
          </a:p>
        </p:txBody>
      </p:sp>
      <p:sp>
        <p:nvSpPr>
          <p:cNvPr id="10" name="Rectangle 9"/>
          <p:cNvSpPr/>
          <p:nvPr/>
        </p:nvSpPr>
        <p:spPr>
          <a:xfrm>
            <a:off x="762000" y="4648200"/>
            <a:ext cx="3276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7619" y="4705290"/>
            <a:ext cx="1924181" cy="400110"/>
          </a:xfrm>
          <a:prstGeom prst="rect">
            <a:avLst/>
          </a:prstGeom>
          <a:noFill/>
        </p:spPr>
        <p:txBody>
          <a:bodyPr wrap="none" rtlCol="0">
            <a:spAutoFit/>
          </a:bodyPr>
          <a:lstStyle/>
          <a:p>
            <a:r>
              <a:rPr lang="en-US" sz="2000" b="1" dirty="0" err="1"/>
              <a:t>ConcreteSubject</a:t>
            </a:r>
            <a:endParaRPr lang="en-US" sz="2000" b="1" dirty="0"/>
          </a:p>
        </p:txBody>
      </p:sp>
      <p:sp>
        <p:nvSpPr>
          <p:cNvPr id="12" name="TextBox 11"/>
          <p:cNvSpPr txBox="1"/>
          <p:nvPr/>
        </p:nvSpPr>
        <p:spPr>
          <a:xfrm>
            <a:off x="1066800" y="5029200"/>
            <a:ext cx="2936638" cy="1754326"/>
          </a:xfrm>
          <a:prstGeom prst="rect">
            <a:avLst/>
          </a:prstGeom>
          <a:noFill/>
        </p:spPr>
        <p:txBody>
          <a:bodyPr wrap="none" rtlCol="0">
            <a:spAutoFit/>
          </a:bodyPr>
          <a:lstStyle/>
          <a:p>
            <a:r>
              <a:rPr lang="en-US" dirty="0"/>
              <a:t>+</a:t>
            </a:r>
            <a:r>
              <a:rPr lang="en-US" dirty="0" err="1"/>
              <a:t>observerList</a:t>
            </a:r>
            <a:endParaRPr lang="en-US" dirty="0"/>
          </a:p>
          <a:p>
            <a:endParaRPr lang="en-US" dirty="0"/>
          </a:p>
          <a:p>
            <a:r>
              <a:rPr lang="en-US" dirty="0" err="1"/>
              <a:t>notifyObservers</a:t>
            </a:r>
            <a:r>
              <a:rPr lang="en-US" dirty="0"/>
              <a:t>():</a:t>
            </a:r>
          </a:p>
          <a:p>
            <a:r>
              <a:rPr lang="en-US" dirty="0"/>
              <a:t>for (Observer o: </a:t>
            </a:r>
            <a:r>
              <a:rPr lang="en-US" dirty="0" err="1"/>
              <a:t>observerList</a:t>
            </a:r>
            <a:r>
              <a:rPr lang="en-US" dirty="0"/>
              <a:t>)</a:t>
            </a:r>
          </a:p>
          <a:p>
            <a:r>
              <a:rPr lang="en-US" dirty="0"/>
              <a:t>    </a:t>
            </a:r>
            <a:r>
              <a:rPr lang="en-US" dirty="0" err="1"/>
              <a:t>o.update</a:t>
            </a:r>
            <a:r>
              <a:rPr lang="en-US" dirty="0"/>
              <a:t>()</a:t>
            </a:r>
          </a:p>
          <a:p>
            <a:endParaRPr lang="en-US" dirty="0"/>
          </a:p>
        </p:txBody>
      </p:sp>
      <p:cxnSp>
        <p:nvCxnSpPr>
          <p:cNvPr id="14" name="Straight Arrow Connector 13"/>
          <p:cNvCxnSpPr>
            <a:endCxn id="7" idx="2"/>
          </p:cNvCxnSpPr>
          <p:nvPr/>
        </p:nvCxnSpPr>
        <p:spPr>
          <a:xfrm flipV="1">
            <a:off x="2514600" y="3563826"/>
            <a:ext cx="0" cy="108437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029200" y="3979974"/>
            <a:ext cx="3276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314819" y="4037064"/>
            <a:ext cx="2111925" cy="400110"/>
          </a:xfrm>
          <a:prstGeom prst="rect">
            <a:avLst/>
          </a:prstGeom>
          <a:noFill/>
        </p:spPr>
        <p:txBody>
          <a:bodyPr wrap="none" rtlCol="0">
            <a:spAutoFit/>
          </a:bodyPr>
          <a:lstStyle/>
          <a:p>
            <a:r>
              <a:rPr lang="en-US" sz="2000" b="1" dirty="0" err="1"/>
              <a:t>ConcreteObserver</a:t>
            </a:r>
            <a:endParaRPr lang="en-US" sz="2000" b="1" dirty="0"/>
          </a:p>
        </p:txBody>
      </p:sp>
      <p:cxnSp>
        <p:nvCxnSpPr>
          <p:cNvPr id="20" name="Straight Arrow Connector 19"/>
          <p:cNvCxnSpPr/>
          <p:nvPr/>
        </p:nvCxnSpPr>
        <p:spPr>
          <a:xfrm flipV="1">
            <a:off x="6248400" y="2895600"/>
            <a:ext cx="0" cy="1084374"/>
          </a:xfrm>
          <a:prstGeom prst="straightConnector1">
            <a:avLst/>
          </a:prstGeom>
          <a:ln>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05400" y="4847272"/>
            <a:ext cx="2981907" cy="1477328"/>
          </a:xfrm>
          <a:prstGeom prst="rect">
            <a:avLst/>
          </a:prstGeom>
          <a:noFill/>
        </p:spPr>
        <p:txBody>
          <a:bodyPr wrap="none" rtlCol="0">
            <a:spAutoFit/>
          </a:bodyPr>
          <a:lstStyle/>
          <a:p>
            <a:r>
              <a:rPr lang="en-US" dirty="0" err="1"/>
              <a:t>ConcreteObserver</a:t>
            </a:r>
            <a:r>
              <a:rPr lang="en-US" dirty="0"/>
              <a:t>( Subject s):</a:t>
            </a:r>
          </a:p>
          <a:p>
            <a:r>
              <a:rPr lang="en-US" dirty="0" err="1"/>
              <a:t>s.register</a:t>
            </a:r>
            <a:r>
              <a:rPr lang="en-US" dirty="0"/>
              <a:t>(this)</a:t>
            </a:r>
          </a:p>
          <a:p>
            <a:endParaRPr lang="en-US" dirty="0"/>
          </a:p>
          <a:p>
            <a:endParaRPr lang="en-US" dirty="0"/>
          </a:p>
          <a:p>
            <a:endParaRPr lang="en-US" dirty="0"/>
          </a:p>
        </p:txBody>
      </p:sp>
      <p:cxnSp>
        <p:nvCxnSpPr>
          <p:cNvPr id="22" name="Straight Arrow Connector 21"/>
          <p:cNvCxnSpPr/>
          <p:nvPr/>
        </p:nvCxnSpPr>
        <p:spPr>
          <a:xfrm>
            <a:off x="4038600" y="5029200"/>
            <a:ext cx="1006581" cy="0"/>
          </a:xfrm>
          <a:prstGeom prst="straightConnector1">
            <a:avLst/>
          </a:prstGeom>
          <a:ln>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003438" y="4163475"/>
            <a:ext cx="989566" cy="369332"/>
          </a:xfrm>
          <a:prstGeom prst="rect">
            <a:avLst/>
          </a:prstGeom>
          <a:noFill/>
        </p:spPr>
        <p:txBody>
          <a:bodyPr wrap="none" rtlCol="0">
            <a:spAutoFit/>
          </a:bodyPr>
          <a:lstStyle/>
          <a:p>
            <a:r>
              <a:rPr lang="en-US" dirty="0"/>
              <a:t>update()</a:t>
            </a:r>
          </a:p>
        </p:txBody>
      </p:sp>
      <p:sp>
        <p:nvSpPr>
          <p:cNvPr id="3" name="Slide Number Placeholder 2">
            <a:extLst>
              <a:ext uri="{FF2B5EF4-FFF2-40B4-BE49-F238E27FC236}">
                <a16:creationId xmlns:a16="http://schemas.microsoft.com/office/drawing/2014/main" id="{BBDA53EF-DB05-4281-BB8F-8A1DC43D20A1}"/>
              </a:ext>
            </a:extLst>
          </p:cNvPr>
          <p:cNvSpPr>
            <a:spLocks noGrp="1"/>
          </p:cNvSpPr>
          <p:nvPr>
            <p:ph type="sldNum" sz="quarter" idx="12"/>
          </p:nvPr>
        </p:nvSpPr>
        <p:spPr/>
        <p:txBody>
          <a:bodyPr/>
          <a:lstStyle/>
          <a:p>
            <a:fld id="{00F9AB8A-0E2F-E249-88A0-FDFECF966907}" type="slidenum">
              <a:rPr lang="en-US" smtClean="0"/>
              <a:t>52</a:t>
            </a:fld>
            <a:endParaRPr lang="en-US"/>
          </a:p>
        </p:txBody>
      </p:sp>
    </p:spTree>
    <p:extLst>
      <p:ext uri="{BB962C8B-B14F-4D97-AF65-F5344CB8AC3E}">
        <p14:creationId xmlns:p14="http://schemas.microsoft.com/office/powerpoint/2010/main" val="3203852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Subject.java</a:t>
            </a:r>
          </a:p>
        </p:txBody>
      </p:sp>
      <p:sp>
        <p:nvSpPr>
          <p:cNvPr id="4" name="TextBox 3"/>
          <p:cNvSpPr txBox="1"/>
          <p:nvPr/>
        </p:nvSpPr>
        <p:spPr>
          <a:xfrm>
            <a:off x="857250" y="1115986"/>
            <a:ext cx="7010400" cy="2031325"/>
          </a:xfrm>
          <a:prstGeom prst="rect">
            <a:avLst/>
          </a:prstGeom>
          <a:noFill/>
        </p:spPr>
        <p:txBody>
          <a:bodyPr wrap="square" rtlCol="0">
            <a:spAutoFit/>
          </a:bodyPr>
          <a:lstStyle/>
          <a:p>
            <a:r>
              <a:rPr lang="en-US" b="1" dirty="0">
                <a:solidFill>
                  <a:srgbClr val="7F0055"/>
                </a:solidFill>
                <a:latin typeface="Courier New"/>
              </a:rPr>
              <a:t>public</a:t>
            </a:r>
            <a:r>
              <a:rPr lang="en-US" b="1" dirty="0">
                <a:solidFill>
                  <a:srgbClr val="000000"/>
                </a:solidFill>
                <a:latin typeface="Courier New"/>
              </a:rPr>
              <a:t> </a:t>
            </a:r>
            <a:r>
              <a:rPr lang="en-US" b="1" dirty="0">
                <a:solidFill>
                  <a:srgbClr val="7F0055"/>
                </a:solidFill>
                <a:latin typeface="Courier New"/>
              </a:rPr>
              <a:t>interface</a:t>
            </a:r>
            <a:r>
              <a:rPr lang="en-US" b="1" dirty="0">
                <a:solidFill>
                  <a:srgbClr val="000000"/>
                </a:solidFill>
                <a:latin typeface="Courier New"/>
              </a:rPr>
              <a:t> Subject {</a:t>
            </a:r>
          </a:p>
          <a:p>
            <a:r>
              <a:rPr lang="en-US" b="1" dirty="0">
                <a:solidFill>
                  <a:srgbClr val="7F0055"/>
                </a:solidFill>
                <a:latin typeface="Courier New"/>
              </a:rPr>
              <a:t>  void</a:t>
            </a:r>
            <a:r>
              <a:rPr lang="en-US" b="1" dirty="0">
                <a:solidFill>
                  <a:srgbClr val="000000"/>
                </a:solidFill>
                <a:latin typeface="Courier New"/>
              </a:rPr>
              <a:t> register(Observer o);</a:t>
            </a:r>
          </a:p>
          <a:p>
            <a:r>
              <a:rPr lang="en-US" b="1" dirty="0">
                <a:solidFill>
                  <a:srgbClr val="7F0055"/>
                </a:solidFill>
                <a:latin typeface="Courier New"/>
              </a:rPr>
              <a:t>  void</a:t>
            </a:r>
            <a:r>
              <a:rPr lang="en-US" b="1" dirty="0">
                <a:solidFill>
                  <a:srgbClr val="000000"/>
                </a:solidFill>
                <a:latin typeface="Courier New"/>
              </a:rPr>
              <a:t> unregister(Observer o);</a:t>
            </a:r>
          </a:p>
          <a:p>
            <a:r>
              <a:rPr lang="en-US" b="1" dirty="0">
                <a:solidFill>
                  <a:srgbClr val="7F0055"/>
                </a:solidFill>
                <a:latin typeface="Courier New"/>
              </a:rPr>
              <a:t>  void</a:t>
            </a:r>
            <a:r>
              <a:rPr lang="en-US" b="1" dirty="0">
                <a:solidFill>
                  <a:srgbClr val="000000"/>
                </a:solidFill>
                <a:latin typeface="Courier New"/>
              </a:rPr>
              <a:t> </a:t>
            </a:r>
            <a:r>
              <a:rPr lang="en-US" b="1" dirty="0" err="1">
                <a:solidFill>
                  <a:srgbClr val="000000"/>
                </a:solidFill>
                <a:highlight>
                  <a:srgbClr val="D4D4D4"/>
                </a:highlight>
                <a:latin typeface="Courier New"/>
              </a:rPr>
              <a:t>notifyObservers</a:t>
            </a:r>
            <a:r>
              <a:rPr lang="en-US" b="1" dirty="0">
                <a:solidFill>
                  <a:srgbClr val="000000"/>
                </a:solidFill>
                <a:highlight>
                  <a:srgbClr val="D4D4D4"/>
                </a:highlight>
                <a:latin typeface="Courier New"/>
              </a:rPr>
              <a:t>();</a:t>
            </a:r>
          </a:p>
          <a:p>
            <a:endParaRPr lang="en-US" dirty="0">
              <a:latin typeface="Courier New"/>
            </a:endParaRPr>
          </a:p>
          <a:p>
            <a:r>
              <a:rPr lang="en-US" dirty="0">
                <a:solidFill>
                  <a:srgbClr val="000000"/>
                </a:solidFill>
                <a:latin typeface="Courier New"/>
              </a:rPr>
              <a:t>}</a:t>
            </a:r>
          </a:p>
          <a:p>
            <a:endParaRPr lang="en-US" dirty="0"/>
          </a:p>
        </p:txBody>
      </p:sp>
      <p:sp>
        <p:nvSpPr>
          <p:cNvPr id="5" name="TextBox 4"/>
          <p:cNvSpPr txBox="1"/>
          <p:nvPr/>
        </p:nvSpPr>
        <p:spPr>
          <a:xfrm>
            <a:off x="1438275" y="2387351"/>
            <a:ext cx="7353300" cy="923330"/>
          </a:xfrm>
          <a:prstGeom prst="rect">
            <a:avLst/>
          </a:prstGeom>
          <a:noFill/>
        </p:spPr>
        <p:txBody>
          <a:bodyPr wrap="square" rtlCol="0">
            <a:spAutoFit/>
          </a:bodyPr>
          <a:lstStyle/>
          <a:p>
            <a:r>
              <a:rPr lang="en-US" dirty="0"/>
              <a:t>register: call to add a new observer</a:t>
            </a:r>
          </a:p>
          <a:p>
            <a:r>
              <a:rPr lang="en-US" dirty="0"/>
              <a:t>unregister: call  to remover the observer</a:t>
            </a:r>
          </a:p>
          <a:p>
            <a:r>
              <a:rPr lang="en-US" dirty="0" err="1"/>
              <a:t>notifyObservers</a:t>
            </a:r>
            <a:r>
              <a:rPr lang="en-US" dirty="0"/>
              <a:t>: inform all registered observers when state change occurs</a:t>
            </a:r>
          </a:p>
        </p:txBody>
      </p:sp>
      <p:sp>
        <p:nvSpPr>
          <p:cNvPr id="3" name="Slide Number Placeholder 2">
            <a:extLst>
              <a:ext uri="{FF2B5EF4-FFF2-40B4-BE49-F238E27FC236}">
                <a16:creationId xmlns:a16="http://schemas.microsoft.com/office/drawing/2014/main" id="{302B42D5-EA3C-4C79-894E-9AB81EA1AF18}"/>
              </a:ext>
            </a:extLst>
          </p:cNvPr>
          <p:cNvSpPr>
            <a:spLocks noGrp="1"/>
          </p:cNvSpPr>
          <p:nvPr>
            <p:ph type="sldNum" sz="quarter" idx="12"/>
          </p:nvPr>
        </p:nvSpPr>
        <p:spPr/>
        <p:txBody>
          <a:bodyPr/>
          <a:lstStyle/>
          <a:p>
            <a:fld id="{00F9AB8A-0E2F-E249-88A0-FDFECF966907}" type="slidenum">
              <a:rPr lang="en-US" smtClean="0"/>
              <a:t>53</a:t>
            </a:fld>
            <a:endParaRPr lang="en-US"/>
          </a:p>
        </p:txBody>
      </p:sp>
      <p:sp>
        <p:nvSpPr>
          <p:cNvPr id="6" name="TextBox 5">
            <a:extLst>
              <a:ext uri="{FF2B5EF4-FFF2-40B4-BE49-F238E27FC236}">
                <a16:creationId xmlns:a16="http://schemas.microsoft.com/office/drawing/2014/main" id="{39E3A5CD-CDFB-455C-858E-C0848D5D9496}"/>
              </a:ext>
            </a:extLst>
          </p:cNvPr>
          <p:cNvSpPr txBox="1"/>
          <p:nvPr/>
        </p:nvSpPr>
        <p:spPr>
          <a:xfrm>
            <a:off x="857250" y="4776510"/>
            <a:ext cx="7010400" cy="1754326"/>
          </a:xfrm>
          <a:prstGeom prst="rect">
            <a:avLst/>
          </a:prstGeom>
          <a:noFill/>
        </p:spPr>
        <p:txBody>
          <a:bodyPr wrap="square" rtlCol="0">
            <a:spAutoFit/>
          </a:bodyPr>
          <a:lstStyle/>
          <a:p>
            <a:r>
              <a:rPr lang="en-US" b="1" dirty="0">
                <a:solidFill>
                  <a:srgbClr val="7F0055"/>
                </a:solidFill>
                <a:latin typeface="Courier New"/>
              </a:rPr>
              <a:t>public</a:t>
            </a:r>
            <a:r>
              <a:rPr lang="en-US" b="1" dirty="0">
                <a:solidFill>
                  <a:srgbClr val="000000"/>
                </a:solidFill>
                <a:latin typeface="Courier New"/>
              </a:rPr>
              <a:t> </a:t>
            </a:r>
            <a:r>
              <a:rPr lang="en-US" b="1" dirty="0">
                <a:solidFill>
                  <a:srgbClr val="7F0055"/>
                </a:solidFill>
                <a:latin typeface="Courier New"/>
              </a:rPr>
              <a:t>interface</a:t>
            </a:r>
            <a:r>
              <a:rPr lang="en-US" b="1" dirty="0">
                <a:solidFill>
                  <a:srgbClr val="000000"/>
                </a:solidFill>
                <a:latin typeface="Courier New"/>
              </a:rPr>
              <a:t> Observer {</a:t>
            </a:r>
          </a:p>
          <a:p>
            <a:r>
              <a:rPr lang="en-US" b="1" dirty="0">
                <a:solidFill>
                  <a:srgbClr val="7F0055"/>
                </a:solidFill>
                <a:latin typeface="Courier New"/>
              </a:rPr>
              <a:t>  void</a:t>
            </a:r>
            <a:r>
              <a:rPr lang="en-US" b="1" dirty="0">
                <a:solidFill>
                  <a:srgbClr val="000000"/>
                </a:solidFill>
                <a:latin typeface="Courier New"/>
              </a:rPr>
              <a:t> update(String </a:t>
            </a:r>
            <a:r>
              <a:rPr lang="en-US" b="1" dirty="0" err="1">
                <a:solidFill>
                  <a:srgbClr val="000000"/>
                </a:solidFill>
                <a:latin typeface="Courier New"/>
              </a:rPr>
              <a:t>msg</a:t>
            </a:r>
            <a:r>
              <a:rPr lang="en-US" b="1" dirty="0">
                <a:solidFill>
                  <a:srgbClr val="000000"/>
                </a:solidFill>
                <a:latin typeface="Courier New"/>
              </a:rPr>
              <a:t>);</a:t>
            </a:r>
          </a:p>
          <a:p>
            <a:endParaRPr lang="en-US" dirty="0">
              <a:latin typeface="Courier New"/>
            </a:endParaRPr>
          </a:p>
          <a:p>
            <a:r>
              <a:rPr lang="en-US" dirty="0">
                <a:solidFill>
                  <a:srgbClr val="000000"/>
                </a:solidFill>
                <a:latin typeface="Courier New"/>
              </a:rPr>
              <a:t>}</a:t>
            </a:r>
          </a:p>
          <a:p>
            <a:endParaRPr lang="en-US" dirty="0">
              <a:solidFill>
                <a:srgbClr val="000000"/>
              </a:solidFill>
              <a:latin typeface="Courier New"/>
            </a:endParaRPr>
          </a:p>
          <a:p>
            <a:endParaRPr lang="en-US" dirty="0"/>
          </a:p>
        </p:txBody>
      </p:sp>
      <p:sp>
        <p:nvSpPr>
          <p:cNvPr id="7" name="TextBox 6">
            <a:extLst>
              <a:ext uri="{FF2B5EF4-FFF2-40B4-BE49-F238E27FC236}">
                <a16:creationId xmlns:a16="http://schemas.microsoft.com/office/drawing/2014/main" id="{8434696C-63B0-479A-BF0A-616F62ED91A3}"/>
              </a:ext>
            </a:extLst>
          </p:cNvPr>
          <p:cNvSpPr txBox="1"/>
          <p:nvPr/>
        </p:nvSpPr>
        <p:spPr>
          <a:xfrm>
            <a:off x="1438275" y="5479187"/>
            <a:ext cx="6610350" cy="1015663"/>
          </a:xfrm>
          <a:prstGeom prst="rect">
            <a:avLst/>
          </a:prstGeom>
          <a:noFill/>
        </p:spPr>
        <p:txBody>
          <a:bodyPr wrap="square" rtlCol="0">
            <a:spAutoFit/>
          </a:bodyPr>
          <a:lstStyle/>
          <a:p>
            <a:r>
              <a:rPr lang="en-US" sz="2000" dirty="0"/>
              <a:t>update: call by Subject to inform Observer a change in state.  Different classes of Observer can implement this different to respond to the change in state.</a:t>
            </a:r>
          </a:p>
        </p:txBody>
      </p:sp>
      <p:sp>
        <p:nvSpPr>
          <p:cNvPr id="8" name="Title 1">
            <a:extLst>
              <a:ext uri="{FF2B5EF4-FFF2-40B4-BE49-F238E27FC236}">
                <a16:creationId xmlns:a16="http://schemas.microsoft.com/office/drawing/2014/main" id="{D5424613-88F5-48E7-8472-BF2A0121A314}"/>
              </a:ext>
            </a:extLst>
          </p:cNvPr>
          <p:cNvSpPr txBox="1">
            <a:spLocks/>
          </p:cNvSpPr>
          <p:nvPr/>
        </p:nvSpPr>
        <p:spPr>
          <a:xfrm>
            <a:off x="304800" y="3669451"/>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Observer.java</a:t>
            </a:r>
            <a:endParaRPr lang="en-US" dirty="0"/>
          </a:p>
        </p:txBody>
      </p:sp>
    </p:spTree>
    <p:extLst>
      <p:ext uri="{BB962C8B-B14F-4D97-AF65-F5344CB8AC3E}">
        <p14:creationId xmlns:p14="http://schemas.microsoft.com/office/powerpoint/2010/main" val="1029456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Visitor</a:t>
            </a:r>
          </a:p>
        </p:txBody>
      </p:sp>
      <p:sp>
        <p:nvSpPr>
          <p:cNvPr id="3" name="Content Placeholder 2"/>
          <p:cNvSpPr>
            <a:spLocks noGrp="1"/>
          </p:cNvSpPr>
          <p:nvPr>
            <p:ph idx="1"/>
          </p:nvPr>
        </p:nvSpPr>
        <p:spPr/>
        <p:txBody>
          <a:bodyPr>
            <a:normAutofit fontScale="92500" lnSpcReduction="10000"/>
          </a:bodyPr>
          <a:lstStyle/>
          <a:p>
            <a:r>
              <a:rPr lang="en-US" dirty="0"/>
              <a:t>Useful if you need to perform operations across a diverse set of objects</a:t>
            </a:r>
          </a:p>
          <a:p>
            <a:endParaRPr lang="en-US" dirty="0"/>
          </a:p>
          <a:p>
            <a:r>
              <a:rPr lang="en-US" dirty="0" err="1"/>
              <a:t>GoF</a:t>
            </a:r>
            <a:r>
              <a:rPr lang="en-US" dirty="0"/>
              <a:t>: “Allows for one or more operation to be applied to a set of objects at runtime, decoupling the operations from the object structure”</a:t>
            </a:r>
          </a:p>
          <a:p>
            <a:endParaRPr lang="en-US" dirty="0"/>
          </a:p>
          <a:p>
            <a:r>
              <a:rPr lang="en-US" dirty="0"/>
              <a:t>Provide additional functionality to a class without </a:t>
            </a:r>
            <a:r>
              <a:rPr lang="en-US"/>
              <a:t>changing it</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2D015A8-9A2E-4B53-86DA-BE9843B4F6E9}"/>
              </a:ext>
            </a:extLst>
          </p:cNvPr>
          <p:cNvSpPr>
            <a:spLocks noGrp="1"/>
          </p:cNvSpPr>
          <p:nvPr>
            <p:ph type="sldNum" sz="quarter" idx="12"/>
          </p:nvPr>
        </p:nvSpPr>
        <p:spPr/>
        <p:txBody>
          <a:bodyPr/>
          <a:lstStyle/>
          <a:p>
            <a:fld id="{00F9AB8A-0E2F-E249-88A0-FDFECF966907}" type="slidenum">
              <a:rPr lang="en-US" smtClean="0"/>
              <a:t>54</a:t>
            </a:fld>
            <a:endParaRPr lang="en-US"/>
          </a:p>
        </p:txBody>
      </p:sp>
    </p:spTree>
    <p:extLst>
      <p:ext uri="{BB962C8B-B14F-4D97-AF65-F5344CB8AC3E}">
        <p14:creationId xmlns:p14="http://schemas.microsoft.com/office/powerpoint/2010/main" val="1747972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8229600" cy="1143000"/>
          </a:xfrm>
        </p:spPr>
        <p:txBody>
          <a:bodyPr>
            <a:normAutofit/>
          </a:bodyPr>
          <a:lstStyle/>
          <a:p>
            <a:r>
              <a:rPr lang="en-US" dirty="0"/>
              <a:t>Visitor Design Pattern</a:t>
            </a:r>
          </a:p>
        </p:txBody>
      </p:sp>
      <p:sp>
        <p:nvSpPr>
          <p:cNvPr id="4" name="TextBox 3"/>
          <p:cNvSpPr txBox="1"/>
          <p:nvPr/>
        </p:nvSpPr>
        <p:spPr>
          <a:xfrm>
            <a:off x="271462" y="1041023"/>
            <a:ext cx="8639175" cy="5940088"/>
          </a:xfrm>
          <a:prstGeom prst="rect">
            <a:avLst/>
          </a:prstGeom>
          <a:noFill/>
        </p:spPr>
        <p:txBody>
          <a:bodyPr wrap="square" rtlCol="0">
            <a:spAutoFit/>
          </a:bodyPr>
          <a:lstStyle/>
          <a:p>
            <a:r>
              <a:rPr lang="en-US" sz="2000" b="1" dirty="0">
                <a:solidFill>
                  <a:srgbClr val="7F0055"/>
                </a:solidFill>
                <a:latin typeface="Courier New"/>
              </a:rPr>
              <a:t>public</a:t>
            </a:r>
            <a:r>
              <a:rPr lang="en-US" sz="2000" b="1" dirty="0">
                <a:solidFill>
                  <a:srgbClr val="000000"/>
                </a:solidFill>
                <a:latin typeface="Courier New"/>
              </a:rPr>
              <a:t> </a:t>
            </a:r>
            <a:r>
              <a:rPr lang="en-US" sz="2000" b="1" dirty="0">
                <a:solidFill>
                  <a:srgbClr val="7F0055"/>
                </a:solidFill>
                <a:latin typeface="Courier New"/>
              </a:rPr>
              <a:t>interface</a:t>
            </a:r>
            <a:r>
              <a:rPr lang="en-US" sz="2000" b="1" dirty="0">
                <a:solidFill>
                  <a:srgbClr val="000000"/>
                </a:solidFill>
                <a:latin typeface="Courier New"/>
              </a:rPr>
              <a:t> Visitor {</a:t>
            </a:r>
            <a:endParaRPr lang="en-US" sz="2000" dirty="0">
              <a:latin typeface="Courier New"/>
            </a:endParaRPr>
          </a:p>
          <a:p>
            <a:r>
              <a:rPr lang="en-US" sz="2000" b="1" dirty="0">
                <a:solidFill>
                  <a:srgbClr val="7F0055"/>
                </a:solidFill>
                <a:latin typeface="Courier New"/>
              </a:rPr>
              <a:t>  void</a:t>
            </a:r>
            <a:r>
              <a:rPr lang="en-US" sz="2000" b="1" dirty="0">
                <a:solidFill>
                  <a:srgbClr val="000000"/>
                </a:solidFill>
                <a:latin typeface="Courier New"/>
              </a:rPr>
              <a:t> </a:t>
            </a:r>
            <a:r>
              <a:rPr lang="en-US" sz="2000" b="1" dirty="0">
                <a:solidFill>
                  <a:srgbClr val="000000"/>
                </a:solidFill>
                <a:highlight>
                  <a:srgbClr val="D4D4D4"/>
                </a:highlight>
                <a:latin typeface="Courier New"/>
              </a:rPr>
              <a:t>visit(Book b);</a:t>
            </a:r>
          </a:p>
          <a:p>
            <a:r>
              <a:rPr lang="en-US" sz="2000" b="1" dirty="0">
                <a:solidFill>
                  <a:srgbClr val="7F0055"/>
                </a:solidFill>
                <a:latin typeface="Courier New"/>
              </a:rPr>
              <a:t>  void</a:t>
            </a:r>
            <a:r>
              <a:rPr lang="en-US" sz="2000" b="1" dirty="0">
                <a:solidFill>
                  <a:srgbClr val="000000"/>
                </a:solidFill>
                <a:latin typeface="Courier New"/>
              </a:rPr>
              <a:t> </a:t>
            </a:r>
            <a:r>
              <a:rPr lang="en-US" sz="2000" b="1" dirty="0">
                <a:solidFill>
                  <a:srgbClr val="000000"/>
                </a:solidFill>
                <a:highlight>
                  <a:srgbClr val="D4D4D4"/>
                </a:highlight>
                <a:latin typeface="Courier New"/>
              </a:rPr>
              <a:t>visit(CD c);</a:t>
            </a:r>
          </a:p>
          <a:p>
            <a:r>
              <a:rPr lang="en-US" sz="2000" b="1" dirty="0">
                <a:solidFill>
                  <a:srgbClr val="7F0055"/>
                </a:solidFill>
                <a:latin typeface="Courier New"/>
              </a:rPr>
              <a:t>  void</a:t>
            </a:r>
            <a:r>
              <a:rPr lang="en-US" sz="2000" b="1" dirty="0">
                <a:solidFill>
                  <a:srgbClr val="000000"/>
                </a:solidFill>
                <a:latin typeface="Courier New"/>
              </a:rPr>
              <a:t> </a:t>
            </a:r>
            <a:r>
              <a:rPr lang="en-US" sz="2000" b="1" dirty="0">
                <a:solidFill>
                  <a:srgbClr val="000000"/>
                </a:solidFill>
                <a:highlight>
                  <a:srgbClr val="D4D4D4"/>
                </a:highlight>
                <a:latin typeface="Courier New"/>
              </a:rPr>
              <a:t>visit(Clothing c);</a:t>
            </a:r>
            <a:endParaRPr lang="en-US" sz="2000" dirty="0">
              <a:latin typeface="Courier New"/>
            </a:endParaRPr>
          </a:p>
          <a:p>
            <a:r>
              <a:rPr lang="en-US" sz="2000" dirty="0">
                <a:solidFill>
                  <a:srgbClr val="000000"/>
                </a:solidFill>
                <a:latin typeface="Courier New"/>
              </a:rPr>
              <a:t>}</a:t>
            </a:r>
          </a:p>
          <a:p>
            <a:endParaRPr lang="en-US" sz="2000" dirty="0">
              <a:solidFill>
                <a:srgbClr val="000000"/>
              </a:solidFill>
              <a:latin typeface="Courier New"/>
            </a:endParaRPr>
          </a:p>
          <a:p>
            <a:pPr marL="342900" indent="-342900">
              <a:buFont typeface="Arial" panose="020B0604020202020204" pitchFamily="34" charset="0"/>
              <a:buChar char="•"/>
            </a:pPr>
            <a:r>
              <a:rPr lang="en-US" sz="2400" dirty="0"/>
              <a:t>Different visit methods for different object types to be processed</a:t>
            </a:r>
          </a:p>
          <a:p>
            <a:pPr marL="342900" indent="-342900">
              <a:buFont typeface="Arial" panose="020B0604020202020204" pitchFamily="34" charset="0"/>
              <a:buChar char="•"/>
            </a:pPr>
            <a:r>
              <a:rPr lang="en-US" sz="2400" dirty="0"/>
              <a:t>Later, use method overloading to pick the method for processing (instead of if-then-else)</a:t>
            </a:r>
            <a:endParaRPr lang="en-US" sz="2400" dirty="0">
              <a:solidFill>
                <a:srgbClr val="000000"/>
              </a:solidFill>
              <a:latin typeface="Courier New"/>
            </a:endParaRPr>
          </a:p>
          <a:p>
            <a:endParaRPr lang="en-US" sz="2000" dirty="0"/>
          </a:p>
          <a:p>
            <a:r>
              <a:rPr lang="en-US" sz="2000" b="1" dirty="0">
                <a:solidFill>
                  <a:srgbClr val="7F0055"/>
                </a:solidFill>
                <a:latin typeface="Courier New"/>
              </a:rPr>
              <a:t>public</a:t>
            </a:r>
            <a:r>
              <a:rPr lang="en-US" sz="2000" b="1" dirty="0">
                <a:solidFill>
                  <a:srgbClr val="000000"/>
                </a:solidFill>
                <a:latin typeface="Courier New"/>
              </a:rPr>
              <a:t> </a:t>
            </a:r>
            <a:r>
              <a:rPr lang="en-US" sz="2000" b="1" dirty="0">
                <a:solidFill>
                  <a:srgbClr val="7F0055"/>
                </a:solidFill>
                <a:latin typeface="Courier New"/>
              </a:rPr>
              <a:t>interface</a:t>
            </a:r>
            <a:r>
              <a:rPr lang="en-US" sz="2000" b="1" dirty="0">
                <a:solidFill>
                  <a:srgbClr val="000000"/>
                </a:solidFill>
                <a:latin typeface="Courier New"/>
              </a:rPr>
              <a:t> Visitable {</a:t>
            </a:r>
          </a:p>
          <a:p>
            <a:endParaRPr lang="en-US" sz="2000" dirty="0">
              <a:latin typeface="Courier New"/>
            </a:endParaRPr>
          </a:p>
          <a:p>
            <a:r>
              <a:rPr lang="en-US" sz="2000" b="1" dirty="0">
                <a:solidFill>
                  <a:srgbClr val="7F0055"/>
                </a:solidFill>
                <a:latin typeface="Courier New"/>
              </a:rPr>
              <a:t>  void</a:t>
            </a:r>
            <a:r>
              <a:rPr lang="en-US" sz="2000" b="1" dirty="0">
                <a:solidFill>
                  <a:srgbClr val="000000"/>
                </a:solidFill>
                <a:latin typeface="Courier New"/>
              </a:rPr>
              <a:t> </a:t>
            </a:r>
            <a:r>
              <a:rPr lang="en-US" sz="2000" b="1" dirty="0">
                <a:solidFill>
                  <a:srgbClr val="000000"/>
                </a:solidFill>
                <a:highlight>
                  <a:srgbClr val="D4D4D4"/>
                </a:highlight>
                <a:latin typeface="Courier New"/>
              </a:rPr>
              <a:t>accept(Visitor v);</a:t>
            </a:r>
          </a:p>
          <a:p>
            <a:endParaRPr lang="en-US" sz="2000" dirty="0">
              <a:latin typeface="Courier New"/>
            </a:endParaRPr>
          </a:p>
          <a:p>
            <a:r>
              <a:rPr lang="en-US" sz="2000" dirty="0">
                <a:solidFill>
                  <a:srgbClr val="000000"/>
                </a:solidFill>
                <a:latin typeface="Courier New"/>
              </a:rPr>
              <a:t>}</a:t>
            </a:r>
          </a:p>
          <a:p>
            <a:endParaRPr lang="en-US" sz="2400" dirty="0">
              <a:solidFill>
                <a:srgbClr val="000000"/>
              </a:solidFill>
              <a:latin typeface="Courier New"/>
            </a:endParaRPr>
          </a:p>
          <a:p>
            <a:pPr marL="342900" indent="-342900">
              <a:buFont typeface="Arial" panose="020B0604020202020204" pitchFamily="34" charset="0"/>
              <a:buChar char="•"/>
            </a:pPr>
            <a:r>
              <a:rPr lang="en-US" sz="2400" dirty="0"/>
              <a:t>Allows the Visitor to be passed in</a:t>
            </a:r>
          </a:p>
          <a:p>
            <a:pPr marL="342900" indent="-342900">
              <a:buFont typeface="Arial" panose="020B0604020202020204" pitchFamily="34" charset="0"/>
              <a:buChar char="•"/>
            </a:pPr>
            <a:endParaRPr lang="en-US" sz="2000" dirty="0">
              <a:solidFill>
                <a:srgbClr val="000000"/>
              </a:solidFill>
              <a:latin typeface="Courier New"/>
            </a:endParaRPr>
          </a:p>
        </p:txBody>
      </p:sp>
      <p:sp>
        <p:nvSpPr>
          <p:cNvPr id="3" name="Slide Number Placeholder 2">
            <a:extLst>
              <a:ext uri="{FF2B5EF4-FFF2-40B4-BE49-F238E27FC236}">
                <a16:creationId xmlns:a16="http://schemas.microsoft.com/office/drawing/2014/main" id="{5F6F14F1-B23A-4B2D-91D0-C9F1B326D375}"/>
              </a:ext>
            </a:extLst>
          </p:cNvPr>
          <p:cNvSpPr>
            <a:spLocks noGrp="1"/>
          </p:cNvSpPr>
          <p:nvPr>
            <p:ph type="sldNum" sz="quarter" idx="12"/>
          </p:nvPr>
        </p:nvSpPr>
        <p:spPr/>
        <p:txBody>
          <a:bodyPr/>
          <a:lstStyle/>
          <a:p>
            <a:fld id="{00F9AB8A-0E2F-E249-88A0-FDFECF966907}" type="slidenum">
              <a:rPr lang="en-US" smtClean="0"/>
              <a:t>55</a:t>
            </a:fld>
            <a:endParaRPr lang="en-US"/>
          </a:p>
        </p:txBody>
      </p:sp>
    </p:spTree>
    <p:extLst>
      <p:ext uri="{BB962C8B-B14F-4D97-AF65-F5344CB8AC3E}">
        <p14:creationId xmlns:p14="http://schemas.microsoft.com/office/powerpoint/2010/main" val="33434152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Item implements </a:t>
            </a:r>
            <a:r>
              <a:rPr lang="en-US" dirty="0" err="1"/>
              <a:t>Visitable</a:t>
            </a:r>
            <a:endParaRPr lang="en-US" dirty="0"/>
          </a:p>
        </p:txBody>
      </p:sp>
      <p:sp>
        <p:nvSpPr>
          <p:cNvPr id="4" name="TextBox 3"/>
          <p:cNvSpPr txBox="1"/>
          <p:nvPr/>
        </p:nvSpPr>
        <p:spPr>
          <a:xfrm>
            <a:off x="533400" y="1536441"/>
            <a:ext cx="4733988" cy="4524315"/>
          </a:xfrm>
          <a:prstGeom prst="rect">
            <a:avLst/>
          </a:prstGeom>
          <a:noFill/>
        </p:spPr>
        <p:txBody>
          <a:bodyPr wrap="none" rtlCol="0">
            <a:spAutoFit/>
          </a:bodyPr>
          <a:lstStyle/>
          <a:p>
            <a:r>
              <a:rPr lang="en-US" b="1" dirty="0">
                <a:solidFill>
                  <a:srgbClr val="7F0055"/>
                </a:solidFill>
                <a:latin typeface="Courier New"/>
              </a:rPr>
              <a:t>class</a:t>
            </a:r>
            <a:r>
              <a:rPr lang="en-US" b="1" dirty="0">
                <a:solidFill>
                  <a:srgbClr val="000000"/>
                </a:solidFill>
                <a:latin typeface="Courier New"/>
              </a:rPr>
              <a:t> Book </a:t>
            </a:r>
            <a:r>
              <a:rPr lang="en-US" b="1" dirty="0">
                <a:solidFill>
                  <a:srgbClr val="7F0055"/>
                </a:solidFill>
                <a:latin typeface="Courier New"/>
              </a:rPr>
              <a:t>implements</a:t>
            </a:r>
            <a:r>
              <a:rPr lang="en-US" b="1" dirty="0">
                <a:solidFill>
                  <a:srgbClr val="000000"/>
                </a:solidFill>
                <a:latin typeface="Courier New"/>
              </a:rPr>
              <a:t> </a:t>
            </a:r>
            <a:r>
              <a:rPr lang="en-US" b="1" dirty="0" err="1">
                <a:solidFill>
                  <a:srgbClr val="000000"/>
                </a:solidFill>
                <a:latin typeface="Courier New"/>
              </a:rPr>
              <a:t>Visitable</a:t>
            </a:r>
            <a:r>
              <a:rPr lang="en-US" b="1" dirty="0">
                <a:solidFill>
                  <a:srgbClr val="000000"/>
                </a:solidFill>
                <a:latin typeface="Courier New"/>
              </a:rPr>
              <a:t> {</a:t>
            </a:r>
          </a:p>
          <a:p>
            <a:r>
              <a:rPr lang="en-US" b="1" dirty="0">
                <a:solidFill>
                  <a:srgbClr val="7F0055"/>
                </a:solidFill>
                <a:latin typeface="Courier New"/>
              </a:rPr>
              <a:t>  private</a:t>
            </a:r>
            <a:r>
              <a:rPr lang="en-US" b="1" dirty="0">
                <a:solidFill>
                  <a:srgbClr val="000000"/>
                </a:solidFill>
                <a:latin typeface="Courier New"/>
              </a:rPr>
              <a:t> </a:t>
            </a:r>
            <a:r>
              <a:rPr lang="en-US" b="1" dirty="0">
                <a:solidFill>
                  <a:srgbClr val="7F0055"/>
                </a:solidFill>
                <a:latin typeface="Courier New"/>
              </a:rPr>
              <a:t>double</a:t>
            </a:r>
            <a:r>
              <a:rPr lang="en-US" b="1" dirty="0">
                <a:solidFill>
                  <a:srgbClr val="000000"/>
                </a:solidFill>
                <a:latin typeface="Courier New"/>
              </a:rPr>
              <a:t> </a:t>
            </a:r>
            <a:r>
              <a:rPr lang="en-US" b="1" dirty="0">
                <a:solidFill>
                  <a:srgbClr val="0000C0"/>
                </a:solidFill>
                <a:latin typeface="Courier New"/>
              </a:rPr>
              <a:t>weight</a:t>
            </a:r>
            <a:r>
              <a:rPr lang="en-US" b="1" dirty="0">
                <a:solidFill>
                  <a:srgbClr val="000000"/>
                </a:solidFill>
                <a:latin typeface="Courier New"/>
              </a:rPr>
              <a:t>;</a:t>
            </a:r>
          </a:p>
          <a:p>
            <a:endParaRPr lang="en-US" dirty="0">
              <a:latin typeface="Courier New"/>
            </a:endParaRPr>
          </a:p>
          <a:p>
            <a:r>
              <a:rPr lang="en-US" b="1" dirty="0">
                <a:solidFill>
                  <a:srgbClr val="7F0055"/>
                </a:solidFill>
                <a:latin typeface="Courier New"/>
              </a:rPr>
              <a:t>  public</a:t>
            </a:r>
            <a:r>
              <a:rPr lang="en-US" b="1" dirty="0">
                <a:solidFill>
                  <a:srgbClr val="000000"/>
                </a:solidFill>
                <a:latin typeface="Courier New"/>
              </a:rPr>
              <a:t> </a:t>
            </a:r>
            <a:r>
              <a:rPr lang="en-US" b="1" dirty="0">
                <a:solidFill>
                  <a:srgbClr val="7F0055"/>
                </a:solidFill>
                <a:latin typeface="Courier New"/>
              </a:rPr>
              <a:t>void</a:t>
            </a:r>
            <a:r>
              <a:rPr lang="en-US" b="1" dirty="0">
                <a:solidFill>
                  <a:srgbClr val="000000"/>
                </a:solidFill>
                <a:latin typeface="Courier New"/>
              </a:rPr>
              <a:t> accept(Visitor v) {</a:t>
            </a:r>
          </a:p>
          <a:p>
            <a:r>
              <a:rPr lang="en-US" dirty="0">
                <a:solidFill>
                  <a:srgbClr val="000000"/>
                </a:solidFill>
                <a:latin typeface="Courier New"/>
              </a:rPr>
              <a:t>    </a:t>
            </a:r>
            <a:r>
              <a:rPr lang="en-US" dirty="0" err="1">
                <a:solidFill>
                  <a:srgbClr val="000000"/>
                </a:solidFill>
                <a:latin typeface="Courier New"/>
              </a:rPr>
              <a:t>v.visit</a:t>
            </a:r>
            <a:r>
              <a:rPr lang="en-US" dirty="0">
                <a:solidFill>
                  <a:srgbClr val="000000"/>
                </a:solidFill>
                <a:latin typeface="Courier New"/>
              </a:rPr>
              <a:t>(</a:t>
            </a:r>
            <a:r>
              <a:rPr lang="en-US" b="1" dirty="0">
                <a:solidFill>
                  <a:srgbClr val="7F0055"/>
                </a:solidFill>
                <a:latin typeface="Courier New"/>
              </a:rPr>
              <a:t>this</a:t>
            </a:r>
            <a:r>
              <a:rPr lang="en-US" b="1" dirty="0">
                <a:solidFill>
                  <a:srgbClr val="000000"/>
                </a:solidFill>
                <a:latin typeface="Courier New"/>
              </a:rPr>
              <a:t>);</a:t>
            </a:r>
          </a:p>
          <a:p>
            <a:r>
              <a:rPr lang="en-US" dirty="0">
                <a:solidFill>
                  <a:srgbClr val="000000"/>
                </a:solidFill>
                <a:latin typeface="Courier New"/>
              </a:rPr>
              <a:t>  }</a:t>
            </a:r>
          </a:p>
          <a:p>
            <a:endParaRPr lang="en-US" dirty="0">
              <a:latin typeface="Courier New"/>
            </a:endParaRPr>
          </a:p>
          <a:p>
            <a:r>
              <a:rPr lang="en-US" b="1" dirty="0">
                <a:solidFill>
                  <a:srgbClr val="7F0055"/>
                </a:solidFill>
                <a:latin typeface="Courier New"/>
              </a:rPr>
              <a:t>  public</a:t>
            </a:r>
            <a:r>
              <a:rPr lang="en-US" b="1" dirty="0">
                <a:solidFill>
                  <a:srgbClr val="000000"/>
                </a:solidFill>
                <a:latin typeface="Courier New"/>
              </a:rPr>
              <a:t> Book (</a:t>
            </a:r>
            <a:r>
              <a:rPr lang="en-US" b="1" dirty="0">
                <a:solidFill>
                  <a:srgbClr val="7F0055"/>
                </a:solidFill>
                <a:latin typeface="Courier New"/>
              </a:rPr>
              <a:t>double</a:t>
            </a:r>
            <a:r>
              <a:rPr lang="en-US" b="1" dirty="0">
                <a:solidFill>
                  <a:srgbClr val="000000"/>
                </a:solidFill>
                <a:latin typeface="Courier New"/>
              </a:rPr>
              <a:t> weight) {</a:t>
            </a:r>
          </a:p>
          <a:p>
            <a:r>
              <a:rPr lang="en-US" b="1" dirty="0">
                <a:solidFill>
                  <a:srgbClr val="7F0055"/>
                </a:solidFill>
                <a:latin typeface="Courier New"/>
              </a:rPr>
              <a:t>    </a:t>
            </a:r>
            <a:r>
              <a:rPr lang="en-US" b="1" dirty="0" err="1">
                <a:solidFill>
                  <a:srgbClr val="7F0055"/>
                </a:solidFill>
                <a:latin typeface="Courier New"/>
              </a:rPr>
              <a:t>this</a:t>
            </a:r>
            <a:r>
              <a:rPr lang="en-US" b="1" dirty="0" err="1">
                <a:solidFill>
                  <a:srgbClr val="000000"/>
                </a:solidFill>
                <a:latin typeface="Courier New"/>
              </a:rPr>
              <a:t>.</a:t>
            </a:r>
            <a:r>
              <a:rPr lang="en-US" b="1" dirty="0" err="1">
                <a:solidFill>
                  <a:srgbClr val="0000C0"/>
                </a:solidFill>
                <a:latin typeface="Courier New"/>
              </a:rPr>
              <a:t>weight</a:t>
            </a:r>
            <a:r>
              <a:rPr lang="en-US" b="1" dirty="0">
                <a:solidFill>
                  <a:srgbClr val="000000"/>
                </a:solidFill>
                <a:latin typeface="Courier New"/>
              </a:rPr>
              <a:t>=weight;</a:t>
            </a:r>
            <a:endParaRPr lang="en-US" dirty="0">
              <a:latin typeface="Courier New"/>
            </a:endParaRPr>
          </a:p>
          <a:p>
            <a:r>
              <a:rPr lang="en-US" dirty="0">
                <a:solidFill>
                  <a:srgbClr val="000000"/>
                </a:solidFill>
                <a:latin typeface="Courier New"/>
              </a:rPr>
              <a:t>  }</a:t>
            </a:r>
          </a:p>
          <a:p>
            <a:endParaRPr lang="en-US" dirty="0">
              <a:latin typeface="Courier New"/>
            </a:endParaRPr>
          </a:p>
          <a:p>
            <a:r>
              <a:rPr lang="en-US" b="1" dirty="0">
                <a:solidFill>
                  <a:srgbClr val="7F0055"/>
                </a:solidFill>
                <a:latin typeface="Courier New"/>
              </a:rPr>
              <a:t>  public</a:t>
            </a:r>
            <a:r>
              <a:rPr lang="en-US" b="1" dirty="0">
                <a:solidFill>
                  <a:srgbClr val="000000"/>
                </a:solidFill>
                <a:latin typeface="Courier New"/>
              </a:rPr>
              <a:t> </a:t>
            </a:r>
            <a:r>
              <a:rPr lang="en-US" b="1" dirty="0">
                <a:solidFill>
                  <a:srgbClr val="7F0055"/>
                </a:solidFill>
                <a:latin typeface="Courier New"/>
              </a:rPr>
              <a:t>double</a:t>
            </a:r>
            <a:r>
              <a:rPr lang="en-US" b="1" dirty="0">
                <a:solidFill>
                  <a:srgbClr val="000000"/>
                </a:solidFill>
                <a:latin typeface="Courier New"/>
              </a:rPr>
              <a:t> </a:t>
            </a:r>
            <a:r>
              <a:rPr lang="en-US" b="1" dirty="0" err="1">
                <a:solidFill>
                  <a:srgbClr val="000000"/>
                </a:solidFill>
                <a:latin typeface="Courier New"/>
              </a:rPr>
              <a:t>getWeight</a:t>
            </a:r>
            <a:r>
              <a:rPr lang="en-US" b="1" dirty="0">
                <a:solidFill>
                  <a:srgbClr val="000000"/>
                </a:solidFill>
                <a:latin typeface="Courier New"/>
              </a:rPr>
              <a:t>() {</a:t>
            </a:r>
          </a:p>
          <a:p>
            <a:r>
              <a:rPr lang="en-US" b="1" dirty="0">
                <a:solidFill>
                  <a:srgbClr val="7F0055"/>
                </a:solidFill>
                <a:latin typeface="Courier New"/>
              </a:rPr>
              <a:t>    return</a:t>
            </a:r>
            <a:r>
              <a:rPr lang="en-US" b="1" dirty="0">
                <a:solidFill>
                  <a:srgbClr val="000000"/>
                </a:solidFill>
                <a:latin typeface="Courier New"/>
              </a:rPr>
              <a:t> </a:t>
            </a:r>
            <a:r>
              <a:rPr lang="en-US" b="1" dirty="0">
                <a:solidFill>
                  <a:srgbClr val="0000C0"/>
                </a:solidFill>
                <a:latin typeface="Courier New"/>
              </a:rPr>
              <a:t>weight</a:t>
            </a:r>
            <a:r>
              <a:rPr lang="en-US" b="1" dirty="0">
                <a:solidFill>
                  <a:srgbClr val="000000"/>
                </a:solidFill>
                <a:latin typeface="Courier New"/>
              </a:rPr>
              <a:t>;</a:t>
            </a:r>
          </a:p>
          <a:p>
            <a:r>
              <a:rPr lang="en-US" dirty="0">
                <a:solidFill>
                  <a:srgbClr val="000000"/>
                </a:solidFill>
                <a:latin typeface="Courier New"/>
              </a:rPr>
              <a:t>  }</a:t>
            </a:r>
            <a:endParaRPr lang="en-US" dirty="0">
              <a:latin typeface="Courier New"/>
            </a:endParaRPr>
          </a:p>
          <a:p>
            <a:r>
              <a:rPr lang="en-US" dirty="0">
                <a:solidFill>
                  <a:srgbClr val="000000"/>
                </a:solidFill>
                <a:latin typeface="Courier New"/>
              </a:rPr>
              <a:t>}</a:t>
            </a:r>
          </a:p>
          <a:p>
            <a:endParaRPr lang="en-US" dirty="0"/>
          </a:p>
        </p:txBody>
      </p:sp>
      <p:sp>
        <p:nvSpPr>
          <p:cNvPr id="5" name="Right Brace 4"/>
          <p:cNvSpPr/>
          <p:nvPr/>
        </p:nvSpPr>
        <p:spPr>
          <a:xfrm>
            <a:off x="5267388" y="2209800"/>
            <a:ext cx="371412" cy="106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867400" y="1957834"/>
            <a:ext cx="2635433" cy="3108543"/>
          </a:xfrm>
          <a:prstGeom prst="rect">
            <a:avLst/>
          </a:prstGeom>
          <a:noFill/>
        </p:spPr>
        <p:txBody>
          <a:bodyPr wrap="square" rtlCol="0">
            <a:spAutoFit/>
          </a:bodyPr>
          <a:lstStyle/>
          <a:p>
            <a:r>
              <a:rPr lang="en-US" sz="2800" dirty="0"/>
              <a:t>Simple but important change to make a class </a:t>
            </a:r>
            <a:r>
              <a:rPr lang="en-US" sz="2800" dirty="0" err="1"/>
              <a:t>visitable</a:t>
            </a:r>
            <a:r>
              <a:rPr lang="en-US" sz="2800" dirty="0"/>
              <a:t>:</a:t>
            </a:r>
          </a:p>
          <a:p>
            <a:r>
              <a:rPr lang="en-US" sz="2800" dirty="0"/>
              <a:t>dispatch of visit depends on data type “this” </a:t>
            </a:r>
          </a:p>
        </p:txBody>
      </p:sp>
      <p:sp>
        <p:nvSpPr>
          <p:cNvPr id="3" name="Slide Number Placeholder 2">
            <a:extLst>
              <a:ext uri="{FF2B5EF4-FFF2-40B4-BE49-F238E27FC236}">
                <a16:creationId xmlns:a16="http://schemas.microsoft.com/office/drawing/2014/main" id="{01E24926-7DFE-4100-BBBF-0BBFF778761D}"/>
              </a:ext>
            </a:extLst>
          </p:cNvPr>
          <p:cNvSpPr>
            <a:spLocks noGrp="1"/>
          </p:cNvSpPr>
          <p:nvPr>
            <p:ph type="sldNum" sz="quarter" idx="12"/>
          </p:nvPr>
        </p:nvSpPr>
        <p:spPr/>
        <p:txBody>
          <a:bodyPr/>
          <a:lstStyle/>
          <a:p>
            <a:fld id="{00F9AB8A-0E2F-E249-88A0-FDFECF966907}" type="slidenum">
              <a:rPr lang="en-US" smtClean="0"/>
              <a:t>56</a:t>
            </a:fld>
            <a:endParaRPr lang="en-US"/>
          </a:p>
        </p:txBody>
      </p:sp>
    </p:spTree>
    <p:extLst>
      <p:ext uri="{BB962C8B-B14F-4D97-AF65-F5344CB8AC3E}">
        <p14:creationId xmlns:p14="http://schemas.microsoft.com/office/powerpoint/2010/main" val="24399864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a:t>
            </a:r>
            <a:r>
              <a:rPr lang="en-US" dirty="0" err="1"/>
              <a:t>visitables</a:t>
            </a:r>
            <a:endParaRPr lang="en-US" dirty="0"/>
          </a:p>
        </p:txBody>
      </p:sp>
      <p:sp>
        <p:nvSpPr>
          <p:cNvPr id="4" name="TextBox 3"/>
          <p:cNvSpPr txBox="1"/>
          <p:nvPr/>
        </p:nvSpPr>
        <p:spPr>
          <a:xfrm>
            <a:off x="457200" y="1371600"/>
            <a:ext cx="7904728" cy="4247317"/>
          </a:xfrm>
          <a:prstGeom prst="rect">
            <a:avLst/>
          </a:prstGeom>
          <a:noFill/>
        </p:spPr>
        <p:txBody>
          <a:bodyPr wrap="none" rtlCol="0">
            <a:spAutoFit/>
          </a:bodyPr>
          <a:lstStyle/>
          <a:p>
            <a:r>
              <a:rPr lang="en-US" dirty="0" err="1">
                <a:solidFill>
                  <a:srgbClr val="000000"/>
                </a:solidFill>
                <a:latin typeface="Courier New"/>
              </a:rPr>
              <a:t>ArrayList</a:t>
            </a:r>
            <a:r>
              <a:rPr lang="en-US" dirty="0">
                <a:solidFill>
                  <a:srgbClr val="000000"/>
                </a:solidFill>
                <a:latin typeface="Courier New"/>
              </a:rPr>
              <a:t>&lt;</a:t>
            </a:r>
            <a:r>
              <a:rPr lang="en-US" dirty="0" err="1">
                <a:solidFill>
                  <a:srgbClr val="000000"/>
                </a:solidFill>
                <a:latin typeface="Courier New"/>
              </a:rPr>
              <a:t>Visitable</a:t>
            </a:r>
            <a:r>
              <a:rPr lang="en-US" dirty="0">
                <a:solidFill>
                  <a:srgbClr val="000000"/>
                </a:solidFill>
                <a:latin typeface="Courier New"/>
              </a:rPr>
              <a:t>&gt; items = </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ArrayList</a:t>
            </a:r>
            <a:r>
              <a:rPr lang="en-US" b="1" dirty="0">
                <a:solidFill>
                  <a:srgbClr val="000000"/>
                </a:solidFill>
                <a:latin typeface="Courier New"/>
              </a:rPr>
              <a:t>&lt;</a:t>
            </a:r>
            <a:r>
              <a:rPr lang="en-US" b="1" dirty="0" err="1">
                <a:solidFill>
                  <a:srgbClr val="000000"/>
                </a:solidFill>
                <a:latin typeface="Courier New"/>
              </a:rPr>
              <a:t>Visitable</a:t>
            </a:r>
            <a:r>
              <a:rPr lang="en-US" b="1" dirty="0">
                <a:solidFill>
                  <a:srgbClr val="000000"/>
                </a:solidFill>
                <a:latin typeface="Courier New"/>
              </a:rPr>
              <a:t>&gt;();</a:t>
            </a:r>
          </a:p>
          <a:p>
            <a:r>
              <a:rPr lang="en-US" dirty="0" err="1">
                <a:solidFill>
                  <a:srgbClr val="000000"/>
                </a:solidFill>
                <a:latin typeface="Courier New"/>
              </a:rPr>
              <a:t>PostageVisitor</a:t>
            </a:r>
            <a:r>
              <a:rPr lang="en-US" dirty="0">
                <a:solidFill>
                  <a:srgbClr val="000000"/>
                </a:solidFill>
                <a:latin typeface="Courier New"/>
              </a:rPr>
              <a:t> postage = </a:t>
            </a:r>
            <a:r>
              <a:rPr lang="en-US" b="1" dirty="0">
                <a:solidFill>
                  <a:srgbClr val="7F0055"/>
                </a:solidFill>
                <a:latin typeface="Courier New"/>
              </a:rPr>
              <a:t>new</a:t>
            </a:r>
            <a:r>
              <a:rPr lang="en-US" b="1" dirty="0">
                <a:solidFill>
                  <a:srgbClr val="000000"/>
                </a:solidFill>
                <a:latin typeface="Courier New"/>
              </a:rPr>
              <a:t> </a:t>
            </a:r>
            <a:r>
              <a:rPr lang="en-US" b="1" dirty="0" err="1">
                <a:solidFill>
                  <a:srgbClr val="000000"/>
                </a:solidFill>
                <a:latin typeface="Courier New"/>
              </a:rPr>
              <a:t>PostageVisitor</a:t>
            </a:r>
            <a:r>
              <a:rPr lang="en-US" b="1" dirty="0">
                <a:solidFill>
                  <a:srgbClr val="000000"/>
                </a:solidFill>
                <a:latin typeface="Courier New"/>
              </a:rPr>
              <a:t>();</a:t>
            </a:r>
          </a:p>
          <a:p>
            <a:endParaRPr lang="en-US" dirty="0">
              <a:latin typeface="Courier New"/>
            </a:endParaRPr>
          </a:p>
          <a:p>
            <a:r>
              <a:rPr lang="en-US" dirty="0" err="1">
                <a:solidFill>
                  <a:srgbClr val="000000"/>
                </a:solidFill>
                <a:latin typeface="Courier New"/>
              </a:rPr>
              <a:t>items.add</a:t>
            </a:r>
            <a:r>
              <a:rPr lang="en-US" dirty="0">
                <a:solidFill>
                  <a:srgbClr val="000000"/>
                </a:solidFill>
                <a:latin typeface="Courier New"/>
              </a:rPr>
              <a:t>(</a:t>
            </a:r>
            <a:r>
              <a:rPr lang="en-US" b="1" dirty="0">
                <a:solidFill>
                  <a:srgbClr val="7F0055"/>
                </a:solidFill>
                <a:latin typeface="Courier New"/>
              </a:rPr>
              <a:t>new</a:t>
            </a:r>
            <a:r>
              <a:rPr lang="en-US" b="1" dirty="0">
                <a:solidFill>
                  <a:srgbClr val="000000"/>
                </a:solidFill>
                <a:latin typeface="Courier New"/>
              </a:rPr>
              <a:t> Book(1));</a:t>
            </a:r>
          </a:p>
          <a:p>
            <a:r>
              <a:rPr lang="en-US" dirty="0" err="1">
                <a:solidFill>
                  <a:srgbClr val="000000"/>
                </a:solidFill>
                <a:latin typeface="Courier New"/>
              </a:rPr>
              <a:t>items.add</a:t>
            </a:r>
            <a:r>
              <a:rPr lang="en-US" dirty="0">
                <a:solidFill>
                  <a:srgbClr val="000000"/>
                </a:solidFill>
                <a:latin typeface="Courier New"/>
              </a:rPr>
              <a:t>(</a:t>
            </a:r>
            <a:r>
              <a:rPr lang="en-US" b="1" dirty="0">
                <a:solidFill>
                  <a:srgbClr val="7F0055"/>
                </a:solidFill>
                <a:latin typeface="Courier New"/>
              </a:rPr>
              <a:t>new</a:t>
            </a:r>
            <a:r>
              <a:rPr lang="en-US" b="1" dirty="0">
                <a:solidFill>
                  <a:srgbClr val="000000"/>
                </a:solidFill>
                <a:latin typeface="Courier New"/>
              </a:rPr>
              <a:t> CD(</a:t>
            </a:r>
            <a:r>
              <a:rPr lang="en-US" b="1" dirty="0">
                <a:solidFill>
                  <a:srgbClr val="2A00FF"/>
                </a:solidFill>
                <a:latin typeface="Courier New"/>
              </a:rPr>
              <a:t>"</a:t>
            </a:r>
            <a:r>
              <a:rPr lang="en-US" b="1" dirty="0" err="1">
                <a:solidFill>
                  <a:srgbClr val="2A00FF"/>
                </a:solidFill>
                <a:latin typeface="Courier New"/>
              </a:rPr>
              <a:t>psy</a:t>
            </a:r>
            <a:r>
              <a:rPr lang="en-US" b="1" dirty="0">
                <a:solidFill>
                  <a:srgbClr val="2A00FF"/>
                </a:solidFill>
                <a:latin typeface="Courier New"/>
              </a:rPr>
              <a:t>"</a:t>
            </a:r>
            <a:r>
              <a:rPr lang="en-US" b="1" dirty="0">
                <a:solidFill>
                  <a:srgbClr val="000000"/>
                </a:solidFill>
                <a:latin typeface="Courier New"/>
              </a:rPr>
              <a:t>));</a:t>
            </a:r>
          </a:p>
          <a:p>
            <a:r>
              <a:rPr lang="en-US" dirty="0" err="1">
                <a:solidFill>
                  <a:srgbClr val="000000"/>
                </a:solidFill>
                <a:latin typeface="Courier New"/>
              </a:rPr>
              <a:t>items.add</a:t>
            </a:r>
            <a:r>
              <a:rPr lang="en-US" dirty="0">
                <a:solidFill>
                  <a:srgbClr val="000000"/>
                </a:solidFill>
                <a:latin typeface="Courier New"/>
              </a:rPr>
              <a:t>(</a:t>
            </a:r>
            <a:r>
              <a:rPr lang="en-US" b="1" dirty="0">
                <a:solidFill>
                  <a:srgbClr val="7F0055"/>
                </a:solidFill>
                <a:latin typeface="Courier New"/>
              </a:rPr>
              <a:t>new</a:t>
            </a:r>
            <a:r>
              <a:rPr lang="en-US" b="1" dirty="0">
                <a:solidFill>
                  <a:srgbClr val="000000"/>
                </a:solidFill>
                <a:latin typeface="Courier New"/>
              </a:rPr>
              <a:t> Book(2));</a:t>
            </a:r>
          </a:p>
          <a:p>
            <a:r>
              <a:rPr lang="en-US" dirty="0" err="1">
                <a:solidFill>
                  <a:srgbClr val="000000"/>
                </a:solidFill>
                <a:latin typeface="Courier New"/>
              </a:rPr>
              <a:t>items.add</a:t>
            </a:r>
            <a:r>
              <a:rPr lang="en-US" dirty="0">
                <a:solidFill>
                  <a:srgbClr val="000000"/>
                </a:solidFill>
                <a:latin typeface="Courier New"/>
              </a:rPr>
              <a:t>(</a:t>
            </a:r>
            <a:r>
              <a:rPr lang="en-US" b="1" dirty="0">
                <a:solidFill>
                  <a:srgbClr val="7F0055"/>
                </a:solidFill>
                <a:latin typeface="Courier New"/>
              </a:rPr>
              <a:t>new</a:t>
            </a:r>
            <a:r>
              <a:rPr lang="en-US" b="1" dirty="0">
                <a:solidFill>
                  <a:srgbClr val="000000"/>
                </a:solidFill>
                <a:latin typeface="Courier New"/>
              </a:rPr>
              <a:t> Clothing(10));</a:t>
            </a:r>
          </a:p>
          <a:p>
            <a:endParaRPr lang="en-US" dirty="0">
              <a:latin typeface="Courier New"/>
            </a:endParaRPr>
          </a:p>
          <a:p>
            <a:endParaRPr lang="en-US" dirty="0">
              <a:latin typeface="Courier New"/>
            </a:endParaRPr>
          </a:p>
          <a:p>
            <a:r>
              <a:rPr lang="en-US" b="1" dirty="0">
                <a:solidFill>
                  <a:srgbClr val="7F0055"/>
                </a:solidFill>
                <a:latin typeface="Courier New"/>
              </a:rPr>
              <a:t>for</a:t>
            </a:r>
            <a:r>
              <a:rPr lang="en-US" b="1" dirty="0">
                <a:solidFill>
                  <a:srgbClr val="000000"/>
                </a:solidFill>
                <a:latin typeface="Courier New"/>
              </a:rPr>
              <a:t> (</a:t>
            </a:r>
            <a:r>
              <a:rPr lang="en-US" b="1" dirty="0" err="1">
                <a:solidFill>
                  <a:srgbClr val="000000"/>
                </a:solidFill>
                <a:latin typeface="Courier New"/>
              </a:rPr>
              <a:t>Visitable</a:t>
            </a:r>
            <a:r>
              <a:rPr lang="en-US" b="1" dirty="0">
                <a:solidFill>
                  <a:srgbClr val="000000"/>
                </a:solidFill>
                <a:latin typeface="Courier New"/>
              </a:rPr>
              <a:t> o: items){</a:t>
            </a:r>
          </a:p>
          <a:p>
            <a:r>
              <a:rPr lang="en-US" dirty="0">
                <a:solidFill>
                  <a:srgbClr val="000000"/>
                </a:solidFill>
                <a:latin typeface="Courier New"/>
              </a:rPr>
              <a:t>  </a:t>
            </a:r>
            <a:r>
              <a:rPr lang="en-US" dirty="0" err="1">
                <a:solidFill>
                  <a:srgbClr val="000000"/>
                </a:solidFill>
                <a:latin typeface="Courier New"/>
              </a:rPr>
              <a:t>o.accept</a:t>
            </a:r>
            <a:r>
              <a:rPr lang="en-US" dirty="0">
                <a:solidFill>
                  <a:srgbClr val="000000"/>
                </a:solidFill>
                <a:latin typeface="Courier New"/>
              </a:rPr>
              <a:t>(postage);</a:t>
            </a:r>
          </a:p>
          <a:p>
            <a:endParaRPr lang="en-US" dirty="0">
              <a:latin typeface="Courier New"/>
            </a:endParaRPr>
          </a:p>
          <a:p>
            <a:r>
              <a:rPr lang="en-US" dirty="0">
                <a:solidFill>
                  <a:srgbClr val="000000"/>
                </a:solidFill>
                <a:latin typeface="Courier New"/>
              </a:rPr>
              <a:t>}</a:t>
            </a:r>
          </a:p>
          <a:p>
            <a:endParaRPr lang="en-US" dirty="0">
              <a:latin typeface="Courier New"/>
            </a:endParaRPr>
          </a:p>
          <a:p>
            <a:r>
              <a:rPr lang="en-US" dirty="0" err="1">
                <a:solidFill>
                  <a:srgbClr val="000000"/>
                </a:solidFill>
                <a:latin typeface="Courier New"/>
              </a:rPr>
              <a:t>System.</a:t>
            </a:r>
            <a:r>
              <a:rPr lang="en-US" i="1" dirty="0" err="1">
                <a:solidFill>
                  <a:srgbClr val="0000C0"/>
                </a:solidFill>
                <a:latin typeface="Courier New"/>
              </a:rPr>
              <a:t>out</a:t>
            </a:r>
            <a:r>
              <a:rPr lang="en-US" i="1" dirty="0" err="1">
                <a:solidFill>
                  <a:srgbClr val="000000"/>
                </a:solidFill>
                <a:latin typeface="Courier New"/>
              </a:rPr>
              <a:t>.println</a:t>
            </a:r>
            <a:r>
              <a:rPr lang="en-US" i="1" dirty="0">
                <a:solidFill>
                  <a:srgbClr val="000000"/>
                </a:solidFill>
                <a:latin typeface="Courier New"/>
              </a:rPr>
              <a:t>(</a:t>
            </a:r>
            <a:r>
              <a:rPr lang="en-US" i="1" dirty="0" err="1">
                <a:solidFill>
                  <a:srgbClr val="000000"/>
                </a:solidFill>
                <a:latin typeface="Courier New"/>
              </a:rPr>
              <a:t>postage.getTotal</a:t>
            </a:r>
            <a:r>
              <a:rPr lang="en-US" i="1" dirty="0">
                <a:solidFill>
                  <a:srgbClr val="000000"/>
                </a:solidFill>
                <a:latin typeface="Courier New"/>
              </a:rPr>
              <a:t>());</a:t>
            </a:r>
            <a:endParaRPr lang="en-US" dirty="0"/>
          </a:p>
        </p:txBody>
      </p:sp>
      <p:sp>
        <p:nvSpPr>
          <p:cNvPr id="6" name="TextBox 5"/>
          <p:cNvSpPr txBox="1"/>
          <p:nvPr/>
        </p:nvSpPr>
        <p:spPr>
          <a:xfrm>
            <a:off x="6203767" y="3342144"/>
            <a:ext cx="2635433" cy="2677656"/>
          </a:xfrm>
          <a:prstGeom prst="rect">
            <a:avLst/>
          </a:prstGeom>
          <a:noFill/>
        </p:spPr>
        <p:txBody>
          <a:bodyPr wrap="square" rtlCol="0">
            <a:spAutoFit/>
          </a:bodyPr>
          <a:lstStyle/>
          <a:p>
            <a:r>
              <a:rPr lang="en-US" sz="2800" dirty="0"/>
              <a:t>Visitor postage visits each item one by one, processes them, information kept inside visitor</a:t>
            </a:r>
          </a:p>
        </p:txBody>
      </p:sp>
      <p:sp>
        <p:nvSpPr>
          <p:cNvPr id="7" name="Rectangle 6"/>
          <p:cNvSpPr/>
          <p:nvPr/>
        </p:nvSpPr>
        <p:spPr>
          <a:xfrm>
            <a:off x="228600" y="3657600"/>
            <a:ext cx="5791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AF8E92B-0BCE-4D85-B77F-6AA6953FA338}"/>
              </a:ext>
            </a:extLst>
          </p:cNvPr>
          <p:cNvSpPr>
            <a:spLocks noGrp="1"/>
          </p:cNvSpPr>
          <p:nvPr>
            <p:ph type="sldNum" sz="quarter" idx="12"/>
          </p:nvPr>
        </p:nvSpPr>
        <p:spPr/>
        <p:txBody>
          <a:bodyPr/>
          <a:lstStyle/>
          <a:p>
            <a:fld id="{00F9AB8A-0E2F-E249-88A0-FDFECF966907}" type="slidenum">
              <a:rPr lang="en-US" smtClean="0"/>
              <a:t>57</a:t>
            </a:fld>
            <a:endParaRPr lang="en-US"/>
          </a:p>
        </p:txBody>
      </p:sp>
    </p:spTree>
    <p:extLst>
      <p:ext uri="{BB962C8B-B14F-4D97-AF65-F5344CB8AC3E}">
        <p14:creationId xmlns:p14="http://schemas.microsoft.com/office/powerpoint/2010/main" val="4270660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Visitor</a:t>
            </a:r>
          </a:p>
        </p:txBody>
      </p:sp>
      <p:sp>
        <p:nvSpPr>
          <p:cNvPr id="3" name="Content Placeholder 2"/>
          <p:cNvSpPr>
            <a:spLocks noGrp="1"/>
          </p:cNvSpPr>
          <p:nvPr>
            <p:ph idx="1"/>
          </p:nvPr>
        </p:nvSpPr>
        <p:spPr/>
        <p:txBody>
          <a:bodyPr>
            <a:normAutofit fontScale="85000" lnSpcReduction="10000"/>
          </a:bodyPr>
          <a:lstStyle/>
          <a:p>
            <a:r>
              <a:rPr lang="en-US" dirty="0"/>
              <a:t>Separate out certain logic (e.g., postage calculation) from the items themselves, keeping the item classes simple</a:t>
            </a:r>
          </a:p>
          <a:p>
            <a:pPr lvl="1"/>
            <a:r>
              <a:rPr lang="en-US" dirty="0"/>
              <a:t>Item classes only need to implement </a:t>
            </a:r>
            <a:r>
              <a:rPr lang="en-US" dirty="0" err="1"/>
              <a:t>Visitable</a:t>
            </a:r>
            <a:endParaRPr lang="en-US" dirty="0"/>
          </a:p>
          <a:p>
            <a:pPr lvl="1"/>
            <a:endParaRPr lang="en-US" dirty="0"/>
          </a:p>
          <a:p>
            <a:r>
              <a:rPr lang="en-US" dirty="0"/>
              <a:t>Add methods to classes: another concrete class implements Visitor</a:t>
            </a:r>
          </a:p>
          <a:p>
            <a:pPr lvl="1"/>
            <a:r>
              <a:rPr lang="en-US" dirty="0"/>
              <a:t>No need to change item classes</a:t>
            </a:r>
          </a:p>
          <a:p>
            <a:pPr lvl="1"/>
            <a:endParaRPr lang="en-US" dirty="0"/>
          </a:p>
          <a:p>
            <a:r>
              <a:rPr lang="en-US" dirty="0"/>
              <a:t>Enable static checking: code cannot be compiled without the visit method of the corresponding type</a:t>
            </a:r>
          </a:p>
        </p:txBody>
      </p:sp>
      <p:sp>
        <p:nvSpPr>
          <p:cNvPr id="4" name="Slide Number Placeholder 3">
            <a:extLst>
              <a:ext uri="{FF2B5EF4-FFF2-40B4-BE49-F238E27FC236}">
                <a16:creationId xmlns:a16="http://schemas.microsoft.com/office/drawing/2014/main" id="{BCA9833D-3211-4B08-98A2-FCE23C33EAAE}"/>
              </a:ext>
            </a:extLst>
          </p:cNvPr>
          <p:cNvSpPr>
            <a:spLocks noGrp="1"/>
          </p:cNvSpPr>
          <p:nvPr>
            <p:ph type="sldNum" sz="quarter" idx="12"/>
          </p:nvPr>
        </p:nvSpPr>
        <p:spPr/>
        <p:txBody>
          <a:bodyPr/>
          <a:lstStyle/>
          <a:p>
            <a:fld id="{00F9AB8A-0E2F-E249-88A0-FDFECF966907}" type="slidenum">
              <a:rPr lang="en-US" smtClean="0"/>
              <a:t>58</a:t>
            </a:fld>
            <a:endParaRPr lang="en-US"/>
          </a:p>
        </p:txBody>
      </p:sp>
    </p:spTree>
    <p:extLst>
      <p:ext uri="{BB962C8B-B14F-4D97-AF65-F5344CB8AC3E}">
        <p14:creationId xmlns:p14="http://schemas.microsoft.com/office/powerpoint/2010/main" val="3600703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and Truth Table</a:t>
            </a:r>
          </a:p>
        </p:txBody>
      </p:sp>
      <p:sp>
        <p:nvSpPr>
          <p:cNvPr id="3" name="Content Placeholder 2"/>
          <p:cNvSpPr>
            <a:spLocks noGrp="1"/>
          </p:cNvSpPr>
          <p:nvPr>
            <p:ph idx="1"/>
          </p:nvPr>
        </p:nvSpPr>
        <p:spPr/>
        <p:txBody>
          <a:bodyPr>
            <a:normAutofit/>
          </a:bodyPr>
          <a:lstStyle/>
          <a:p>
            <a:r>
              <a:rPr lang="en-US" sz="2800" dirty="0"/>
              <a:t>Logical conjunction (AND, p </a:t>
            </a:r>
            <a:r>
              <a:rPr lang="el-GR" sz="2800" dirty="0"/>
              <a:t>ᴧ</a:t>
            </a:r>
            <a:r>
              <a:rPr lang="en-US" sz="2800" dirty="0"/>
              <a:t> q, p . q)</a:t>
            </a:r>
          </a:p>
          <a:p>
            <a:r>
              <a:rPr lang="en-US" sz="2800" dirty="0"/>
              <a:t>Logical disjunction (OR, p </a:t>
            </a:r>
            <a:r>
              <a:rPr lang="el-GR" sz="2800" dirty="0"/>
              <a:t>ᴠ</a:t>
            </a:r>
            <a:r>
              <a:rPr lang="en-US" sz="2800" dirty="0"/>
              <a:t> q, p + q)</a:t>
            </a:r>
          </a:p>
          <a:p>
            <a:endParaRPr lang="en-US" sz="2800" dirty="0"/>
          </a:p>
          <a:p>
            <a:r>
              <a:rPr lang="en-US" sz="2800" dirty="0"/>
              <a:t>Logical implication (p implies q, if p then q, p →q)</a:t>
            </a:r>
          </a:p>
          <a:p>
            <a:endParaRPr lang="en-US" sz="2800" dirty="0"/>
          </a:p>
          <a:p>
            <a:pPr marL="0" indent="0">
              <a:buNone/>
            </a:pPr>
            <a:endParaRPr lang="en-US" sz="2800" dirty="0"/>
          </a:p>
        </p:txBody>
      </p:sp>
      <p:sp>
        <p:nvSpPr>
          <p:cNvPr id="5" name="Slide Number Placeholder 4">
            <a:extLst>
              <a:ext uri="{FF2B5EF4-FFF2-40B4-BE49-F238E27FC236}">
                <a16:creationId xmlns:a16="http://schemas.microsoft.com/office/drawing/2014/main" id="{3AFF5617-F27C-4E77-B841-B868EF8BAB99}"/>
              </a:ext>
            </a:extLst>
          </p:cNvPr>
          <p:cNvSpPr>
            <a:spLocks noGrp="1"/>
          </p:cNvSpPr>
          <p:nvPr>
            <p:ph type="sldNum" sz="quarter" idx="12"/>
          </p:nvPr>
        </p:nvSpPr>
        <p:spPr/>
        <p:txBody>
          <a:bodyPr/>
          <a:lstStyle/>
          <a:p>
            <a:fld id="{00F9AB8A-0E2F-E249-88A0-FDFECF966907}" type="slidenum">
              <a:rPr lang="en-US" smtClean="0"/>
              <a:t>59</a:t>
            </a:fld>
            <a:endParaRPr lang="en-US"/>
          </a:p>
        </p:txBody>
      </p:sp>
      <p:graphicFrame>
        <p:nvGraphicFramePr>
          <p:cNvPr id="6" name="Table 5">
            <a:extLst>
              <a:ext uri="{FF2B5EF4-FFF2-40B4-BE49-F238E27FC236}">
                <a16:creationId xmlns:a16="http://schemas.microsoft.com/office/drawing/2014/main" id="{E513FF0B-7013-4F24-8B63-3BB46B6A96C0}"/>
              </a:ext>
            </a:extLst>
          </p:cNvPr>
          <p:cNvGraphicFramePr>
            <a:graphicFrameLocks noGrp="1"/>
          </p:cNvGraphicFramePr>
          <p:nvPr>
            <p:extLst>
              <p:ext uri="{D42A27DB-BD31-4B8C-83A1-F6EECF244321}">
                <p14:modId xmlns:p14="http://schemas.microsoft.com/office/powerpoint/2010/main" val="1141997073"/>
              </p:ext>
            </p:extLst>
          </p:nvPr>
        </p:nvGraphicFramePr>
        <p:xfrm>
          <a:off x="1524000" y="3962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p</a:t>
                      </a:r>
                    </a:p>
                  </a:txBody>
                  <a:tcPr/>
                </a:tc>
                <a:tc>
                  <a:txBody>
                    <a:bodyPr/>
                    <a:lstStyle/>
                    <a:p>
                      <a:pPr algn="ctr"/>
                      <a:r>
                        <a:rPr lang="en-US" dirty="0"/>
                        <a:t>q</a:t>
                      </a:r>
                    </a:p>
                  </a:txBody>
                  <a:tcPr/>
                </a:tc>
                <a:tc>
                  <a:txBody>
                    <a:bodyPr/>
                    <a:lstStyle/>
                    <a:p>
                      <a:pPr algn="ctr"/>
                      <a:r>
                        <a:rPr lang="en-US" dirty="0" err="1"/>
                        <a:t>p→q</a:t>
                      </a:r>
                      <a:endParaRPr lang="en-US" dirty="0"/>
                    </a:p>
                  </a:txBody>
                  <a:tcPr/>
                </a:tc>
                <a:extLst>
                  <a:ext uri="{0D108BD9-81ED-4DB2-BD59-A6C34878D82A}">
                    <a16:rowId xmlns:a16="http://schemas.microsoft.com/office/drawing/2014/main" val="10000"/>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0001"/>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10002"/>
                  </a:ext>
                </a:extLst>
              </a:tr>
              <a:tr h="370840">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0003"/>
                  </a:ext>
                </a:extLst>
              </a:tr>
              <a:tr h="370840">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163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Typing</a:t>
            </a:r>
          </a:p>
        </p:txBody>
      </p:sp>
      <p:sp>
        <p:nvSpPr>
          <p:cNvPr id="3" name="Content Placeholder 2"/>
          <p:cNvSpPr>
            <a:spLocks noGrp="1"/>
          </p:cNvSpPr>
          <p:nvPr>
            <p:ph idx="1"/>
          </p:nvPr>
        </p:nvSpPr>
        <p:spPr>
          <a:xfrm>
            <a:off x="457200" y="1321880"/>
            <a:ext cx="4724400" cy="4525963"/>
          </a:xfrm>
        </p:spPr>
        <p:txBody>
          <a:bodyPr>
            <a:normAutofit fontScale="70000" lnSpcReduction="20000"/>
          </a:bodyPr>
          <a:lstStyle/>
          <a:p>
            <a:r>
              <a:rPr lang="en-US" dirty="0"/>
              <a:t>Java is a </a:t>
            </a:r>
            <a:r>
              <a:rPr lang="en-US" b="1" dirty="0"/>
              <a:t>statically-typed</a:t>
            </a:r>
            <a:r>
              <a:rPr lang="en-US" dirty="0"/>
              <a:t> language</a:t>
            </a:r>
          </a:p>
          <a:p>
            <a:r>
              <a:rPr lang="en-US" dirty="0"/>
              <a:t>The types of all variables are known at compile time</a:t>
            </a:r>
          </a:p>
          <a:p>
            <a:r>
              <a:rPr lang="en-US" dirty="0"/>
              <a:t>Can perform type checking statically (checking </a:t>
            </a:r>
            <a:r>
              <a:rPr lang="en-US" b="1" dirty="0"/>
              <a:t>before</a:t>
            </a:r>
            <a:r>
              <a:rPr lang="en-US" dirty="0"/>
              <a:t> the program even runs)</a:t>
            </a:r>
          </a:p>
          <a:p>
            <a:r>
              <a:rPr lang="en-US" dirty="0"/>
              <a:t>In </a:t>
            </a:r>
            <a:r>
              <a:rPr lang="en-US" b="1" dirty="0"/>
              <a:t>dynamically-typed</a:t>
            </a:r>
            <a:r>
              <a:rPr lang="en-US" dirty="0"/>
              <a:t> languages like Python, this type checking is deferred until execution time (while the program is running)</a:t>
            </a:r>
          </a:p>
          <a:p>
            <a:r>
              <a:rPr lang="en-US" dirty="0"/>
              <a:t>Many ideas in this course / modern programming language is to eliminate bugs from the code, and static typing is one idea</a:t>
            </a:r>
          </a:p>
        </p:txBody>
      </p:sp>
      <p:sp>
        <p:nvSpPr>
          <p:cNvPr id="5" name="TextBox 4"/>
          <p:cNvSpPr txBox="1"/>
          <p:nvPr/>
        </p:nvSpPr>
        <p:spPr>
          <a:xfrm>
            <a:off x="5410200" y="1702880"/>
            <a:ext cx="3429000" cy="2092881"/>
          </a:xfrm>
          <a:prstGeom prst="rect">
            <a:avLst/>
          </a:prstGeom>
          <a:noFill/>
        </p:spPr>
        <p:txBody>
          <a:bodyPr wrap="square" rtlCol="0">
            <a:spAutoFit/>
          </a:bodyPr>
          <a:lstStyle/>
          <a:p>
            <a:endParaRPr lang="en-US" sz="1600" dirty="0">
              <a:latin typeface="Courier New"/>
            </a:endParaRPr>
          </a:p>
          <a:p>
            <a:r>
              <a:rPr lang="en-US" sz="1600" b="1" dirty="0" err="1">
                <a:solidFill>
                  <a:srgbClr val="7F0055"/>
                </a:solidFill>
                <a:latin typeface="Courier New"/>
              </a:rPr>
              <a:t>int</a:t>
            </a:r>
            <a:r>
              <a:rPr lang="en-US" sz="1600" b="1" dirty="0">
                <a:solidFill>
                  <a:srgbClr val="000000"/>
                </a:solidFill>
                <a:latin typeface="Courier New"/>
              </a:rPr>
              <a:t> e1 = 24;</a:t>
            </a:r>
          </a:p>
          <a:p>
            <a:r>
              <a:rPr lang="en-US" sz="1600" dirty="0">
                <a:solidFill>
                  <a:srgbClr val="000000"/>
                </a:solidFill>
                <a:latin typeface="Courier New"/>
              </a:rPr>
              <a:t>String e2 = </a:t>
            </a:r>
            <a:r>
              <a:rPr lang="en-US" sz="1600" dirty="0">
                <a:solidFill>
                  <a:srgbClr val="2A00FF"/>
                </a:solidFill>
                <a:latin typeface="Courier New"/>
              </a:rPr>
              <a:t>"hello"</a:t>
            </a:r>
            <a:r>
              <a:rPr lang="en-US" sz="1600" dirty="0">
                <a:solidFill>
                  <a:srgbClr val="000000"/>
                </a:solidFill>
                <a:latin typeface="Courier New"/>
              </a:rPr>
              <a:t>;</a:t>
            </a:r>
          </a:p>
          <a:p>
            <a:endParaRPr lang="en-US" sz="1600" dirty="0">
              <a:latin typeface="Courier New"/>
            </a:endParaRPr>
          </a:p>
          <a:p>
            <a:r>
              <a:rPr lang="en-US" sz="1600" dirty="0">
                <a:solidFill>
                  <a:srgbClr val="000000"/>
                </a:solidFill>
                <a:latin typeface="Courier New"/>
              </a:rPr>
              <a:t>e2 = e1; </a:t>
            </a:r>
          </a:p>
          <a:p>
            <a:r>
              <a:rPr lang="en-US" sz="1600" dirty="0">
                <a:solidFill>
                  <a:srgbClr val="000000"/>
                </a:solidFill>
                <a:latin typeface="Courier New"/>
              </a:rPr>
              <a:t>/* found before program execution */</a:t>
            </a:r>
          </a:p>
          <a:p>
            <a:endParaRPr lang="en-US" dirty="0"/>
          </a:p>
        </p:txBody>
      </p:sp>
      <p:sp>
        <p:nvSpPr>
          <p:cNvPr id="4" name="Rectangle 3"/>
          <p:cNvSpPr/>
          <p:nvPr/>
        </p:nvSpPr>
        <p:spPr>
          <a:xfrm>
            <a:off x="2998800" y="6037969"/>
            <a:ext cx="963600" cy="5914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52400" y="5943600"/>
            <a:ext cx="2505087" cy="646331"/>
          </a:xfrm>
          <a:prstGeom prst="rect">
            <a:avLst/>
          </a:prstGeom>
          <a:noFill/>
        </p:spPr>
        <p:txBody>
          <a:bodyPr wrap="square" rtlCol="0">
            <a:spAutoFit/>
          </a:bodyPr>
          <a:lstStyle/>
          <a:p>
            <a:r>
              <a:rPr lang="en-US" dirty="0"/>
              <a:t>Program in high-level programming language</a:t>
            </a:r>
          </a:p>
        </p:txBody>
      </p:sp>
      <p:sp>
        <p:nvSpPr>
          <p:cNvPr id="7" name="TextBox 6"/>
          <p:cNvSpPr txBox="1"/>
          <p:nvPr/>
        </p:nvSpPr>
        <p:spPr>
          <a:xfrm>
            <a:off x="2971800" y="6096000"/>
            <a:ext cx="1143000" cy="369332"/>
          </a:xfrm>
          <a:prstGeom prst="rect">
            <a:avLst/>
          </a:prstGeom>
          <a:noFill/>
        </p:spPr>
        <p:txBody>
          <a:bodyPr wrap="square" rtlCol="0">
            <a:spAutoFit/>
          </a:bodyPr>
          <a:lstStyle/>
          <a:p>
            <a:r>
              <a:rPr lang="en-US" dirty="0"/>
              <a:t>compile</a:t>
            </a:r>
          </a:p>
        </p:txBody>
      </p:sp>
      <p:sp>
        <p:nvSpPr>
          <p:cNvPr id="8" name="TextBox 7"/>
          <p:cNvSpPr txBox="1"/>
          <p:nvPr/>
        </p:nvSpPr>
        <p:spPr>
          <a:xfrm>
            <a:off x="4505313" y="5943600"/>
            <a:ext cx="2505087" cy="646331"/>
          </a:xfrm>
          <a:prstGeom prst="rect">
            <a:avLst/>
          </a:prstGeom>
          <a:noFill/>
        </p:spPr>
        <p:txBody>
          <a:bodyPr wrap="square" rtlCol="0">
            <a:spAutoFit/>
          </a:bodyPr>
          <a:lstStyle/>
          <a:p>
            <a:r>
              <a:rPr lang="en-US" dirty="0"/>
              <a:t>Machine code / </a:t>
            </a:r>
            <a:r>
              <a:rPr lang="en-US" dirty="0" err="1"/>
              <a:t>Bytecode</a:t>
            </a:r>
            <a:endParaRPr lang="en-US" dirty="0"/>
          </a:p>
        </p:txBody>
      </p:sp>
      <p:sp>
        <p:nvSpPr>
          <p:cNvPr id="9" name="Rectangle 8"/>
          <p:cNvSpPr/>
          <p:nvPr/>
        </p:nvSpPr>
        <p:spPr>
          <a:xfrm>
            <a:off x="6351600" y="6019800"/>
            <a:ext cx="963600" cy="5914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324600" y="6077831"/>
            <a:ext cx="1143000" cy="369332"/>
          </a:xfrm>
          <a:prstGeom prst="rect">
            <a:avLst/>
          </a:prstGeom>
          <a:noFill/>
        </p:spPr>
        <p:txBody>
          <a:bodyPr wrap="square" rtlCol="0">
            <a:spAutoFit/>
          </a:bodyPr>
          <a:lstStyle/>
          <a:p>
            <a:r>
              <a:rPr lang="en-US" dirty="0"/>
              <a:t>execute</a:t>
            </a:r>
          </a:p>
        </p:txBody>
      </p:sp>
      <p:sp>
        <p:nvSpPr>
          <p:cNvPr id="11" name="TextBox 10"/>
          <p:cNvSpPr txBox="1"/>
          <p:nvPr/>
        </p:nvSpPr>
        <p:spPr>
          <a:xfrm>
            <a:off x="7772400" y="6107668"/>
            <a:ext cx="990600" cy="369332"/>
          </a:xfrm>
          <a:prstGeom prst="rect">
            <a:avLst/>
          </a:prstGeom>
          <a:noFill/>
        </p:spPr>
        <p:txBody>
          <a:bodyPr wrap="square" rtlCol="0">
            <a:spAutoFit/>
          </a:bodyPr>
          <a:lstStyle/>
          <a:p>
            <a:r>
              <a:rPr lang="en-US" dirty="0"/>
              <a:t>Result</a:t>
            </a:r>
          </a:p>
        </p:txBody>
      </p:sp>
      <p:cxnSp>
        <p:nvCxnSpPr>
          <p:cNvPr id="14" name="Straight Arrow Connector 13"/>
          <p:cNvCxnSpPr/>
          <p:nvPr/>
        </p:nvCxnSpPr>
        <p:spPr>
          <a:xfrm>
            <a:off x="4038600" y="63246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019800" y="63246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7467600" y="63246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2590800" y="63246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a:extLst>
              <a:ext uri="{FF2B5EF4-FFF2-40B4-BE49-F238E27FC236}">
                <a16:creationId xmlns:a16="http://schemas.microsoft.com/office/drawing/2014/main" id="{F5AE8E98-FB9E-43D6-801B-66D6DF4F9A38}"/>
              </a:ext>
            </a:extLst>
          </p:cNvPr>
          <p:cNvSpPr>
            <a:spLocks noGrp="1"/>
          </p:cNvSpPr>
          <p:nvPr>
            <p:ph type="sldNum" sz="quarter" idx="12"/>
          </p:nvPr>
        </p:nvSpPr>
        <p:spPr/>
        <p:txBody>
          <a:bodyPr/>
          <a:lstStyle/>
          <a:p>
            <a:fld id="{00F9AB8A-0E2F-E249-88A0-FDFECF966907}" type="slidenum">
              <a:rPr lang="en-US" smtClean="0"/>
              <a:t>6</a:t>
            </a:fld>
            <a:endParaRPr lang="en-US"/>
          </a:p>
        </p:txBody>
      </p:sp>
    </p:spTree>
    <p:extLst>
      <p:ext uri="{BB962C8B-B14F-4D97-AF65-F5344CB8AC3E}">
        <p14:creationId xmlns:p14="http://schemas.microsoft.com/office/powerpoint/2010/main" val="4525902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DPLL: Classic SAT algorithm</a:t>
            </a:r>
          </a:p>
        </p:txBody>
      </p:sp>
      <p:sp>
        <p:nvSpPr>
          <p:cNvPr id="3" name="Content Placeholder 2"/>
          <p:cNvSpPr>
            <a:spLocks noGrp="1"/>
          </p:cNvSpPr>
          <p:nvPr>
            <p:ph idx="1"/>
          </p:nvPr>
        </p:nvSpPr>
        <p:spPr/>
        <p:txBody>
          <a:bodyPr/>
          <a:lstStyle/>
          <a:p>
            <a:r>
              <a:rPr lang="en-US" dirty="0"/>
              <a:t>Key idea: unit propagation on top of backtracking search</a:t>
            </a:r>
          </a:p>
          <a:p>
            <a:r>
              <a:rPr lang="en-US" dirty="0"/>
              <a:t>If a clause contains one literal, set that literal to true</a:t>
            </a:r>
          </a:p>
          <a:p>
            <a:pPr lvl="1"/>
            <a:r>
              <a:rPr lang="en-US" dirty="0"/>
              <a:t>Necessary for any satisfiable assignment</a:t>
            </a:r>
          </a:p>
        </p:txBody>
      </p:sp>
      <p:sp>
        <p:nvSpPr>
          <p:cNvPr id="4" name="Slide Number Placeholder 3">
            <a:extLst>
              <a:ext uri="{FF2B5EF4-FFF2-40B4-BE49-F238E27FC236}">
                <a16:creationId xmlns:a16="http://schemas.microsoft.com/office/drawing/2014/main" id="{1264C507-876D-4FB8-8DC8-C3A11CD6D038}"/>
              </a:ext>
            </a:extLst>
          </p:cNvPr>
          <p:cNvSpPr>
            <a:spLocks noGrp="1"/>
          </p:cNvSpPr>
          <p:nvPr>
            <p:ph type="sldNum" sz="quarter" idx="12"/>
          </p:nvPr>
        </p:nvSpPr>
        <p:spPr/>
        <p:txBody>
          <a:bodyPr/>
          <a:lstStyle/>
          <a:p>
            <a:fld id="{00F9AB8A-0E2F-E249-88A0-FDFECF966907}" type="slidenum">
              <a:rPr lang="en-US" smtClean="0"/>
              <a:t>60</a:t>
            </a:fld>
            <a:endParaRPr lang="en-US"/>
          </a:p>
        </p:txBody>
      </p:sp>
    </p:spTree>
    <p:extLst>
      <p:ext uri="{BB962C8B-B14F-4D97-AF65-F5344CB8AC3E}">
        <p14:creationId xmlns:p14="http://schemas.microsoft.com/office/powerpoint/2010/main" val="3939938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85800" y="76200"/>
            <a:ext cx="7772400" cy="762000"/>
          </a:xfrm>
        </p:spPr>
        <p:txBody>
          <a:bodyPr>
            <a:normAutofit/>
          </a:bodyPr>
          <a:lstStyle/>
          <a:p>
            <a:r>
              <a:rPr lang="en-US" sz="4000" dirty="0"/>
              <a:t>Primitive Types</a:t>
            </a:r>
            <a:endParaRPr lang="en-SG" sz="40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50" y="990600"/>
            <a:ext cx="8111921" cy="4724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609600" y="6063734"/>
            <a:ext cx="6781800" cy="461665"/>
          </a:xfrm>
          <a:prstGeom prst="rect">
            <a:avLst/>
          </a:prstGeom>
          <a:noFill/>
        </p:spPr>
        <p:txBody>
          <a:bodyPr wrap="square" rtlCol="0">
            <a:spAutoFit/>
          </a:bodyPr>
          <a:lstStyle/>
          <a:p>
            <a:r>
              <a:rPr lang="en-US" sz="2400" dirty="0" err="1">
                <a:solidFill>
                  <a:srgbClr val="0000CC"/>
                </a:solidFill>
              </a:rPr>
              <a:t>int</a:t>
            </a:r>
            <a:r>
              <a:rPr lang="en-US" sz="2400" dirty="0">
                <a:solidFill>
                  <a:srgbClr val="0000CC"/>
                </a:solidFill>
              </a:rPr>
              <a:t> number = 0;	</a:t>
            </a:r>
            <a:r>
              <a:rPr lang="en-US" sz="2400" dirty="0" err="1">
                <a:solidFill>
                  <a:srgbClr val="0000CC"/>
                </a:solidFill>
              </a:rPr>
              <a:t>vs</a:t>
            </a:r>
            <a:r>
              <a:rPr lang="en-US" sz="2400" dirty="0">
                <a:solidFill>
                  <a:srgbClr val="0000CC"/>
                </a:solidFill>
              </a:rPr>
              <a:t>	</a:t>
            </a:r>
            <a:r>
              <a:rPr lang="en-US" sz="2400" dirty="0" err="1">
                <a:solidFill>
                  <a:srgbClr val="0000CC"/>
                </a:solidFill>
              </a:rPr>
              <a:t>int</a:t>
            </a:r>
            <a:r>
              <a:rPr lang="en-US" sz="2400" dirty="0">
                <a:solidFill>
                  <a:srgbClr val="0000CC"/>
                </a:solidFill>
              </a:rPr>
              <a:t>[] number = {1,2,3};</a:t>
            </a:r>
            <a:endParaRPr lang="en-SG" sz="2400" dirty="0">
              <a:solidFill>
                <a:srgbClr val="0000CC"/>
              </a:solidFill>
            </a:endParaRPr>
          </a:p>
        </p:txBody>
      </p:sp>
      <p:sp>
        <p:nvSpPr>
          <p:cNvPr id="4" name="Slide Number Placeholder 3">
            <a:extLst>
              <a:ext uri="{FF2B5EF4-FFF2-40B4-BE49-F238E27FC236}">
                <a16:creationId xmlns:a16="http://schemas.microsoft.com/office/drawing/2014/main" id="{6C318208-D6D0-49FC-A68F-2021019E9D57}"/>
              </a:ext>
            </a:extLst>
          </p:cNvPr>
          <p:cNvSpPr>
            <a:spLocks noGrp="1"/>
          </p:cNvSpPr>
          <p:nvPr>
            <p:ph type="sldNum" sz="quarter" idx="12"/>
          </p:nvPr>
        </p:nvSpPr>
        <p:spPr/>
        <p:txBody>
          <a:bodyPr/>
          <a:lstStyle/>
          <a:p>
            <a:fld id="{00F9AB8A-0E2F-E249-88A0-FDFECF966907}" type="slidenum">
              <a:rPr lang="en-US" smtClean="0"/>
              <a:t>7</a:t>
            </a:fld>
            <a:endParaRPr lang="en-US"/>
          </a:p>
        </p:txBody>
      </p:sp>
    </p:spTree>
    <p:extLst>
      <p:ext uri="{BB962C8B-B14F-4D97-AF65-F5344CB8AC3E}">
        <p14:creationId xmlns:p14="http://schemas.microsoft.com/office/powerpoint/2010/main" val="395646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r>
              <a:rPr lang="en-US" dirty="0"/>
              <a:t>, </a:t>
            </a:r>
            <a:r>
              <a:rPr lang="en-US" dirty="0" err="1"/>
              <a:t>LinkedList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60421"/>
            <a:ext cx="8229600" cy="3021740"/>
          </a:xfrm>
        </p:spPr>
      </p:pic>
      <p:sp>
        <p:nvSpPr>
          <p:cNvPr id="5" name="Slide Number Placeholder 4">
            <a:extLst>
              <a:ext uri="{FF2B5EF4-FFF2-40B4-BE49-F238E27FC236}">
                <a16:creationId xmlns:a16="http://schemas.microsoft.com/office/drawing/2014/main" id="{965515E8-179A-4AB3-9C6C-A6C93169B39B}"/>
              </a:ext>
            </a:extLst>
          </p:cNvPr>
          <p:cNvSpPr>
            <a:spLocks noGrp="1"/>
          </p:cNvSpPr>
          <p:nvPr>
            <p:ph type="sldNum" sz="quarter" idx="12"/>
          </p:nvPr>
        </p:nvSpPr>
        <p:spPr/>
        <p:txBody>
          <a:bodyPr/>
          <a:lstStyle/>
          <a:p>
            <a:fld id="{00F9AB8A-0E2F-E249-88A0-FDFECF966907}" type="slidenum">
              <a:rPr lang="en-US" smtClean="0"/>
              <a:t>8</a:t>
            </a:fld>
            <a:endParaRPr lang="en-US"/>
          </a:p>
        </p:txBody>
      </p:sp>
    </p:spTree>
    <p:extLst>
      <p:ext uri="{BB962C8B-B14F-4D97-AF65-F5344CB8AC3E}">
        <p14:creationId xmlns:p14="http://schemas.microsoft.com/office/powerpoint/2010/main" val="382540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a:t>
            </a:r>
            <a:r>
              <a:rPr lang="en-US" dirty="0"/>
              <a:t>, </a:t>
            </a:r>
            <a:r>
              <a:rPr lang="en-US" dirty="0" err="1"/>
              <a:t>LinkedList</a:t>
            </a:r>
            <a:endParaRPr lang="en-US" dirty="0"/>
          </a:p>
        </p:txBody>
      </p:sp>
      <p:sp>
        <p:nvSpPr>
          <p:cNvPr id="3" name="Content Placeholder 2"/>
          <p:cNvSpPr>
            <a:spLocks noGrp="1"/>
          </p:cNvSpPr>
          <p:nvPr>
            <p:ph idx="1"/>
          </p:nvPr>
        </p:nvSpPr>
        <p:spPr/>
        <p:txBody>
          <a:bodyPr>
            <a:normAutofit/>
          </a:bodyPr>
          <a:lstStyle/>
          <a:p>
            <a:r>
              <a:rPr lang="en-US" sz="2400" dirty="0"/>
              <a:t>Operations for </a:t>
            </a:r>
            <a:r>
              <a:rPr lang="en-US" sz="2400" dirty="0" err="1"/>
              <a:t>ArrayList</a:t>
            </a:r>
            <a:r>
              <a:rPr lang="en-US" sz="2400" dirty="0"/>
              <a:t> and </a:t>
            </a:r>
            <a:r>
              <a:rPr lang="en-US" sz="2400" dirty="0" err="1"/>
              <a:t>LinkedList</a:t>
            </a:r>
            <a:r>
              <a:rPr lang="en-US" sz="2400" dirty="0"/>
              <a:t> are similar (both implemented the List interface)</a:t>
            </a:r>
          </a:p>
          <a:p>
            <a:r>
              <a:rPr lang="en-US" sz="2400" dirty="0"/>
              <a:t>Underlying mechanisms are different: </a:t>
            </a:r>
          </a:p>
          <a:p>
            <a:pPr lvl="1"/>
            <a:r>
              <a:rPr lang="en-US" sz="2000" dirty="0" err="1"/>
              <a:t>ArrayList</a:t>
            </a:r>
            <a:r>
              <a:rPr lang="en-US" sz="2000" dirty="0"/>
              <a:t> stores elements in an array; if the capacity is exceeded, a larger new array will be created and all the elements are copied to the new array</a:t>
            </a:r>
          </a:p>
          <a:p>
            <a:pPr lvl="1"/>
            <a:r>
              <a:rPr lang="en-US" sz="2000" dirty="0" err="1"/>
              <a:t>LinkedList</a:t>
            </a:r>
            <a:r>
              <a:rPr lang="en-US" sz="2000" dirty="0"/>
              <a:t> stores elements in a linked list data structure</a:t>
            </a:r>
          </a:p>
          <a:p>
            <a:pPr lvl="1"/>
            <a:r>
              <a:rPr lang="en-US" sz="2000" dirty="0"/>
              <a:t>Have different performance for various operations, e.g. </a:t>
            </a:r>
            <a:r>
              <a:rPr lang="en-US" sz="2000" dirty="0" err="1"/>
              <a:t>ArrayList</a:t>
            </a:r>
            <a:r>
              <a:rPr lang="en-US" sz="2000" dirty="0"/>
              <a:t> is more efficient to support random access through an index</a:t>
            </a:r>
          </a:p>
          <a:p>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0EB21699-FCFF-4B70-A439-DE7A321524DD}"/>
              </a:ext>
            </a:extLst>
          </p:cNvPr>
          <p:cNvSpPr>
            <a:spLocks noGrp="1"/>
          </p:cNvSpPr>
          <p:nvPr>
            <p:ph type="sldNum" sz="quarter" idx="12"/>
          </p:nvPr>
        </p:nvSpPr>
        <p:spPr/>
        <p:txBody>
          <a:bodyPr/>
          <a:lstStyle/>
          <a:p>
            <a:fld id="{00F9AB8A-0E2F-E249-88A0-FDFECF966907}" type="slidenum">
              <a:rPr lang="en-US" smtClean="0"/>
              <a:t>9</a:t>
            </a:fld>
            <a:endParaRPr lang="en-US"/>
          </a:p>
        </p:txBody>
      </p:sp>
      <p:sp>
        <p:nvSpPr>
          <p:cNvPr id="6" name="TextBox 5">
            <a:extLst>
              <a:ext uri="{FF2B5EF4-FFF2-40B4-BE49-F238E27FC236}">
                <a16:creationId xmlns:a16="http://schemas.microsoft.com/office/drawing/2014/main" id="{D2258351-F2F8-40DB-8901-9A1F1490AC0A}"/>
              </a:ext>
            </a:extLst>
          </p:cNvPr>
          <p:cNvSpPr txBox="1"/>
          <p:nvPr/>
        </p:nvSpPr>
        <p:spPr>
          <a:xfrm>
            <a:off x="1295400" y="5256678"/>
            <a:ext cx="4572000" cy="923330"/>
          </a:xfrm>
          <a:prstGeom prst="rect">
            <a:avLst/>
          </a:prstGeom>
          <a:noFill/>
        </p:spPr>
        <p:txBody>
          <a:bodyPr wrap="square">
            <a:spAutoFit/>
          </a:bodyPr>
          <a:lstStyle/>
          <a:p>
            <a:r>
              <a:rPr lang="en-US" dirty="0"/>
              <a:t>Random Access:</a:t>
            </a:r>
          </a:p>
          <a:p>
            <a:r>
              <a:rPr lang="en-US" dirty="0" err="1"/>
              <a:t>ArrayList</a:t>
            </a:r>
            <a:r>
              <a:rPr lang="en-US" dirty="0"/>
              <a:t>: 3.3ms</a:t>
            </a:r>
          </a:p>
          <a:p>
            <a:r>
              <a:rPr lang="en-US" dirty="0"/>
              <a:t>LinkedList: 4269ms</a:t>
            </a:r>
          </a:p>
        </p:txBody>
      </p:sp>
      <p:sp>
        <p:nvSpPr>
          <p:cNvPr id="7" name="TextBox 6">
            <a:extLst>
              <a:ext uri="{FF2B5EF4-FFF2-40B4-BE49-F238E27FC236}">
                <a16:creationId xmlns:a16="http://schemas.microsoft.com/office/drawing/2014/main" id="{DE4B8643-67D3-4AC8-BAAB-79CCB47E5C8E}"/>
              </a:ext>
            </a:extLst>
          </p:cNvPr>
          <p:cNvSpPr txBox="1"/>
          <p:nvPr/>
        </p:nvSpPr>
        <p:spPr>
          <a:xfrm>
            <a:off x="5105400" y="5244147"/>
            <a:ext cx="4572000" cy="1477328"/>
          </a:xfrm>
          <a:prstGeom prst="rect">
            <a:avLst/>
          </a:prstGeom>
          <a:noFill/>
        </p:spPr>
        <p:txBody>
          <a:bodyPr wrap="square">
            <a:spAutoFit/>
          </a:bodyPr>
          <a:lstStyle/>
          <a:p>
            <a:r>
              <a:rPr lang="en-US" dirty="0"/>
              <a:t>Insertion:</a:t>
            </a:r>
          </a:p>
          <a:p>
            <a:r>
              <a:rPr lang="en-US" dirty="0" err="1"/>
              <a:t>ArrayList</a:t>
            </a:r>
            <a:r>
              <a:rPr lang="en-US" dirty="0"/>
              <a:t>: 1859ms</a:t>
            </a:r>
          </a:p>
          <a:p>
            <a:r>
              <a:rPr lang="en-US" dirty="0"/>
              <a:t>LinkedList: 13.33ms</a:t>
            </a:r>
          </a:p>
          <a:p>
            <a:endParaRPr lang="en-US" dirty="0"/>
          </a:p>
          <a:p>
            <a:endParaRPr lang="en-US" dirty="0"/>
          </a:p>
        </p:txBody>
      </p:sp>
    </p:spTree>
    <p:extLst>
      <p:ext uri="{BB962C8B-B14F-4D97-AF65-F5344CB8AC3E}">
        <p14:creationId xmlns:p14="http://schemas.microsoft.com/office/powerpoint/2010/main" val="3922262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2194</TotalTime>
  <Words>4042</Words>
  <Application>Microsoft Office PowerPoint</Application>
  <PresentationFormat>On-screen Show (4:3)</PresentationFormat>
  <Paragraphs>593</Paragraphs>
  <Slides>60</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6" baseType="lpstr">
      <vt:lpstr>Arial</vt:lpstr>
      <vt:lpstr>Calibri</vt:lpstr>
      <vt:lpstr>Courier New</vt:lpstr>
      <vt:lpstr>Monotype Sorts</vt:lpstr>
      <vt:lpstr>Office Theme</vt:lpstr>
      <vt:lpstr>Picture</vt:lpstr>
      <vt:lpstr>1. Variables</vt:lpstr>
      <vt:lpstr>2. array</vt:lpstr>
      <vt:lpstr>3. String</vt:lpstr>
      <vt:lpstr>5. for-loop</vt:lpstr>
      <vt:lpstr>PowerPoint Presentation</vt:lpstr>
      <vt:lpstr>Static Typing</vt:lpstr>
      <vt:lpstr>Primitive Types</vt:lpstr>
      <vt:lpstr>ArrayList, LinkedList</vt:lpstr>
      <vt:lpstr>ArrayList, LinkedList</vt:lpstr>
      <vt:lpstr>Generics</vt:lpstr>
      <vt:lpstr>Iteration Types</vt:lpstr>
      <vt:lpstr>Object-Oriented (OO) Programming</vt:lpstr>
      <vt:lpstr>Classes</vt:lpstr>
      <vt:lpstr>Constructors</vt:lpstr>
      <vt:lpstr>Example</vt:lpstr>
      <vt:lpstr>Differences between variables of primitive data types and object types</vt:lpstr>
      <vt:lpstr>Instance variables and methods</vt:lpstr>
      <vt:lpstr>Visibility modifiers: public, private</vt:lpstr>
      <vt:lpstr>Why put data fields private</vt:lpstr>
      <vt:lpstr>Passing objects to methods</vt:lpstr>
      <vt:lpstr>Inheritance</vt:lpstr>
      <vt:lpstr>Advantage of inheritance</vt:lpstr>
      <vt:lpstr>super</vt:lpstr>
      <vt:lpstr>Overriding Methods</vt:lpstr>
      <vt:lpstr>Polymorphism, Dynamic Binding</vt:lpstr>
      <vt:lpstr>Dynamic Binding</vt:lpstr>
      <vt:lpstr>Casting Object</vt:lpstr>
      <vt:lpstr>Down-casting</vt:lpstr>
      <vt:lpstr>The instanceof Operator</vt:lpstr>
      <vt:lpstr>The protected Modifier</vt:lpstr>
      <vt:lpstr>Visibility Modifiers</vt:lpstr>
      <vt:lpstr>A Subclass Cannot Weaken the Accessibility</vt:lpstr>
      <vt:lpstr>Abstract Class</vt:lpstr>
      <vt:lpstr>Interface</vt:lpstr>
      <vt:lpstr>Interface</vt:lpstr>
      <vt:lpstr>Abstract Class vs. Interface</vt:lpstr>
      <vt:lpstr>Abstract Class vs. Interface</vt:lpstr>
      <vt:lpstr>Java Collection Framework</vt:lpstr>
      <vt:lpstr>Comparable Interface</vt:lpstr>
      <vt:lpstr>Comparable interface example</vt:lpstr>
      <vt:lpstr>Comparator Interface</vt:lpstr>
      <vt:lpstr>Comparator Interface Example</vt:lpstr>
      <vt:lpstr>Exception handling</vt:lpstr>
      <vt:lpstr>Exception handling</vt:lpstr>
      <vt:lpstr>Exception types</vt:lpstr>
      <vt:lpstr>Exception types</vt:lpstr>
      <vt:lpstr>Checked and unchecked exception</vt:lpstr>
      <vt:lpstr>The finally clause</vt:lpstr>
      <vt:lpstr>What are design patterns?</vt:lpstr>
      <vt:lpstr>Singleton</vt:lpstr>
      <vt:lpstr>Observer</vt:lpstr>
      <vt:lpstr>Observer Design Pattern </vt:lpstr>
      <vt:lpstr>Subject.java</vt:lpstr>
      <vt:lpstr>Visitor</vt:lpstr>
      <vt:lpstr>Visitor Design Pattern</vt:lpstr>
      <vt:lpstr>Item implements Visitable</vt:lpstr>
      <vt:lpstr>Testing visitables</vt:lpstr>
      <vt:lpstr>Advantage of Visitor</vt:lpstr>
      <vt:lpstr>Logic and Truth Table</vt:lpstr>
      <vt:lpstr>DPLL: Classic SAT algorithm</vt:lpstr>
    </vt:vector>
  </TitlesOfParts>
  <Company>SUTD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Lui</dc:creator>
  <cp:lastModifiedBy>Anonymous .</cp:lastModifiedBy>
  <cp:revision>128</cp:revision>
  <cp:lastPrinted>2022-04-28T13:27:32Z</cp:lastPrinted>
  <dcterms:created xsi:type="dcterms:W3CDTF">2013-07-08T15:49:43Z</dcterms:created>
  <dcterms:modified xsi:type="dcterms:W3CDTF">2022-04-28T13:27:39Z</dcterms:modified>
</cp:coreProperties>
</file>