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3"/>
  </p:notesMasterIdLst>
  <p:sldIdLst>
    <p:sldId id="256" r:id="rId2"/>
    <p:sldId id="417"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43" r:id="rId29"/>
    <p:sldId id="444" r:id="rId30"/>
    <p:sldId id="445" r:id="rId31"/>
    <p:sldId id="257" r:id="rId32"/>
    <p:sldId id="476" r:id="rId33"/>
    <p:sldId id="469" r:id="rId34"/>
    <p:sldId id="470" r:id="rId35"/>
    <p:sldId id="471" r:id="rId36"/>
    <p:sldId id="472" r:id="rId37"/>
    <p:sldId id="473" r:id="rId38"/>
    <p:sldId id="474" r:id="rId39"/>
    <p:sldId id="475"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63" r:id="rId56"/>
    <p:sldId id="477" r:id="rId57"/>
    <p:sldId id="478" r:id="rId58"/>
    <p:sldId id="479" r:id="rId59"/>
    <p:sldId id="480" r:id="rId60"/>
    <p:sldId id="481" r:id="rId61"/>
    <p:sldId id="482" r:id="rId62"/>
    <p:sldId id="483" r:id="rId63"/>
    <p:sldId id="484" r:id="rId64"/>
    <p:sldId id="485" r:id="rId65"/>
    <p:sldId id="486" r:id="rId66"/>
    <p:sldId id="487" r:id="rId67"/>
    <p:sldId id="488" r:id="rId68"/>
    <p:sldId id="466" r:id="rId69"/>
    <p:sldId id="467" r:id="rId70"/>
    <p:sldId id="468" r:id="rId71"/>
    <p:sldId id="258" r:id="rId72"/>
    <p:sldId id="276" r:id="rId73"/>
    <p:sldId id="277" r:id="rId74"/>
    <p:sldId id="278" r:id="rId75"/>
    <p:sldId id="279" r:id="rId76"/>
    <p:sldId id="280" r:id="rId77"/>
    <p:sldId id="281" r:id="rId78"/>
    <p:sldId id="282" r:id="rId79"/>
    <p:sldId id="283" r:id="rId80"/>
    <p:sldId id="284" r:id="rId81"/>
    <p:sldId id="285" r:id="rId82"/>
    <p:sldId id="489" r:id="rId83"/>
    <p:sldId id="286" r:id="rId84"/>
    <p:sldId id="287" r:id="rId85"/>
    <p:sldId id="288" r:id="rId86"/>
    <p:sldId id="289" r:id="rId87"/>
    <p:sldId id="290" r:id="rId88"/>
    <p:sldId id="291" r:id="rId89"/>
    <p:sldId id="292" r:id="rId90"/>
    <p:sldId id="293" r:id="rId91"/>
    <p:sldId id="294" r:id="rId92"/>
    <p:sldId id="295" r:id="rId93"/>
    <p:sldId id="296" r:id="rId94"/>
    <p:sldId id="297" r:id="rId95"/>
    <p:sldId id="298" r:id="rId96"/>
    <p:sldId id="299" r:id="rId97"/>
    <p:sldId id="301" r:id="rId98"/>
    <p:sldId id="303" r:id="rId99"/>
    <p:sldId id="304" r:id="rId100"/>
    <p:sldId id="305" r:id="rId101"/>
    <p:sldId id="306" r:id="rId102"/>
    <p:sldId id="307" r:id="rId103"/>
    <p:sldId id="312" r:id="rId104"/>
    <p:sldId id="329" r:id="rId105"/>
    <p:sldId id="330" r:id="rId106"/>
    <p:sldId id="331" r:id="rId107"/>
    <p:sldId id="313" r:id="rId108"/>
    <p:sldId id="332" r:id="rId109"/>
    <p:sldId id="333" r:id="rId110"/>
    <p:sldId id="334" r:id="rId111"/>
    <p:sldId id="335" r:id="rId112"/>
    <p:sldId id="336" r:id="rId113"/>
    <p:sldId id="314" r:id="rId114"/>
    <p:sldId id="337" r:id="rId115"/>
    <p:sldId id="338" r:id="rId116"/>
    <p:sldId id="340" r:id="rId117"/>
    <p:sldId id="327" r:id="rId118"/>
    <p:sldId id="342" r:id="rId119"/>
    <p:sldId id="343" r:id="rId120"/>
    <p:sldId id="344" r:id="rId121"/>
    <p:sldId id="345" r:id="rId122"/>
    <p:sldId id="346" r:id="rId123"/>
    <p:sldId id="347" r:id="rId124"/>
    <p:sldId id="348" r:id="rId125"/>
    <p:sldId id="349" r:id="rId126"/>
    <p:sldId id="350" r:id="rId127"/>
    <p:sldId id="351" r:id="rId128"/>
    <p:sldId id="352" r:id="rId129"/>
    <p:sldId id="353" r:id="rId130"/>
    <p:sldId id="354" r:id="rId131"/>
    <p:sldId id="355" r:id="rId132"/>
    <p:sldId id="356" r:id="rId133"/>
    <p:sldId id="357" r:id="rId134"/>
    <p:sldId id="358" r:id="rId135"/>
    <p:sldId id="359" r:id="rId136"/>
    <p:sldId id="360" r:id="rId137"/>
    <p:sldId id="361" r:id="rId138"/>
    <p:sldId id="362" r:id="rId139"/>
    <p:sldId id="363" r:id="rId140"/>
    <p:sldId id="364" r:id="rId141"/>
    <p:sldId id="369" r:id="rId142"/>
    <p:sldId id="386" r:id="rId143"/>
    <p:sldId id="387" r:id="rId144"/>
    <p:sldId id="391" r:id="rId145"/>
    <p:sldId id="394" r:id="rId146"/>
    <p:sldId id="395" r:id="rId147"/>
    <p:sldId id="396" r:id="rId148"/>
    <p:sldId id="397" r:id="rId149"/>
    <p:sldId id="400" r:id="rId150"/>
    <p:sldId id="402" r:id="rId151"/>
    <p:sldId id="403" r:id="rId1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69007" autoAdjust="0"/>
  </p:normalViewPr>
  <p:slideViewPr>
    <p:cSldViewPr snapToGrid="0" snapToObjects="1">
      <p:cViewPr varScale="1">
        <p:scale>
          <a:sx n="76" d="100"/>
          <a:sy n="76" d="100"/>
        </p:scale>
        <p:origin x="25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50ED9-2886-2D4E-8A71-5AE3FCFA7FAE}" type="datetimeFigureOut">
              <a:rPr lang="en-US" smtClean="0"/>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98C12-E1E0-3C41-BF6E-D62A5346D62C}" type="slidenum">
              <a:rPr lang="en-US" smtClean="0"/>
              <a:t>‹#›</a:t>
            </a:fld>
            <a:endParaRPr lang="en-US"/>
          </a:p>
        </p:txBody>
      </p:sp>
    </p:spTree>
    <p:extLst>
      <p:ext uri="{BB962C8B-B14F-4D97-AF65-F5344CB8AC3E}">
        <p14:creationId xmlns:p14="http://schemas.microsoft.com/office/powerpoint/2010/main" val="22611353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total</a:t>
            </a:r>
            <a:r>
              <a:rPr lang="en-US" baseline="0" dirty="0"/>
              <a:t> order of logical clocks here and its importance. </a:t>
            </a:r>
            <a:endParaRPr lang="en-US" dirty="0"/>
          </a:p>
        </p:txBody>
      </p:sp>
      <p:sp>
        <p:nvSpPr>
          <p:cNvPr id="4" name="Slide Number Placeholder 3"/>
          <p:cNvSpPr>
            <a:spLocks noGrp="1"/>
          </p:cNvSpPr>
          <p:nvPr>
            <p:ph type="sldNum" sz="quarter" idx="10"/>
          </p:nvPr>
        </p:nvSpPr>
        <p:spPr/>
        <p:txBody>
          <a:bodyPr/>
          <a:lstStyle/>
          <a:p>
            <a:fld id="{80D7AD23-937F-9147-9348-349815B0AE81}" type="slidenum">
              <a:rPr lang="en-US" smtClean="0"/>
              <a:t>6</a:t>
            </a:fld>
            <a:endParaRPr lang="en-US"/>
          </a:p>
        </p:txBody>
      </p:sp>
    </p:spTree>
    <p:extLst>
      <p:ext uri="{BB962C8B-B14F-4D97-AF65-F5344CB8AC3E}">
        <p14:creationId xmlns:p14="http://schemas.microsoft.com/office/powerpoint/2010/main" val="424484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92</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93</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94</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95</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96</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 entry + exit will be n-1 for requests, n-1 for replies, n-1 for release</a:t>
            </a:r>
          </a:p>
        </p:txBody>
      </p:sp>
      <p:sp>
        <p:nvSpPr>
          <p:cNvPr id="4" name="Slide Number Placeholder 3"/>
          <p:cNvSpPr>
            <a:spLocks noGrp="1"/>
          </p:cNvSpPr>
          <p:nvPr>
            <p:ph type="sldNum" sz="quarter" idx="10"/>
          </p:nvPr>
        </p:nvSpPr>
        <p:spPr/>
        <p:txBody>
          <a:bodyPr/>
          <a:lstStyle/>
          <a:p>
            <a:fld id="{80D7AD23-937F-9147-9348-349815B0AE81}" type="slidenum">
              <a:rPr lang="en-US" smtClean="0"/>
              <a:t>97</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(18/2/20 20:41) -----</a:t>
            </a:r>
          </a:p>
          <a:p>
            <a:r>
              <a:rPr lang="en-US" dirty="0"/>
              <a:t>These properties will be satisfied. </a:t>
            </a:r>
          </a:p>
        </p:txBody>
      </p:sp>
      <p:sp>
        <p:nvSpPr>
          <p:cNvPr id="4" name="Slide Number Placeholder 3"/>
          <p:cNvSpPr>
            <a:spLocks noGrp="1"/>
          </p:cNvSpPr>
          <p:nvPr>
            <p:ph type="sldNum" sz="quarter" idx="10"/>
          </p:nvPr>
        </p:nvSpPr>
        <p:spPr/>
        <p:txBody>
          <a:bodyPr/>
          <a:lstStyle/>
          <a:p>
            <a:fld id="{80D7AD23-937F-9147-9348-349815B0AE81}" type="slidenum">
              <a:rPr lang="en-US" smtClean="0"/>
              <a:t>98</a:t>
            </a:fld>
            <a:endParaRPr lang="en-US"/>
          </a:p>
        </p:txBody>
      </p:sp>
    </p:spTree>
    <p:extLst>
      <p:ext uri="{BB962C8B-B14F-4D97-AF65-F5344CB8AC3E}">
        <p14:creationId xmlns:p14="http://schemas.microsoft.com/office/powerpoint/2010/main" val="3974830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AD23-937F-9147-9348-349815B0AE81}" type="slidenum">
              <a:rPr lang="en-US" smtClean="0"/>
              <a:t>99</a:t>
            </a:fld>
            <a:endParaRPr lang="en-US"/>
          </a:p>
        </p:txBody>
      </p:sp>
    </p:spTree>
    <p:extLst>
      <p:ext uri="{BB962C8B-B14F-4D97-AF65-F5344CB8AC3E}">
        <p14:creationId xmlns:p14="http://schemas.microsoft.com/office/powerpoint/2010/main" val="3974830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versions?? I don’t speak </a:t>
            </a:r>
            <a:r>
              <a:rPr lang="en-SG" dirty="0" err="1"/>
              <a:t>yonk</a:t>
            </a:r>
            <a:r>
              <a:rPr lang="en-SG" dirty="0"/>
              <a:t> </a:t>
            </a:r>
            <a:r>
              <a:rPr lang="en-SG" dirty="0" err="1"/>
              <a:t>yonk</a:t>
            </a:r>
            <a:r>
              <a:rPr lang="en-US" dirty="0"/>
              <a:t> red button noses</a:t>
            </a:r>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100</a:t>
            </a:fld>
            <a:endParaRPr lang="en-US"/>
          </a:p>
        </p:txBody>
      </p:sp>
    </p:spTree>
    <p:extLst>
      <p:ext uri="{BB962C8B-B14F-4D97-AF65-F5344CB8AC3E}">
        <p14:creationId xmlns:p14="http://schemas.microsoft.com/office/powerpoint/2010/main" val="2282969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earlier request Req(20) yet.</a:t>
            </a:r>
            <a:endParaRPr lang="en-US" dirty="0"/>
          </a:p>
        </p:txBody>
      </p:sp>
      <p:sp>
        <p:nvSpPr>
          <p:cNvPr id="4" name="Slide Number Placeholder 3"/>
          <p:cNvSpPr>
            <a:spLocks noGrp="1"/>
          </p:cNvSpPr>
          <p:nvPr>
            <p:ph type="sldNum" sz="quarter" idx="10"/>
          </p:nvPr>
        </p:nvSpPr>
        <p:spPr/>
        <p:txBody>
          <a:bodyPr/>
          <a:lstStyle/>
          <a:p>
            <a:fld id="{80D7AD23-937F-9147-9348-349815B0AE81}" type="slidenum">
              <a:rPr lang="en-US" smtClean="0"/>
              <a:t>109</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clue what the clown is saying here, seems like its meant to be O(#nodes) since its O(1) * #nodes</a:t>
            </a:r>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37</a:t>
            </a:fld>
            <a:endParaRPr lang="en-US"/>
          </a:p>
        </p:txBody>
      </p:sp>
    </p:spTree>
    <p:extLst>
      <p:ext uri="{BB962C8B-B14F-4D97-AF65-F5344CB8AC3E}">
        <p14:creationId xmlns:p14="http://schemas.microsoft.com/office/powerpoint/2010/main" val="4205728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110</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111</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112</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114</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115</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116</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Lamport</a:t>
            </a:r>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118</a:t>
            </a:fld>
            <a:endParaRPr lang="en-US"/>
          </a:p>
        </p:txBody>
      </p:sp>
    </p:spTree>
    <p:extLst>
      <p:ext uri="{BB962C8B-B14F-4D97-AF65-F5344CB8AC3E}">
        <p14:creationId xmlns:p14="http://schemas.microsoft.com/office/powerpoint/2010/main" val="2395358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149</a:t>
            </a:fld>
            <a:endParaRPr lang="en-US"/>
          </a:p>
        </p:txBody>
      </p:sp>
    </p:spTree>
    <p:extLst>
      <p:ext uri="{BB962C8B-B14F-4D97-AF65-F5344CB8AC3E}">
        <p14:creationId xmlns:p14="http://schemas.microsoft.com/office/powerpoint/2010/main" val="153340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every node is the worst case, just multiply by #nodes</a:t>
            </a:r>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39</a:t>
            </a:fld>
            <a:endParaRPr lang="en-US"/>
          </a:p>
        </p:txBody>
      </p:sp>
    </p:spTree>
    <p:extLst>
      <p:ext uri="{BB962C8B-B14F-4D97-AF65-F5344CB8AC3E}">
        <p14:creationId xmlns:p14="http://schemas.microsoft.com/office/powerpoint/2010/main" val="112909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Dealing with failed nodes in a ring-based protocol requires a fault-tolerance mechanism. Since the ring-based protocol relies on the token being passed from one node to the next in a fixed order, a failed node can disrupt the entire process if it's unable to pass the token. Here are some strategies to handle failures:</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Failure Detection:</a:t>
            </a:r>
            <a:r>
              <a:rPr lang="en-US" b="0" i="0" dirty="0">
                <a:solidFill>
                  <a:srgbClr val="D1D5DB"/>
                </a:solidFill>
                <a:effectLst/>
                <a:latin typeface="Söhne"/>
              </a:rPr>
              <a:t> Implement a failure detection mechanism for nodes to recognize when a neighbor in the ring has failed. This could be achieved through periodic "heartbeat" messages.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Token Regeneration:</a:t>
            </a:r>
            <a:r>
              <a:rPr lang="en-US" b="0" i="0" dirty="0">
                <a:solidFill>
                  <a:srgbClr val="D1D5DB"/>
                </a:solidFill>
                <a:effectLst/>
                <a:latin typeface="Söhne"/>
              </a:rPr>
              <a:t> If a token is lost due to a node failure, the system must have a way to regenerate the token. This could involve a designated monitor node that detects the absence of token circulation after a certain timeout and creates a new token.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Ring Reconfiguration:</a:t>
            </a:r>
            <a:r>
              <a:rPr lang="en-US" b="0" i="0" dirty="0">
                <a:solidFill>
                  <a:srgbClr val="D1D5DB"/>
                </a:solidFill>
                <a:effectLst/>
                <a:latin typeface="Söhne"/>
              </a:rPr>
              <a:t> When a node detects that its successor has failed, it should attempt to reconfigure the ring by skipping the failed node and pointing directly to the next available node. This might involve keeping track of more than just the immediate successor, possibly maintaining a list of all nodes in the ring.</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Backup Tokens:</a:t>
            </a:r>
            <a:r>
              <a:rPr lang="en-US" b="0" i="0" dirty="0">
                <a:solidFill>
                  <a:srgbClr val="D1D5DB"/>
                </a:solidFill>
                <a:effectLst/>
                <a:latin typeface="Söhne"/>
              </a:rPr>
              <a:t> Some protocols use "backup tokens" or "ghost tokens" which shadow the primary token at a fixed distance in the ring. If the primary token is lost, one of the backups can become the new primary token.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Stabilization Protocol:</a:t>
            </a:r>
            <a:r>
              <a:rPr lang="en-US" b="0" i="0" dirty="0">
                <a:solidFill>
                  <a:srgbClr val="D1D5DB"/>
                </a:solidFill>
                <a:effectLst/>
                <a:latin typeface="Söhne"/>
              </a:rPr>
              <a:t> After a failure is detected and the ring is reconfigured, a stabilization protocol ensures that the system returns to a consistent state. This might involve ensuring there is exactly one token in the system and that all nodes are aware of their correct neighbors.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Acknowledgment and Timeout:</a:t>
            </a:r>
            <a:r>
              <a:rPr lang="en-US" b="0" i="0" dirty="0">
                <a:solidFill>
                  <a:srgbClr val="D1D5DB"/>
                </a:solidFill>
                <a:effectLst/>
                <a:latin typeface="Söhne"/>
              </a:rPr>
              <a:t> Each node, after passing the token, can wait for an acknowledgment from the next node in the ring. If the acknowledgment is not received within a certain timeout period, the node can assume that the next node has failed and begin the process of ring reconfiguration.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Distributed Consensus:</a:t>
            </a:r>
            <a:r>
              <a:rPr lang="en-US" b="0" i="0" dirty="0">
                <a:solidFill>
                  <a:srgbClr val="D1D5DB"/>
                </a:solidFill>
                <a:effectLst/>
                <a:latin typeface="Söhne"/>
              </a:rPr>
              <a:t> In some cases, a distributed consensus algorithm (such as </a:t>
            </a:r>
            <a:r>
              <a:rPr lang="en-US" b="0" i="0" dirty="0" err="1">
                <a:solidFill>
                  <a:srgbClr val="D1D5DB"/>
                </a:solidFill>
                <a:effectLst/>
                <a:latin typeface="Söhne"/>
              </a:rPr>
              <a:t>Paxos</a:t>
            </a:r>
            <a:r>
              <a:rPr lang="en-US" b="0" i="0" dirty="0">
                <a:solidFill>
                  <a:srgbClr val="D1D5DB"/>
                </a:solidFill>
                <a:effectLst/>
                <a:latin typeface="Söhne"/>
              </a:rPr>
              <a:t> or Raft) could be used to agree on the system state after a reconfiguration has taken place, ensuring that all nodes have a consistent view of the ring and the location of the token.</a:t>
            </a:r>
          </a:p>
          <a:p>
            <a:pPr algn="l">
              <a:buFont typeface="+mj-lt"/>
              <a:buAutoNum type="arabicPeriod"/>
            </a:pPr>
            <a:endParaRPr lang="en-US" b="0" i="0" dirty="0">
              <a:solidFill>
                <a:srgbClr val="D1D5DB"/>
              </a:solidFill>
              <a:effectLst/>
              <a:latin typeface="Söhne"/>
            </a:endParaRPr>
          </a:p>
          <a:p>
            <a:pPr algn="l"/>
            <a:r>
              <a:rPr lang="en-US" b="0" i="0" dirty="0">
                <a:solidFill>
                  <a:srgbClr val="D1D5DB"/>
                </a:solidFill>
                <a:effectLst/>
                <a:latin typeface="Söhne"/>
              </a:rPr>
              <a:t>Each of these strategies comes with trade-offs in terms of complexity, overhead, and recovery time. The choice of strategy will depend on the specific requirements and constraints of the system in which the ring-based protocol is deployed.</a:t>
            </a:r>
          </a:p>
          <a:p>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41</a:t>
            </a:fld>
            <a:endParaRPr lang="en-US"/>
          </a:p>
        </p:txBody>
      </p:sp>
    </p:spTree>
    <p:extLst>
      <p:ext uri="{BB962C8B-B14F-4D97-AF65-F5344CB8AC3E}">
        <p14:creationId xmlns:p14="http://schemas.microsoft.com/office/powerpoint/2010/main" val="331071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setting token to null, this will repeat for the next and so on</a:t>
            </a:r>
            <a:endParaRPr lang="en-SG" dirty="0"/>
          </a:p>
        </p:txBody>
      </p:sp>
      <p:sp>
        <p:nvSpPr>
          <p:cNvPr id="4" name="Slide Number Placeholder 3"/>
          <p:cNvSpPr>
            <a:spLocks noGrp="1"/>
          </p:cNvSpPr>
          <p:nvPr>
            <p:ph type="sldNum" sz="quarter" idx="5"/>
          </p:nvPr>
        </p:nvSpPr>
        <p:spPr/>
        <p:txBody>
          <a:bodyPr/>
          <a:lstStyle/>
          <a:p>
            <a:fld id="{BAE98C12-E1E0-3C41-BF6E-D62A5346D62C}" type="slidenum">
              <a:rPr lang="en-US" smtClean="0"/>
              <a:t>61</a:t>
            </a:fld>
            <a:endParaRPr lang="en-US"/>
          </a:p>
        </p:txBody>
      </p:sp>
    </p:spTree>
    <p:extLst>
      <p:ext uri="{BB962C8B-B14F-4D97-AF65-F5344CB8AC3E}">
        <p14:creationId xmlns:p14="http://schemas.microsoft.com/office/powerpoint/2010/main" val="122684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Qi is a queue</a:t>
            </a:r>
          </a:p>
        </p:txBody>
      </p:sp>
      <p:sp>
        <p:nvSpPr>
          <p:cNvPr id="4" name="Slide Number Placeholder 3"/>
          <p:cNvSpPr>
            <a:spLocks noGrp="1"/>
          </p:cNvSpPr>
          <p:nvPr>
            <p:ph type="sldNum" sz="quarter" idx="10"/>
          </p:nvPr>
        </p:nvSpPr>
        <p:spPr/>
        <p:txBody>
          <a:bodyPr/>
          <a:lstStyle/>
          <a:p>
            <a:fld id="{80D7AD23-937F-9147-9348-349815B0AE81}" type="slidenum">
              <a:rPr lang="en-US" smtClean="0"/>
              <a:t>70</a:t>
            </a:fld>
            <a:endParaRPr lang="en-US"/>
          </a:p>
        </p:txBody>
      </p:sp>
    </p:spTree>
    <p:extLst>
      <p:ext uri="{BB962C8B-B14F-4D97-AF65-F5344CB8AC3E}">
        <p14:creationId xmlns:p14="http://schemas.microsoft.com/office/powerpoint/2010/main" val="397483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earlier request Req(20) yet.</a:t>
            </a:r>
            <a:endParaRPr lang="en-US" dirty="0"/>
          </a:p>
        </p:txBody>
      </p:sp>
      <p:sp>
        <p:nvSpPr>
          <p:cNvPr id="4" name="Slide Number Placeholder 3"/>
          <p:cNvSpPr>
            <a:spLocks noGrp="1"/>
          </p:cNvSpPr>
          <p:nvPr>
            <p:ph type="sldNum" sz="quarter" idx="10"/>
          </p:nvPr>
        </p:nvSpPr>
        <p:spPr/>
        <p:txBody>
          <a:bodyPr/>
          <a:lstStyle/>
          <a:p>
            <a:fld id="{80D7AD23-937F-9147-9348-349815B0AE81}" type="slidenum">
              <a:rPr lang="en-US" smtClean="0"/>
              <a:t>89</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90</a:t>
            </a:fld>
            <a:endParaRPr lang="en-US"/>
          </a:p>
        </p:txBody>
      </p:sp>
    </p:spTree>
    <p:extLst>
      <p:ext uri="{BB962C8B-B14F-4D97-AF65-F5344CB8AC3E}">
        <p14:creationId xmlns:p14="http://schemas.microsoft.com/office/powerpoint/2010/main" val="102427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a:t>
            </a:r>
            <a:r>
              <a:rPr lang="en-US" baseline="0" dirty="0"/>
              <a:t> this case Node 3 is indeed not aware of the </a:t>
            </a:r>
            <a:r>
              <a:rPr lang="en-US" baseline="0"/>
              <a:t>earlier request Req(20) yet.</a:t>
            </a:r>
            <a:endParaRPr lang="en-US"/>
          </a:p>
        </p:txBody>
      </p:sp>
      <p:sp>
        <p:nvSpPr>
          <p:cNvPr id="4" name="Slide Number Placeholder 3"/>
          <p:cNvSpPr>
            <a:spLocks noGrp="1"/>
          </p:cNvSpPr>
          <p:nvPr>
            <p:ph type="sldNum" sz="quarter" idx="10"/>
          </p:nvPr>
        </p:nvSpPr>
        <p:spPr/>
        <p:txBody>
          <a:bodyPr/>
          <a:lstStyle/>
          <a:p>
            <a:fld id="{80D7AD23-937F-9147-9348-349815B0AE81}" type="slidenum">
              <a:rPr lang="en-US" smtClean="0"/>
              <a:t>91</a:t>
            </a:fld>
            <a:endParaRPr lang="en-US"/>
          </a:p>
        </p:txBody>
      </p:sp>
    </p:spTree>
    <p:extLst>
      <p:ext uri="{BB962C8B-B14F-4D97-AF65-F5344CB8AC3E}">
        <p14:creationId xmlns:p14="http://schemas.microsoft.com/office/powerpoint/2010/main" val="102427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4489A0-881F-444C-A648-60E67A07012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170932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489A0-881F-444C-A648-60E67A07012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418059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489A0-881F-444C-A648-60E67A07012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456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489A0-881F-444C-A648-60E67A07012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402144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489A0-881F-444C-A648-60E67A07012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59861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4489A0-881F-444C-A648-60E67A07012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240302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4489A0-881F-444C-A648-60E67A070122}"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111717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4489A0-881F-444C-A648-60E67A070122}"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142846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489A0-881F-444C-A648-60E67A070122}"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105479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4489A0-881F-444C-A648-60E67A07012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358290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4489A0-881F-444C-A648-60E67A07012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B30AE-9833-AB44-B06E-BC8C43C3EEC0}" type="slidenum">
              <a:rPr lang="en-US" smtClean="0"/>
              <a:t>‹#›</a:t>
            </a:fld>
            <a:endParaRPr lang="en-US"/>
          </a:p>
        </p:txBody>
      </p:sp>
    </p:spTree>
    <p:extLst>
      <p:ext uri="{BB962C8B-B14F-4D97-AF65-F5344CB8AC3E}">
        <p14:creationId xmlns:p14="http://schemas.microsoft.com/office/powerpoint/2010/main" val="183434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489A0-881F-444C-A648-60E67A070122}" type="datetimeFigureOut">
              <a:rPr lang="en-US" smtClean="0"/>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B30AE-9833-AB44-B06E-BC8C43C3EEC0}" type="slidenum">
              <a:rPr lang="en-US" smtClean="0"/>
              <a:t>‹#›</a:t>
            </a:fld>
            <a:endParaRPr lang="en-US"/>
          </a:p>
        </p:txBody>
      </p:sp>
    </p:spTree>
    <p:extLst>
      <p:ext uri="{BB962C8B-B14F-4D97-AF65-F5344CB8AC3E}">
        <p14:creationId xmlns:p14="http://schemas.microsoft.com/office/powerpoint/2010/main" val="23574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52" y="2130425"/>
            <a:ext cx="8458200" cy="1470025"/>
          </a:xfrm>
        </p:spPr>
        <p:txBody>
          <a:bodyPr>
            <a:normAutofit/>
          </a:bodyPr>
          <a:lstStyle/>
          <a:p>
            <a:r>
              <a:rPr lang="en-US" sz="3600" dirty="0"/>
              <a:t>Distributed Systems and Computing</a:t>
            </a:r>
          </a:p>
        </p:txBody>
      </p:sp>
      <p:sp>
        <p:nvSpPr>
          <p:cNvPr id="3" name="Subtitle 2"/>
          <p:cNvSpPr>
            <a:spLocks noGrp="1"/>
          </p:cNvSpPr>
          <p:nvPr>
            <p:ph type="subTitle" idx="1"/>
          </p:nvPr>
        </p:nvSpPr>
        <p:spPr/>
        <p:txBody>
          <a:bodyPr/>
          <a:lstStyle/>
          <a:p>
            <a:r>
              <a:rPr lang="en-US" dirty="0"/>
              <a:t>Distributed </a:t>
            </a:r>
            <a:r>
              <a:rPr lang="en-US"/>
              <a:t>Mutual Exclusion</a:t>
            </a:r>
          </a:p>
        </p:txBody>
      </p:sp>
    </p:spTree>
    <p:extLst>
      <p:ext uri="{BB962C8B-B14F-4D97-AF65-F5344CB8AC3E}">
        <p14:creationId xmlns:p14="http://schemas.microsoft.com/office/powerpoint/2010/main" val="306266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(General Idea)</a:t>
            </a:r>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0000FF"/>
                </a:solidFill>
              </a:rPr>
              <a:t>(on entry/</a:t>
            </a:r>
            <a:r>
              <a:rPr lang="en-US" dirty="0">
                <a:solidFill>
                  <a:schemeClr val="accent2"/>
                </a:solidFill>
                <a:highlight>
                  <a:srgbClr val="FFFF00"/>
                </a:highlight>
              </a:rPr>
              <a:t>Request</a:t>
            </a:r>
            <a:r>
              <a:rPr lang="en-US" dirty="0">
                <a:solidFill>
                  <a:srgbClr val="0000FF"/>
                </a:solidFill>
              </a:rPr>
              <a:t>)</a:t>
            </a:r>
            <a:r>
              <a:rPr lang="en-US" dirty="0"/>
              <a:t> Before entering critical section, a machine must get permission from other machines</a:t>
            </a:r>
          </a:p>
          <a:p>
            <a:pPr algn="just"/>
            <a:r>
              <a:rPr lang="en-US" dirty="0">
                <a:solidFill>
                  <a:srgbClr val="0000FF"/>
                </a:solidFill>
              </a:rPr>
              <a:t>(on exit/</a:t>
            </a:r>
            <a:r>
              <a:rPr lang="en-US" dirty="0">
                <a:solidFill>
                  <a:schemeClr val="accent2"/>
                </a:solidFill>
                <a:highlight>
                  <a:srgbClr val="FFFF00"/>
                </a:highlight>
              </a:rPr>
              <a:t>Release</a:t>
            </a:r>
            <a:r>
              <a:rPr lang="en-US" dirty="0">
                <a:solidFill>
                  <a:srgbClr val="0000FF"/>
                </a:solidFill>
              </a:rPr>
              <a:t>)</a:t>
            </a:r>
            <a:r>
              <a:rPr lang="en-US" dirty="0"/>
              <a:t> When exiting critical section, a machine must let the others know that he has finished executing the critical section</a:t>
            </a:r>
          </a:p>
          <a:p>
            <a:pPr algn="just"/>
            <a:r>
              <a:rPr lang="en-US" dirty="0">
                <a:solidFill>
                  <a:srgbClr val="0000FF"/>
                </a:solidFill>
              </a:rPr>
              <a:t>(on receiving a request – </a:t>
            </a:r>
            <a:r>
              <a:rPr lang="en-US" dirty="0">
                <a:solidFill>
                  <a:schemeClr val="accent2"/>
                </a:solidFill>
              </a:rPr>
              <a:t>Server side</a:t>
            </a:r>
            <a:r>
              <a:rPr lang="en-US" dirty="0">
                <a:solidFill>
                  <a:srgbClr val="0000FF"/>
                </a:solidFill>
              </a:rPr>
              <a:t>)</a:t>
            </a:r>
            <a:r>
              <a:rPr lang="en-US" dirty="0"/>
              <a:t> For </a:t>
            </a:r>
            <a:r>
              <a:rPr lang="en-US" dirty="0">
                <a:solidFill>
                  <a:srgbClr val="0000FF"/>
                </a:solidFill>
              </a:rPr>
              <a:t>fairness</a:t>
            </a:r>
            <a:r>
              <a:rPr lang="en-US" dirty="0"/>
              <a:t>, machines allow other machines who had asked for permission earlier than them to proceed</a:t>
            </a:r>
          </a:p>
          <a:p>
            <a:pPr lvl="1" algn="just"/>
            <a:r>
              <a:rPr lang="en-US" dirty="0">
                <a:solidFill>
                  <a:srgbClr val="FF0000"/>
                </a:solidFill>
              </a:rPr>
              <a:t>What if a machine is malicious? </a:t>
            </a:r>
          </a:p>
          <a:p>
            <a:pPr lvl="1"/>
            <a:endParaRPr lang="en-US" dirty="0"/>
          </a:p>
        </p:txBody>
      </p:sp>
    </p:spTree>
    <p:extLst>
      <p:ext uri="{BB962C8B-B14F-4D97-AF65-F5344CB8AC3E}">
        <p14:creationId xmlns:p14="http://schemas.microsoft.com/office/powerpoint/2010/main" val="110855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Lamport’s</a:t>
            </a:r>
            <a:r>
              <a:rPr lang="en-US" dirty="0"/>
              <a:t> Shared Priority Queue (Clarification)</a:t>
            </a:r>
          </a:p>
        </p:txBody>
      </p:sp>
      <p:sp>
        <p:nvSpPr>
          <p:cNvPr id="3" name="Content Placeholder 2"/>
          <p:cNvSpPr>
            <a:spLocks noGrp="1"/>
          </p:cNvSpPr>
          <p:nvPr>
            <p:ph idx="1"/>
          </p:nvPr>
        </p:nvSpPr>
        <p:spPr/>
        <p:txBody>
          <a:bodyPr/>
          <a:lstStyle/>
          <a:p>
            <a:r>
              <a:rPr lang="en-US" i="1" dirty="0"/>
              <a:t>Both versions are correct</a:t>
            </a:r>
          </a:p>
          <a:p>
            <a:pPr lvl="1"/>
            <a:r>
              <a:rPr lang="en-US" dirty="0">
                <a:solidFill>
                  <a:srgbClr val="0000FF"/>
                </a:solidFill>
              </a:rPr>
              <a:t>No deadlock</a:t>
            </a:r>
          </a:p>
          <a:p>
            <a:r>
              <a:rPr lang="en-US" i="1" dirty="0"/>
              <a:t>The version in the latter is the original </a:t>
            </a:r>
            <a:r>
              <a:rPr lang="en-US" i="1" dirty="0" err="1"/>
              <a:t>Lamport’s</a:t>
            </a:r>
            <a:r>
              <a:rPr lang="en-US" i="1" dirty="0"/>
              <a:t> version</a:t>
            </a:r>
          </a:p>
          <a:p>
            <a:r>
              <a:rPr lang="en-US" i="1" dirty="0"/>
              <a:t>The version in the former is simplified by me</a:t>
            </a:r>
          </a:p>
          <a:p>
            <a:pPr lvl="1"/>
            <a:r>
              <a:rPr lang="en-US" dirty="0">
                <a:solidFill>
                  <a:srgbClr val="0000FF"/>
                </a:solidFill>
              </a:rPr>
              <a:t>Uses only O(1) time and O(1) space for replying</a:t>
            </a:r>
          </a:p>
        </p:txBody>
      </p:sp>
    </p:spTree>
    <p:extLst>
      <p:ext uri="{BB962C8B-B14F-4D97-AF65-F5344CB8AC3E}">
        <p14:creationId xmlns:p14="http://schemas.microsoft.com/office/powerpoint/2010/main" val="40855640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0000FF"/>
                </a:solidFill>
              </a:rPr>
              <a:t>Safety</a:t>
            </a:r>
          </a:p>
          <a:p>
            <a:pPr lvl="1" algn="just"/>
            <a:r>
              <a:rPr lang="en-US" i="1" dirty="0"/>
              <a:t>Is Lamport’s shared priority queue protocol safe? </a:t>
            </a:r>
          </a:p>
          <a:p>
            <a:pPr lvl="1" algn="just"/>
            <a:r>
              <a:rPr lang="en-US" i="1" dirty="0">
                <a:solidFill>
                  <a:schemeClr val="accent2"/>
                </a:solidFill>
              </a:rPr>
              <a:t>Yes, everyone is aware of everyone else’s request</a:t>
            </a:r>
          </a:p>
          <a:p>
            <a:pPr algn="just"/>
            <a:r>
              <a:rPr lang="en-US" dirty="0">
                <a:solidFill>
                  <a:srgbClr val="0000FF"/>
                </a:solidFill>
              </a:rPr>
              <a:t>Liveness</a:t>
            </a:r>
          </a:p>
          <a:p>
            <a:pPr lvl="1" algn="just"/>
            <a:r>
              <a:rPr lang="en-US" i="1" dirty="0"/>
              <a:t>Does Lamport’s shared priority queue protocol satisfy liveness? </a:t>
            </a:r>
          </a:p>
          <a:p>
            <a:pPr lvl="1" algn="just"/>
            <a:r>
              <a:rPr lang="en-US" i="1" dirty="0">
                <a:solidFill>
                  <a:schemeClr val="accent2"/>
                </a:solidFill>
              </a:rPr>
              <a:t>Yes, if there is bounded message delays</a:t>
            </a:r>
          </a:p>
          <a:p>
            <a:pPr algn="just"/>
            <a:r>
              <a:rPr lang="en-US" dirty="0">
                <a:solidFill>
                  <a:srgbClr val="0000FF"/>
                </a:solidFill>
              </a:rPr>
              <a:t>Fairness</a:t>
            </a:r>
          </a:p>
          <a:p>
            <a:pPr lvl="1" algn="just"/>
            <a:r>
              <a:rPr lang="en-US" i="1" dirty="0"/>
              <a:t>Does Lamport’s shared priority queue protocol satisfy fairness? </a:t>
            </a:r>
          </a:p>
          <a:p>
            <a:pPr lvl="1" algn="just"/>
            <a:r>
              <a:rPr lang="en-US" i="1" dirty="0">
                <a:solidFill>
                  <a:schemeClr val="accent2"/>
                </a:solidFill>
              </a:rPr>
              <a:t>Yes, requests are done using timestamps</a:t>
            </a:r>
          </a:p>
        </p:txBody>
      </p:sp>
    </p:spTree>
    <p:extLst>
      <p:ext uri="{BB962C8B-B14F-4D97-AF65-F5344CB8AC3E}">
        <p14:creationId xmlns:p14="http://schemas.microsoft.com/office/powerpoint/2010/main" val="28480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(Protocol)</a:t>
            </a:r>
          </a:p>
        </p:txBody>
      </p:sp>
      <p:sp>
        <p:nvSpPr>
          <p:cNvPr id="3" name="Content Placeholder 2"/>
          <p:cNvSpPr>
            <a:spLocks noGrp="1"/>
          </p:cNvSpPr>
          <p:nvPr>
            <p:ph idx="1"/>
          </p:nvPr>
        </p:nvSpPr>
        <p:spPr/>
        <p:txBody>
          <a:bodyPr>
            <a:normAutofit/>
          </a:bodyPr>
          <a:lstStyle/>
          <a:p>
            <a:r>
              <a:rPr lang="en-US" dirty="0">
                <a:solidFill>
                  <a:srgbClr val="0000FF"/>
                </a:solidFill>
              </a:rPr>
              <a:t>(Idea)</a:t>
            </a:r>
          </a:p>
          <a:p>
            <a:pPr lvl="1" algn="just"/>
            <a:r>
              <a:rPr lang="en-US" dirty="0">
                <a:solidFill>
                  <a:srgbClr val="000000"/>
                </a:solidFill>
              </a:rPr>
              <a:t>One of the main drawbacks of Lamport’s algorithm is that it exchanges many messages per entry/exit of the critical section</a:t>
            </a:r>
          </a:p>
          <a:p>
            <a:pPr lvl="1" algn="just"/>
            <a:r>
              <a:rPr lang="en-US" dirty="0">
                <a:solidFill>
                  <a:srgbClr val="000000"/>
                </a:solidFill>
              </a:rPr>
              <a:t>This protocol aims to </a:t>
            </a:r>
            <a:r>
              <a:rPr lang="en-US" dirty="0">
                <a:solidFill>
                  <a:srgbClr val="000000"/>
                </a:solidFill>
                <a:highlight>
                  <a:srgbClr val="FFFF00"/>
                </a:highlight>
              </a:rPr>
              <a:t>reduce the number of exchanged messages per entry/exit</a:t>
            </a:r>
            <a:r>
              <a:rPr lang="en-US" dirty="0">
                <a:solidFill>
                  <a:srgbClr val="000000"/>
                </a:solidFill>
              </a:rPr>
              <a:t> of the protocol</a:t>
            </a:r>
          </a:p>
          <a:p>
            <a:pPr lvl="2" algn="just"/>
            <a:r>
              <a:rPr lang="en-US" dirty="0">
                <a:solidFill>
                  <a:srgbClr val="000000"/>
                </a:solidFill>
                <a:highlight>
                  <a:srgbClr val="FFFF00"/>
                </a:highlight>
              </a:rPr>
              <a:t>Combines </a:t>
            </a:r>
            <a:r>
              <a:rPr lang="en-US" b="1" dirty="0">
                <a:solidFill>
                  <a:srgbClr val="0000FF"/>
                </a:solidFill>
                <a:highlight>
                  <a:srgbClr val="FFFF00"/>
                </a:highlight>
              </a:rPr>
              <a:t>REPLY</a:t>
            </a:r>
            <a:r>
              <a:rPr lang="en-US" dirty="0">
                <a:solidFill>
                  <a:srgbClr val="0000FF"/>
                </a:solidFill>
                <a:highlight>
                  <a:srgbClr val="FFFF00"/>
                </a:highlight>
              </a:rPr>
              <a:t> </a:t>
            </a:r>
            <a:r>
              <a:rPr lang="en-US" dirty="0">
                <a:solidFill>
                  <a:srgbClr val="000000"/>
                </a:solidFill>
                <a:highlight>
                  <a:srgbClr val="FFFF00"/>
                </a:highlight>
              </a:rPr>
              <a:t>and </a:t>
            </a:r>
            <a:r>
              <a:rPr lang="en-US" b="1" dirty="0">
                <a:solidFill>
                  <a:srgbClr val="0000FF"/>
                </a:solidFill>
                <a:highlight>
                  <a:srgbClr val="FFFF00"/>
                </a:highlight>
              </a:rPr>
              <a:t>RELEASE</a:t>
            </a:r>
            <a:r>
              <a:rPr lang="en-US" dirty="0">
                <a:solidFill>
                  <a:srgbClr val="0000FF"/>
                </a:solidFill>
                <a:highlight>
                  <a:srgbClr val="FFFF00"/>
                </a:highlight>
              </a:rPr>
              <a:t> </a:t>
            </a:r>
            <a:r>
              <a:rPr lang="en-US" dirty="0">
                <a:solidFill>
                  <a:srgbClr val="000000"/>
                </a:solidFill>
                <a:highlight>
                  <a:srgbClr val="FFFF00"/>
                </a:highlight>
              </a:rPr>
              <a:t>messages</a:t>
            </a:r>
          </a:p>
          <a:p>
            <a:pPr lvl="2" algn="just"/>
            <a:r>
              <a:rPr lang="en-US" dirty="0">
                <a:solidFill>
                  <a:srgbClr val="000000"/>
                </a:solidFill>
              </a:rPr>
              <a:t>Delay replies to any requests later than its own</a:t>
            </a:r>
          </a:p>
          <a:p>
            <a:pPr marL="914400" lvl="2" indent="0">
              <a:buNone/>
            </a:pPr>
            <a:endParaRPr lang="en-US" dirty="0">
              <a:solidFill>
                <a:srgbClr val="000000"/>
              </a:solidFill>
            </a:endParaRPr>
          </a:p>
        </p:txBody>
      </p:sp>
    </p:spTree>
    <p:extLst>
      <p:ext uri="{BB962C8B-B14F-4D97-AF65-F5344CB8AC3E}">
        <p14:creationId xmlns:p14="http://schemas.microsoft.com/office/powerpoint/2010/main" val="15888498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(Protocol)</a:t>
            </a:r>
          </a:p>
        </p:txBody>
      </p:sp>
      <p:sp>
        <p:nvSpPr>
          <p:cNvPr id="3" name="Content Placeholder 2"/>
          <p:cNvSpPr>
            <a:spLocks noGrp="1"/>
          </p:cNvSpPr>
          <p:nvPr>
            <p:ph idx="1"/>
          </p:nvPr>
        </p:nvSpPr>
        <p:spPr/>
        <p:txBody>
          <a:bodyPr>
            <a:normAutofit/>
          </a:bodyPr>
          <a:lstStyle/>
          <a:p>
            <a:r>
              <a:rPr lang="en-US" dirty="0">
                <a:solidFill>
                  <a:srgbClr val="0000FF"/>
                </a:solidFill>
              </a:rPr>
              <a:t>(To enter the critical section)</a:t>
            </a:r>
          </a:p>
          <a:p>
            <a:pPr lvl="1"/>
            <a:r>
              <a:rPr lang="en-US" dirty="0">
                <a:solidFill>
                  <a:srgbClr val="000000"/>
                </a:solidFill>
              </a:rPr>
              <a:t>Stamp the request to enter with current time </a:t>
            </a:r>
            <a:r>
              <a:rPr lang="en-US" b="1" dirty="0">
                <a:solidFill>
                  <a:srgbClr val="000000"/>
                </a:solidFill>
              </a:rPr>
              <a:t>T</a:t>
            </a:r>
          </a:p>
          <a:p>
            <a:pPr lvl="1"/>
            <a:r>
              <a:rPr lang="en-US" dirty="0">
                <a:solidFill>
                  <a:srgbClr val="000000"/>
                </a:solidFill>
              </a:rPr>
              <a:t>Add request to </a:t>
            </a:r>
            <a:r>
              <a:rPr lang="en-US" b="1" dirty="0">
                <a:solidFill>
                  <a:srgbClr val="000000"/>
                </a:solidFill>
              </a:rPr>
              <a:t>Qi</a:t>
            </a:r>
          </a:p>
          <a:p>
            <a:pPr lvl="1"/>
            <a:r>
              <a:rPr lang="en-US" dirty="0">
                <a:solidFill>
                  <a:srgbClr val="000000"/>
                </a:solidFill>
              </a:rPr>
              <a:t>Broadcast </a:t>
            </a:r>
            <a:r>
              <a:rPr lang="en-US" b="1" dirty="0">
                <a:solidFill>
                  <a:srgbClr val="000000"/>
                </a:solidFill>
              </a:rPr>
              <a:t>Req(T)</a:t>
            </a:r>
            <a:r>
              <a:rPr lang="en-US" dirty="0">
                <a:solidFill>
                  <a:srgbClr val="000000"/>
                </a:solidFill>
              </a:rPr>
              <a:t> to all other machines</a:t>
            </a:r>
          </a:p>
          <a:p>
            <a:pPr lvl="1"/>
            <a:r>
              <a:rPr lang="en-US" dirty="0">
                <a:solidFill>
                  <a:srgbClr val="000000"/>
                </a:solidFill>
              </a:rPr>
              <a:t>Wait until</a:t>
            </a:r>
          </a:p>
          <a:p>
            <a:pPr lvl="2"/>
            <a:r>
              <a:rPr lang="en-US" dirty="0">
                <a:solidFill>
                  <a:srgbClr val="000000"/>
                </a:solidFill>
              </a:rPr>
              <a:t>Receive all replies from all other machines</a:t>
            </a:r>
          </a:p>
          <a:p>
            <a:pPr lvl="2"/>
            <a:r>
              <a:rPr lang="en-US" b="1" strike="sngStrike" dirty="0">
                <a:solidFill>
                  <a:srgbClr val="FF0000"/>
                </a:solidFill>
              </a:rPr>
              <a:t>Req(T) </a:t>
            </a:r>
            <a:r>
              <a:rPr lang="en-US" strike="sngStrike" dirty="0">
                <a:solidFill>
                  <a:srgbClr val="FF0000"/>
                </a:solidFill>
              </a:rPr>
              <a:t>reaches the front of </a:t>
            </a:r>
            <a:r>
              <a:rPr lang="en-US" b="1" strike="sngStrike" dirty="0">
                <a:solidFill>
                  <a:srgbClr val="FF0000"/>
                </a:solidFill>
              </a:rPr>
              <a:t>Qi</a:t>
            </a:r>
          </a:p>
          <a:p>
            <a:pPr lvl="3"/>
            <a:r>
              <a:rPr lang="en-US" b="1" dirty="0">
                <a:solidFill>
                  <a:schemeClr val="accent2"/>
                </a:solidFill>
              </a:rPr>
              <a:t>This is for Lamport, R&amp;A doesn’t use this</a:t>
            </a:r>
          </a:p>
        </p:txBody>
      </p:sp>
    </p:spTree>
    <p:extLst>
      <p:ext uri="{BB962C8B-B14F-4D97-AF65-F5344CB8AC3E}">
        <p14:creationId xmlns:p14="http://schemas.microsoft.com/office/powerpoint/2010/main" val="10728712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1536930" y="6103748"/>
            <a:ext cx="6600422" cy="369332"/>
          </a:xfrm>
          <a:prstGeom prst="rect">
            <a:avLst/>
          </a:prstGeom>
          <a:noFill/>
        </p:spPr>
        <p:txBody>
          <a:bodyPr wrap="none" rtlCol="0">
            <a:spAutoFit/>
          </a:bodyPr>
          <a:lstStyle/>
          <a:p>
            <a:r>
              <a:rPr lang="en-US" i="1" dirty="0">
                <a:solidFill>
                  <a:srgbClr val="0000FF"/>
                </a:solidFill>
              </a:rPr>
              <a:t>Node 1 and Node 3 broadcast these requests and update Q1 and Q3 </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000000"/>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000000"/>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spTree>
    <p:extLst>
      <p:ext uri="{BB962C8B-B14F-4D97-AF65-F5344CB8AC3E}">
        <p14:creationId xmlns:p14="http://schemas.microsoft.com/office/powerpoint/2010/main" val="27969865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39229" cy="646331"/>
          </a:xfrm>
          <a:prstGeom prst="rect">
            <a:avLst/>
          </a:prstGeom>
          <a:noFill/>
        </p:spPr>
        <p:txBody>
          <a:bodyPr wrap="none" rtlCol="0">
            <a:spAutoFit/>
          </a:bodyPr>
          <a:lstStyle/>
          <a:p>
            <a:r>
              <a:rPr lang="en-US" i="1" dirty="0">
                <a:solidFill>
                  <a:srgbClr val="0000FF"/>
                </a:solidFill>
              </a:rPr>
              <a:t>Node 2 receives Req(20) and Req(30) and since no earlier request is in Q2, Node 2 replies to </a:t>
            </a:r>
          </a:p>
          <a:p>
            <a:r>
              <a:rPr lang="en-US" i="1" dirty="0">
                <a:solidFill>
                  <a:srgbClr val="0000FF"/>
                </a:solidFill>
              </a:rPr>
              <a:t>both Node 1 and Node 3. </a:t>
            </a:r>
            <a:r>
              <a:rPr lang="en-US" i="1" dirty="0">
                <a:solidFill>
                  <a:srgbClr val="FF0000"/>
                </a:solidFill>
              </a:rPr>
              <a:t>There is however no need to add these requests in Q2.</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000000"/>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000000"/>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spTree>
    <p:extLst>
      <p:ext uri="{BB962C8B-B14F-4D97-AF65-F5344CB8AC3E}">
        <p14:creationId xmlns:p14="http://schemas.microsoft.com/office/powerpoint/2010/main" val="20786568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39229" cy="646331"/>
          </a:xfrm>
          <a:prstGeom prst="rect">
            <a:avLst/>
          </a:prstGeom>
          <a:noFill/>
        </p:spPr>
        <p:txBody>
          <a:bodyPr wrap="none" rtlCol="0">
            <a:spAutoFit/>
          </a:bodyPr>
          <a:lstStyle/>
          <a:p>
            <a:r>
              <a:rPr lang="en-US" i="1" dirty="0">
                <a:solidFill>
                  <a:srgbClr val="0000FF"/>
                </a:solidFill>
              </a:rPr>
              <a:t>Node 2 receives Req(20) and Req(30) and since no earlier request is in Q2, Node 2 replies to </a:t>
            </a:r>
          </a:p>
          <a:p>
            <a:r>
              <a:rPr lang="en-US" i="1" dirty="0">
                <a:solidFill>
                  <a:srgbClr val="0000FF"/>
                </a:solidFill>
              </a:rPr>
              <a:t>both Node 1 and Node 3. </a:t>
            </a:r>
            <a:r>
              <a:rPr lang="en-US" i="1" dirty="0">
                <a:solidFill>
                  <a:srgbClr val="FF0000"/>
                </a:solidFill>
              </a:rPr>
              <a:t>There is however no need to add these requests in Q2.</a:t>
            </a:r>
            <a:endParaRPr lang="en-US" i="1" dirty="0">
              <a:solidFill>
                <a:srgbClr val="0000FF"/>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0" name="Rectangle 49"/>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Tree>
    <p:extLst>
      <p:ext uri="{BB962C8B-B14F-4D97-AF65-F5344CB8AC3E}">
        <p14:creationId xmlns:p14="http://schemas.microsoft.com/office/powerpoint/2010/main" val="1744574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(Protocol)</a:t>
            </a:r>
          </a:p>
        </p:txBody>
      </p:sp>
      <p:sp>
        <p:nvSpPr>
          <p:cNvPr id="3" name="Content Placeholder 2"/>
          <p:cNvSpPr>
            <a:spLocks noGrp="1"/>
          </p:cNvSpPr>
          <p:nvPr>
            <p:ph idx="1"/>
          </p:nvPr>
        </p:nvSpPr>
        <p:spPr/>
        <p:txBody>
          <a:bodyPr>
            <a:normAutofit/>
          </a:bodyPr>
          <a:lstStyle/>
          <a:p>
            <a:r>
              <a:rPr lang="en-US" dirty="0">
                <a:solidFill>
                  <a:srgbClr val="0000FF"/>
                </a:solidFill>
              </a:rPr>
              <a:t>(On receipt of req(T) from some machine)</a:t>
            </a:r>
          </a:p>
          <a:p>
            <a:pPr lvl="1"/>
            <a:r>
              <a:rPr lang="en-US" dirty="0">
                <a:solidFill>
                  <a:srgbClr val="000000"/>
                </a:solidFill>
              </a:rPr>
              <a:t>Check whether any reply is pending for an earlier request </a:t>
            </a:r>
            <a:r>
              <a:rPr lang="en-US" b="1" dirty="0">
                <a:solidFill>
                  <a:srgbClr val="000000"/>
                </a:solidFill>
              </a:rPr>
              <a:t>req(T’) </a:t>
            </a:r>
            <a:r>
              <a:rPr lang="en-US" dirty="0">
                <a:solidFill>
                  <a:srgbClr val="000000"/>
                </a:solidFill>
              </a:rPr>
              <a:t>in </a:t>
            </a:r>
            <a:r>
              <a:rPr lang="en-US" b="1" dirty="0">
                <a:solidFill>
                  <a:srgbClr val="000000"/>
                </a:solidFill>
              </a:rPr>
              <a:t>Qi</a:t>
            </a:r>
          </a:p>
          <a:p>
            <a:pPr lvl="2"/>
            <a:r>
              <a:rPr lang="en-US" dirty="0">
                <a:solidFill>
                  <a:srgbClr val="0000FF"/>
                </a:solidFill>
              </a:rPr>
              <a:t>If any such reply is pending, then add </a:t>
            </a:r>
            <a:r>
              <a:rPr lang="en-US" b="1" dirty="0">
                <a:solidFill>
                  <a:srgbClr val="0000FF"/>
                </a:solidFill>
              </a:rPr>
              <a:t>req(T) </a:t>
            </a:r>
            <a:r>
              <a:rPr lang="en-US" dirty="0">
                <a:solidFill>
                  <a:srgbClr val="0000FF"/>
                </a:solidFill>
              </a:rPr>
              <a:t>to</a:t>
            </a:r>
            <a:r>
              <a:rPr lang="en-US" b="1" dirty="0">
                <a:solidFill>
                  <a:srgbClr val="0000FF"/>
                </a:solidFill>
              </a:rPr>
              <a:t> Qi</a:t>
            </a:r>
          </a:p>
          <a:p>
            <a:pPr lvl="2"/>
            <a:r>
              <a:rPr lang="en-US" dirty="0">
                <a:solidFill>
                  <a:srgbClr val="0000FF"/>
                </a:solidFill>
              </a:rPr>
              <a:t>Otherwise, reply to </a:t>
            </a:r>
            <a:r>
              <a:rPr lang="en-US" b="1" dirty="0">
                <a:solidFill>
                  <a:srgbClr val="0000FF"/>
                </a:solidFill>
              </a:rPr>
              <a:t>req(T) </a:t>
            </a:r>
            <a:r>
              <a:rPr lang="en-US" dirty="0">
                <a:solidFill>
                  <a:srgbClr val="0000FF"/>
                </a:solidFill>
              </a:rPr>
              <a:t>and do not add req(T) to Qi</a:t>
            </a:r>
          </a:p>
          <a:p>
            <a:pPr lvl="2"/>
            <a:endParaRPr lang="en-US" b="1" dirty="0">
              <a:solidFill>
                <a:srgbClr val="0000FF"/>
              </a:solidFill>
            </a:endParaRPr>
          </a:p>
          <a:p>
            <a:pPr lvl="1" algn="just"/>
            <a:r>
              <a:rPr lang="en-US" i="1" dirty="0">
                <a:solidFill>
                  <a:srgbClr val="000000"/>
                </a:solidFill>
              </a:rPr>
              <a:t>The intuition is that Qi holds a request from other machines only if the request needs to be processed </a:t>
            </a:r>
            <a:r>
              <a:rPr lang="en-US" b="1" i="1" dirty="0">
                <a:solidFill>
                  <a:srgbClr val="000000"/>
                </a:solidFill>
              </a:rPr>
              <a:t>after</a:t>
            </a:r>
            <a:r>
              <a:rPr lang="en-US" i="1" dirty="0">
                <a:solidFill>
                  <a:srgbClr val="000000"/>
                </a:solidFill>
              </a:rPr>
              <a:t> the local request</a:t>
            </a:r>
          </a:p>
        </p:txBody>
      </p:sp>
    </p:spTree>
    <p:extLst>
      <p:ext uri="{BB962C8B-B14F-4D97-AF65-F5344CB8AC3E}">
        <p14:creationId xmlns:p14="http://schemas.microsoft.com/office/powerpoint/2010/main" val="40513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55234" cy="646331"/>
          </a:xfrm>
          <a:prstGeom prst="rect">
            <a:avLst/>
          </a:prstGeom>
          <a:noFill/>
        </p:spPr>
        <p:txBody>
          <a:bodyPr wrap="none" rtlCol="0">
            <a:spAutoFit/>
          </a:bodyPr>
          <a:lstStyle/>
          <a:p>
            <a:r>
              <a:rPr lang="en-US" i="1" dirty="0">
                <a:solidFill>
                  <a:srgbClr val="0000FF"/>
                </a:solidFill>
              </a:rPr>
              <a:t>Now assume that Node 1 received Req(30). It updates Q1, but does not respond to Req(30), </a:t>
            </a:r>
          </a:p>
          <a:p>
            <a:r>
              <a:rPr lang="en-US" i="1" dirty="0">
                <a:solidFill>
                  <a:srgbClr val="0000FF"/>
                </a:solidFill>
              </a:rPr>
              <a:t>as there exists an earlier request Req(20) in Q1 for which Reply from node 3 is pending.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D9D9D9"/>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407863" y="4655090"/>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Tree>
    <p:extLst>
      <p:ext uri="{BB962C8B-B14F-4D97-AF65-F5344CB8AC3E}">
        <p14:creationId xmlns:p14="http://schemas.microsoft.com/office/powerpoint/2010/main" val="38592142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55234" cy="646331"/>
          </a:xfrm>
          <a:prstGeom prst="rect">
            <a:avLst/>
          </a:prstGeom>
          <a:noFill/>
        </p:spPr>
        <p:txBody>
          <a:bodyPr wrap="none" rtlCol="0">
            <a:spAutoFit/>
          </a:bodyPr>
          <a:lstStyle/>
          <a:p>
            <a:r>
              <a:rPr lang="en-US" i="1" dirty="0">
                <a:solidFill>
                  <a:srgbClr val="0000FF"/>
                </a:solidFill>
              </a:rPr>
              <a:t>Now assume that Node 1 received Req(30). It updates Q1, but does not respond to Req(30), </a:t>
            </a:r>
          </a:p>
          <a:p>
            <a:r>
              <a:rPr lang="en-US" i="1" dirty="0">
                <a:solidFill>
                  <a:srgbClr val="0000FF"/>
                </a:solidFill>
              </a:rPr>
              <a:t>as there exists an earlier request Req(20) in Q1 for which Reply from node 3 is pending.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D9D9D9"/>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407863" y="4655090"/>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Tree>
    <p:extLst>
      <p:ext uri="{BB962C8B-B14F-4D97-AF65-F5344CB8AC3E}">
        <p14:creationId xmlns:p14="http://schemas.microsoft.com/office/powerpoint/2010/main" val="214574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(Protocol)</a:t>
            </a:r>
          </a:p>
        </p:txBody>
      </p:sp>
      <p:sp>
        <p:nvSpPr>
          <p:cNvPr id="3" name="Content Placeholder 2"/>
          <p:cNvSpPr>
            <a:spLocks noGrp="1"/>
          </p:cNvSpPr>
          <p:nvPr>
            <p:ph idx="1"/>
          </p:nvPr>
        </p:nvSpPr>
        <p:spPr/>
        <p:txBody>
          <a:bodyPr/>
          <a:lstStyle/>
          <a:p>
            <a:r>
              <a:rPr lang="en-US" dirty="0">
                <a:solidFill>
                  <a:srgbClr val="0000FF"/>
                </a:solidFill>
              </a:rPr>
              <a:t>(on entry)</a:t>
            </a:r>
          </a:p>
          <a:p>
            <a:pPr lvl="1"/>
            <a:r>
              <a:rPr lang="en-US" dirty="0"/>
              <a:t>Send REQUEST to central server</a:t>
            </a:r>
          </a:p>
          <a:p>
            <a:pPr lvl="1"/>
            <a:r>
              <a:rPr lang="en-US" dirty="0"/>
              <a:t>Wait for Permission from the server</a:t>
            </a:r>
          </a:p>
        </p:txBody>
      </p:sp>
    </p:spTree>
    <p:extLst>
      <p:ext uri="{BB962C8B-B14F-4D97-AF65-F5344CB8AC3E}">
        <p14:creationId xmlns:p14="http://schemas.microsoft.com/office/powerpoint/2010/main" val="2700171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7943263" cy="646331"/>
          </a:xfrm>
          <a:prstGeom prst="rect">
            <a:avLst/>
          </a:prstGeom>
          <a:noFill/>
        </p:spPr>
        <p:txBody>
          <a:bodyPr wrap="none" rtlCol="0">
            <a:spAutoFit/>
          </a:bodyPr>
          <a:lstStyle/>
          <a:p>
            <a:r>
              <a:rPr lang="en-US" i="1" dirty="0">
                <a:solidFill>
                  <a:srgbClr val="0000FF"/>
                </a:solidFill>
              </a:rPr>
              <a:t>Meanwhile, Node 3 receives Req(20), </a:t>
            </a:r>
            <a:r>
              <a:rPr lang="en-US" i="1" dirty="0">
                <a:solidFill>
                  <a:srgbClr val="FF0000"/>
                </a:solidFill>
              </a:rPr>
              <a:t>immediately replies and does not update Q3</a:t>
            </a:r>
            <a:r>
              <a:rPr lang="en-US" i="1" dirty="0">
                <a:solidFill>
                  <a:srgbClr val="0000FF"/>
                </a:solidFill>
              </a:rPr>
              <a:t>. </a:t>
            </a:r>
          </a:p>
          <a:p>
            <a:r>
              <a:rPr lang="en-US" i="1" dirty="0">
                <a:solidFill>
                  <a:srgbClr val="0000FF"/>
                </a:solidFill>
              </a:rPr>
              <a:t>Because Req(30) in Q3 is later than Req(20).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407863" y="4655090"/>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Tree>
    <p:extLst>
      <p:ext uri="{BB962C8B-B14F-4D97-AF65-F5344CB8AC3E}">
        <p14:creationId xmlns:p14="http://schemas.microsoft.com/office/powerpoint/2010/main" val="15168486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59" name="Curved Connector 58"/>
          <p:cNvCxnSpPr>
            <a:stCxn id="6" idx="0"/>
            <a:endCxn id="7" idx="3"/>
          </p:cNvCxnSpPr>
          <p:nvPr/>
        </p:nvCxnSpPr>
        <p:spPr>
          <a:xfrm rot="5400000" flipH="1" flipV="1">
            <a:off x="4370326" y="3513387"/>
            <a:ext cx="2526167" cy="495905"/>
          </a:xfrm>
          <a:prstGeom prst="curvedConnector4">
            <a:avLst>
              <a:gd name="adj1" fmla="val 20937"/>
              <a:gd name="adj2" fmla="val 192195"/>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246830" y="3661978"/>
            <a:ext cx="872767" cy="369332"/>
          </a:xfrm>
          <a:prstGeom prst="rect">
            <a:avLst/>
          </a:prstGeom>
          <a:noFill/>
        </p:spPr>
        <p:txBody>
          <a:bodyPr wrap="none" rtlCol="0">
            <a:spAutoFit/>
          </a:bodyPr>
          <a:lstStyle/>
          <a:p>
            <a:r>
              <a:rPr lang="en-US" dirty="0"/>
              <a:t>Reply 3</a:t>
            </a:r>
          </a:p>
        </p:txBody>
      </p:sp>
      <p:sp>
        <p:nvSpPr>
          <p:cNvPr id="61" name="TextBox 60"/>
          <p:cNvSpPr txBox="1"/>
          <p:nvPr/>
        </p:nvSpPr>
        <p:spPr>
          <a:xfrm>
            <a:off x="457200" y="6125228"/>
            <a:ext cx="7943263" cy="646331"/>
          </a:xfrm>
          <a:prstGeom prst="rect">
            <a:avLst/>
          </a:prstGeom>
          <a:noFill/>
        </p:spPr>
        <p:txBody>
          <a:bodyPr wrap="none" rtlCol="0">
            <a:spAutoFit/>
          </a:bodyPr>
          <a:lstStyle/>
          <a:p>
            <a:r>
              <a:rPr lang="en-US" i="1" dirty="0">
                <a:solidFill>
                  <a:srgbClr val="0000FF"/>
                </a:solidFill>
              </a:rPr>
              <a:t>Meanwhile, Node 3 receives Req(20), </a:t>
            </a:r>
            <a:r>
              <a:rPr lang="en-US" i="1" dirty="0">
                <a:solidFill>
                  <a:srgbClr val="FF0000"/>
                </a:solidFill>
              </a:rPr>
              <a:t>immediately replies and does not update Q3</a:t>
            </a:r>
            <a:r>
              <a:rPr lang="en-US" i="1" dirty="0">
                <a:solidFill>
                  <a:srgbClr val="0000FF"/>
                </a:solidFill>
              </a:rPr>
              <a:t>. </a:t>
            </a:r>
          </a:p>
          <a:p>
            <a:r>
              <a:rPr lang="en-US" i="1" dirty="0">
                <a:solidFill>
                  <a:srgbClr val="0000FF"/>
                </a:solidFill>
              </a:rPr>
              <a:t>Because Req(30) in Q3 is later than Req(20). </a:t>
            </a:r>
          </a:p>
        </p:txBody>
      </p:sp>
    </p:spTree>
    <p:extLst>
      <p:ext uri="{BB962C8B-B14F-4D97-AF65-F5344CB8AC3E}">
        <p14:creationId xmlns:p14="http://schemas.microsoft.com/office/powerpoint/2010/main" val="723034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393544" cy="369332"/>
          </a:xfrm>
          <a:prstGeom prst="rect">
            <a:avLst/>
          </a:prstGeom>
          <a:noFill/>
        </p:spPr>
        <p:txBody>
          <a:bodyPr wrap="none" rtlCol="0">
            <a:spAutoFit/>
          </a:bodyPr>
          <a:lstStyle/>
          <a:p>
            <a:r>
              <a:rPr lang="en-US" i="1" dirty="0">
                <a:solidFill>
                  <a:srgbClr val="FF0000"/>
                </a:solidFill>
              </a:rPr>
              <a:t>Node 1 now has received all replies for Req(20) and thus, it executes the critical section.</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chemeClr val="bg1">
                    <a:lumMod val="85000"/>
                  </a:schemeClr>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359531" y="4708788"/>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59" name="Curved Connector 58"/>
          <p:cNvCxnSpPr>
            <a:stCxn id="6" idx="0"/>
            <a:endCxn id="7" idx="3"/>
          </p:cNvCxnSpPr>
          <p:nvPr/>
        </p:nvCxnSpPr>
        <p:spPr>
          <a:xfrm rot="5400000" flipH="1" flipV="1">
            <a:off x="4370326" y="3513387"/>
            <a:ext cx="2526167" cy="495905"/>
          </a:xfrm>
          <a:prstGeom prst="curvedConnector4">
            <a:avLst>
              <a:gd name="adj1" fmla="val 20937"/>
              <a:gd name="adj2" fmla="val 192195"/>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259530" y="3661978"/>
            <a:ext cx="872767" cy="369332"/>
          </a:xfrm>
          <a:prstGeom prst="rect">
            <a:avLst/>
          </a:prstGeom>
          <a:noFill/>
        </p:spPr>
        <p:txBody>
          <a:bodyPr wrap="none" rtlCol="0">
            <a:spAutoFit/>
          </a:bodyPr>
          <a:lstStyle/>
          <a:p>
            <a:r>
              <a:rPr lang="en-US" dirty="0"/>
              <a:t>Reply 3</a:t>
            </a:r>
          </a:p>
        </p:txBody>
      </p:sp>
      <p:sp>
        <p:nvSpPr>
          <p:cNvPr id="61" name="TextBox 60"/>
          <p:cNvSpPr txBox="1"/>
          <p:nvPr/>
        </p:nvSpPr>
        <p:spPr>
          <a:xfrm>
            <a:off x="7449324" y="2250089"/>
            <a:ext cx="1726104" cy="369332"/>
          </a:xfrm>
          <a:prstGeom prst="rect">
            <a:avLst/>
          </a:prstGeom>
          <a:noFill/>
        </p:spPr>
        <p:txBody>
          <a:bodyPr wrap="none" rtlCol="0">
            <a:spAutoFit/>
          </a:bodyPr>
          <a:lstStyle/>
          <a:p>
            <a:r>
              <a:rPr lang="en-US" dirty="0"/>
              <a:t>Reply 3 received</a:t>
            </a:r>
          </a:p>
        </p:txBody>
      </p:sp>
    </p:spTree>
    <p:extLst>
      <p:ext uri="{BB962C8B-B14F-4D97-AF65-F5344CB8AC3E}">
        <p14:creationId xmlns:p14="http://schemas.microsoft.com/office/powerpoint/2010/main" val="53434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(Protocol)</a:t>
            </a:r>
          </a:p>
        </p:txBody>
      </p:sp>
      <p:sp>
        <p:nvSpPr>
          <p:cNvPr id="3" name="Content Placeholder 2"/>
          <p:cNvSpPr>
            <a:spLocks noGrp="1"/>
          </p:cNvSpPr>
          <p:nvPr>
            <p:ph idx="1"/>
          </p:nvPr>
        </p:nvSpPr>
        <p:spPr/>
        <p:txBody>
          <a:bodyPr>
            <a:normAutofit/>
          </a:bodyPr>
          <a:lstStyle/>
          <a:p>
            <a:r>
              <a:rPr lang="en-US" dirty="0">
                <a:solidFill>
                  <a:srgbClr val="0000FF"/>
                </a:solidFill>
              </a:rPr>
              <a:t>(Exit critical section)</a:t>
            </a:r>
          </a:p>
          <a:p>
            <a:pPr lvl="1"/>
            <a:r>
              <a:rPr lang="en-US" dirty="0">
                <a:solidFill>
                  <a:srgbClr val="000000"/>
                </a:solidFill>
              </a:rPr>
              <a:t>Walk through </a:t>
            </a:r>
            <a:r>
              <a:rPr lang="en-US" b="1" dirty="0">
                <a:solidFill>
                  <a:srgbClr val="000000"/>
                </a:solidFill>
              </a:rPr>
              <a:t>Qi</a:t>
            </a:r>
          </a:p>
          <a:p>
            <a:pPr lvl="2"/>
            <a:r>
              <a:rPr lang="en-US" dirty="0">
                <a:solidFill>
                  <a:srgbClr val="0000FF"/>
                </a:solidFill>
              </a:rPr>
              <a:t>Send reply to all </a:t>
            </a:r>
            <a:r>
              <a:rPr lang="en-US" b="1" dirty="0" err="1">
                <a:solidFill>
                  <a:srgbClr val="0000FF"/>
                </a:solidFill>
              </a:rPr>
              <a:t>req</a:t>
            </a:r>
            <a:r>
              <a:rPr lang="en-US" b="1" dirty="0">
                <a:solidFill>
                  <a:srgbClr val="0000FF"/>
                </a:solidFill>
              </a:rPr>
              <a:t>(T) </a:t>
            </a:r>
            <a:r>
              <a:rPr lang="en-US" dirty="0">
                <a:solidFill>
                  <a:srgbClr val="0000FF"/>
                </a:solidFill>
              </a:rPr>
              <a:t>in </a:t>
            </a:r>
            <a:r>
              <a:rPr lang="en-US" b="1" dirty="0">
                <a:solidFill>
                  <a:srgbClr val="0000FF"/>
                </a:solidFill>
              </a:rPr>
              <a:t>Qi</a:t>
            </a:r>
          </a:p>
          <a:p>
            <a:pPr lvl="2"/>
            <a:r>
              <a:rPr lang="en-US" dirty="0">
                <a:solidFill>
                  <a:srgbClr val="0000FF"/>
                </a:solidFill>
              </a:rPr>
              <a:t>Qi will be empty after the exit</a:t>
            </a:r>
          </a:p>
          <a:p>
            <a:pPr marL="914400" lvl="2" indent="0">
              <a:buNone/>
            </a:pPr>
            <a:endParaRPr lang="en-US" b="1" dirty="0">
              <a:solidFill>
                <a:srgbClr val="0000FF"/>
              </a:solidFill>
            </a:endParaRPr>
          </a:p>
        </p:txBody>
      </p:sp>
    </p:spTree>
    <p:extLst>
      <p:ext uri="{BB962C8B-B14F-4D97-AF65-F5344CB8AC3E}">
        <p14:creationId xmlns:p14="http://schemas.microsoft.com/office/powerpoint/2010/main" val="3445046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137493" y="6125228"/>
            <a:ext cx="8844163" cy="646331"/>
          </a:xfrm>
          <a:prstGeom prst="rect">
            <a:avLst/>
          </a:prstGeom>
          <a:noFill/>
        </p:spPr>
        <p:txBody>
          <a:bodyPr wrap="none" rtlCol="0">
            <a:spAutoFit/>
          </a:bodyPr>
          <a:lstStyle/>
          <a:p>
            <a:r>
              <a:rPr lang="en-US" i="1" dirty="0">
                <a:solidFill>
                  <a:srgbClr val="FF0000"/>
                </a:solidFill>
              </a:rPr>
              <a:t>Node 1 finishes critical section and observes that Q1 holds Req(30). It empties Q1 by sending </a:t>
            </a:r>
          </a:p>
          <a:p>
            <a:r>
              <a:rPr lang="en-US" i="1" dirty="0">
                <a:solidFill>
                  <a:srgbClr val="FF0000"/>
                </a:solidFill>
              </a:rPr>
              <a:t>reply messages to the respective nodes.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chemeClr val="bg1">
                    <a:lumMod val="85000"/>
                  </a:schemeClr>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6" name="TextBox 55"/>
          <p:cNvSpPr txBox="1"/>
          <p:nvPr/>
        </p:nvSpPr>
        <p:spPr>
          <a:xfrm>
            <a:off x="7359531" y="4708788"/>
            <a:ext cx="1726104" cy="369332"/>
          </a:xfrm>
          <a:prstGeom prst="rect">
            <a:avLst/>
          </a:prstGeom>
          <a:noFill/>
        </p:spPr>
        <p:txBody>
          <a:bodyPr wrap="none" rtlCol="0">
            <a:spAutoFit/>
          </a:bodyPr>
          <a:lstStyle/>
          <a:p>
            <a:r>
              <a:rPr lang="en-US" dirty="0"/>
              <a:t>Reply 2 received</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59" name="Curved Connector 58"/>
          <p:cNvCxnSpPr>
            <a:stCxn id="6" idx="0"/>
            <a:endCxn id="7" idx="3"/>
          </p:cNvCxnSpPr>
          <p:nvPr/>
        </p:nvCxnSpPr>
        <p:spPr>
          <a:xfrm rot="5400000" flipH="1" flipV="1">
            <a:off x="4370326" y="3513387"/>
            <a:ext cx="2526167" cy="495905"/>
          </a:xfrm>
          <a:prstGeom prst="curvedConnector4">
            <a:avLst>
              <a:gd name="adj1" fmla="val 20937"/>
              <a:gd name="adj2" fmla="val 192195"/>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259530" y="3661978"/>
            <a:ext cx="872767" cy="369332"/>
          </a:xfrm>
          <a:prstGeom prst="rect">
            <a:avLst/>
          </a:prstGeom>
          <a:noFill/>
        </p:spPr>
        <p:txBody>
          <a:bodyPr wrap="none" rtlCol="0">
            <a:spAutoFit/>
          </a:bodyPr>
          <a:lstStyle/>
          <a:p>
            <a:r>
              <a:rPr lang="en-US" dirty="0"/>
              <a:t>Reply 3</a:t>
            </a:r>
          </a:p>
        </p:txBody>
      </p:sp>
    </p:spTree>
    <p:extLst>
      <p:ext uri="{BB962C8B-B14F-4D97-AF65-F5344CB8AC3E}">
        <p14:creationId xmlns:p14="http://schemas.microsoft.com/office/powerpoint/2010/main" val="19263024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861745" y="6125228"/>
            <a:ext cx="7460070" cy="369332"/>
          </a:xfrm>
          <a:prstGeom prst="rect">
            <a:avLst/>
          </a:prstGeom>
          <a:noFill/>
        </p:spPr>
        <p:txBody>
          <a:bodyPr wrap="none" rtlCol="0">
            <a:spAutoFit/>
          </a:bodyPr>
          <a:lstStyle/>
          <a:p>
            <a:r>
              <a:rPr lang="en-US" i="1" dirty="0">
                <a:solidFill>
                  <a:srgbClr val="0000FF"/>
                </a:solidFill>
              </a:rPr>
              <a:t>Node 3 now has all the replies for Req(30) and can execute the critical section</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6" name="TextBox 55"/>
          <p:cNvSpPr txBox="1"/>
          <p:nvPr/>
        </p:nvSpPr>
        <p:spPr>
          <a:xfrm>
            <a:off x="7359531" y="4708788"/>
            <a:ext cx="1726104" cy="369332"/>
          </a:xfrm>
          <a:prstGeom prst="rect">
            <a:avLst/>
          </a:prstGeom>
          <a:noFill/>
        </p:spPr>
        <p:txBody>
          <a:bodyPr wrap="none" rtlCol="0">
            <a:spAutoFit/>
          </a:bodyPr>
          <a:lstStyle/>
          <a:p>
            <a:r>
              <a:rPr lang="en-US" dirty="0"/>
              <a:t>Reply 2 received</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38" name="Curved Connector 37"/>
          <p:cNvCxnSpPr>
            <a:stCxn id="7" idx="2"/>
            <a:endCxn id="6" idx="0"/>
          </p:cNvCxnSpPr>
          <p:nvPr/>
        </p:nvCxnSpPr>
        <p:spPr>
          <a:xfrm rot="5400000">
            <a:off x="4361255" y="4000219"/>
            <a:ext cx="2048405" cy="12700"/>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391808" y="3539518"/>
            <a:ext cx="872767" cy="369332"/>
          </a:xfrm>
          <a:prstGeom prst="rect">
            <a:avLst/>
          </a:prstGeom>
          <a:noFill/>
        </p:spPr>
        <p:txBody>
          <a:bodyPr wrap="none" rtlCol="0">
            <a:spAutoFit/>
          </a:bodyPr>
          <a:lstStyle/>
          <a:p>
            <a:r>
              <a:rPr lang="en-US" dirty="0"/>
              <a:t>Reply 1</a:t>
            </a:r>
          </a:p>
        </p:txBody>
      </p:sp>
      <p:sp>
        <p:nvSpPr>
          <p:cNvPr id="55" name="TextBox 54"/>
          <p:cNvSpPr txBox="1"/>
          <p:nvPr/>
        </p:nvSpPr>
        <p:spPr>
          <a:xfrm>
            <a:off x="7369763" y="4920906"/>
            <a:ext cx="1726104" cy="369332"/>
          </a:xfrm>
          <a:prstGeom prst="rect">
            <a:avLst/>
          </a:prstGeom>
          <a:noFill/>
        </p:spPr>
        <p:txBody>
          <a:bodyPr wrap="none" rtlCol="0">
            <a:spAutoFit/>
          </a:bodyPr>
          <a:lstStyle/>
          <a:p>
            <a:r>
              <a:rPr lang="en-US" dirty="0"/>
              <a:t>Reply 1 received</a:t>
            </a:r>
          </a:p>
        </p:txBody>
      </p:sp>
    </p:spTree>
    <p:extLst>
      <p:ext uri="{BB962C8B-B14F-4D97-AF65-F5344CB8AC3E}">
        <p14:creationId xmlns:p14="http://schemas.microsoft.com/office/powerpoint/2010/main" val="26163330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Ricart and Agrawala (Exercise)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510650" cy="646331"/>
          </a:xfrm>
          <a:prstGeom prst="rect">
            <a:avLst/>
          </a:prstGeom>
          <a:noFill/>
        </p:spPr>
        <p:txBody>
          <a:bodyPr wrap="none" rtlCol="0">
            <a:spAutoFit/>
          </a:bodyPr>
          <a:lstStyle/>
          <a:p>
            <a:r>
              <a:rPr lang="en-US" i="1" dirty="0">
                <a:solidFill>
                  <a:srgbClr val="0000FF"/>
                </a:solidFill>
              </a:rPr>
              <a:t>Given a total of N nodes, how many messages are exchanged per entry + exit of a critical </a:t>
            </a:r>
          </a:p>
          <a:p>
            <a:r>
              <a:rPr lang="en-US" i="1" dirty="0">
                <a:solidFill>
                  <a:srgbClr val="0000FF"/>
                </a:solidFill>
              </a:rPr>
              <a:t>section?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65" name="Straight Arrow Connector 64"/>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5690257" y="2966640"/>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0"/>
            <a:endCxn id="7" idx="1"/>
          </p:cNvCxnSpPr>
          <p:nvPr/>
        </p:nvCxnSpPr>
        <p:spPr>
          <a:xfrm flipV="1">
            <a:off x="3143564" y="2498255"/>
            <a:ext cx="1745988" cy="75500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639469" y="3911600"/>
            <a:ext cx="1515475" cy="11128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5" idx="3"/>
          </p:cNvCxnSpPr>
          <p:nvPr/>
        </p:nvCxnSpPr>
        <p:spPr>
          <a:xfrm flipH="1">
            <a:off x="3639469" y="2966640"/>
            <a:ext cx="1511140" cy="76438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7" idx="2"/>
            <a:endCxn id="6" idx="0"/>
          </p:cNvCxnSpPr>
          <p:nvPr/>
        </p:nvCxnSpPr>
        <p:spPr>
          <a:xfrm>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620063" y="3266098"/>
            <a:ext cx="920106" cy="369332"/>
          </a:xfrm>
          <a:prstGeom prst="rect">
            <a:avLst/>
          </a:prstGeom>
        </p:spPr>
        <p:txBody>
          <a:bodyPr wrap="none">
            <a:spAutoFit/>
          </a:bodyPr>
          <a:lstStyle/>
          <a:p>
            <a:pPr algn="ctr"/>
            <a:r>
              <a:rPr lang="en-US" dirty="0">
                <a:solidFill>
                  <a:srgbClr val="000000"/>
                </a:solidFill>
              </a:rPr>
              <a:t>Req(30)</a:t>
            </a:r>
          </a:p>
        </p:txBody>
      </p:sp>
      <p:sp>
        <p:nvSpPr>
          <p:cNvPr id="50" name="Rectangle 49"/>
          <p:cNvSpPr/>
          <p:nvPr/>
        </p:nvSpPr>
        <p:spPr>
          <a:xfrm>
            <a:off x="3352891" y="4944678"/>
            <a:ext cx="920106" cy="369332"/>
          </a:xfrm>
          <a:prstGeom prst="rect">
            <a:avLst/>
          </a:prstGeom>
        </p:spPr>
        <p:txBody>
          <a:bodyPr wrap="none">
            <a:spAutoFit/>
          </a:bodyPr>
          <a:lstStyle/>
          <a:p>
            <a:pPr algn="ctr"/>
            <a:r>
              <a:rPr lang="en-US" dirty="0">
                <a:solidFill>
                  <a:srgbClr val="000000"/>
                </a:solidFill>
              </a:rPr>
              <a:t>Req(30)</a:t>
            </a:r>
          </a:p>
        </p:txBody>
      </p:sp>
      <p:sp>
        <p:nvSpPr>
          <p:cNvPr id="51" name="Rectangle 50"/>
          <p:cNvSpPr/>
          <p:nvPr/>
        </p:nvSpPr>
        <p:spPr>
          <a:xfrm>
            <a:off x="4770151" y="3834328"/>
            <a:ext cx="920106" cy="369332"/>
          </a:xfrm>
          <a:prstGeom prst="rect">
            <a:avLst/>
          </a:prstGeom>
        </p:spPr>
        <p:txBody>
          <a:bodyPr wrap="none">
            <a:spAutoFit/>
          </a:bodyPr>
          <a:lstStyle/>
          <a:p>
            <a:pPr algn="ctr"/>
            <a:r>
              <a:rPr lang="en-US" dirty="0">
                <a:solidFill>
                  <a:srgbClr val="000000"/>
                </a:solidFill>
              </a:rPr>
              <a:t>Req(20)</a:t>
            </a:r>
          </a:p>
        </p:txBody>
      </p:sp>
      <p:sp>
        <p:nvSpPr>
          <p:cNvPr id="52" name="Rectangle 51"/>
          <p:cNvSpPr/>
          <p:nvPr/>
        </p:nvSpPr>
        <p:spPr>
          <a:xfrm>
            <a:off x="4272997" y="3278798"/>
            <a:ext cx="920106" cy="369332"/>
          </a:xfrm>
          <a:prstGeom prst="rect">
            <a:avLst/>
          </a:prstGeom>
        </p:spPr>
        <p:txBody>
          <a:bodyPr wrap="none">
            <a:spAutoFit/>
          </a:bodyPr>
          <a:lstStyle/>
          <a:p>
            <a:pPr algn="ctr"/>
            <a:r>
              <a:rPr lang="en-US" dirty="0">
                <a:solidFill>
                  <a:srgbClr val="000000"/>
                </a:solidFill>
              </a:rPr>
              <a:t>Req(20)</a:t>
            </a:r>
          </a:p>
        </p:txBody>
      </p:sp>
      <p:sp>
        <p:nvSpPr>
          <p:cNvPr id="53" name="Rectangle 52"/>
          <p:cNvSpPr/>
          <p:nvPr/>
        </p:nvSpPr>
        <p:spPr>
          <a:xfrm>
            <a:off x="3201473" y="2474018"/>
            <a:ext cx="920106" cy="369332"/>
          </a:xfrm>
          <a:prstGeom prst="rect">
            <a:avLst/>
          </a:prstGeom>
        </p:spPr>
        <p:txBody>
          <a:bodyPr wrap="none">
            <a:spAutoFit/>
          </a:bodyPr>
          <a:lstStyle/>
          <a:p>
            <a:pPr algn="ctr"/>
            <a:r>
              <a:rPr lang="en-US" dirty="0">
                <a:solidFill>
                  <a:srgbClr val="000000"/>
                </a:solidFill>
              </a:rPr>
              <a:t>Req(10)</a:t>
            </a:r>
          </a:p>
        </p:txBody>
      </p:sp>
      <p:sp>
        <p:nvSpPr>
          <p:cNvPr id="55" name="Rectangle 54"/>
          <p:cNvSpPr/>
          <p:nvPr/>
        </p:nvSpPr>
        <p:spPr>
          <a:xfrm>
            <a:off x="4272997" y="4489767"/>
            <a:ext cx="920106" cy="369332"/>
          </a:xfrm>
          <a:prstGeom prst="rect">
            <a:avLst/>
          </a:prstGeom>
        </p:spPr>
        <p:txBody>
          <a:bodyPr wrap="none">
            <a:spAutoFit/>
          </a:bodyPr>
          <a:lstStyle/>
          <a:p>
            <a:pPr algn="ctr"/>
            <a:r>
              <a:rPr lang="en-US" dirty="0">
                <a:solidFill>
                  <a:srgbClr val="000000"/>
                </a:solidFill>
              </a:rPr>
              <a:t>Req(10)</a:t>
            </a:r>
          </a:p>
        </p:txBody>
      </p:sp>
    </p:spTree>
    <p:extLst>
      <p:ext uri="{BB962C8B-B14F-4D97-AF65-F5344CB8AC3E}">
        <p14:creationId xmlns:p14="http://schemas.microsoft.com/office/powerpoint/2010/main" val="37259389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10222_21034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643115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a:bodyPr>
          <a:lstStyle/>
          <a:p>
            <a:pPr algn="just"/>
            <a:r>
              <a:rPr lang="en-US" dirty="0">
                <a:solidFill>
                  <a:srgbClr val="0000FF"/>
                </a:solidFill>
              </a:rPr>
              <a:t>Safety</a:t>
            </a:r>
          </a:p>
          <a:p>
            <a:pPr lvl="1" algn="just"/>
            <a:r>
              <a:rPr lang="en-US" i="1" dirty="0"/>
              <a:t>Is the Ricart and Agrawala protocol safe? </a:t>
            </a:r>
          </a:p>
          <a:p>
            <a:pPr algn="just"/>
            <a:r>
              <a:rPr lang="en-US" dirty="0">
                <a:solidFill>
                  <a:srgbClr val="0000FF"/>
                </a:solidFill>
              </a:rPr>
              <a:t>Liveness</a:t>
            </a:r>
          </a:p>
          <a:p>
            <a:pPr lvl="1" algn="just"/>
            <a:r>
              <a:rPr lang="en-US" i="1" dirty="0"/>
              <a:t>Does the Ricart and Agrawala protocol satisfy liveness? </a:t>
            </a:r>
          </a:p>
          <a:p>
            <a:pPr algn="just"/>
            <a:r>
              <a:rPr lang="en-US" dirty="0">
                <a:solidFill>
                  <a:srgbClr val="0000FF"/>
                </a:solidFill>
              </a:rPr>
              <a:t>Fairness</a:t>
            </a:r>
          </a:p>
          <a:p>
            <a:pPr lvl="1" algn="just"/>
            <a:r>
              <a:rPr lang="en-US" i="1" dirty="0"/>
              <a:t>Does the Ricart and Agrawala protocol satisfy fairness? </a:t>
            </a:r>
          </a:p>
        </p:txBody>
      </p:sp>
    </p:spTree>
    <p:extLst>
      <p:ext uri="{BB962C8B-B14F-4D97-AF65-F5344CB8AC3E}">
        <p14:creationId xmlns:p14="http://schemas.microsoft.com/office/powerpoint/2010/main" val="343504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a:t>
            </a:r>
          </a:p>
        </p:txBody>
      </p:sp>
      <p:sp>
        <p:nvSpPr>
          <p:cNvPr id="3" name="Content Placeholder 2"/>
          <p:cNvSpPr>
            <a:spLocks noGrp="1"/>
          </p:cNvSpPr>
          <p:nvPr>
            <p:ph idx="1"/>
          </p:nvPr>
        </p:nvSpPr>
        <p:spPr/>
        <p:txBody>
          <a:bodyPr/>
          <a:lstStyle/>
          <a:p>
            <a:pPr algn="just"/>
            <a:r>
              <a:rPr lang="en-US" dirty="0"/>
              <a:t>Both Lamport’s algorithm based on shared priority queue and improved Ricart and Agrawala algorithm are extremely poor in terms of fault tolerance. Note that a node can proceed only if it receives replies from all other nodes. Thus, any node failure will bring these algorithms to complete halt. </a:t>
            </a:r>
          </a:p>
        </p:txBody>
      </p:sp>
    </p:spTree>
    <p:extLst>
      <p:ext uri="{BB962C8B-B14F-4D97-AF65-F5344CB8AC3E}">
        <p14:creationId xmlns:p14="http://schemas.microsoft.com/office/powerpoint/2010/main" val="63265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(Example)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26" name="Straight Arrow Connector 25"/>
          <p:cNvCxnSpPr>
            <a:stCxn id="6" idx="0"/>
            <a:endCxn id="23" idx="2"/>
          </p:cNvCxnSpPr>
          <p:nvPr/>
        </p:nvCxnSpPr>
        <p:spPr>
          <a:xfrm flipV="1">
            <a:off x="2081785" y="2901318"/>
            <a:ext cx="2671307"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 idx="0"/>
            <a:endCxn id="23" idx="2"/>
          </p:cNvCxnSpPr>
          <p:nvPr/>
        </p:nvCxnSpPr>
        <p:spPr>
          <a:xfrm flipV="1">
            <a:off x="3442173" y="2901318"/>
            <a:ext cx="1310919"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269926" y="3464446"/>
            <a:ext cx="954107" cy="369332"/>
          </a:xfrm>
          <a:prstGeom prst="rect">
            <a:avLst/>
          </a:prstGeom>
          <a:noFill/>
        </p:spPr>
        <p:txBody>
          <a:bodyPr wrap="none" rtlCol="0">
            <a:spAutoFit/>
          </a:bodyPr>
          <a:lstStyle/>
          <a:p>
            <a:r>
              <a:rPr lang="en-US" dirty="0"/>
              <a:t>Request</a:t>
            </a:r>
          </a:p>
        </p:txBody>
      </p:sp>
      <p:sp>
        <p:nvSpPr>
          <p:cNvPr id="33" name="TextBox 32"/>
          <p:cNvSpPr txBox="1"/>
          <p:nvPr/>
        </p:nvSpPr>
        <p:spPr>
          <a:xfrm>
            <a:off x="4024604" y="3518214"/>
            <a:ext cx="954107" cy="369332"/>
          </a:xfrm>
          <a:prstGeom prst="rect">
            <a:avLst/>
          </a:prstGeom>
          <a:noFill/>
        </p:spPr>
        <p:txBody>
          <a:bodyPr wrap="none" rtlCol="0">
            <a:spAutoFit/>
          </a:bodyPr>
          <a:lstStyle/>
          <a:p>
            <a:r>
              <a:rPr lang="en-US" dirty="0"/>
              <a:t>Request</a:t>
            </a:r>
          </a:p>
        </p:txBody>
      </p:sp>
      <p:sp>
        <p:nvSpPr>
          <p:cNvPr id="34" name="TextBox 33"/>
          <p:cNvSpPr txBox="1"/>
          <p:nvPr/>
        </p:nvSpPr>
        <p:spPr>
          <a:xfrm>
            <a:off x="2401781" y="1417638"/>
            <a:ext cx="4818785" cy="369332"/>
          </a:xfrm>
          <a:prstGeom prst="rect">
            <a:avLst/>
          </a:prstGeom>
          <a:noFill/>
        </p:spPr>
        <p:txBody>
          <a:bodyPr wrap="none" rtlCol="0">
            <a:spAutoFit/>
          </a:bodyPr>
          <a:lstStyle/>
          <a:p>
            <a:r>
              <a:rPr lang="en-US" dirty="0">
                <a:solidFill>
                  <a:srgbClr val="0000FF"/>
                </a:solidFill>
              </a:rPr>
              <a:t>Machine 1 and 2 request to enter critical sections</a:t>
            </a:r>
          </a:p>
        </p:txBody>
      </p:sp>
    </p:spTree>
    <p:extLst>
      <p:ext uri="{BB962C8B-B14F-4D97-AF65-F5344CB8AC3E}">
        <p14:creationId xmlns:p14="http://schemas.microsoft.com/office/powerpoint/2010/main" val="20829372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a:t>
            </a:r>
          </a:p>
        </p:txBody>
      </p:sp>
      <p:sp>
        <p:nvSpPr>
          <p:cNvPr id="3" name="Content Placeholder 2"/>
          <p:cNvSpPr>
            <a:spLocks noGrp="1"/>
          </p:cNvSpPr>
          <p:nvPr>
            <p:ph idx="1"/>
          </p:nvPr>
        </p:nvSpPr>
        <p:spPr/>
        <p:txBody>
          <a:bodyPr/>
          <a:lstStyle/>
          <a:p>
            <a:r>
              <a:rPr lang="en-US" dirty="0">
                <a:solidFill>
                  <a:srgbClr val="0000FF"/>
                </a:solidFill>
              </a:rPr>
              <a:t>(Idea)</a:t>
            </a:r>
          </a:p>
          <a:p>
            <a:pPr lvl="1"/>
            <a:r>
              <a:rPr lang="en-US" dirty="0"/>
              <a:t>Machines VOTE for which other machine can go to critical section</a:t>
            </a:r>
          </a:p>
          <a:p>
            <a:pPr lvl="1"/>
            <a:r>
              <a:rPr lang="en-US" dirty="0"/>
              <a:t>A machine can </a:t>
            </a:r>
            <a:r>
              <a:rPr lang="en-US" dirty="0">
                <a:highlight>
                  <a:srgbClr val="FFFF00"/>
                </a:highlight>
              </a:rPr>
              <a:t>VOTE </a:t>
            </a:r>
            <a:r>
              <a:rPr lang="en-US" i="1" dirty="0">
                <a:highlight>
                  <a:srgbClr val="FFFF00"/>
                </a:highlight>
              </a:rPr>
              <a:t>only once</a:t>
            </a:r>
            <a:r>
              <a:rPr lang="en-US" i="1" dirty="0"/>
              <a:t> </a:t>
            </a:r>
            <a:r>
              <a:rPr lang="en-US" dirty="0"/>
              <a:t>at any given time</a:t>
            </a:r>
          </a:p>
          <a:p>
            <a:pPr lvl="1"/>
            <a:r>
              <a:rPr lang="en-US" dirty="0"/>
              <a:t>A machine can enter the critical section only if has a majority of VOTEs</a:t>
            </a:r>
          </a:p>
        </p:txBody>
      </p:sp>
    </p:spTree>
    <p:extLst>
      <p:ext uri="{BB962C8B-B14F-4D97-AF65-F5344CB8AC3E}">
        <p14:creationId xmlns:p14="http://schemas.microsoft.com/office/powerpoint/2010/main" val="262076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a:t>
            </a:r>
          </a:p>
        </p:txBody>
      </p:sp>
      <p:sp>
        <p:nvSpPr>
          <p:cNvPr id="3" name="Content Placeholder 2"/>
          <p:cNvSpPr>
            <a:spLocks noGrp="1"/>
          </p:cNvSpPr>
          <p:nvPr>
            <p:ph idx="1"/>
          </p:nvPr>
        </p:nvSpPr>
        <p:spPr/>
        <p:txBody>
          <a:bodyPr/>
          <a:lstStyle/>
          <a:p>
            <a:r>
              <a:rPr lang="en-US" dirty="0">
                <a:solidFill>
                  <a:srgbClr val="0000FF"/>
                </a:solidFill>
              </a:rPr>
              <a:t>(Property)</a:t>
            </a:r>
          </a:p>
          <a:p>
            <a:pPr lvl="1"/>
            <a:r>
              <a:rPr lang="en-US" i="1" dirty="0"/>
              <a:t>#1: At most one process can have the majority of VOTEs at any given time</a:t>
            </a:r>
          </a:p>
        </p:txBody>
      </p:sp>
    </p:spTree>
    <p:extLst>
      <p:ext uri="{BB962C8B-B14F-4D97-AF65-F5344CB8AC3E}">
        <p14:creationId xmlns:p14="http://schemas.microsoft.com/office/powerpoint/2010/main" val="75634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Protocol</a:t>
            </a:r>
          </a:p>
        </p:txBody>
      </p:sp>
      <p:sp>
        <p:nvSpPr>
          <p:cNvPr id="3" name="Content Placeholder 2"/>
          <p:cNvSpPr>
            <a:spLocks noGrp="1"/>
          </p:cNvSpPr>
          <p:nvPr>
            <p:ph idx="1"/>
          </p:nvPr>
        </p:nvSpPr>
        <p:spPr/>
        <p:txBody>
          <a:bodyPr>
            <a:normAutofit/>
          </a:bodyPr>
          <a:lstStyle/>
          <a:p>
            <a:r>
              <a:rPr lang="en-US" dirty="0">
                <a:solidFill>
                  <a:srgbClr val="0000FF"/>
                </a:solidFill>
              </a:rPr>
              <a:t>(To enter the critical section)</a:t>
            </a:r>
          </a:p>
          <a:p>
            <a:pPr lvl="1"/>
            <a:r>
              <a:rPr lang="en-US" dirty="0">
                <a:solidFill>
                  <a:srgbClr val="000000"/>
                </a:solidFill>
              </a:rPr>
              <a:t>Broadcast REQUEST</a:t>
            </a:r>
            <a:endParaRPr lang="en-US" b="1" dirty="0">
              <a:solidFill>
                <a:srgbClr val="000000"/>
              </a:solidFill>
            </a:endParaRPr>
          </a:p>
          <a:p>
            <a:pPr lvl="1"/>
            <a:r>
              <a:rPr lang="en-US" dirty="0">
                <a:solidFill>
                  <a:srgbClr val="000000"/>
                </a:solidFill>
              </a:rPr>
              <a:t>Wait for a majority of VOTEs to arrive</a:t>
            </a:r>
            <a:endParaRPr lang="en-US" b="1" dirty="0">
              <a:solidFill>
                <a:srgbClr val="000000"/>
              </a:solidFill>
            </a:endParaRPr>
          </a:p>
        </p:txBody>
      </p:sp>
    </p:spTree>
    <p:extLst>
      <p:ext uri="{BB962C8B-B14F-4D97-AF65-F5344CB8AC3E}">
        <p14:creationId xmlns:p14="http://schemas.microsoft.com/office/powerpoint/2010/main" val="11241342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4" name="Rounded Rectangle 3"/>
          <p:cNvSpPr/>
          <p:nvPr/>
        </p:nvSpPr>
        <p:spPr>
          <a:xfrm>
            <a:off x="1579084" y="2809555"/>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161747" y="463206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362884" y="16664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63206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629915" y="1821019"/>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1824012" y="2945089"/>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3448325" y="4763824"/>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78831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8" name="Straight Arrow Connector 17"/>
          <p:cNvCxnSpPr>
            <a:stCxn id="7" idx="0"/>
            <a:endCxn id="6" idx="3"/>
          </p:cNvCxnSpPr>
          <p:nvPr/>
        </p:nvCxnSpPr>
        <p:spPr>
          <a:xfrm flipH="1" flipV="1">
            <a:off x="5354694" y="2144185"/>
            <a:ext cx="2582698" cy="64545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1"/>
            <a:endCxn id="4" idx="3"/>
          </p:cNvCxnSpPr>
          <p:nvPr/>
        </p:nvCxnSpPr>
        <p:spPr>
          <a:xfrm flipH="1">
            <a:off x="2570894" y="3267398"/>
            <a:ext cx="4870593" cy="199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1"/>
            <a:endCxn id="5" idx="0"/>
          </p:cNvCxnSpPr>
          <p:nvPr/>
        </p:nvCxnSpPr>
        <p:spPr>
          <a:xfrm flipH="1">
            <a:off x="3657652" y="3267398"/>
            <a:ext cx="3783835" cy="13646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8" idx="0"/>
          </p:cNvCxnSpPr>
          <p:nvPr/>
        </p:nvCxnSpPr>
        <p:spPr>
          <a:xfrm flipH="1">
            <a:off x="6904216" y="3745160"/>
            <a:ext cx="1033176" cy="8869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824012" y="6172200"/>
            <a:ext cx="5842089" cy="369332"/>
          </a:xfrm>
          <a:prstGeom prst="rect">
            <a:avLst/>
          </a:prstGeom>
          <a:noFill/>
        </p:spPr>
        <p:txBody>
          <a:bodyPr wrap="none" rtlCol="0">
            <a:spAutoFit/>
          </a:bodyPr>
          <a:lstStyle/>
          <a:p>
            <a:r>
              <a:rPr lang="en-US" i="1" dirty="0">
                <a:solidFill>
                  <a:srgbClr val="0000FF"/>
                </a:solidFill>
              </a:rPr>
              <a:t>Node 5 wish to enter critical section and sends request to all</a:t>
            </a:r>
          </a:p>
        </p:txBody>
      </p:sp>
    </p:spTree>
    <p:extLst>
      <p:ext uri="{BB962C8B-B14F-4D97-AF65-F5344CB8AC3E}">
        <p14:creationId xmlns:p14="http://schemas.microsoft.com/office/powerpoint/2010/main" val="8088509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4" name="Rounded Rectangle 3"/>
          <p:cNvSpPr/>
          <p:nvPr/>
        </p:nvSpPr>
        <p:spPr>
          <a:xfrm>
            <a:off x="1579084" y="2809555"/>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161747" y="463206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362884" y="16664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63206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629915" y="1821019"/>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1824012" y="2945089"/>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3448325" y="4763824"/>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78831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8" name="Straight Arrow Connector 17"/>
          <p:cNvCxnSpPr>
            <a:stCxn id="7" idx="0"/>
            <a:endCxn id="6" idx="3"/>
          </p:cNvCxnSpPr>
          <p:nvPr/>
        </p:nvCxnSpPr>
        <p:spPr>
          <a:xfrm flipH="1" flipV="1">
            <a:off x="5354694" y="2144185"/>
            <a:ext cx="2582698" cy="64545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1"/>
            <a:endCxn id="4" idx="3"/>
          </p:cNvCxnSpPr>
          <p:nvPr/>
        </p:nvCxnSpPr>
        <p:spPr>
          <a:xfrm flipH="1">
            <a:off x="2570894" y="3267398"/>
            <a:ext cx="4870593" cy="199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1"/>
            <a:endCxn id="5" idx="0"/>
          </p:cNvCxnSpPr>
          <p:nvPr/>
        </p:nvCxnSpPr>
        <p:spPr>
          <a:xfrm flipH="1">
            <a:off x="3657652" y="3267398"/>
            <a:ext cx="3783835" cy="13646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8" idx="0"/>
          </p:cNvCxnSpPr>
          <p:nvPr/>
        </p:nvCxnSpPr>
        <p:spPr>
          <a:xfrm flipH="1">
            <a:off x="6904216" y="3745160"/>
            <a:ext cx="1033176" cy="8869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824012" y="6172200"/>
            <a:ext cx="6472495" cy="369332"/>
          </a:xfrm>
          <a:prstGeom prst="rect">
            <a:avLst/>
          </a:prstGeom>
          <a:noFill/>
        </p:spPr>
        <p:txBody>
          <a:bodyPr wrap="none" rtlCol="0">
            <a:spAutoFit/>
          </a:bodyPr>
          <a:lstStyle/>
          <a:p>
            <a:r>
              <a:rPr lang="en-US" i="1" dirty="0">
                <a:solidFill>
                  <a:srgbClr val="0000FF"/>
                </a:solidFill>
              </a:rPr>
              <a:t>Node 3 also wishes to enter critical section and sends request to all</a:t>
            </a:r>
          </a:p>
        </p:txBody>
      </p:sp>
      <p:cxnSp>
        <p:nvCxnSpPr>
          <p:cNvPr id="19" name="Straight Arrow Connector 18"/>
          <p:cNvCxnSpPr>
            <a:stCxn id="5" idx="0"/>
            <a:endCxn id="6" idx="2"/>
          </p:cNvCxnSpPr>
          <p:nvPr/>
        </p:nvCxnSpPr>
        <p:spPr>
          <a:xfrm flipV="1">
            <a:off x="3657652" y="2621947"/>
            <a:ext cx="1201137" cy="201011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1"/>
          </p:cNvCxnSpPr>
          <p:nvPr/>
        </p:nvCxnSpPr>
        <p:spPr>
          <a:xfrm flipV="1">
            <a:off x="4153557" y="5109826"/>
            <a:ext cx="2254754" cy="13527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3"/>
            <a:endCxn id="7" idx="1"/>
          </p:cNvCxnSpPr>
          <p:nvPr/>
        </p:nvCxnSpPr>
        <p:spPr>
          <a:xfrm flipV="1">
            <a:off x="4153557" y="3267398"/>
            <a:ext cx="3287930" cy="184242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1"/>
            <a:endCxn id="4" idx="2"/>
          </p:cNvCxnSpPr>
          <p:nvPr/>
        </p:nvCxnSpPr>
        <p:spPr>
          <a:xfrm flipH="1" flipV="1">
            <a:off x="2074989" y="3765079"/>
            <a:ext cx="1086758" cy="134474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0471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4" name="Rounded Rectangle 3"/>
          <p:cNvSpPr/>
          <p:nvPr/>
        </p:nvSpPr>
        <p:spPr>
          <a:xfrm>
            <a:off x="1579084" y="2809555"/>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161747" y="463206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362884" y="16664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63206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629915" y="1821019"/>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1824012" y="2945089"/>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3448325" y="4763824"/>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78831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8" name="Straight Arrow Connector 17"/>
          <p:cNvCxnSpPr>
            <a:stCxn id="7" idx="0"/>
            <a:endCxn id="6" idx="3"/>
          </p:cNvCxnSpPr>
          <p:nvPr/>
        </p:nvCxnSpPr>
        <p:spPr>
          <a:xfrm flipH="1" flipV="1">
            <a:off x="5354694" y="2144185"/>
            <a:ext cx="2582698" cy="64545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1"/>
            <a:endCxn id="4" idx="3"/>
          </p:cNvCxnSpPr>
          <p:nvPr/>
        </p:nvCxnSpPr>
        <p:spPr>
          <a:xfrm flipH="1">
            <a:off x="2570894" y="3267398"/>
            <a:ext cx="4870593" cy="199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1"/>
            <a:endCxn id="5" idx="0"/>
          </p:cNvCxnSpPr>
          <p:nvPr/>
        </p:nvCxnSpPr>
        <p:spPr>
          <a:xfrm flipH="1">
            <a:off x="3657652" y="3267398"/>
            <a:ext cx="3783835" cy="13646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8" idx="0"/>
          </p:cNvCxnSpPr>
          <p:nvPr/>
        </p:nvCxnSpPr>
        <p:spPr>
          <a:xfrm flipH="1">
            <a:off x="6904216" y="3745160"/>
            <a:ext cx="1033176" cy="8869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467683" y="6172200"/>
            <a:ext cx="5172823" cy="369332"/>
          </a:xfrm>
          <a:prstGeom prst="rect">
            <a:avLst/>
          </a:prstGeom>
          <a:noFill/>
        </p:spPr>
        <p:txBody>
          <a:bodyPr wrap="none" rtlCol="0">
            <a:spAutoFit/>
          </a:bodyPr>
          <a:lstStyle/>
          <a:p>
            <a:r>
              <a:rPr lang="en-US" i="1" dirty="0">
                <a:solidFill>
                  <a:srgbClr val="0000FF"/>
                </a:solidFill>
              </a:rPr>
              <a:t>Assume both Node 5 and Node 3 vote for themselves</a:t>
            </a:r>
          </a:p>
        </p:txBody>
      </p:sp>
      <p:cxnSp>
        <p:nvCxnSpPr>
          <p:cNvPr id="19" name="Straight Arrow Connector 18"/>
          <p:cNvCxnSpPr>
            <a:stCxn id="5" idx="0"/>
            <a:endCxn id="6" idx="2"/>
          </p:cNvCxnSpPr>
          <p:nvPr/>
        </p:nvCxnSpPr>
        <p:spPr>
          <a:xfrm flipV="1">
            <a:off x="3657652" y="2621947"/>
            <a:ext cx="1201137" cy="201011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8" idx="1"/>
          </p:cNvCxnSpPr>
          <p:nvPr/>
        </p:nvCxnSpPr>
        <p:spPr>
          <a:xfrm flipV="1">
            <a:off x="4153557" y="5109826"/>
            <a:ext cx="2254754" cy="13527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3"/>
            <a:endCxn id="7" idx="1"/>
          </p:cNvCxnSpPr>
          <p:nvPr/>
        </p:nvCxnSpPr>
        <p:spPr>
          <a:xfrm flipV="1">
            <a:off x="4153557" y="3267398"/>
            <a:ext cx="3287930" cy="184242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1"/>
            <a:endCxn id="4" idx="2"/>
          </p:cNvCxnSpPr>
          <p:nvPr/>
        </p:nvCxnSpPr>
        <p:spPr>
          <a:xfrm flipH="1" flipV="1">
            <a:off x="2074989" y="3765079"/>
            <a:ext cx="1086758" cy="134474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6295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Protocol</a:t>
            </a:r>
          </a:p>
        </p:txBody>
      </p:sp>
      <p:sp>
        <p:nvSpPr>
          <p:cNvPr id="3" name="Content Placeholder 2"/>
          <p:cNvSpPr>
            <a:spLocks noGrp="1"/>
          </p:cNvSpPr>
          <p:nvPr>
            <p:ph idx="1"/>
          </p:nvPr>
        </p:nvSpPr>
        <p:spPr/>
        <p:txBody>
          <a:bodyPr>
            <a:normAutofit/>
          </a:bodyPr>
          <a:lstStyle/>
          <a:p>
            <a:r>
              <a:rPr lang="en-US" dirty="0">
                <a:solidFill>
                  <a:srgbClr val="0000FF"/>
                </a:solidFill>
              </a:rPr>
              <a:t>(On receipt of REQUEST)</a:t>
            </a:r>
          </a:p>
          <a:p>
            <a:pPr lvl="1"/>
            <a:r>
              <a:rPr lang="en-US" dirty="0">
                <a:solidFill>
                  <a:srgbClr val="000000"/>
                </a:solidFill>
              </a:rPr>
              <a:t>If the machine did not VOTE, then VOTE for the request</a:t>
            </a:r>
            <a:endParaRPr lang="en-US" b="1" dirty="0">
              <a:solidFill>
                <a:srgbClr val="000000"/>
              </a:solidFill>
            </a:endParaRPr>
          </a:p>
          <a:p>
            <a:pPr lvl="1"/>
            <a:r>
              <a:rPr lang="en-US" dirty="0">
                <a:solidFill>
                  <a:srgbClr val="000000"/>
                </a:solidFill>
              </a:rPr>
              <a:t>Otherwise, add the REQUEST in the local queue</a:t>
            </a:r>
            <a:endParaRPr lang="en-US" b="1" dirty="0">
              <a:solidFill>
                <a:srgbClr val="000000"/>
              </a:solidFill>
            </a:endParaRPr>
          </a:p>
        </p:txBody>
      </p:sp>
    </p:spTree>
    <p:extLst>
      <p:ext uri="{BB962C8B-B14F-4D97-AF65-F5344CB8AC3E}">
        <p14:creationId xmlns:p14="http://schemas.microsoft.com/office/powerpoint/2010/main" val="8778583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flipH="1">
            <a:off x="1168400" y="2224312"/>
            <a:ext cx="6645" cy="4430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84500" y="2175411"/>
            <a:ext cx="6645" cy="4430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45000" y="2199692"/>
            <a:ext cx="6645" cy="4430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1700" y="2224312"/>
            <a:ext cx="6645" cy="4430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5" cy="4430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991145" y="2324100"/>
            <a:ext cx="1453855" cy="889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56" name="TextBox 55"/>
          <p:cNvSpPr txBox="1"/>
          <p:nvPr/>
        </p:nvSpPr>
        <p:spPr>
          <a:xfrm>
            <a:off x="2991145" y="5626100"/>
            <a:ext cx="1462923" cy="369332"/>
          </a:xfrm>
          <a:prstGeom prst="rect">
            <a:avLst/>
          </a:prstGeom>
          <a:noFill/>
        </p:spPr>
        <p:txBody>
          <a:bodyPr wrap="none" rtlCol="0">
            <a:spAutoFit/>
          </a:bodyPr>
          <a:lstStyle/>
          <a:p>
            <a:r>
              <a:rPr lang="en-US" dirty="0">
                <a:solidFill>
                  <a:srgbClr val="0000FF"/>
                </a:solidFill>
              </a:rPr>
              <a:t>2 VOTES for 3</a:t>
            </a:r>
          </a:p>
        </p:txBody>
      </p:sp>
    </p:spTree>
    <p:extLst>
      <p:ext uri="{BB962C8B-B14F-4D97-AF65-F5344CB8AC3E}">
        <p14:creationId xmlns:p14="http://schemas.microsoft.com/office/powerpoint/2010/main" val="8750417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991145" y="2324100"/>
            <a:ext cx="1453855" cy="889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991145" y="2514600"/>
            <a:ext cx="4711701" cy="11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175045" y="2667000"/>
            <a:ext cx="6521155"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47221" y="6108700"/>
            <a:ext cx="7451717" cy="646331"/>
          </a:xfrm>
          <a:prstGeom prst="rect">
            <a:avLst/>
          </a:prstGeom>
          <a:noFill/>
        </p:spPr>
        <p:txBody>
          <a:bodyPr wrap="none" rtlCol="0">
            <a:spAutoFit/>
          </a:bodyPr>
          <a:lstStyle/>
          <a:p>
            <a:r>
              <a:rPr lang="en-US" dirty="0">
                <a:solidFill>
                  <a:srgbClr val="0000FF"/>
                </a:solidFill>
              </a:rPr>
              <a:t>2 does not VOTE for 5, as it has already voted for 3. Node 1 VOTEs for node 5.</a:t>
            </a:r>
          </a:p>
          <a:p>
            <a:r>
              <a:rPr lang="en-US" dirty="0">
                <a:solidFill>
                  <a:srgbClr val="0000FF"/>
                </a:solidFill>
              </a:rPr>
              <a:t>The request of 5 is also added to the local queue of 2.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5" name="Straight Arrow Connector 44"/>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Tree>
    <p:extLst>
      <p:ext uri="{BB962C8B-B14F-4D97-AF65-F5344CB8AC3E}">
        <p14:creationId xmlns:p14="http://schemas.microsoft.com/office/powerpoint/2010/main" val="12807617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991145" y="2324100"/>
            <a:ext cx="1453855" cy="889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991145" y="2514600"/>
            <a:ext cx="4711701" cy="11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175045" y="2667000"/>
            <a:ext cx="6521155"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47221" y="6108700"/>
            <a:ext cx="7345543" cy="646331"/>
          </a:xfrm>
          <a:prstGeom prst="rect">
            <a:avLst/>
          </a:prstGeom>
          <a:noFill/>
        </p:spPr>
        <p:txBody>
          <a:bodyPr wrap="none" rtlCol="0">
            <a:spAutoFit/>
          </a:bodyPr>
          <a:lstStyle/>
          <a:p>
            <a:r>
              <a:rPr lang="en-US" dirty="0">
                <a:solidFill>
                  <a:srgbClr val="0000FF"/>
                </a:solidFill>
              </a:rPr>
              <a:t>Node 1 does not vote for 3, as it has voted for 5. Node 1 adds request of 3 in </a:t>
            </a:r>
          </a:p>
          <a:p>
            <a:r>
              <a:rPr lang="en-US" dirty="0">
                <a:solidFill>
                  <a:srgbClr val="0000FF"/>
                </a:solidFill>
              </a:rPr>
              <a:t>the local queue.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26" name="Straight Arrow Connector 25"/>
          <p:cNvCxnSpPr/>
          <p:nvPr/>
        </p:nvCxnSpPr>
        <p:spPr>
          <a:xfrm flipH="1">
            <a:off x="1168400" y="2476500"/>
            <a:ext cx="3276601" cy="1219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Tree>
    <p:extLst>
      <p:ext uri="{BB962C8B-B14F-4D97-AF65-F5344CB8AC3E}">
        <p14:creationId xmlns:p14="http://schemas.microsoft.com/office/powerpoint/2010/main" val="30987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(Protocol)</a:t>
            </a:r>
          </a:p>
        </p:txBody>
      </p:sp>
      <p:sp>
        <p:nvSpPr>
          <p:cNvPr id="3" name="Content Placeholder 2"/>
          <p:cNvSpPr>
            <a:spLocks noGrp="1"/>
          </p:cNvSpPr>
          <p:nvPr>
            <p:ph idx="1"/>
          </p:nvPr>
        </p:nvSpPr>
        <p:spPr/>
        <p:txBody>
          <a:bodyPr/>
          <a:lstStyle/>
          <a:p>
            <a:r>
              <a:rPr lang="en-US" dirty="0">
                <a:solidFill>
                  <a:srgbClr val="0000FF"/>
                </a:solidFill>
              </a:rPr>
              <a:t>(on receiving a request)</a:t>
            </a:r>
          </a:p>
          <a:p>
            <a:pPr lvl="1" algn="just"/>
            <a:r>
              <a:rPr lang="en-US" dirty="0"/>
              <a:t>Lock server maintains an internal queue of all requests it had received, but not responded yet</a:t>
            </a:r>
          </a:p>
          <a:p>
            <a:pPr lvl="1" algn="just"/>
            <a:r>
              <a:rPr lang="en-US" dirty="0"/>
              <a:t>Delays sending response back to process until process is at the head of queue</a:t>
            </a:r>
          </a:p>
        </p:txBody>
      </p:sp>
    </p:spTree>
    <p:extLst>
      <p:ext uri="{BB962C8B-B14F-4D97-AF65-F5344CB8AC3E}">
        <p14:creationId xmlns:p14="http://schemas.microsoft.com/office/powerpoint/2010/main" val="11084667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991145" y="2324100"/>
            <a:ext cx="1453855" cy="889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991145" y="2514600"/>
            <a:ext cx="4711701" cy="11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175045" y="2667000"/>
            <a:ext cx="6521155"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32202" y="6108700"/>
            <a:ext cx="7647045" cy="369332"/>
          </a:xfrm>
          <a:prstGeom prst="rect">
            <a:avLst/>
          </a:prstGeom>
          <a:noFill/>
        </p:spPr>
        <p:txBody>
          <a:bodyPr wrap="none" rtlCol="0">
            <a:spAutoFit/>
          </a:bodyPr>
          <a:lstStyle/>
          <a:p>
            <a:r>
              <a:rPr lang="en-US" dirty="0">
                <a:solidFill>
                  <a:srgbClr val="0000FF"/>
                </a:solidFill>
              </a:rPr>
              <a:t>Likewise Node 4 VOTEs for Node 5 and adds the request of 3 in the local queue.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26" name="Straight Arrow Connector 25"/>
          <p:cNvCxnSpPr/>
          <p:nvPr/>
        </p:nvCxnSpPr>
        <p:spPr>
          <a:xfrm flipH="1">
            <a:off x="1168400" y="2476500"/>
            <a:ext cx="3276601" cy="1219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451645" y="2628900"/>
            <a:ext cx="1536700" cy="10668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5988345" y="2971800"/>
            <a:ext cx="1714501" cy="444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Tree>
    <p:extLst>
      <p:ext uri="{BB962C8B-B14F-4D97-AF65-F5344CB8AC3E}">
        <p14:creationId xmlns:p14="http://schemas.microsoft.com/office/powerpoint/2010/main" val="34493546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991145" y="2324100"/>
            <a:ext cx="1453855" cy="889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991145" y="2514600"/>
            <a:ext cx="4711701" cy="11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175045" y="2667000"/>
            <a:ext cx="6521155"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727046" y="6108700"/>
            <a:ext cx="6186872" cy="923330"/>
          </a:xfrm>
          <a:prstGeom prst="rect">
            <a:avLst/>
          </a:prstGeom>
          <a:noFill/>
        </p:spPr>
        <p:txBody>
          <a:bodyPr wrap="none" rtlCol="0">
            <a:spAutoFit/>
          </a:bodyPr>
          <a:lstStyle/>
          <a:p>
            <a:r>
              <a:rPr lang="en-US" dirty="0">
                <a:solidFill>
                  <a:srgbClr val="0000FF"/>
                </a:solidFill>
              </a:rPr>
              <a:t>Node 3 does not vote for Node 5, as Node 3 had voted for itself.</a:t>
            </a:r>
          </a:p>
          <a:p>
            <a:r>
              <a:rPr lang="en-US" dirty="0">
                <a:solidFill>
                  <a:srgbClr val="0000FF"/>
                </a:solidFill>
              </a:rPr>
              <a:t>It adds the request of Node 5 in the local queue. </a:t>
            </a:r>
          </a:p>
          <a:p>
            <a:endParaRPr lang="en-US" dirty="0">
              <a:solidFill>
                <a:srgbClr val="0000FF"/>
              </a:solidFill>
            </a:endParaRP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26" name="Straight Arrow Connector 25"/>
          <p:cNvCxnSpPr/>
          <p:nvPr/>
        </p:nvCxnSpPr>
        <p:spPr>
          <a:xfrm flipH="1">
            <a:off x="1168400" y="2476500"/>
            <a:ext cx="3276601" cy="1219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451645" y="2628900"/>
            <a:ext cx="1536700" cy="10668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5988345" y="2971800"/>
            <a:ext cx="1714501" cy="444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cxnSp>
        <p:nvCxnSpPr>
          <p:cNvPr id="48" name="Straight Arrow Connector 47"/>
          <p:cNvCxnSpPr/>
          <p:nvPr/>
        </p:nvCxnSpPr>
        <p:spPr>
          <a:xfrm flipH="1">
            <a:off x="4451645" y="2819400"/>
            <a:ext cx="3244555" cy="444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9153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991145" y="2324100"/>
            <a:ext cx="1453855" cy="889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991145" y="2514600"/>
            <a:ext cx="4711701" cy="11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175045" y="2667000"/>
            <a:ext cx="6521155"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5957" y="6108700"/>
            <a:ext cx="7032694" cy="646331"/>
          </a:xfrm>
          <a:prstGeom prst="rect">
            <a:avLst/>
          </a:prstGeom>
          <a:noFill/>
        </p:spPr>
        <p:txBody>
          <a:bodyPr wrap="none" rtlCol="0">
            <a:spAutoFit/>
          </a:bodyPr>
          <a:lstStyle/>
          <a:p>
            <a:r>
              <a:rPr lang="en-US" dirty="0">
                <a:solidFill>
                  <a:srgbClr val="0000FF"/>
                </a:solidFill>
              </a:rPr>
              <a:t>Likewise, Node 5 does not vote for Node 3, as Node 5 had voted for itself</a:t>
            </a:r>
          </a:p>
          <a:p>
            <a:r>
              <a:rPr lang="en-US" dirty="0">
                <a:solidFill>
                  <a:srgbClr val="0000FF"/>
                </a:solidFill>
              </a:rPr>
              <a:t>It adds the request of Node 3 in the local queue.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26" name="Straight Arrow Connector 25"/>
          <p:cNvCxnSpPr/>
          <p:nvPr/>
        </p:nvCxnSpPr>
        <p:spPr>
          <a:xfrm flipH="1">
            <a:off x="1168400" y="2476500"/>
            <a:ext cx="3276601" cy="1219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451645" y="2628900"/>
            <a:ext cx="1536700" cy="10668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5988345" y="2971800"/>
            <a:ext cx="1714501" cy="444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cxnSp>
        <p:nvCxnSpPr>
          <p:cNvPr id="48" name="Straight Arrow Connector 47"/>
          <p:cNvCxnSpPr/>
          <p:nvPr/>
        </p:nvCxnSpPr>
        <p:spPr>
          <a:xfrm flipH="1">
            <a:off x="4451645" y="2819400"/>
            <a:ext cx="3244555" cy="444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451645" y="2476500"/>
            <a:ext cx="3251200" cy="17018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6278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5957" y="6108700"/>
            <a:ext cx="7316576" cy="646331"/>
          </a:xfrm>
          <a:prstGeom prst="rect">
            <a:avLst/>
          </a:prstGeom>
          <a:noFill/>
        </p:spPr>
        <p:txBody>
          <a:bodyPr wrap="none" rtlCol="0">
            <a:spAutoFit/>
          </a:bodyPr>
          <a:lstStyle/>
          <a:p>
            <a:r>
              <a:rPr lang="en-US" dirty="0">
                <a:solidFill>
                  <a:srgbClr val="0000FF"/>
                </a:solidFill>
              </a:rPr>
              <a:t>Node 5 now has the majority of votes. Thus, can execute the critical section.</a:t>
            </a:r>
          </a:p>
          <a:p>
            <a:r>
              <a:rPr lang="en-US" dirty="0">
                <a:solidFill>
                  <a:srgbClr val="0000FF"/>
                </a:solidFill>
              </a:rPr>
              <a:t>The red boxes beside each node shows the </a:t>
            </a:r>
            <a:r>
              <a:rPr lang="en-US" dirty="0">
                <a:solidFill>
                  <a:srgbClr val="0000FF"/>
                </a:solidFill>
                <a:highlight>
                  <a:srgbClr val="FFFF00"/>
                </a:highlight>
              </a:rPr>
              <a:t>pending VOTEs</a:t>
            </a:r>
            <a:r>
              <a:rPr lang="en-US" dirty="0">
                <a:solidFill>
                  <a:srgbClr val="0000FF"/>
                </a:solidFill>
              </a:rPr>
              <a:t>.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3" name="Rectangle 2"/>
          <p:cNvSpPr/>
          <p:nvPr/>
        </p:nvSpPr>
        <p:spPr>
          <a:xfrm>
            <a:off x="125794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2" name="Rectangle 51"/>
          <p:cNvSpPr/>
          <p:nvPr/>
        </p:nvSpPr>
        <p:spPr>
          <a:xfrm>
            <a:off x="2373096"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3" name="Rectangle 52"/>
          <p:cNvSpPr/>
          <p:nvPr/>
        </p:nvSpPr>
        <p:spPr>
          <a:xfrm>
            <a:off x="450142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4" name="Rectangle 53"/>
          <p:cNvSpPr/>
          <p:nvPr/>
        </p:nvSpPr>
        <p:spPr>
          <a:xfrm>
            <a:off x="6069004"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5" name="Rectangle 54"/>
          <p:cNvSpPr/>
          <p:nvPr/>
        </p:nvSpPr>
        <p:spPr>
          <a:xfrm>
            <a:off x="7778085"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Tree>
    <p:extLst>
      <p:ext uri="{BB962C8B-B14F-4D97-AF65-F5344CB8AC3E}">
        <p14:creationId xmlns:p14="http://schemas.microsoft.com/office/powerpoint/2010/main" val="23528364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Protocol</a:t>
            </a:r>
          </a:p>
        </p:txBody>
      </p:sp>
      <p:sp>
        <p:nvSpPr>
          <p:cNvPr id="3" name="Content Placeholder 2"/>
          <p:cNvSpPr>
            <a:spLocks noGrp="1"/>
          </p:cNvSpPr>
          <p:nvPr>
            <p:ph idx="1"/>
          </p:nvPr>
        </p:nvSpPr>
        <p:spPr/>
        <p:txBody>
          <a:bodyPr>
            <a:normAutofit/>
          </a:bodyPr>
          <a:lstStyle/>
          <a:p>
            <a:r>
              <a:rPr lang="en-US" dirty="0">
                <a:solidFill>
                  <a:srgbClr val="0000FF"/>
                </a:solidFill>
              </a:rPr>
              <a:t>(To exit the critical section)</a:t>
            </a:r>
          </a:p>
          <a:p>
            <a:pPr lvl="1"/>
            <a:r>
              <a:rPr lang="en-US" dirty="0">
                <a:solidFill>
                  <a:srgbClr val="000000"/>
                </a:solidFill>
              </a:rPr>
              <a:t>Broadcast RELEASE-VOTE to all processes that VOTE for the current machine</a:t>
            </a:r>
            <a:endParaRPr lang="en-US" b="1" dirty="0">
              <a:solidFill>
                <a:srgbClr val="000000"/>
              </a:solidFill>
            </a:endParaRPr>
          </a:p>
        </p:txBody>
      </p:sp>
    </p:spTree>
    <p:extLst>
      <p:ext uri="{BB962C8B-B14F-4D97-AF65-F5344CB8AC3E}">
        <p14:creationId xmlns:p14="http://schemas.microsoft.com/office/powerpoint/2010/main" val="4687919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570683" y="6108700"/>
            <a:ext cx="6103241" cy="369332"/>
          </a:xfrm>
          <a:prstGeom prst="rect">
            <a:avLst/>
          </a:prstGeom>
          <a:noFill/>
        </p:spPr>
        <p:txBody>
          <a:bodyPr wrap="none" rtlCol="0">
            <a:spAutoFit/>
          </a:bodyPr>
          <a:lstStyle/>
          <a:p>
            <a:r>
              <a:rPr lang="en-US" dirty="0">
                <a:solidFill>
                  <a:srgbClr val="0000FF"/>
                </a:solidFill>
              </a:rPr>
              <a:t>Node 5 finishes critical section and needs to release the VOTEs.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3" name="Rectangle 2"/>
          <p:cNvSpPr/>
          <p:nvPr/>
        </p:nvSpPr>
        <p:spPr>
          <a:xfrm>
            <a:off x="125794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2" name="Rectangle 51"/>
          <p:cNvSpPr/>
          <p:nvPr/>
        </p:nvSpPr>
        <p:spPr>
          <a:xfrm>
            <a:off x="2373096"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3" name="Rectangle 52"/>
          <p:cNvSpPr/>
          <p:nvPr/>
        </p:nvSpPr>
        <p:spPr>
          <a:xfrm>
            <a:off x="450142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4" name="Rectangle 53"/>
          <p:cNvSpPr/>
          <p:nvPr/>
        </p:nvSpPr>
        <p:spPr>
          <a:xfrm>
            <a:off x="6069004"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5" name="Rectangle 54"/>
          <p:cNvSpPr/>
          <p:nvPr/>
        </p:nvSpPr>
        <p:spPr>
          <a:xfrm>
            <a:off x="7778085"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Tree>
    <p:extLst>
      <p:ext uri="{BB962C8B-B14F-4D97-AF65-F5344CB8AC3E}">
        <p14:creationId xmlns:p14="http://schemas.microsoft.com/office/powerpoint/2010/main" val="27499867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570683" y="6108700"/>
            <a:ext cx="6103241" cy="369332"/>
          </a:xfrm>
          <a:prstGeom prst="rect">
            <a:avLst/>
          </a:prstGeom>
          <a:noFill/>
        </p:spPr>
        <p:txBody>
          <a:bodyPr wrap="none" rtlCol="0">
            <a:spAutoFit/>
          </a:bodyPr>
          <a:lstStyle/>
          <a:p>
            <a:r>
              <a:rPr lang="en-US" dirty="0">
                <a:solidFill>
                  <a:srgbClr val="0000FF"/>
                </a:solidFill>
              </a:rPr>
              <a:t>Node 5 finishes critical section and needs to release the VOTEs.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3" name="Rectangle 2"/>
          <p:cNvSpPr/>
          <p:nvPr/>
        </p:nvSpPr>
        <p:spPr>
          <a:xfrm>
            <a:off x="125794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2" name="Rectangle 51"/>
          <p:cNvSpPr/>
          <p:nvPr/>
        </p:nvSpPr>
        <p:spPr>
          <a:xfrm>
            <a:off x="2373096"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3" name="Rectangle 52"/>
          <p:cNvSpPr/>
          <p:nvPr/>
        </p:nvSpPr>
        <p:spPr>
          <a:xfrm>
            <a:off x="450142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4" name="Rectangle 53"/>
          <p:cNvSpPr/>
          <p:nvPr/>
        </p:nvSpPr>
        <p:spPr>
          <a:xfrm>
            <a:off x="6069004"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5" name="Rectangle 54"/>
          <p:cNvSpPr/>
          <p:nvPr/>
        </p:nvSpPr>
        <p:spPr>
          <a:xfrm>
            <a:off x="7778085"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cxnSp>
        <p:nvCxnSpPr>
          <p:cNvPr id="30" name="Straight Arrow Connector 29"/>
          <p:cNvCxnSpPr/>
          <p:nvPr/>
        </p:nvCxnSpPr>
        <p:spPr>
          <a:xfrm flipH="1">
            <a:off x="1175045" y="4025900"/>
            <a:ext cx="6498880" cy="508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454387" y="4025900"/>
            <a:ext cx="1564476" cy="369332"/>
          </a:xfrm>
          <a:prstGeom prst="rect">
            <a:avLst/>
          </a:prstGeom>
          <a:noFill/>
        </p:spPr>
        <p:txBody>
          <a:bodyPr wrap="none" rtlCol="0">
            <a:spAutoFit/>
          </a:bodyPr>
          <a:lstStyle/>
          <a:p>
            <a:r>
              <a:rPr lang="en-US" dirty="0">
                <a:solidFill>
                  <a:srgbClr val="0000FF"/>
                </a:solidFill>
              </a:rPr>
              <a:t>RELEASE-VOTE</a:t>
            </a:r>
          </a:p>
        </p:txBody>
      </p:sp>
      <p:cxnSp>
        <p:nvCxnSpPr>
          <p:cNvPr id="48" name="Straight Arrow Connector 47"/>
          <p:cNvCxnSpPr/>
          <p:nvPr/>
        </p:nvCxnSpPr>
        <p:spPr>
          <a:xfrm flipH="1">
            <a:off x="5988347" y="4279900"/>
            <a:ext cx="1685577" cy="4064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68149" y="4369832"/>
            <a:ext cx="1564476" cy="369332"/>
          </a:xfrm>
          <a:prstGeom prst="rect">
            <a:avLst/>
          </a:prstGeom>
          <a:noFill/>
        </p:spPr>
        <p:txBody>
          <a:bodyPr wrap="none" rtlCol="0">
            <a:spAutoFit/>
          </a:bodyPr>
          <a:lstStyle/>
          <a:p>
            <a:r>
              <a:rPr lang="en-US" dirty="0">
                <a:solidFill>
                  <a:srgbClr val="0000FF"/>
                </a:solidFill>
              </a:rPr>
              <a:t>RELEASE-VOTE</a:t>
            </a:r>
          </a:p>
        </p:txBody>
      </p:sp>
    </p:spTree>
    <p:extLst>
      <p:ext uri="{BB962C8B-B14F-4D97-AF65-F5344CB8AC3E}">
        <p14:creationId xmlns:p14="http://schemas.microsoft.com/office/powerpoint/2010/main" val="4247016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Protocol</a:t>
            </a:r>
          </a:p>
        </p:txBody>
      </p:sp>
      <p:sp>
        <p:nvSpPr>
          <p:cNvPr id="3" name="Content Placeholder 2"/>
          <p:cNvSpPr>
            <a:spLocks noGrp="1"/>
          </p:cNvSpPr>
          <p:nvPr>
            <p:ph idx="1"/>
          </p:nvPr>
        </p:nvSpPr>
        <p:spPr/>
        <p:txBody>
          <a:bodyPr>
            <a:normAutofit/>
          </a:bodyPr>
          <a:lstStyle/>
          <a:p>
            <a:r>
              <a:rPr lang="en-US" dirty="0">
                <a:solidFill>
                  <a:srgbClr val="0000FF"/>
                </a:solidFill>
              </a:rPr>
              <a:t>(On receiving RELEASE-VOTE)</a:t>
            </a:r>
          </a:p>
          <a:p>
            <a:pPr lvl="1" algn="just"/>
            <a:r>
              <a:rPr lang="en-US" dirty="0">
                <a:solidFill>
                  <a:srgbClr val="000000"/>
                </a:solidFill>
              </a:rPr>
              <a:t>If the local queue holding pending requests (for VOTE) is not empty, then VOTE for the request at the head of the queue</a:t>
            </a:r>
            <a:endParaRPr lang="en-US" b="1" dirty="0">
              <a:solidFill>
                <a:srgbClr val="000000"/>
              </a:solidFill>
            </a:endParaRPr>
          </a:p>
        </p:txBody>
      </p:sp>
    </p:spTree>
    <p:extLst>
      <p:ext uri="{BB962C8B-B14F-4D97-AF65-F5344CB8AC3E}">
        <p14:creationId xmlns:p14="http://schemas.microsoft.com/office/powerpoint/2010/main" val="9314975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038949" y="6108700"/>
            <a:ext cx="7180759" cy="646331"/>
          </a:xfrm>
          <a:prstGeom prst="rect">
            <a:avLst/>
          </a:prstGeom>
          <a:noFill/>
        </p:spPr>
        <p:txBody>
          <a:bodyPr wrap="none" rtlCol="0">
            <a:spAutoFit/>
          </a:bodyPr>
          <a:lstStyle/>
          <a:p>
            <a:r>
              <a:rPr lang="en-US" dirty="0">
                <a:solidFill>
                  <a:srgbClr val="0000FF"/>
                </a:solidFill>
              </a:rPr>
              <a:t>Node 1 and Node 4 hold VOTEs for Node 3. Upon receiving RELEASE-VOTE, </a:t>
            </a:r>
          </a:p>
          <a:p>
            <a:r>
              <a:rPr lang="en-US" dirty="0">
                <a:solidFill>
                  <a:srgbClr val="0000FF"/>
                </a:solidFill>
              </a:rPr>
              <a:t>both Node 1 and Node 4 now can VOTE for Node 3.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3" name="Rectangle 2"/>
          <p:cNvSpPr/>
          <p:nvPr/>
        </p:nvSpPr>
        <p:spPr>
          <a:xfrm>
            <a:off x="125794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2" name="Rectangle 51"/>
          <p:cNvSpPr/>
          <p:nvPr/>
        </p:nvSpPr>
        <p:spPr>
          <a:xfrm>
            <a:off x="2373096"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3" name="Rectangle 52"/>
          <p:cNvSpPr/>
          <p:nvPr/>
        </p:nvSpPr>
        <p:spPr>
          <a:xfrm>
            <a:off x="450142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4" name="Rectangle 53"/>
          <p:cNvSpPr/>
          <p:nvPr/>
        </p:nvSpPr>
        <p:spPr>
          <a:xfrm>
            <a:off x="6069004"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5" name="Rectangle 54"/>
          <p:cNvSpPr/>
          <p:nvPr/>
        </p:nvSpPr>
        <p:spPr>
          <a:xfrm>
            <a:off x="7778085"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cxnSp>
        <p:nvCxnSpPr>
          <p:cNvPr id="30" name="Straight Arrow Connector 29"/>
          <p:cNvCxnSpPr/>
          <p:nvPr/>
        </p:nvCxnSpPr>
        <p:spPr>
          <a:xfrm flipH="1">
            <a:off x="1175045" y="4025900"/>
            <a:ext cx="6498880" cy="508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454387" y="4025900"/>
            <a:ext cx="1564476" cy="369332"/>
          </a:xfrm>
          <a:prstGeom prst="rect">
            <a:avLst/>
          </a:prstGeom>
          <a:noFill/>
        </p:spPr>
        <p:txBody>
          <a:bodyPr wrap="none" rtlCol="0">
            <a:spAutoFit/>
          </a:bodyPr>
          <a:lstStyle/>
          <a:p>
            <a:r>
              <a:rPr lang="en-US" dirty="0">
                <a:solidFill>
                  <a:srgbClr val="0000FF"/>
                </a:solidFill>
              </a:rPr>
              <a:t>RELEASE-VOTE</a:t>
            </a:r>
          </a:p>
        </p:txBody>
      </p:sp>
      <p:cxnSp>
        <p:nvCxnSpPr>
          <p:cNvPr id="48" name="Straight Arrow Connector 47"/>
          <p:cNvCxnSpPr/>
          <p:nvPr/>
        </p:nvCxnSpPr>
        <p:spPr>
          <a:xfrm flipH="1">
            <a:off x="5988347" y="4279900"/>
            <a:ext cx="1685577" cy="4064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68149" y="4369832"/>
            <a:ext cx="1564476" cy="369332"/>
          </a:xfrm>
          <a:prstGeom prst="rect">
            <a:avLst/>
          </a:prstGeom>
          <a:noFill/>
        </p:spPr>
        <p:txBody>
          <a:bodyPr wrap="none" rtlCol="0">
            <a:spAutoFit/>
          </a:bodyPr>
          <a:lstStyle/>
          <a:p>
            <a:r>
              <a:rPr lang="en-US" dirty="0">
                <a:solidFill>
                  <a:srgbClr val="0000FF"/>
                </a:solidFill>
              </a:rPr>
              <a:t>RELEASE-VOTE</a:t>
            </a:r>
          </a:p>
        </p:txBody>
      </p:sp>
    </p:spTree>
    <p:extLst>
      <p:ext uri="{BB962C8B-B14F-4D97-AF65-F5344CB8AC3E}">
        <p14:creationId xmlns:p14="http://schemas.microsoft.com/office/powerpoint/2010/main" val="28221010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(Example)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922076" y="6147832"/>
            <a:ext cx="7686720" cy="369332"/>
          </a:xfrm>
          <a:prstGeom prst="rect">
            <a:avLst/>
          </a:prstGeom>
          <a:noFill/>
        </p:spPr>
        <p:txBody>
          <a:bodyPr wrap="none" rtlCol="0">
            <a:spAutoFit/>
          </a:bodyPr>
          <a:lstStyle/>
          <a:p>
            <a:r>
              <a:rPr lang="en-US" dirty="0">
                <a:solidFill>
                  <a:srgbClr val="0000FF"/>
                </a:solidFill>
              </a:rPr>
              <a:t>Node 3 now holds majority VOTEs. Therefore, it can execute the critical section.  </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3" name="Rectangle 2"/>
          <p:cNvSpPr/>
          <p:nvPr/>
        </p:nvSpPr>
        <p:spPr>
          <a:xfrm>
            <a:off x="125794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2" name="Rectangle 51"/>
          <p:cNvSpPr/>
          <p:nvPr/>
        </p:nvSpPr>
        <p:spPr>
          <a:xfrm>
            <a:off x="2373096"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3" name="Rectangle 52"/>
          <p:cNvSpPr/>
          <p:nvPr/>
        </p:nvSpPr>
        <p:spPr>
          <a:xfrm>
            <a:off x="450142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4" name="Rectangle 53"/>
          <p:cNvSpPr/>
          <p:nvPr/>
        </p:nvSpPr>
        <p:spPr>
          <a:xfrm>
            <a:off x="6069004"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5" name="Rectangle 54"/>
          <p:cNvSpPr/>
          <p:nvPr/>
        </p:nvSpPr>
        <p:spPr>
          <a:xfrm>
            <a:off x="7778085"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cxnSp>
        <p:nvCxnSpPr>
          <p:cNvPr id="30" name="Straight Arrow Connector 29"/>
          <p:cNvCxnSpPr/>
          <p:nvPr/>
        </p:nvCxnSpPr>
        <p:spPr>
          <a:xfrm flipH="1">
            <a:off x="1175045" y="4025900"/>
            <a:ext cx="6498880" cy="508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454387" y="4025900"/>
            <a:ext cx="1564476" cy="369332"/>
          </a:xfrm>
          <a:prstGeom prst="rect">
            <a:avLst/>
          </a:prstGeom>
          <a:noFill/>
        </p:spPr>
        <p:txBody>
          <a:bodyPr wrap="none" rtlCol="0">
            <a:spAutoFit/>
          </a:bodyPr>
          <a:lstStyle/>
          <a:p>
            <a:r>
              <a:rPr lang="en-US" dirty="0">
                <a:solidFill>
                  <a:srgbClr val="0000FF"/>
                </a:solidFill>
              </a:rPr>
              <a:t>RELEASE-VOTE</a:t>
            </a:r>
          </a:p>
        </p:txBody>
      </p:sp>
      <p:cxnSp>
        <p:nvCxnSpPr>
          <p:cNvPr id="48" name="Straight Arrow Connector 47"/>
          <p:cNvCxnSpPr/>
          <p:nvPr/>
        </p:nvCxnSpPr>
        <p:spPr>
          <a:xfrm flipH="1">
            <a:off x="5988347" y="4279900"/>
            <a:ext cx="1685577" cy="4064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68149" y="4369832"/>
            <a:ext cx="1564476" cy="369332"/>
          </a:xfrm>
          <a:prstGeom prst="rect">
            <a:avLst/>
          </a:prstGeom>
          <a:noFill/>
        </p:spPr>
        <p:txBody>
          <a:bodyPr wrap="none" rtlCol="0">
            <a:spAutoFit/>
          </a:bodyPr>
          <a:lstStyle/>
          <a:p>
            <a:r>
              <a:rPr lang="en-US" dirty="0">
                <a:solidFill>
                  <a:srgbClr val="0000FF"/>
                </a:solidFill>
              </a:rPr>
              <a:t>RELEASE-VOTE</a:t>
            </a:r>
          </a:p>
        </p:txBody>
      </p:sp>
      <p:cxnSp>
        <p:nvCxnSpPr>
          <p:cNvPr id="50" name="Straight Arrow Connector 49"/>
          <p:cNvCxnSpPr/>
          <p:nvPr/>
        </p:nvCxnSpPr>
        <p:spPr>
          <a:xfrm>
            <a:off x="1191068" y="5194300"/>
            <a:ext cx="3260577" cy="1524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95829" y="4954032"/>
            <a:ext cx="693669" cy="369332"/>
          </a:xfrm>
          <a:prstGeom prst="rect">
            <a:avLst/>
          </a:prstGeom>
          <a:noFill/>
        </p:spPr>
        <p:txBody>
          <a:bodyPr wrap="none" rtlCol="0">
            <a:spAutoFit/>
          </a:bodyPr>
          <a:lstStyle/>
          <a:p>
            <a:r>
              <a:rPr lang="en-US" dirty="0">
                <a:solidFill>
                  <a:srgbClr val="008000"/>
                </a:solidFill>
              </a:rPr>
              <a:t>VOTE</a:t>
            </a:r>
          </a:p>
        </p:txBody>
      </p:sp>
      <p:cxnSp>
        <p:nvCxnSpPr>
          <p:cNvPr id="56" name="Straight Arrow Connector 55"/>
          <p:cNvCxnSpPr/>
          <p:nvPr/>
        </p:nvCxnSpPr>
        <p:spPr>
          <a:xfrm flipH="1">
            <a:off x="4451646" y="5346700"/>
            <a:ext cx="3222278" cy="4445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421314" y="5113298"/>
            <a:ext cx="693669" cy="369332"/>
          </a:xfrm>
          <a:prstGeom prst="rect">
            <a:avLst/>
          </a:prstGeom>
          <a:noFill/>
        </p:spPr>
        <p:txBody>
          <a:bodyPr wrap="none" rtlCol="0">
            <a:spAutoFit/>
          </a:bodyPr>
          <a:lstStyle/>
          <a:p>
            <a:r>
              <a:rPr lang="en-US" dirty="0">
                <a:solidFill>
                  <a:srgbClr val="008000"/>
                </a:solidFill>
              </a:rPr>
              <a:t>VOTE</a:t>
            </a:r>
          </a:p>
        </p:txBody>
      </p:sp>
    </p:spTree>
    <p:extLst>
      <p:ext uri="{BB962C8B-B14F-4D97-AF65-F5344CB8AC3E}">
        <p14:creationId xmlns:p14="http://schemas.microsoft.com/office/powerpoint/2010/main" val="262495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(Example)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26" name="Straight Arrow Connector 25"/>
          <p:cNvCxnSpPr>
            <a:stCxn id="6" idx="0"/>
            <a:endCxn id="23" idx="2"/>
          </p:cNvCxnSpPr>
          <p:nvPr/>
        </p:nvCxnSpPr>
        <p:spPr>
          <a:xfrm flipV="1">
            <a:off x="2081785" y="2901318"/>
            <a:ext cx="2671307"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 idx="0"/>
            <a:endCxn id="23" idx="2"/>
          </p:cNvCxnSpPr>
          <p:nvPr/>
        </p:nvCxnSpPr>
        <p:spPr>
          <a:xfrm flipV="1">
            <a:off x="3442173" y="2901318"/>
            <a:ext cx="1310919"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269926" y="3464446"/>
            <a:ext cx="954107" cy="369332"/>
          </a:xfrm>
          <a:prstGeom prst="rect">
            <a:avLst/>
          </a:prstGeom>
          <a:noFill/>
        </p:spPr>
        <p:txBody>
          <a:bodyPr wrap="none" rtlCol="0">
            <a:spAutoFit/>
          </a:bodyPr>
          <a:lstStyle/>
          <a:p>
            <a:r>
              <a:rPr lang="en-US" dirty="0"/>
              <a:t>Request</a:t>
            </a:r>
          </a:p>
        </p:txBody>
      </p:sp>
      <p:sp>
        <p:nvSpPr>
          <p:cNvPr id="33" name="TextBox 32"/>
          <p:cNvSpPr txBox="1"/>
          <p:nvPr/>
        </p:nvSpPr>
        <p:spPr>
          <a:xfrm>
            <a:off x="4024604" y="3518214"/>
            <a:ext cx="954107" cy="369332"/>
          </a:xfrm>
          <a:prstGeom prst="rect">
            <a:avLst/>
          </a:prstGeom>
          <a:noFill/>
        </p:spPr>
        <p:txBody>
          <a:bodyPr wrap="none" rtlCol="0">
            <a:spAutoFit/>
          </a:bodyPr>
          <a:lstStyle/>
          <a:p>
            <a:r>
              <a:rPr lang="en-US" dirty="0"/>
              <a:t>Request</a:t>
            </a:r>
          </a:p>
        </p:txBody>
      </p:sp>
      <p:sp>
        <p:nvSpPr>
          <p:cNvPr id="34" name="TextBox 33"/>
          <p:cNvSpPr txBox="1"/>
          <p:nvPr/>
        </p:nvSpPr>
        <p:spPr>
          <a:xfrm>
            <a:off x="2237835" y="1417638"/>
            <a:ext cx="5481752" cy="369332"/>
          </a:xfrm>
          <a:prstGeom prst="rect">
            <a:avLst/>
          </a:prstGeom>
          <a:noFill/>
        </p:spPr>
        <p:txBody>
          <a:bodyPr wrap="none" rtlCol="0">
            <a:spAutoFit/>
          </a:bodyPr>
          <a:lstStyle/>
          <a:p>
            <a:r>
              <a:rPr lang="en-US" dirty="0">
                <a:solidFill>
                  <a:srgbClr val="0000FF"/>
                </a:solidFill>
              </a:rPr>
              <a:t>Lock server maintains a queue of all requests i.e. 1 and 2</a:t>
            </a:r>
          </a:p>
        </p:txBody>
      </p:sp>
      <p:sp>
        <p:nvSpPr>
          <p:cNvPr id="21" name="Rounded Rectangle 20"/>
          <p:cNvSpPr/>
          <p:nvPr/>
        </p:nvSpPr>
        <p:spPr>
          <a:xfrm>
            <a:off x="6307112" y="2174064"/>
            <a:ext cx="625587"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1</a:t>
            </a:r>
          </a:p>
        </p:txBody>
      </p:sp>
      <p:sp>
        <p:nvSpPr>
          <p:cNvPr id="27" name="Rounded Rectangle 26"/>
          <p:cNvSpPr/>
          <p:nvPr/>
        </p:nvSpPr>
        <p:spPr>
          <a:xfrm>
            <a:off x="6945864" y="217435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385990" y="2659191"/>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053873" y="2971286"/>
            <a:ext cx="675185" cy="369332"/>
          </a:xfrm>
          <a:prstGeom prst="rect">
            <a:avLst/>
          </a:prstGeom>
          <a:noFill/>
        </p:spPr>
        <p:txBody>
          <a:bodyPr wrap="none" rtlCol="0">
            <a:spAutoFit/>
          </a:bodyPr>
          <a:lstStyle/>
          <a:p>
            <a:r>
              <a:rPr lang="en-US" dirty="0"/>
              <a:t>Head</a:t>
            </a:r>
          </a:p>
        </p:txBody>
      </p:sp>
    </p:spTree>
    <p:extLst>
      <p:ext uri="{BB962C8B-B14F-4D97-AF65-F5344CB8AC3E}">
        <p14:creationId xmlns:p14="http://schemas.microsoft.com/office/powerpoint/2010/main" val="392465126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(Exercise)</a:t>
            </a:r>
          </a:p>
        </p:txBody>
      </p:sp>
      <p:sp>
        <p:nvSpPr>
          <p:cNvPr id="6" name="Rounded Rectangle 5"/>
          <p:cNvSpPr/>
          <p:nvPr/>
        </p:nvSpPr>
        <p:spPr>
          <a:xfrm>
            <a:off x="832202" y="142338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17804" y="1577981"/>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2610144"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795746" y="1553361"/>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4096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281646" y="1572234"/>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5620044" y="1417638"/>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5805646" y="1572234"/>
            <a:ext cx="340658" cy="461665"/>
          </a:xfrm>
          <a:prstGeom prst="rect">
            <a:avLst/>
          </a:prstGeom>
          <a:noFill/>
        </p:spPr>
        <p:txBody>
          <a:bodyPr wrap="none" rtlCol="0">
            <a:spAutoFit/>
          </a:bodyPr>
          <a:lstStyle/>
          <a:p>
            <a:r>
              <a:rPr lang="en-US" sz="2400" dirty="0"/>
              <a:t>4</a:t>
            </a:r>
          </a:p>
        </p:txBody>
      </p:sp>
      <p:sp>
        <p:nvSpPr>
          <p:cNvPr id="35" name="Rounded Rectangle 34"/>
          <p:cNvSpPr/>
          <p:nvPr/>
        </p:nvSpPr>
        <p:spPr>
          <a:xfrm>
            <a:off x="7309202" y="1374484"/>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494804" y="1529080"/>
            <a:ext cx="340658" cy="461665"/>
          </a:xfrm>
          <a:prstGeom prst="rect">
            <a:avLst/>
          </a:prstGeom>
          <a:noFill/>
        </p:spPr>
        <p:txBody>
          <a:bodyPr wrap="none" rtlCol="0">
            <a:spAutoFit/>
          </a:bodyPr>
          <a:lstStyle/>
          <a:p>
            <a:r>
              <a:rPr lang="en-US" sz="2400" dirty="0"/>
              <a:t>5</a:t>
            </a:r>
          </a:p>
        </p:txBody>
      </p:sp>
      <p:cxnSp>
        <p:nvCxnSpPr>
          <p:cNvPr id="16" name="Straight Connector 15"/>
          <p:cNvCxnSpPr>
            <a:stCxn id="6" idx="2"/>
          </p:cNvCxnSpPr>
          <p:nvPr/>
        </p:nvCxnSpPr>
        <p:spPr>
          <a:xfrm>
            <a:off x="1175045" y="2224312"/>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2991145" y="2175411"/>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4451645" y="2199692"/>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5988345" y="2224312"/>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7696200" y="2175411"/>
            <a:ext cx="6646"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06364" y="6147832"/>
            <a:ext cx="8102286" cy="369332"/>
          </a:xfrm>
          <a:prstGeom prst="rect">
            <a:avLst/>
          </a:prstGeom>
          <a:noFill/>
        </p:spPr>
        <p:txBody>
          <a:bodyPr wrap="none" rtlCol="0">
            <a:spAutoFit/>
          </a:bodyPr>
          <a:lstStyle/>
          <a:p>
            <a:r>
              <a:rPr lang="en-US" dirty="0">
                <a:solidFill>
                  <a:srgbClr val="0000FF"/>
                </a:solidFill>
              </a:rPr>
              <a:t>What is the total number of messages exchanges per entry or exit of critical section?</a:t>
            </a:r>
          </a:p>
        </p:txBody>
      </p:sp>
      <p:cxnSp>
        <p:nvCxnSpPr>
          <p:cNvPr id="36" name="Straight Arrow Connector 35"/>
          <p:cNvCxnSpPr/>
          <p:nvPr/>
        </p:nvCxnSpPr>
        <p:spPr>
          <a:xfrm>
            <a:off x="1175045" y="3187700"/>
            <a:ext cx="65211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609477" y="2819400"/>
            <a:ext cx="693669" cy="369332"/>
          </a:xfrm>
          <a:prstGeom prst="rect">
            <a:avLst/>
          </a:prstGeom>
          <a:noFill/>
        </p:spPr>
        <p:txBody>
          <a:bodyPr wrap="none" rtlCol="0">
            <a:spAutoFit/>
          </a:bodyPr>
          <a:lstStyle/>
          <a:p>
            <a:r>
              <a:rPr lang="en-US" dirty="0">
                <a:solidFill>
                  <a:srgbClr val="008000"/>
                </a:solidFill>
              </a:rPr>
              <a:t>VOTE</a:t>
            </a:r>
          </a:p>
        </p:txBody>
      </p:sp>
      <p:cxnSp>
        <p:nvCxnSpPr>
          <p:cNvPr id="44" name="Straight Arrow Connector 43"/>
          <p:cNvCxnSpPr/>
          <p:nvPr/>
        </p:nvCxnSpPr>
        <p:spPr>
          <a:xfrm>
            <a:off x="5988345" y="3517900"/>
            <a:ext cx="170785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79033" y="3480832"/>
            <a:ext cx="693669" cy="369332"/>
          </a:xfrm>
          <a:prstGeom prst="rect">
            <a:avLst/>
          </a:prstGeom>
          <a:noFill/>
        </p:spPr>
        <p:txBody>
          <a:bodyPr wrap="none" rtlCol="0">
            <a:spAutoFit/>
          </a:bodyPr>
          <a:lstStyle/>
          <a:p>
            <a:r>
              <a:rPr lang="en-US" dirty="0">
                <a:solidFill>
                  <a:srgbClr val="008000"/>
                </a:solidFill>
              </a:rPr>
              <a:t>VOTE</a:t>
            </a:r>
          </a:p>
        </p:txBody>
      </p:sp>
      <p:cxnSp>
        <p:nvCxnSpPr>
          <p:cNvPr id="46" name="Straight Arrow Connector 45"/>
          <p:cNvCxnSpPr/>
          <p:nvPr/>
        </p:nvCxnSpPr>
        <p:spPr>
          <a:xfrm>
            <a:off x="2984500" y="2628900"/>
            <a:ext cx="1467145" cy="2159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587977" y="2717800"/>
            <a:ext cx="693669" cy="369332"/>
          </a:xfrm>
          <a:prstGeom prst="rect">
            <a:avLst/>
          </a:prstGeom>
          <a:noFill/>
        </p:spPr>
        <p:txBody>
          <a:bodyPr wrap="none" rtlCol="0">
            <a:spAutoFit/>
          </a:bodyPr>
          <a:lstStyle/>
          <a:p>
            <a:r>
              <a:rPr lang="en-US" dirty="0">
                <a:solidFill>
                  <a:srgbClr val="008000"/>
                </a:solidFill>
              </a:rPr>
              <a:t>VOTE</a:t>
            </a:r>
          </a:p>
        </p:txBody>
      </p:sp>
      <p:sp>
        <p:nvSpPr>
          <p:cNvPr id="3" name="Rectangle 2"/>
          <p:cNvSpPr/>
          <p:nvPr/>
        </p:nvSpPr>
        <p:spPr>
          <a:xfrm>
            <a:off x="125794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2" name="Rectangle 51"/>
          <p:cNvSpPr/>
          <p:nvPr/>
        </p:nvSpPr>
        <p:spPr>
          <a:xfrm>
            <a:off x="2373096"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3" name="Rectangle 52"/>
          <p:cNvSpPr/>
          <p:nvPr/>
        </p:nvSpPr>
        <p:spPr>
          <a:xfrm>
            <a:off x="4501427" y="2502932"/>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54" name="Rectangle 53"/>
          <p:cNvSpPr/>
          <p:nvPr/>
        </p:nvSpPr>
        <p:spPr>
          <a:xfrm>
            <a:off x="6069004"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sp>
        <p:nvSpPr>
          <p:cNvPr id="55" name="Rectangle 54"/>
          <p:cNvSpPr/>
          <p:nvPr/>
        </p:nvSpPr>
        <p:spPr>
          <a:xfrm>
            <a:off x="7778085" y="24638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cxnSp>
        <p:nvCxnSpPr>
          <p:cNvPr id="30" name="Straight Arrow Connector 29"/>
          <p:cNvCxnSpPr/>
          <p:nvPr/>
        </p:nvCxnSpPr>
        <p:spPr>
          <a:xfrm flipH="1">
            <a:off x="1175045" y="4025900"/>
            <a:ext cx="6498880" cy="508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454387" y="4025900"/>
            <a:ext cx="1564476" cy="369332"/>
          </a:xfrm>
          <a:prstGeom prst="rect">
            <a:avLst/>
          </a:prstGeom>
          <a:noFill/>
        </p:spPr>
        <p:txBody>
          <a:bodyPr wrap="none" rtlCol="0">
            <a:spAutoFit/>
          </a:bodyPr>
          <a:lstStyle/>
          <a:p>
            <a:r>
              <a:rPr lang="en-US" dirty="0">
                <a:solidFill>
                  <a:srgbClr val="0000FF"/>
                </a:solidFill>
              </a:rPr>
              <a:t>RELEASE-VOTE</a:t>
            </a:r>
          </a:p>
        </p:txBody>
      </p:sp>
      <p:cxnSp>
        <p:nvCxnSpPr>
          <p:cNvPr id="48" name="Straight Arrow Connector 47"/>
          <p:cNvCxnSpPr/>
          <p:nvPr/>
        </p:nvCxnSpPr>
        <p:spPr>
          <a:xfrm flipH="1">
            <a:off x="5988347" y="4279900"/>
            <a:ext cx="1685577" cy="4064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68149" y="4369832"/>
            <a:ext cx="1564476" cy="369332"/>
          </a:xfrm>
          <a:prstGeom prst="rect">
            <a:avLst/>
          </a:prstGeom>
          <a:noFill/>
        </p:spPr>
        <p:txBody>
          <a:bodyPr wrap="none" rtlCol="0">
            <a:spAutoFit/>
          </a:bodyPr>
          <a:lstStyle/>
          <a:p>
            <a:r>
              <a:rPr lang="en-US" dirty="0">
                <a:solidFill>
                  <a:srgbClr val="0000FF"/>
                </a:solidFill>
              </a:rPr>
              <a:t>RELEASE-VOTE</a:t>
            </a:r>
          </a:p>
        </p:txBody>
      </p:sp>
      <p:cxnSp>
        <p:nvCxnSpPr>
          <p:cNvPr id="50" name="Straight Arrow Connector 49"/>
          <p:cNvCxnSpPr/>
          <p:nvPr/>
        </p:nvCxnSpPr>
        <p:spPr>
          <a:xfrm>
            <a:off x="1191068" y="5194300"/>
            <a:ext cx="3260577" cy="1524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95829" y="4954032"/>
            <a:ext cx="693669" cy="369332"/>
          </a:xfrm>
          <a:prstGeom prst="rect">
            <a:avLst/>
          </a:prstGeom>
          <a:noFill/>
        </p:spPr>
        <p:txBody>
          <a:bodyPr wrap="none" rtlCol="0">
            <a:spAutoFit/>
          </a:bodyPr>
          <a:lstStyle/>
          <a:p>
            <a:r>
              <a:rPr lang="en-US" dirty="0">
                <a:solidFill>
                  <a:srgbClr val="008000"/>
                </a:solidFill>
              </a:rPr>
              <a:t>VOTE</a:t>
            </a:r>
          </a:p>
        </p:txBody>
      </p:sp>
      <p:cxnSp>
        <p:nvCxnSpPr>
          <p:cNvPr id="56" name="Straight Arrow Connector 55"/>
          <p:cNvCxnSpPr/>
          <p:nvPr/>
        </p:nvCxnSpPr>
        <p:spPr>
          <a:xfrm flipH="1">
            <a:off x="4451646" y="5346700"/>
            <a:ext cx="3222278" cy="4445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421314" y="5113298"/>
            <a:ext cx="693669" cy="369332"/>
          </a:xfrm>
          <a:prstGeom prst="rect">
            <a:avLst/>
          </a:prstGeom>
          <a:noFill/>
        </p:spPr>
        <p:txBody>
          <a:bodyPr wrap="none" rtlCol="0">
            <a:spAutoFit/>
          </a:bodyPr>
          <a:lstStyle/>
          <a:p>
            <a:r>
              <a:rPr lang="en-US" dirty="0">
                <a:solidFill>
                  <a:srgbClr val="008000"/>
                </a:solidFill>
              </a:rPr>
              <a:t>VOTE</a:t>
            </a:r>
          </a:p>
        </p:txBody>
      </p:sp>
    </p:spTree>
    <p:extLst>
      <p:ext uri="{BB962C8B-B14F-4D97-AF65-F5344CB8AC3E}">
        <p14:creationId xmlns:p14="http://schemas.microsoft.com/office/powerpoint/2010/main" val="8364516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(Deadlock)</a:t>
            </a:r>
          </a:p>
        </p:txBody>
      </p:sp>
      <p:sp>
        <p:nvSpPr>
          <p:cNvPr id="6" name="Rounded Rectangle 5"/>
          <p:cNvSpPr/>
          <p:nvPr/>
        </p:nvSpPr>
        <p:spPr>
          <a:xfrm>
            <a:off x="1816516" y="1404512"/>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002118" y="1559108"/>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3594458" y="1379892"/>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780060" y="1534488"/>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5080358"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265960" y="1553361"/>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6604358"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789960" y="1553361"/>
            <a:ext cx="340658" cy="461665"/>
          </a:xfrm>
          <a:prstGeom prst="rect">
            <a:avLst/>
          </a:prstGeom>
          <a:noFill/>
        </p:spPr>
        <p:txBody>
          <a:bodyPr wrap="none" rtlCol="0">
            <a:spAutoFit/>
          </a:bodyPr>
          <a:lstStyle/>
          <a:p>
            <a:r>
              <a:rPr lang="en-US" sz="2400" dirty="0"/>
              <a:t>4</a:t>
            </a:r>
          </a:p>
        </p:txBody>
      </p:sp>
      <p:cxnSp>
        <p:nvCxnSpPr>
          <p:cNvPr id="16" name="Straight Connector 15"/>
          <p:cNvCxnSpPr>
            <a:stCxn id="6" idx="2"/>
          </p:cNvCxnSpPr>
          <p:nvPr/>
        </p:nvCxnSpPr>
        <p:spPr>
          <a:xfrm>
            <a:off x="2159359" y="2205439"/>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3975459" y="2156538"/>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5435959" y="2180819"/>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6972659" y="2205439"/>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536214" y="6137196"/>
            <a:ext cx="6427961" cy="923330"/>
          </a:xfrm>
          <a:prstGeom prst="rect">
            <a:avLst/>
          </a:prstGeom>
          <a:noFill/>
        </p:spPr>
        <p:txBody>
          <a:bodyPr wrap="none" rtlCol="0">
            <a:spAutoFit/>
          </a:bodyPr>
          <a:lstStyle/>
          <a:p>
            <a:r>
              <a:rPr lang="en-US" dirty="0">
                <a:solidFill>
                  <a:srgbClr val="0000FF"/>
                </a:solidFill>
              </a:rPr>
              <a:t>At this time, neither Node 1 nor Node 4 has the majority of VOTEs. </a:t>
            </a:r>
          </a:p>
          <a:p>
            <a:r>
              <a:rPr lang="en-US" dirty="0">
                <a:solidFill>
                  <a:srgbClr val="0000FF"/>
                </a:solidFill>
              </a:rPr>
              <a:t>The system is deadlocked as no further progress can be made. </a:t>
            </a:r>
          </a:p>
          <a:p>
            <a:r>
              <a:rPr lang="en-US" dirty="0">
                <a:solidFill>
                  <a:srgbClr val="0000FF"/>
                </a:solidFill>
              </a:rPr>
              <a:t> </a:t>
            </a:r>
          </a:p>
        </p:txBody>
      </p:sp>
      <p:cxnSp>
        <p:nvCxnSpPr>
          <p:cNvPr id="58" name="Straight Arrow Connector 57"/>
          <p:cNvCxnSpPr/>
          <p:nvPr/>
        </p:nvCxnSpPr>
        <p:spPr>
          <a:xfrm>
            <a:off x="2159359" y="2578100"/>
            <a:ext cx="1816100" cy="1143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2159359" y="2692400"/>
            <a:ext cx="3276600" cy="3048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159359" y="2844800"/>
            <a:ext cx="4813300" cy="508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2159359" y="2692400"/>
            <a:ext cx="4813301" cy="13843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5435959" y="2578100"/>
            <a:ext cx="1536702" cy="2667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3975461" y="2844800"/>
            <a:ext cx="2997199" cy="12319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159359" y="3352800"/>
            <a:ext cx="1816100" cy="4953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762836" y="3225800"/>
            <a:ext cx="693669" cy="369332"/>
          </a:xfrm>
          <a:prstGeom prst="rect">
            <a:avLst/>
          </a:prstGeom>
          <a:noFill/>
        </p:spPr>
        <p:txBody>
          <a:bodyPr wrap="none" rtlCol="0">
            <a:spAutoFit/>
          </a:bodyPr>
          <a:lstStyle/>
          <a:p>
            <a:r>
              <a:rPr lang="en-US" dirty="0">
                <a:solidFill>
                  <a:srgbClr val="008000"/>
                </a:solidFill>
              </a:rPr>
              <a:t>VOTE</a:t>
            </a:r>
          </a:p>
        </p:txBody>
      </p:sp>
      <p:cxnSp>
        <p:nvCxnSpPr>
          <p:cNvPr id="26" name="Straight Arrow Connector 25"/>
          <p:cNvCxnSpPr/>
          <p:nvPr/>
        </p:nvCxnSpPr>
        <p:spPr>
          <a:xfrm>
            <a:off x="5435959" y="2921000"/>
            <a:ext cx="1536702" cy="12954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768148" y="3595132"/>
            <a:ext cx="693669" cy="369332"/>
          </a:xfrm>
          <a:prstGeom prst="rect">
            <a:avLst/>
          </a:prstGeom>
          <a:noFill/>
        </p:spPr>
        <p:txBody>
          <a:bodyPr wrap="none" rtlCol="0">
            <a:spAutoFit/>
          </a:bodyPr>
          <a:lstStyle/>
          <a:p>
            <a:r>
              <a:rPr lang="en-US" dirty="0">
                <a:solidFill>
                  <a:srgbClr val="008000"/>
                </a:solidFill>
              </a:rPr>
              <a:t>VOTE</a:t>
            </a:r>
          </a:p>
        </p:txBody>
      </p:sp>
      <p:sp>
        <p:nvSpPr>
          <p:cNvPr id="35" name="Rectangle 34"/>
          <p:cNvSpPr/>
          <p:nvPr/>
        </p:nvSpPr>
        <p:spPr>
          <a:xfrm>
            <a:off x="1536214" y="42164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sp>
        <p:nvSpPr>
          <p:cNvPr id="36" name="Rectangle 35"/>
          <p:cNvSpPr/>
          <p:nvPr/>
        </p:nvSpPr>
        <p:spPr>
          <a:xfrm>
            <a:off x="5487846" y="42164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spTree>
    <p:extLst>
      <p:ext uri="{BB962C8B-B14F-4D97-AF65-F5344CB8AC3E}">
        <p14:creationId xmlns:p14="http://schemas.microsoft.com/office/powerpoint/2010/main" val="28654409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Fixing Voting Protocol </a:t>
            </a:r>
            <a:r>
              <a:rPr lang="en-US" dirty="0">
                <a:solidFill>
                  <a:schemeClr val="accent2"/>
                </a:solidFill>
              </a:rPr>
              <a:t>(Deadlock)</a:t>
            </a:r>
          </a:p>
        </p:txBody>
      </p:sp>
      <p:sp>
        <p:nvSpPr>
          <p:cNvPr id="3" name="Content Placeholder 2"/>
          <p:cNvSpPr>
            <a:spLocks noGrp="1"/>
          </p:cNvSpPr>
          <p:nvPr>
            <p:ph idx="1"/>
          </p:nvPr>
        </p:nvSpPr>
        <p:spPr/>
        <p:txBody>
          <a:bodyPr>
            <a:normAutofit/>
          </a:bodyPr>
          <a:lstStyle/>
          <a:p>
            <a:r>
              <a:rPr lang="en-US" dirty="0"/>
              <a:t>Timestamp each request with the current time (logical clock)</a:t>
            </a:r>
          </a:p>
          <a:p>
            <a:r>
              <a:rPr lang="en-US" dirty="0">
                <a:solidFill>
                  <a:srgbClr val="0000FF"/>
                </a:solidFill>
              </a:rPr>
              <a:t>(On receipt of REQUEST(T))</a:t>
            </a:r>
          </a:p>
          <a:p>
            <a:pPr lvl="1" algn="just"/>
            <a:r>
              <a:rPr lang="en-US" dirty="0">
                <a:solidFill>
                  <a:srgbClr val="000000"/>
                </a:solidFill>
              </a:rPr>
              <a:t>If already VOTEd for REQUEST(T’) and T’ is later than T, then send RESCIND-VOTE to the machine requesting REQUEST(T’).</a:t>
            </a:r>
            <a:endParaRPr lang="en-US" b="1" dirty="0">
              <a:solidFill>
                <a:srgbClr val="000000"/>
              </a:solidFill>
            </a:endParaRPr>
          </a:p>
        </p:txBody>
      </p:sp>
    </p:spTree>
    <p:extLst>
      <p:ext uri="{BB962C8B-B14F-4D97-AF65-F5344CB8AC3E}">
        <p14:creationId xmlns:p14="http://schemas.microsoft.com/office/powerpoint/2010/main" val="21685959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Fixing Voting Protocol</a:t>
            </a:r>
          </a:p>
        </p:txBody>
      </p:sp>
      <p:sp>
        <p:nvSpPr>
          <p:cNvPr id="3" name="Content Placeholder 2"/>
          <p:cNvSpPr>
            <a:spLocks noGrp="1"/>
          </p:cNvSpPr>
          <p:nvPr>
            <p:ph idx="1"/>
          </p:nvPr>
        </p:nvSpPr>
        <p:spPr/>
        <p:txBody>
          <a:bodyPr>
            <a:normAutofit/>
          </a:bodyPr>
          <a:lstStyle/>
          <a:p>
            <a:r>
              <a:rPr lang="en-US" dirty="0">
                <a:solidFill>
                  <a:srgbClr val="0000FF"/>
                </a:solidFill>
              </a:rPr>
              <a:t>(On receipt of </a:t>
            </a:r>
            <a:r>
              <a:rPr lang="en-US" dirty="0">
                <a:solidFill>
                  <a:srgbClr val="0000FF"/>
                </a:solidFill>
                <a:highlight>
                  <a:srgbClr val="FFFF00"/>
                </a:highlight>
              </a:rPr>
              <a:t>RESCIND-VOTE</a:t>
            </a:r>
            <a:r>
              <a:rPr lang="en-US" dirty="0">
                <a:solidFill>
                  <a:srgbClr val="0000FF"/>
                </a:solidFill>
              </a:rPr>
              <a:t>)</a:t>
            </a:r>
          </a:p>
          <a:p>
            <a:pPr lvl="1" algn="just"/>
            <a:r>
              <a:rPr lang="en-US" dirty="0">
                <a:solidFill>
                  <a:srgbClr val="000000"/>
                </a:solidFill>
              </a:rPr>
              <a:t>If not already in the critical section, then send RELEASE-VOTE to the machine sending RESCIND-VOTE.</a:t>
            </a:r>
          </a:p>
          <a:p>
            <a:pPr lvl="1" algn="just"/>
            <a:r>
              <a:rPr lang="en-US" dirty="0">
                <a:solidFill>
                  <a:srgbClr val="000000"/>
                </a:solidFill>
              </a:rPr>
              <a:t>Re-REQUEST for which the RESCIND-VOTE was sent</a:t>
            </a:r>
          </a:p>
        </p:txBody>
      </p:sp>
    </p:spTree>
    <p:extLst>
      <p:ext uri="{BB962C8B-B14F-4D97-AF65-F5344CB8AC3E}">
        <p14:creationId xmlns:p14="http://schemas.microsoft.com/office/powerpoint/2010/main" val="17551948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Protocol (Fixing Deadlock)</a:t>
            </a:r>
          </a:p>
        </p:txBody>
      </p:sp>
      <p:sp>
        <p:nvSpPr>
          <p:cNvPr id="6" name="Rounded Rectangle 5"/>
          <p:cNvSpPr/>
          <p:nvPr/>
        </p:nvSpPr>
        <p:spPr>
          <a:xfrm>
            <a:off x="1816516" y="1404512"/>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002118" y="1559108"/>
            <a:ext cx="340658" cy="461665"/>
          </a:xfrm>
          <a:prstGeom prst="rect">
            <a:avLst/>
          </a:prstGeom>
          <a:noFill/>
        </p:spPr>
        <p:txBody>
          <a:bodyPr wrap="none" rtlCol="0">
            <a:spAutoFit/>
          </a:bodyPr>
          <a:lstStyle/>
          <a:p>
            <a:r>
              <a:rPr lang="en-US" sz="2400" dirty="0"/>
              <a:t>1</a:t>
            </a:r>
          </a:p>
        </p:txBody>
      </p:sp>
      <p:sp>
        <p:nvSpPr>
          <p:cNvPr id="24" name="Rounded Rectangle 23"/>
          <p:cNvSpPr/>
          <p:nvPr/>
        </p:nvSpPr>
        <p:spPr>
          <a:xfrm>
            <a:off x="3594458" y="1379892"/>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780060" y="1534488"/>
            <a:ext cx="340658" cy="461665"/>
          </a:xfrm>
          <a:prstGeom prst="rect">
            <a:avLst/>
          </a:prstGeom>
          <a:noFill/>
        </p:spPr>
        <p:txBody>
          <a:bodyPr wrap="none" rtlCol="0">
            <a:spAutoFit/>
          </a:bodyPr>
          <a:lstStyle/>
          <a:p>
            <a:r>
              <a:rPr lang="en-US" sz="2400" dirty="0"/>
              <a:t>2</a:t>
            </a:r>
          </a:p>
        </p:txBody>
      </p:sp>
      <p:sp>
        <p:nvSpPr>
          <p:cNvPr id="29" name="Rounded Rectangle 28"/>
          <p:cNvSpPr/>
          <p:nvPr/>
        </p:nvSpPr>
        <p:spPr>
          <a:xfrm>
            <a:off x="5080358"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265960" y="1553361"/>
            <a:ext cx="340658" cy="461665"/>
          </a:xfrm>
          <a:prstGeom prst="rect">
            <a:avLst/>
          </a:prstGeom>
          <a:noFill/>
        </p:spPr>
        <p:txBody>
          <a:bodyPr wrap="none" rtlCol="0">
            <a:spAutoFit/>
          </a:bodyPr>
          <a:lstStyle/>
          <a:p>
            <a:r>
              <a:rPr lang="en-US" sz="2400" dirty="0"/>
              <a:t>3</a:t>
            </a:r>
          </a:p>
        </p:txBody>
      </p:sp>
      <p:sp>
        <p:nvSpPr>
          <p:cNvPr id="32" name="Rounded Rectangle 31"/>
          <p:cNvSpPr/>
          <p:nvPr/>
        </p:nvSpPr>
        <p:spPr>
          <a:xfrm>
            <a:off x="6604358" y="1398765"/>
            <a:ext cx="685685" cy="800927"/>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789960" y="1553361"/>
            <a:ext cx="340658" cy="461665"/>
          </a:xfrm>
          <a:prstGeom prst="rect">
            <a:avLst/>
          </a:prstGeom>
          <a:noFill/>
        </p:spPr>
        <p:txBody>
          <a:bodyPr wrap="none" rtlCol="0">
            <a:spAutoFit/>
          </a:bodyPr>
          <a:lstStyle/>
          <a:p>
            <a:r>
              <a:rPr lang="en-US" sz="2400" dirty="0"/>
              <a:t>4</a:t>
            </a:r>
          </a:p>
        </p:txBody>
      </p:sp>
      <p:cxnSp>
        <p:nvCxnSpPr>
          <p:cNvPr id="16" name="Straight Connector 15"/>
          <p:cNvCxnSpPr>
            <a:stCxn id="6" idx="2"/>
          </p:cNvCxnSpPr>
          <p:nvPr/>
        </p:nvCxnSpPr>
        <p:spPr>
          <a:xfrm>
            <a:off x="2159359" y="2205439"/>
            <a:ext cx="0"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3975459" y="2156538"/>
            <a:ext cx="1" cy="39332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5435959" y="2180819"/>
            <a:ext cx="1" cy="39090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6972659" y="2205439"/>
            <a:ext cx="1" cy="38843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2159359" y="2413000"/>
            <a:ext cx="3276600" cy="584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5435959" y="2578100"/>
            <a:ext cx="1536702" cy="2667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159359" y="3352800"/>
            <a:ext cx="1816100" cy="4953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762836" y="3225800"/>
            <a:ext cx="693669" cy="369332"/>
          </a:xfrm>
          <a:prstGeom prst="rect">
            <a:avLst/>
          </a:prstGeom>
          <a:noFill/>
        </p:spPr>
        <p:txBody>
          <a:bodyPr wrap="none" rtlCol="0">
            <a:spAutoFit/>
          </a:bodyPr>
          <a:lstStyle/>
          <a:p>
            <a:r>
              <a:rPr lang="en-US" dirty="0">
                <a:solidFill>
                  <a:srgbClr val="008000"/>
                </a:solidFill>
              </a:rPr>
              <a:t>VOTE</a:t>
            </a:r>
          </a:p>
        </p:txBody>
      </p:sp>
      <p:cxnSp>
        <p:nvCxnSpPr>
          <p:cNvPr id="26" name="Straight Arrow Connector 25"/>
          <p:cNvCxnSpPr/>
          <p:nvPr/>
        </p:nvCxnSpPr>
        <p:spPr>
          <a:xfrm>
            <a:off x="5435959" y="2921000"/>
            <a:ext cx="1536702" cy="12954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768148" y="3595132"/>
            <a:ext cx="693669" cy="369332"/>
          </a:xfrm>
          <a:prstGeom prst="rect">
            <a:avLst/>
          </a:prstGeom>
          <a:noFill/>
        </p:spPr>
        <p:txBody>
          <a:bodyPr wrap="none" rtlCol="0">
            <a:spAutoFit/>
          </a:bodyPr>
          <a:lstStyle/>
          <a:p>
            <a:r>
              <a:rPr lang="en-US" dirty="0">
                <a:solidFill>
                  <a:srgbClr val="008000"/>
                </a:solidFill>
              </a:rPr>
              <a:t>VOTE</a:t>
            </a:r>
          </a:p>
        </p:txBody>
      </p:sp>
      <p:sp>
        <p:nvSpPr>
          <p:cNvPr id="35" name="Rectangle 34"/>
          <p:cNvSpPr/>
          <p:nvPr/>
        </p:nvSpPr>
        <p:spPr>
          <a:xfrm>
            <a:off x="1536214" y="42164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sp>
        <p:nvSpPr>
          <p:cNvPr id="36" name="Rectangle 35"/>
          <p:cNvSpPr/>
          <p:nvPr/>
        </p:nvSpPr>
        <p:spPr>
          <a:xfrm>
            <a:off x="5487846" y="4216400"/>
            <a:ext cx="560604" cy="4297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sp>
        <p:nvSpPr>
          <p:cNvPr id="5" name="TextBox 4"/>
          <p:cNvSpPr txBox="1"/>
          <p:nvPr/>
        </p:nvSpPr>
        <p:spPr>
          <a:xfrm>
            <a:off x="5410803" y="2291834"/>
            <a:ext cx="1431364" cy="369332"/>
          </a:xfrm>
          <a:prstGeom prst="rect">
            <a:avLst/>
          </a:prstGeom>
          <a:noFill/>
        </p:spPr>
        <p:txBody>
          <a:bodyPr wrap="none" rtlCol="0">
            <a:spAutoFit/>
          </a:bodyPr>
          <a:lstStyle/>
          <a:p>
            <a:r>
              <a:rPr lang="en-US" dirty="0"/>
              <a:t>REQUEST(20)</a:t>
            </a:r>
          </a:p>
        </p:txBody>
      </p:sp>
      <p:sp>
        <p:nvSpPr>
          <p:cNvPr id="37" name="TextBox 36"/>
          <p:cNvSpPr txBox="1"/>
          <p:nvPr/>
        </p:nvSpPr>
        <p:spPr>
          <a:xfrm>
            <a:off x="4005012" y="2456934"/>
            <a:ext cx="1431364" cy="369332"/>
          </a:xfrm>
          <a:prstGeom prst="rect">
            <a:avLst/>
          </a:prstGeom>
          <a:noFill/>
        </p:spPr>
        <p:txBody>
          <a:bodyPr wrap="none" rtlCol="0">
            <a:spAutoFit/>
          </a:bodyPr>
          <a:lstStyle/>
          <a:p>
            <a:r>
              <a:rPr lang="en-US" dirty="0"/>
              <a:t>REQUEST(10)</a:t>
            </a:r>
          </a:p>
        </p:txBody>
      </p:sp>
      <p:sp>
        <p:nvSpPr>
          <p:cNvPr id="41" name="TextBox 40"/>
          <p:cNvSpPr txBox="1"/>
          <p:nvPr/>
        </p:nvSpPr>
        <p:spPr>
          <a:xfrm>
            <a:off x="1267355" y="6137196"/>
            <a:ext cx="6575049" cy="369332"/>
          </a:xfrm>
          <a:prstGeom prst="rect">
            <a:avLst/>
          </a:prstGeom>
          <a:noFill/>
        </p:spPr>
        <p:txBody>
          <a:bodyPr wrap="none" rtlCol="0">
            <a:spAutoFit/>
          </a:bodyPr>
          <a:lstStyle/>
          <a:p>
            <a:r>
              <a:rPr lang="en-US" dirty="0">
                <a:solidFill>
                  <a:srgbClr val="0000FF"/>
                </a:solidFill>
              </a:rPr>
              <a:t>Node 3 has pending VOTE for node 1, thus sends his VOTE to node 1</a:t>
            </a:r>
          </a:p>
        </p:txBody>
      </p:sp>
      <p:cxnSp>
        <p:nvCxnSpPr>
          <p:cNvPr id="30" name="Straight Arrow Connector 29"/>
          <p:cNvCxnSpPr/>
          <p:nvPr/>
        </p:nvCxnSpPr>
        <p:spPr>
          <a:xfrm>
            <a:off x="2159359" y="2291834"/>
            <a:ext cx="1845653" cy="286266"/>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159359" y="2578100"/>
            <a:ext cx="4813300" cy="774700"/>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2159359" y="2692400"/>
            <a:ext cx="4813301" cy="1384300"/>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3975461" y="2844800"/>
            <a:ext cx="2997199" cy="1231900"/>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436376" y="3721100"/>
            <a:ext cx="1536702" cy="12954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973078" y="4649232"/>
            <a:ext cx="1580706" cy="369332"/>
          </a:xfrm>
          <a:prstGeom prst="rect">
            <a:avLst/>
          </a:prstGeom>
          <a:noFill/>
        </p:spPr>
        <p:txBody>
          <a:bodyPr wrap="none" rtlCol="0">
            <a:spAutoFit/>
          </a:bodyPr>
          <a:lstStyle/>
          <a:p>
            <a:r>
              <a:rPr lang="en-US" dirty="0">
                <a:solidFill>
                  <a:srgbClr val="660066"/>
                </a:solidFill>
              </a:rPr>
              <a:t>RESCIND-VOTE</a:t>
            </a:r>
          </a:p>
        </p:txBody>
      </p:sp>
      <p:cxnSp>
        <p:nvCxnSpPr>
          <p:cNvPr id="46" name="Straight Arrow Connector 45"/>
          <p:cNvCxnSpPr/>
          <p:nvPr/>
        </p:nvCxnSpPr>
        <p:spPr>
          <a:xfrm flipH="1">
            <a:off x="5410803" y="5130800"/>
            <a:ext cx="1561856" cy="2921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489942" y="5289034"/>
            <a:ext cx="1564476" cy="369332"/>
          </a:xfrm>
          <a:prstGeom prst="rect">
            <a:avLst/>
          </a:prstGeom>
          <a:noFill/>
        </p:spPr>
        <p:txBody>
          <a:bodyPr wrap="none" rtlCol="0">
            <a:spAutoFit/>
          </a:bodyPr>
          <a:lstStyle/>
          <a:p>
            <a:r>
              <a:rPr lang="en-US" dirty="0">
                <a:solidFill>
                  <a:srgbClr val="0000FF"/>
                </a:solidFill>
              </a:rPr>
              <a:t>RELEASE-VOTE</a:t>
            </a:r>
          </a:p>
        </p:txBody>
      </p:sp>
      <p:cxnSp>
        <p:nvCxnSpPr>
          <p:cNvPr id="48" name="Straight Arrow Connector 47"/>
          <p:cNvCxnSpPr/>
          <p:nvPr/>
        </p:nvCxnSpPr>
        <p:spPr>
          <a:xfrm flipH="1">
            <a:off x="2159360" y="6017576"/>
            <a:ext cx="3251443" cy="7225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754345" y="5648244"/>
            <a:ext cx="693669" cy="369332"/>
          </a:xfrm>
          <a:prstGeom prst="rect">
            <a:avLst/>
          </a:prstGeom>
          <a:noFill/>
        </p:spPr>
        <p:txBody>
          <a:bodyPr wrap="none" rtlCol="0">
            <a:spAutoFit/>
          </a:bodyPr>
          <a:lstStyle/>
          <a:p>
            <a:r>
              <a:rPr lang="en-US" dirty="0">
                <a:solidFill>
                  <a:srgbClr val="008000"/>
                </a:solidFill>
              </a:rPr>
              <a:t>VOTE</a:t>
            </a:r>
          </a:p>
        </p:txBody>
      </p:sp>
    </p:spTree>
    <p:extLst>
      <p:ext uri="{BB962C8B-B14F-4D97-AF65-F5344CB8AC3E}">
        <p14:creationId xmlns:p14="http://schemas.microsoft.com/office/powerpoint/2010/main" val="10870421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lnSpcReduction="10000"/>
          </a:bodyPr>
          <a:lstStyle/>
          <a:p>
            <a:pPr algn="just"/>
            <a:r>
              <a:rPr lang="en-US" dirty="0">
                <a:solidFill>
                  <a:srgbClr val="0000FF"/>
                </a:solidFill>
              </a:rPr>
              <a:t>Safety</a:t>
            </a:r>
          </a:p>
          <a:p>
            <a:pPr lvl="1" algn="just"/>
            <a:r>
              <a:rPr lang="en-US" i="1" dirty="0"/>
              <a:t>Is the VOTING protocol safe?</a:t>
            </a:r>
          </a:p>
          <a:p>
            <a:pPr lvl="1" algn="just"/>
            <a:r>
              <a:rPr lang="en-US" i="1" dirty="0">
                <a:solidFill>
                  <a:schemeClr val="accent2"/>
                </a:solidFill>
              </a:rPr>
              <a:t>Yes, must get all votes</a:t>
            </a:r>
            <a:r>
              <a:rPr lang="en-US" i="1" dirty="0"/>
              <a:t> </a:t>
            </a:r>
          </a:p>
          <a:p>
            <a:pPr algn="just"/>
            <a:r>
              <a:rPr lang="en-US" dirty="0">
                <a:solidFill>
                  <a:srgbClr val="0000FF"/>
                </a:solidFill>
              </a:rPr>
              <a:t>Liveness</a:t>
            </a:r>
          </a:p>
          <a:p>
            <a:pPr lvl="1" algn="just"/>
            <a:r>
              <a:rPr lang="en-US" i="1" dirty="0"/>
              <a:t>Does the VOTING protocol satisfy liveness? </a:t>
            </a:r>
          </a:p>
          <a:p>
            <a:pPr lvl="1" algn="just"/>
            <a:r>
              <a:rPr lang="en-US" i="1" dirty="0">
                <a:solidFill>
                  <a:schemeClr val="accent2"/>
                </a:solidFill>
              </a:rPr>
              <a:t>If free from failures, yes</a:t>
            </a:r>
          </a:p>
          <a:p>
            <a:pPr algn="just"/>
            <a:r>
              <a:rPr lang="en-US" dirty="0">
                <a:solidFill>
                  <a:srgbClr val="0000FF"/>
                </a:solidFill>
              </a:rPr>
              <a:t>Fairness</a:t>
            </a:r>
          </a:p>
          <a:p>
            <a:pPr lvl="1" algn="just"/>
            <a:r>
              <a:rPr lang="en-US" i="1" dirty="0"/>
              <a:t>Does the VOTING protocol satisfy fairness? </a:t>
            </a:r>
          </a:p>
          <a:p>
            <a:pPr lvl="1" algn="just"/>
            <a:r>
              <a:rPr lang="en-US" i="1" dirty="0">
                <a:solidFill>
                  <a:schemeClr val="accent2"/>
                </a:solidFill>
              </a:rPr>
              <a:t>Yes, timestamp has been used to ensure fairness</a:t>
            </a:r>
          </a:p>
        </p:txBody>
      </p:sp>
    </p:spTree>
    <p:extLst>
      <p:ext uri="{BB962C8B-B14F-4D97-AF65-F5344CB8AC3E}">
        <p14:creationId xmlns:p14="http://schemas.microsoft.com/office/powerpoint/2010/main" val="361749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Protocol</a:t>
            </a:r>
          </a:p>
        </p:txBody>
      </p:sp>
      <p:sp>
        <p:nvSpPr>
          <p:cNvPr id="3" name="Content Placeholder 2"/>
          <p:cNvSpPr>
            <a:spLocks noGrp="1"/>
          </p:cNvSpPr>
          <p:nvPr>
            <p:ph idx="1"/>
          </p:nvPr>
        </p:nvSpPr>
        <p:spPr/>
        <p:txBody>
          <a:bodyPr>
            <a:normAutofit/>
          </a:bodyPr>
          <a:lstStyle/>
          <a:p>
            <a:pPr algn="just"/>
            <a:r>
              <a:rPr lang="en-US" dirty="0">
                <a:solidFill>
                  <a:srgbClr val="0000FF"/>
                </a:solidFill>
              </a:rPr>
              <a:t>Advantages</a:t>
            </a:r>
          </a:p>
          <a:p>
            <a:pPr lvl="1" algn="just"/>
            <a:r>
              <a:rPr lang="en-US" dirty="0"/>
              <a:t>Unlike any other protocols described so far, VOTING protocol is by far the most fault tolerant. It can work even in the failure of (N/2 - 1) machines in the distributed network, N being the total number of machines in the network. </a:t>
            </a:r>
          </a:p>
        </p:txBody>
      </p:sp>
    </p:spTree>
    <p:extLst>
      <p:ext uri="{BB962C8B-B14F-4D97-AF65-F5344CB8AC3E}">
        <p14:creationId xmlns:p14="http://schemas.microsoft.com/office/powerpoint/2010/main" val="34762789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Maekawa Voting Protocol</a:t>
            </a:r>
          </a:p>
        </p:txBody>
      </p:sp>
      <p:sp>
        <p:nvSpPr>
          <p:cNvPr id="3" name="Content Placeholder 2"/>
          <p:cNvSpPr>
            <a:spLocks noGrp="1"/>
          </p:cNvSpPr>
          <p:nvPr>
            <p:ph idx="1"/>
          </p:nvPr>
        </p:nvSpPr>
        <p:spPr/>
        <p:txBody>
          <a:bodyPr>
            <a:normAutofit/>
          </a:bodyPr>
          <a:lstStyle/>
          <a:p>
            <a:r>
              <a:rPr lang="en-US" dirty="0"/>
              <a:t>The goal is </a:t>
            </a:r>
            <a:r>
              <a:rPr lang="en-US" dirty="0">
                <a:highlight>
                  <a:srgbClr val="FFFF00"/>
                </a:highlight>
              </a:rPr>
              <a:t>to reduce the number of messages</a:t>
            </a:r>
            <a:r>
              <a:rPr lang="en-US" dirty="0"/>
              <a:t> during the collection and release of VOTEs</a:t>
            </a:r>
          </a:p>
          <a:p>
            <a:r>
              <a:rPr lang="en-US" dirty="0">
                <a:solidFill>
                  <a:srgbClr val="0000FF"/>
                </a:solidFill>
              </a:rPr>
              <a:t>(Idea)</a:t>
            </a:r>
          </a:p>
          <a:p>
            <a:pPr lvl="1" algn="just"/>
            <a:r>
              <a:rPr lang="en-US" i="1" dirty="0">
                <a:solidFill>
                  <a:srgbClr val="000000"/>
                </a:solidFill>
              </a:rPr>
              <a:t>It is not necessary to broadcast the REQUEST message. Instead each machine can have its own VOTING Set, sends requests within this set and collects VOTEs only from the machines in its VOTING set. </a:t>
            </a:r>
          </a:p>
          <a:p>
            <a:pPr marL="457200" lvl="1" indent="0" algn="just">
              <a:buNone/>
            </a:pPr>
            <a:endParaRPr lang="en-US" b="1" i="1" dirty="0">
              <a:solidFill>
                <a:srgbClr val="000000"/>
              </a:solidFill>
            </a:endParaRPr>
          </a:p>
        </p:txBody>
      </p:sp>
    </p:spTree>
    <p:extLst>
      <p:ext uri="{BB962C8B-B14F-4D97-AF65-F5344CB8AC3E}">
        <p14:creationId xmlns:p14="http://schemas.microsoft.com/office/powerpoint/2010/main" val="25271392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Maekawa Voting Protocol</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(Design)</a:t>
            </a:r>
          </a:p>
          <a:p>
            <a:pPr lvl="1" algn="just"/>
            <a:r>
              <a:rPr lang="en-US" dirty="0">
                <a:solidFill>
                  <a:srgbClr val="000000"/>
                </a:solidFill>
              </a:rPr>
              <a:t>The safety of the protocol depends on the construction of VOTING set. </a:t>
            </a:r>
          </a:p>
          <a:p>
            <a:pPr lvl="1" algn="just"/>
            <a:r>
              <a:rPr lang="en-US" i="1" dirty="0">
                <a:solidFill>
                  <a:srgbClr val="0000FF"/>
                </a:solidFill>
              </a:rPr>
              <a:t>Let us assume that the VOTING set of machine “i” is captured via “Vi”. For any 1&lt;=</a:t>
            </a:r>
            <a:r>
              <a:rPr lang="en-US" i="1" dirty="0" err="1">
                <a:solidFill>
                  <a:srgbClr val="0000FF"/>
                </a:solidFill>
              </a:rPr>
              <a:t>i,j</a:t>
            </a:r>
            <a:r>
              <a:rPr lang="en-US" i="1" dirty="0">
                <a:solidFill>
                  <a:srgbClr val="0000FF"/>
                </a:solidFill>
              </a:rPr>
              <a:t>&lt;=N, we must have “Vi </a:t>
            </a:r>
            <a:r>
              <a:rPr lang="en-US" b="1" i="1" dirty="0">
                <a:solidFill>
                  <a:srgbClr val="0000FF"/>
                </a:solidFill>
              </a:rPr>
              <a:t>∩ </a:t>
            </a:r>
            <a:r>
              <a:rPr lang="en-US" i="1" dirty="0" err="1">
                <a:solidFill>
                  <a:srgbClr val="0000FF"/>
                </a:solidFill>
              </a:rPr>
              <a:t>Vj</a:t>
            </a:r>
            <a:r>
              <a:rPr lang="en-US" i="1" dirty="0">
                <a:solidFill>
                  <a:srgbClr val="0000FF"/>
                </a:solidFill>
              </a:rPr>
              <a:t> ≠ </a:t>
            </a:r>
            <a:r>
              <a:rPr lang="en-US" i="1" dirty="0" err="1">
                <a:solidFill>
                  <a:srgbClr val="0000FF"/>
                </a:solidFill>
              </a:rPr>
              <a:t>ϕ</a:t>
            </a:r>
            <a:r>
              <a:rPr lang="en-US" i="1" dirty="0">
                <a:solidFill>
                  <a:srgbClr val="0000FF"/>
                </a:solidFill>
              </a:rPr>
              <a:t>”.</a:t>
            </a:r>
          </a:p>
          <a:p>
            <a:pPr lvl="1" algn="just"/>
            <a:r>
              <a:rPr lang="en-US" dirty="0"/>
              <a:t>Intuitively, for any two machines “i” and “j” must have overlapping VOTING sets so that at least one machine in the VOTING sets will VOTE for either “i” or “j”, but NOT both.</a:t>
            </a:r>
          </a:p>
        </p:txBody>
      </p:sp>
    </p:spTree>
    <p:extLst>
      <p:ext uri="{BB962C8B-B14F-4D97-AF65-F5344CB8AC3E}">
        <p14:creationId xmlns:p14="http://schemas.microsoft.com/office/powerpoint/2010/main" val="35090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rot="5400000">
            <a:off x="3921129" y="2135870"/>
            <a:ext cx="825255" cy="3524766"/>
          </a:xfrm>
          <a:prstGeom prst="rect">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67100" y="2667000"/>
            <a:ext cx="939800" cy="3149600"/>
          </a:xfrm>
          <a:prstGeom prst="rect">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Maekawa Voting Protocol (Exercise)</a:t>
            </a:r>
          </a:p>
        </p:txBody>
      </p:sp>
      <p:sp>
        <p:nvSpPr>
          <p:cNvPr id="3" name="Content Placeholder 2"/>
          <p:cNvSpPr>
            <a:spLocks noGrp="1"/>
          </p:cNvSpPr>
          <p:nvPr>
            <p:ph idx="1"/>
          </p:nvPr>
        </p:nvSpPr>
        <p:spPr/>
        <p:txBody>
          <a:bodyPr>
            <a:normAutofit/>
          </a:bodyPr>
          <a:lstStyle/>
          <a:p>
            <a:r>
              <a:rPr lang="en-US" dirty="0">
                <a:solidFill>
                  <a:srgbClr val="0000FF"/>
                </a:solidFill>
              </a:rPr>
              <a:t>(Design of VOTING Set)</a:t>
            </a:r>
          </a:p>
        </p:txBody>
      </p:sp>
      <p:sp>
        <p:nvSpPr>
          <p:cNvPr id="4" name="Rounded Rectangle 3"/>
          <p:cNvSpPr/>
          <p:nvPr/>
        </p:nvSpPr>
        <p:spPr>
          <a:xfrm>
            <a:off x="2613424" y="2802155"/>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771740" y="2891055"/>
            <a:ext cx="301660" cy="369332"/>
          </a:xfrm>
          <a:prstGeom prst="rect">
            <a:avLst/>
          </a:prstGeom>
          <a:noFill/>
        </p:spPr>
        <p:txBody>
          <a:bodyPr wrap="none" rtlCol="0">
            <a:spAutoFit/>
          </a:bodyPr>
          <a:lstStyle/>
          <a:p>
            <a:r>
              <a:rPr lang="en-US" dirty="0"/>
              <a:t>1</a:t>
            </a:r>
          </a:p>
        </p:txBody>
      </p:sp>
      <p:sp>
        <p:nvSpPr>
          <p:cNvPr id="6" name="Rounded Rectangle 5"/>
          <p:cNvSpPr/>
          <p:nvPr/>
        </p:nvSpPr>
        <p:spPr>
          <a:xfrm>
            <a:off x="3578624" y="2790364"/>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736940" y="2879264"/>
            <a:ext cx="301660" cy="369332"/>
          </a:xfrm>
          <a:prstGeom prst="rect">
            <a:avLst/>
          </a:prstGeom>
          <a:noFill/>
        </p:spPr>
        <p:txBody>
          <a:bodyPr wrap="none" rtlCol="0">
            <a:spAutoFit/>
          </a:bodyPr>
          <a:lstStyle/>
          <a:p>
            <a:r>
              <a:rPr lang="en-US" dirty="0"/>
              <a:t>2</a:t>
            </a:r>
          </a:p>
        </p:txBody>
      </p:sp>
      <p:sp>
        <p:nvSpPr>
          <p:cNvPr id="8" name="Rounded Rectangle 7"/>
          <p:cNvSpPr/>
          <p:nvPr/>
        </p:nvSpPr>
        <p:spPr>
          <a:xfrm>
            <a:off x="4505724" y="2779482"/>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664040" y="2868382"/>
            <a:ext cx="301660" cy="369332"/>
          </a:xfrm>
          <a:prstGeom prst="rect">
            <a:avLst/>
          </a:prstGeom>
          <a:noFill/>
        </p:spPr>
        <p:txBody>
          <a:bodyPr wrap="none" rtlCol="0">
            <a:spAutoFit/>
          </a:bodyPr>
          <a:lstStyle/>
          <a:p>
            <a:r>
              <a:rPr lang="en-US" dirty="0"/>
              <a:t>3</a:t>
            </a:r>
          </a:p>
        </p:txBody>
      </p:sp>
      <p:sp>
        <p:nvSpPr>
          <p:cNvPr id="10" name="Rounded Rectangle 9"/>
          <p:cNvSpPr/>
          <p:nvPr/>
        </p:nvSpPr>
        <p:spPr>
          <a:xfrm>
            <a:off x="5429684" y="2770418"/>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588000" y="2859318"/>
            <a:ext cx="301660" cy="369332"/>
          </a:xfrm>
          <a:prstGeom prst="rect">
            <a:avLst/>
          </a:prstGeom>
          <a:noFill/>
        </p:spPr>
        <p:txBody>
          <a:bodyPr wrap="none" rtlCol="0">
            <a:spAutoFit/>
          </a:bodyPr>
          <a:lstStyle/>
          <a:p>
            <a:r>
              <a:rPr lang="en-US" dirty="0"/>
              <a:t>4</a:t>
            </a:r>
          </a:p>
        </p:txBody>
      </p:sp>
      <p:sp>
        <p:nvSpPr>
          <p:cNvPr id="13" name="Rounded Rectangle 12"/>
          <p:cNvSpPr/>
          <p:nvPr/>
        </p:nvSpPr>
        <p:spPr>
          <a:xfrm>
            <a:off x="2635684" y="3592405"/>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794000" y="3681305"/>
            <a:ext cx="301660" cy="369332"/>
          </a:xfrm>
          <a:prstGeom prst="rect">
            <a:avLst/>
          </a:prstGeom>
          <a:noFill/>
        </p:spPr>
        <p:txBody>
          <a:bodyPr wrap="none" rtlCol="0">
            <a:spAutoFit/>
          </a:bodyPr>
          <a:lstStyle/>
          <a:p>
            <a:r>
              <a:rPr lang="en-US" dirty="0"/>
              <a:t>5</a:t>
            </a:r>
          </a:p>
        </p:txBody>
      </p:sp>
      <p:sp>
        <p:nvSpPr>
          <p:cNvPr id="15" name="Rounded Rectangle 14"/>
          <p:cNvSpPr/>
          <p:nvPr/>
        </p:nvSpPr>
        <p:spPr>
          <a:xfrm>
            <a:off x="3600884" y="3580614"/>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759200" y="3669514"/>
            <a:ext cx="301660" cy="369332"/>
          </a:xfrm>
          <a:prstGeom prst="rect">
            <a:avLst/>
          </a:prstGeom>
          <a:noFill/>
        </p:spPr>
        <p:txBody>
          <a:bodyPr wrap="none" rtlCol="0">
            <a:spAutoFit/>
          </a:bodyPr>
          <a:lstStyle/>
          <a:p>
            <a:r>
              <a:rPr lang="en-US" dirty="0"/>
              <a:t>6</a:t>
            </a:r>
          </a:p>
        </p:txBody>
      </p:sp>
      <p:sp>
        <p:nvSpPr>
          <p:cNvPr id="17" name="Rounded Rectangle 16"/>
          <p:cNvSpPr/>
          <p:nvPr/>
        </p:nvSpPr>
        <p:spPr>
          <a:xfrm>
            <a:off x="4527984" y="3569732"/>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686300" y="3658632"/>
            <a:ext cx="301660" cy="369332"/>
          </a:xfrm>
          <a:prstGeom prst="rect">
            <a:avLst/>
          </a:prstGeom>
          <a:noFill/>
        </p:spPr>
        <p:txBody>
          <a:bodyPr wrap="none" rtlCol="0">
            <a:spAutoFit/>
          </a:bodyPr>
          <a:lstStyle/>
          <a:p>
            <a:r>
              <a:rPr lang="en-US" dirty="0"/>
              <a:t>7</a:t>
            </a:r>
          </a:p>
        </p:txBody>
      </p:sp>
      <p:sp>
        <p:nvSpPr>
          <p:cNvPr id="19" name="Rounded Rectangle 18"/>
          <p:cNvSpPr/>
          <p:nvPr/>
        </p:nvSpPr>
        <p:spPr>
          <a:xfrm>
            <a:off x="5451944" y="3560668"/>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610260" y="3649568"/>
            <a:ext cx="301660" cy="369332"/>
          </a:xfrm>
          <a:prstGeom prst="rect">
            <a:avLst/>
          </a:prstGeom>
          <a:noFill/>
        </p:spPr>
        <p:txBody>
          <a:bodyPr wrap="none" rtlCol="0">
            <a:spAutoFit/>
          </a:bodyPr>
          <a:lstStyle/>
          <a:p>
            <a:r>
              <a:rPr lang="en-US" dirty="0"/>
              <a:t>8</a:t>
            </a:r>
          </a:p>
        </p:txBody>
      </p:sp>
      <p:sp>
        <p:nvSpPr>
          <p:cNvPr id="21" name="Rounded Rectangle 20"/>
          <p:cNvSpPr/>
          <p:nvPr/>
        </p:nvSpPr>
        <p:spPr>
          <a:xfrm>
            <a:off x="2667504" y="4342614"/>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825820" y="4431514"/>
            <a:ext cx="301660" cy="369332"/>
          </a:xfrm>
          <a:prstGeom prst="rect">
            <a:avLst/>
          </a:prstGeom>
          <a:noFill/>
        </p:spPr>
        <p:txBody>
          <a:bodyPr wrap="none" rtlCol="0">
            <a:spAutoFit/>
          </a:bodyPr>
          <a:lstStyle/>
          <a:p>
            <a:r>
              <a:rPr lang="en-US" dirty="0"/>
              <a:t>9</a:t>
            </a:r>
          </a:p>
        </p:txBody>
      </p:sp>
      <p:sp>
        <p:nvSpPr>
          <p:cNvPr id="23" name="Rounded Rectangle 22"/>
          <p:cNvSpPr/>
          <p:nvPr/>
        </p:nvSpPr>
        <p:spPr>
          <a:xfrm>
            <a:off x="3632704" y="4330823"/>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727520" y="4419723"/>
            <a:ext cx="418654" cy="369332"/>
          </a:xfrm>
          <a:prstGeom prst="rect">
            <a:avLst/>
          </a:prstGeom>
          <a:noFill/>
        </p:spPr>
        <p:txBody>
          <a:bodyPr wrap="none" rtlCol="0">
            <a:spAutoFit/>
          </a:bodyPr>
          <a:lstStyle/>
          <a:p>
            <a:r>
              <a:rPr lang="en-US" dirty="0"/>
              <a:t>10</a:t>
            </a:r>
          </a:p>
        </p:txBody>
      </p:sp>
      <p:sp>
        <p:nvSpPr>
          <p:cNvPr id="25" name="Rounded Rectangle 24"/>
          <p:cNvSpPr/>
          <p:nvPr/>
        </p:nvSpPr>
        <p:spPr>
          <a:xfrm>
            <a:off x="4559804" y="4319941"/>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645200" y="4421541"/>
            <a:ext cx="418654" cy="369332"/>
          </a:xfrm>
          <a:prstGeom prst="rect">
            <a:avLst/>
          </a:prstGeom>
          <a:noFill/>
        </p:spPr>
        <p:txBody>
          <a:bodyPr wrap="none" rtlCol="0">
            <a:spAutoFit/>
          </a:bodyPr>
          <a:lstStyle/>
          <a:p>
            <a:r>
              <a:rPr lang="en-US" dirty="0"/>
              <a:t>11</a:t>
            </a:r>
          </a:p>
        </p:txBody>
      </p:sp>
      <p:sp>
        <p:nvSpPr>
          <p:cNvPr id="27" name="Rounded Rectangle 26"/>
          <p:cNvSpPr/>
          <p:nvPr/>
        </p:nvSpPr>
        <p:spPr>
          <a:xfrm>
            <a:off x="5483764" y="4310877"/>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578580" y="4412477"/>
            <a:ext cx="418654" cy="369332"/>
          </a:xfrm>
          <a:prstGeom prst="rect">
            <a:avLst/>
          </a:prstGeom>
          <a:noFill/>
        </p:spPr>
        <p:txBody>
          <a:bodyPr wrap="none" rtlCol="0">
            <a:spAutoFit/>
          </a:bodyPr>
          <a:lstStyle/>
          <a:p>
            <a:r>
              <a:rPr lang="en-US" dirty="0"/>
              <a:t>12</a:t>
            </a:r>
          </a:p>
        </p:txBody>
      </p:sp>
      <p:sp>
        <p:nvSpPr>
          <p:cNvPr id="29" name="Rounded Rectangle 28"/>
          <p:cNvSpPr/>
          <p:nvPr/>
        </p:nvSpPr>
        <p:spPr>
          <a:xfrm>
            <a:off x="2689764" y="5113801"/>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2794000" y="5202701"/>
            <a:ext cx="418654" cy="369332"/>
          </a:xfrm>
          <a:prstGeom prst="rect">
            <a:avLst/>
          </a:prstGeom>
          <a:noFill/>
        </p:spPr>
        <p:txBody>
          <a:bodyPr wrap="none" rtlCol="0">
            <a:spAutoFit/>
          </a:bodyPr>
          <a:lstStyle/>
          <a:p>
            <a:r>
              <a:rPr lang="en-US" dirty="0"/>
              <a:t>13</a:t>
            </a:r>
          </a:p>
        </p:txBody>
      </p:sp>
      <p:sp>
        <p:nvSpPr>
          <p:cNvPr id="31" name="Rounded Rectangle 30"/>
          <p:cNvSpPr/>
          <p:nvPr/>
        </p:nvSpPr>
        <p:spPr>
          <a:xfrm>
            <a:off x="3654964" y="5102010"/>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750086" y="5190910"/>
            <a:ext cx="418654" cy="369332"/>
          </a:xfrm>
          <a:prstGeom prst="rect">
            <a:avLst/>
          </a:prstGeom>
          <a:noFill/>
        </p:spPr>
        <p:txBody>
          <a:bodyPr wrap="none" rtlCol="0">
            <a:spAutoFit/>
          </a:bodyPr>
          <a:lstStyle/>
          <a:p>
            <a:r>
              <a:rPr lang="en-US" dirty="0"/>
              <a:t>14</a:t>
            </a:r>
          </a:p>
        </p:txBody>
      </p:sp>
      <p:sp>
        <p:nvSpPr>
          <p:cNvPr id="33" name="Rounded Rectangle 32"/>
          <p:cNvSpPr/>
          <p:nvPr/>
        </p:nvSpPr>
        <p:spPr>
          <a:xfrm>
            <a:off x="4582064" y="5091128"/>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699446" y="5180028"/>
            <a:ext cx="418654" cy="369332"/>
          </a:xfrm>
          <a:prstGeom prst="rect">
            <a:avLst/>
          </a:prstGeom>
          <a:noFill/>
        </p:spPr>
        <p:txBody>
          <a:bodyPr wrap="none" rtlCol="0">
            <a:spAutoFit/>
          </a:bodyPr>
          <a:lstStyle/>
          <a:p>
            <a:r>
              <a:rPr lang="en-US" dirty="0"/>
              <a:t>15</a:t>
            </a:r>
          </a:p>
        </p:txBody>
      </p:sp>
      <p:sp>
        <p:nvSpPr>
          <p:cNvPr id="35" name="Rounded Rectangle 34"/>
          <p:cNvSpPr/>
          <p:nvPr/>
        </p:nvSpPr>
        <p:spPr>
          <a:xfrm>
            <a:off x="5506024" y="5082064"/>
            <a:ext cx="590116" cy="58601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5600840" y="5170964"/>
            <a:ext cx="418654" cy="369332"/>
          </a:xfrm>
          <a:prstGeom prst="rect">
            <a:avLst/>
          </a:prstGeom>
          <a:noFill/>
        </p:spPr>
        <p:txBody>
          <a:bodyPr wrap="none" rtlCol="0">
            <a:spAutoFit/>
          </a:bodyPr>
          <a:lstStyle/>
          <a:p>
            <a:r>
              <a:rPr lang="en-US" dirty="0"/>
              <a:t>16</a:t>
            </a:r>
          </a:p>
        </p:txBody>
      </p:sp>
      <p:sp>
        <p:nvSpPr>
          <p:cNvPr id="37" name="TextBox 36"/>
          <p:cNvSpPr txBox="1"/>
          <p:nvPr/>
        </p:nvSpPr>
        <p:spPr>
          <a:xfrm>
            <a:off x="258477" y="6152953"/>
            <a:ext cx="9153916" cy="646331"/>
          </a:xfrm>
          <a:prstGeom prst="rect">
            <a:avLst/>
          </a:prstGeom>
          <a:noFill/>
        </p:spPr>
        <p:txBody>
          <a:bodyPr wrap="none" rtlCol="0">
            <a:spAutoFit/>
          </a:bodyPr>
          <a:lstStyle/>
          <a:p>
            <a:r>
              <a:rPr lang="en-US" dirty="0">
                <a:solidFill>
                  <a:srgbClr val="0000FF"/>
                </a:solidFill>
              </a:rPr>
              <a:t>Assuming a total of N machines that can be arranged as above, what is the number of VOTEs </a:t>
            </a:r>
          </a:p>
          <a:p>
            <a:r>
              <a:rPr lang="en-US" dirty="0">
                <a:solidFill>
                  <a:srgbClr val="0000FF"/>
                </a:solidFill>
              </a:rPr>
              <a:t>to be collected before a machine can enter critical section? </a:t>
            </a:r>
            <a:r>
              <a:rPr lang="en-US" dirty="0">
                <a:solidFill>
                  <a:schemeClr val="accent2"/>
                </a:solidFill>
              </a:rPr>
              <a:t>Should be ALL within the set</a:t>
            </a:r>
            <a:endParaRPr lang="en-US" dirty="0">
              <a:solidFill>
                <a:srgbClr val="0000FF"/>
              </a:solidFill>
            </a:endParaRPr>
          </a:p>
        </p:txBody>
      </p:sp>
      <p:cxnSp>
        <p:nvCxnSpPr>
          <p:cNvPr id="39" name="Straight Arrow Connector 38"/>
          <p:cNvCxnSpPr/>
          <p:nvPr/>
        </p:nvCxnSpPr>
        <p:spPr>
          <a:xfrm flipV="1">
            <a:off x="4406900" y="2525482"/>
            <a:ext cx="2578100" cy="177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0"/>
          </p:cNvCxnSpPr>
          <p:nvPr/>
        </p:nvCxnSpPr>
        <p:spPr>
          <a:xfrm flipV="1">
            <a:off x="6096140" y="2525482"/>
            <a:ext cx="888860" cy="137277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985000" y="2181224"/>
            <a:ext cx="1268384" cy="646331"/>
          </a:xfrm>
          <a:prstGeom prst="rect">
            <a:avLst/>
          </a:prstGeom>
          <a:noFill/>
        </p:spPr>
        <p:txBody>
          <a:bodyPr wrap="none" rtlCol="0">
            <a:spAutoFit/>
          </a:bodyPr>
          <a:lstStyle/>
          <a:p>
            <a:r>
              <a:rPr lang="en-US" dirty="0"/>
              <a:t>VOTING set </a:t>
            </a:r>
          </a:p>
          <a:p>
            <a:r>
              <a:rPr lang="en-US" dirty="0"/>
              <a:t>for Node 6</a:t>
            </a:r>
          </a:p>
        </p:txBody>
      </p:sp>
    </p:spTree>
    <p:extLst>
      <p:ext uri="{BB962C8B-B14F-4D97-AF65-F5344CB8AC3E}">
        <p14:creationId xmlns:p14="http://schemas.microsoft.com/office/powerpoint/2010/main" val="30326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(Example)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29" name="Straight Arrow Connector 28"/>
          <p:cNvCxnSpPr>
            <a:stCxn id="23" idx="2"/>
            <a:endCxn id="6" idx="0"/>
          </p:cNvCxnSpPr>
          <p:nvPr/>
        </p:nvCxnSpPr>
        <p:spPr>
          <a:xfrm flipH="1">
            <a:off x="2081785" y="2901318"/>
            <a:ext cx="2671307"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269926" y="3464446"/>
            <a:ext cx="457427" cy="369332"/>
          </a:xfrm>
          <a:prstGeom prst="rect">
            <a:avLst/>
          </a:prstGeom>
          <a:noFill/>
        </p:spPr>
        <p:txBody>
          <a:bodyPr wrap="none" rtlCol="0">
            <a:spAutoFit/>
          </a:bodyPr>
          <a:lstStyle/>
          <a:p>
            <a:r>
              <a:rPr lang="en-US" dirty="0"/>
              <a:t>OK</a:t>
            </a:r>
          </a:p>
        </p:txBody>
      </p:sp>
      <p:sp>
        <p:nvSpPr>
          <p:cNvPr id="34" name="TextBox 33"/>
          <p:cNvSpPr txBox="1"/>
          <p:nvPr/>
        </p:nvSpPr>
        <p:spPr>
          <a:xfrm>
            <a:off x="2237835" y="1417638"/>
            <a:ext cx="5897543" cy="369332"/>
          </a:xfrm>
          <a:prstGeom prst="rect">
            <a:avLst/>
          </a:prstGeom>
          <a:noFill/>
        </p:spPr>
        <p:txBody>
          <a:bodyPr wrap="none" rtlCol="0">
            <a:spAutoFit/>
          </a:bodyPr>
          <a:lstStyle/>
          <a:p>
            <a:r>
              <a:rPr lang="en-US" dirty="0">
                <a:solidFill>
                  <a:srgbClr val="0000FF"/>
                </a:solidFill>
              </a:rPr>
              <a:t>Since 1 is at the head of the queue, the server grants request</a:t>
            </a:r>
          </a:p>
        </p:txBody>
      </p:sp>
      <p:sp>
        <p:nvSpPr>
          <p:cNvPr id="21" name="Rounded Rectangle 20"/>
          <p:cNvSpPr/>
          <p:nvPr/>
        </p:nvSpPr>
        <p:spPr>
          <a:xfrm>
            <a:off x="6307112" y="2174064"/>
            <a:ext cx="625587"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1</a:t>
            </a:r>
          </a:p>
        </p:txBody>
      </p:sp>
      <p:sp>
        <p:nvSpPr>
          <p:cNvPr id="27" name="Rounded Rectangle 26"/>
          <p:cNvSpPr/>
          <p:nvPr/>
        </p:nvSpPr>
        <p:spPr>
          <a:xfrm>
            <a:off x="6945864" y="217435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385990" y="2659191"/>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053873" y="2971286"/>
            <a:ext cx="675185" cy="369332"/>
          </a:xfrm>
          <a:prstGeom prst="rect">
            <a:avLst/>
          </a:prstGeom>
          <a:noFill/>
        </p:spPr>
        <p:txBody>
          <a:bodyPr wrap="none" rtlCol="0">
            <a:spAutoFit/>
          </a:bodyPr>
          <a:lstStyle/>
          <a:p>
            <a:r>
              <a:rPr lang="en-US" dirty="0"/>
              <a:t>Head</a:t>
            </a:r>
          </a:p>
        </p:txBody>
      </p:sp>
    </p:spTree>
    <p:extLst>
      <p:ext uri="{BB962C8B-B14F-4D97-AF65-F5344CB8AC3E}">
        <p14:creationId xmlns:p14="http://schemas.microsoft.com/office/powerpoint/2010/main" val="16179068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Distributed Mutual Exclusion</a:t>
            </a:r>
          </a:p>
        </p:txBody>
      </p:sp>
      <p:sp>
        <p:nvSpPr>
          <p:cNvPr id="3" name="Content Placeholder 2"/>
          <p:cNvSpPr>
            <a:spLocks noGrp="1"/>
          </p:cNvSpPr>
          <p:nvPr>
            <p:ph idx="1"/>
          </p:nvPr>
        </p:nvSpPr>
        <p:spPr/>
        <p:txBody>
          <a:bodyPr>
            <a:normAutofit/>
          </a:bodyPr>
          <a:lstStyle/>
          <a:p>
            <a:r>
              <a:rPr lang="en-US" dirty="0">
                <a:solidFill>
                  <a:srgbClr val="0000FF"/>
                </a:solidFill>
              </a:rPr>
              <a:t>Safety</a:t>
            </a:r>
          </a:p>
          <a:p>
            <a:r>
              <a:rPr lang="en-US" dirty="0">
                <a:solidFill>
                  <a:srgbClr val="0000FF"/>
                </a:solidFill>
              </a:rPr>
              <a:t>Liveness</a:t>
            </a:r>
          </a:p>
          <a:p>
            <a:r>
              <a:rPr lang="en-US" dirty="0">
                <a:solidFill>
                  <a:srgbClr val="0000FF"/>
                </a:solidFill>
              </a:rPr>
              <a:t>Fairness</a:t>
            </a:r>
          </a:p>
          <a:p>
            <a:pPr algn="just"/>
            <a:r>
              <a:rPr lang="en-US" dirty="0">
                <a:solidFill>
                  <a:srgbClr val="000000"/>
                </a:solidFill>
              </a:rPr>
              <a:t>Minimize message traffic</a:t>
            </a:r>
          </a:p>
          <a:p>
            <a:pPr algn="just"/>
            <a:r>
              <a:rPr lang="en-US" dirty="0">
                <a:solidFill>
                  <a:srgbClr val="000000"/>
                </a:solidFill>
              </a:rPr>
              <a:t>Minimize Synchronization Delay</a:t>
            </a:r>
          </a:p>
          <a:p>
            <a:pPr marL="0" indent="0">
              <a:buNone/>
            </a:pPr>
            <a:endParaRPr lang="en-US" dirty="0">
              <a:solidFill>
                <a:srgbClr val="0000FF"/>
              </a:solidFill>
            </a:endParaRPr>
          </a:p>
        </p:txBody>
      </p:sp>
      <p:sp>
        <p:nvSpPr>
          <p:cNvPr id="4" name="TextBox 3"/>
          <p:cNvSpPr txBox="1"/>
          <p:nvPr/>
        </p:nvSpPr>
        <p:spPr>
          <a:xfrm>
            <a:off x="698500" y="5239434"/>
            <a:ext cx="7992167" cy="646331"/>
          </a:xfrm>
          <a:prstGeom prst="rect">
            <a:avLst/>
          </a:prstGeom>
          <a:noFill/>
        </p:spPr>
        <p:txBody>
          <a:bodyPr wrap="none" rtlCol="0">
            <a:spAutoFit/>
          </a:bodyPr>
          <a:lstStyle/>
          <a:p>
            <a:r>
              <a:rPr lang="en-US" i="1" dirty="0">
                <a:solidFill>
                  <a:srgbClr val="FF0000"/>
                </a:solidFill>
              </a:rPr>
              <a:t>There is no algorithm that excels in satisfying all these properties. The choice of the </a:t>
            </a:r>
          </a:p>
          <a:p>
            <a:r>
              <a:rPr lang="en-US" i="1" dirty="0">
                <a:solidFill>
                  <a:srgbClr val="FF0000"/>
                </a:solidFill>
              </a:rPr>
              <a:t>algorithm is thus highly dependent on the context, there is no perfect algorithm. </a:t>
            </a:r>
          </a:p>
        </p:txBody>
      </p:sp>
    </p:spTree>
    <p:extLst>
      <p:ext uri="{BB962C8B-B14F-4D97-AF65-F5344CB8AC3E}">
        <p14:creationId xmlns:p14="http://schemas.microsoft.com/office/powerpoint/2010/main" val="281970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Closest to Industrial Standard</a:t>
            </a:r>
          </a:p>
        </p:txBody>
      </p:sp>
      <p:sp>
        <p:nvSpPr>
          <p:cNvPr id="3" name="Content Placeholder 2"/>
          <p:cNvSpPr>
            <a:spLocks noGrp="1"/>
          </p:cNvSpPr>
          <p:nvPr>
            <p:ph idx="1"/>
          </p:nvPr>
        </p:nvSpPr>
        <p:spPr/>
        <p:txBody>
          <a:bodyPr/>
          <a:lstStyle/>
          <a:p>
            <a:pPr algn="just"/>
            <a:r>
              <a:rPr lang="en-US" dirty="0">
                <a:solidFill>
                  <a:srgbClr val="0000FF"/>
                </a:solidFill>
              </a:rPr>
              <a:t>Centralized Lock Server</a:t>
            </a:r>
          </a:p>
          <a:p>
            <a:pPr lvl="1" algn="just"/>
            <a:r>
              <a:rPr lang="en-US" dirty="0">
                <a:solidFill>
                  <a:srgbClr val="0000FF"/>
                </a:solidFill>
              </a:rPr>
              <a:t>Chubby from Google, ZooKeeper from Yahoo</a:t>
            </a:r>
          </a:p>
          <a:p>
            <a:pPr lvl="1" algn="just"/>
            <a:endParaRPr lang="en-US" dirty="0">
              <a:solidFill>
                <a:srgbClr val="0000FF"/>
              </a:solidFill>
            </a:endParaRPr>
          </a:p>
          <a:p>
            <a:pPr algn="just"/>
            <a:r>
              <a:rPr lang="en-US" dirty="0">
                <a:solidFill>
                  <a:srgbClr val="000000"/>
                </a:solidFill>
              </a:rPr>
              <a:t>Uses replication for fault tolerance</a:t>
            </a:r>
          </a:p>
          <a:p>
            <a:pPr lvl="1" algn="just"/>
            <a:r>
              <a:rPr lang="en-US" dirty="0">
                <a:solidFill>
                  <a:srgbClr val="000000"/>
                </a:solidFill>
              </a:rPr>
              <a:t>Replicas need protocols to coordinate. We will come to that later in the course.</a:t>
            </a:r>
          </a:p>
        </p:txBody>
      </p:sp>
    </p:spTree>
    <p:extLst>
      <p:ext uri="{BB962C8B-B14F-4D97-AF65-F5344CB8AC3E}">
        <p14:creationId xmlns:p14="http://schemas.microsoft.com/office/powerpoint/2010/main" val="379212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(Protocol)</a:t>
            </a:r>
          </a:p>
        </p:txBody>
      </p:sp>
      <p:sp>
        <p:nvSpPr>
          <p:cNvPr id="3" name="Content Placeholder 2"/>
          <p:cNvSpPr>
            <a:spLocks noGrp="1"/>
          </p:cNvSpPr>
          <p:nvPr>
            <p:ph idx="1"/>
          </p:nvPr>
        </p:nvSpPr>
        <p:spPr/>
        <p:txBody>
          <a:bodyPr/>
          <a:lstStyle/>
          <a:p>
            <a:r>
              <a:rPr lang="en-US" dirty="0">
                <a:solidFill>
                  <a:srgbClr val="0000FF"/>
                </a:solidFill>
              </a:rPr>
              <a:t>(on exit)</a:t>
            </a:r>
          </a:p>
          <a:p>
            <a:pPr lvl="1" algn="just"/>
            <a:r>
              <a:rPr lang="en-US" dirty="0"/>
              <a:t>Once the critical section is executed, the machine sends a RELEASE message to the central lock server.</a:t>
            </a:r>
          </a:p>
        </p:txBody>
      </p:sp>
    </p:spTree>
    <p:extLst>
      <p:ext uri="{BB962C8B-B14F-4D97-AF65-F5344CB8AC3E}">
        <p14:creationId xmlns:p14="http://schemas.microsoft.com/office/powerpoint/2010/main" val="403451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(Example)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solidFill>
                  <a:srgbClr val="0000FF"/>
                </a:solidFill>
                <a:latin typeface="Chalkboard SE Regular"/>
                <a:cs typeface="Chalkboard SE Regular"/>
              </a:rPr>
              <a:t>	release()</a:t>
            </a:r>
          </a:p>
          <a:p>
            <a:pPr lvl="1" algn="just"/>
            <a:r>
              <a:rPr lang="en-US" sz="1400" dirty="0">
                <a:latin typeface="Chalkboard SE Regular"/>
                <a:cs typeface="Chalkboard SE Regular"/>
              </a:rPr>
              <a:t>}</a:t>
            </a:r>
          </a:p>
        </p:txBody>
      </p:sp>
      <p:cxnSp>
        <p:nvCxnSpPr>
          <p:cNvPr id="29" name="Straight Arrow Connector 28"/>
          <p:cNvCxnSpPr>
            <a:stCxn id="6" idx="0"/>
            <a:endCxn id="23" idx="2"/>
          </p:cNvCxnSpPr>
          <p:nvPr/>
        </p:nvCxnSpPr>
        <p:spPr>
          <a:xfrm flipV="1">
            <a:off x="2081785" y="2901318"/>
            <a:ext cx="2671307"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269926" y="3464446"/>
            <a:ext cx="984802" cy="369332"/>
          </a:xfrm>
          <a:prstGeom prst="rect">
            <a:avLst/>
          </a:prstGeom>
          <a:noFill/>
        </p:spPr>
        <p:txBody>
          <a:bodyPr wrap="none" rtlCol="0">
            <a:spAutoFit/>
          </a:bodyPr>
          <a:lstStyle/>
          <a:p>
            <a:r>
              <a:rPr lang="en-US" dirty="0"/>
              <a:t>RELEASE</a:t>
            </a:r>
          </a:p>
        </p:txBody>
      </p:sp>
      <p:sp>
        <p:nvSpPr>
          <p:cNvPr id="34" name="TextBox 33"/>
          <p:cNvSpPr txBox="1"/>
          <p:nvPr/>
        </p:nvSpPr>
        <p:spPr>
          <a:xfrm>
            <a:off x="2237835" y="1417638"/>
            <a:ext cx="6452533" cy="369332"/>
          </a:xfrm>
          <a:prstGeom prst="rect">
            <a:avLst/>
          </a:prstGeom>
          <a:noFill/>
        </p:spPr>
        <p:txBody>
          <a:bodyPr wrap="none" rtlCol="0">
            <a:spAutoFit/>
          </a:bodyPr>
          <a:lstStyle/>
          <a:p>
            <a:r>
              <a:rPr lang="en-US" dirty="0">
                <a:solidFill>
                  <a:srgbClr val="0000FF"/>
                </a:solidFill>
              </a:rPr>
              <a:t>1 finishes the critical section, sends RELEASE message to the server</a:t>
            </a:r>
          </a:p>
        </p:txBody>
      </p:sp>
      <p:sp>
        <p:nvSpPr>
          <p:cNvPr id="21" name="Rounded Rectangle 20"/>
          <p:cNvSpPr/>
          <p:nvPr/>
        </p:nvSpPr>
        <p:spPr>
          <a:xfrm>
            <a:off x="6307112" y="2174064"/>
            <a:ext cx="625587"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1</a:t>
            </a:r>
          </a:p>
        </p:txBody>
      </p:sp>
      <p:sp>
        <p:nvSpPr>
          <p:cNvPr id="27" name="Rounded Rectangle 26"/>
          <p:cNvSpPr/>
          <p:nvPr/>
        </p:nvSpPr>
        <p:spPr>
          <a:xfrm>
            <a:off x="6945864" y="217435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385990" y="2659191"/>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053873" y="2971286"/>
            <a:ext cx="675185" cy="369332"/>
          </a:xfrm>
          <a:prstGeom prst="rect">
            <a:avLst/>
          </a:prstGeom>
          <a:noFill/>
        </p:spPr>
        <p:txBody>
          <a:bodyPr wrap="none" rtlCol="0">
            <a:spAutoFit/>
          </a:bodyPr>
          <a:lstStyle/>
          <a:p>
            <a:r>
              <a:rPr lang="en-US" dirty="0"/>
              <a:t>Head</a:t>
            </a:r>
          </a:p>
        </p:txBody>
      </p:sp>
    </p:spTree>
    <p:extLst>
      <p:ext uri="{BB962C8B-B14F-4D97-AF65-F5344CB8AC3E}">
        <p14:creationId xmlns:p14="http://schemas.microsoft.com/office/powerpoint/2010/main" val="375115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(Protocol)</a:t>
            </a:r>
          </a:p>
        </p:txBody>
      </p:sp>
      <p:sp>
        <p:nvSpPr>
          <p:cNvPr id="3" name="Content Placeholder 2"/>
          <p:cNvSpPr>
            <a:spLocks noGrp="1"/>
          </p:cNvSpPr>
          <p:nvPr>
            <p:ph idx="1"/>
          </p:nvPr>
        </p:nvSpPr>
        <p:spPr/>
        <p:txBody>
          <a:bodyPr/>
          <a:lstStyle/>
          <a:p>
            <a:r>
              <a:rPr lang="en-US" dirty="0">
                <a:solidFill>
                  <a:srgbClr val="0000FF"/>
                </a:solidFill>
              </a:rPr>
              <a:t>(on receiving a request)</a:t>
            </a:r>
          </a:p>
          <a:p>
            <a:pPr lvl="1" algn="just"/>
            <a:r>
              <a:rPr lang="en-US" dirty="0"/>
              <a:t>Lock server maintains an internal queue of all requests it had received, but not responded yet</a:t>
            </a:r>
          </a:p>
          <a:p>
            <a:pPr lvl="1" algn="just"/>
            <a:r>
              <a:rPr lang="en-US" dirty="0"/>
              <a:t>Delays sending response back to machine until the machine is at the head of queue</a:t>
            </a:r>
          </a:p>
          <a:p>
            <a:pPr lvl="1" algn="just"/>
            <a:r>
              <a:rPr lang="en-US" i="1" dirty="0">
                <a:solidFill>
                  <a:srgbClr val="0000FF"/>
                </a:solidFill>
              </a:rPr>
              <a:t>Removes machine from the queue after it gets RELEASE</a:t>
            </a:r>
          </a:p>
        </p:txBody>
      </p:sp>
    </p:spTree>
    <p:extLst>
      <p:ext uri="{BB962C8B-B14F-4D97-AF65-F5344CB8AC3E}">
        <p14:creationId xmlns:p14="http://schemas.microsoft.com/office/powerpoint/2010/main" val="63783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(Example)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solidFill>
                  <a:srgbClr val="0000FF"/>
                </a:solidFill>
                <a:latin typeface="Chalkboard SE Regular"/>
                <a:cs typeface="Chalkboard SE Regular"/>
              </a:rPr>
              <a:t>	release()</a:t>
            </a:r>
          </a:p>
          <a:p>
            <a:pPr lvl="1" algn="just"/>
            <a:r>
              <a:rPr lang="en-US" sz="1400" dirty="0">
                <a:latin typeface="Chalkboard SE Regular"/>
                <a:cs typeface="Chalkboard SE Regular"/>
              </a:rPr>
              <a:t>}</a:t>
            </a:r>
          </a:p>
        </p:txBody>
      </p:sp>
      <p:cxnSp>
        <p:nvCxnSpPr>
          <p:cNvPr id="29" name="Straight Arrow Connector 28"/>
          <p:cNvCxnSpPr>
            <a:stCxn id="6" idx="0"/>
            <a:endCxn id="23" idx="2"/>
          </p:cNvCxnSpPr>
          <p:nvPr/>
        </p:nvCxnSpPr>
        <p:spPr>
          <a:xfrm flipV="1">
            <a:off x="2081785" y="2901318"/>
            <a:ext cx="2671307"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269926" y="3464446"/>
            <a:ext cx="984802" cy="369332"/>
          </a:xfrm>
          <a:prstGeom prst="rect">
            <a:avLst/>
          </a:prstGeom>
          <a:noFill/>
        </p:spPr>
        <p:txBody>
          <a:bodyPr wrap="none" rtlCol="0">
            <a:spAutoFit/>
          </a:bodyPr>
          <a:lstStyle/>
          <a:p>
            <a:r>
              <a:rPr lang="en-US" dirty="0"/>
              <a:t>RELEASE</a:t>
            </a:r>
          </a:p>
        </p:txBody>
      </p:sp>
      <p:sp>
        <p:nvSpPr>
          <p:cNvPr id="34" name="TextBox 33"/>
          <p:cNvSpPr txBox="1"/>
          <p:nvPr/>
        </p:nvSpPr>
        <p:spPr>
          <a:xfrm>
            <a:off x="2237835" y="1417638"/>
            <a:ext cx="6771505" cy="369332"/>
          </a:xfrm>
          <a:prstGeom prst="rect">
            <a:avLst/>
          </a:prstGeom>
          <a:noFill/>
        </p:spPr>
        <p:txBody>
          <a:bodyPr wrap="none" rtlCol="0">
            <a:spAutoFit/>
          </a:bodyPr>
          <a:lstStyle/>
          <a:p>
            <a:r>
              <a:rPr lang="en-US" dirty="0">
                <a:solidFill>
                  <a:srgbClr val="0000FF"/>
                </a:solidFill>
              </a:rPr>
              <a:t>1 is removed from the queue, 2 becomes the head and OK is sent to 2</a:t>
            </a:r>
          </a:p>
        </p:txBody>
      </p:sp>
      <p:sp>
        <p:nvSpPr>
          <p:cNvPr id="27" name="Rounded Rectangle 26"/>
          <p:cNvSpPr/>
          <p:nvPr/>
        </p:nvSpPr>
        <p:spPr>
          <a:xfrm>
            <a:off x="6590651" y="210211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601360" y="2586660"/>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192886" y="2899046"/>
            <a:ext cx="675185" cy="369332"/>
          </a:xfrm>
          <a:prstGeom prst="rect">
            <a:avLst/>
          </a:prstGeom>
          <a:noFill/>
        </p:spPr>
        <p:txBody>
          <a:bodyPr wrap="none" rtlCol="0">
            <a:spAutoFit/>
          </a:bodyPr>
          <a:lstStyle/>
          <a:p>
            <a:r>
              <a:rPr lang="en-US" dirty="0"/>
              <a:t>Head</a:t>
            </a:r>
          </a:p>
        </p:txBody>
      </p:sp>
      <p:cxnSp>
        <p:nvCxnSpPr>
          <p:cNvPr id="26" name="Straight Arrow Connector 25"/>
          <p:cNvCxnSpPr>
            <a:stCxn id="23" idx="2"/>
            <a:endCxn id="4" idx="0"/>
          </p:cNvCxnSpPr>
          <p:nvPr/>
        </p:nvCxnSpPr>
        <p:spPr>
          <a:xfrm flipH="1">
            <a:off x="3442173" y="2901318"/>
            <a:ext cx="1310919"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934192" y="3649112"/>
            <a:ext cx="457427" cy="369332"/>
          </a:xfrm>
          <a:prstGeom prst="rect">
            <a:avLst/>
          </a:prstGeom>
          <a:noFill/>
        </p:spPr>
        <p:txBody>
          <a:bodyPr wrap="none" rtlCol="0">
            <a:spAutoFit/>
          </a:bodyPr>
          <a:lstStyle/>
          <a:p>
            <a:r>
              <a:rPr lang="en-US" dirty="0"/>
              <a:t>OK</a:t>
            </a:r>
          </a:p>
        </p:txBody>
      </p:sp>
    </p:spTree>
    <p:extLst>
      <p:ext uri="{BB962C8B-B14F-4D97-AF65-F5344CB8AC3E}">
        <p14:creationId xmlns:p14="http://schemas.microsoft.com/office/powerpoint/2010/main" val="18769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4" name="Rounded Rectangle 3"/>
          <p:cNvSpPr/>
          <p:nvPr/>
        </p:nvSpPr>
        <p:spPr>
          <a:xfrm>
            <a:off x="1186707"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225964"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789221" y="1927375"/>
            <a:ext cx="1317007" cy="466453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7143" y="1479851"/>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Applications</a:t>
            </a:r>
          </a:p>
        </p:txBody>
      </p:sp>
      <p:sp>
        <p:nvSpPr>
          <p:cNvPr id="15" name="Rectangle 14"/>
          <p:cNvSpPr/>
          <p:nvPr/>
        </p:nvSpPr>
        <p:spPr>
          <a:xfrm>
            <a:off x="1243392"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6" name="Rectangle 15"/>
          <p:cNvSpPr/>
          <p:nvPr/>
        </p:nvSpPr>
        <p:spPr>
          <a:xfrm>
            <a:off x="1250652"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7" name="Rectangle 16"/>
          <p:cNvSpPr/>
          <p:nvPr/>
        </p:nvSpPr>
        <p:spPr>
          <a:xfrm>
            <a:off x="3287485"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8" name="Rectangle 17"/>
          <p:cNvSpPr/>
          <p:nvPr/>
        </p:nvSpPr>
        <p:spPr>
          <a:xfrm>
            <a:off x="3294745"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9" name="Rectangle 18"/>
          <p:cNvSpPr/>
          <p:nvPr/>
        </p:nvSpPr>
        <p:spPr>
          <a:xfrm>
            <a:off x="6847275" y="5568644"/>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20" name="Rectangle 19"/>
          <p:cNvSpPr/>
          <p:nvPr/>
        </p:nvSpPr>
        <p:spPr>
          <a:xfrm>
            <a:off x="6854535" y="6023419"/>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21" name="TextBox 20"/>
          <p:cNvSpPr txBox="1"/>
          <p:nvPr/>
        </p:nvSpPr>
        <p:spPr>
          <a:xfrm>
            <a:off x="4862286" y="5998027"/>
            <a:ext cx="1416824" cy="369332"/>
          </a:xfrm>
          <a:prstGeom prst="rect">
            <a:avLst/>
          </a:prstGeom>
          <a:noFill/>
        </p:spPr>
        <p:txBody>
          <a:bodyPr wrap="none" rtlCol="0">
            <a:spAutoFit/>
          </a:bodyPr>
          <a:lstStyle/>
          <a:p>
            <a:r>
              <a:rPr lang="en-US" dirty="0"/>
              <a:t>…………………..</a:t>
            </a:r>
          </a:p>
        </p:txBody>
      </p:sp>
      <p:sp>
        <p:nvSpPr>
          <p:cNvPr id="22" name="Rectangle 21"/>
          <p:cNvSpPr/>
          <p:nvPr/>
        </p:nvSpPr>
        <p:spPr>
          <a:xfrm>
            <a:off x="914400" y="3581400"/>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Middleware</a:t>
            </a:r>
          </a:p>
        </p:txBody>
      </p:sp>
      <p:sp>
        <p:nvSpPr>
          <p:cNvPr id="23" name="Down Arrow 22"/>
          <p:cNvSpPr/>
          <p:nvPr/>
        </p:nvSpPr>
        <p:spPr>
          <a:xfrm>
            <a:off x="7467600" y="3124200"/>
            <a:ext cx="381000" cy="4572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781800" y="2743200"/>
            <a:ext cx="1346605" cy="369332"/>
          </a:xfrm>
          <a:prstGeom prst="rect">
            <a:avLst/>
          </a:prstGeom>
          <a:noFill/>
        </p:spPr>
        <p:txBody>
          <a:bodyPr wrap="none" rtlCol="0">
            <a:spAutoFit/>
          </a:bodyPr>
          <a:lstStyle/>
          <a:p>
            <a:r>
              <a:rPr lang="en-US" dirty="0">
                <a:solidFill>
                  <a:srgbClr val="FF0000"/>
                </a:solidFill>
              </a:rPr>
              <a:t>We are here</a:t>
            </a:r>
          </a:p>
        </p:txBody>
      </p:sp>
      <p:sp>
        <p:nvSpPr>
          <p:cNvPr id="8" name="Rectangle 7"/>
          <p:cNvSpPr/>
          <p:nvPr/>
        </p:nvSpPr>
        <p:spPr>
          <a:xfrm>
            <a:off x="914400" y="2286000"/>
            <a:ext cx="7438571" cy="3040744"/>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063335" y="2390021"/>
            <a:ext cx="328264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Mutual Exclusion</a:t>
            </a:r>
          </a:p>
        </p:txBody>
      </p:sp>
      <p:sp>
        <p:nvSpPr>
          <p:cNvPr id="10" name="Rectangle 9"/>
          <p:cNvSpPr/>
          <p:nvPr/>
        </p:nvSpPr>
        <p:spPr>
          <a:xfrm>
            <a:off x="4645043" y="2390021"/>
            <a:ext cx="328264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File Systems</a:t>
            </a:r>
          </a:p>
        </p:txBody>
      </p:sp>
      <p:sp>
        <p:nvSpPr>
          <p:cNvPr id="11" name="Rectangle 10"/>
          <p:cNvSpPr/>
          <p:nvPr/>
        </p:nvSpPr>
        <p:spPr>
          <a:xfrm>
            <a:off x="1063335" y="2956679"/>
            <a:ext cx="690984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Consistency Models</a:t>
            </a:r>
          </a:p>
        </p:txBody>
      </p:sp>
      <p:sp>
        <p:nvSpPr>
          <p:cNvPr id="12" name="Rectangle 11"/>
          <p:cNvSpPr/>
          <p:nvPr/>
        </p:nvSpPr>
        <p:spPr>
          <a:xfrm>
            <a:off x="1054705" y="4659089"/>
            <a:ext cx="691847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(Byzantine) Fault Tolerance</a:t>
            </a:r>
          </a:p>
        </p:txBody>
      </p:sp>
      <p:sp>
        <p:nvSpPr>
          <p:cNvPr id="13" name="Rectangle 12"/>
          <p:cNvSpPr/>
          <p:nvPr/>
        </p:nvSpPr>
        <p:spPr>
          <a:xfrm>
            <a:off x="1063335" y="3513666"/>
            <a:ext cx="690984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Clocks, Logical Clocks, Vector Clocks and Causality</a:t>
            </a:r>
          </a:p>
        </p:txBody>
      </p:sp>
      <p:sp>
        <p:nvSpPr>
          <p:cNvPr id="14" name="Rectangle 13"/>
          <p:cNvSpPr/>
          <p:nvPr/>
        </p:nvSpPr>
        <p:spPr>
          <a:xfrm>
            <a:off x="1063856" y="4077304"/>
            <a:ext cx="690984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Election and Coordination</a:t>
            </a:r>
          </a:p>
        </p:txBody>
      </p:sp>
    </p:spTree>
    <p:extLst>
      <p:ext uri="{BB962C8B-B14F-4D97-AF65-F5344CB8AC3E}">
        <p14:creationId xmlns:p14="http://schemas.microsoft.com/office/powerpoint/2010/main" val="118896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(Example)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sp>
        <p:nvSpPr>
          <p:cNvPr id="34" name="TextBox 33"/>
          <p:cNvSpPr txBox="1"/>
          <p:nvPr/>
        </p:nvSpPr>
        <p:spPr>
          <a:xfrm>
            <a:off x="2237835" y="1417638"/>
            <a:ext cx="5129980" cy="369332"/>
          </a:xfrm>
          <a:prstGeom prst="rect">
            <a:avLst/>
          </a:prstGeom>
          <a:noFill/>
        </p:spPr>
        <p:txBody>
          <a:bodyPr wrap="none" rtlCol="0">
            <a:spAutoFit/>
          </a:bodyPr>
          <a:lstStyle/>
          <a:p>
            <a:r>
              <a:rPr lang="en-US" dirty="0">
                <a:solidFill>
                  <a:srgbClr val="0000FF"/>
                </a:solidFill>
              </a:rPr>
              <a:t>Meanwhile 4 requests and is appended to the queue</a:t>
            </a:r>
          </a:p>
        </p:txBody>
      </p:sp>
      <p:sp>
        <p:nvSpPr>
          <p:cNvPr id="27" name="Rounded Rectangle 26"/>
          <p:cNvSpPr/>
          <p:nvPr/>
        </p:nvSpPr>
        <p:spPr>
          <a:xfrm>
            <a:off x="6590651" y="210211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601360" y="2586660"/>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192886" y="2899046"/>
            <a:ext cx="675185" cy="369332"/>
          </a:xfrm>
          <a:prstGeom prst="rect">
            <a:avLst/>
          </a:prstGeom>
          <a:noFill/>
        </p:spPr>
        <p:txBody>
          <a:bodyPr wrap="none" rtlCol="0">
            <a:spAutoFit/>
          </a:bodyPr>
          <a:lstStyle/>
          <a:p>
            <a:r>
              <a:rPr lang="en-US" dirty="0"/>
              <a:t>Head</a:t>
            </a:r>
          </a:p>
        </p:txBody>
      </p:sp>
      <p:cxnSp>
        <p:nvCxnSpPr>
          <p:cNvPr id="26" name="Straight Arrow Connector 25"/>
          <p:cNvCxnSpPr>
            <a:stCxn id="23" idx="2"/>
            <a:endCxn id="4" idx="0"/>
          </p:cNvCxnSpPr>
          <p:nvPr/>
        </p:nvCxnSpPr>
        <p:spPr>
          <a:xfrm flipH="1">
            <a:off x="3442173" y="2901318"/>
            <a:ext cx="1310919"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934192" y="3649112"/>
            <a:ext cx="457427" cy="369332"/>
          </a:xfrm>
          <a:prstGeom prst="rect">
            <a:avLst/>
          </a:prstGeom>
          <a:noFill/>
        </p:spPr>
        <p:txBody>
          <a:bodyPr wrap="none" rtlCol="0">
            <a:spAutoFit/>
          </a:bodyPr>
          <a:lstStyle/>
          <a:p>
            <a:r>
              <a:rPr lang="en-US" dirty="0"/>
              <a:t>OK</a:t>
            </a:r>
          </a:p>
        </p:txBody>
      </p:sp>
      <p:cxnSp>
        <p:nvCxnSpPr>
          <p:cNvPr id="33" name="Straight Arrow Connector 32"/>
          <p:cNvCxnSpPr>
            <a:stCxn id="8" idx="0"/>
            <a:endCxn id="23" idx="2"/>
          </p:cNvCxnSpPr>
          <p:nvPr/>
        </p:nvCxnSpPr>
        <p:spPr>
          <a:xfrm flipH="1" flipV="1">
            <a:off x="4753092" y="2901318"/>
            <a:ext cx="1325441"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622335" y="3616846"/>
            <a:ext cx="1057388" cy="369332"/>
          </a:xfrm>
          <a:prstGeom prst="rect">
            <a:avLst/>
          </a:prstGeom>
          <a:noFill/>
        </p:spPr>
        <p:txBody>
          <a:bodyPr wrap="none" rtlCol="0">
            <a:spAutoFit/>
          </a:bodyPr>
          <a:lstStyle/>
          <a:p>
            <a:r>
              <a:rPr lang="en-US" dirty="0"/>
              <a:t>REQUEST</a:t>
            </a:r>
          </a:p>
        </p:txBody>
      </p:sp>
      <p:sp>
        <p:nvSpPr>
          <p:cNvPr id="36" name="Rounded Rectangle 35"/>
          <p:cNvSpPr/>
          <p:nvPr/>
        </p:nvSpPr>
        <p:spPr>
          <a:xfrm>
            <a:off x="7185925" y="2104619"/>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4</a:t>
            </a:r>
          </a:p>
        </p:txBody>
      </p:sp>
    </p:spTree>
    <p:extLst>
      <p:ext uri="{BB962C8B-B14F-4D97-AF65-F5344CB8AC3E}">
        <p14:creationId xmlns:p14="http://schemas.microsoft.com/office/powerpoint/2010/main" val="325317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(Exercise)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solidFill>
                  <a:srgbClr val="0000FF"/>
                </a:solidFill>
                <a:latin typeface="Chalkboard SE Regular"/>
                <a:cs typeface="Chalkboard SE Regular"/>
              </a:rPr>
              <a:t>	release()</a:t>
            </a:r>
          </a:p>
          <a:p>
            <a:pPr lvl="1" algn="just"/>
            <a:r>
              <a:rPr lang="en-US" sz="1400" dirty="0">
                <a:latin typeface="Chalkboard SE Regular"/>
                <a:cs typeface="Chalkboard SE Regular"/>
              </a:rPr>
              <a:t>}</a:t>
            </a:r>
          </a:p>
        </p:txBody>
      </p:sp>
      <p:sp>
        <p:nvSpPr>
          <p:cNvPr id="34" name="TextBox 33"/>
          <p:cNvSpPr txBox="1"/>
          <p:nvPr/>
        </p:nvSpPr>
        <p:spPr>
          <a:xfrm>
            <a:off x="1230333" y="1417638"/>
            <a:ext cx="7045518" cy="369332"/>
          </a:xfrm>
          <a:prstGeom prst="rect">
            <a:avLst/>
          </a:prstGeom>
          <a:noFill/>
        </p:spPr>
        <p:txBody>
          <a:bodyPr wrap="none" rtlCol="0">
            <a:spAutoFit/>
          </a:bodyPr>
          <a:lstStyle/>
          <a:p>
            <a:r>
              <a:rPr lang="en-US" dirty="0">
                <a:solidFill>
                  <a:srgbClr val="0000FF"/>
                </a:solidFill>
              </a:rPr>
              <a:t>How many messages are exchanged per entry and exit to critical section? </a:t>
            </a:r>
          </a:p>
        </p:txBody>
      </p:sp>
      <p:sp>
        <p:nvSpPr>
          <p:cNvPr id="27" name="Rounded Rectangle 26"/>
          <p:cNvSpPr/>
          <p:nvPr/>
        </p:nvSpPr>
        <p:spPr>
          <a:xfrm>
            <a:off x="6590651" y="210211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601360" y="2586660"/>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192886" y="2899046"/>
            <a:ext cx="675185" cy="369332"/>
          </a:xfrm>
          <a:prstGeom prst="rect">
            <a:avLst/>
          </a:prstGeom>
          <a:noFill/>
        </p:spPr>
        <p:txBody>
          <a:bodyPr wrap="none" rtlCol="0">
            <a:spAutoFit/>
          </a:bodyPr>
          <a:lstStyle/>
          <a:p>
            <a:r>
              <a:rPr lang="en-US" dirty="0"/>
              <a:t>Head</a:t>
            </a:r>
          </a:p>
        </p:txBody>
      </p:sp>
      <p:cxnSp>
        <p:nvCxnSpPr>
          <p:cNvPr id="26" name="Straight Arrow Connector 25"/>
          <p:cNvCxnSpPr>
            <a:stCxn id="23" idx="2"/>
            <a:endCxn id="4" idx="0"/>
          </p:cNvCxnSpPr>
          <p:nvPr/>
        </p:nvCxnSpPr>
        <p:spPr>
          <a:xfrm flipH="1">
            <a:off x="3442173" y="2901318"/>
            <a:ext cx="1310919"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934192" y="3649112"/>
            <a:ext cx="457427" cy="369332"/>
          </a:xfrm>
          <a:prstGeom prst="rect">
            <a:avLst/>
          </a:prstGeom>
          <a:noFill/>
        </p:spPr>
        <p:txBody>
          <a:bodyPr wrap="none" rtlCol="0">
            <a:spAutoFit/>
          </a:bodyPr>
          <a:lstStyle/>
          <a:p>
            <a:r>
              <a:rPr lang="en-US" dirty="0"/>
              <a:t>OK</a:t>
            </a:r>
          </a:p>
        </p:txBody>
      </p:sp>
      <p:cxnSp>
        <p:nvCxnSpPr>
          <p:cNvPr id="33" name="Straight Arrow Connector 32"/>
          <p:cNvCxnSpPr>
            <a:stCxn id="8" idx="0"/>
            <a:endCxn id="23" idx="2"/>
          </p:cNvCxnSpPr>
          <p:nvPr/>
        </p:nvCxnSpPr>
        <p:spPr>
          <a:xfrm flipH="1" flipV="1">
            <a:off x="4753092" y="2901318"/>
            <a:ext cx="1325441"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622335" y="3616846"/>
            <a:ext cx="1057388" cy="369332"/>
          </a:xfrm>
          <a:prstGeom prst="rect">
            <a:avLst/>
          </a:prstGeom>
          <a:noFill/>
        </p:spPr>
        <p:txBody>
          <a:bodyPr wrap="none" rtlCol="0">
            <a:spAutoFit/>
          </a:bodyPr>
          <a:lstStyle/>
          <a:p>
            <a:r>
              <a:rPr lang="en-US" dirty="0"/>
              <a:t>REQUEST</a:t>
            </a:r>
          </a:p>
        </p:txBody>
      </p:sp>
      <p:sp>
        <p:nvSpPr>
          <p:cNvPr id="36" name="Rounded Rectangle 35"/>
          <p:cNvSpPr/>
          <p:nvPr/>
        </p:nvSpPr>
        <p:spPr>
          <a:xfrm>
            <a:off x="7185925" y="2104619"/>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4</a:t>
            </a:r>
          </a:p>
        </p:txBody>
      </p:sp>
    </p:spTree>
    <p:extLst>
      <p:ext uri="{BB962C8B-B14F-4D97-AF65-F5344CB8AC3E}">
        <p14:creationId xmlns:p14="http://schemas.microsoft.com/office/powerpoint/2010/main" val="208848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 (Exercise)</a:t>
            </a:r>
          </a:p>
        </p:txBody>
      </p:sp>
      <p:sp>
        <p:nvSpPr>
          <p:cNvPr id="4" name="Rounded Rectangle 3"/>
          <p:cNvSpPr/>
          <p:nvPr/>
        </p:nvSpPr>
        <p:spPr>
          <a:xfrm>
            <a:off x="294626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87643"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85880"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932699"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582628" y="435132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51272" y="4527854"/>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280096" y="4508567"/>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609377" y="4460186"/>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99523" y="4507579"/>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220566" y="4539027"/>
            <a:ext cx="418654" cy="646331"/>
          </a:xfrm>
          <a:prstGeom prst="rect">
            <a:avLst/>
          </a:prstGeom>
          <a:noFill/>
        </p:spPr>
        <p:txBody>
          <a:bodyPr wrap="none" rtlCol="0">
            <a:spAutoFit/>
          </a:bodyPr>
          <a:lstStyle/>
          <a:p>
            <a:r>
              <a:rPr lang="en-US" sz="3600" dirty="0"/>
              <a:t>5</a:t>
            </a:r>
          </a:p>
        </p:txBody>
      </p:sp>
      <p:sp>
        <p:nvSpPr>
          <p:cNvPr id="23" name="Rounded Rectangle 22"/>
          <p:cNvSpPr/>
          <p:nvPr/>
        </p:nvSpPr>
        <p:spPr>
          <a:xfrm>
            <a:off x="3427651" y="1945794"/>
            <a:ext cx="2650882"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00310" y="2073004"/>
            <a:ext cx="2592576" cy="646331"/>
          </a:xfrm>
          <a:prstGeom prst="rect">
            <a:avLst/>
          </a:prstGeom>
          <a:noFill/>
        </p:spPr>
        <p:txBody>
          <a:bodyPr wrap="square" rtlCol="0">
            <a:spAutoFit/>
          </a:bodyPr>
          <a:lstStyle/>
          <a:p>
            <a:r>
              <a:rPr lang="en-US" sz="3600" dirty="0"/>
              <a:t>Lock Server</a:t>
            </a:r>
          </a:p>
        </p:txBody>
      </p:sp>
      <p:sp>
        <p:nvSpPr>
          <p:cNvPr id="25" name="Rectangle 24"/>
          <p:cNvSpPr/>
          <p:nvPr/>
        </p:nvSpPr>
        <p:spPr>
          <a:xfrm>
            <a:off x="3067220" y="5306852"/>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solidFill>
                  <a:srgbClr val="0000FF"/>
                </a:solidFill>
                <a:latin typeface="Chalkboard SE Regular"/>
                <a:cs typeface="Chalkboard SE Regular"/>
              </a:rPr>
              <a:t>	release()</a:t>
            </a:r>
          </a:p>
          <a:p>
            <a:pPr lvl="1" algn="just"/>
            <a:r>
              <a:rPr lang="en-US" sz="1400" dirty="0">
                <a:latin typeface="Chalkboard SE Regular"/>
                <a:cs typeface="Chalkboard SE Regular"/>
              </a:rPr>
              <a:t>}</a:t>
            </a:r>
          </a:p>
        </p:txBody>
      </p:sp>
      <p:sp>
        <p:nvSpPr>
          <p:cNvPr id="34" name="TextBox 33"/>
          <p:cNvSpPr txBox="1"/>
          <p:nvPr/>
        </p:nvSpPr>
        <p:spPr>
          <a:xfrm>
            <a:off x="3022840" y="1417638"/>
            <a:ext cx="3460503" cy="369332"/>
          </a:xfrm>
          <a:prstGeom prst="rect">
            <a:avLst/>
          </a:prstGeom>
          <a:noFill/>
        </p:spPr>
        <p:txBody>
          <a:bodyPr wrap="none" rtlCol="0">
            <a:spAutoFit/>
          </a:bodyPr>
          <a:lstStyle/>
          <a:p>
            <a:r>
              <a:rPr lang="en-US" dirty="0">
                <a:solidFill>
                  <a:srgbClr val="0000FF"/>
                </a:solidFill>
              </a:rPr>
              <a:t>What is the synchronization delay? </a:t>
            </a:r>
          </a:p>
        </p:txBody>
      </p:sp>
      <p:sp>
        <p:nvSpPr>
          <p:cNvPr id="27" name="Rounded Rectangle 26"/>
          <p:cNvSpPr/>
          <p:nvPr/>
        </p:nvSpPr>
        <p:spPr>
          <a:xfrm>
            <a:off x="6590651" y="2102115"/>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2</a:t>
            </a:r>
          </a:p>
        </p:txBody>
      </p:sp>
      <p:cxnSp>
        <p:nvCxnSpPr>
          <p:cNvPr id="28" name="Straight Arrow Connector 27"/>
          <p:cNvCxnSpPr/>
          <p:nvPr/>
        </p:nvCxnSpPr>
        <p:spPr>
          <a:xfrm flipV="1">
            <a:off x="6601360" y="2586660"/>
            <a:ext cx="0" cy="42305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192886" y="2899046"/>
            <a:ext cx="675185" cy="369332"/>
          </a:xfrm>
          <a:prstGeom prst="rect">
            <a:avLst/>
          </a:prstGeom>
          <a:noFill/>
        </p:spPr>
        <p:txBody>
          <a:bodyPr wrap="none" rtlCol="0">
            <a:spAutoFit/>
          </a:bodyPr>
          <a:lstStyle/>
          <a:p>
            <a:r>
              <a:rPr lang="en-US" dirty="0"/>
              <a:t>Head</a:t>
            </a:r>
          </a:p>
        </p:txBody>
      </p:sp>
      <p:cxnSp>
        <p:nvCxnSpPr>
          <p:cNvPr id="26" name="Straight Arrow Connector 25"/>
          <p:cNvCxnSpPr>
            <a:stCxn id="23" idx="2"/>
            <a:endCxn id="4" idx="0"/>
          </p:cNvCxnSpPr>
          <p:nvPr/>
        </p:nvCxnSpPr>
        <p:spPr>
          <a:xfrm flipH="1">
            <a:off x="3442173" y="2901318"/>
            <a:ext cx="1310919"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934192" y="3649112"/>
            <a:ext cx="457427" cy="369332"/>
          </a:xfrm>
          <a:prstGeom prst="rect">
            <a:avLst/>
          </a:prstGeom>
          <a:noFill/>
        </p:spPr>
        <p:txBody>
          <a:bodyPr wrap="none" rtlCol="0">
            <a:spAutoFit/>
          </a:bodyPr>
          <a:lstStyle/>
          <a:p>
            <a:r>
              <a:rPr lang="en-US" dirty="0"/>
              <a:t>OK</a:t>
            </a:r>
          </a:p>
        </p:txBody>
      </p:sp>
      <p:cxnSp>
        <p:nvCxnSpPr>
          <p:cNvPr id="33" name="Straight Arrow Connector 32"/>
          <p:cNvCxnSpPr>
            <a:stCxn id="8" idx="0"/>
            <a:endCxn id="23" idx="2"/>
          </p:cNvCxnSpPr>
          <p:nvPr/>
        </p:nvCxnSpPr>
        <p:spPr>
          <a:xfrm flipH="1" flipV="1">
            <a:off x="4753092" y="2901318"/>
            <a:ext cx="1325441" cy="145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622335" y="3616846"/>
            <a:ext cx="1057388" cy="369332"/>
          </a:xfrm>
          <a:prstGeom prst="rect">
            <a:avLst/>
          </a:prstGeom>
          <a:noFill/>
        </p:spPr>
        <p:txBody>
          <a:bodyPr wrap="none" rtlCol="0">
            <a:spAutoFit/>
          </a:bodyPr>
          <a:lstStyle/>
          <a:p>
            <a:r>
              <a:rPr lang="en-US" dirty="0"/>
              <a:t>REQUEST</a:t>
            </a:r>
          </a:p>
        </p:txBody>
      </p:sp>
      <p:sp>
        <p:nvSpPr>
          <p:cNvPr id="36" name="Rounded Rectangle 35"/>
          <p:cNvSpPr/>
          <p:nvPr/>
        </p:nvSpPr>
        <p:spPr>
          <a:xfrm>
            <a:off x="7185925" y="2104619"/>
            <a:ext cx="599902"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4</a:t>
            </a:r>
          </a:p>
        </p:txBody>
      </p:sp>
    </p:spTree>
    <p:extLst>
      <p:ext uri="{BB962C8B-B14F-4D97-AF65-F5344CB8AC3E}">
        <p14:creationId xmlns:p14="http://schemas.microsoft.com/office/powerpoint/2010/main" val="263886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fontScale="85000" lnSpcReduction="10000"/>
          </a:bodyPr>
          <a:lstStyle/>
          <a:p>
            <a:pPr algn="just"/>
            <a:r>
              <a:rPr lang="en-US" dirty="0">
                <a:solidFill>
                  <a:srgbClr val="0000FF"/>
                </a:solidFill>
              </a:rPr>
              <a:t>Safety</a:t>
            </a:r>
          </a:p>
          <a:p>
            <a:pPr lvl="1" algn="just"/>
            <a:r>
              <a:rPr lang="en-US" i="1" dirty="0"/>
              <a:t>Is the centralized lock server protocol safe?</a:t>
            </a:r>
          </a:p>
          <a:p>
            <a:pPr lvl="1" algn="just"/>
            <a:r>
              <a:rPr lang="en-US" i="1" dirty="0">
                <a:solidFill>
                  <a:schemeClr val="accent2"/>
                </a:solidFill>
              </a:rPr>
              <a:t>1 token only, no 2 processes can enter together</a:t>
            </a:r>
          </a:p>
          <a:p>
            <a:pPr algn="just"/>
            <a:r>
              <a:rPr lang="en-US" dirty="0">
                <a:solidFill>
                  <a:srgbClr val="0000FF"/>
                </a:solidFill>
              </a:rPr>
              <a:t>Liveness</a:t>
            </a:r>
          </a:p>
          <a:p>
            <a:pPr lvl="1" algn="just"/>
            <a:r>
              <a:rPr lang="en-US" i="1" dirty="0"/>
              <a:t>Does the centralized lock server protocol satisfy liveness? </a:t>
            </a:r>
          </a:p>
          <a:p>
            <a:pPr lvl="1" algn="just"/>
            <a:r>
              <a:rPr lang="en-US" i="1" dirty="0">
                <a:solidFill>
                  <a:schemeClr val="accent2"/>
                </a:solidFill>
              </a:rPr>
              <a:t>Something good eventually happens</a:t>
            </a:r>
          </a:p>
          <a:p>
            <a:pPr algn="just"/>
            <a:r>
              <a:rPr lang="en-US" dirty="0">
                <a:solidFill>
                  <a:srgbClr val="0000FF"/>
                </a:solidFill>
              </a:rPr>
              <a:t>Fairness</a:t>
            </a:r>
          </a:p>
          <a:p>
            <a:pPr lvl="1" algn="just"/>
            <a:r>
              <a:rPr lang="en-US" i="1" dirty="0"/>
              <a:t>Does the centralized lock server protocol satisfy fairness? </a:t>
            </a:r>
          </a:p>
          <a:p>
            <a:pPr lvl="1" algn="just"/>
            <a:r>
              <a:rPr lang="en-US" i="1" dirty="0">
                <a:solidFill>
                  <a:schemeClr val="accent2"/>
                </a:solidFill>
              </a:rPr>
              <a:t>Processes have equal treatment and none can indefinitely monopolize resource or be denied access</a:t>
            </a:r>
          </a:p>
        </p:txBody>
      </p:sp>
    </p:spTree>
    <p:extLst>
      <p:ext uri="{BB962C8B-B14F-4D97-AF65-F5344CB8AC3E}">
        <p14:creationId xmlns:p14="http://schemas.microsoft.com/office/powerpoint/2010/main" val="47762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Lock Server</a:t>
            </a:r>
          </a:p>
        </p:txBody>
      </p:sp>
      <p:sp>
        <p:nvSpPr>
          <p:cNvPr id="3" name="Content Placeholder 2"/>
          <p:cNvSpPr>
            <a:spLocks noGrp="1"/>
          </p:cNvSpPr>
          <p:nvPr>
            <p:ph idx="1"/>
          </p:nvPr>
        </p:nvSpPr>
        <p:spPr/>
        <p:txBody>
          <a:bodyPr>
            <a:normAutofit/>
          </a:bodyPr>
          <a:lstStyle/>
          <a:p>
            <a:r>
              <a:rPr lang="en-US" dirty="0">
                <a:highlight>
                  <a:srgbClr val="FFFF00"/>
                </a:highlight>
              </a:rPr>
              <a:t>Disadvantages</a:t>
            </a:r>
          </a:p>
          <a:p>
            <a:pPr lvl="1"/>
            <a:r>
              <a:rPr lang="en-US" i="1" dirty="0"/>
              <a:t>One server, one-point of failure</a:t>
            </a:r>
          </a:p>
          <a:p>
            <a:pPr lvl="2"/>
            <a:r>
              <a:rPr lang="en-US" dirty="0"/>
              <a:t>The server goes wrong and everything goes for a toss</a:t>
            </a:r>
          </a:p>
          <a:p>
            <a:pPr lvl="1"/>
            <a:r>
              <a:rPr lang="en-US" i="1" dirty="0"/>
              <a:t>The centralized lock server quickly becomes a performance bottleneck</a:t>
            </a:r>
          </a:p>
          <a:p>
            <a:pPr lvl="1"/>
            <a:r>
              <a:rPr lang="en-US" i="1" dirty="0"/>
              <a:t>Requires the election of a centralized server</a:t>
            </a:r>
          </a:p>
          <a:p>
            <a:pPr lvl="2"/>
            <a:r>
              <a:rPr lang="en-US" dirty="0">
                <a:solidFill>
                  <a:srgbClr val="0000FF"/>
                </a:solidFill>
              </a:rPr>
              <a:t>According to some coordinator election algorithm discussed in the last lecture</a:t>
            </a:r>
          </a:p>
        </p:txBody>
      </p:sp>
    </p:spTree>
    <p:extLst>
      <p:ext uri="{BB962C8B-B14F-4D97-AF65-F5344CB8AC3E}">
        <p14:creationId xmlns:p14="http://schemas.microsoft.com/office/powerpoint/2010/main" val="261845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Algorithm (Protocol)</a:t>
            </a:r>
          </a:p>
        </p:txBody>
      </p:sp>
      <p:sp>
        <p:nvSpPr>
          <p:cNvPr id="3" name="Content Placeholder 2"/>
          <p:cNvSpPr>
            <a:spLocks noGrp="1"/>
          </p:cNvSpPr>
          <p:nvPr>
            <p:ph idx="1"/>
          </p:nvPr>
        </p:nvSpPr>
        <p:spPr/>
        <p:txBody>
          <a:bodyPr/>
          <a:lstStyle/>
          <a:p>
            <a:r>
              <a:rPr lang="en-US" dirty="0">
                <a:solidFill>
                  <a:srgbClr val="0000FF"/>
                </a:solidFill>
              </a:rPr>
              <a:t>(Token)</a:t>
            </a:r>
          </a:p>
          <a:p>
            <a:pPr lvl="1"/>
            <a:r>
              <a:rPr lang="en-US" dirty="0"/>
              <a:t>Machines are (logically) structured in a ring</a:t>
            </a:r>
          </a:p>
          <a:p>
            <a:pPr lvl="1"/>
            <a:r>
              <a:rPr lang="en-US" dirty="0"/>
              <a:t>Tokens are passed along the ring</a:t>
            </a:r>
          </a:p>
          <a:p>
            <a:pPr lvl="1"/>
            <a:r>
              <a:rPr lang="en-US" dirty="0"/>
              <a:t>A machine can execute the critical section only if it holds the token</a:t>
            </a:r>
          </a:p>
        </p:txBody>
      </p:sp>
    </p:spTree>
    <p:extLst>
      <p:ext uri="{BB962C8B-B14F-4D97-AF65-F5344CB8AC3E}">
        <p14:creationId xmlns:p14="http://schemas.microsoft.com/office/powerpoint/2010/main" val="789340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Algorithm (Protocol)</a:t>
            </a:r>
          </a:p>
        </p:txBody>
      </p:sp>
      <p:sp>
        <p:nvSpPr>
          <p:cNvPr id="3" name="Content Placeholder 2"/>
          <p:cNvSpPr>
            <a:spLocks noGrp="1"/>
          </p:cNvSpPr>
          <p:nvPr>
            <p:ph idx="1"/>
          </p:nvPr>
        </p:nvSpPr>
        <p:spPr/>
        <p:txBody>
          <a:bodyPr/>
          <a:lstStyle/>
          <a:p>
            <a:r>
              <a:rPr lang="en-US" dirty="0">
                <a:solidFill>
                  <a:srgbClr val="0000FF"/>
                </a:solidFill>
              </a:rPr>
              <a:t>(Entry to Critical Section)</a:t>
            </a:r>
          </a:p>
          <a:p>
            <a:pPr lvl="1" algn="just"/>
            <a:r>
              <a:rPr lang="en-US" dirty="0"/>
              <a:t>If a machine wants to enter the critical section and gets the token, it holds the token</a:t>
            </a:r>
          </a:p>
          <a:p>
            <a:pPr lvl="1" algn="just"/>
            <a:r>
              <a:rPr lang="en-US" dirty="0"/>
              <a:t>Otherwise, the simply passes the token along the ring</a:t>
            </a:r>
          </a:p>
        </p:txBody>
      </p:sp>
    </p:spTree>
    <p:extLst>
      <p:ext uri="{BB962C8B-B14F-4D97-AF65-F5344CB8AC3E}">
        <p14:creationId xmlns:p14="http://schemas.microsoft.com/office/powerpoint/2010/main" val="280019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sp>
        <p:nvSpPr>
          <p:cNvPr id="14" name="Rectangle 13"/>
          <p:cNvSpPr/>
          <p:nvPr/>
        </p:nvSpPr>
        <p:spPr>
          <a:xfrm>
            <a:off x="1107697" y="4301528"/>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005764" y="5917719"/>
            <a:ext cx="8025529" cy="369332"/>
          </a:xfrm>
          <a:prstGeom prst="rect">
            <a:avLst/>
          </a:prstGeom>
          <a:noFill/>
        </p:spPr>
        <p:txBody>
          <a:bodyPr wrap="none" rtlCol="0">
            <a:spAutoFit/>
          </a:bodyPr>
          <a:lstStyle/>
          <a:p>
            <a:r>
              <a:rPr lang="en-US" dirty="0">
                <a:solidFill>
                  <a:srgbClr val="0000FF"/>
                </a:solidFill>
              </a:rPr>
              <a:t>Assume Node 3 wants to enter the critical section and the token is between 1 and 2</a:t>
            </a:r>
          </a:p>
        </p:txBody>
      </p:sp>
      <p:sp>
        <p:nvSpPr>
          <p:cNvPr id="29" name="Rectangle 28"/>
          <p:cNvSpPr/>
          <p:nvPr/>
        </p:nvSpPr>
        <p:spPr>
          <a:xfrm>
            <a:off x="4780694" y="2169902"/>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509580" y="1825703"/>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278186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sp>
        <p:nvSpPr>
          <p:cNvPr id="14" name="Rectangle 13"/>
          <p:cNvSpPr/>
          <p:nvPr/>
        </p:nvSpPr>
        <p:spPr>
          <a:xfrm>
            <a:off x="1107697" y="4301528"/>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432848" y="5917719"/>
            <a:ext cx="7632956" cy="646331"/>
          </a:xfrm>
          <a:prstGeom prst="rect">
            <a:avLst/>
          </a:prstGeom>
          <a:noFill/>
        </p:spPr>
        <p:txBody>
          <a:bodyPr wrap="none" rtlCol="0">
            <a:spAutoFit/>
          </a:bodyPr>
          <a:lstStyle/>
          <a:p>
            <a:r>
              <a:rPr lang="en-US" dirty="0">
                <a:solidFill>
                  <a:srgbClr val="0000FF"/>
                </a:solidFill>
              </a:rPr>
              <a:t>Node 2 passes the token, as it does not wish to enter the critical section</a:t>
            </a:r>
          </a:p>
          <a:p>
            <a:r>
              <a:rPr lang="en-US" dirty="0">
                <a:solidFill>
                  <a:srgbClr val="0000FF"/>
                </a:solidFill>
              </a:rPr>
              <a:t>Node 3 gets and holds the token until it finishes the execution of critical section</a:t>
            </a:r>
          </a:p>
        </p:txBody>
      </p:sp>
      <p:sp>
        <p:nvSpPr>
          <p:cNvPr id="22" name="Rectangle 21"/>
          <p:cNvSpPr/>
          <p:nvPr/>
        </p:nvSpPr>
        <p:spPr>
          <a:xfrm>
            <a:off x="4996549" y="3966576"/>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725435" y="3622377"/>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58451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Algorithm (Protocol)</a:t>
            </a:r>
          </a:p>
        </p:txBody>
      </p:sp>
      <p:sp>
        <p:nvSpPr>
          <p:cNvPr id="3" name="Content Placeholder 2"/>
          <p:cNvSpPr>
            <a:spLocks noGrp="1"/>
          </p:cNvSpPr>
          <p:nvPr>
            <p:ph idx="1"/>
          </p:nvPr>
        </p:nvSpPr>
        <p:spPr/>
        <p:txBody>
          <a:bodyPr/>
          <a:lstStyle/>
          <a:p>
            <a:r>
              <a:rPr lang="en-US" dirty="0">
                <a:solidFill>
                  <a:srgbClr val="0000FF"/>
                </a:solidFill>
              </a:rPr>
              <a:t>(Exit from Critical Section)</a:t>
            </a:r>
          </a:p>
          <a:p>
            <a:pPr lvl="1" algn="just"/>
            <a:r>
              <a:rPr lang="en-US" dirty="0"/>
              <a:t>The machine holding the token simply releases the token and pass it along the ring after executing the critical section</a:t>
            </a:r>
          </a:p>
        </p:txBody>
      </p:sp>
    </p:spTree>
    <p:extLst>
      <p:ext uri="{BB962C8B-B14F-4D97-AF65-F5344CB8AC3E}">
        <p14:creationId xmlns:p14="http://schemas.microsoft.com/office/powerpoint/2010/main" val="425394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Lecture</a:t>
            </a:r>
          </a:p>
        </p:txBody>
      </p:sp>
      <p:sp>
        <p:nvSpPr>
          <p:cNvPr id="3" name="Content Placeholder 2"/>
          <p:cNvSpPr>
            <a:spLocks noGrp="1"/>
          </p:cNvSpPr>
          <p:nvPr>
            <p:ph idx="1"/>
          </p:nvPr>
        </p:nvSpPr>
        <p:spPr/>
        <p:txBody>
          <a:bodyPr/>
          <a:lstStyle/>
          <a:p>
            <a:r>
              <a:rPr lang="en-US" dirty="0"/>
              <a:t>Introduction to the problem</a:t>
            </a:r>
          </a:p>
          <a:p>
            <a:r>
              <a:rPr lang="en-US" dirty="0"/>
              <a:t>Centralized Algorithm</a:t>
            </a:r>
          </a:p>
          <a:p>
            <a:r>
              <a:rPr lang="en-US" dirty="0"/>
              <a:t>Token Algorithms</a:t>
            </a:r>
          </a:p>
          <a:p>
            <a:r>
              <a:rPr lang="en-US" dirty="0"/>
              <a:t>Distributed Algorithms</a:t>
            </a:r>
          </a:p>
        </p:txBody>
      </p:sp>
    </p:spTree>
    <p:extLst>
      <p:ext uri="{BB962C8B-B14F-4D97-AF65-F5344CB8AC3E}">
        <p14:creationId xmlns:p14="http://schemas.microsoft.com/office/powerpoint/2010/main" val="1484560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sp>
        <p:nvSpPr>
          <p:cNvPr id="14" name="Rectangle 13"/>
          <p:cNvSpPr/>
          <p:nvPr/>
        </p:nvSpPr>
        <p:spPr>
          <a:xfrm>
            <a:off x="1107697" y="4301528"/>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00"/>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solidFill>
                  <a:srgbClr val="0000FF"/>
                </a:solidFill>
                <a:latin typeface="Chalkboard SE Regular"/>
                <a:cs typeface="Chalkboard SE Regular"/>
              </a:rPr>
              <a:t>	release()</a:t>
            </a:r>
          </a:p>
          <a:p>
            <a:pPr lvl="1" algn="just"/>
            <a:r>
              <a:rPr lang="en-US" sz="1400" dirty="0">
                <a:latin typeface="Chalkboard SE Regular"/>
                <a:cs typeface="Chalkboard SE Regular"/>
              </a:rPr>
              <a:t>}</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432848" y="5917719"/>
            <a:ext cx="6201976" cy="369332"/>
          </a:xfrm>
          <a:prstGeom prst="rect">
            <a:avLst/>
          </a:prstGeom>
          <a:noFill/>
        </p:spPr>
        <p:txBody>
          <a:bodyPr wrap="none" rtlCol="0">
            <a:spAutoFit/>
          </a:bodyPr>
          <a:lstStyle/>
          <a:p>
            <a:r>
              <a:rPr lang="en-US" dirty="0">
                <a:solidFill>
                  <a:srgbClr val="0000FF"/>
                </a:solidFill>
              </a:rPr>
              <a:t>Node 3 finishes critical section and pass the token along the ring</a:t>
            </a:r>
          </a:p>
        </p:txBody>
      </p:sp>
      <p:sp>
        <p:nvSpPr>
          <p:cNvPr id="22" name="Rectangle 21"/>
          <p:cNvSpPr/>
          <p:nvPr/>
        </p:nvSpPr>
        <p:spPr>
          <a:xfrm>
            <a:off x="5907194" y="5145642"/>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636080" y="4801443"/>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1588704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a:t>
            </a:r>
            <a:r>
              <a:rPr lang="en-US" dirty="0">
                <a:highlight>
                  <a:srgbClr val="FFFF00"/>
                </a:highlight>
              </a:rPr>
              <a:t>Complexity Analysis</a:t>
            </a:r>
            <a:r>
              <a:rPr lang="en-US" dirty="0"/>
              <a:t>)</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418002" y="5380672"/>
            <a:ext cx="7291442" cy="1477328"/>
          </a:xfrm>
          <a:prstGeom prst="rect">
            <a:avLst/>
          </a:prstGeom>
          <a:noFill/>
        </p:spPr>
        <p:txBody>
          <a:bodyPr wrap="none" rtlCol="0">
            <a:spAutoFit/>
          </a:bodyPr>
          <a:lstStyle/>
          <a:p>
            <a:r>
              <a:rPr lang="en-US" dirty="0">
                <a:solidFill>
                  <a:srgbClr val="0000FF"/>
                </a:solidFill>
              </a:rPr>
              <a:t>We will analyze the minimum and maximum messages exchanged between</a:t>
            </a:r>
          </a:p>
          <a:p>
            <a:pPr marL="342900" indent="-342900">
              <a:buAutoNum type="arabicParenR"/>
            </a:pPr>
            <a:r>
              <a:rPr lang="en-US" dirty="0">
                <a:solidFill>
                  <a:srgbClr val="0000FF"/>
                </a:solidFill>
              </a:rPr>
              <a:t>a node requests the lock and 2) the same node gets the lock. </a:t>
            </a:r>
          </a:p>
          <a:p>
            <a:pPr marL="342900" indent="-342900">
              <a:buAutoNum type="arabicParenR"/>
            </a:pPr>
            <a:endParaRPr lang="en-US" dirty="0">
              <a:solidFill>
                <a:srgbClr val="0000FF"/>
              </a:solidFill>
            </a:endParaRPr>
          </a:p>
          <a:p>
            <a:r>
              <a:rPr lang="en-US" dirty="0">
                <a:solidFill>
                  <a:srgbClr val="0000FF"/>
                </a:solidFill>
              </a:rPr>
              <a:t>In the ring-based protocol, a message captures the communication of token </a:t>
            </a:r>
          </a:p>
          <a:p>
            <a:r>
              <a:rPr lang="en-US" dirty="0">
                <a:solidFill>
                  <a:srgbClr val="0000FF"/>
                </a:solidFill>
              </a:rPr>
              <a:t>between two nodes.</a:t>
            </a:r>
          </a:p>
        </p:txBody>
      </p:sp>
      <p:sp>
        <p:nvSpPr>
          <p:cNvPr id="22" name="Rectangle 21"/>
          <p:cNvSpPr/>
          <p:nvPr/>
        </p:nvSpPr>
        <p:spPr>
          <a:xfrm>
            <a:off x="5835087" y="505933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563973" y="4715140"/>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3065127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Unfair Ring</a:t>
            </a:r>
            <a:br>
              <a:rPr lang="en-US" dirty="0"/>
            </a:br>
            <a:r>
              <a:rPr lang="en-US" dirty="0"/>
              <a:t>(One Request, Best Case)</a:t>
            </a:r>
          </a:p>
        </p:txBody>
      </p:sp>
    </p:spTree>
    <p:extLst>
      <p:ext uri="{BB962C8B-B14F-4D97-AF65-F5344CB8AC3E}">
        <p14:creationId xmlns:p14="http://schemas.microsoft.com/office/powerpoint/2010/main" val="1628674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83873" y="5222358"/>
            <a:ext cx="7528155" cy="1477328"/>
          </a:xfrm>
          <a:prstGeom prst="rect">
            <a:avLst/>
          </a:prstGeom>
          <a:noFill/>
        </p:spPr>
        <p:txBody>
          <a:bodyPr wrap="square" rtlCol="0">
            <a:spAutoFit/>
          </a:bodyPr>
          <a:lstStyle/>
          <a:p>
            <a:r>
              <a:rPr lang="en-US" u="sng" dirty="0">
                <a:solidFill>
                  <a:srgbClr val="0000FF"/>
                </a:solidFill>
              </a:rPr>
              <a:t>For basic (unfair) ring protocol [One node requests]: </a:t>
            </a:r>
          </a:p>
          <a:p>
            <a:pPr algn="just"/>
            <a:r>
              <a:rPr lang="en-US" dirty="0">
                <a:solidFill>
                  <a:srgbClr val="0000FF"/>
                </a:solidFill>
              </a:rPr>
              <a:t>Let us assume that node “N-1” wish to enter the critical section. The number </a:t>
            </a:r>
          </a:p>
          <a:p>
            <a:pPr algn="just"/>
            <a:r>
              <a:rPr lang="en-US" dirty="0">
                <a:solidFill>
                  <a:srgbClr val="0000FF"/>
                </a:solidFill>
              </a:rPr>
              <a:t>of message exchanges depends on the location of the token. If the location </a:t>
            </a:r>
          </a:p>
          <a:p>
            <a:pPr algn="just"/>
            <a:r>
              <a:rPr lang="en-US" dirty="0">
                <a:solidFill>
                  <a:srgbClr val="0000FF"/>
                </a:solidFill>
              </a:rPr>
              <a:t>of the token is as shown in the figure, then the best case occurs. We only exchange one (1) message before “N-1” enters critical section. </a:t>
            </a:r>
            <a:r>
              <a:rPr lang="en-US" dirty="0">
                <a:solidFill>
                  <a:schemeClr val="accent2"/>
                </a:solidFill>
                <a:highlight>
                  <a:srgbClr val="FFFF00"/>
                </a:highlight>
              </a:rPr>
              <a:t>O(1)</a:t>
            </a:r>
          </a:p>
        </p:txBody>
      </p:sp>
      <p:sp>
        <p:nvSpPr>
          <p:cNvPr id="22" name="Rectangle 21"/>
          <p:cNvSpPr/>
          <p:nvPr/>
        </p:nvSpPr>
        <p:spPr>
          <a:xfrm>
            <a:off x="5835087" y="505933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563973" y="4715140"/>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1384381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Unfair Ring</a:t>
            </a:r>
            <a:br>
              <a:rPr lang="en-US" dirty="0"/>
            </a:br>
            <a:r>
              <a:rPr lang="en-US" dirty="0"/>
              <a:t>(One Request, Worst Case)</a:t>
            </a:r>
          </a:p>
        </p:txBody>
      </p:sp>
    </p:spTree>
    <p:extLst>
      <p:ext uri="{BB962C8B-B14F-4D97-AF65-F5344CB8AC3E}">
        <p14:creationId xmlns:p14="http://schemas.microsoft.com/office/powerpoint/2010/main" val="3963178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83873" y="5222358"/>
            <a:ext cx="7528155" cy="1477328"/>
          </a:xfrm>
          <a:prstGeom prst="rect">
            <a:avLst/>
          </a:prstGeom>
          <a:noFill/>
        </p:spPr>
        <p:txBody>
          <a:bodyPr wrap="square" rtlCol="0">
            <a:spAutoFit/>
          </a:bodyPr>
          <a:lstStyle/>
          <a:p>
            <a:r>
              <a:rPr lang="en-US" u="sng" dirty="0">
                <a:solidFill>
                  <a:srgbClr val="0000FF"/>
                </a:solidFill>
              </a:rPr>
              <a:t>For basic (unfair) ring protocol [One node requests]: </a:t>
            </a:r>
          </a:p>
          <a:p>
            <a:pPr algn="just"/>
            <a:r>
              <a:rPr lang="en-US" dirty="0">
                <a:solidFill>
                  <a:srgbClr val="0000FF"/>
                </a:solidFill>
              </a:rPr>
              <a:t>Let us assume that node “N-1” wish to enter the critical section. The number </a:t>
            </a:r>
          </a:p>
          <a:p>
            <a:pPr algn="just"/>
            <a:r>
              <a:rPr lang="en-US" dirty="0">
                <a:solidFill>
                  <a:srgbClr val="0000FF"/>
                </a:solidFill>
              </a:rPr>
              <a:t>of message exchanges depends on the location of the token. If the location </a:t>
            </a:r>
          </a:p>
          <a:p>
            <a:pPr algn="just"/>
            <a:r>
              <a:rPr lang="en-US" dirty="0">
                <a:solidFill>
                  <a:srgbClr val="0000FF"/>
                </a:solidFill>
              </a:rPr>
              <a:t>of the token is as shown in the figure, then the worst case occurs. We only exchange N messages before “N-1” enters critical section. </a:t>
            </a:r>
            <a:r>
              <a:rPr lang="en-US" dirty="0">
                <a:solidFill>
                  <a:schemeClr val="accent2"/>
                </a:solidFill>
                <a:highlight>
                  <a:srgbClr val="FFFF00"/>
                </a:highlight>
              </a:rPr>
              <a:t>O(n)</a:t>
            </a:r>
            <a:endParaRPr lang="en-US" dirty="0">
              <a:solidFill>
                <a:srgbClr val="0000FF"/>
              </a:solidFill>
            </a:endParaRPr>
          </a:p>
        </p:txBody>
      </p:sp>
      <p:sp>
        <p:nvSpPr>
          <p:cNvPr id="26" name="Rectangle 25"/>
          <p:cNvSpPr/>
          <p:nvPr/>
        </p:nvSpPr>
        <p:spPr>
          <a:xfrm>
            <a:off x="7671235" y="429798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400121" y="3953790"/>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3075300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Unfair Ring</a:t>
            </a:r>
            <a:br>
              <a:rPr lang="en-US" dirty="0"/>
            </a:br>
            <a:r>
              <a:rPr lang="en-US" dirty="0"/>
              <a:t>(Multiple Requests, Best Case)</a:t>
            </a:r>
          </a:p>
        </p:txBody>
      </p:sp>
    </p:spTree>
    <p:extLst>
      <p:ext uri="{BB962C8B-B14F-4D97-AF65-F5344CB8AC3E}">
        <p14:creationId xmlns:p14="http://schemas.microsoft.com/office/powerpoint/2010/main" val="171549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83873" y="5222358"/>
            <a:ext cx="7528155" cy="1477328"/>
          </a:xfrm>
          <a:prstGeom prst="rect">
            <a:avLst/>
          </a:prstGeom>
          <a:noFill/>
        </p:spPr>
        <p:txBody>
          <a:bodyPr wrap="square" rtlCol="0">
            <a:spAutoFit/>
          </a:bodyPr>
          <a:lstStyle/>
          <a:p>
            <a:r>
              <a:rPr lang="en-US" u="sng" dirty="0">
                <a:solidFill>
                  <a:srgbClr val="0000FF"/>
                </a:solidFill>
              </a:rPr>
              <a:t>For basic (unfair) ring protocol [All nodes request]: </a:t>
            </a:r>
          </a:p>
          <a:p>
            <a:pPr algn="just"/>
            <a:r>
              <a:rPr lang="en-US" dirty="0">
                <a:solidFill>
                  <a:srgbClr val="0000FF"/>
                </a:solidFill>
              </a:rPr>
              <a:t>The complexity does not depend on the #nodes wish to enter critical section. The number of message exchanges depends on the location of the token. If the location of the token is as shown in the figure, then the best case occurs. We only exchange one (1) message before “N-1” enters critical section. </a:t>
            </a:r>
            <a:r>
              <a:rPr lang="en-US" dirty="0">
                <a:solidFill>
                  <a:schemeClr val="accent2"/>
                </a:solidFill>
                <a:highlight>
                  <a:srgbClr val="FFFF00"/>
                </a:highlight>
              </a:rPr>
              <a:t>O(#nodes)</a:t>
            </a:r>
            <a:endParaRPr lang="en-US" dirty="0">
              <a:solidFill>
                <a:srgbClr val="0000FF"/>
              </a:solidFill>
            </a:endParaRPr>
          </a:p>
        </p:txBody>
      </p:sp>
      <p:sp>
        <p:nvSpPr>
          <p:cNvPr id="22" name="Rectangle 21"/>
          <p:cNvSpPr/>
          <p:nvPr/>
        </p:nvSpPr>
        <p:spPr>
          <a:xfrm>
            <a:off x="5835087" y="505933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563973" y="4715140"/>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2629153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Unfair Ring</a:t>
            </a:r>
            <a:br>
              <a:rPr lang="en-US" dirty="0"/>
            </a:br>
            <a:r>
              <a:rPr lang="en-US" dirty="0"/>
              <a:t>(Multiple Requests, Worst Case)</a:t>
            </a:r>
          </a:p>
        </p:txBody>
      </p:sp>
    </p:spTree>
    <p:extLst>
      <p:ext uri="{BB962C8B-B14F-4D97-AF65-F5344CB8AC3E}">
        <p14:creationId xmlns:p14="http://schemas.microsoft.com/office/powerpoint/2010/main" val="1607980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47516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399277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51964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47516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399277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169616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63240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10163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14902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66286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199740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43069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43069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46692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199740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7200" y="4860176"/>
            <a:ext cx="7528155" cy="2031325"/>
          </a:xfrm>
          <a:prstGeom prst="rect">
            <a:avLst/>
          </a:prstGeom>
          <a:noFill/>
        </p:spPr>
        <p:txBody>
          <a:bodyPr wrap="square" rtlCol="0">
            <a:spAutoFit/>
          </a:bodyPr>
          <a:lstStyle/>
          <a:p>
            <a:r>
              <a:rPr lang="en-US" u="sng" dirty="0">
                <a:solidFill>
                  <a:srgbClr val="0000FF"/>
                </a:solidFill>
              </a:rPr>
              <a:t>For basic (unfair) ring protocol [All nodes request]: </a:t>
            </a:r>
          </a:p>
          <a:p>
            <a:pPr algn="just"/>
            <a:r>
              <a:rPr lang="en-US" dirty="0">
                <a:solidFill>
                  <a:srgbClr val="0000FF"/>
                </a:solidFill>
              </a:rPr>
              <a:t>The complexity does not depend on the #nodes wish to enter critical section. The number of message exchanges depends on the location of the token. If the location of the token is as shown in the figure, then the worst case occurs. We only exchange N messages before “N-1” enters critical section. Nonetheless, for this scenario, the actual latency might be much higher, as “N-1” needs to wait for all others to finish their critical section as well. </a:t>
            </a:r>
            <a:r>
              <a:rPr lang="en-US" dirty="0">
                <a:solidFill>
                  <a:schemeClr val="accent2"/>
                </a:solidFill>
                <a:highlight>
                  <a:srgbClr val="FFFF00"/>
                </a:highlight>
              </a:rPr>
              <a:t>O(n^2)</a:t>
            </a:r>
            <a:endParaRPr lang="en-US" dirty="0">
              <a:solidFill>
                <a:srgbClr val="0000FF"/>
              </a:solidFill>
            </a:endParaRPr>
          </a:p>
        </p:txBody>
      </p:sp>
      <p:sp>
        <p:nvSpPr>
          <p:cNvPr id="26" name="Rectangle 25"/>
          <p:cNvSpPr/>
          <p:nvPr/>
        </p:nvSpPr>
        <p:spPr>
          <a:xfrm>
            <a:off x="7671235" y="398351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400121" y="3639320"/>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2896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Mutual Exclusion</a:t>
            </a:r>
          </a:p>
        </p:txBody>
      </p:sp>
      <p:sp>
        <p:nvSpPr>
          <p:cNvPr id="3" name="Content Placeholder 2"/>
          <p:cNvSpPr>
            <a:spLocks noGrp="1"/>
          </p:cNvSpPr>
          <p:nvPr>
            <p:ph idx="1"/>
          </p:nvPr>
        </p:nvSpPr>
        <p:spPr/>
        <p:txBody>
          <a:bodyPr>
            <a:normAutofit fontScale="92500" lnSpcReduction="10000"/>
          </a:bodyPr>
          <a:lstStyle/>
          <a:p>
            <a:pPr algn="just"/>
            <a:r>
              <a:rPr lang="en-US" dirty="0"/>
              <a:t>To maintain mutual exclusion among </a:t>
            </a:r>
            <a:r>
              <a:rPr lang="en-US" dirty="0">
                <a:solidFill>
                  <a:srgbClr val="0000FF"/>
                </a:solidFill>
              </a:rPr>
              <a:t>n distributed processes/machines/nodes</a:t>
            </a:r>
          </a:p>
          <a:p>
            <a:pPr algn="just"/>
            <a:r>
              <a:rPr lang="en-US" dirty="0">
                <a:solidFill>
                  <a:srgbClr val="000000"/>
                </a:solidFill>
              </a:rPr>
              <a:t>Assume each process executes the following code: </a:t>
            </a:r>
          </a:p>
          <a:p>
            <a:pPr marL="457200" lvl="1" indent="0" algn="just">
              <a:buNone/>
            </a:pPr>
            <a:r>
              <a:rPr lang="en-US" dirty="0">
                <a:latin typeface="Chalkboard SE Regular"/>
                <a:cs typeface="Chalkboard SE Regular"/>
              </a:rPr>
              <a:t>While (true) {</a:t>
            </a:r>
          </a:p>
          <a:p>
            <a:pPr marL="457200" lvl="1" indent="0" algn="just">
              <a:buNone/>
            </a:pPr>
            <a:r>
              <a:rPr lang="en-US" dirty="0">
                <a:latin typeface="Chalkboard SE Regular"/>
                <a:cs typeface="Chalkboard SE Regular"/>
              </a:rPr>
              <a:t>	Perform local operations</a:t>
            </a:r>
          </a:p>
          <a:p>
            <a:pPr marL="457200" lvl="1" indent="0" algn="just">
              <a:buNone/>
            </a:pPr>
            <a:r>
              <a:rPr lang="en-US" dirty="0">
                <a:solidFill>
                  <a:srgbClr val="0000FF"/>
                </a:solidFill>
                <a:latin typeface="Chalkboard SE Regular"/>
                <a:cs typeface="Chalkboard SE Regular"/>
              </a:rPr>
              <a:t>	acquire()</a:t>
            </a:r>
          </a:p>
          <a:p>
            <a:pPr marL="457200" lvl="1" indent="0" algn="just">
              <a:buNone/>
            </a:pPr>
            <a:r>
              <a:rPr lang="en-US" dirty="0">
                <a:solidFill>
                  <a:srgbClr val="FF0000"/>
                </a:solidFill>
                <a:latin typeface="Chalkboard SE Regular"/>
                <a:cs typeface="Chalkboard SE Regular"/>
              </a:rPr>
              <a:t>		Execute critical section</a:t>
            </a:r>
          </a:p>
          <a:p>
            <a:pPr marL="457200" lvl="1" indent="0" algn="just">
              <a:buNone/>
            </a:pPr>
            <a:r>
              <a:rPr lang="en-US" dirty="0">
                <a:solidFill>
                  <a:srgbClr val="0000FF"/>
                </a:solidFill>
                <a:latin typeface="Chalkboard SE Regular"/>
                <a:cs typeface="Chalkboard SE Regular"/>
              </a:rPr>
              <a:t>	release()</a:t>
            </a:r>
          </a:p>
          <a:p>
            <a:pPr marL="457200" lvl="1" indent="0" algn="just">
              <a:buNone/>
            </a:pPr>
            <a:r>
              <a:rPr lang="en-US" dirty="0">
                <a:latin typeface="Chalkboard SE Regular"/>
                <a:cs typeface="Chalkboard SE Regular"/>
              </a:rPr>
              <a:t>}</a:t>
            </a:r>
          </a:p>
        </p:txBody>
      </p:sp>
    </p:spTree>
    <p:extLst>
      <p:ext uri="{BB962C8B-B14F-4D97-AF65-F5344CB8AC3E}">
        <p14:creationId xmlns:p14="http://schemas.microsoft.com/office/powerpoint/2010/main" val="3559576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lnSpcReduction="10000"/>
          </a:bodyPr>
          <a:lstStyle/>
          <a:p>
            <a:pPr algn="just"/>
            <a:r>
              <a:rPr lang="en-US" dirty="0">
                <a:solidFill>
                  <a:srgbClr val="0000FF"/>
                </a:solidFill>
              </a:rPr>
              <a:t>Safety</a:t>
            </a:r>
          </a:p>
          <a:p>
            <a:pPr lvl="1" algn="just"/>
            <a:r>
              <a:rPr lang="en-US" i="1" dirty="0"/>
              <a:t>Is the ring-based protocol safe? </a:t>
            </a:r>
          </a:p>
          <a:p>
            <a:pPr lvl="1" algn="just"/>
            <a:r>
              <a:rPr lang="en-US" i="1" dirty="0">
                <a:solidFill>
                  <a:schemeClr val="accent2"/>
                </a:solidFill>
              </a:rPr>
              <a:t>Yes, only 1 person can hold the lock</a:t>
            </a:r>
          </a:p>
          <a:p>
            <a:pPr algn="just"/>
            <a:r>
              <a:rPr lang="en-US" dirty="0">
                <a:solidFill>
                  <a:srgbClr val="0000FF"/>
                </a:solidFill>
              </a:rPr>
              <a:t>Liveness</a:t>
            </a:r>
          </a:p>
          <a:p>
            <a:pPr lvl="1" algn="just"/>
            <a:r>
              <a:rPr lang="en-US" i="1" dirty="0"/>
              <a:t>Does the ring-based protocol satisfy liveness? </a:t>
            </a:r>
          </a:p>
          <a:p>
            <a:pPr lvl="1" algn="just"/>
            <a:r>
              <a:rPr lang="en-US" i="1" dirty="0">
                <a:solidFill>
                  <a:schemeClr val="accent2"/>
                </a:solidFill>
              </a:rPr>
              <a:t>Yes, as long as the keys are not lost</a:t>
            </a:r>
          </a:p>
          <a:p>
            <a:pPr algn="just"/>
            <a:r>
              <a:rPr lang="en-US" dirty="0">
                <a:solidFill>
                  <a:srgbClr val="0000FF"/>
                </a:solidFill>
              </a:rPr>
              <a:t>Fairness</a:t>
            </a:r>
          </a:p>
          <a:p>
            <a:pPr lvl="1" algn="just"/>
            <a:r>
              <a:rPr lang="en-US" i="1" dirty="0"/>
              <a:t>Does the ring-based protocol satisfy fairness? </a:t>
            </a:r>
          </a:p>
          <a:p>
            <a:pPr lvl="1" algn="just"/>
            <a:r>
              <a:rPr lang="en-US" i="1" dirty="0">
                <a:solidFill>
                  <a:schemeClr val="accent2"/>
                </a:solidFill>
              </a:rPr>
              <a:t>Not in the unfair case</a:t>
            </a:r>
          </a:p>
        </p:txBody>
      </p:sp>
    </p:spTree>
    <p:extLst>
      <p:ext uri="{BB962C8B-B14F-4D97-AF65-F5344CB8AC3E}">
        <p14:creationId xmlns:p14="http://schemas.microsoft.com/office/powerpoint/2010/main" val="11110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Ring-based Protocol</a:t>
            </a:r>
          </a:p>
        </p:txBody>
      </p:sp>
      <p:sp>
        <p:nvSpPr>
          <p:cNvPr id="3" name="Content Placeholder 2"/>
          <p:cNvSpPr>
            <a:spLocks noGrp="1"/>
          </p:cNvSpPr>
          <p:nvPr>
            <p:ph idx="1"/>
          </p:nvPr>
        </p:nvSpPr>
        <p:spPr/>
        <p:txBody>
          <a:bodyPr>
            <a:normAutofit/>
          </a:bodyPr>
          <a:lstStyle/>
          <a:p>
            <a:pPr algn="just"/>
            <a:r>
              <a:rPr lang="en-US" dirty="0"/>
              <a:t>Few issues (comparing with central server)</a:t>
            </a:r>
          </a:p>
          <a:p>
            <a:pPr lvl="1" algn="just"/>
            <a:r>
              <a:rPr lang="en-US" i="1" dirty="0"/>
              <a:t>No central server, however, </a:t>
            </a:r>
            <a:r>
              <a:rPr lang="en-US" i="1" dirty="0">
                <a:highlight>
                  <a:srgbClr val="FFFF00"/>
                </a:highlight>
              </a:rPr>
              <a:t>one failed node</a:t>
            </a:r>
            <a:r>
              <a:rPr lang="en-US" i="1" dirty="0"/>
              <a:t> breaks the entire protocol</a:t>
            </a:r>
          </a:p>
          <a:p>
            <a:pPr lvl="2" algn="just"/>
            <a:r>
              <a:rPr lang="en-US" dirty="0"/>
              <a:t>One node goes wrong and everything goes for a toss</a:t>
            </a:r>
          </a:p>
          <a:p>
            <a:pPr lvl="1" algn="just"/>
            <a:r>
              <a:rPr lang="en-US" i="1" dirty="0"/>
              <a:t>No requirement in electing a centralized lock server</a:t>
            </a:r>
            <a:endParaRPr lang="en-US" dirty="0">
              <a:solidFill>
                <a:srgbClr val="0000FF"/>
              </a:solidFill>
            </a:endParaRPr>
          </a:p>
        </p:txBody>
      </p:sp>
    </p:spTree>
    <p:extLst>
      <p:ext uri="{BB962C8B-B14F-4D97-AF65-F5344CB8AC3E}">
        <p14:creationId xmlns:p14="http://schemas.microsoft.com/office/powerpoint/2010/main" val="1102006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(Protocol)</a:t>
            </a:r>
          </a:p>
        </p:txBody>
      </p:sp>
      <p:sp>
        <p:nvSpPr>
          <p:cNvPr id="3" name="Content Placeholder 2"/>
          <p:cNvSpPr>
            <a:spLocks noGrp="1"/>
          </p:cNvSpPr>
          <p:nvPr>
            <p:ph idx="1"/>
          </p:nvPr>
        </p:nvSpPr>
        <p:spPr/>
        <p:txBody>
          <a:bodyPr/>
          <a:lstStyle/>
          <a:p>
            <a:r>
              <a:rPr lang="en-US" dirty="0">
                <a:solidFill>
                  <a:srgbClr val="0000FF"/>
                </a:solidFill>
              </a:rPr>
              <a:t>(Token)</a:t>
            </a:r>
          </a:p>
          <a:p>
            <a:pPr lvl="1"/>
            <a:r>
              <a:rPr lang="en-US" dirty="0"/>
              <a:t>Machines are (logically) structured in a ring</a:t>
            </a:r>
          </a:p>
          <a:p>
            <a:pPr lvl="1"/>
            <a:r>
              <a:rPr lang="en-US" dirty="0"/>
              <a:t>Tokens are passed along the ring</a:t>
            </a:r>
          </a:p>
          <a:p>
            <a:pPr lvl="1"/>
            <a:r>
              <a:rPr lang="en-US" i="1" dirty="0">
                <a:solidFill>
                  <a:srgbClr val="0000FF"/>
                </a:solidFill>
              </a:rPr>
              <a:t>The token contains the time “t” for the earliest known, yet outstanding request</a:t>
            </a:r>
          </a:p>
          <a:p>
            <a:pPr lvl="1"/>
            <a:r>
              <a:rPr lang="en-US" i="1" dirty="0">
                <a:solidFill>
                  <a:srgbClr val="0000FF"/>
                </a:solidFill>
              </a:rPr>
              <a:t>Initially, “t” is null or unset</a:t>
            </a:r>
          </a:p>
        </p:txBody>
      </p:sp>
    </p:spTree>
    <p:extLst>
      <p:ext uri="{BB962C8B-B14F-4D97-AF65-F5344CB8AC3E}">
        <p14:creationId xmlns:p14="http://schemas.microsoft.com/office/powerpoint/2010/main" val="13822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(Protocol)</a:t>
            </a:r>
          </a:p>
        </p:txBody>
      </p:sp>
      <p:sp>
        <p:nvSpPr>
          <p:cNvPr id="3" name="Content Placeholder 2"/>
          <p:cNvSpPr>
            <a:spLocks noGrp="1"/>
          </p:cNvSpPr>
          <p:nvPr>
            <p:ph idx="1"/>
          </p:nvPr>
        </p:nvSpPr>
        <p:spPr/>
        <p:txBody>
          <a:bodyPr/>
          <a:lstStyle/>
          <a:p>
            <a:r>
              <a:rPr lang="en-US" dirty="0">
                <a:solidFill>
                  <a:srgbClr val="0000FF"/>
                </a:solidFill>
              </a:rPr>
              <a:t>(Entry to Critical Section)</a:t>
            </a:r>
          </a:p>
          <a:p>
            <a:pPr lvl="1" algn="just"/>
            <a:r>
              <a:rPr lang="en-US" dirty="0"/>
              <a:t>Stamp the request to enter critical section via time T</a:t>
            </a:r>
            <a:r>
              <a:rPr lang="en-US" baseline="-25000" dirty="0"/>
              <a:t>c</a:t>
            </a:r>
          </a:p>
          <a:p>
            <a:pPr lvl="1" algn="just"/>
            <a:r>
              <a:rPr lang="en-US" dirty="0"/>
              <a:t>Then wait for the token</a:t>
            </a:r>
          </a:p>
        </p:txBody>
      </p:sp>
    </p:spTree>
    <p:extLst>
      <p:ext uri="{BB962C8B-B14F-4D97-AF65-F5344CB8AC3E}">
        <p14:creationId xmlns:p14="http://schemas.microsoft.com/office/powerpoint/2010/main" val="1515486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sp>
        <p:nvSpPr>
          <p:cNvPr id="14" name="Rectangle 13"/>
          <p:cNvSpPr/>
          <p:nvPr/>
        </p:nvSpPr>
        <p:spPr>
          <a:xfrm>
            <a:off x="1107697" y="4301528"/>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368880" y="5710985"/>
            <a:ext cx="5360474" cy="923330"/>
          </a:xfrm>
          <a:prstGeom prst="rect">
            <a:avLst/>
          </a:prstGeom>
          <a:noFill/>
        </p:spPr>
        <p:txBody>
          <a:bodyPr wrap="none" rtlCol="0">
            <a:spAutoFit/>
          </a:bodyPr>
          <a:lstStyle/>
          <a:p>
            <a:r>
              <a:rPr lang="en-US" dirty="0">
                <a:solidFill>
                  <a:srgbClr val="0000FF"/>
                </a:solidFill>
              </a:rPr>
              <a:t>Assume 3 wants to enter the critical section at time “T”</a:t>
            </a:r>
          </a:p>
          <a:p>
            <a:r>
              <a:rPr lang="en-US" dirty="0">
                <a:solidFill>
                  <a:srgbClr val="0000FF"/>
                </a:solidFill>
              </a:rPr>
              <a:t>Machine 3 stamps request to enter at time “T” </a:t>
            </a:r>
          </a:p>
          <a:p>
            <a:r>
              <a:rPr lang="en-US" dirty="0">
                <a:solidFill>
                  <a:srgbClr val="0000FF"/>
                </a:solidFill>
              </a:rPr>
              <a:t>The token is between 3 and 4</a:t>
            </a:r>
          </a:p>
        </p:txBody>
      </p:sp>
      <p:sp>
        <p:nvSpPr>
          <p:cNvPr id="22" name="Rectangle 21"/>
          <p:cNvSpPr/>
          <p:nvPr/>
        </p:nvSpPr>
        <p:spPr>
          <a:xfrm>
            <a:off x="5907194" y="5145642"/>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636080" y="4801443"/>
            <a:ext cx="759944" cy="369332"/>
          </a:xfrm>
          <a:prstGeom prst="rect">
            <a:avLst/>
          </a:prstGeom>
          <a:noFill/>
        </p:spPr>
        <p:txBody>
          <a:bodyPr wrap="none" rtlCol="0">
            <a:spAutoFit/>
          </a:bodyPr>
          <a:lstStyle/>
          <a:p>
            <a:r>
              <a:rPr lang="en-US" dirty="0"/>
              <a:t>Token</a:t>
            </a:r>
          </a:p>
        </p:txBody>
      </p:sp>
    </p:spTree>
    <p:extLst>
      <p:ext uri="{BB962C8B-B14F-4D97-AF65-F5344CB8AC3E}">
        <p14:creationId xmlns:p14="http://schemas.microsoft.com/office/powerpoint/2010/main" val="1047221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sp>
        <p:nvSpPr>
          <p:cNvPr id="14" name="Rectangle 13"/>
          <p:cNvSpPr/>
          <p:nvPr/>
        </p:nvSpPr>
        <p:spPr>
          <a:xfrm>
            <a:off x="1107697" y="4301528"/>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43924" y="6073828"/>
            <a:ext cx="6691255" cy="646331"/>
          </a:xfrm>
          <a:prstGeom prst="rect">
            <a:avLst/>
          </a:prstGeom>
          <a:noFill/>
        </p:spPr>
        <p:txBody>
          <a:bodyPr wrap="none" rtlCol="0">
            <a:spAutoFit/>
          </a:bodyPr>
          <a:lstStyle/>
          <a:p>
            <a:r>
              <a:rPr lang="en-US" dirty="0">
                <a:solidFill>
                  <a:srgbClr val="0000FF"/>
                </a:solidFill>
              </a:rPr>
              <a:t>Meanwhile machine 2 also wish to enter critical section at time “T+1”</a:t>
            </a:r>
          </a:p>
          <a:p>
            <a:r>
              <a:rPr lang="en-US" dirty="0">
                <a:solidFill>
                  <a:srgbClr val="0000FF"/>
                </a:solidFill>
              </a:rPr>
              <a:t>It stamps request to enter critical section at time “T+1” </a:t>
            </a:r>
          </a:p>
        </p:txBody>
      </p:sp>
      <p:sp>
        <p:nvSpPr>
          <p:cNvPr id="22" name="Rectangle 21"/>
          <p:cNvSpPr/>
          <p:nvPr/>
        </p:nvSpPr>
        <p:spPr>
          <a:xfrm>
            <a:off x="5907194" y="5145642"/>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636080" y="4801443"/>
            <a:ext cx="759944" cy="369332"/>
          </a:xfrm>
          <a:prstGeom prst="rect">
            <a:avLst/>
          </a:prstGeom>
          <a:noFill/>
        </p:spPr>
        <p:txBody>
          <a:bodyPr wrap="none" rtlCol="0">
            <a:spAutoFit/>
          </a:bodyPr>
          <a:lstStyle/>
          <a:p>
            <a:r>
              <a:rPr lang="en-US" dirty="0"/>
              <a:t>Token</a:t>
            </a:r>
          </a:p>
        </p:txBody>
      </p:sp>
      <p:sp>
        <p:nvSpPr>
          <p:cNvPr id="26" name="Rectangle 25"/>
          <p:cNvSpPr/>
          <p:nvPr/>
        </p:nvSpPr>
        <p:spPr>
          <a:xfrm>
            <a:off x="381314" y="2644757"/>
            <a:ext cx="4572000" cy="1384995"/>
          </a:xfrm>
          <a:prstGeom prst="rect">
            <a:avLst/>
          </a:prstGeom>
        </p:spPr>
        <p:txBody>
          <a:bodyPr>
            <a:spAutoFit/>
          </a:bodyPr>
          <a:lstStyle/>
          <a:p>
            <a:pPr lvl="1" algn="just"/>
            <a:r>
              <a:rPr lang="en-US" sz="1400" dirty="0">
                <a:latin typeface="Chalkboard SE Regular"/>
                <a:cs typeface="Chalkboard SE Regular"/>
              </a:rPr>
              <a:t>While (true) {</a:t>
            </a:r>
          </a:p>
          <a:p>
            <a:pPr lvl="1" algn="just"/>
            <a:r>
              <a:rPr lang="en-US" sz="1400" dirty="0">
                <a:latin typeface="Chalkboard SE Regular"/>
                <a:cs typeface="Chalkboard SE Regular"/>
              </a:rPr>
              <a:t>	Perform local operations</a:t>
            </a:r>
          </a:p>
          <a:p>
            <a:pPr lvl="1" algn="just"/>
            <a:r>
              <a:rPr lang="en-US" sz="1400" dirty="0">
                <a:solidFill>
                  <a:srgbClr val="0000FF"/>
                </a:solidFill>
                <a:latin typeface="Chalkboard SE Regular"/>
                <a:cs typeface="Chalkboard SE Regular"/>
              </a:rPr>
              <a:t>	acquire()</a:t>
            </a:r>
          </a:p>
          <a:p>
            <a:pPr lvl="1" algn="just"/>
            <a:r>
              <a:rPr lang="en-US" sz="1400" dirty="0">
                <a:solidFill>
                  <a:srgbClr val="FF0000"/>
                </a:solidFill>
                <a:latin typeface="Chalkboard SE Regular"/>
                <a:cs typeface="Chalkboard SE Regular"/>
              </a:rPr>
              <a:t>		</a:t>
            </a:r>
            <a:r>
              <a:rPr lang="en-US" sz="1400" dirty="0">
                <a:latin typeface="Chalkboard SE Regular"/>
                <a:cs typeface="Chalkboard SE Regular"/>
              </a:rPr>
              <a:t>Execute critical section</a:t>
            </a:r>
          </a:p>
          <a:p>
            <a:pPr lvl="1" algn="just"/>
            <a:r>
              <a:rPr lang="en-US" sz="1400" dirty="0">
                <a:latin typeface="Chalkboard SE Regular"/>
                <a:cs typeface="Chalkboard SE Regular"/>
              </a:rPr>
              <a:t>	release()</a:t>
            </a:r>
          </a:p>
          <a:p>
            <a:pPr lvl="1" algn="just"/>
            <a:r>
              <a:rPr lang="en-US" sz="1400" dirty="0">
                <a:latin typeface="Chalkboard SE Regular"/>
                <a:cs typeface="Chalkboard SE Regular"/>
              </a:rPr>
              <a:t>}</a:t>
            </a:r>
          </a:p>
        </p:txBody>
      </p:sp>
    </p:spTree>
    <p:extLst>
      <p:ext uri="{BB962C8B-B14F-4D97-AF65-F5344CB8AC3E}">
        <p14:creationId xmlns:p14="http://schemas.microsoft.com/office/powerpoint/2010/main" val="949583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43924" y="6073828"/>
            <a:ext cx="6778268" cy="369332"/>
          </a:xfrm>
          <a:prstGeom prst="rect">
            <a:avLst/>
          </a:prstGeom>
          <a:noFill/>
        </p:spPr>
        <p:txBody>
          <a:bodyPr wrap="none" rtlCol="0">
            <a:spAutoFit/>
          </a:bodyPr>
          <a:lstStyle/>
          <a:p>
            <a:r>
              <a:rPr lang="en-US" dirty="0">
                <a:solidFill>
                  <a:srgbClr val="0000FF"/>
                </a:solidFill>
              </a:rPr>
              <a:t>The recorded request timestamp are shown beside node 2 and node 3</a:t>
            </a:r>
          </a:p>
        </p:txBody>
      </p:sp>
      <p:sp>
        <p:nvSpPr>
          <p:cNvPr id="22" name="Rectangle 21"/>
          <p:cNvSpPr/>
          <p:nvPr/>
        </p:nvSpPr>
        <p:spPr>
          <a:xfrm>
            <a:off x="5907194" y="5145642"/>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636080" y="4801443"/>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Tree>
    <p:extLst>
      <p:ext uri="{BB962C8B-B14F-4D97-AF65-F5344CB8AC3E}">
        <p14:creationId xmlns:p14="http://schemas.microsoft.com/office/powerpoint/2010/main" val="1530276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(Protocol)</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(On receiving the token)</a:t>
            </a:r>
          </a:p>
          <a:p>
            <a:pPr lvl="1" algn="just"/>
            <a:r>
              <a:rPr lang="en-US" dirty="0">
                <a:highlight>
                  <a:srgbClr val="FFFF00"/>
                </a:highlight>
              </a:rPr>
              <a:t>Check the timestamp </a:t>
            </a:r>
            <a:r>
              <a:rPr lang="en-US" dirty="0">
                <a:solidFill>
                  <a:srgbClr val="0000FF"/>
                </a:solidFill>
                <a:highlight>
                  <a:srgbClr val="FFFF00"/>
                </a:highlight>
              </a:rPr>
              <a:t>tk</a:t>
            </a:r>
            <a:r>
              <a:rPr lang="en-US" dirty="0">
                <a:highlight>
                  <a:srgbClr val="FFFF00"/>
                </a:highlight>
              </a:rPr>
              <a:t> of the token</a:t>
            </a:r>
          </a:p>
          <a:p>
            <a:pPr lvl="1" algn="just"/>
            <a:r>
              <a:rPr lang="en-US" dirty="0"/>
              <a:t>If </a:t>
            </a:r>
            <a:r>
              <a:rPr lang="en-US" dirty="0">
                <a:solidFill>
                  <a:srgbClr val="0000FF"/>
                </a:solidFill>
              </a:rPr>
              <a:t>tk = T</a:t>
            </a:r>
            <a:r>
              <a:rPr lang="en-US" baseline="-25000" dirty="0">
                <a:solidFill>
                  <a:srgbClr val="0000FF"/>
                </a:solidFill>
              </a:rPr>
              <a:t>c</a:t>
            </a:r>
            <a:r>
              <a:rPr lang="en-US" dirty="0">
                <a:solidFill>
                  <a:srgbClr val="0000FF"/>
                </a:solidFill>
              </a:rPr>
              <a:t> </a:t>
            </a:r>
            <a:r>
              <a:rPr lang="en-US" dirty="0"/>
              <a:t>then hold token and execute the critical section</a:t>
            </a:r>
            <a:endParaRPr lang="en-US" baseline="-25000" dirty="0"/>
          </a:p>
          <a:p>
            <a:pPr lvl="1" algn="just"/>
            <a:r>
              <a:rPr lang="en-US" dirty="0"/>
              <a:t>If </a:t>
            </a:r>
            <a:r>
              <a:rPr lang="en-US" dirty="0">
                <a:solidFill>
                  <a:srgbClr val="0000FF"/>
                </a:solidFill>
              </a:rPr>
              <a:t>tk &lt; T</a:t>
            </a:r>
            <a:r>
              <a:rPr lang="en-US" baseline="-25000" dirty="0">
                <a:solidFill>
                  <a:srgbClr val="0000FF"/>
                </a:solidFill>
              </a:rPr>
              <a:t>c </a:t>
            </a:r>
            <a:r>
              <a:rPr lang="en-US" dirty="0"/>
              <a:t>then pass the token</a:t>
            </a:r>
          </a:p>
          <a:p>
            <a:pPr lvl="2" algn="just"/>
            <a:r>
              <a:rPr lang="en-US" dirty="0"/>
              <a:t>This is not the earliest outstanding request</a:t>
            </a:r>
          </a:p>
          <a:p>
            <a:pPr lvl="1" algn="just"/>
            <a:r>
              <a:rPr lang="en-US" dirty="0"/>
              <a:t>If </a:t>
            </a:r>
            <a:r>
              <a:rPr lang="en-US" dirty="0">
                <a:solidFill>
                  <a:srgbClr val="0000FF"/>
                </a:solidFill>
              </a:rPr>
              <a:t>tk &gt; T</a:t>
            </a:r>
            <a:r>
              <a:rPr lang="en-US" baseline="-25000" dirty="0">
                <a:solidFill>
                  <a:srgbClr val="0000FF"/>
                </a:solidFill>
              </a:rPr>
              <a:t>c</a:t>
            </a:r>
            <a:r>
              <a:rPr lang="en-US" dirty="0">
                <a:solidFill>
                  <a:srgbClr val="0000FF"/>
                </a:solidFill>
              </a:rPr>
              <a:t> </a:t>
            </a:r>
            <a:r>
              <a:rPr lang="en-US" dirty="0"/>
              <a:t>or </a:t>
            </a:r>
            <a:r>
              <a:rPr lang="en-US" dirty="0" err="1"/>
              <a:t>tk</a:t>
            </a:r>
            <a:r>
              <a:rPr lang="en-US" dirty="0"/>
              <a:t> is unset, then set </a:t>
            </a:r>
            <a:r>
              <a:rPr lang="en-US" dirty="0">
                <a:solidFill>
                  <a:srgbClr val="0000FF"/>
                </a:solidFill>
              </a:rPr>
              <a:t>tk = T</a:t>
            </a:r>
            <a:r>
              <a:rPr lang="en-US" baseline="-25000" dirty="0">
                <a:solidFill>
                  <a:srgbClr val="0000FF"/>
                </a:solidFill>
              </a:rPr>
              <a:t>c</a:t>
            </a:r>
            <a:r>
              <a:rPr lang="en-US" dirty="0">
                <a:solidFill>
                  <a:srgbClr val="0000FF"/>
                </a:solidFill>
              </a:rPr>
              <a:t> </a:t>
            </a:r>
            <a:r>
              <a:rPr lang="en-US" dirty="0"/>
              <a:t>and pass the token</a:t>
            </a:r>
          </a:p>
          <a:p>
            <a:pPr lvl="2" algn="just"/>
            <a:r>
              <a:rPr lang="en-US" dirty="0"/>
              <a:t>This is the earliest outstanding request known so far</a:t>
            </a:r>
          </a:p>
          <a:p>
            <a:pPr lvl="2" algn="just"/>
            <a:r>
              <a:rPr lang="en-US" dirty="0"/>
              <a:t>However, the entire ring may not have been traversed</a:t>
            </a:r>
          </a:p>
        </p:txBody>
      </p:sp>
    </p:spTree>
    <p:extLst>
      <p:ext uri="{BB962C8B-B14F-4D97-AF65-F5344CB8AC3E}">
        <p14:creationId xmlns:p14="http://schemas.microsoft.com/office/powerpoint/2010/main" val="112171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718582" y="6073828"/>
            <a:ext cx="3250184" cy="369332"/>
          </a:xfrm>
          <a:prstGeom prst="rect">
            <a:avLst/>
          </a:prstGeom>
          <a:noFill/>
        </p:spPr>
        <p:txBody>
          <a:bodyPr wrap="none" rtlCol="0">
            <a:spAutoFit/>
          </a:bodyPr>
          <a:lstStyle/>
          <a:p>
            <a:r>
              <a:rPr lang="en-US" dirty="0">
                <a:solidFill>
                  <a:srgbClr val="0000FF"/>
                </a:solidFill>
              </a:rPr>
              <a:t>Initial token time tk  is set to null</a:t>
            </a:r>
          </a:p>
        </p:txBody>
      </p:sp>
      <p:sp>
        <p:nvSpPr>
          <p:cNvPr id="22" name="Rectangle 21"/>
          <p:cNvSpPr/>
          <p:nvPr/>
        </p:nvSpPr>
        <p:spPr>
          <a:xfrm>
            <a:off x="5907194" y="5145642"/>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636080" y="4801443"/>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
        <p:nvSpPr>
          <p:cNvPr id="30" name="Rectangle 29"/>
          <p:cNvSpPr/>
          <p:nvPr/>
        </p:nvSpPr>
        <p:spPr>
          <a:xfrm>
            <a:off x="5183608" y="5379893"/>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null</a:t>
            </a:r>
          </a:p>
        </p:txBody>
      </p:sp>
    </p:spTree>
    <p:extLst>
      <p:ext uri="{BB962C8B-B14F-4D97-AF65-F5344CB8AC3E}">
        <p14:creationId xmlns:p14="http://schemas.microsoft.com/office/powerpoint/2010/main" val="434680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704980" y="5896859"/>
            <a:ext cx="4695141" cy="369332"/>
          </a:xfrm>
          <a:prstGeom prst="rect">
            <a:avLst/>
          </a:prstGeom>
          <a:noFill/>
        </p:spPr>
        <p:txBody>
          <a:bodyPr wrap="none" rtlCol="0">
            <a:spAutoFit/>
          </a:bodyPr>
          <a:lstStyle/>
          <a:p>
            <a:r>
              <a:rPr lang="en-US" dirty="0">
                <a:solidFill>
                  <a:srgbClr val="0000FF"/>
                </a:solidFill>
              </a:rPr>
              <a:t>Once the token arrives to node 2, tk is set to T+1</a:t>
            </a:r>
          </a:p>
        </p:txBody>
      </p:sp>
      <p:sp>
        <p:nvSpPr>
          <p:cNvPr id="22" name="Rectangle 21"/>
          <p:cNvSpPr/>
          <p:nvPr/>
        </p:nvSpPr>
        <p:spPr>
          <a:xfrm>
            <a:off x="4057108" y="2194748"/>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785994" y="1850549"/>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
        <p:nvSpPr>
          <p:cNvPr id="30" name="Rectangle 29"/>
          <p:cNvSpPr/>
          <p:nvPr/>
        </p:nvSpPr>
        <p:spPr>
          <a:xfrm>
            <a:off x="3333522" y="2428999"/>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null</a:t>
            </a:r>
          </a:p>
        </p:txBody>
      </p:sp>
    </p:spTree>
    <p:extLst>
      <p:ext uri="{BB962C8B-B14F-4D97-AF65-F5344CB8AC3E}">
        <p14:creationId xmlns:p14="http://schemas.microsoft.com/office/powerpoint/2010/main" val="364509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Mutual Exclusion</a:t>
            </a:r>
          </a:p>
        </p:txBody>
      </p:sp>
      <p:sp>
        <p:nvSpPr>
          <p:cNvPr id="3" name="Content Placeholder 2"/>
          <p:cNvSpPr>
            <a:spLocks noGrp="1"/>
          </p:cNvSpPr>
          <p:nvPr>
            <p:ph idx="1"/>
          </p:nvPr>
        </p:nvSpPr>
        <p:spPr/>
        <p:txBody>
          <a:bodyPr>
            <a:normAutofit lnSpcReduction="10000"/>
          </a:bodyPr>
          <a:lstStyle/>
          <a:p>
            <a:pPr marL="457200" lvl="1" indent="0" algn="just">
              <a:buNone/>
            </a:pPr>
            <a:r>
              <a:rPr lang="en-US" dirty="0">
                <a:latin typeface="Chalkboard SE Regular"/>
                <a:cs typeface="Chalkboard SE Regular"/>
              </a:rPr>
              <a:t>While (true) {</a:t>
            </a:r>
          </a:p>
          <a:p>
            <a:pPr marL="457200" lvl="1" indent="0" algn="just">
              <a:buNone/>
            </a:pPr>
            <a:r>
              <a:rPr lang="en-US" dirty="0">
                <a:latin typeface="Chalkboard SE Regular"/>
                <a:cs typeface="Chalkboard SE Regular"/>
              </a:rPr>
              <a:t>	Perform local operations</a:t>
            </a:r>
          </a:p>
          <a:p>
            <a:pPr marL="457200" lvl="1" indent="0" algn="just">
              <a:buNone/>
            </a:pPr>
            <a:r>
              <a:rPr lang="en-US" dirty="0">
                <a:solidFill>
                  <a:srgbClr val="0000FF"/>
                </a:solidFill>
                <a:latin typeface="Chalkboard SE Regular"/>
                <a:cs typeface="Chalkboard SE Regular"/>
              </a:rPr>
              <a:t>	acquire()</a:t>
            </a:r>
          </a:p>
          <a:p>
            <a:pPr marL="457200" lvl="1" indent="0" algn="just">
              <a:buNone/>
            </a:pPr>
            <a:r>
              <a:rPr lang="en-US" dirty="0">
                <a:solidFill>
                  <a:srgbClr val="FF0000"/>
                </a:solidFill>
                <a:latin typeface="Chalkboard SE Regular"/>
                <a:cs typeface="Chalkboard SE Regular"/>
              </a:rPr>
              <a:t>		Execute critical section</a:t>
            </a:r>
          </a:p>
          <a:p>
            <a:pPr marL="457200" lvl="1" indent="0" algn="just">
              <a:buNone/>
            </a:pPr>
            <a:r>
              <a:rPr lang="en-US" dirty="0">
                <a:solidFill>
                  <a:srgbClr val="0000FF"/>
                </a:solidFill>
                <a:latin typeface="Chalkboard SE Regular"/>
                <a:cs typeface="Chalkboard SE Regular"/>
              </a:rPr>
              <a:t>	release()</a:t>
            </a:r>
          </a:p>
          <a:p>
            <a:pPr marL="457200" lvl="1" indent="0" algn="just">
              <a:buNone/>
            </a:pPr>
            <a:r>
              <a:rPr lang="en-US" dirty="0">
                <a:latin typeface="Chalkboard SE Regular"/>
                <a:cs typeface="Chalkboard SE Regular"/>
              </a:rPr>
              <a:t>}</a:t>
            </a:r>
          </a:p>
          <a:p>
            <a:pPr lvl="1" algn="just"/>
            <a:r>
              <a:rPr lang="en-US" dirty="0">
                <a:latin typeface="+mj-lt"/>
                <a:cs typeface="Chalkboard SE Regular"/>
              </a:rPr>
              <a:t>During critical section, the machines can interact with remote processes or manipulates shared memory</a:t>
            </a:r>
          </a:p>
          <a:p>
            <a:pPr lvl="2" algn="just"/>
            <a:r>
              <a:rPr lang="en-US" dirty="0">
                <a:solidFill>
                  <a:srgbClr val="0000FF"/>
                </a:solidFill>
                <a:latin typeface="+mj-lt"/>
                <a:cs typeface="Chalkboard SE Regular"/>
              </a:rPr>
              <a:t>Such as writing to a shared file server</a:t>
            </a:r>
          </a:p>
        </p:txBody>
      </p:sp>
    </p:spTree>
    <p:extLst>
      <p:ext uri="{BB962C8B-B14F-4D97-AF65-F5344CB8AC3E}">
        <p14:creationId xmlns:p14="http://schemas.microsoft.com/office/powerpoint/2010/main" val="1070371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63161" y="5896859"/>
            <a:ext cx="6045245" cy="369332"/>
          </a:xfrm>
          <a:prstGeom prst="rect">
            <a:avLst/>
          </a:prstGeom>
          <a:noFill/>
        </p:spPr>
        <p:txBody>
          <a:bodyPr wrap="none" rtlCol="0">
            <a:spAutoFit/>
          </a:bodyPr>
          <a:lstStyle/>
          <a:p>
            <a:r>
              <a:rPr lang="en-US" dirty="0">
                <a:solidFill>
                  <a:srgbClr val="0000FF"/>
                </a:solidFill>
              </a:rPr>
              <a:t>Once the token arrives at node 3, as T &lt; T+1, tk is updated to T </a:t>
            </a:r>
          </a:p>
        </p:txBody>
      </p:sp>
      <p:sp>
        <p:nvSpPr>
          <p:cNvPr id="22" name="Rectangle 21"/>
          <p:cNvSpPr/>
          <p:nvPr/>
        </p:nvSpPr>
        <p:spPr>
          <a:xfrm>
            <a:off x="3915051" y="4072993"/>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43937" y="3728794"/>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
        <p:nvSpPr>
          <p:cNvPr id="30" name="Rectangle 29"/>
          <p:cNvSpPr/>
          <p:nvPr/>
        </p:nvSpPr>
        <p:spPr>
          <a:xfrm>
            <a:off x="3191465" y="4307244"/>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T+1</a:t>
            </a:r>
          </a:p>
        </p:txBody>
      </p:sp>
    </p:spTree>
    <p:extLst>
      <p:ext uri="{BB962C8B-B14F-4D97-AF65-F5344CB8AC3E}">
        <p14:creationId xmlns:p14="http://schemas.microsoft.com/office/powerpoint/2010/main" val="3199050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687668" y="5896859"/>
            <a:ext cx="5100112" cy="369332"/>
          </a:xfrm>
          <a:prstGeom prst="rect">
            <a:avLst/>
          </a:prstGeom>
          <a:noFill/>
        </p:spPr>
        <p:txBody>
          <a:bodyPr wrap="none" rtlCol="0">
            <a:spAutoFit/>
          </a:bodyPr>
          <a:lstStyle/>
          <a:p>
            <a:r>
              <a:rPr lang="en-US" dirty="0">
                <a:solidFill>
                  <a:srgbClr val="0000FF"/>
                </a:solidFill>
              </a:rPr>
              <a:t>The token is passed along the ring to ensure fairness</a:t>
            </a:r>
          </a:p>
        </p:txBody>
      </p:sp>
      <p:sp>
        <p:nvSpPr>
          <p:cNvPr id="22" name="Rectangle 21"/>
          <p:cNvSpPr/>
          <p:nvPr/>
        </p:nvSpPr>
        <p:spPr>
          <a:xfrm>
            <a:off x="5847417" y="5059658"/>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576303" y="4715459"/>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
        <p:nvSpPr>
          <p:cNvPr id="30" name="Rectangle 29"/>
          <p:cNvSpPr/>
          <p:nvPr/>
        </p:nvSpPr>
        <p:spPr>
          <a:xfrm>
            <a:off x="5179394" y="5267093"/>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T</a:t>
            </a:r>
          </a:p>
        </p:txBody>
      </p:sp>
    </p:spTree>
    <p:extLst>
      <p:ext uri="{BB962C8B-B14F-4D97-AF65-F5344CB8AC3E}">
        <p14:creationId xmlns:p14="http://schemas.microsoft.com/office/powerpoint/2010/main" val="2217053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17658" y="5896859"/>
            <a:ext cx="6419734" cy="369332"/>
          </a:xfrm>
          <a:prstGeom prst="rect">
            <a:avLst/>
          </a:prstGeom>
          <a:noFill/>
        </p:spPr>
        <p:txBody>
          <a:bodyPr wrap="none" rtlCol="0">
            <a:spAutoFit/>
          </a:bodyPr>
          <a:lstStyle/>
          <a:p>
            <a:r>
              <a:rPr lang="en-US" dirty="0">
                <a:solidFill>
                  <a:srgbClr val="0000FF"/>
                </a:solidFill>
              </a:rPr>
              <a:t>Once the token arrives to node 2 again, no changes are made to tk</a:t>
            </a:r>
          </a:p>
        </p:txBody>
      </p:sp>
      <p:sp>
        <p:nvSpPr>
          <p:cNvPr id="22" name="Rectangle 21"/>
          <p:cNvSpPr/>
          <p:nvPr/>
        </p:nvSpPr>
        <p:spPr>
          <a:xfrm>
            <a:off x="4057108" y="2194748"/>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785994" y="1850549"/>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
        <p:nvSpPr>
          <p:cNvPr id="30" name="Rectangle 29"/>
          <p:cNvSpPr/>
          <p:nvPr/>
        </p:nvSpPr>
        <p:spPr>
          <a:xfrm>
            <a:off x="3333522" y="2428999"/>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T</a:t>
            </a:r>
          </a:p>
        </p:txBody>
      </p:sp>
    </p:spTree>
    <p:extLst>
      <p:ext uri="{BB962C8B-B14F-4D97-AF65-F5344CB8AC3E}">
        <p14:creationId xmlns:p14="http://schemas.microsoft.com/office/powerpoint/2010/main" val="705759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63161" y="5896859"/>
            <a:ext cx="6687874" cy="646331"/>
          </a:xfrm>
          <a:prstGeom prst="rect">
            <a:avLst/>
          </a:prstGeom>
          <a:noFill/>
        </p:spPr>
        <p:txBody>
          <a:bodyPr wrap="none" rtlCol="0">
            <a:spAutoFit/>
          </a:bodyPr>
          <a:lstStyle/>
          <a:p>
            <a:r>
              <a:rPr lang="en-US" dirty="0">
                <a:solidFill>
                  <a:srgbClr val="0000FF"/>
                </a:solidFill>
              </a:rPr>
              <a:t>Once the token arrives at node 3, it observes that tk is the same as Tc</a:t>
            </a:r>
          </a:p>
          <a:p>
            <a:r>
              <a:rPr lang="en-US" dirty="0">
                <a:solidFill>
                  <a:srgbClr val="0000FF"/>
                </a:solidFill>
              </a:rPr>
              <a:t>Node 3 holds the token and executes the critical section</a:t>
            </a:r>
          </a:p>
        </p:txBody>
      </p:sp>
      <p:sp>
        <p:nvSpPr>
          <p:cNvPr id="22" name="Rectangle 21"/>
          <p:cNvSpPr/>
          <p:nvPr/>
        </p:nvSpPr>
        <p:spPr>
          <a:xfrm>
            <a:off x="3915051" y="4072993"/>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643937" y="3728794"/>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27" name="Rectangle 26"/>
          <p:cNvSpPr/>
          <p:nvPr/>
        </p:nvSpPr>
        <p:spPr>
          <a:xfrm>
            <a:off x="3487223" y="4754656"/>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a:t>
            </a:r>
          </a:p>
        </p:txBody>
      </p:sp>
      <p:sp>
        <p:nvSpPr>
          <p:cNvPr id="30" name="Rectangle 29"/>
          <p:cNvSpPr/>
          <p:nvPr/>
        </p:nvSpPr>
        <p:spPr>
          <a:xfrm>
            <a:off x="3191465" y="4307244"/>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T</a:t>
            </a:r>
          </a:p>
        </p:txBody>
      </p:sp>
    </p:spTree>
    <p:extLst>
      <p:ext uri="{BB962C8B-B14F-4D97-AF65-F5344CB8AC3E}">
        <p14:creationId xmlns:p14="http://schemas.microsoft.com/office/powerpoint/2010/main" val="377897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(Protocol)</a:t>
            </a:r>
          </a:p>
        </p:txBody>
      </p:sp>
      <p:sp>
        <p:nvSpPr>
          <p:cNvPr id="3" name="Content Placeholder 2"/>
          <p:cNvSpPr>
            <a:spLocks noGrp="1"/>
          </p:cNvSpPr>
          <p:nvPr>
            <p:ph idx="1"/>
          </p:nvPr>
        </p:nvSpPr>
        <p:spPr/>
        <p:txBody>
          <a:bodyPr>
            <a:normAutofit/>
          </a:bodyPr>
          <a:lstStyle/>
          <a:p>
            <a:r>
              <a:rPr lang="en-US" dirty="0">
                <a:solidFill>
                  <a:srgbClr val="0000FF"/>
                </a:solidFill>
              </a:rPr>
              <a:t>(On exiting the critical section)</a:t>
            </a:r>
          </a:p>
          <a:p>
            <a:pPr lvl="1" algn="just"/>
            <a:r>
              <a:rPr lang="en-US" dirty="0"/>
              <a:t>Set </a:t>
            </a:r>
            <a:r>
              <a:rPr lang="en-US" dirty="0">
                <a:solidFill>
                  <a:srgbClr val="0000FF"/>
                </a:solidFill>
              </a:rPr>
              <a:t>tk</a:t>
            </a:r>
            <a:r>
              <a:rPr lang="en-US" dirty="0"/>
              <a:t> of the token to null and pass on the token</a:t>
            </a:r>
          </a:p>
        </p:txBody>
      </p:sp>
    </p:spTree>
    <p:extLst>
      <p:ext uri="{BB962C8B-B14F-4D97-AF65-F5344CB8AC3E}">
        <p14:creationId xmlns:p14="http://schemas.microsoft.com/office/powerpoint/2010/main" val="2349752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Ring-based Algorithm (Example)</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725206" y="4463495"/>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729354" y="2977335"/>
            <a:ext cx="418654" cy="646331"/>
          </a:xfrm>
          <a:prstGeom prst="rect">
            <a:avLst/>
          </a:prstGeom>
          <a:noFill/>
        </p:spPr>
        <p:txBody>
          <a:bodyPr wrap="none" rtlCol="0">
            <a:spAutoFit/>
          </a:bodyPr>
          <a:lstStyle/>
          <a:p>
            <a:r>
              <a:rPr lang="en-US" sz="3600" dirty="0"/>
              <a:t>5</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83575" y="5896859"/>
            <a:ext cx="6960296" cy="369332"/>
          </a:xfrm>
          <a:prstGeom prst="rect">
            <a:avLst/>
          </a:prstGeom>
          <a:noFill/>
        </p:spPr>
        <p:txBody>
          <a:bodyPr wrap="none" rtlCol="0">
            <a:spAutoFit/>
          </a:bodyPr>
          <a:lstStyle/>
          <a:p>
            <a:r>
              <a:rPr lang="en-US" dirty="0">
                <a:solidFill>
                  <a:srgbClr val="0000FF"/>
                </a:solidFill>
              </a:rPr>
              <a:t>After executing the critical section, Node 3 passes the token with tk=null</a:t>
            </a:r>
          </a:p>
        </p:txBody>
      </p:sp>
      <p:sp>
        <p:nvSpPr>
          <p:cNvPr id="22" name="Rectangle 21"/>
          <p:cNvSpPr/>
          <p:nvPr/>
        </p:nvSpPr>
        <p:spPr>
          <a:xfrm>
            <a:off x="5835087" y="505933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563973" y="4715140"/>
            <a:ext cx="759944" cy="369332"/>
          </a:xfrm>
          <a:prstGeom prst="rect">
            <a:avLst/>
          </a:prstGeom>
          <a:noFill/>
        </p:spPr>
        <p:txBody>
          <a:bodyPr wrap="none" rtlCol="0">
            <a:spAutoFit/>
          </a:bodyPr>
          <a:lstStyle/>
          <a:p>
            <a:r>
              <a:rPr lang="en-US" dirty="0"/>
              <a:t>Token</a:t>
            </a:r>
          </a:p>
        </p:txBody>
      </p:sp>
      <p:sp>
        <p:nvSpPr>
          <p:cNvPr id="26" name="Rectangle 25"/>
          <p:cNvSpPr/>
          <p:nvPr/>
        </p:nvSpPr>
        <p:spPr>
          <a:xfrm>
            <a:off x="2502002" y="313201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Tc = T+1</a:t>
            </a:r>
          </a:p>
        </p:txBody>
      </p:sp>
      <p:sp>
        <p:nvSpPr>
          <p:cNvPr id="30" name="Rectangle 29"/>
          <p:cNvSpPr/>
          <p:nvPr/>
        </p:nvSpPr>
        <p:spPr>
          <a:xfrm>
            <a:off x="5111501" y="5293590"/>
            <a:ext cx="1447172" cy="307777"/>
          </a:xfrm>
          <a:prstGeom prst="rect">
            <a:avLst/>
          </a:prstGeom>
        </p:spPr>
        <p:txBody>
          <a:bodyPr wrap="square">
            <a:spAutoFit/>
          </a:bodyPr>
          <a:lstStyle/>
          <a:p>
            <a:pPr lvl="1" algn="just"/>
            <a:r>
              <a:rPr lang="en-US" sz="1400" dirty="0">
                <a:solidFill>
                  <a:srgbClr val="0000FF"/>
                </a:solidFill>
                <a:latin typeface="Chalkboard SE Regular"/>
                <a:cs typeface="Chalkboard SE Regular"/>
              </a:rPr>
              <a:t>tk = null</a:t>
            </a:r>
          </a:p>
        </p:txBody>
      </p:sp>
    </p:spTree>
    <p:extLst>
      <p:ext uri="{BB962C8B-B14F-4D97-AF65-F5344CB8AC3E}">
        <p14:creationId xmlns:p14="http://schemas.microsoft.com/office/powerpoint/2010/main" val="3107044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Fair Ring</a:t>
            </a:r>
            <a:br>
              <a:rPr lang="en-US" dirty="0"/>
            </a:br>
            <a:r>
              <a:rPr lang="en-US" dirty="0"/>
              <a:t>(One Request, Best Case)</a:t>
            </a:r>
          </a:p>
        </p:txBody>
      </p:sp>
    </p:spTree>
    <p:extLst>
      <p:ext uri="{BB962C8B-B14F-4D97-AF65-F5344CB8AC3E}">
        <p14:creationId xmlns:p14="http://schemas.microsoft.com/office/powerpoint/2010/main" val="227171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01199" y="5004643"/>
            <a:ext cx="7528155" cy="1754327"/>
          </a:xfrm>
          <a:prstGeom prst="rect">
            <a:avLst/>
          </a:prstGeom>
          <a:noFill/>
        </p:spPr>
        <p:txBody>
          <a:bodyPr wrap="square" rtlCol="0">
            <a:spAutoFit/>
          </a:bodyPr>
          <a:lstStyle/>
          <a:p>
            <a:r>
              <a:rPr lang="en-US" u="sng" dirty="0">
                <a:solidFill>
                  <a:srgbClr val="0000FF"/>
                </a:solidFill>
              </a:rPr>
              <a:t>For Fair ring protocol [One node requests]: </a:t>
            </a:r>
          </a:p>
          <a:p>
            <a:pPr algn="just"/>
            <a:r>
              <a:rPr lang="en-US" dirty="0">
                <a:solidFill>
                  <a:srgbClr val="0000FF"/>
                </a:solidFill>
              </a:rPr>
              <a:t>Let us assume that node “N-1” wish to enter the critical section. The number </a:t>
            </a:r>
          </a:p>
          <a:p>
            <a:pPr algn="just"/>
            <a:r>
              <a:rPr lang="en-US" dirty="0">
                <a:solidFill>
                  <a:srgbClr val="0000FF"/>
                </a:solidFill>
              </a:rPr>
              <a:t>of message exchanges depends on the location of the token. If the location </a:t>
            </a:r>
          </a:p>
          <a:p>
            <a:pPr algn="just"/>
            <a:r>
              <a:rPr lang="en-US" dirty="0">
                <a:solidFill>
                  <a:srgbClr val="0000FF"/>
                </a:solidFill>
              </a:rPr>
              <a:t>of the token is as shown in the figure, then the best case occurs. We exchange “N” messages (a full ring) before “N-1” is sure that its request is the earliest. Thus, in this case, the complexity is “N” in terms of message exchanges. </a:t>
            </a:r>
            <a:r>
              <a:rPr lang="en-US" dirty="0">
                <a:solidFill>
                  <a:schemeClr val="accent2"/>
                </a:solidFill>
                <a:highlight>
                  <a:srgbClr val="FFFF00"/>
                </a:highlight>
              </a:rPr>
              <a:t>O(n)</a:t>
            </a:r>
            <a:r>
              <a:rPr lang="en-US" dirty="0">
                <a:solidFill>
                  <a:schemeClr val="accent2"/>
                </a:solidFill>
              </a:rPr>
              <a:t> </a:t>
            </a:r>
          </a:p>
        </p:txBody>
      </p:sp>
      <p:sp>
        <p:nvSpPr>
          <p:cNvPr id="22" name="Rectangle 21"/>
          <p:cNvSpPr/>
          <p:nvPr/>
        </p:nvSpPr>
        <p:spPr>
          <a:xfrm>
            <a:off x="5835087" y="5059339"/>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515593" y="4763520"/>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Tree>
    <p:extLst>
      <p:ext uri="{BB962C8B-B14F-4D97-AF65-F5344CB8AC3E}">
        <p14:creationId xmlns:p14="http://schemas.microsoft.com/office/powerpoint/2010/main" val="1467654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Fair Ring</a:t>
            </a:r>
            <a:br>
              <a:rPr lang="en-US" dirty="0"/>
            </a:br>
            <a:r>
              <a:rPr lang="en-US" dirty="0"/>
              <a:t>(One Request, Worst Case)</a:t>
            </a:r>
          </a:p>
        </p:txBody>
      </p:sp>
    </p:spTree>
    <p:extLst>
      <p:ext uri="{BB962C8B-B14F-4D97-AF65-F5344CB8AC3E}">
        <p14:creationId xmlns:p14="http://schemas.microsoft.com/office/powerpoint/2010/main" val="4103953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01199" y="5004643"/>
            <a:ext cx="8232098" cy="1754326"/>
          </a:xfrm>
          <a:prstGeom prst="rect">
            <a:avLst/>
          </a:prstGeom>
          <a:noFill/>
        </p:spPr>
        <p:txBody>
          <a:bodyPr wrap="square" rtlCol="0">
            <a:spAutoFit/>
          </a:bodyPr>
          <a:lstStyle/>
          <a:p>
            <a:r>
              <a:rPr lang="en-US" u="sng" dirty="0">
                <a:solidFill>
                  <a:srgbClr val="0000FF"/>
                </a:solidFill>
              </a:rPr>
              <a:t>For Fair ring protocol [One node requests]: </a:t>
            </a:r>
          </a:p>
          <a:p>
            <a:pPr algn="just"/>
            <a:r>
              <a:rPr lang="en-US" dirty="0">
                <a:solidFill>
                  <a:srgbClr val="0000FF"/>
                </a:solidFill>
              </a:rPr>
              <a:t>Let us assume that node “N-1” wish to enter the critical section. The number </a:t>
            </a:r>
          </a:p>
          <a:p>
            <a:pPr algn="just"/>
            <a:r>
              <a:rPr lang="en-US" dirty="0">
                <a:solidFill>
                  <a:srgbClr val="0000FF"/>
                </a:solidFill>
              </a:rPr>
              <a:t>of message exchanges depends on the location of the token. If the location </a:t>
            </a:r>
          </a:p>
          <a:p>
            <a:pPr algn="just"/>
            <a:r>
              <a:rPr lang="en-US" dirty="0">
                <a:solidFill>
                  <a:srgbClr val="0000FF"/>
                </a:solidFill>
              </a:rPr>
              <a:t>of the token is as shown in the figure, then the worst case occurs. We exchange “2*N” messages (two full rings) before “N-1” is sure that its request is the earliest. Thus, in this case, the complexity is “2*N” in terms of message exchanges. </a:t>
            </a:r>
            <a:r>
              <a:rPr lang="en-US" dirty="0">
                <a:solidFill>
                  <a:schemeClr val="accent2"/>
                </a:solidFill>
                <a:highlight>
                  <a:srgbClr val="FFFF00"/>
                </a:highlight>
              </a:rPr>
              <a:t>O(2n) = O(n)</a:t>
            </a:r>
            <a:endParaRPr lang="en-US" dirty="0">
              <a:solidFill>
                <a:srgbClr val="0000FF"/>
              </a:solidFill>
            </a:endParaRPr>
          </a:p>
        </p:txBody>
      </p:sp>
      <p:sp>
        <p:nvSpPr>
          <p:cNvPr id="22" name="Rectangle 21"/>
          <p:cNvSpPr/>
          <p:nvPr/>
        </p:nvSpPr>
        <p:spPr>
          <a:xfrm>
            <a:off x="7690664" y="4261704"/>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371170" y="3965885"/>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Tree>
    <p:extLst>
      <p:ext uri="{BB962C8B-B14F-4D97-AF65-F5344CB8AC3E}">
        <p14:creationId xmlns:p14="http://schemas.microsoft.com/office/powerpoint/2010/main" val="181858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Distributed Mutual Exclusion</a:t>
            </a:r>
          </a:p>
        </p:txBody>
      </p:sp>
      <p:sp>
        <p:nvSpPr>
          <p:cNvPr id="3" name="Content Placeholder 2"/>
          <p:cNvSpPr>
            <a:spLocks noGrp="1"/>
          </p:cNvSpPr>
          <p:nvPr>
            <p:ph idx="1"/>
          </p:nvPr>
        </p:nvSpPr>
        <p:spPr/>
        <p:txBody>
          <a:bodyPr>
            <a:normAutofit fontScale="92500"/>
          </a:bodyPr>
          <a:lstStyle/>
          <a:p>
            <a:r>
              <a:rPr lang="en-US" dirty="0">
                <a:solidFill>
                  <a:srgbClr val="0000FF"/>
                </a:solidFill>
                <a:highlight>
                  <a:srgbClr val="FFFF00"/>
                </a:highlight>
              </a:rPr>
              <a:t>Safety</a:t>
            </a:r>
          </a:p>
          <a:p>
            <a:pPr lvl="1"/>
            <a:r>
              <a:rPr lang="en-US" dirty="0"/>
              <a:t>At most one machine holds the lock at any given time.</a:t>
            </a:r>
          </a:p>
          <a:p>
            <a:r>
              <a:rPr lang="en-US" dirty="0">
                <a:solidFill>
                  <a:srgbClr val="0000FF"/>
                </a:solidFill>
                <a:highlight>
                  <a:srgbClr val="FFFF00"/>
                </a:highlight>
              </a:rPr>
              <a:t>Liveness</a:t>
            </a:r>
          </a:p>
          <a:p>
            <a:pPr lvl="1"/>
            <a:r>
              <a:rPr lang="en-US" dirty="0"/>
              <a:t>If no one holds the lock, then the machine requesting the lock will get it</a:t>
            </a:r>
          </a:p>
          <a:p>
            <a:r>
              <a:rPr lang="en-US" dirty="0">
                <a:solidFill>
                  <a:srgbClr val="0000FF"/>
                </a:solidFill>
                <a:highlight>
                  <a:srgbClr val="FFFF00"/>
                </a:highlight>
              </a:rPr>
              <a:t>Fairness</a:t>
            </a:r>
          </a:p>
          <a:p>
            <a:pPr lvl="1"/>
            <a:r>
              <a:rPr lang="en-US" dirty="0"/>
              <a:t>Bounded waiting to acquire a lock</a:t>
            </a:r>
          </a:p>
          <a:p>
            <a:pPr lvl="1"/>
            <a:r>
              <a:rPr lang="en-US" dirty="0"/>
              <a:t>In-order with the requests (in terms of logical clocks)</a:t>
            </a:r>
          </a:p>
        </p:txBody>
      </p:sp>
    </p:spTree>
    <p:extLst>
      <p:ext uri="{BB962C8B-B14F-4D97-AF65-F5344CB8AC3E}">
        <p14:creationId xmlns:p14="http://schemas.microsoft.com/office/powerpoint/2010/main" val="157820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Fair Ring</a:t>
            </a:r>
            <a:br>
              <a:rPr lang="en-US" dirty="0"/>
            </a:br>
            <a:r>
              <a:rPr lang="en-US" dirty="0"/>
              <a:t>(Multiple Requests, Best Case)</a:t>
            </a:r>
          </a:p>
        </p:txBody>
      </p:sp>
    </p:spTree>
    <p:extLst>
      <p:ext uri="{BB962C8B-B14F-4D97-AF65-F5344CB8AC3E}">
        <p14:creationId xmlns:p14="http://schemas.microsoft.com/office/powerpoint/2010/main" val="1090617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6001" y="4636251"/>
            <a:ext cx="8511618" cy="2031325"/>
          </a:xfrm>
          <a:prstGeom prst="rect">
            <a:avLst/>
          </a:prstGeom>
          <a:noFill/>
        </p:spPr>
        <p:txBody>
          <a:bodyPr wrap="square" rtlCol="0">
            <a:spAutoFit/>
          </a:bodyPr>
          <a:lstStyle/>
          <a:p>
            <a:r>
              <a:rPr lang="en-US" u="sng" dirty="0">
                <a:solidFill>
                  <a:srgbClr val="0000FF"/>
                </a:solidFill>
              </a:rPr>
              <a:t>For Fair ring protocol [All nodes request]: </a:t>
            </a:r>
          </a:p>
          <a:p>
            <a:endParaRPr lang="en-US" u="sng" dirty="0">
              <a:solidFill>
                <a:srgbClr val="0000FF"/>
              </a:solidFill>
            </a:endParaRPr>
          </a:p>
          <a:p>
            <a:r>
              <a:rPr lang="en-US" dirty="0">
                <a:solidFill>
                  <a:srgbClr val="0000FF"/>
                </a:solidFill>
              </a:rPr>
              <a:t>Let us assume that the request timestamps of tokens for nodes 1, 2, …, N-1 and N are T+1, T+2, …, T+N-1 and T+N, respectively. Let us assume that the token is between node “N” and node “1” and token timestamp tk = null. The best case occurs for node “1”. The number of messages exchanged is “N” before it enters the critical section. After traversing a full ring, node “1” is sure that its request is the earliest one. </a:t>
            </a:r>
            <a:r>
              <a:rPr lang="en-US" dirty="0">
                <a:solidFill>
                  <a:schemeClr val="accent2"/>
                </a:solidFill>
                <a:highlight>
                  <a:srgbClr val="FFFF00"/>
                </a:highlight>
              </a:rPr>
              <a:t>O(n) * #requests</a:t>
            </a:r>
            <a:endParaRPr lang="en-US" dirty="0">
              <a:solidFill>
                <a:srgbClr val="0000FF"/>
              </a:solidFill>
            </a:endParaRPr>
          </a:p>
        </p:txBody>
      </p:sp>
      <p:sp>
        <p:nvSpPr>
          <p:cNvPr id="22" name="Rectangle 21"/>
          <p:cNvSpPr/>
          <p:nvPr/>
        </p:nvSpPr>
        <p:spPr>
          <a:xfrm>
            <a:off x="7408923" y="2356178"/>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089429" y="2060359"/>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
        <p:nvSpPr>
          <p:cNvPr id="26" name="TextBox 25"/>
          <p:cNvSpPr txBox="1"/>
          <p:nvPr/>
        </p:nvSpPr>
        <p:spPr>
          <a:xfrm>
            <a:off x="5618295" y="2787775"/>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T+1</a:t>
            </a:r>
          </a:p>
        </p:txBody>
      </p:sp>
      <p:sp>
        <p:nvSpPr>
          <p:cNvPr id="27" name="TextBox 26"/>
          <p:cNvSpPr txBox="1"/>
          <p:nvPr/>
        </p:nvSpPr>
        <p:spPr>
          <a:xfrm>
            <a:off x="2943522" y="320491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T+2</a:t>
            </a:r>
          </a:p>
        </p:txBody>
      </p:sp>
      <p:sp>
        <p:nvSpPr>
          <p:cNvPr id="29" name="TextBox 28"/>
          <p:cNvSpPr txBox="1"/>
          <p:nvPr/>
        </p:nvSpPr>
        <p:spPr>
          <a:xfrm>
            <a:off x="5144077" y="4017990"/>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T+3</a:t>
            </a:r>
          </a:p>
        </p:txBody>
      </p:sp>
      <p:sp>
        <p:nvSpPr>
          <p:cNvPr id="30" name="TextBox 29"/>
          <p:cNvSpPr txBox="1"/>
          <p:nvPr/>
        </p:nvSpPr>
        <p:spPr>
          <a:xfrm>
            <a:off x="7441487" y="4646506"/>
            <a:ext cx="1018227" cy="276999"/>
          </a:xfrm>
          <a:prstGeom prst="rect">
            <a:avLst/>
          </a:prstGeom>
          <a:noFill/>
        </p:spPr>
        <p:txBody>
          <a:bodyPr wrap="none" rtlCol="0">
            <a:spAutoFit/>
          </a:bodyPr>
          <a:lstStyle/>
          <a:p>
            <a:r>
              <a:rPr lang="en-US" sz="1200" b="1" dirty="0">
                <a:solidFill>
                  <a:srgbClr val="0000FF"/>
                </a:solidFill>
                <a:latin typeface="Andale Mono"/>
                <a:cs typeface="Andale Mono"/>
              </a:rPr>
              <a:t>tr= T+N-1</a:t>
            </a:r>
          </a:p>
        </p:txBody>
      </p:sp>
      <p:sp>
        <p:nvSpPr>
          <p:cNvPr id="31" name="TextBox 30"/>
          <p:cNvSpPr txBox="1"/>
          <p:nvPr/>
        </p:nvSpPr>
        <p:spPr>
          <a:xfrm>
            <a:off x="6593042" y="320491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T+N</a:t>
            </a:r>
          </a:p>
        </p:txBody>
      </p:sp>
    </p:spTree>
    <p:extLst>
      <p:ext uri="{BB962C8B-B14F-4D97-AF65-F5344CB8AC3E}">
        <p14:creationId xmlns:p14="http://schemas.microsoft.com/office/powerpoint/2010/main" val="3975017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Fair Ring</a:t>
            </a:r>
            <a:br>
              <a:rPr lang="en-US" dirty="0"/>
            </a:br>
            <a:r>
              <a:rPr lang="en-US" dirty="0"/>
              <a:t>(Multiple Requests, Worst Case)</a:t>
            </a:r>
          </a:p>
        </p:txBody>
      </p:sp>
    </p:spTree>
    <p:extLst>
      <p:ext uri="{BB962C8B-B14F-4D97-AF65-F5344CB8AC3E}">
        <p14:creationId xmlns:p14="http://schemas.microsoft.com/office/powerpoint/2010/main" val="3600207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6001" y="4636251"/>
            <a:ext cx="8511618" cy="2031325"/>
          </a:xfrm>
          <a:prstGeom prst="rect">
            <a:avLst/>
          </a:prstGeom>
          <a:noFill/>
        </p:spPr>
        <p:txBody>
          <a:bodyPr wrap="square" rtlCol="0">
            <a:spAutoFit/>
          </a:bodyPr>
          <a:lstStyle/>
          <a:p>
            <a:r>
              <a:rPr lang="en-US" u="sng" dirty="0">
                <a:solidFill>
                  <a:srgbClr val="0000FF"/>
                </a:solidFill>
              </a:rPr>
              <a:t>For Fair ring protocol [All nodes request]: </a:t>
            </a:r>
          </a:p>
          <a:p>
            <a:endParaRPr lang="en-US" u="sng" dirty="0">
              <a:solidFill>
                <a:srgbClr val="0000FF"/>
              </a:solidFill>
            </a:endParaRPr>
          </a:p>
          <a:p>
            <a:r>
              <a:rPr lang="en-US" dirty="0">
                <a:solidFill>
                  <a:srgbClr val="0000FF"/>
                </a:solidFill>
              </a:rPr>
              <a:t>Let us assume that the request timestamps of tokens for nodes 1, 2, …, N-1 and N are T+1, T+N, …, T+3 and T+2, respectively. Let us assume that the token is between node “1” and node “2” and token timestamp tk = null. The number of messages exchanged is “2*N” before “1” enters the critical section. After traversing two full rings, node “1” is sure that its request is the earliest one. </a:t>
            </a:r>
          </a:p>
        </p:txBody>
      </p:sp>
      <p:sp>
        <p:nvSpPr>
          <p:cNvPr id="22" name="Rectangle 21"/>
          <p:cNvSpPr/>
          <p:nvPr/>
        </p:nvSpPr>
        <p:spPr>
          <a:xfrm>
            <a:off x="4704250" y="2306457"/>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384756" y="2010638"/>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
        <p:nvSpPr>
          <p:cNvPr id="26" name="TextBox 25"/>
          <p:cNvSpPr txBox="1"/>
          <p:nvPr/>
        </p:nvSpPr>
        <p:spPr>
          <a:xfrm>
            <a:off x="7441487" y="4646506"/>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T+3</a:t>
            </a:r>
          </a:p>
        </p:txBody>
      </p:sp>
      <p:sp>
        <p:nvSpPr>
          <p:cNvPr id="27" name="TextBox 26"/>
          <p:cNvSpPr txBox="1"/>
          <p:nvPr/>
        </p:nvSpPr>
        <p:spPr>
          <a:xfrm>
            <a:off x="8372736"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T+2</a:t>
            </a:r>
          </a:p>
        </p:txBody>
      </p:sp>
      <p:sp>
        <p:nvSpPr>
          <p:cNvPr id="29" name="TextBox 28"/>
          <p:cNvSpPr txBox="1"/>
          <p:nvPr/>
        </p:nvSpPr>
        <p:spPr>
          <a:xfrm>
            <a:off x="6588614" y="1847128"/>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T+1</a:t>
            </a:r>
          </a:p>
        </p:txBody>
      </p:sp>
      <p:sp>
        <p:nvSpPr>
          <p:cNvPr id="30" name="TextBox 29"/>
          <p:cNvSpPr txBox="1"/>
          <p:nvPr/>
        </p:nvSpPr>
        <p:spPr>
          <a:xfrm>
            <a:off x="2957782"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T+N</a:t>
            </a:r>
          </a:p>
        </p:txBody>
      </p:sp>
      <p:sp>
        <p:nvSpPr>
          <p:cNvPr id="31" name="TextBox 30"/>
          <p:cNvSpPr txBox="1"/>
          <p:nvPr/>
        </p:nvSpPr>
        <p:spPr>
          <a:xfrm>
            <a:off x="5144077" y="4037435"/>
            <a:ext cx="1018227" cy="276999"/>
          </a:xfrm>
          <a:prstGeom prst="rect">
            <a:avLst/>
          </a:prstGeom>
          <a:noFill/>
        </p:spPr>
        <p:txBody>
          <a:bodyPr wrap="none" rtlCol="0">
            <a:spAutoFit/>
          </a:bodyPr>
          <a:lstStyle/>
          <a:p>
            <a:r>
              <a:rPr lang="en-US" sz="1200" b="1" dirty="0">
                <a:solidFill>
                  <a:srgbClr val="0000FF"/>
                </a:solidFill>
                <a:latin typeface="Andale Mono"/>
                <a:cs typeface="Andale Mono"/>
              </a:rPr>
              <a:t>tr= T+N-1</a:t>
            </a:r>
          </a:p>
        </p:txBody>
      </p:sp>
    </p:spTree>
    <p:extLst>
      <p:ext uri="{BB962C8B-B14F-4D97-AF65-F5344CB8AC3E}">
        <p14:creationId xmlns:p14="http://schemas.microsoft.com/office/powerpoint/2010/main" val="2916540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6001" y="4636251"/>
            <a:ext cx="8511618" cy="2031325"/>
          </a:xfrm>
          <a:prstGeom prst="rect">
            <a:avLst/>
          </a:prstGeom>
          <a:noFill/>
        </p:spPr>
        <p:txBody>
          <a:bodyPr wrap="square" rtlCol="0">
            <a:spAutoFit/>
          </a:bodyPr>
          <a:lstStyle/>
          <a:p>
            <a:r>
              <a:rPr lang="en-US" u="sng" dirty="0">
                <a:solidFill>
                  <a:srgbClr val="0000FF"/>
                </a:solidFill>
              </a:rPr>
              <a:t>For Fair ring protocol [All nodes request]: </a:t>
            </a:r>
          </a:p>
          <a:p>
            <a:endParaRPr lang="en-US" u="sng" dirty="0">
              <a:solidFill>
                <a:srgbClr val="0000FF"/>
              </a:solidFill>
            </a:endParaRPr>
          </a:p>
          <a:p>
            <a:r>
              <a:rPr lang="en-US" dirty="0">
                <a:solidFill>
                  <a:srgbClr val="0000FF"/>
                </a:solidFill>
              </a:rPr>
              <a:t>After Node “1” finishes critical section, the token is released as shown in the figure. Node “N” should be the next one to execute critical section. Node “N” can be sure that its request is the earliest after the token traverses from “1” to “N” back to “1” (one full ring) and then from “1” to “N” (N-1 messages). Thus, a total of N+N-1 = 2*N – 1 messages are </a:t>
            </a:r>
          </a:p>
          <a:p>
            <a:r>
              <a:rPr lang="en-US" dirty="0">
                <a:solidFill>
                  <a:srgbClr val="0000FF"/>
                </a:solidFill>
              </a:rPr>
              <a:t>exchanged before “N” enters the critical section.  </a:t>
            </a:r>
          </a:p>
        </p:txBody>
      </p:sp>
      <p:sp>
        <p:nvSpPr>
          <p:cNvPr id="22" name="Rectangle 21"/>
          <p:cNvSpPr/>
          <p:nvPr/>
        </p:nvSpPr>
        <p:spPr>
          <a:xfrm>
            <a:off x="4704250" y="2306457"/>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384756" y="2010638"/>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
        <p:nvSpPr>
          <p:cNvPr id="26" name="TextBox 25"/>
          <p:cNvSpPr txBox="1"/>
          <p:nvPr/>
        </p:nvSpPr>
        <p:spPr>
          <a:xfrm>
            <a:off x="7441487" y="4646506"/>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T+3</a:t>
            </a:r>
          </a:p>
        </p:txBody>
      </p:sp>
      <p:sp>
        <p:nvSpPr>
          <p:cNvPr id="27" name="TextBox 26"/>
          <p:cNvSpPr txBox="1"/>
          <p:nvPr/>
        </p:nvSpPr>
        <p:spPr>
          <a:xfrm>
            <a:off x="8372736"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T+2</a:t>
            </a:r>
          </a:p>
        </p:txBody>
      </p:sp>
      <p:sp>
        <p:nvSpPr>
          <p:cNvPr id="29" name="TextBox 28"/>
          <p:cNvSpPr txBox="1"/>
          <p:nvPr/>
        </p:nvSpPr>
        <p:spPr>
          <a:xfrm>
            <a:off x="6588614" y="1847128"/>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30" name="TextBox 29"/>
          <p:cNvSpPr txBox="1"/>
          <p:nvPr/>
        </p:nvSpPr>
        <p:spPr>
          <a:xfrm>
            <a:off x="2957782"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T+N</a:t>
            </a:r>
          </a:p>
        </p:txBody>
      </p:sp>
      <p:sp>
        <p:nvSpPr>
          <p:cNvPr id="31" name="TextBox 30"/>
          <p:cNvSpPr txBox="1"/>
          <p:nvPr/>
        </p:nvSpPr>
        <p:spPr>
          <a:xfrm>
            <a:off x="5144077" y="4037435"/>
            <a:ext cx="1018227" cy="276999"/>
          </a:xfrm>
          <a:prstGeom prst="rect">
            <a:avLst/>
          </a:prstGeom>
          <a:noFill/>
        </p:spPr>
        <p:txBody>
          <a:bodyPr wrap="none" rtlCol="0">
            <a:spAutoFit/>
          </a:bodyPr>
          <a:lstStyle/>
          <a:p>
            <a:r>
              <a:rPr lang="en-US" sz="1200" b="1" dirty="0">
                <a:solidFill>
                  <a:srgbClr val="0000FF"/>
                </a:solidFill>
                <a:latin typeface="Andale Mono"/>
                <a:cs typeface="Andale Mono"/>
              </a:rPr>
              <a:t>tr= T+N-1</a:t>
            </a:r>
          </a:p>
        </p:txBody>
      </p:sp>
    </p:spTree>
    <p:extLst>
      <p:ext uri="{BB962C8B-B14F-4D97-AF65-F5344CB8AC3E}">
        <p14:creationId xmlns:p14="http://schemas.microsoft.com/office/powerpoint/2010/main" val="2604626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6001" y="4636251"/>
            <a:ext cx="8511618" cy="2031325"/>
          </a:xfrm>
          <a:prstGeom prst="rect">
            <a:avLst/>
          </a:prstGeom>
          <a:noFill/>
        </p:spPr>
        <p:txBody>
          <a:bodyPr wrap="square" rtlCol="0">
            <a:spAutoFit/>
          </a:bodyPr>
          <a:lstStyle/>
          <a:p>
            <a:r>
              <a:rPr lang="en-US" u="sng" dirty="0">
                <a:solidFill>
                  <a:srgbClr val="0000FF"/>
                </a:solidFill>
              </a:rPr>
              <a:t>For Fair ring protocol [All nodes request]: </a:t>
            </a:r>
          </a:p>
          <a:p>
            <a:endParaRPr lang="en-US" u="sng" dirty="0">
              <a:solidFill>
                <a:srgbClr val="0000FF"/>
              </a:solidFill>
            </a:endParaRPr>
          </a:p>
          <a:p>
            <a:r>
              <a:rPr lang="en-US" dirty="0">
                <a:solidFill>
                  <a:srgbClr val="0000FF"/>
                </a:solidFill>
              </a:rPr>
              <a:t>After Node “N” finishes critical section, the token is released as shown in the figure. Node “N-1” should be the next one to execute critical section. Node “N-1” can be sure that its request is the earliest after the token traverses from “N” to “N-1” back to “N” (one full ring) and then from “N” to “N-1” (N-1 messages). Thus, a total of N+N-1 = 2*N – 1 messages are exchanged before “N-1” enters the critical section.  </a:t>
            </a:r>
          </a:p>
        </p:txBody>
      </p:sp>
      <p:sp>
        <p:nvSpPr>
          <p:cNvPr id="22" name="Rectangle 21"/>
          <p:cNvSpPr/>
          <p:nvPr/>
        </p:nvSpPr>
        <p:spPr>
          <a:xfrm>
            <a:off x="7441487" y="2422718"/>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121993" y="2126899"/>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
        <p:nvSpPr>
          <p:cNvPr id="26" name="TextBox 25"/>
          <p:cNvSpPr txBox="1"/>
          <p:nvPr/>
        </p:nvSpPr>
        <p:spPr>
          <a:xfrm>
            <a:off x="7441487" y="4646506"/>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T+3</a:t>
            </a:r>
          </a:p>
        </p:txBody>
      </p:sp>
      <p:sp>
        <p:nvSpPr>
          <p:cNvPr id="27" name="TextBox 26"/>
          <p:cNvSpPr txBox="1"/>
          <p:nvPr/>
        </p:nvSpPr>
        <p:spPr>
          <a:xfrm>
            <a:off x="8372736" y="3166049"/>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29" name="TextBox 28"/>
          <p:cNvSpPr txBox="1"/>
          <p:nvPr/>
        </p:nvSpPr>
        <p:spPr>
          <a:xfrm>
            <a:off x="6588614" y="1847128"/>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30" name="TextBox 29"/>
          <p:cNvSpPr txBox="1"/>
          <p:nvPr/>
        </p:nvSpPr>
        <p:spPr>
          <a:xfrm>
            <a:off x="2957782"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T+N</a:t>
            </a:r>
          </a:p>
        </p:txBody>
      </p:sp>
      <p:sp>
        <p:nvSpPr>
          <p:cNvPr id="31" name="TextBox 30"/>
          <p:cNvSpPr txBox="1"/>
          <p:nvPr/>
        </p:nvSpPr>
        <p:spPr>
          <a:xfrm>
            <a:off x="5144077" y="4037435"/>
            <a:ext cx="1018227" cy="276999"/>
          </a:xfrm>
          <a:prstGeom prst="rect">
            <a:avLst/>
          </a:prstGeom>
          <a:noFill/>
        </p:spPr>
        <p:txBody>
          <a:bodyPr wrap="none" rtlCol="0">
            <a:spAutoFit/>
          </a:bodyPr>
          <a:lstStyle/>
          <a:p>
            <a:r>
              <a:rPr lang="en-US" sz="1200" b="1" dirty="0">
                <a:solidFill>
                  <a:srgbClr val="0000FF"/>
                </a:solidFill>
                <a:latin typeface="Andale Mono"/>
                <a:cs typeface="Andale Mono"/>
              </a:rPr>
              <a:t>tr= T+N-1</a:t>
            </a:r>
          </a:p>
        </p:txBody>
      </p:sp>
    </p:spTree>
    <p:extLst>
      <p:ext uri="{BB962C8B-B14F-4D97-AF65-F5344CB8AC3E}">
        <p14:creationId xmlns:p14="http://schemas.microsoft.com/office/powerpoint/2010/main" val="758722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6001" y="4636251"/>
            <a:ext cx="8511618" cy="2031325"/>
          </a:xfrm>
          <a:prstGeom prst="rect">
            <a:avLst/>
          </a:prstGeom>
          <a:noFill/>
        </p:spPr>
        <p:txBody>
          <a:bodyPr wrap="square" rtlCol="0">
            <a:spAutoFit/>
          </a:bodyPr>
          <a:lstStyle/>
          <a:p>
            <a:r>
              <a:rPr lang="en-US" u="sng" dirty="0">
                <a:solidFill>
                  <a:srgbClr val="0000FF"/>
                </a:solidFill>
              </a:rPr>
              <a:t>For Fair ring protocol [All nodes request]: </a:t>
            </a:r>
          </a:p>
          <a:p>
            <a:endParaRPr lang="en-US" u="sng" dirty="0">
              <a:solidFill>
                <a:srgbClr val="0000FF"/>
              </a:solidFill>
            </a:endParaRPr>
          </a:p>
          <a:p>
            <a:r>
              <a:rPr lang="en-US" dirty="0">
                <a:solidFill>
                  <a:srgbClr val="0000FF"/>
                </a:solidFill>
              </a:rPr>
              <a:t>Eventually node “3” finishes critical section, the token is released as shown in the figure. Node “2” should be the last one to execute critical section. Node “2” can be sure that its request is the earliest after the token traverses from “3” to “2” back to “3” (one full ring) and then from “3” to “2” (N-1 messages). Thus, a total of N+N-1 = 2*N – 1 messages are exchanged before “2” enters the critical section.  </a:t>
            </a:r>
          </a:p>
        </p:txBody>
      </p:sp>
      <p:sp>
        <p:nvSpPr>
          <p:cNvPr id="22" name="Rectangle 21"/>
          <p:cNvSpPr/>
          <p:nvPr/>
        </p:nvSpPr>
        <p:spPr>
          <a:xfrm>
            <a:off x="5804355" y="4759314"/>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84861" y="4463495"/>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
        <p:nvSpPr>
          <p:cNvPr id="26" name="TextBox 25"/>
          <p:cNvSpPr txBox="1"/>
          <p:nvPr/>
        </p:nvSpPr>
        <p:spPr>
          <a:xfrm>
            <a:off x="7441487" y="4646506"/>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27" name="TextBox 26"/>
          <p:cNvSpPr txBox="1"/>
          <p:nvPr/>
        </p:nvSpPr>
        <p:spPr>
          <a:xfrm>
            <a:off x="8372736" y="3166049"/>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29" name="TextBox 28"/>
          <p:cNvSpPr txBox="1"/>
          <p:nvPr/>
        </p:nvSpPr>
        <p:spPr>
          <a:xfrm>
            <a:off x="6588614" y="1847128"/>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30" name="TextBox 29"/>
          <p:cNvSpPr txBox="1"/>
          <p:nvPr/>
        </p:nvSpPr>
        <p:spPr>
          <a:xfrm>
            <a:off x="2957782"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T+N</a:t>
            </a:r>
          </a:p>
        </p:txBody>
      </p:sp>
      <p:sp>
        <p:nvSpPr>
          <p:cNvPr id="31" name="TextBox 30"/>
          <p:cNvSpPr txBox="1"/>
          <p:nvPr/>
        </p:nvSpPr>
        <p:spPr>
          <a:xfrm>
            <a:off x="5144077" y="4037435"/>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a:t>
            </a:r>
            <a:r>
              <a:rPr lang="en-US" sz="1200" b="1">
                <a:solidFill>
                  <a:srgbClr val="0000FF"/>
                </a:solidFill>
                <a:latin typeface="Andale Mono"/>
                <a:cs typeface="Andale Mono"/>
              </a:rPr>
              <a:t>= -</a:t>
            </a:r>
            <a:endParaRPr lang="en-US" sz="1200" b="1" dirty="0">
              <a:solidFill>
                <a:srgbClr val="0000FF"/>
              </a:solidFill>
              <a:latin typeface="Andale Mono"/>
              <a:cs typeface="Andale Mono"/>
            </a:endParaRPr>
          </a:p>
        </p:txBody>
      </p:sp>
    </p:spTree>
    <p:extLst>
      <p:ext uri="{BB962C8B-B14F-4D97-AF65-F5344CB8AC3E}">
        <p14:creationId xmlns:p14="http://schemas.microsoft.com/office/powerpoint/2010/main" val="3316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Ring Based Mutual Exclusion (Complexity Analysis)</a:t>
            </a:r>
          </a:p>
        </p:txBody>
      </p:sp>
      <p:sp>
        <p:nvSpPr>
          <p:cNvPr id="4" name="Rounded Rectangle 3"/>
          <p:cNvSpPr/>
          <p:nvPr/>
        </p:nvSpPr>
        <p:spPr>
          <a:xfrm>
            <a:off x="3788884"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67818"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549935" y="183411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441487" y="27896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408311" y="4307244"/>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815327" y="2010638"/>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4122712" y="2946875"/>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889552" y="4416102"/>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6542119" y="4463495"/>
            <a:ext cx="858002" cy="646331"/>
          </a:xfrm>
          <a:prstGeom prst="rect">
            <a:avLst/>
          </a:prstGeom>
          <a:noFill/>
        </p:spPr>
        <p:txBody>
          <a:bodyPr wrap="none" rtlCol="0">
            <a:spAutoFit/>
          </a:bodyPr>
          <a:lstStyle/>
          <a:p>
            <a:r>
              <a:rPr lang="en-US" sz="3600" dirty="0"/>
              <a:t>N-1</a:t>
            </a:r>
          </a:p>
        </p:txBody>
      </p:sp>
      <p:sp>
        <p:nvSpPr>
          <p:cNvPr id="13" name="TextBox 12"/>
          <p:cNvSpPr txBox="1"/>
          <p:nvPr/>
        </p:nvSpPr>
        <p:spPr>
          <a:xfrm>
            <a:off x="7729354" y="2977335"/>
            <a:ext cx="482674" cy="646331"/>
          </a:xfrm>
          <a:prstGeom prst="rect">
            <a:avLst/>
          </a:prstGeom>
          <a:noFill/>
        </p:spPr>
        <p:txBody>
          <a:bodyPr wrap="none" rtlCol="0">
            <a:spAutoFit/>
          </a:bodyPr>
          <a:lstStyle/>
          <a:p>
            <a:r>
              <a:rPr lang="en-US" sz="3600" dirty="0"/>
              <a:t>N</a:t>
            </a:r>
          </a:p>
        </p:txBody>
      </p:sp>
      <p:cxnSp>
        <p:nvCxnSpPr>
          <p:cNvPr id="15" name="Straight Arrow Connector 14"/>
          <p:cNvCxnSpPr>
            <a:stCxn id="6" idx="1"/>
            <a:endCxn id="4" idx="0"/>
          </p:cNvCxnSpPr>
          <p:nvPr/>
        </p:nvCxnSpPr>
        <p:spPr>
          <a:xfrm flipH="1">
            <a:off x="4284789" y="2311874"/>
            <a:ext cx="1265146"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2"/>
            <a:endCxn id="5" idx="0"/>
          </p:cNvCxnSpPr>
          <p:nvPr/>
        </p:nvCxnSpPr>
        <p:spPr>
          <a:xfrm>
            <a:off x="4284789" y="3745160"/>
            <a:ext cx="778934"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897325" y="3745160"/>
            <a:ext cx="1153957" cy="5620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8" idx="1"/>
          </p:cNvCxnSpPr>
          <p:nvPr/>
        </p:nvCxnSpPr>
        <p:spPr>
          <a:xfrm>
            <a:off x="5549935" y="4781391"/>
            <a:ext cx="858376" cy="36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3"/>
          </p:cNvCxnSpPr>
          <p:nvPr/>
        </p:nvCxnSpPr>
        <p:spPr>
          <a:xfrm flipH="1" flipV="1">
            <a:off x="6541745" y="2311874"/>
            <a:ext cx="1395647" cy="477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6001" y="4948698"/>
            <a:ext cx="8511618" cy="1477328"/>
          </a:xfrm>
          <a:prstGeom prst="rect">
            <a:avLst/>
          </a:prstGeom>
          <a:noFill/>
        </p:spPr>
        <p:txBody>
          <a:bodyPr wrap="square" rtlCol="0">
            <a:spAutoFit/>
          </a:bodyPr>
          <a:lstStyle/>
          <a:p>
            <a:r>
              <a:rPr lang="en-US" u="sng" dirty="0">
                <a:solidFill>
                  <a:srgbClr val="0000FF"/>
                </a:solidFill>
              </a:rPr>
              <a:t>For Fair ring protocol [All nodes request]: </a:t>
            </a:r>
          </a:p>
          <a:p>
            <a:endParaRPr lang="en-US" u="sng" dirty="0">
              <a:solidFill>
                <a:srgbClr val="0000FF"/>
              </a:solidFill>
            </a:endParaRPr>
          </a:p>
          <a:p>
            <a:r>
              <a:rPr lang="en-US" dirty="0">
                <a:solidFill>
                  <a:srgbClr val="0000FF"/>
                </a:solidFill>
              </a:rPr>
              <a:t>Thus, the worst-case occurs for Node “2” where we exchange a total of (2*N-1)*N (approximately O(N*N)), i.e., 2*N -1 messages for each of the “N”  nodes requesting the lock. </a:t>
            </a:r>
            <a:r>
              <a:rPr lang="en-US" dirty="0">
                <a:solidFill>
                  <a:schemeClr val="accent2"/>
                </a:solidFill>
                <a:highlight>
                  <a:srgbClr val="FFFF00"/>
                </a:highlight>
              </a:rPr>
              <a:t>O(2n) * #requests</a:t>
            </a:r>
            <a:endParaRPr lang="en-US" dirty="0">
              <a:solidFill>
                <a:srgbClr val="0000FF"/>
              </a:solidFill>
            </a:endParaRPr>
          </a:p>
        </p:txBody>
      </p:sp>
      <p:sp>
        <p:nvSpPr>
          <p:cNvPr id="22" name="Rectangle 21"/>
          <p:cNvSpPr/>
          <p:nvPr/>
        </p:nvSpPr>
        <p:spPr>
          <a:xfrm>
            <a:off x="5804355" y="4759314"/>
            <a:ext cx="283029" cy="234251"/>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84861" y="4463495"/>
            <a:ext cx="923450" cy="276999"/>
          </a:xfrm>
          <a:prstGeom prst="rect">
            <a:avLst/>
          </a:prstGeom>
          <a:noFill/>
        </p:spPr>
        <p:txBody>
          <a:bodyPr wrap="none" rtlCol="0">
            <a:spAutoFit/>
          </a:bodyPr>
          <a:lstStyle/>
          <a:p>
            <a:r>
              <a:rPr lang="en-US" sz="1200" b="1" dirty="0">
                <a:solidFill>
                  <a:srgbClr val="0000FF"/>
                </a:solidFill>
                <a:latin typeface="Andale Mono"/>
                <a:cs typeface="Andale Mono"/>
              </a:rPr>
              <a:t>tk= null</a:t>
            </a:r>
          </a:p>
        </p:txBody>
      </p:sp>
      <p:sp>
        <p:nvSpPr>
          <p:cNvPr id="26" name="TextBox 25"/>
          <p:cNvSpPr txBox="1"/>
          <p:nvPr/>
        </p:nvSpPr>
        <p:spPr>
          <a:xfrm>
            <a:off x="7441487" y="4646506"/>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T+3</a:t>
            </a:r>
          </a:p>
        </p:txBody>
      </p:sp>
      <p:sp>
        <p:nvSpPr>
          <p:cNvPr id="27" name="TextBox 26"/>
          <p:cNvSpPr txBox="1"/>
          <p:nvPr/>
        </p:nvSpPr>
        <p:spPr>
          <a:xfrm>
            <a:off x="8372736" y="3166049"/>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29" name="TextBox 28"/>
          <p:cNvSpPr txBox="1"/>
          <p:nvPr/>
        </p:nvSpPr>
        <p:spPr>
          <a:xfrm>
            <a:off x="6588614" y="1847128"/>
            <a:ext cx="646406" cy="276999"/>
          </a:xfrm>
          <a:prstGeom prst="rect">
            <a:avLst/>
          </a:prstGeom>
          <a:noFill/>
        </p:spPr>
        <p:txBody>
          <a:bodyPr wrap="none" rtlCol="0">
            <a:spAutoFit/>
          </a:bodyPr>
          <a:lstStyle/>
          <a:p>
            <a:r>
              <a:rPr lang="en-US" sz="1200" b="1" dirty="0">
                <a:solidFill>
                  <a:srgbClr val="0000FF"/>
                </a:solidFill>
                <a:latin typeface="Andale Mono"/>
                <a:cs typeface="Andale Mono"/>
              </a:rPr>
              <a:t>tr= -</a:t>
            </a:r>
          </a:p>
        </p:txBody>
      </p:sp>
      <p:sp>
        <p:nvSpPr>
          <p:cNvPr id="30" name="TextBox 29"/>
          <p:cNvSpPr txBox="1"/>
          <p:nvPr/>
        </p:nvSpPr>
        <p:spPr>
          <a:xfrm>
            <a:off x="2957782" y="3166049"/>
            <a:ext cx="831102" cy="276999"/>
          </a:xfrm>
          <a:prstGeom prst="rect">
            <a:avLst/>
          </a:prstGeom>
          <a:noFill/>
        </p:spPr>
        <p:txBody>
          <a:bodyPr wrap="none" rtlCol="0">
            <a:spAutoFit/>
          </a:bodyPr>
          <a:lstStyle/>
          <a:p>
            <a:r>
              <a:rPr lang="en-US" sz="1200" b="1" dirty="0">
                <a:solidFill>
                  <a:srgbClr val="0000FF"/>
                </a:solidFill>
                <a:latin typeface="Andale Mono"/>
                <a:cs typeface="Andale Mono"/>
              </a:rPr>
              <a:t>tr= T+N</a:t>
            </a:r>
          </a:p>
        </p:txBody>
      </p:sp>
      <p:sp>
        <p:nvSpPr>
          <p:cNvPr id="31" name="TextBox 30"/>
          <p:cNvSpPr txBox="1"/>
          <p:nvPr/>
        </p:nvSpPr>
        <p:spPr>
          <a:xfrm>
            <a:off x="5144077" y="4037435"/>
            <a:ext cx="1018227" cy="276999"/>
          </a:xfrm>
          <a:prstGeom prst="rect">
            <a:avLst/>
          </a:prstGeom>
          <a:noFill/>
        </p:spPr>
        <p:txBody>
          <a:bodyPr wrap="none" rtlCol="0">
            <a:spAutoFit/>
          </a:bodyPr>
          <a:lstStyle/>
          <a:p>
            <a:r>
              <a:rPr lang="en-US" sz="1200" b="1" dirty="0">
                <a:solidFill>
                  <a:srgbClr val="0000FF"/>
                </a:solidFill>
                <a:latin typeface="Andale Mono"/>
                <a:cs typeface="Andale Mono"/>
              </a:rPr>
              <a:t>tr= T+N-1</a:t>
            </a:r>
          </a:p>
        </p:txBody>
      </p:sp>
    </p:spTree>
    <p:extLst>
      <p:ext uri="{BB962C8B-B14F-4D97-AF65-F5344CB8AC3E}">
        <p14:creationId xmlns:p14="http://schemas.microsoft.com/office/powerpoint/2010/main" val="4500977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a:bodyPr>
          <a:lstStyle/>
          <a:p>
            <a:pPr algn="just"/>
            <a:r>
              <a:rPr lang="en-US" dirty="0">
                <a:solidFill>
                  <a:srgbClr val="0000FF"/>
                </a:solidFill>
              </a:rPr>
              <a:t>Safety</a:t>
            </a:r>
          </a:p>
          <a:p>
            <a:pPr lvl="1" algn="just"/>
            <a:r>
              <a:rPr lang="en-US" i="1" dirty="0"/>
              <a:t>Is the fair ring-based protocol safe? </a:t>
            </a:r>
          </a:p>
          <a:p>
            <a:pPr algn="just"/>
            <a:r>
              <a:rPr lang="en-US" dirty="0">
                <a:solidFill>
                  <a:srgbClr val="0000FF"/>
                </a:solidFill>
              </a:rPr>
              <a:t>Liveness</a:t>
            </a:r>
          </a:p>
          <a:p>
            <a:pPr lvl="1" algn="just"/>
            <a:r>
              <a:rPr lang="en-US" i="1" dirty="0"/>
              <a:t>Does the fair ring-based protocol satisfy liveness? </a:t>
            </a:r>
          </a:p>
          <a:p>
            <a:pPr algn="just"/>
            <a:r>
              <a:rPr lang="en-US" dirty="0">
                <a:solidFill>
                  <a:srgbClr val="0000FF"/>
                </a:solidFill>
              </a:rPr>
              <a:t>Fairness</a:t>
            </a:r>
          </a:p>
          <a:p>
            <a:pPr lvl="1" algn="just"/>
            <a:r>
              <a:rPr lang="en-US" i="1" dirty="0"/>
              <a:t>Does the fair ring-based protocol satisfy fairness? </a:t>
            </a:r>
          </a:p>
        </p:txBody>
      </p:sp>
    </p:spTree>
    <p:extLst>
      <p:ext uri="{BB962C8B-B14F-4D97-AF65-F5344CB8AC3E}">
        <p14:creationId xmlns:p14="http://schemas.microsoft.com/office/powerpoint/2010/main" val="82659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 Ring-based Protocol</a:t>
            </a:r>
          </a:p>
        </p:txBody>
      </p:sp>
      <p:sp>
        <p:nvSpPr>
          <p:cNvPr id="3" name="Content Placeholder 2"/>
          <p:cNvSpPr>
            <a:spLocks noGrp="1"/>
          </p:cNvSpPr>
          <p:nvPr>
            <p:ph idx="1"/>
          </p:nvPr>
        </p:nvSpPr>
        <p:spPr/>
        <p:txBody>
          <a:bodyPr>
            <a:normAutofit/>
          </a:bodyPr>
          <a:lstStyle/>
          <a:p>
            <a:pPr algn="just"/>
            <a:r>
              <a:rPr lang="en-US" dirty="0"/>
              <a:t>Few issues (comparing with central server)</a:t>
            </a:r>
          </a:p>
          <a:p>
            <a:pPr lvl="1" algn="just"/>
            <a:r>
              <a:rPr lang="en-US" i="1" dirty="0"/>
              <a:t>Solves the fairness issue of basic ring-based protocol</a:t>
            </a:r>
          </a:p>
          <a:p>
            <a:pPr lvl="1" algn="just"/>
            <a:r>
              <a:rPr lang="en-US" i="1" dirty="0"/>
              <a:t>However, fairness does not solve one major issue of ring-based protocol. </a:t>
            </a:r>
            <a:r>
              <a:rPr lang="en-US" i="1" dirty="0">
                <a:highlight>
                  <a:srgbClr val="FFFF00"/>
                </a:highlight>
              </a:rPr>
              <a:t>One failed node breaks the entire protocol</a:t>
            </a:r>
          </a:p>
          <a:p>
            <a:pPr lvl="2" algn="just"/>
            <a:r>
              <a:rPr lang="en-US" dirty="0"/>
              <a:t>One node goes wrong and everything goes for a toss</a:t>
            </a:r>
          </a:p>
          <a:p>
            <a:pPr lvl="1" algn="just"/>
            <a:r>
              <a:rPr lang="en-US" i="1" dirty="0"/>
              <a:t>Still no requirement in electing a centralized lock server</a:t>
            </a:r>
            <a:endParaRPr lang="en-US" dirty="0">
              <a:solidFill>
                <a:srgbClr val="0000FF"/>
              </a:solidFill>
            </a:endParaRPr>
          </a:p>
        </p:txBody>
      </p:sp>
    </p:spTree>
    <p:extLst>
      <p:ext uri="{BB962C8B-B14F-4D97-AF65-F5344CB8AC3E}">
        <p14:creationId xmlns:p14="http://schemas.microsoft.com/office/powerpoint/2010/main" val="48703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Expectations</a:t>
            </a:r>
          </a:p>
        </p:txBody>
      </p:sp>
      <p:sp>
        <p:nvSpPr>
          <p:cNvPr id="3" name="Content Placeholder 2"/>
          <p:cNvSpPr>
            <a:spLocks noGrp="1"/>
          </p:cNvSpPr>
          <p:nvPr>
            <p:ph idx="1"/>
          </p:nvPr>
        </p:nvSpPr>
        <p:spPr/>
        <p:txBody>
          <a:bodyPr/>
          <a:lstStyle/>
          <a:p>
            <a:pPr algn="just"/>
            <a:r>
              <a:rPr lang="en-US" dirty="0">
                <a:solidFill>
                  <a:srgbClr val="000000"/>
                </a:solidFill>
              </a:rPr>
              <a:t>Minimize message traffic</a:t>
            </a:r>
          </a:p>
          <a:p>
            <a:pPr algn="just"/>
            <a:r>
              <a:rPr lang="en-US" dirty="0">
                <a:solidFill>
                  <a:srgbClr val="000000"/>
                </a:solidFill>
              </a:rPr>
              <a:t>Minimize Synchronization Delay</a:t>
            </a:r>
          </a:p>
          <a:p>
            <a:pPr lvl="1" algn="just"/>
            <a:r>
              <a:rPr lang="en-US" i="1" dirty="0"/>
              <a:t>If a machine (say P) requests a lock and no one else is </a:t>
            </a:r>
            <a:r>
              <a:rPr lang="en-US" b="1" i="1" u="sng" dirty="0"/>
              <a:t>holding</a:t>
            </a:r>
            <a:r>
              <a:rPr lang="en-US" i="1" dirty="0"/>
              <a:t> the lock, then the machine should </a:t>
            </a:r>
            <a:r>
              <a:rPr lang="en-US" b="1" i="1" u="sng" dirty="0"/>
              <a:t>quickly</a:t>
            </a:r>
            <a:r>
              <a:rPr lang="en-US" i="1" dirty="0"/>
              <a:t> get the lock</a:t>
            </a:r>
          </a:p>
          <a:p>
            <a:pPr lvl="1" algn="just"/>
            <a:r>
              <a:rPr lang="en-US" i="1" dirty="0">
                <a:solidFill>
                  <a:srgbClr val="0000FF"/>
                </a:solidFill>
              </a:rPr>
              <a:t>Approximate (optimistically): No other machine is waiting for the lock</a:t>
            </a:r>
          </a:p>
          <a:p>
            <a:pPr lvl="1" algn="just"/>
            <a:r>
              <a:rPr lang="en-US" dirty="0">
                <a:solidFill>
                  <a:srgbClr val="0000FF"/>
                </a:solidFill>
              </a:rPr>
              <a:t>Switch quickly between processes waiting for lock</a:t>
            </a:r>
          </a:p>
          <a:p>
            <a:pPr marL="457200" lvl="1" indent="0" algn="just">
              <a:buNone/>
            </a:pPr>
            <a:endParaRPr lang="en-US" dirty="0">
              <a:solidFill>
                <a:srgbClr val="0000FF"/>
              </a:solidFill>
            </a:endParaRPr>
          </a:p>
        </p:txBody>
      </p:sp>
    </p:spTree>
    <p:extLst>
      <p:ext uri="{BB962C8B-B14F-4D97-AF65-F5344CB8AC3E}">
        <p14:creationId xmlns:p14="http://schemas.microsoft.com/office/powerpoint/2010/main" val="275000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(Protocol)</a:t>
            </a:r>
          </a:p>
        </p:txBody>
      </p:sp>
      <p:sp>
        <p:nvSpPr>
          <p:cNvPr id="3" name="Content Placeholder 2"/>
          <p:cNvSpPr>
            <a:spLocks noGrp="1"/>
          </p:cNvSpPr>
          <p:nvPr>
            <p:ph idx="1"/>
          </p:nvPr>
        </p:nvSpPr>
        <p:spPr/>
        <p:txBody>
          <a:bodyPr>
            <a:normAutofit/>
          </a:bodyPr>
          <a:lstStyle/>
          <a:p>
            <a:r>
              <a:rPr lang="en-US" dirty="0">
                <a:solidFill>
                  <a:srgbClr val="0000FF"/>
                </a:solidFill>
              </a:rPr>
              <a:t>(Idea)</a:t>
            </a:r>
          </a:p>
          <a:p>
            <a:pPr lvl="1"/>
            <a:r>
              <a:rPr lang="en-US" dirty="0">
                <a:solidFill>
                  <a:srgbClr val="000000"/>
                </a:solidFill>
              </a:rPr>
              <a:t>Each machine “i” maintains locally a </a:t>
            </a:r>
            <a:r>
              <a:rPr lang="en-US" dirty="0">
                <a:solidFill>
                  <a:srgbClr val="000000"/>
                </a:solidFill>
                <a:highlight>
                  <a:srgbClr val="FFFF00"/>
                </a:highlight>
              </a:rPr>
              <a:t>Qi</a:t>
            </a:r>
            <a:r>
              <a:rPr lang="en-US" dirty="0">
                <a:solidFill>
                  <a:srgbClr val="000000"/>
                </a:solidFill>
              </a:rPr>
              <a:t>, part of a shared priority queue</a:t>
            </a:r>
          </a:p>
          <a:p>
            <a:pPr lvl="1"/>
            <a:r>
              <a:rPr lang="en-US" dirty="0">
                <a:solidFill>
                  <a:srgbClr val="000000"/>
                </a:solidFill>
              </a:rPr>
              <a:t>If machine “i” wants to run a critical section, then </a:t>
            </a:r>
          </a:p>
          <a:p>
            <a:pPr lvl="2"/>
            <a:r>
              <a:rPr lang="en-US" dirty="0">
                <a:solidFill>
                  <a:srgbClr val="000000"/>
                </a:solidFill>
              </a:rPr>
              <a:t>It must have replies from </a:t>
            </a:r>
            <a:r>
              <a:rPr lang="en-US" dirty="0">
                <a:solidFill>
                  <a:srgbClr val="000000"/>
                </a:solidFill>
                <a:highlight>
                  <a:srgbClr val="FFFF00"/>
                </a:highlight>
              </a:rPr>
              <a:t>ALL</a:t>
            </a:r>
            <a:r>
              <a:rPr lang="en-US" dirty="0">
                <a:solidFill>
                  <a:srgbClr val="000000"/>
                </a:solidFill>
              </a:rPr>
              <a:t> other machines, AND</a:t>
            </a:r>
          </a:p>
          <a:p>
            <a:pPr lvl="2"/>
            <a:r>
              <a:rPr lang="en-US" dirty="0">
                <a:solidFill>
                  <a:srgbClr val="000000"/>
                </a:solidFill>
              </a:rPr>
              <a:t>The request to run critical section </a:t>
            </a:r>
            <a:r>
              <a:rPr lang="en-US" dirty="0">
                <a:solidFill>
                  <a:srgbClr val="000000"/>
                </a:solidFill>
                <a:highlight>
                  <a:srgbClr val="FFFF00"/>
                </a:highlight>
              </a:rPr>
              <a:t>must be at the front of Qi.</a:t>
            </a:r>
          </a:p>
          <a:p>
            <a:pPr marL="914400" lvl="2" indent="0">
              <a:buNone/>
            </a:pPr>
            <a:endParaRPr lang="en-US" dirty="0">
              <a:solidFill>
                <a:srgbClr val="000000"/>
              </a:solidFill>
            </a:endParaRPr>
          </a:p>
        </p:txBody>
      </p:sp>
    </p:spTree>
    <p:extLst>
      <p:ext uri="{BB962C8B-B14F-4D97-AF65-F5344CB8AC3E}">
        <p14:creationId xmlns:p14="http://schemas.microsoft.com/office/powerpoint/2010/main" val="2677757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(Protocol)</a:t>
            </a:r>
          </a:p>
        </p:txBody>
      </p:sp>
      <p:sp>
        <p:nvSpPr>
          <p:cNvPr id="3" name="Content Placeholder 2"/>
          <p:cNvSpPr>
            <a:spLocks noGrp="1"/>
          </p:cNvSpPr>
          <p:nvPr>
            <p:ph idx="1"/>
          </p:nvPr>
        </p:nvSpPr>
        <p:spPr/>
        <p:txBody>
          <a:bodyPr>
            <a:normAutofit/>
          </a:bodyPr>
          <a:lstStyle/>
          <a:p>
            <a:r>
              <a:rPr lang="en-US" dirty="0">
                <a:solidFill>
                  <a:srgbClr val="0000FF"/>
                </a:solidFill>
              </a:rPr>
              <a:t>(Guaranteed Properties)</a:t>
            </a:r>
          </a:p>
          <a:p>
            <a:pPr lvl="1"/>
            <a:r>
              <a:rPr lang="en-US" b="1" dirty="0">
                <a:solidFill>
                  <a:srgbClr val="000000"/>
                </a:solidFill>
              </a:rPr>
              <a:t>#1:</a:t>
            </a:r>
            <a:r>
              <a:rPr lang="en-US" dirty="0">
                <a:solidFill>
                  <a:srgbClr val="000000"/>
                </a:solidFill>
              </a:rPr>
              <a:t> </a:t>
            </a:r>
            <a:r>
              <a:rPr lang="en-US" i="1" dirty="0">
                <a:solidFill>
                  <a:srgbClr val="000000"/>
                </a:solidFill>
              </a:rPr>
              <a:t>All other machines are aware of the request of a machine’s request to enter critical section </a:t>
            </a:r>
          </a:p>
          <a:p>
            <a:pPr lvl="1"/>
            <a:r>
              <a:rPr lang="en-US" b="1" dirty="0">
                <a:solidFill>
                  <a:srgbClr val="000000"/>
                </a:solidFill>
              </a:rPr>
              <a:t>#2: </a:t>
            </a:r>
            <a:r>
              <a:rPr lang="en-US" i="1" dirty="0">
                <a:solidFill>
                  <a:srgbClr val="000000"/>
                </a:solidFill>
              </a:rPr>
              <a:t>Each machine is aware of any earlier request</a:t>
            </a:r>
          </a:p>
        </p:txBody>
      </p:sp>
    </p:spTree>
    <p:extLst>
      <p:ext uri="{BB962C8B-B14F-4D97-AF65-F5344CB8AC3E}">
        <p14:creationId xmlns:p14="http://schemas.microsoft.com/office/powerpoint/2010/main" val="153736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(Protocol)</a:t>
            </a:r>
          </a:p>
        </p:txBody>
      </p:sp>
      <p:sp>
        <p:nvSpPr>
          <p:cNvPr id="3" name="Content Placeholder 2"/>
          <p:cNvSpPr>
            <a:spLocks noGrp="1"/>
          </p:cNvSpPr>
          <p:nvPr>
            <p:ph idx="1"/>
          </p:nvPr>
        </p:nvSpPr>
        <p:spPr/>
        <p:txBody>
          <a:bodyPr>
            <a:normAutofit/>
          </a:bodyPr>
          <a:lstStyle/>
          <a:p>
            <a:r>
              <a:rPr lang="en-US" dirty="0">
                <a:solidFill>
                  <a:srgbClr val="0000FF"/>
                </a:solidFill>
              </a:rPr>
              <a:t>(To enter the critical section)</a:t>
            </a:r>
          </a:p>
          <a:p>
            <a:pPr lvl="1"/>
            <a:r>
              <a:rPr lang="en-US" dirty="0">
                <a:solidFill>
                  <a:srgbClr val="000000"/>
                </a:solidFill>
              </a:rPr>
              <a:t>Stamp the request to enter with current time </a:t>
            </a:r>
            <a:r>
              <a:rPr lang="en-US" b="1" dirty="0">
                <a:solidFill>
                  <a:srgbClr val="000000"/>
                </a:solidFill>
              </a:rPr>
              <a:t>T</a:t>
            </a:r>
          </a:p>
          <a:p>
            <a:pPr lvl="1"/>
            <a:r>
              <a:rPr lang="en-US" dirty="0">
                <a:solidFill>
                  <a:srgbClr val="000000"/>
                </a:solidFill>
              </a:rPr>
              <a:t>Add request to </a:t>
            </a:r>
            <a:r>
              <a:rPr lang="en-US" b="1" dirty="0">
                <a:solidFill>
                  <a:srgbClr val="000000"/>
                </a:solidFill>
              </a:rPr>
              <a:t>Qi</a:t>
            </a:r>
          </a:p>
          <a:p>
            <a:pPr lvl="1"/>
            <a:r>
              <a:rPr lang="en-US" dirty="0">
                <a:solidFill>
                  <a:srgbClr val="000000"/>
                </a:solidFill>
              </a:rPr>
              <a:t>Broadcast </a:t>
            </a:r>
            <a:r>
              <a:rPr lang="en-US" b="1" dirty="0">
                <a:solidFill>
                  <a:srgbClr val="000000"/>
                </a:solidFill>
              </a:rPr>
              <a:t>Req(T)</a:t>
            </a:r>
            <a:r>
              <a:rPr lang="en-US" dirty="0">
                <a:solidFill>
                  <a:srgbClr val="000000"/>
                </a:solidFill>
              </a:rPr>
              <a:t> to all other machines</a:t>
            </a:r>
          </a:p>
          <a:p>
            <a:pPr lvl="1"/>
            <a:r>
              <a:rPr lang="en-US" dirty="0">
                <a:solidFill>
                  <a:srgbClr val="000000"/>
                </a:solidFill>
              </a:rPr>
              <a:t>Wait until</a:t>
            </a:r>
          </a:p>
          <a:p>
            <a:pPr lvl="2"/>
            <a:r>
              <a:rPr lang="en-US" dirty="0">
                <a:solidFill>
                  <a:srgbClr val="000000"/>
                </a:solidFill>
              </a:rPr>
              <a:t>Receive all replies from all other machines</a:t>
            </a:r>
          </a:p>
          <a:p>
            <a:pPr lvl="2"/>
            <a:r>
              <a:rPr lang="en-US" b="1" dirty="0">
                <a:solidFill>
                  <a:srgbClr val="000000"/>
                </a:solidFill>
              </a:rPr>
              <a:t>Req(T) </a:t>
            </a:r>
            <a:r>
              <a:rPr lang="en-US" dirty="0">
                <a:solidFill>
                  <a:srgbClr val="000000"/>
                </a:solidFill>
              </a:rPr>
              <a:t>reaches the front of </a:t>
            </a:r>
            <a:r>
              <a:rPr lang="en-US" b="1" dirty="0">
                <a:solidFill>
                  <a:srgbClr val="000000"/>
                </a:solidFill>
              </a:rPr>
              <a:t>Qi</a:t>
            </a:r>
          </a:p>
        </p:txBody>
      </p:sp>
    </p:spTree>
    <p:extLst>
      <p:ext uri="{BB962C8B-B14F-4D97-AF65-F5344CB8AC3E}">
        <p14:creationId xmlns:p14="http://schemas.microsoft.com/office/powerpoint/2010/main" val="1622685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cxnSp>
        <p:nvCxnSpPr>
          <p:cNvPr id="15" name="Straight Arrow Connector 14"/>
          <p:cNvCxnSpPr>
            <a:stCxn id="5" idx="3"/>
            <a:endCxn id="7" idx="1"/>
          </p:cNvCxnSpPr>
          <p:nvPr/>
        </p:nvCxnSpPr>
        <p:spPr>
          <a:xfrm flipV="1">
            <a:off x="3639469" y="2498255"/>
            <a:ext cx="1250083" cy="12327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a:endCxn id="6" idx="1"/>
          </p:cNvCxnSpPr>
          <p:nvPr/>
        </p:nvCxnSpPr>
        <p:spPr>
          <a:xfrm>
            <a:off x="3639469" y="3731023"/>
            <a:ext cx="1250083" cy="17711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151494" y="5979946"/>
            <a:ext cx="5476116" cy="646331"/>
          </a:xfrm>
          <a:prstGeom prst="rect">
            <a:avLst/>
          </a:prstGeom>
          <a:noFill/>
        </p:spPr>
        <p:txBody>
          <a:bodyPr wrap="none" rtlCol="0">
            <a:spAutoFit/>
          </a:bodyPr>
          <a:lstStyle/>
          <a:p>
            <a:r>
              <a:rPr lang="en-US" dirty="0">
                <a:solidFill>
                  <a:srgbClr val="0000FF"/>
                </a:solidFill>
              </a:rPr>
              <a:t>Node 2 wants to enter the critical section, say at time 10</a:t>
            </a:r>
          </a:p>
          <a:p>
            <a:r>
              <a:rPr lang="en-US" dirty="0">
                <a:solidFill>
                  <a:srgbClr val="0000FF"/>
                </a:solidFill>
              </a:rPr>
              <a:t>Inserts Req(10) in Q2 and sends this to Nodes 1 and 3.</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0" name="Rectangle 39"/>
          <p:cNvSpPr/>
          <p:nvPr/>
        </p:nvSpPr>
        <p:spPr>
          <a:xfrm>
            <a:off x="4111947" y="3068595"/>
            <a:ext cx="920106" cy="369332"/>
          </a:xfrm>
          <a:prstGeom prst="rect">
            <a:avLst/>
          </a:prstGeom>
        </p:spPr>
        <p:txBody>
          <a:bodyPr wrap="none">
            <a:spAutoFit/>
          </a:bodyPr>
          <a:lstStyle/>
          <a:p>
            <a:pPr algn="ctr"/>
            <a:r>
              <a:rPr lang="en-US" dirty="0">
                <a:solidFill>
                  <a:srgbClr val="000000"/>
                </a:solidFill>
              </a:rPr>
              <a:t>Req(10)</a:t>
            </a:r>
          </a:p>
        </p:txBody>
      </p:sp>
      <p:sp>
        <p:nvSpPr>
          <p:cNvPr id="41" name="Rectangle 40"/>
          <p:cNvSpPr/>
          <p:nvPr/>
        </p:nvSpPr>
        <p:spPr>
          <a:xfrm>
            <a:off x="4111947" y="4150000"/>
            <a:ext cx="920106" cy="369332"/>
          </a:xfrm>
          <a:prstGeom prst="rect">
            <a:avLst/>
          </a:prstGeom>
        </p:spPr>
        <p:txBody>
          <a:bodyPr wrap="none">
            <a:spAutoFit/>
          </a:bodyPr>
          <a:lstStyle/>
          <a:p>
            <a:pPr algn="ctr"/>
            <a:r>
              <a:rPr lang="en-US" dirty="0">
                <a:solidFill>
                  <a:srgbClr val="000000"/>
                </a:solidFill>
              </a:rPr>
              <a:t>Req(10)</a:t>
            </a:r>
          </a:p>
        </p:txBody>
      </p:sp>
      <p:sp>
        <p:nvSpPr>
          <p:cNvPr id="42" name="Rectangle 41"/>
          <p:cNvSpPr/>
          <p:nvPr/>
        </p:nvSpPr>
        <p:spPr>
          <a:xfrm>
            <a:off x="6729730" y="4708079"/>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6" name="Rectangle 45"/>
          <p:cNvSpPr/>
          <p:nvPr/>
        </p:nvSpPr>
        <p:spPr>
          <a:xfrm>
            <a:off x="6653642" y="2119335"/>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Tree>
    <p:extLst>
      <p:ext uri="{BB962C8B-B14F-4D97-AF65-F5344CB8AC3E}">
        <p14:creationId xmlns:p14="http://schemas.microsoft.com/office/powerpoint/2010/main" val="27345973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cxnSp>
        <p:nvCxnSpPr>
          <p:cNvPr id="15" name="Straight Arrow Connector 14"/>
          <p:cNvCxnSpPr>
            <a:stCxn id="5" idx="3"/>
            <a:endCxn id="7" idx="1"/>
          </p:cNvCxnSpPr>
          <p:nvPr/>
        </p:nvCxnSpPr>
        <p:spPr>
          <a:xfrm flipV="1">
            <a:off x="3639469" y="2498255"/>
            <a:ext cx="1250083" cy="12327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a:endCxn id="6" idx="1"/>
          </p:cNvCxnSpPr>
          <p:nvPr/>
        </p:nvCxnSpPr>
        <p:spPr>
          <a:xfrm>
            <a:off x="3639469" y="3731023"/>
            <a:ext cx="1250083" cy="17711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151494" y="5979946"/>
            <a:ext cx="6359997" cy="646331"/>
          </a:xfrm>
          <a:prstGeom prst="rect">
            <a:avLst/>
          </a:prstGeom>
          <a:noFill/>
        </p:spPr>
        <p:txBody>
          <a:bodyPr wrap="none" rtlCol="0">
            <a:spAutoFit/>
          </a:bodyPr>
          <a:lstStyle/>
          <a:p>
            <a:r>
              <a:rPr lang="en-US" i="1" dirty="0">
                <a:solidFill>
                  <a:srgbClr val="0000FF"/>
                </a:solidFill>
              </a:rPr>
              <a:t>Req(10) is at the head of Q2, but Node 2 cannot enter the critical </a:t>
            </a:r>
          </a:p>
          <a:p>
            <a:r>
              <a:rPr lang="en-US" i="1" dirty="0">
                <a:solidFill>
                  <a:srgbClr val="0000FF"/>
                </a:solidFill>
              </a:rPr>
              <a:t>section until it receives responses from Node 1 and Node 3.</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0" name="Rectangle 39"/>
          <p:cNvSpPr/>
          <p:nvPr/>
        </p:nvSpPr>
        <p:spPr>
          <a:xfrm>
            <a:off x="4111947" y="3068595"/>
            <a:ext cx="920106" cy="369332"/>
          </a:xfrm>
          <a:prstGeom prst="rect">
            <a:avLst/>
          </a:prstGeom>
        </p:spPr>
        <p:txBody>
          <a:bodyPr wrap="none">
            <a:spAutoFit/>
          </a:bodyPr>
          <a:lstStyle/>
          <a:p>
            <a:pPr algn="ctr"/>
            <a:r>
              <a:rPr lang="en-US" dirty="0">
                <a:solidFill>
                  <a:srgbClr val="000000"/>
                </a:solidFill>
              </a:rPr>
              <a:t>Req(10)</a:t>
            </a:r>
          </a:p>
        </p:txBody>
      </p:sp>
      <p:sp>
        <p:nvSpPr>
          <p:cNvPr id="41" name="Rectangle 40"/>
          <p:cNvSpPr/>
          <p:nvPr/>
        </p:nvSpPr>
        <p:spPr>
          <a:xfrm>
            <a:off x="4111947" y="4150000"/>
            <a:ext cx="920106" cy="369332"/>
          </a:xfrm>
          <a:prstGeom prst="rect">
            <a:avLst/>
          </a:prstGeom>
        </p:spPr>
        <p:txBody>
          <a:bodyPr wrap="none">
            <a:spAutoFit/>
          </a:bodyPr>
          <a:lstStyle/>
          <a:p>
            <a:pPr algn="ctr"/>
            <a:r>
              <a:rPr lang="en-US" dirty="0">
                <a:solidFill>
                  <a:srgbClr val="000000"/>
                </a:solidFill>
              </a:rPr>
              <a:t>Req(10)</a:t>
            </a:r>
          </a:p>
        </p:txBody>
      </p:sp>
      <p:sp>
        <p:nvSpPr>
          <p:cNvPr id="42" name="Rectangle 41"/>
          <p:cNvSpPr/>
          <p:nvPr/>
        </p:nvSpPr>
        <p:spPr>
          <a:xfrm>
            <a:off x="6729730" y="4708079"/>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6" name="Rectangle 45"/>
          <p:cNvSpPr/>
          <p:nvPr/>
        </p:nvSpPr>
        <p:spPr>
          <a:xfrm>
            <a:off x="6653642" y="2119335"/>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Tree>
    <p:extLst>
      <p:ext uri="{BB962C8B-B14F-4D97-AF65-F5344CB8AC3E}">
        <p14:creationId xmlns:p14="http://schemas.microsoft.com/office/powerpoint/2010/main" val="1540220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(Protocol)</a:t>
            </a:r>
          </a:p>
        </p:txBody>
      </p:sp>
      <p:sp>
        <p:nvSpPr>
          <p:cNvPr id="3" name="Content Placeholder 2"/>
          <p:cNvSpPr>
            <a:spLocks noGrp="1"/>
          </p:cNvSpPr>
          <p:nvPr>
            <p:ph idx="1"/>
          </p:nvPr>
        </p:nvSpPr>
        <p:spPr/>
        <p:txBody>
          <a:bodyPr>
            <a:normAutofit/>
          </a:bodyPr>
          <a:lstStyle/>
          <a:p>
            <a:r>
              <a:rPr lang="en-US" dirty="0">
                <a:solidFill>
                  <a:srgbClr val="0000FF"/>
                </a:solidFill>
              </a:rPr>
              <a:t>(On receipt of req(T) from some machine)</a:t>
            </a:r>
          </a:p>
          <a:p>
            <a:pPr lvl="1"/>
            <a:r>
              <a:rPr lang="en-US" dirty="0">
                <a:solidFill>
                  <a:srgbClr val="000000"/>
                </a:solidFill>
              </a:rPr>
              <a:t>Add </a:t>
            </a:r>
            <a:r>
              <a:rPr lang="en-US" b="1" dirty="0">
                <a:solidFill>
                  <a:srgbClr val="000000"/>
                </a:solidFill>
              </a:rPr>
              <a:t>req(T)</a:t>
            </a:r>
            <a:r>
              <a:rPr lang="en-US" dirty="0">
                <a:solidFill>
                  <a:srgbClr val="000000"/>
                </a:solidFill>
              </a:rPr>
              <a:t> to </a:t>
            </a:r>
            <a:r>
              <a:rPr lang="en-US" b="1" dirty="0">
                <a:solidFill>
                  <a:srgbClr val="000000"/>
                </a:solidFill>
              </a:rPr>
              <a:t>Qi</a:t>
            </a:r>
          </a:p>
          <a:p>
            <a:pPr lvl="1"/>
            <a:r>
              <a:rPr lang="en-US" dirty="0">
                <a:solidFill>
                  <a:srgbClr val="000000"/>
                </a:solidFill>
              </a:rPr>
              <a:t>Check whether any reply is pending for an earlier request </a:t>
            </a:r>
            <a:r>
              <a:rPr lang="en-US" b="1" dirty="0">
                <a:solidFill>
                  <a:srgbClr val="000000"/>
                </a:solidFill>
              </a:rPr>
              <a:t>req(T’) </a:t>
            </a:r>
            <a:r>
              <a:rPr lang="en-US" dirty="0">
                <a:solidFill>
                  <a:srgbClr val="000000"/>
                </a:solidFill>
              </a:rPr>
              <a:t>in </a:t>
            </a:r>
            <a:r>
              <a:rPr lang="en-US" b="1" dirty="0">
                <a:solidFill>
                  <a:srgbClr val="000000"/>
                </a:solidFill>
              </a:rPr>
              <a:t>Qi</a:t>
            </a:r>
          </a:p>
          <a:p>
            <a:pPr lvl="2"/>
            <a:r>
              <a:rPr lang="en-US" dirty="0">
                <a:solidFill>
                  <a:srgbClr val="000000"/>
                </a:solidFill>
              </a:rPr>
              <a:t>If any such reply is pending, then hold reply to </a:t>
            </a:r>
            <a:r>
              <a:rPr lang="en-US" b="1" dirty="0">
                <a:solidFill>
                  <a:srgbClr val="000000"/>
                </a:solidFill>
              </a:rPr>
              <a:t>req(T)</a:t>
            </a:r>
          </a:p>
          <a:p>
            <a:pPr lvl="3" algn="just"/>
            <a:r>
              <a:rPr lang="en-US" dirty="0">
                <a:solidFill>
                  <a:srgbClr val="000000"/>
                </a:solidFill>
              </a:rPr>
              <a:t>Note that the case signifies that the respective machine (for which the reply is not received) might not be aware of </a:t>
            </a:r>
            <a:r>
              <a:rPr lang="en-US" b="1" dirty="0">
                <a:solidFill>
                  <a:srgbClr val="000000"/>
                </a:solidFill>
              </a:rPr>
              <a:t>req(T’) </a:t>
            </a:r>
            <a:r>
              <a:rPr lang="en-US" dirty="0">
                <a:solidFill>
                  <a:srgbClr val="000000"/>
                </a:solidFill>
              </a:rPr>
              <a:t>and hence, has not replied.</a:t>
            </a:r>
            <a:r>
              <a:rPr lang="en-US" b="1" dirty="0">
                <a:solidFill>
                  <a:srgbClr val="000000"/>
                </a:solidFill>
              </a:rPr>
              <a:t> </a:t>
            </a:r>
            <a:r>
              <a:rPr lang="en-US" dirty="0">
                <a:solidFill>
                  <a:srgbClr val="000000"/>
                </a:solidFill>
              </a:rPr>
              <a:t>Thus, this particular feature of the protocol ensures </a:t>
            </a:r>
            <a:r>
              <a:rPr lang="en-US" b="1" dirty="0">
                <a:solidFill>
                  <a:srgbClr val="0000FF"/>
                </a:solidFill>
              </a:rPr>
              <a:t>property #2 </a:t>
            </a:r>
            <a:r>
              <a:rPr lang="en-US" dirty="0">
                <a:solidFill>
                  <a:srgbClr val="000000"/>
                </a:solidFill>
              </a:rPr>
              <a:t>(i.e. each machine is aware of all earlier requests). </a:t>
            </a:r>
            <a:endParaRPr lang="en-US" b="1" dirty="0">
              <a:solidFill>
                <a:srgbClr val="000000"/>
              </a:solidFill>
            </a:endParaRPr>
          </a:p>
          <a:p>
            <a:pPr lvl="2"/>
            <a:r>
              <a:rPr lang="en-US" dirty="0">
                <a:solidFill>
                  <a:srgbClr val="000000"/>
                </a:solidFill>
              </a:rPr>
              <a:t>Otherwise, </a:t>
            </a:r>
            <a:r>
              <a:rPr lang="en-US" dirty="0">
                <a:solidFill>
                  <a:srgbClr val="0000FF"/>
                </a:solidFill>
              </a:rPr>
              <a:t>reply</a:t>
            </a:r>
            <a:r>
              <a:rPr lang="en-US" dirty="0">
                <a:solidFill>
                  <a:srgbClr val="000000"/>
                </a:solidFill>
              </a:rPr>
              <a:t> to </a:t>
            </a:r>
            <a:r>
              <a:rPr lang="en-US" b="1" dirty="0">
                <a:solidFill>
                  <a:srgbClr val="000000"/>
                </a:solidFill>
              </a:rPr>
              <a:t>req(T)</a:t>
            </a:r>
          </a:p>
        </p:txBody>
      </p:sp>
    </p:spTree>
    <p:extLst>
      <p:ext uri="{BB962C8B-B14F-4D97-AF65-F5344CB8AC3E}">
        <p14:creationId xmlns:p14="http://schemas.microsoft.com/office/powerpoint/2010/main" val="14036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cxnSp>
        <p:nvCxnSpPr>
          <p:cNvPr id="15" name="Straight Arrow Connector 14"/>
          <p:cNvCxnSpPr>
            <a:stCxn id="5" idx="3"/>
            <a:endCxn id="7" idx="1"/>
          </p:cNvCxnSpPr>
          <p:nvPr/>
        </p:nvCxnSpPr>
        <p:spPr>
          <a:xfrm flipV="1">
            <a:off x="3639469" y="2498255"/>
            <a:ext cx="1250083" cy="12327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a:endCxn id="6" idx="1"/>
          </p:cNvCxnSpPr>
          <p:nvPr/>
        </p:nvCxnSpPr>
        <p:spPr>
          <a:xfrm>
            <a:off x="3639469" y="3731023"/>
            <a:ext cx="1250083" cy="17711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805521" y="6151912"/>
            <a:ext cx="6168062" cy="646331"/>
          </a:xfrm>
          <a:prstGeom prst="rect">
            <a:avLst/>
          </a:prstGeom>
          <a:noFill/>
        </p:spPr>
        <p:txBody>
          <a:bodyPr wrap="none" rtlCol="0">
            <a:spAutoFit/>
          </a:bodyPr>
          <a:lstStyle/>
          <a:p>
            <a:r>
              <a:rPr lang="en-US" i="1" dirty="0">
                <a:solidFill>
                  <a:srgbClr val="0000FF"/>
                </a:solidFill>
              </a:rPr>
              <a:t>Q1 and Q3 do not have earlier requests than Req(10), thus both </a:t>
            </a:r>
          </a:p>
          <a:p>
            <a:r>
              <a:rPr lang="en-US" i="1" dirty="0">
                <a:solidFill>
                  <a:srgbClr val="0000FF"/>
                </a:solidFill>
              </a:rPr>
              <a:t>nodes 1 and 3 immediately respond to node 2 </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0" name="Rectangle 39"/>
          <p:cNvSpPr/>
          <p:nvPr/>
        </p:nvSpPr>
        <p:spPr>
          <a:xfrm>
            <a:off x="4111947" y="3068595"/>
            <a:ext cx="920106" cy="369332"/>
          </a:xfrm>
          <a:prstGeom prst="rect">
            <a:avLst/>
          </a:prstGeom>
        </p:spPr>
        <p:txBody>
          <a:bodyPr wrap="none">
            <a:spAutoFit/>
          </a:bodyPr>
          <a:lstStyle/>
          <a:p>
            <a:pPr algn="ctr"/>
            <a:r>
              <a:rPr lang="en-US" dirty="0">
                <a:solidFill>
                  <a:srgbClr val="000000"/>
                </a:solidFill>
              </a:rPr>
              <a:t>Req(10)</a:t>
            </a:r>
          </a:p>
        </p:txBody>
      </p:sp>
      <p:sp>
        <p:nvSpPr>
          <p:cNvPr id="41" name="Rectangle 40"/>
          <p:cNvSpPr/>
          <p:nvPr/>
        </p:nvSpPr>
        <p:spPr>
          <a:xfrm>
            <a:off x="4111947" y="4150000"/>
            <a:ext cx="920106" cy="369332"/>
          </a:xfrm>
          <a:prstGeom prst="rect">
            <a:avLst/>
          </a:prstGeom>
        </p:spPr>
        <p:txBody>
          <a:bodyPr wrap="none">
            <a:spAutoFit/>
          </a:bodyPr>
          <a:lstStyle/>
          <a:p>
            <a:pPr algn="ctr"/>
            <a:r>
              <a:rPr lang="en-US" dirty="0">
                <a:solidFill>
                  <a:srgbClr val="000000"/>
                </a:solidFill>
              </a:rPr>
              <a:t>Req(10)</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26" name="Rectangle 25"/>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27" name="Rectangle 26"/>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Tree>
    <p:extLst>
      <p:ext uri="{BB962C8B-B14F-4D97-AF65-F5344CB8AC3E}">
        <p14:creationId xmlns:p14="http://schemas.microsoft.com/office/powerpoint/2010/main" val="32748116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cxnSp>
        <p:nvCxnSpPr>
          <p:cNvPr id="15" name="Straight Arrow Connector 14"/>
          <p:cNvCxnSpPr>
            <a:stCxn id="5" idx="3"/>
            <a:endCxn id="7" idx="1"/>
          </p:cNvCxnSpPr>
          <p:nvPr/>
        </p:nvCxnSpPr>
        <p:spPr>
          <a:xfrm flipV="1">
            <a:off x="3639469" y="2498255"/>
            <a:ext cx="1250083" cy="1232768"/>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a:endCxn id="6" idx="1"/>
          </p:cNvCxnSpPr>
          <p:nvPr/>
        </p:nvCxnSpPr>
        <p:spPr>
          <a:xfrm>
            <a:off x="3639469" y="3731023"/>
            <a:ext cx="1250083" cy="1771161"/>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129911" y="6061258"/>
            <a:ext cx="7417465" cy="646331"/>
          </a:xfrm>
          <a:prstGeom prst="rect">
            <a:avLst/>
          </a:prstGeom>
          <a:noFill/>
        </p:spPr>
        <p:txBody>
          <a:bodyPr wrap="none" rtlCol="0">
            <a:spAutoFit/>
          </a:bodyPr>
          <a:lstStyle/>
          <a:p>
            <a:r>
              <a:rPr lang="en-US" i="1" dirty="0">
                <a:solidFill>
                  <a:srgbClr val="0000FF"/>
                </a:solidFill>
              </a:rPr>
              <a:t>Node 2 receives all replies and now Req(10) is at the head of Q2. Thus node 2 </a:t>
            </a:r>
          </a:p>
          <a:p>
            <a:r>
              <a:rPr lang="en-US" i="1" dirty="0">
                <a:solidFill>
                  <a:srgbClr val="0000FF"/>
                </a:solidFill>
              </a:rPr>
              <a:t>proceeds to execute the critical section.  </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0" name="Rectangle 39"/>
          <p:cNvSpPr/>
          <p:nvPr/>
        </p:nvSpPr>
        <p:spPr>
          <a:xfrm>
            <a:off x="4111947" y="3068595"/>
            <a:ext cx="920106" cy="369332"/>
          </a:xfrm>
          <a:prstGeom prst="rect">
            <a:avLst/>
          </a:prstGeom>
        </p:spPr>
        <p:txBody>
          <a:bodyPr wrap="none">
            <a:spAutoFit/>
          </a:bodyPr>
          <a:lstStyle/>
          <a:p>
            <a:pPr algn="ctr"/>
            <a:r>
              <a:rPr lang="en-US" dirty="0">
                <a:solidFill>
                  <a:schemeClr val="bg1">
                    <a:lumMod val="85000"/>
                  </a:schemeClr>
                </a:solidFill>
              </a:rPr>
              <a:t>Req(10)</a:t>
            </a:r>
          </a:p>
        </p:txBody>
      </p:sp>
      <p:sp>
        <p:nvSpPr>
          <p:cNvPr id="41" name="Rectangle 40"/>
          <p:cNvSpPr/>
          <p:nvPr/>
        </p:nvSpPr>
        <p:spPr>
          <a:xfrm>
            <a:off x="4111947" y="4150000"/>
            <a:ext cx="920106" cy="369332"/>
          </a:xfrm>
          <a:prstGeom prst="rect">
            <a:avLst/>
          </a:prstGeom>
        </p:spPr>
        <p:txBody>
          <a:bodyPr wrap="none">
            <a:spAutoFit/>
          </a:bodyPr>
          <a:lstStyle/>
          <a:p>
            <a:pPr algn="ctr"/>
            <a:r>
              <a:rPr lang="en-US" dirty="0">
                <a:solidFill>
                  <a:schemeClr val="bg1">
                    <a:lumMod val="85000"/>
                  </a:schemeClr>
                </a:solidFill>
              </a:rPr>
              <a:t>Req(10)</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cxnSp>
        <p:nvCxnSpPr>
          <p:cNvPr id="26" name="Straight Arrow Connector 25"/>
          <p:cNvCxnSpPr>
            <a:stCxn id="7" idx="1"/>
            <a:endCxn id="5" idx="0"/>
          </p:cNvCxnSpPr>
          <p:nvPr/>
        </p:nvCxnSpPr>
        <p:spPr>
          <a:xfrm flipH="1">
            <a:off x="3143564" y="2498255"/>
            <a:ext cx="1745988" cy="75500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1"/>
          </p:cNvCxnSpPr>
          <p:nvPr/>
        </p:nvCxnSpPr>
        <p:spPr>
          <a:xfrm flipH="1" flipV="1">
            <a:off x="3112738" y="4208785"/>
            <a:ext cx="1776814"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215512" y="2574246"/>
            <a:ext cx="872767" cy="369332"/>
          </a:xfrm>
          <a:prstGeom prst="rect">
            <a:avLst/>
          </a:prstGeom>
        </p:spPr>
        <p:txBody>
          <a:bodyPr wrap="none">
            <a:spAutoFit/>
          </a:bodyPr>
          <a:lstStyle/>
          <a:p>
            <a:pPr algn="ctr"/>
            <a:r>
              <a:rPr lang="en-US" dirty="0">
                <a:solidFill>
                  <a:srgbClr val="000000"/>
                </a:solidFill>
              </a:rPr>
              <a:t>Reply 1</a:t>
            </a:r>
          </a:p>
        </p:txBody>
      </p:sp>
      <p:sp>
        <p:nvSpPr>
          <p:cNvPr id="34" name="Rectangle 33"/>
          <p:cNvSpPr/>
          <p:nvPr/>
        </p:nvSpPr>
        <p:spPr>
          <a:xfrm>
            <a:off x="3234996" y="4839756"/>
            <a:ext cx="872767" cy="369332"/>
          </a:xfrm>
          <a:prstGeom prst="rect">
            <a:avLst/>
          </a:prstGeom>
        </p:spPr>
        <p:txBody>
          <a:bodyPr wrap="none">
            <a:spAutoFit/>
          </a:bodyPr>
          <a:lstStyle/>
          <a:p>
            <a:pPr algn="ctr"/>
            <a:r>
              <a:rPr lang="en-US" dirty="0">
                <a:solidFill>
                  <a:srgbClr val="000000"/>
                </a:solidFill>
              </a:rPr>
              <a:t>Reply 3</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Tree>
    <p:extLst>
      <p:ext uri="{BB962C8B-B14F-4D97-AF65-F5344CB8AC3E}">
        <p14:creationId xmlns:p14="http://schemas.microsoft.com/office/powerpoint/2010/main" val="27342144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(Protocol)</a:t>
            </a:r>
          </a:p>
        </p:txBody>
      </p:sp>
      <p:sp>
        <p:nvSpPr>
          <p:cNvPr id="3" name="Content Placeholder 2"/>
          <p:cNvSpPr>
            <a:spLocks noGrp="1"/>
          </p:cNvSpPr>
          <p:nvPr>
            <p:ph idx="1"/>
          </p:nvPr>
        </p:nvSpPr>
        <p:spPr/>
        <p:txBody>
          <a:bodyPr>
            <a:normAutofit/>
          </a:bodyPr>
          <a:lstStyle/>
          <a:p>
            <a:r>
              <a:rPr lang="en-US" dirty="0">
                <a:solidFill>
                  <a:srgbClr val="0000FF"/>
                </a:solidFill>
              </a:rPr>
              <a:t>(On exit from a critical section)</a:t>
            </a:r>
          </a:p>
          <a:p>
            <a:pPr lvl="1"/>
            <a:r>
              <a:rPr lang="en-US" dirty="0">
                <a:solidFill>
                  <a:srgbClr val="000000"/>
                </a:solidFill>
              </a:rPr>
              <a:t>Pop head of </a:t>
            </a:r>
            <a:r>
              <a:rPr lang="en-US" b="1" dirty="0">
                <a:solidFill>
                  <a:srgbClr val="000000"/>
                </a:solidFill>
              </a:rPr>
              <a:t>Qi</a:t>
            </a:r>
          </a:p>
          <a:p>
            <a:pPr lvl="2"/>
            <a:r>
              <a:rPr lang="en-US" dirty="0">
                <a:solidFill>
                  <a:srgbClr val="000000"/>
                </a:solidFill>
              </a:rPr>
              <a:t>This is the request just executed</a:t>
            </a:r>
          </a:p>
          <a:p>
            <a:pPr lvl="1"/>
            <a:r>
              <a:rPr lang="en-US" dirty="0">
                <a:solidFill>
                  <a:srgbClr val="000000"/>
                </a:solidFill>
              </a:rPr>
              <a:t>Send </a:t>
            </a:r>
            <a:r>
              <a:rPr lang="en-US" b="1" dirty="0">
                <a:solidFill>
                  <a:srgbClr val="000000"/>
                </a:solidFill>
              </a:rPr>
              <a:t>RELEASE</a:t>
            </a:r>
            <a:r>
              <a:rPr lang="en-US" dirty="0">
                <a:solidFill>
                  <a:srgbClr val="000000"/>
                </a:solidFill>
              </a:rPr>
              <a:t> message to all machines</a:t>
            </a:r>
          </a:p>
          <a:p>
            <a:pPr lvl="2"/>
            <a:r>
              <a:rPr lang="en-US" dirty="0">
                <a:solidFill>
                  <a:srgbClr val="000000"/>
                </a:solidFill>
              </a:rPr>
              <a:t>To let others know that the request at the head of the queue is processed</a:t>
            </a:r>
          </a:p>
        </p:txBody>
      </p:sp>
    </p:spTree>
    <p:extLst>
      <p:ext uri="{BB962C8B-B14F-4D97-AF65-F5344CB8AC3E}">
        <p14:creationId xmlns:p14="http://schemas.microsoft.com/office/powerpoint/2010/main" val="3455160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cxnSp>
        <p:nvCxnSpPr>
          <p:cNvPr id="15" name="Straight Arrow Connector 14"/>
          <p:cNvCxnSpPr>
            <a:stCxn id="5" idx="3"/>
            <a:endCxn id="7" idx="1"/>
          </p:cNvCxnSpPr>
          <p:nvPr/>
        </p:nvCxnSpPr>
        <p:spPr>
          <a:xfrm flipV="1">
            <a:off x="3639469" y="2498255"/>
            <a:ext cx="1250083" cy="1232768"/>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a:endCxn id="6" idx="1"/>
          </p:cNvCxnSpPr>
          <p:nvPr/>
        </p:nvCxnSpPr>
        <p:spPr>
          <a:xfrm>
            <a:off x="3639469" y="3731023"/>
            <a:ext cx="1250083" cy="1771161"/>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129911" y="6061258"/>
            <a:ext cx="7551140" cy="369332"/>
          </a:xfrm>
          <a:prstGeom prst="rect">
            <a:avLst/>
          </a:prstGeom>
          <a:noFill/>
        </p:spPr>
        <p:txBody>
          <a:bodyPr wrap="none" rtlCol="0">
            <a:spAutoFit/>
          </a:bodyPr>
          <a:lstStyle/>
          <a:p>
            <a:r>
              <a:rPr lang="en-US" i="1" dirty="0">
                <a:solidFill>
                  <a:srgbClr val="0000FF"/>
                </a:solidFill>
              </a:rPr>
              <a:t>Node 2 removes Req(10) from the Q2 and send RELEASE to both Node 1 and 3.  </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0" name="Rectangle 39"/>
          <p:cNvSpPr/>
          <p:nvPr/>
        </p:nvSpPr>
        <p:spPr>
          <a:xfrm>
            <a:off x="4111947" y="3068595"/>
            <a:ext cx="920106" cy="369332"/>
          </a:xfrm>
          <a:prstGeom prst="rect">
            <a:avLst/>
          </a:prstGeom>
        </p:spPr>
        <p:txBody>
          <a:bodyPr wrap="none">
            <a:spAutoFit/>
          </a:bodyPr>
          <a:lstStyle/>
          <a:p>
            <a:pPr algn="ctr"/>
            <a:r>
              <a:rPr lang="en-US" dirty="0">
                <a:solidFill>
                  <a:schemeClr val="bg1">
                    <a:lumMod val="85000"/>
                  </a:schemeClr>
                </a:solidFill>
              </a:rPr>
              <a:t>Req(10)</a:t>
            </a:r>
          </a:p>
        </p:txBody>
      </p:sp>
      <p:sp>
        <p:nvSpPr>
          <p:cNvPr id="41" name="Rectangle 40"/>
          <p:cNvSpPr/>
          <p:nvPr/>
        </p:nvSpPr>
        <p:spPr>
          <a:xfrm>
            <a:off x="4111947" y="4150000"/>
            <a:ext cx="920106" cy="369332"/>
          </a:xfrm>
          <a:prstGeom prst="rect">
            <a:avLst/>
          </a:prstGeom>
        </p:spPr>
        <p:txBody>
          <a:bodyPr wrap="none">
            <a:spAutoFit/>
          </a:bodyPr>
          <a:lstStyle/>
          <a:p>
            <a:pPr algn="ctr"/>
            <a:r>
              <a:rPr lang="en-US" dirty="0">
                <a:solidFill>
                  <a:schemeClr val="bg1">
                    <a:lumMod val="85000"/>
                  </a:schemeClr>
                </a:solidFill>
              </a:rPr>
              <a:t>Req(10)</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cxnSp>
        <p:nvCxnSpPr>
          <p:cNvPr id="26" name="Straight Arrow Connector 25"/>
          <p:cNvCxnSpPr>
            <a:stCxn id="7" idx="1"/>
            <a:endCxn id="5" idx="0"/>
          </p:cNvCxnSpPr>
          <p:nvPr/>
        </p:nvCxnSpPr>
        <p:spPr>
          <a:xfrm flipH="1">
            <a:off x="3143564" y="2498255"/>
            <a:ext cx="1745988" cy="755006"/>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1"/>
          </p:cNvCxnSpPr>
          <p:nvPr/>
        </p:nvCxnSpPr>
        <p:spPr>
          <a:xfrm flipH="1" flipV="1">
            <a:off x="3112738" y="4208785"/>
            <a:ext cx="1776814" cy="1293399"/>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215512" y="2574246"/>
            <a:ext cx="872767" cy="369332"/>
          </a:xfrm>
          <a:prstGeom prst="rect">
            <a:avLst/>
          </a:prstGeom>
        </p:spPr>
        <p:txBody>
          <a:bodyPr wrap="none">
            <a:spAutoFit/>
          </a:bodyPr>
          <a:lstStyle/>
          <a:p>
            <a:pPr algn="ctr"/>
            <a:r>
              <a:rPr lang="en-US" dirty="0">
                <a:solidFill>
                  <a:srgbClr val="D9D9D9"/>
                </a:solidFill>
              </a:rPr>
              <a:t>Reply 1</a:t>
            </a:r>
          </a:p>
        </p:txBody>
      </p:sp>
      <p:sp>
        <p:nvSpPr>
          <p:cNvPr id="34" name="Rectangle 33"/>
          <p:cNvSpPr/>
          <p:nvPr/>
        </p:nvSpPr>
        <p:spPr>
          <a:xfrm>
            <a:off x="3234996" y="4839756"/>
            <a:ext cx="872767" cy="369332"/>
          </a:xfrm>
          <a:prstGeom prst="rect">
            <a:avLst/>
          </a:prstGeom>
        </p:spPr>
        <p:txBody>
          <a:bodyPr wrap="none">
            <a:spAutoFit/>
          </a:bodyPr>
          <a:lstStyle/>
          <a:p>
            <a:pPr algn="ctr"/>
            <a:r>
              <a:rPr lang="en-US" dirty="0">
                <a:solidFill>
                  <a:srgbClr val="D9D9D9"/>
                </a:solidFill>
              </a:rPr>
              <a:t>Reply 3</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cxnSp>
        <p:nvCxnSpPr>
          <p:cNvPr id="42" name="Straight Arrow Connector 41"/>
          <p:cNvCxnSpPr/>
          <p:nvPr/>
        </p:nvCxnSpPr>
        <p:spPr>
          <a:xfrm flipV="1">
            <a:off x="2918157" y="2197019"/>
            <a:ext cx="1971395" cy="104775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endCxn id="6" idx="1"/>
          </p:cNvCxnSpPr>
          <p:nvPr/>
        </p:nvCxnSpPr>
        <p:spPr>
          <a:xfrm>
            <a:off x="2934237" y="4208785"/>
            <a:ext cx="1955315"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95878" y="2128923"/>
            <a:ext cx="984802" cy="369332"/>
          </a:xfrm>
          <a:prstGeom prst="rect">
            <a:avLst/>
          </a:prstGeom>
          <a:noFill/>
        </p:spPr>
        <p:txBody>
          <a:bodyPr wrap="none" rtlCol="0">
            <a:spAutoFit/>
          </a:bodyPr>
          <a:lstStyle/>
          <a:p>
            <a:r>
              <a:rPr lang="en-US" dirty="0"/>
              <a:t>RELEASE</a:t>
            </a:r>
          </a:p>
        </p:txBody>
      </p:sp>
      <p:sp>
        <p:nvSpPr>
          <p:cNvPr id="51" name="TextBox 50"/>
          <p:cNvSpPr txBox="1"/>
          <p:nvPr/>
        </p:nvSpPr>
        <p:spPr>
          <a:xfrm>
            <a:off x="3659378" y="5198912"/>
            <a:ext cx="984802" cy="369332"/>
          </a:xfrm>
          <a:prstGeom prst="rect">
            <a:avLst/>
          </a:prstGeom>
          <a:noFill/>
        </p:spPr>
        <p:txBody>
          <a:bodyPr wrap="none" rtlCol="0">
            <a:spAutoFit/>
          </a:bodyPr>
          <a:lstStyle/>
          <a:p>
            <a:r>
              <a:rPr lang="en-US" dirty="0"/>
              <a:t>RELEASE</a:t>
            </a:r>
          </a:p>
        </p:txBody>
      </p:sp>
    </p:spTree>
    <p:extLst>
      <p:ext uri="{BB962C8B-B14F-4D97-AF65-F5344CB8AC3E}">
        <p14:creationId xmlns:p14="http://schemas.microsoft.com/office/powerpoint/2010/main" val="213586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Crucial Difference</a:t>
            </a:r>
          </a:p>
        </p:txBody>
      </p:sp>
      <p:sp>
        <p:nvSpPr>
          <p:cNvPr id="3" name="Content Placeholder 2"/>
          <p:cNvSpPr>
            <a:spLocks noGrp="1"/>
          </p:cNvSpPr>
          <p:nvPr>
            <p:ph idx="1"/>
          </p:nvPr>
        </p:nvSpPr>
        <p:spPr/>
        <p:txBody>
          <a:bodyPr/>
          <a:lstStyle/>
          <a:p>
            <a:pPr algn="just"/>
            <a:r>
              <a:rPr lang="en-US" dirty="0"/>
              <a:t>It is important to note that distributed mutual exclusion is not solved like the regular mutual exclusion in multi-threaded programs</a:t>
            </a:r>
          </a:p>
          <a:p>
            <a:pPr lvl="1" algn="just"/>
            <a:r>
              <a:rPr lang="en-US" dirty="0"/>
              <a:t>Usually the atomic </a:t>
            </a:r>
            <a:r>
              <a:rPr lang="en-US" b="1" dirty="0"/>
              <a:t>test&amp;set </a:t>
            </a:r>
            <a:r>
              <a:rPr lang="en-US" dirty="0"/>
              <a:t>instruction for acquiring and releasing locks</a:t>
            </a:r>
          </a:p>
          <a:p>
            <a:pPr algn="just"/>
            <a:r>
              <a:rPr lang="en-US" i="1" dirty="0">
                <a:solidFill>
                  <a:srgbClr val="0000FF"/>
                </a:solidFill>
              </a:rPr>
              <a:t>In distributed mutual exclusion, we need to solve the problem via </a:t>
            </a:r>
            <a:r>
              <a:rPr lang="en-US" b="1" i="1" dirty="0">
                <a:solidFill>
                  <a:srgbClr val="FF0000"/>
                </a:solidFill>
              </a:rPr>
              <a:t>message passing</a:t>
            </a:r>
            <a:r>
              <a:rPr lang="en-US" i="1" dirty="0">
                <a:solidFill>
                  <a:srgbClr val="0000FF"/>
                </a:solidFill>
              </a:rPr>
              <a:t>, as the nodes are distributed over a network</a:t>
            </a:r>
          </a:p>
        </p:txBody>
      </p:sp>
    </p:spTree>
    <p:extLst>
      <p:ext uri="{BB962C8B-B14F-4D97-AF65-F5344CB8AC3E}">
        <p14:creationId xmlns:p14="http://schemas.microsoft.com/office/powerpoint/2010/main" val="2804120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(Protocol)</a:t>
            </a:r>
          </a:p>
        </p:txBody>
      </p:sp>
      <p:sp>
        <p:nvSpPr>
          <p:cNvPr id="3" name="Content Placeholder 2"/>
          <p:cNvSpPr>
            <a:spLocks noGrp="1"/>
          </p:cNvSpPr>
          <p:nvPr>
            <p:ph idx="1"/>
          </p:nvPr>
        </p:nvSpPr>
        <p:spPr/>
        <p:txBody>
          <a:bodyPr>
            <a:normAutofit/>
          </a:bodyPr>
          <a:lstStyle/>
          <a:p>
            <a:r>
              <a:rPr lang="en-US" dirty="0">
                <a:solidFill>
                  <a:srgbClr val="0000FF"/>
                </a:solidFill>
              </a:rPr>
              <a:t>(On receiving a RELEASE)</a:t>
            </a:r>
          </a:p>
          <a:p>
            <a:pPr lvl="1"/>
            <a:r>
              <a:rPr lang="en-US" dirty="0">
                <a:solidFill>
                  <a:srgbClr val="000000"/>
                </a:solidFill>
              </a:rPr>
              <a:t>Pop head of </a:t>
            </a:r>
            <a:r>
              <a:rPr lang="en-US" b="1" dirty="0">
                <a:solidFill>
                  <a:srgbClr val="000000"/>
                </a:solidFill>
              </a:rPr>
              <a:t>Qi</a:t>
            </a:r>
          </a:p>
        </p:txBody>
      </p:sp>
    </p:spTree>
    <p:extLst>
      <p:ext uri="{BB962C8B-B14F-4D97-AF65-F5344CB8AC3E}">
        <p14:creationId xmlns:p14="http://schemas.microsoft.com/office/powerpoint/2010/main" val="38455074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cxnSp>
        <p:nvCxnSpPr>
          <p:cNvPr id="15" name="Straight Arrow Connector 14"/>
          <p:cNvCxnSpPr>
            <a:stCxn id="5" idx="3"/>
            <a:endCxn id="7" idx="1"/>
          </p:cNvCxnSpPr>
          <p:nvPr/>
        </p:nvCxnSpPr>
        <p:spPr>
          <a:xfrm flipV="1">
            <a:off x="3639469" y="2498255"/>
            <a:ext cx="1250083" cy="1232768"/>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 idx="3"/>
            <a:endCxn id="6" idx="1"/>
          </p:cNvCxnSpPr>
          <p:nvPr/>
        </p:nvCxnSpPr>
        <p:spPr>
          <a:xfrm>
            <a:off x="3639469" y="3731023"/>
            <a:ext cx="1250083" cy="1771161"/>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863939" y="6061258"/>
            <a:ext cx="6336227" cy="369332"/>
          </a:xfrm>
          <a:prstGeom prst="rect">
            <a:avLst/>
          </a:prstGeom>
          <a:noFill/>
        </p:spPr>
        <p:txBody>
          <a:bodyPr wrap="none" rtlCol="0">
            <a:spAutoFit/>
          </a:bodyPr>
          <a:lstStyle/>
          <a:p>
            <a:r>
              <a:rPr lang="en-US" i="1" dirty="0">
                <a:solidFill>
                  <a:srgbClr val="0000FF"/>
                </a:solidFill>
              </a:rPr>
              <a:t>Node 1 and Node 3 remove Req(10) from Q1 and Q3, respectively</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0" name="Rectangle 39"/>
          <p:cNvSpPr/>
          <p:nvPr/>
        </p:nvSpPr>
        <p:spPr>
          <a:xfrm>
            <a:off x="4111947" y="3068595"/>
            <a:ext cx="920106" cy="369332"/>
          </a:xfrm>
          <a:prstGeom prst="rect">
            <a:avLst/>
          </a:prstGeom>
        </p:spPr>
        <p:txBody>
          <a:bodyPr wrap="none">
            <a:spAutoFit/>
          </a:bodyPr>
          <a:lstStyle/>
          <a:p>
            <a:pPr algn="ctr"/>
            <a:r>
              <a:rPr lang="en-US" dirty="0">
                <a:solidFill>
                  <a:schemeClr val="bg1">
                    <a:lumMod val="85000"/>
                  </a:schemeClr>
                </a:solidFill>
              </a:rPr>
              <a:t>Req(10)</a:t>
            </a:r>
          </a:p>
        </p:txBody>
      </p:sp>
      <p:sp>
        <p:nvSpPr>
          <p:cNvPr id="41" name="Rectangle 40"/>
          <p:cNvSpPr/>
          <p:nvPr/>
        </p:nvSpPr>
        <p:spPr>
          <a:xfrm>
            <a:off x="4111947" y="4150000"/>
            <a:ext cx="920106" cy="369332"/>
          </a:xfrm>
          <a:prstGeom prst="rect">
            <a:avLst/>
          </a:prstGeom>
        </p:spPr>
        <p:txBody>
          <a:bodyPr wrap="none">
            <a:spAutoFit/>
          </a:bodyPr>
          <a:lstStyle/>
          <a:p>
            <a:pPr algn="ctr"/>
            <a:r>
              <a:rPr lang="en-US" dirty="0">
                <a:solidFill>
                  <a:schemeClr val="bg1">
                    <a:lumMod val="85000"/>
                  </a:schemeClr>
                </a:solidFill>
              </a:rPr>
              <a:t>Req(10)</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cxnSp>
        <p:nvCxnSpPr>
          <p:cNvPr id="26" name="Straight Arrow Connector 25"/>
          <p:cNvCxnSpPr>
            <a:stCxn id="7" idx="1"/>
            <a:endCxn id="5" idx="0"/>
          </p:cNvCxnSpPr>
          <p:nvPr/>
        </p:nvCxnSpPr>
        <p:spPr>
          <a:xfrm flipH="1">
            <a:off x="3143564" y="2498255"/>
            <a:ext cx="1745988" cy="755006"/>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1"/>
          </p:cNvCxnSpPr>
          <p:nvPr/>
        </p:nvCxnSpPr>
        <p:spPr>
          <a:xfrm flipH="1" flipV="1">
            <a:off x="3112738" y="4208785"/>
            <a:ext cx="1776814" cy="1293399"/>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215512" y="2574246"/>
            <a:ext cx="872767" cy="369332"/>
          </a:xfrm>
          <a:prstGeom prst="rect">
            <a:avLst/>
          </a:prstGeom>
        </p:spPr>
        <p:txBody>
          <a:bodyPr wrap="none">
            <a:spAutoFit/>
          </a:bodyPr>
          <a:lstStyle/>
          <a:p>
            <a:pPr algn="ctr"/>
            <a:r>
              <a:rPr lang="en-US" dirty="0">
                <a:solidFill>
                  <a:srgbClr val="D9D9D9"/>
                </a:solidFill>
              </a:rPr>
              <a:t>Reply 1</a:t>
            </a:r>
          </a:p>
        </p:txBody>
      </p:sp>
      <p:sp>
        <p:nvSpPr>
          <p:cNvPr id="34" name="Rectangle 33"/>
          <p:cNvSpPr/>
          <p:nvPr/>
        </p:nvSpPr>
        <p:spPr>
          <a:xfrm>
            <a:off x="3234996" y="4839756"/>
            <a:ext cx="872767" cy="369332"/>
          </a:xfrm>
          <a:prstGeom prst="rect">
            <a:avLst/>
          </a:prstGeom>
        </p:spPr>
        <p:txBody>
          <a:bodyPr wrap="none">
            <a:spAutoFit/>
          </a:bodyPr>
          <a:lstStyle/>
          <a:p>
            <a:pPr algn="ctr"/>
            <a:r>
              <a:rPr lang="en-US" dirty="0">
                <a:solidFill>
                  <a:srgbClr val="D9D9D9"/>
                </a:solidFill>
              </a:rPr>
              <a:t>Reply 3</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cxnSp>
        <p:nvCxnSpPr>
          <p:cNvPr id="42" name="Straight Arrow Connector 41"/>
          <p:cNvCxnSpPr/>
          <p:nvPr/>
        </p:nvCxnSpPr>
        <p:spPr>
          <a:xfrm flipV="1">
            <a:off x="2918157" y="2197019"/>
            <a:ext cx="1971395" cy="104775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endCxn id="6" idx="1"/>
          </p:cNvCxnSpPr>
          <p:nvPr/>
        </p:nvCxnSpPr>
        <p:spPr>
          <a:xfrm>
            <a:off x="2934237" y="4208785"/>
            <a:ext cx="1955315"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95878" y="2128923"/>
            <a:ext cx="984802" cy="369332"/>
          </a:xfrm>
          <a:prstGeom prst="rect">
            <a:avLst/>
          </a:prstGeom>
          <a:noFill/>
        </p:spPr>
        <p:txBody>
          <a:bodyPr wrap="none" rtlCol="0">
            <a:spAutoFit/>
          </a:bodyPr>
          <a:lstStyle/>
          <a:p>
            <a:r>
              <a:rPr lang="en-US" dirty="0"/>
              <a:t>RELEASE</a:t>
            </a:r>
          </a:p>
        </p:txBody>
      </p:sp>
      <p:sp>
        <p:nvSpPr>
          <p:cNvPr id="51" name="TextBox 50"/>
          <p:cNvSpPr txBox="1"/>
          <p:nvPr/>
        </p:nvSpPr>
        <p:spPr>
          <a:xfrm>
            <a:off x="3659378" y="5198912"/>
            <a:ext cx="984802" cy="369332"/>
          </a:xfrm>
          <a:prstGeom prst="rect">
            <a:avLst/>
          </a:prstGeom>
          <a:noFill/>
        </p:spPr>
        <p:txBody>
          <a:bodyPr wrap="none" rtlCol="0">
            <a:spAutoFit/>
          </a:bodyPr>
          <a:lstStyle/>
          <a:p>
            <a:r>
              <a:rPr lang="en-US" dirty="0"/>
              <a:t>RELEASE</a:t>
            </a:r>
          </a:p>
        </p:txBody>
      </p:sp>
    </p:spTree>
    <p:extLst>
      <p:ext uri="{BB962C8B-B14F-4D97-AF65-F5344CB8AC3E}">
        <p14:creationId xmlns:p14="http://schemas.microsoft.com/office/powerpoint/2010/main" val="35779553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3282"/>
            <a:ext cx="7772400" cy="1470025"/>
          </a:xfrm>
        </p:spPr>
        <p:txBody>
          <a:bodyPr/>
          <a:lstStyle/>
          <a:p>
            <a:r>
              <a:rPr lang="en-US" dirty="0"/>
              <a:t>Lamport Multiple Requests</a:t>
            </a:r>
          </a:p>
        </p:txBody>
      </p:sp>
    </p:spTree>
    <p:extLst>
      <p:ext uri="{BB962C8B-B14F-4D97-AF65-F5344CB8AC3E}">
        <p14:creationId xmlns:p14="http://schemas.microsoft.com/office/powerpoint/2010/main" val="4582445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861745" y="6061258"/>
            <a:ext cx="8282636" cy="369332"/>
          </a:xfrm>
          <a:prstGeom prst="rect">
            <a:avLst/>
          </a:prstGeom>
          <a:noFill/>
        </p:spPr>
        <p:txBody>
          <a:bodyPr wrap="none" rtlCol="0">
            <a:spAutoFit/>
          </a:bodyPr>
          <a:lstStyle/>
          <a:p>
            <a:r>
              <a:rPr lang="en-US" i="1" dirty="0">
                <a:solidFill>
                  <a:srgbClr val="0000FF"/>
                </a:solidFill>
              </a:rPr>
              <a:t>Assume node 1 and node 3 simultaneously generate Req(20) and Req(30), respectively</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Tree>
    <p:extLst>
      <p:ext uri="{BB962C8B-B14F-4D97-AF65-F5344CB8AC3E}">
        <p14:creationId xmlns:p14="http://schemas.microsoft.com/office/powerpoint/2010/main" val="3043861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1536930" y="6103748"/>
            <a:ext cx="6600422" cy="369332"/>
          </a:xfrm>
          <a:prstGeom prst="rect">
            <a:avLst/>
          </a:prstGeom>
          <a:noFill/>
        </p:spPr>
        <p:txBody>
          <a:bodyPr wrap="none" rtlCol="0">
            <a:spAutoFit/>
          </a:bodyPr>
          <a:lstStyle/>
          <a:p>
            <a:r>
              <a:rPr lang="en-US" i="1" dirty="0">
                <a:solidFill>
                  <a:srgbClr val="0000FF"/>
                </a:solidFill>
              </a:rPr>
              <a:t>Node 1 and Node 3 broadcast these requests and update Q1 and Q3 </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000000"/>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000000"/>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spTree>
    <p:extLst>
      <p:ext uri="{BB962C8B-B14F-4D97-AF65-F5344CB8AC3E}">
        <p14:creationId xmlns:p14="http://schemas.microsoft.com/office/powerpoint/2010/main" val="25564305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618853" cy="369332"/>
          </a:xfrm>
          <a:prstGeom prst="rect">
            <a:avLst/>
          </a:prstGeom>
          <a:noFill/>
        </p:spPr>
        <p:txBody>
          <a:bodyPr wrap="none" rtlCol="0">
            <a:spAutoFit/>
          </a:bodyPr>
          <a:lstStyle/>
          <a:p>
            <a:r>
              <a:rPr lang="en-US" i="1" dirty="0">
                <a:solidFill>
                  <a:srgbClr val="0000FF"/>
                </a:solidFill>
              </a:rPr>
              <a:t>How is it possible that Node 1 &amp; 3 request simultaneously, yet have different timestamps? </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000000"/>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000000"/>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spTree>
    <p:extLst>
      <p:ext uri="{BB962C8B-B14F-4D97-AF65-F5344CB8AC3E}">
        <p14:creationId xmlns:p14="http://schemas.microsoft.com/office/powerpoint/2010/main" val="25624779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39229" cy="646331"/>
          </a:xfrm>
          <a:prstGeom prst="rect">
            <a:avLst/>
          </a:prstGeom>
          <a:noFill/>
        </p:spPr>
        <p:txBody>
          <a:bodyPr wrap="none" rtlCol="0">
            <a:spAutoFit/>
          </a:bodyPr>
          <a:lstStyle/>
          <a:p>
            <a:r>
              <a:rPr lang="en-US" i="1" dirty="0">
                <a:solidFill>
                  <a:srgbClr val="0000FF"/>
                </a:solidFill>
              </a:rPr>
              <a:t>Node 2 receives Req(20) and Req(30) and since no earlier request is in Q2, Node 2 replies to </a:t>
            </a:r>
          </a:p>
          <a:p>
            <a:r>
              <a:rPr lang="en-US" i="1" dirty="0">
                <a:solidFill>
                  <a:srgbClr val="0000FF"/>
                </a:solidFill>
              </a:rPr>
              <a:t>both Node 1 and Node 3.</a:t>
            </a:r>
          </a:p>
        </p:txBody>
      </p:sp>
      <p:sp>
        <p:nvSpPr>
          <p:cNvPr id="32" name="Rectangle 31"/>
          <p:cNvSpPr/>
          <p:nvPr/>
        </p:nvSpPr>
        <p:spPr>
          <a:xfrm>
            <a:off x="1597470" y="2949150"/>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000000"/>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000000"/>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spTree>
    <p:extLst>
      <p:ext uri="{BB962C8B-B14F-4D97-AF65-F5344CB8AC3E}">
        <p14:creationId xmlns:p14="http://schemas.microsoft.com/office/powerpoint/2010/main" val="1706028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39229" cy="646331"/>
          </a:xfrm>
          <a:prstGeom prst="rect">
            <a:avLst/>
          </a:prstGeom>
          <a:noFill/>
        </p:spPr>
        <p:txBody>
          <a:bodyPr wrap="none" rtlCol="0">
            <a:spAutoFit/>
          </a:bodyPr>
          <a:lstStyle/>
          <a:p>
            <a:r>
              <a:rPr lang="en-US" i="1" dirty="0">
                <a:solidFill>
                  <a:srgbClr val="0000FF"/>
                </a:solidFill>
              </a:rPr>
              <a:t>Node 2 receives Req(20) and Req(30) and since no earlier request is in Q2, Node 2 replies to </a:t>
            </a:r>
          </a:p>
          <a:p>
            <a:r>
              <a:rPr lang="en-US" i="1" dirty="0">
                <a:solidFill>
                  <a:srgbClr val="0000FF"/>
                </a:solidFill>
              </a:rPr>
              <a:t>both Node 1 and Node 3. Node 2 also updates Q2.</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000000"/>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Tree>
    <p:extLst>
      <p:ext uri="{BB962C8B-B14F-4D97-AF65-F5344CB8AC3E}">
        <p14:creationId xmlns:p14="http://schemas.microsoft.com/office/powerpoint/2010/main" val="34797187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55234" cy="646331"/>
          </a:xfrm>
          <a:prstGeom prst="rect">
            <a:avLst/>
          </a:prstGeom>
          <a:noFill/>
        </p:spPr>
        <p:txBody>
          <a:bodyPr wrap="none" rtlCol="0">
            <a:spAutoFit/>
          </a:bodyPr>
          <a:lstStyle/>
          <a:p>
            <a:r>
              <a:rPr lang="en-US" i="1" dirty="0">
                <a:solidFill>
                  <a:srgbClr val="0000FF"/>
                </a:solidFill>
              </a:rPr>
              <a:t>Now assume that Node 1 received Req(30). It updates Q1, but does not respond to Req(30), </a:t>
            </a:r>
          </a:p>
          <a:p>
            <a:r>
              <a:rPr lang="en-US" i="1" dirty="0">
                <a:solidFill>
                  <a:srgbClr val="0000FF"/>
                </a:solidFill>
              </a:rPr>
              <a:t>as there exists an earlier request Req(20) in Q1 for which Reply from node 3 is pending.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D9D9D9"/>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407863" y="4655090"/>
            <a:ext cx="1726104" cy="369332"/>
          </a:xfrm>
          <a:prstGeom prst="rect">
            <a:avLst/>
          </a:prstGeom>
          <a:noFill/>
        </p:spPr>
        <p:txBody>
          <a:bodyPr wrap="none" rtlCol="0">
            <a:spAutoFit/>
          </a:bodyPr>
          <a:lstStyle/>
          <a:p>
            <a:r>
              <a:rPr lang="en-US" dirty="0"/>
              <a:t>Reply 2 received</a:t>
            </a:r>
          </a:p>
        </p:txBody>
      </p:sp>
    </p:spTree>
    <p:extLst>
      <p:ext uri="{BB962C8B-B14F-4D97-AF65-F5344CB8AC3E}">
        <p14:creationId xmlns:p14="http://schemas.microsoft.com/office/powerpoint/2010/main" val="16866907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55234" cy="646331"/>
          </a:xfrm>
          <a:prstGeom prst="rect">
            <a:avLst/>
          </a:prstGeom>
          <a:noFill/>
        </p:spPr>
        <p:txBody>
          <a:bodyPr wrap="none" rtlCol="0">
            <a:spAutoFit/>
          </a:bodyPr>
          <a:lstStyle/>
          <a:p>
            <a:r>
              <a:rPr lang="en-US" i="1" dirty="0">
                <a:solidFill>
                  <a:srgbClr val="0000FF"/>
                </a:solidFill>
              </a:rPr>
              <a:t>Now assume that Node 1 received Req(30). It updates Q1, but does not respond to Req(30), </a:t>
            </a:r>
          </a:p>
          <a:p>
            <a:r>
              <a:rPr lang="en-US" i="1" dirty="0">
                <a:solidFill>
                  <a:srgbClr val="0000FF"/>
                </a:solidFill>
              </a:rPr>
              <a:t>as there exists an earlier request Req(20) in Q1 for which Reply from node 3 is pending.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000000"/>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rgbClr val="D9D9D9"/>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407863" y="4655090"/>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Tree>
    <p:extLst>
      <p:ext uri="{BB962C8B-B14F-4D97-AF65-F5344CB8AC3E}">
        <p14:creationId xmlns:p14="http://schemas.microsoft.com/office/powerpoint/2010/main" val="111317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normAutofit lnSpcReduction="10000"/>
          </a:bodyPr>
          <a:lstStyle/>
          <a:p>
            <a:r>
              <a:rPr lang="en-US" dirty="0"/>
              <a:t>The network is </a:t>
            </a:r>
            <a:r>
              <a:rPr lang="en-US" dirty="0">
                <a:solidFill>
                  <a:srgbClr val="0000FF"/>
                </a:solidFill>
              </a:rPr>
              <a:t>reliable</a:t>
            </a:r>
          </a:p>
          <a:p>
            <a:pPr lvl="1"/>
            <a:r>
              <a:rPr lang="en-US" i="1" dirty="0">
                <a:highlight>
                  <a:srgbClr val="FFFF00"/>
                </a:highlight>
              </a:rPr>
              <a:t>All messages sent get to their destinations eventually</a:t>
            </a:r>
          </a:p>
          <a:p>
            <a:pPr lvl="1"/>
            <a:r>
              <a:rPr lang="en-US" dirty="0"/>
              <a:t>Not realistic, we will get to that later in the course</a:t>
            </a:r>
          </a:p>
          <a:p>
            <a:pPr lvl="2"/>
            <a:r>
              <a:rPr lang="en-US" dirty="0"/>
              <a:t>Assumes the top for the rest of this slides</a:t>
            </a:r>
          </a:p>
          <a:p>
            <a:r>
              <a:rPr lang="en-US" dirty="0"/>
              <a:t>The network is </a:t>
            </a:r>
            <a:r>
              <a:rPr lang="en-US" dirty="0">
                <a:solidFill>
                  <a:srgbClr val="0000FF"/>
                </a:solidFill>
              </a:rPr>
              <a:t>asynchronous</a:t>
            </a:r>
          </a:p>
          <a:p>
            <a:pPr lvl="1"/>
            <a:r>
              <a:rPr lang="en-US" i="1" dirty="0"/>
              <a:t>Messages may take long time</a:t>
            </a:r>
          </a:p>
          <a:p>
            <a:r>
              <a:rPr lang="en-US" dirty="0"/>
              <a:t>Machines may </a:t>
            </a:r>
            <a:r>
              <a:rPr lang="en-US" dirty="0">
                <a:solidFill>
                  <a:srgbClr val="0000FF"/>
                </a:solidFill>
              </a:rPr>
              <a:t>fail</a:t>
            </a:r>
            <a:r>
              <a:rPr lang="en-US" dirty="0"/>
              <a:t> at any time (</a:t>
            </a:r>
            <a:r>
              <a:rPr lang="en-US" dirty="0">
                <a:solidFill>
                  <a:srgbClr val="FF0000"/>
                </a:solidFill>
              </a:rPr>
              <a:t>not all protocols handle it in its vanilla form</a:t>
            </a:r>
            <a:r>
              <a:rPr lang="en-US" dirty="0"/>
              <a:t>)</a:t>
            </a:r>
          </a:p>
        </p:txBody>
      </p:sp>
    </p:spTree>
    <p:extLst>
      <p:ext uri="{BB962C8B-B14F-4D97-AF65-F5344CB8AC3E}">
        <p14:creationId xmlns:p14="http://schemas.microsoft.com/office/powerpoint/2010/main" val="5793254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220194" cy="646331"/>
          </a:xfrm>
          <a:prstGeom prst="rect">
            <a:avLst/>
          </a:prstGeom>
          <a:noFill/>
        </p:spPr>
        <p:txBody>
          <a:bodyPr wrap="none" rtlCol="0">
            <a:spAutoFit/>
          </a:bodyPr>
          <a:lstStyle/>
          <a:p>
            <a:r>
              <a:rPr lang="en-US" i="1" dirty="0">
                <a:solidFill>
                  <a:srgbClr val="0000FF"/>
                </a:solidFill>
              </a:rPr>
              <a:t>Meanwhile, Node 3 receives Req(20), updates Q3 and also replies. Because Req(30) in </a:t>
            </a:r>
          </a:p>
          <a:p>
            <a:r>
              <a:rPr lang="en-US" i="1" dirty="0">
                <a:solidFill>
                  <a:srgbClr val="0000FF"/>
                </a:solidFill>
              </a:rPr>
              <a:t>Q3 is later than Req(20).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473494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407863" y="4655090"/>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Tree>
    <p:extLst>
      <p:ext uri="{BB962C8B-B14F-4D97-AF65-F5344CB8AC3E}">
        <p14:creationId xmlns:p14="http://schemas.microsoft.com/office/powerpoint/2010/main" val="28475397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220194" cy="646331"/>
          </a:xfrm>
          <a:prstGeom prst="rect">
            <a:avLst/>
          </a:prstGeom>
          <a:noFill/>
        </p:spPr>
        <p:txBody>
          <a:bodyPr wrap="none" rtlCol="0">
            <a:spAutoFit/>
          </a:bodyPr>
          <a:lstStyle/>
          <a:p>
            <a:r>
              <a:rPr lang="en-US" i="1" dirty="0">
                <a:solidFill>
                  <a:srgbClr val="0000FF"/>
                </a:solidFill>
              </a:rPr>
              <a:t>Meanwhile, Node 3 receives Req(20), updates Q3 and also replies. Because Req(30) in </a:t>
            </a:r>
          </a:p>
          <a:p>
            <a:r>
              <a:rPr lang="en-US" i="1" dirty="0">
                <a:solidFill>
                  <a:srgbClr val="0000FF"/>
                </a:solidFill>
              </a:rPr>
              <a:t>Q3 is later than Req(20).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513859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359531" y="5129344"/>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cxnSp>
        <p:nvCxnSpPr>
          <p:cNvPr id="59" name="Curved Connector 58"/>
          <p:cNvCxnSpPr>
            <a:stCxn id="6" idx="0"/>
            <a:endCxn id="7" idx="3"/>
          </p:cNvCxnSpPr>
          <p:nvPr/>
        </p:nvCxnSpPr>
        <p:spPr>
          <a:xfrm rot="5400000" flipH="1" flipV="1">
            <a:off x="4370326" y="3513387"/>
            <a:ext cx="2526167" cy="495905"/>
          </a:xfrm>
          <a:prstGeom prst="curvedConnector4">
            <a:avLst>
              <a:gd name="adj1" fmla="val 20937"/>
              <a:gd name="adj2" fmla="val 192195"/>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246830" y="3661978"/>
            <a:ext cx="872767" cy="369332"/>
          </a:xfrm>
          <a:prstGeom prst="rect">
            <a:avLst/>
          </a:prstGeom>
          <a:noFill/>
        </p:spPr>
        <p:txBody>
          <a:bodyPr wrap="none" rtlCol="0">
            <a:spAutoFit/>
          </a:bodyPr>
          <a:lstStyle/>
          <a:p>
            <a:r>
              <a:rPr lang="en-US" dirty="0"/>
              <a:t>Reply 3</a:t>
            </a:r>
          </a:p>
        </p:txBody>
      </p:sp>
    </p:spTree>
    <p:extLst>
      <p:ext uri="{BB962C8B-B14F-4D97-AF65-F5344CB8AC3E}">
        <p14:creationId xmlns:p14="http://schemas.microsoft.com/office/powerpoint/2010/main" val="28900272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698991" cy="646331"/>
          </a:xfrm>
          <a:prstGeom prst="rect">
            <a:avLst/>
          </a:prstGeom>
          <a:noFill/>
        </p:spPr>
        <p:txBody>
          <a:bodyPr wrap="none" rtlCol="0">
            <a:spAutoFit/>
          </a:bodyPr>
          <a:lstStyle/>
          <a:p>
            <a:r>
              <a:rPr lang="en-US" i="1" dirty="0">
                <a:solidFill>
                  <a:srgbClr val="0000FF"/>
                </a:solidFill>
              </a:rPr>
              <a:t>Node 1 now has received all replies for Req(20), an earlier request to Req(30). Thus, node 1 </a:t>
            </a:r>
          </a:p>
          <a:p>
            <a:r>
              <a:rPr lang="en-US" i="1" dirty="0">
                <a:solidFill>
                  <a:srgbClr val="0000FF"/>
                </a:solidFill>
              </a:rPr>
              <a:t>now replies to node 3.</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513859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chemeClr val="bg1">
                    <a:lumMod val="85000"/>
                  </a:schemeClr>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359531" y="5129344"/>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cxnSp>
        <p:nvCxnSpPr>
          <p:cNvPr id="59" name="Curved Connector 58"/>
          <p:cNvCxnSpPr>
            <a:stCxn id="6" idx="0"/>
            <a:endCxn id="7" idx="3"/>
          </p:cNvCxnSpPr>
          <p:nvPr/>
        </p:nvCxnSpPr>
        <p:spPr>
          <a:xfrm rot="5400000" flipH="1" flipV="1">
            <a:off x="4370326" y="3513387"/>
            <a:ext cx="2526167" cy="495905"/>
          </a:xfrm>
          <a:prstGeom prst="curvedConnector4">
            <a:avLst>
              <a:gd name="adj1" fmla="val 20937"/>
              <a:gd name="adj2" fmla="val 192195"/>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259530" y="3661978"/>
            <a:ext cx="872767" cy="369332"/>
          </a:xfrm>
          <a:prstGeom prst="rect">
            <a:avLst/>
          </a:prstGeom>
          <a:noFill/>
        </p:spPr>
        <p:txBody>
          <a:bodyPr wrap="none" rtlCol="0">
            <a:spAutoFit/>
          </a:bodyPr>
          <a:lstStyle/>
          <a:p>
            <a:r>
              <a:rPr lang="en-US" dirty="0"/>
              <a:t>Reply 3</a:t>
            </a:r>
          </a:p>
        </p:txBody>
      </p:sp>
      <p:sp>
        <p:nvSpPr>
          <p:cNvPr id="61" name="TextBox 60"/>
          <p:cNvSpPr txBox="1"/>
          <p:nvPr/>
        </p:nvSpPr>
        <p:spPr>
          <a:xfrm>
            <a:off x="7449324" y="2250089"/>
            <a:ext cx="1726104" cy="369332"/>
          </a:xfrm>
          <a:prstGeom prst="rect">
            <a:avLst/>
          </a:prstGeom>
          <a:noFill/>
        </p:spPr>
        <p:txBody>
          <a:bodyPr wrap="none" rtlCol="0">
            <a:spAutoFit/>
          </a:bodyPr>
          <a:lstStyle/>
          <a:p>
            <a:r>
              <a:rPr lang="en-US" dirty="0"/>
              <a:t>Reply 3 received</a:t>
            </a:r>
          </a:p>
        </p:txBody>
      </p:sp>
      <p:sp>
        <p:nvSpPr>
          <p:cNvPr id="17" name="Freeform 16"/>
          <p:cNvSpPr/>
          <p:nvPr/>
        </p:nvSpPr>
        <p:spPr>
          <a:xfrm>
            <a:off x="4140200" y="2755900"/>
            <a:ext cx="876300" cy="2311400"/>
          </a:xfrm>
          <a:custGeom>
            <a:avLst/>
            <a:gdLst>
              <a:gd name="connsiteX0" fmla="*/ 749300 w 876300"/>
              <a:gd name="connsiteY0" fmla="*/ 0 h 2311400"/>
              <a:gd name="connsiteX1" fmla="*/ 635000 w 876300"/>
              <a:gd name="connsiteY1" fmla="*/ 76200 h 2311400"/>
              <a:gd name="connsiteX2" fmla="*/ 596900 w 876300"/>
              <a:gd name="connsiteY2" fmla="*/ 101600 h 2311400"/>
              <a:gd name="connsiteX3" fmla="*/ 508000 w 876300"/>
              <a:gd name="connsiteY3" fmla="*/ 190500 h 2311400"/>
              <a:gd name="connsiteX4" fmla="*/ 457200 w 876300"/>
              <a:gd name="connsiteY4" fmla="*/ 241300 h 2311400"/>
              <a:gd name="connsiteX5" fmla="*/ 419100 w 876300"/>
              <a:gd name="connsiteY5" fmla="*/ 292100 h 2311400"/>
              <a:gd name="connsiteX6" fmla="*/ 342900 w 876300"/>
              <a:gd name="connsiteY6" fmla="*/ 368300 h 2311400"/>
              <a:gd name="connsiteX7" fmla="*/ 330200 w 876300"/>
              <a:gd name="connsiteY7" fmla="*/ 406400 h 2311400"/>
              <a:gd name="connsiteX8" fmla="*/ 266700 w 876300"/>
              <a:gd name="connsiteY8" fmla="*/ 495300 h 2311400"/>
              <a:gd name="connsiteX9" fmla="*/ 254000 w 876300"/>
              <a:gd name="connsiteY9" fmla="*/ 533400 h 2311400"/>
              <a:gd name="connsiteX10" fmla="*/ 215900 w 876300"/>
              <a:gd name="connsiteY10" fmla="*/ 596900 h 2311400"/>
              <a:gd name="connsiteX11" fmla="*/ 190500 w 876300"/>
              <a:gd name="connsiteY11" fmla="*/ 660400 h 2311400"/>
              <a:gd name="connsiteX12" fmla="*/ 152400 w 876300"/>
              <a:gd name="connsiteY12" fmla="*/ 723900 h 2311400"/>
              <a:gd name="connsiteX13" fmla="*/ 127000 w 876300"/>
              <a:gd name="connsiteY13" fmla="*/ 774700 h 2311400"/>
              <a:gd name="connsiteX14" fmla="*/ 76200 w 876300"/>
              <a:gd name="connsiteY14" fmla="*/ 850900 h 2311400"/>
              <a:gd name="connsiteX15" fmla="*/ 38100 w 876300"/>
              <a:gd name="connsiteY15" fmla="*/ 952500 h 2311400"/>
              <a:gd name="connsiteX16" fmla="*/ 25400 w 876300"/>
              <a:gd name="connsiteY16" fmla="*/ 1003300 h 2311400"/>
              <a:gd name="connsiteX17" fmla="*/ 0 w 876300"/>
              <a:gd name="connsiteY17" fmla="*/ 1117600 h 2311400"/>
              <a:gd name="connsiteX18" fmla="*/ 12700 w 876300"/>
              <a:gd name="connsiteY18" fmla="*/ 1460500 h 2311400"/>
              <a:gd name="connsiteX19" fmla="*/ 38100 w 876300"/>
              <a:gd name="connsiteY19" fmla="*/ 1549400 h 2311400"/>
              <a:gd name="connsiteX20" fmla="*/ 63500 w 876300"/>
              <a:gd name="connsiteY20" fmla="*/ 1587500 h 2311400"/>
              <a:gd name="connsiteX21" fmla="*/ 127000 w 876300"/>
              <a:gd name="connsiteY21" fmla="*/ 1689100 h 2311400"/>
              <a:gd name="connsiteX22" fmla="*/ 165100 w 876300"/>
              <a:gd name="connsiteY22" fmla="*/ 1727200 h 2311400"/>
              <a:gd name="connsiteX23" fmla="*/ 190500 w 876300"/>
              <a:gd name="connsiteY23" fmla="*/ 1765300 h 2311400"/>
              <a:gd name="connsiteX24" fmla="*/ 228600 w 876300"/>
              <a:gd name="connsiteY24" fmla="*/ 1803400 h 2311400"/>
              <a:gd name="connsiteX25" fmla="*/ 254000 w 876300"/>
              <a:gd name="connsiteY25" fmla="*/ 1841500 h 2311400"/>
              <a:gd name="connsiteX26" fmla="*/ 330200 w 876300"/>
              <a:gd name="connsiteY26" fmla="*/ 1905000 h 2311400"/>
              <a:gd name="connsiteX27" fmla="*/ 393700 w 876300"/>
              <a:gd name="connsiteY27" fmla="*/ 1993900 h 2311400"/>
              <a:gd name="connsiteX28" fmla="*/ 431800 w 876300"/>
              <a:gd name="connsiteY28" fmla="*/ 2019300 h 2311400"/>
              <a:gd name="connsiteX29" fmla="*/ 469900 w 876300"/>
              <a:gd name="connsiteY29" fmla="*/ 2070100 h 2311400"/>
              <a:gd name="connsiteX30" fmla="*/ 508000 w 876300"/>
              <a:gd name="connsiteY30" fmla="*/ 2095500 h 2311400"/>
              <a:gd name="connsiteX31" fmla="*/ 546100 w 876300"/>
              <a:gd name="connsiteY31" fmla="*/ 2133600 h 2311400"/>
              <a:gd name="connsiteX32" fmla="*/ 584200 w 876300"/>
              <a:gd name="connsiteY32" fmla="*/ 2146300 h 2311400"/>
              <a:gd name="connsiteX33" fmla="*/ 660400 w 876300"/>
              <a:gd name="connsiteY33" fmla="*/ 2197100 h 2311400"/>
              <a:gd name="connsiteX34" fmla="*/ 774700 w 876300"/>
              <a:gd name="connsiteY34" fmla="*/ 2235200 h 2311400"/>
              <a:gd name="connsiteX35" fmla="*/ 812800 w 876300"/>
              <a:gd name="connsiteY35" fmla="*/ 2247900 h 2311400"/>
              <a:gd name="connsiteX36" fmla="*/ 876300 w 876300"/>
              <a:gd name="connsiteY36" fmla="*/ 2260600 h 2311400"/>
              <a:gd name="connsiteX37" fmla="*/ 850900 w 876300"/>
              <a:gd name="connsiteY37" fmla="*/ 231140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6300" h="2311400">
                <a:moveTo>
                  <a:pt x="749300" y="0"/>
                </a:moveTo>
                <a:lnTo>
                  <a:pt x="635000" y="76200"/>
                </a:lnTo>
                <a:cubicBezTo>
                  <a:pt x="622300" y="84667"/>
                  <a:pt x="607693" y="90807"/>
                  <a:pt x="596900" y="101600"/>
                </a:cubicBezTo>
                <a:lnTo>
                  <a:pt x="508000" y="190500"/>
                </a:lnTo>
                <a:cubicBezTo>
                  <a:pt x="491067" y="207433"/>
                  <a:pt x="471568" y="222142"/>
                  <a:pt x="457200" y="241300"/>
                </a:cubicBezTo>
                <a:cubicBezTo>
                  <a:pt x="444500" y="258233"/>
                  <a:pt x="433260" y="276367"/>
                  <a:pt x="419100" y="292100"/>
                </a:cubicBezTo>
                <a:cubicBezTo>
                  <a:pt x="395070" y="318800"/>
                  <a:pt x="342900" y="368300"/>
                  <a:pt x="342900" y="368300"/>
                </a:cubicBezTo>
                <a:cubicBezTo>
                  <a:pt x="338667" y="381000"/>
                  <a:pt x="336842" y="394777"/>
                  <a:pt x="330200" y="406400"/>
                </a:cubicBezTo>
                <a:cubicBezTo>
                  <a:pt x="307189" y="446669"/>
                  <a:pt x="286356" y="455988"/>
                  <a:pt x="266700" y="495300"/>
                </a:cubicBezTo>
                <a:cubicBezTo>
                  <a:pt x="260713" y="507274"/>
                  <a:pt x="259987" y="521426"/>
                  <a:pt x="254000" y="533400"/>
                </a:cubicBezTo>
                <a:cubicBezTo>
                  <a:pt x="242961" y="555478"/>
                  <a:pt x="226939" y="574822"/>
                  <a:pt x="215900" y="596900"/>
                </a:cubicBezTo>
                <a:cubicBezTo>
                  <a:pt x="205705" y="617290"/>
                  <a:pt x="200695" y="640010"/>
                  <a:pt x="190500" y="660400"/>
                </a:cubicBezTo>
                <a:cubicBezTo>
                  <a:pt x="179461" y="682478"/>
                  <a:pt x="164388" y="702322"/>
                  <a:pt x="152400" y="723900"/>
                </a:cubicBezTo>
                <a:cubicBezTo>
                  <a:pt x="143206" y="740450"/>
                  <a:pt x="136740" y="758466"/>
                  <a:pt x="127000" y="774700"/>
                </a:cubicBezTo>
                <a:cubicBezTo>
                  <a:pt x="111294" y="800877"/>
                  <a:pt x="76200" y="850900"/>
                  <a:pt x="76200" y="850900"/>
                </a:cubicBezTo>
                <a:cubicBezTo>
                  <a:pt x="43601" y="981295"/>
                  <a:pt x="87909" y="819676"/>
                  <a:pt x="38100" y="952500"/>
                </a:cubicBezTo>
                <a:cubicBezTo>
                  <a:pt x="31971" y="968843"/>
                  <a:pt x="29186" y="986261"/>
                  <a:pt x="25400" y="1003300"/>
                </a:cubicBezTo>
                <a:cubicBezTo>
                  <a:pt x="-6846" y="1148408"/>
                  <a:pt x="30973" y="993710"/>
                  <a:pt x="0" y="1117600"/>
                </a:cubicBezTo>
                <a:cubicBezTo>
                  <a:pt x="4233" y="1231900"/>
                  <a:pt x="5336" y="1346359"/>
                  <a:pt x="12700" y="1460500"/>
                </a:cubicBezTo>
                <a:cubicBezTo>
                  <a:pt x="13303" y="1469844"/>
                  <a:pt x="31649" y="1536497"/>
                  <a:pt x="38100" y="1549400"/>
                </a:cubicBezTo>
                <a:cubicBezTo>
                  <a:pt x="44926" y="1563052"/>
                  <a:pt x="55410" y="1574557"/>
                  <a:pt x="63500" y="1587500"/>
                </a:cubicBezTo>
                <a:cubicBezTo>
                  <a:pt x="69696" y="1597414"/>
                  <a:pt x="112491" y="1671689"/>
                  <a:pt x="127000" y="1689100"/>
                </a:cubicBezTo>
                <a:cubicBezTo>
                  <a:pt x="138498" y="1702898"/>
                  <a:pt x="153602" y="1713402"/>
                  <a:pt x="165100" y="1727200"/>
                </a:cubicBezTo>
                <a:cubicBezTo>
                  <a:pt x="174871" y="1738926"/>
                  <a:pt x="180729" y="1753574"/>
                  <a:pt x="190500" y="1765300"/>
                </a:cubicBezTo>
                <a:cubicBezTo>
                  <a:pt x="201998" y="1779098"/>
                  <a:pt x="217102" y="1789602"/>
                  <a:pt x="228600" y="1803400"/>
                </a:cubicBezTo>
                <a:cubicBezTo>
                  <a:pt x="238371" y="1815126"/>
                  <a:pt x="244229" y="1829774"/>
                  <a:pt x="254000" y="1841500"/>
                </a:cubicBezTo>
                <a:cubicBezTo>
                  <a:pt x="284558" y="1878170"/>
                  <a:pt x="292738" y="1880025"/>
                  <a:pt x="330200" y="1905000"/>
                </a:cubicBezTo>
                <a:cubicBezTo>
                  <a:pt x="344622" y="1926633"/>
                  <a:pt x="377947" y="1978147"/>
                  <a:pt x="393700" y="1993900"/>
                </a:cubicBezTo>
                <a:cubicBezTo>
                  <a:pt x="404493" y="2004693"/>
                  <a:pt x="421007" y="2008507"/>
                  <a:pt x="431800" y="2019300"/>
                </a:cubicBezTo>
                <a:cubicBezTo>
                  <a:pt x="446767" y="2034267"/>
                  <a:pt x="454933" y="2055133"/>
                  <a:pt x="469900" y="2070100"/>
                </a:cubicBezTo>
                <a:cubicBezTo>
                  <a:pt x="480693" y="2080893"/>
                  <a:pt x="496274" y="2085729"/>
                  <a:pt x="508000" y="2095500"/>
                </a:cubicBezTo>
                <a:cubicBezTo>
                  <a:pt x="521798" y="2106998"/>
                  <a:pt x="531156" y="2123637"/>
                  <a:pt x="546100" y="2133600"/>
                </a:cubicBezTo>
                <a:cubicBezTo>
                  <a:pt x="557239" y="2141026"/>
                  <a:pt x="572498" y="2139799"/>
                  <a:pt x="584200" y="2146300"/>
                </a:cubicBezTo>
                <a:cubicBezTo>
                  <a:pt x="610885" y="2161125"/>
                  <a:pt x="631440" y="2187447"/>
                  <a:pt x="660400" y="2197100"/>
                </a:cubicBezTo>
                <a:lnTo>
                  <a:pt x="774700" y="2235200"/>
                </a:lnTo>
                <a:cubicBezTo>
                  <a:pt x="787400" y="2239433"/>
                  <a:pt x="799673" y="2245275"/>
                  <a:pt x="812800" y="2247900"/>
                </a:cubicBezTo>
                <a:lnTo>
                  <a:pt x="876300" y="2260600"/>
                </a:lnTo>
                <a:lnTo>
                  <a:pt x="850900" y="2311400"/>
                </a:ln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TextBox 62"/>
          <p:cNvSpPr txBox="1"/>
          <p:nvPr/>
        </p:nvSpPr>
        <p:spPr>
          <a:xfrm>
            <a:off x="3385888" y="4189120"/>
            <a:ext cx="872767" cy="369332"/>
          </a:xfrm>
          <a:prstGeom prst="rect">
            <a:avLst/>
          </a:prstGeom>
          <a:noFill/>
        </p:spPr>
        <p:txBody>
          <a:bodyPr wrap="none" rtlCol="0">
            <a:spAutoFit/>
          </a:bodyPr>
          <a:lstStyle/>
          <a:p>
            <a:r>
              <a:rPr lang="en-US" dirty="0"/>
              <a:t>Reply 1</a:t>
            </a:r>
          </a:p>
        </p:txBody>
      </p:sp>
    </p:spTree>
    <p:extLst>
      <p:ext uri="{BB962C8B-B14F-4D97-AF65-F5344CB8AC3E}">
        <p14:creationId xmlns:p14="http://schemas.microsoft.com/office/powerpoint/2010/main" val="209746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522598" cy="646331"/>
          </a:xfrm>
          <a:prstGeom prst="rect">
            <a:avLst/>
          </a:prstGeom>
          <a:noFill/>
        </p:spPr>
        <p:txBody>
          <a:bodyPr wrap="none" rtlCol="0">
            <a:spAutoFit/>
          </a:bodyPr>
          <a:lstStyle/>
          <a:p>
            <a:r>
              <a:rPr lang="en-US" i="1" dirty="0">
                <a:solidFill>
                  <a:srgbClr val="0000FF"/>
                </a:solidFill>
              </a:rPr>
              <a:t>Both Req(20) and Req(30) now have all replies, yet only Req(20) can be processed, as it is </a:t>
            </a:r>
          </a:p>
          <a:p>
            <a:r>
              <a:rPr lang="en-US" i="1" dirty="0">
                <a:solidFill>
                  <a:srgbClr val="0000FF"/>
                </a:solidFill>
              </a:rPr>
              <a:t>at the head of Q1.</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513859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42" name="Straight Arrow Connector 41"/>
          <p:cNvCxnSpPr>
            <a:stCxn id="6" idx="0"/>
            <a:endCxn id="7" idx="2"/>
          </p:cNvCxnSpPr>
          <p:nvPr/>
        </p:nvCxnSpPr>
        <p:spPr>
          <a:xfrm flipV="1">
            <a:off x="5385457" y="2976017"/>
            <a:ext cx="0" cy="2048405"/>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6" idx="1"/>
            <a:endCxn id="5" idx="2"/>
          </p:cNvCxnSpPr>
          <p:nvPr/>
        </p:nvCxnSpPr>
        <p:spPr>
          <a:xfrm flipH="1" flipV="1">
            <a:off x="3143564" y="4208785"/>
            <a:ext cx="1745988" cy="1293399"/>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9469" y="5138271"/>
            <a:ext cx="920106" cy="369332"/>
          </a:xfrm>
          <a:prstGeom prst="rect">
            <a:avLst/>
          </a:prstGeom>
        </p:spPr>
        <p:txBody>
          <a:bodyPr wrap="none">
            <a:spAutoFit/>
          </a:bodyPr>
          <a:lstStyle/>
          <a:p>
            <a:pPr algn="ctr"/>
            <a:r>
              <a:rPr lang="en-US" dirty="0">
                <a:solidFill>
                  <a:srgbClr val="D9D9D9"/>
                </a:solidFill>
              </a:rPr>
              <a:t>Req(30)</a:t>
            </a:r>
          </a:p>
        </p:txBody>
      </p:sp>
      <p:sp>
        <p:nvSpPr>
          <p:cNvPr id="30" name="Rectangle 29"/>
          <p:cNvSpPr/>
          <p:nvPr/>
        </p:nvSpPr>
        <p:spPr>
          <a:xfrm>
            <a:off x="5344375" y="3668732"/>
            <a:ext cx="920106" cy="369332"/>
          </a:xfrm>
          <a:prstGeom prst="rect">
            <a:avLst/>
          </a:prstGeom>
        </p:spPr>
        <p:txBody>
          <a:bodyPr wrap="none">
            <a:spAutoFit/>
          </a:bodyPr>
          <a:lstStyle/>
          <a:p>
            <a:pPr algn="ctr"/>
            <a:r>
              <a:rPr lang="en-US" dirty="0">
                <a:solidFill>
                  <a:srgbClr val="D9D9D9"/>
                </a:solidFill>
              </a:rPr>
              <a:t>Req(30)</a:t>
            </a:r>
          </a:p>
        </p:txBody>
      </p:sp>
      <p:cxnSp>
        <p:nvCxnSpPr>
          <p:cNvPr id="33" name="Straight Arrow Connector 32"/>
          <p:cNvCxnSpPr>
            <a:stCxn id="7" idx="1"/>
          </p:cNvCxnSpPr>
          <p:nvPr/>
        </p:nvCxnSpPr>
        <p:spPr>
          <a:xfrm flipH="1">
            <a:off x="3639469" y="2498255"/>
            <a:ext cx="1250083" cy="1170478"/>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3432472" y="2764484"/>
            <a:ext cx="920106" cy="369332"/>
          </a:xfrm>
          <a:prstGeom prst="rect">
            <a:avLst/>
          </a:prstGeom>
        </p:spPr>
        <p:txBody>
          <a:bodyPr wrap="none">
            <a:spAutoFit/>
          </a:bodyPr>
          <a:lstStyle/>
          <a:p>
            <a:pPr algn="ctr"/>
            <a:r>
              <a:rPr lang="en-US" dirty="0">
                <a:solidFill>
                  <a:srgbClr val="D9D9D9"/>
                </a:solidFill>
              </a:rPr>
              <a:t>Req(20)</a:t>
            </a:r>
          </a:p>
        </p:txBody>
      </p:sp>
      <p:cxnSp>
        <p:nvCxnSpPr>
          <p:cNvPr id="40" name="Straight Arrow Connector 39"/>
          <p:cNvCxnSpPr/>
          <p:nvPr/>
        </p:nvCxnSpPr>
        <p:spPr>
          <a:xfrm>
            <a:off x="5041953" y="2976361"/>
            <a:ext cx="0" cy="2048061"/>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201122" y="3668732"/>
            <a:ext cx="920106" cy="369332"/>
          </a:xfrm>
          <a:prstGeom prst="rect">
            <a:avLst/>
          </a:prstGeom>
        </p:spPr>
        <p:txBody>
          <a:bodyPr wrap="none">
            <a:spAutoFit/>
          </a:bodyPr>
          <a:lstStyle/>
          <a:p>
            <a:pPr algn="ctr"/>
            <a:r>
              <a:rPr lang="en-US" dirty="0">
                <a:solidFill>
                  <a:schemeClr val="bg1">
                    <a:lumMod val="85000"/>
                  </a:schemeClr>
                </a:solidFill>
              </a:rPr>
              <a:t>Req(20)</a:t>
            </a:r>
          </a:p>
        </p:txBody>
      </p:sp>
      <p:cxnSp>
        <p:nvCxnSpPr>
          <p:cNvPr id="9" name="Curved Connector 8"/>
          <p:cNvCxnSpPr>
            <a:stCxn id="5" idx="0"/>
          </p:cNvCxnSpPr>
          <p:nvPr/>
        </p:nvCxnSpPr>
        <p:spPr>
          <a:xfrm rot="5400000" flipH="1" flipV="1">
            <a:off x="3463201" y="1826910"/>
            <a:ext cx="1106714" cy="174598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207294" y="2020493"/>
            <a:ext cx="872767" cy="369332"/>
          </a:xfrm>
          <a:prstGeom prst="rect">
            <a:avLst/>
          </a:prstGeom>
          <a:noFill/>
        </p:spPr>
        <p:txBody>
          <a:bodyPr wrap="none" rtlCol="0">
            <a:spAutoFit/>
          </a:bodyPr>
          <a:lstStyle/>
          <a:p>
            <a:r>
              <a:rPr lang="en-US" dirty="0"/>
              <a:t>Reply 2</a:t>
            </a:r>
          </a:p>
        </p:txBody>
      </p:sp>
      <p:cxnSp>
        <p:nvCxnSpPr>
          <p:cNvPr id="52" name="Curved Connector 51"/>
          <p:cNvCxnSpPr>
            <a:stCxn id="5" idx="2"/>
          </p:cNvCxnSpPr>
          <p:nvPr/>
        </p:nvCxnSpPr>
        <p:spPr>
          <a:xfrm rot="16200000" flipH="1">
            <a:off x="3180901" y="4171447"/>
            <a:ext cx="1671314" cy="174598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847110" y="5254018"/>
            <a:ext cx="872767" cy="369332"/>
          </a:xfrm>
          <a:prstGeom prst="rect">
            <a:avLst/>
          </a:prstGeom>
          <a:noFill/>
        </p:spPr>
        <p:txBody>
          <a:bodyPr wrap="none" rtlCol="0">
            <a:spAutoFit/>
          </a:bodyPr>
          <a:lstStyle/>
          <a:p>
            <a:r>
              <a:rPr lang="en-US" dirty="0"/>
              <a:t>Reply 2</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359531" y="5129344"/>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cxnSp>
        <p:nvCxnSpPr>
          <p:cNvPr id="59" name="Curved Connector 58"/>
          <p:cNvCxnSpPr>
            <a:stCxn id="6" idx="0"/>
            <a:endCxn id="7" idx="3"/>
          </p:cNvCxnSpPr>
          <p:nvPr/>
        </p:nvCxnSpPr>
        <p:spPr>
          <a:xfrm rot="5400000" flipH="1" flipV="1">
            <a:off x="4370326" y="3513387"/>
            <a:ext cx="2526167" cy="495905"/>
          </a:xfrm>
          <a:prstGeom prst="curvedConnector4">
            <a:avLst>
              <a:gd name="adj1" fmla="val 20937"/>
              <a:gd name="adj2" fmla="val 192195"/>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259530" y="3661978"/>
            <a:ext cx="872767" cy="369332"/>
          </a:xfrm>
          <a:prstGeom prst="rect">
            <a:avLst/>
          </a:prstGeom>
          <a:noFill/>
        </p:spPr>
        <p:txBody>
          <a:bodyPr wrap="none" rtlCol="0">
            <a:spAutoFit/>
          </a:bodyPr>
          <a:lstStyle/>
          <a:p>
            <a:r>
              <a:rPr lang="en-US" dirty="0"/>
              <a:t>Reply 3</a:t>
            </a:r>
          </a:p>
        </p:txBody>
      </p:sp>
      <p:sp>
        <p:nvSpPr>
          <p:cNvPr id="61" name="TextBox 60"/>
          <p:cNvSpPr txBox="1"/>
          <p:nvPr/>
        </p:nvSpPr>
        <p:spPr>
          <a:xfrm>
            <a:off x="7449324" y="2250089"/>
            <a:ext cx="1726104" cy="369332"/>
          </a:xfrm>
          <a:prstGeom prst="rect">
            <a:avLst/>
          </a:prstGeom>
          <a:noFill/>
        </p:spPr>
        <p:txBody>
          <a:bodyPr wrap="none" rtlCol="0">
            <a:spAutoFit/>
          </a:bodyPr>
          <a:lstStyle/>
          <a:p>
            <a:r>
              <a:rPr lang="en-US" dirty="0"/>
              <a:t>Reply 3 received</a:t>
            </a:r>
          </a:p>
        </p:txBody>
      </p:sp>
      <p:sp>
        <p:nvSpPr>
          <p:cNvPr id="17" name="Freeform 16"/>
          <p:cNvSpPr/>
          <p:nvPr/>
        </p:nvSpPr>
        <p:spPr>
          <a:xfrm>
            <a:off x="4140200" y="2755900"/>
            <a:ext cx="876300" cy="2311400"/>
          </a:xfrm>
          <a:custGeom>
            <a:avLst/>
            <a:gdLst>
              <a:gd name="connsiteX0" fmla="*/ 749300 w 876300"/>
              <a:gd name="connsiteY0" fmla="*/ 0 h 2311400"/>
              <a:gd name="connsiteX1" fmla="*/ 635000 w 876300"/>
              <a:gd name="connsiteY1" fmla="*/ 76200 h 2311400"/>
              <a:gd name="connsiteX2" fmla="*/ 596900 w 876300"/>
              <a:gd name="connsiteY2" fmla="*/ 101600 h 2311400"/>
              <a:gd name="connsiteX3" fmla="*/ 508000 w 876300"/>
              <a:gd name="connsiteY3" fmla="*/ 190500 h 2311400"/>
              <a:gd name="connsiteX4" fmla="*/ 457200 w 876300"/>
              <a:gd name="connsiteY4" fmla="*/ 241300 h 2311400"/>
              <a:gd name="connsiteX5" fmla="*/ 419100 w 876300"/>
              <a:gd name="connsiteY5" fmla="*/ 292100 h 2311400"/>
              <a:gd name="connsiteX6" fmla="*/ 342900 w 876300"/>
              <a:gd name="connsiteY6" fmla="*/ 368300 h 2311400"/>
              <a:gd name="connsiteX7" fmla="*/ 330200 w 876300"/>
              <a:gd name="connsiteY7" fmla="*/ 406400 h 2311400"/>
              <a:gd name="connsiteX8" fmla="*/ 266700 w 876300"/>
              <a:gd name="connsiteY8" fmla="*/ 495300 h 2311400"/>
              <a:gd name="connsiteX9" fmla="*/ 254000 w 876300"/>
              <a:gd name="connsiteY9" fmla="*/ 533400 h 2311400"/>
              <a:gd name="connsiteX10" fmla="*/ 215900 w 876300"/>
              <a:gd name="connsiteY10" fmla="*/ 596900 h 2311400"/>
              <a:gd name="connsiteX11" fmla="*/ 190500 w 876300"/>
              <a:gd name="connsiteY11" fmla="*/ 660400 h 2311400"/>
              <a:gd name="connsiteX12" fmla="*/ 152400 w 876300"/>
              <a:gd name="connsiteY12" fmla="*/ 723900 h 2311400"/>
              <a:gd name="connsiteX13" fmla="*/ 127000 w 876300"/>
              <a:gd name="connsiteY13" fmla="*/ 774700 h 2311400"/>
              <a:gd name="connsiteX14" fmla="*/ 76200 w 876300"/>
              <a:gd name="connsiteY14" fmla="*/ 850900 h 2311400"/>
              <a:gd name="connsiteX15" fmla="*/ 38100 w 876300"/>
              <a:gd name="connsiteY15" fmla="*/ 952500 h 2311400"/>
              <a:gd name="connsiteX16" fmla="*/ 25400 w 876300"/>
              <a:gd name="connsiteY16" fmla="*/ 1003300 h 2311400"/>
              <a:gd name="connsiteX17" fmla="*/ 0 w 876300"/>
              <a:gd name="connsiteY17" fmla="*/ 1117600 h 2311400"/>
              <a:gd name="connsiteX18" fmla="*/ 12700 w 876300"/>
              <a:gd name="connsiteY18" fmla="*/ 1460500 h 2311400"/>
              <a:gd name="connsiteX19" fmla="*/ 38100 w 876300"/>
              <a:gd name="connsiteY19" fmla="*/ 1549400 h 2311400"/>
              <a:gd name="connsiteX20" fmla="*/ 63500 w 876300"/>
              <a:gd name="connsiteY20" fmla="*/ 1587500 h 2311400"/>
              <a:gd name="connsiteX21" fmla="*/ 127000 w 876300"/>
              <a:gd name="connsiteY21" fmla="*/ 1689100 h 2311400"/>
              <a:gd name="connsiteX22" fmla="*/ 165100 w 876300"/>
              <a:gd name="connsiteY22" fmla="*/ 1727200 h 2311400"/>
              <a:gd name="connsiteX23" fmla="*/ 190500 w 876300"/>
              <a:gd name="connsiteY23" fmla="*/ 1765300 h 2311400"/>
              <a:gd name="connsiteX24" fmla="*/ 228600 w 876300"/>
              <a:gd name="connsiteY24" fmla="*/ 1803400 h 2311400"/>
              <a:gd name="connsiteX25" fmla="*/ 254000 w 876300"/>
              <a:gd name="connsiteY25" fmla="*/ 1841500 h 2311400"/>
              <a:gd name="connsiteX26" fmla="*/ 330200 w 876300"/>
              <a:gd name="connsiteY26" fmla="*/ 1905000 h 2311400"/>
              <a:gd name="connsiteX27" fmla="*/ 393700 w 876300"/>
              <a:gd name="connsiteY27" fmla="*/ 1993900 h 2311400"/>
              <a:gd name="connsiteX28" fmla="*/ 431800 w 876300"/>
              <a:gd name="connsiteY28" fmla="*/ 2019300 h 2311400"/>
              <a:gd name="connsiteX29" fmla="*/ 469900 w 876300"/>
              <a:gd name="connsiteY29" fmla="*/ 2070100 h 2311400"/>
              <a:gd name="connsiteX30" fmla="*/ 508000 w 876300"/>
              <a:gd name="connsiteY30" fmla="*/ 2095500 h 2311400"/>
              <a:gd name="connsiteX31" fmla="*/ 546100 w 876300"/>
              <a:gd name="connsiteY31" fmla="*/ 2133600 h 2311400"/>
              <a:gd name="connsiteX32" fmla="*/ 584200 w 876300"/>
              <a:gd name="connsiteY32" fmla="*/ 2146300 h 2311400"/>
              <a:gd name="connsiteX33" fmla="*/ 660400 w 876300"/>
              <a:gd name="connsiteY33" fmla="*/ 2197100 h 2311400"/>
              <a:gd name="connsiteX34" fmla="*/ 774700 w 876300"/>
              <a:gd name="connsiteY34" fmla="*/ 2235200 h 2311400"/>
              <a:gd name="connsiteX35" fmla="*/ 812800 w 876300"/>
              <a:gd name="connsiteY35" fmla="*/ 2247900 h 2311400"/>
              <a:gd name="connsiteX36" fmla="*/ 876300 w 876300"/>
              <a:gd name="connsiteY36" fmla="*/ 2260600 h 2311400"/>
              <a:gd name="connsiteX37" fmla="*/ 850900 w 876300"/>
              <a:gd name="connsiteY37" fmla="*/ 231140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6300" h="2311400">
                <a:moveTo>
                  <a:pt x="749300" y="0"/>
                </a:moveTo>
                <a:lnTo>
                  <a:pt x="635000" y="76200"/>
                </a:lnTo>
                <a:cubicBezTo>
                  <a:pt x="622300" y="84667"/>
                  <a:pt x="607693" y="90807"/>
                  <a:pt x="596900" y="101600"/>
                </a:cubicBezTo>
                <a:lnTo>
                  <a:pt x="508000" y="190500"/>
                </a:lnTo>
                <a:cubicBezTo>
                  <a:pt x="491067" y="207433"/>
                  <a:pt x="471568" y="222142"/>
                  <a:pt x="457200" y="241300"/>
                </a:cubicBezTo>
                <a:cubicBezTo>
                  <a:pt x="444500" y="258233"/>
                  <a:pt x="433260" y="276367"/>
                  <a:pt x="419100" y="292100"/>
                </a:cubicBezTo>
                <a:cubicBezTo>
                  <a:pt x="395070" y="318800"/>
                  <a:pt x="342900" y="368300"/>
                  <a:pt x="342900" y="368300"/>
                </a:cubicBezTo>
                <a:cubicBezTo>
                  <a:pt x="338667" y="381000"/>
                  <a:pt x="336842" y="394777"/>
                  <a:pt x="330200" y="406400"/>
                </a:cubicBezTo>
                <a:cubicBezTo>
                  <a:pt x="307189" y="446669"/>
                  <a:pt x="286356" y="455988"/>
                  <a:pt x="266700" y="495300"/>
                </a:cubicBezTo>
                <a:cubicBezTo>
                  <a:pt x="260713" y="507274"/>
                  <a:pt x="259987" y="521426"/>
                  <a:pt x="254000" y="533400"/>
                </a:cubicBezTo>
                <a:cubicBezTo>
                  <a:pt x="242961" y="555478"/>
                  <a:pt x="226939" y="574822"/>
                  <a:pt x="215900" y="596900"/>
                </a:cubicBezTo>
                <a:cubicBezTo>
                  <a:pt x="205705" y="617290"/>
                  <a:pt x="200695" y="640010"/>
                  <a:pt x="190500" y="660400"/>
                </a:cubicBezTo>
                <a:cubicBezTo>
                  <a:pt x="179461" y="682478"/>
                  <a:pt x="164388" y="702322"/>
                  <a:pt x="152400" y="723900"/>
                </a:cubicBezTo>
                <a:cubicBezTo>
                  <a:pt x="143206" y="740450"/>
                  <a:pt x="136740" y="758466"/>
                  <a:pt x="127000" y="774700"/>
                </a:cubicBezTo>
                <a:cubicBezTo>
                  <a:pt x="111294" y="800877"/>
                  <a:pt x="76200" y="850900"/>
                  <a:pt x="76200" y="850900"/>
                </a:cubicBezTo>
                <a:cubicBezTo>
                  <a:pt x="43601" y="981295"/>
                  <a:pt x="87909" y="819676"/>
                  <a:pt x="38100" y="952500"/>
                </a:cubicBezTo>
                <a:cubicBezTo>
                  <a:pt x="31971" y="968843"/>
                  <a:pt x="29186" y="986261"/>
                  <a:pt x="25400" y="1003300"/>
                </a:cubicBezTo>
                <a:cubicBezTo>
                  <a:pt x="-6846" y="1148408"/>
                  <a:pt x="30973" y="993710"/>
                  <a:pt x="0" y="1117600"/>
                </a:cubicBezTo>
                <a:cubicBezTo>
                  <a:pt x="4233" y="1231900"/>
                  <a:pt x="5336" y="1346359"/>
                  <a:pt x="12700" y="1460500"/>
                </a:cubicBezTo>
                <a:cubicBezTo>
                  <a:pt x="13303" y="1469844"/>
                  <a:pt x="31649" y="1536497"/>
                  <a:pt x="38100" y="1549400"/>
                </a:cubicBezTo>
                <a:cubicBezTo>
                  <a:pt x="44926" y="1563052"/>
                  <a:pt x="55410" y="1574557"/>
                  <a:pt x="63500" y="1587500"/>
                </a:cubicBezTo>
                <a:cubicBezTo>
                  <a:pt x="69696" y="1597414"/>
                  <a:pt x="112491" y="1671689"/>
                  <a:pt x="127000" y="1689100"/>
                </a:cubicBezTo>
                <a:cubicBezTo>
                  <a:pt x="138498" y="1702898"/>
                  <a:pt x="153602" y="1713402"/>
                  <a:pt x="165100" y="1727200"/>
                </a:cubicBezTo>
                <a:cubicBezTo>
                  <a:pt x="174871" y="1738926"/>
                  <a:pt x="180729" y="1753574"/>
                  <a:pt x="190500" y="1765300"/>
                </a:cubicBezTo>
                <a:cubicBezTo>
                  <a:pt x="201998" y="1779098"/>
                  <a:pt x="217102" y="1789602"/>
                  <a:pt x="228600" y="1803400"/>
                </a:cubicBezTo>
                <a:cubicBezTo>
                  <a:pt x="238371" y="1815126"/>
                  <a:pt x="244229" y="1829774"/>
                  <a:pt x="254000" y="1841500"/>
                </a:cubicBezTo>
                <a:cubicBezTo>
                  <a:pt x="284558" y="1878170"/>
                  <a:pt x="292738" y="1880025"/>
                  <a:pt x="330200" y="1905000"/>
                </a:cubicBezTo>
                <a:cubicBezTo>
                  <a:pt x="344622" y="1926633"/>
                  <a:pt x="377947" y="1978147"/>
                  <a:pt x="393700" y="1993900"/>
                </a:cubicBezTo>
                <a:cubicBezTo>
                  <a:pt x="404493" y="2004693"/>
                  <a:pt x="421007" y="2008507"/>
                  <a:pt x="431800" y="2019300"/>
                </a:cubicBezTo>
                <a:cubicBezTo>
                  <a:pt x="446767" y="2034267"/>
                  <a:pt x="454933" y="2055133"/>
                  <a:pt x="469900" y="2070100"/>
                </a:cubicBezTo>
                <a:cubicBezTo>
                  <a:pt x="480693" y="2080893"/>
                  <a:pt x="496274" y="2085729"/>
                  <a:pt x="508000" y="2095500"/>
                </a:cubicBezTo>
                <a:cubicBezTo>
                  <a:pt x="521798" y="2106998"/>
                  <a:pt x="531156" y="2123637"/>
                  <a:pt x="546100" y="2133600"/>
                </a:cubicBezTo>
                <a:cubicBezTo>
                  <a:pt x="557239" y="2141026"/>
                  <a:pt x="572498" y="2139799"/>
                  <a:pt x="584200" y="2146300"/>
                </a:cubicBezTo>
                <a:cubicBezTo>
                  <a:pt x="610885" y="2161125"/>
                  <a:pt x="631440" y="2187447"/>
                  <a:pt x="660400" y="2197100"/>
                </a:cubicBezTo>
                <a:lnTo>
                  <a:pt x="774700" y="2235200"/>
                </a:lnTo>
                <a:cubicBezTo>
                  <a:pt x="787400" y="2239433"/>
                  <a:pt x="799673" y="2245275"/>
                  <a:pt x="812800" y="2247900"/>
                </a:cubicBezTo>
                <a:lnTo>
                  <a:pt x="876300" y="2260600"/>
                </a:lnTo>
                <a:lnTo>
                  <a:pt x="850900" y="2311400"/>
                </a:ln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TextBox 62"/>
          <p:cNvSpPr txBox="1"/>
          <p:nvPr/>
        </p:nvSpPr>
        <p:spPr>
          <a:xfrm>
            <a:off x="3385888" y="4189120"/>
            <a:ext cx="872767" cy="369332"/>
          </a:xfrm>
          <a:prstGeom prst="rect">
            <a:avLst/>
          </a:prstGeom>
          <a:noFill/>
        </p:spPr>
        <p:txBody>
          <a:bodyPr wrap="none" rtlCol="0">
            <a:spAutoFit/>
          </a:bodyPr>
          <a:lstStyle/>
          <a:p>
            <a:r>
              <a:rPr lang="en-US" dirty="0"/>
              <a:t>Reply 1</a:t>
            </a:r>
          </a:p>
        </p:txBody>
      </p:sp>
      <p:sp>
        <p:nvSpPr>
          <p:cNvPr id="62" name="TextBox 61"/>
          <p:cNvSpPr txBox="1"/>
          <p:nvPr/>
        </p:nvSpPr>
        <p:spPr>
          <a:xfrm>
            <a:off x="7369763" y="5322937"/>
            <a:ext cx="1726104" cy="369332"/>
          </a:xfrm>
          <a:prstGeom prst="rect">
            <a:avLst/>
          </a:prstGeom>
          <a:noFill/>
        </p:spPr>
        <p:txBody>
          <a:bodyPr wrap="none" rtlCol="0">
            <a:spAutoFit/>
          </a:bodyPr>
          <a:lstStyle/>
          <a:p>
            <a:r>
              <a:rPr lang="en-US" dirty="0"/>
              <a:t>Reply 1 received</a:t>
            </a:r>
          </a:p>
        </p:txBody>
      </p:sp>
    </p:spTree>
    <p:extLst>
      <p:ext uri="{BB962C8B-B14F-4D97-AF65-F5344CB8AC3E}">
        <p14:creationId xmlns:p14="http://schemas.microsoft.com/office/powerpoint/2010/main" val="25897984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348121" cy="369332"/>
          </a:xfrm>
          <a:prstGeom prst="rect">
            <a:avLst/>
          </a:prstGeom>
          <a:noFill/>
        </p:spPr>
        <p:txBody>
          <a:bodyPr wrap="none" rtlCol="0">
            <a:spAutoFit/>
          </a:bodyPr>
          <a:lstStyle/>
          <a:p>
            <a:r>
              <a:rPr lang="en-US" i="1" dirty="0">
                <a:solidFill>
                  <a:srgbClr val="0000FF"/>
                </a:solidFill>
              </a:rPr>
              <a:t>After executing the critical section related to Req(20) RELEASE message is broadcasted.</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513859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359531" y="5129344"/>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61" name="TextBox 60"/>
          <p:cNvSpPr txBox="1"/>
          <p:nvPr/>
        </p:nvSpPr>
        <p:spPr>
          <a:xfrm>
            <a:off x="7449324" y="2250089"/>
            <a:ext cx="1726104" cy="369332"/>
          </a:xfrm>
          <a:prstGeom prst="rect">
            <a:avLst/>
          </a:prstGeom>
          <a:noFill/>
        </p:spPr>
        <p:txBody>
          <a:bodyPr wrap="none" rtlCol="0">
            <a:spAutoFit/>
          </a:bodyPr>
          <a:lstStyle/>
          <a:p>
            <a:r>
              <a:rPr lang="en-US" dirty="0"/>
              <a:t>Reply 3 received</a:t>
            </a:r>
          </a:p>
        </p:txBody>
      </p:sp>
      <p:sp>
        <p:nvSpPr>
          <p:cNvPr id="62" name="TextBox 61"/>
          <p:cNvSpPr txBox="1"/>
          <p:nvPr/>
        </p:nvSpPr>
        <p:spPr>
          <a:xfrm>
            <a:off x="7369763" y="5322937"/>
            <a:ext cx="1726104" cy="369332"/>
          </a:xfrm>
          <a:prstGeom prst="rect">
            <a:avLst/>
          </a:prstGeom>
          <a:noFill/>
        </p:spPr>
        <p:txBody>
          <a:bodyPr wrap="none" rtlCol="0">
            <a:spAutoFit/>
          </a:bodyPr>
          <a:lstStyle/>
          <a:p>
            <a:r>
              <a:rPr lang="en-US" dirty="0"/>
              <a:t>Reply 1 received</a:t>
            </a:r>
          </a:p>
        </p:txBody>
      </p:sp>
      <p:cxnSp>
        <p:nvCxnSpPr>
          <p:cNvPr id="64" name="Straight Arrow Connector 63"/>
          <p:cNvCxnSpPr>
            <a:stCxn id="7" idx="1"/>
            <a:endCxn id="5" idx="3"/>
          </p:cNvCxnSpPr>
          <p:nvPr/>
        </p:nvCxnSpPr>
        <p:spPr>
          <a:xfrm flipH="1">
            <a:off x="3639469" y="2498255"/>
            <a:ext cx="1250083" cy="12327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7" idx="2"/>
            <a:endCxn id="6" idx="0"/>
          </p:cNvCxnSpPr>
          <p:nvPr/>
        </p:nvCxnSpPr>
        <p:spPr>
          <a:xfrm>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503150" y="2752156"/>
            <a:ext cx="984802" cy="369332"/>
          </a:xfrm>
          <a:prstGeom prst="rect">
            <a:avLst/>
          </a:prstGeom>
          <a:noFill/>
        </p:spPr>
        <p:txBody>
          <a:bodyPr wrap="none" rtlCol="0">
            <a:spAutoFit/>
          </a:bodyPr>
          <a:lstStyle/>
          <a:p>
            <a:r>
              <a:rPr lang="en-US" dirty="0"/>
              <a:t>RELEASE</a:t>
            </a:r>
          </a:p>
        </p:txBody>
      </p:sp>
      <p:sp>
        <p:nvSpPr>
          <p:cNvPr id="67" name="TextBox 66"/>
          <p:cNvSpPr txBox="1"/>
          <p:nvPr/>
        </p:nvSpPr>
        <p:spPr>
          <a:xfrm>
            <a:off x="5330479" y="3546357"/>
            <a:ext cx="984802" cy="369332"/>
          </a:xfrm>
          <a:prstGeom prst="rect">
            <a:avLst/>
          </a:prstGeom>
          <a:noFill/>
        </p:spPr>
        <p:txBody>
          <a:bodyPr wrap="none" rtlCol="0">
            <a:spAutoFit/>
          </a:bodyPr>
          <a:lstStyle/>
          <a:p>
            <a:r>
              <a:rPr lang="en-US" dirty="0"/>
              <a:t>RELEASE</a:t>
            </a:r>
          </a:p>
        </p:txBody>
      </p:sp>
    </p:spTree>
    <p:extLst>
      <p:ext uri="{BB962C8B-B14F-4D97-AF65-F5344CB8AC3E}">
        <p14:creationId xmlns:p14="http://schemas.microsoft.com/office/powerpoint/2010/main" val="30301621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557877" cy="646331"/>
          </a:xfrm>
          <a:prstGeom prst="rect">
            <a:avLst/>
          </a:prstGeom>
          <a:noFill/>
        </p:spPr>
        <p:txBody>
          <a:bodyPr wrap="none" rtlCol="0">
            <a:spAutoFit/>
          </a:bodyPr>
          <a:lstStyle/>
          <a:p>
            <a:r>
              <a:rPr lang="en-US" i="1" dirty="0">
                <a:solidFill>
                  <a:srgbClr val="0000FF"/>
                </a:solidFill>
              </a:rPr>
              <a:t>Upon receiving the RELEASE message, both Node 2 and Node 3 removes Req(20) from Q2 </a:t>
            </a:r>
          </a:p>
          <a:p>
            <a:r>
              <a:rPr lang="en-US" i="1" dirty="0">
                <a:solidFill>
                  <a:srgbClr val="0000FF"/>
                </a:solidFill>
              </a:rPr>
              <a:t>and Q3 respectively. </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38" name="Rectangle 37"/>
          <p:cNvSpPr/>
          <p:nvPr/>
        </p:nvSpPr>
        <p:spPr>
          <a:xfrm>
            <a:off x="6729730" y="5138596"/>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5" name="Rectangle 54"/>
          <p:cNvSpPr/>
          <p:nvPr/>
        </p:nvSpPr>
        <p:spPr>
          <a:xfrm>
            <a:off x="1597470" y="33917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0" name="TextBox 49"/>
          <p:cNvSpPr txBox="1"/>
          <p:nvPr/>
        </p:nvSpPr>
        <p:spPr>
          <a:xfrm>
            <a:off x="7449324" y="2035967"/>
            <a:ext cx="1726104" cy="369332"/>
          </a:xfrm>
          <a:prstGeom prst="rect">
            <a:avLst/>
          </a:prstGeom>
          <a:noFill/>
        </p:spPr>
        <p:txBody>
          <a:bodyPr wrap="none" rtlCol="0">
            <a:spAutoFit/>
          </a:bodyPr>
          <a:lstStyle/>
          <a:p>
            <a:r>
              <a:rPr lang="en-US" dirty="0"/>
              <a:t>Reply 2 received</a:t>
            </a:r>
          </a:p>
        </p:txBody>
      </p:sp>
      <p:sp>
        <p:nvSpPr>
          <p:cNvPr id="56" name="TextBox 55"/>
          <p:cNvSpPr txBox="1"/>
          <p:nvPr/>
        </p:nvSpPr>
        <p:spPr>
          <a:xfrm>
            <a:off x="7359531" y="5129344"/>
            <a:ext cx="1726104" cy="369332"/>
          </a:xfrm>
          <a:prstGeom prst="rect">
            <a:avLst/>
          </a:prstGeom>
          <a:noFill/>
        </p:spPr>
        <p:txBody>
          <a:bodyPr wrap="none" rtlCol="0">
            <a:spAutoFit/>
          </a:bodyPr>
          <a:lstStyle/>
          <a:p>
            <a:r>
              <a:rPr lang="en-US" dirty="0"/>
              <a:t>Reply 2 received</a:t>
            </a:r>
          </a:p>
        </p:txBody>
      </p:sp>
      <p:sp>
        <p:nvSpPr>
          <p:cNvPr id="57" name="Rectangle 56"/>
          <p:cNvSpPr/>
          <p:nvPr/>
        </p:nvSpPr>
        <p:spPr>
          <a:xfrm>
            <a:off x="6681398" y="2567078"/>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61" name="TextBox 60"/>
          <p:cNvSpPr txBox="1"/>
          <p:nvPr/>
        </p:nvSpPr>
        <p:spPr>
          <a:xfrm>
            <a:off x="7449324" y="2250089"/>
            <a:ext cx="1726104" cy="369332"/>
          </a:xfrm>
          <a:prstGeom prst="rect">
            <a:avLst/>
          </a:prstGeom>
          <a:noFill/>
        </p:spPr>
        <p:txBody>
          <a:bodyPr wrap="none" rtlCol="0">
            <a:spAutoFit/>
          </a:bodyPr>
          <a:lstStyle/>
          <a:p>
            <a:r>
              <a:rPr lang="en-US" dirty="0"/>
              <a:t>Reply 3 received</a:t>
            </a:r>
          </a:p>
        </p:txBody>
      </p:sp>
      <p:sp>
        <p:nvSpPr>
          <p:cNvPr id="62" name="TextBox 61"/>
          <p:cNvSpPr txBox="1"/>
          <p:nvPr/>
        </p:nvSpPr>
        <p:spPr>
          <a:xfrm>
            <a:off x="7369763" y="5322937"/>
            <a:ext cx="1726104" cy="369332"/>
          </a:xfrm>
          <a:prstGeom prst="rect">
            <a:avLst/>
          </a:prstGeom>
          <a:noFill/>
        </p:spPr>
        <p:txBody>
          <a:bodyPr wrap="none" rtlCol="0">
            <a:spAutoFit/>
          </a:bodyPr>
          <a:lstStyle/>
          <a:p>
            <a:r>
              <a:rPr lang="en-US" dirty="0"/>
              <a:t>Reply 1 received</a:t>
            </a:r>
          </a:p>
        </p:txBody>
      </p:sp>
      <p:cxnSp>
        <p:nvCxnSpPr>
          <p:cNvPr id="64" name="Straight Arrow Connector 63"/>
          <p:cNvCxnSpPr>
            <a:stCxn id="7" idx="1"/>
            <a:endCxn id="5" idx="3"/>
          </p:cNvCxnSpPr>
          <p:nvPr/>
        </p:nvCxnSpPr>
        <p:spPr>
          <a:xfrm flipH="1">
            <a:off x="3639469" y="2498255"/>
            <a:ext cx="1250083" cy="12327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7" idx="2"/>
            <a:endCxn id="6" idx="0"/>
          </p:cNvCxnSpPr>
          <p:nvPr/>
        </p:nvCxnSpPr>
        <p:spPr>
          <a:xfrm>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503150" y="2752156"/>
            <a:ext cx="984802" cy="369332"/>
          </a:xfrm>
          <a:prstGeom prst="rect">
            <a:avLst/>
          </a:prstGeom>
          <a:noFill/>
        </p:spPr>
        <p:txBody>
          <a:bodyPr wrap="none" rtlCol="0">
            <a:spAutoFit/>
          </a:bodyPr>
          <a:lstStyle/>
          <a:p>
            <a:r>
              <a:rPr lang="en-US" dirty="0"/>
              <a:t>RELEASE</a:t>
            </a:r>
          </a:p>
        </p:txBody>
      </p:sp>
      <p:sp>
        <p:nvSpPr>
          <p:cNvPr id="67" name="TextBox 66"/>
          <p:cNvSpPr txBox="1"/>
          <p:nvPr/>
        </p:nvSpPr>
        <p:spPr>
          <a:xfrm>
            <a:off x="5330479" y="3546357"/>
            <a:ext cx="984802" cy="369332"/>
          </a:xfrm>
          <a:prstGeom prst="rect">
            <a:avLst/>
          </a:prstGeom>
          <a:noFill/>
        </p:spPr>
        <p:txBody>
          <a:bodyPr wrap="none" rtlCol="0">
            <a:spAutoFit/>
          </a:bodyPr>
          <a:lstStyle/>
          <a:p>
            <a:r>
              <a:rPr lang="en-US" dirty="0"/>
              <a:t>RELEASE</a:t>
            </a:r>
          </a:p>
        </p:txBody>
      </p:sp>
    </p:spTree>
    <p:extLst>
      <p:ext uri="{BB962C8B-B14F-4D97-AF65-F5344CB8AC3E}">
        <p14:creationId xmlns:p14="http://schemas.microsoft.com/office/powerpoint/2010/main" val="14314842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(Example)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719167" cy="369332"/>
          </a:xfrm>
          <a:prstGeom prst="rect">
            <a:avLst/>
          </a:prstGeom>
          <a:noFill/>
        </p:spPr>
        <p:txBody>
          <a:bodyPr wrap="none" rtlCol="0">
            <a:spAutoFit/>
          </a:bodyPr>
          <a:lstStyle/>
          <a:p>
            <a:r>
              <a:rPr lang="en-US" i="1" dirty="0">
                <a:solidFill>
                  <a:srgbClr val="0000FF"/>
                </a:solidFill>
              </a:rPr>
              <a:t>Node 3 now has all replies for Req(30) and is at the head of the Q3. Thus processes Req(30).</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56" name="TextBox 55"/>
          <p:cNvSpPr txBox="1"/>
          <p:nvPr/>
        </p:nvSpPr>
        <p:spPr>
          <a:xfrm>
            <a:off x="7369763" y="4646163"/>
            <a:ext cx="1726104" cy="369332"/>
          </a:xfrm>
          <a:prstGeom prst="rect">
            <a:avLst/>
          </a:prstGeom>
          <a:noFill/>
        </p:spPr>
        <p:txBody>
          <a:bodyPr wrap="none" rtlCol="0">
            <a:spAutoFit/>
          </a:bodyPr>
          <a:lstStyle/>
          <a:p>
            <a:r>
              <a:rPr lang="en-US" dirty="0"/>
              <a:t>Reply 2 received</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sp>
        <p:nvSpPr>
          <p:cNvPr id="62" name="TextBox 61"/>
          <p:cNvSpPr txBox="1"/>
          <p:nvPr/>
        </p:nvSpPr>
        <p:spPr>
          <a:xfrm>
            <a:off x="7379995" y="4839756"/>
            <a:ext cx="1726104" cy="369332"/>
          </a:xfrm>
          <a:prstGeom prst="rect">
            <a:avLst/>
          </a:prstGeom>
          <a:noFill/>
        </p:spPr>
        <p:txBody>
          <a:bodyPr wrap="none" rtlCol="0">
            <a:spAutoFit/>
          </a:bodyPr>
          <a:lstStyle/>
          <a:p>
            <a:r>
              <a:rPr lang="en-US" dirty="0"/>
              <a:t>Reply 1 received</a:t>
            </a:r>
          </a:p>
        </p:txBody>
      </p:sp>
      <p:cxnSp>
        <p:nvCxnSpPr>
          <p:cNvPr id="64" name="Straight Arrow Connector 63"/>
          <p:cNvCxnSpPr>
            <a:stCxn id="7" idx="1"/>
            <a:endCxn id="5" idx="3"/>
          </p:cNvCxnSpPr>
          <p:nvPr/>
        </p:nvCxnSpPr>
        <p:spPr>
          <a:xfrm flipH="1">
            <a:off x="3639469" y="2498255"/>
            <a:ext cx="1250083" cy="12327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7" idx="2"/>
            <a:endCxn id="6" idx="0"/>
          </p:cNvCxnSpPr>
          <p:nvPr/>
        </p:nvCxnSpPr>
        <p:spPr>
          <a:xfrm>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503150" y="2752156"/>
            <a:ext cx="984802" cy="369332"/>
          </a:xfrm>
          <a:prstGeom prst="rect">
            <a:avLst/>
          </a:prstGeom>
          <a:noFill/>
        </p:spPr>
        <p:txBody>
          <a:bodyPr wrap="none" rtlCol="0">
            <a:spAutoFit/>
          </a:bodyPr>
          <a:lstStyle/>
          <a:p>
            <a:r>
              <a:rPr lang="en-US" dirty="0"/>
              <a:t>RELEASE</a:t>
            </a:r>
          </a:p>
        </p:txBody>
      </p:sp>
      <p:sp>
        <p:nvSpPr>
          <p:cNvPr id="67" name="TextBox 66"/>
          <p:cNvSpPr txBox="1"/>
          <p:nvPr/>
        </p:nvSpPr>
        <p:spPr>
          <a:xfrm>
            <a:off x="5330479" y="3546357"/>
            <a:ext cx="984802" cy="369332"/>
          </a:xfrm>
          <a:prstGeom prst="rect">
            <a:avLst/>
          </a:prstGeom>
          <a:noFill/>
        </p:spPr>
        <p:txBody>
          <a:bodyPr wrap="none" rtlCol="0">
            <a:spAutoFit/>
          </a:bodyPr>
          <a:lstStyle/>
          <a:p>
            <a:r>
              <a:rPr lang="en-US" dirty="0"/>
              <a:t>RELEASE</a:t>
            </a:r>
          </a:p>
        </p:txBody>
      </p:sp>
    </p:spTree>
    <p:extLst>
      <p:ext uri="{BB962C8B-B14F-4D97-AF65-F5344CB8AC3E}">
        <p14:creationId xmlns:p14="http://schemas.microsoft.com/office/powerpoint/2010/main" val="17214588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(Exercise)</a:t>
            </a:r>
          </a:p>
        </p:txBody>
      </p:sp>
      <p:sp>
        <p:nvSpPr>
          <p:cNvPr id="5" name="Rounded Rectangle 4"/>
          <p:cNvSpPr/>
          <p:nvPr/>
        </p:nvSpPr>
        <p:spPr>
          <a:xfrm>
            <a:off x="2647659" y="325326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889552" y="5024422"/>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889552" y="202049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154944" y="2197019"/>
            <a:ext cx="418654" cy="646331"/>
          </a:xfrm>
          <a:prstGeom prst="rect">
            <a:avLst/>
          </a:prstGeom>
          <a:noFill/>
        </p:spPr>
        <p:txBody>
          <a:bodyPr wrap="none" rtlCol="0">
            <a:spAutoFit/>
          </a:bodyPr>
          <a:lstStyle/>
          <a:p>
            <a:r>
              <a:rPr lang="en-US" sz="3600" dirty="0"/>
              <a:t>1</a:t>
            </a:r>
          </a:p>
        </p:txBody>
      </p:sp>
      <p:sp>
        <p:nvSpPr>
          <p:cNvPr id="11" name="TextBox 10"/>
          <p:cNvSpPr txBox="1"/>
          <p:nvPr/>
        </p:nvSpPr>
        <p:spPr>
          <a:xfrm>
            <a:off x="2934237" y="3391733"/>
            <a:ext cx="418654" cy="646331"/>
          </a:xfrm>
          <a:prstGeom prst="rect">
            <a:avLst/>
          </a:prstGeom>
          <a:noFill/>
        </p:spPr>
        <p:txBody>
          <a:bodyPr wrap="none" rtlCol="0">
            <a:spAutoFit/>
          </a:bodyPr>
          <a:lstStyle/>
          <a:p>
            <a:r>
              <a:rPr lang="en-US" sz="3600" dirty="0"/>
              <a:t>2</a:t>
            </a:r>
          </a:p>
        </p:txBody>
      </p:sp>
      <p:sp>
        <p:nvSpPr>
          <p:cNvPr id="12" name="TextBox 11"/>
          <p:cNvSpPr txBox="1"/>
          <p:nvPr/>
        </p:nvSpPr>
        <p:spPr>
          <a:xfrm>
            <a:off x="5150609" y="5129344"/>
            <a:ext cx="418654" cy="646331"/>
          </a:xfrm>
          <a:prstGeom prst="rect">
            <a:avLst/>
          </a:prstGeom>
          <a:noFill/>
        </p:spPr>
        <p:txBody>
          <a:bodyPr wrap="none" rtlCol="0">
            <a:spAutoFit/>
          </a:bodyPr>
          <a:lstStyle/>
          <a:p>
            <a:r>
              <a:rPr lang="en-US" sz="3600" dirty="0"/>
              <a:t>3</a:t>
            </a:r>
          </a:p>
        </p:txBody>
      </p:sp>
      <p:sp>
        <p:nvSpPr>
          <p:cNvPr id="31" name="TextBox 30"/>
          <p:cNvSpPr txBox="1"/>
          <p:nvPr/>
        </p:nvSpPr>
        <p:spPr>
          <a:xfrm>
            <a:off x="457200" y="6125228"/>
            <a:ext cx="8510650" cy="646331"/>
          </a:xfrm>
          <a:prstGeom prst="rect">
            <a:avLst/>
          </a:prstGeom>
          <a:noFill/>
        </p:spPr>
        <p:txBody>
          <a:bodyPr wrap="none" rtlCol="0">
            <a:spAutoFit/>
          </a:bodyPr>
          <a:lstStyle/>
          <a:p>
            <a:r>
              <a:rPr lang="en-US" i="1" dirty="0">
                <a:solidFill>
                  <a:srgbClr val="0000FF"/>
                </a:solidFill>
              </a:rPr>
              <a:t>Given a total of N nodes, how many messages are exchanged per entry + exit of a critical </a:t>
            </a:r>
          </a:p>
          <a:p>
            <a:r>
              <a:rPr lang="en-US" i="1" dirty="0">
                <a:solidFill>
                  <a:srgbClr val="0000FF"/>
                </a:solidFill>
              </a:rPr>
              <a:t>section?  </a:t>
            </a:r>
            <a:r>
              <a:rPr lang="en-US" i="1" dirty="0">
                <a:solidFill>
                  <a:schemeClr val="accent2"/>
                </a:solidFill>
                <a:highlight>
                  <a:srgbClr val="FFFF00"/>
                </a:highlight>
              </a:rPr>
              <a:t>O(3(n – 1))</a:t>
            </a:r>
          </a:p>
        </p:txBody>
      </p:sp>
      <p:sp>
        <p:nvSpPr>
          <p:cNvPr id="35" name="TextBox 34"/>
          <p:cNvSpPr txBox="1"/>
          <p:nvPr/>
        </p:nvSpPr>
        <p:spPr>
          <a:xfrm>
            <a:off x="1708049" y="2597308"/>
            <a:ext cx="456976" cy="369332"/>
          </a:xfrm>
          <a:prstGeom prst="rect">
            <a:avLst/>
          </a:prstGeom>
          <a:noFill/>
        </p:spPr>
        <p:txBody>
          <a:bodyPr wrap="none" rtlCol="0">
            <a:spAutoFit/>
          </a:bodyPr>
          <a:lstStyle/>
          <a:p>
            <a:r>
              <a:rPr lang="en-US" dirty="0"/>
              <a:t>Q2</a:t>
            </a:r>
          </a:p>
        </p:txBody>
      </p:sp>
      <p:cxnSp>
        <p:nvCxnSpPr>
          <p:cNvPr id="36" name="Straight Arrow Connector 35"/>
          <p:cNvCxnSpPr/>
          <p:nvPr/>
        </p:nvCxnSpPr>
        <p:spPr>
          <a:xfrm>
            <a:off x="1208309" y="2976017"/>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61745" y="2607029"/>
            <a:ext cx="675185" cy="369332"/>
          </a:xfrm>
          <a:prstGeom prst="rect">
            <a:avLst/>
          </a:prstGeom>
          <a:noFill/>
        </p:spPr>
        <p:txBody>
          <a:bodyPr wrap="none" rtlCol="0">
            <a:spAutoFit/>
          </a:bodyPr>
          <a:lstStyle/>
          <a:p>
            <a:r>
              <a:rPr lang="en-US" dirty="0"/>
              <a:t>Head</a:t>
            </a:r>
          </a:p>
        </p:txBody>
      </p:sp>
      <p:sp>
        <p:nvSpPr>
          <p:cNvPr id="43" name="TextBox 42"/>
          <p:cNvSpPr txBox="1"/>
          <p:nvPr/>
        </p:nvSpPr>
        <p:spPr>
          <a:xfrm>
            <a:off x="6840309" y="4356237"/>
            <a:ext cx="456976" cy="369332"/>
          </a:xfrm>
          <a:prstGeom prst="rect">
            <a:avLst/>
          </a:prstGeom>
          <a:noFill/>
        </p:spPr>
        <p:txBody>
          <a:bodyPr wrap="none" rtlCol="0">
            <a:spAutoFit/>
          </a:bodyPr>
          <a:lstStyle/>
          <a:p>
            <a:r>
              <a:rPr lang="en-US" dirty="0"/>
              <a:t>Q3</a:t>
            </a:r>
          </a:p>
        </p:txBody>
      </p:sp>
      <p:cxnSp>
        <p:nvCxnSpPr>
          <p:cNvPr id="44" name="Straight Arrow Connector 43"/>
          <p:cNvCxnSpPr/>
          <p:nvPr/>
        </p:nvCxnSpPr>
        <p:spPr>
          <a:xfrm>
            <a:off x="6340569" y="4734946"/>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94005" y="4365958"/>
            <a:ext cx="675185" cy="369332"/>
          </a:xfrm>
          <a:prstGeom prst="rect">
            <a:avLst/>
          </a:prstGeom>
          <a:noFill/>
        </p:spPr>
        <p:txBody>
          <a:bodyPr wrap="none" rtlCol="0">
            <a:spAutoFit/>
          </a:bodyPr>
          <a:lstStyle/>
          <a:p>
            <a:r>
              <a:rPr lang="en-US" dirty="0"/>
              <a:t>Head</a:t>
            </a:r>
          </a:p>
        </p:txBody>
      </p:sp>
      <p:sp>
        <p:nvSpPr>
          <p:cNvPr id="47" name="TextBox 46"/>
          <p:cNvSpPr txBox="1"/>
          <p:nvPr/>
        </p:nvSpPr>
        <p:spPr>
          <a:xfrm>
            <a:off x="6764221" y="1767493"/>
            <a:ext cx="456976" cy="369332"/>
          </a:xfrm>
          <a:prstGeom prst="rect">
            <a:avLst/>
          </a:prstGeom>
          <a:noFill/>
        </p:spPr>
        <p:txBody>
          <a:bodyPr wrap="none" rtlCol="0">
            <a:spAutoFit/>
          </a:bodyPr>
          <a:lstStyle/>
          <a:p>
            <a:r>
              <a:rPr lang="en-US" dirty="0"/>
              <a:t>Q1</a:t>
            </a:r>
          </a:p>
        </p:txBody>
      </p:sp>
      <p:cxnSp>
        <p:nvCxnSpPr>
          <p:cNvPr id="48" name="Straight Arrow Connector 47"/>
          <p:cNvCxnSpPr/>
          <p:nvPr/>
        </p:nvCxnSpPr>
        <p:spPr>
          <a:xfrm>
            <a:off x="6264481" y="2146202"/>
            <a:ext cx="38916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17917" y="1777214"/>
            <a:ext cx="675185" cy="369332"/>
          </a:xfrm>
          <a:prstGeom prst="rect">
            <a:avLst/>
          </a:prstGeom>
          <a:noFill/>
        </p:spPr>
        <p:txBody>
          <a:bodyPr wrap="none" rtlCol="0">
            <a:spAutoFit/>
          </a:bodyPr>
          <a:lstStyle/>
          <a:p>
            <a:r>
              <a:rPr lang="en-US" dirty="0"/>
              <a:t>Head</a:t>
            </a:r>
          </a:p>
        </p:txBody>
      </p:sp>
      <p:sp>
        <p:nvSpPr>
          <p:cNvPr id="37" name="Rectangle 36"/>
          <p:cNvSpPr/>
          <p:nvPr/>
        </p:nvSpPr>
        <p:spPr>
          <a:xfrm>
            <a:off x="6677523" y="2112167"/>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Req(20)</a:t>
            </a:r>
          </a:p>
        </p:txBody>
      </p:sp>
      <p:sp>
        <p:nvSpPr>
          <p:cNvPr id="54" name="Rectangle 53"/>
          <p:cNvSpPr/>
          <p:nvPr/>
        </p:nvSpPr>
        <p:spPr>
          <a:xfrm>
            <a:off x="1599826" y="2936822"/>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Req(10)</a:t>
            </a:r>
          </a:p>
        </p:txBody>
      </p:sp>
      <p:sp>
        <p:nvSpPr>
          <p:cNvPr id="58" name="Rectangle 57"/>
          <p:cNvSpPr/>
          <p:nvPr/>
        </p:nvSpPr>
        <p:spPr>
          <a:xfrm>
            <a:off x="6729730" y="4674433"/>
            <a:ext cx="678133" cy="4549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Req(30)</a:t>
            </a:r>
          </a:p>
        </p:txBody>
      </p:sp>
      <p:cxnSp>
        <p:nvCxnSpPr>
          <p:cNvPr id="65" name="Straight Arrow Connector 64"/>
          <p:cNvCxnSpPr>
            <a:stCxn id="6" idx="1"/>
            <a:endCxn id="5" idx="2"/>
          </p:cNvCxnSpPr>
          <p:nvPr/>
        </p:nvCxnSpPr>
        <p:spPr>
          <a:xfrm flipH="1" flipV="1">
            <a:off x="3143564" y="4208785"/>
            <a:ext cx="1745988" cy="12933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5690257" y="2966640"/>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0"/>
            <a:endCxn id="7" idx="1"/>
          </p:cNvCxnSpPr>
          <p:nvPr/>
        </p:nvCxnSpPr>
        <p:spPr>
          <a:xfrm flipV="1">
            <a:off x="3143564" y="2498255"/>
            <a:ext cx="1745988" cy="75500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639469" y="3911600"/>
            <a:ext cx="1515475" cy="11128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5" idx="3"/>
          </p:cNvCxnSpPr>
          <p:nvPr/>
        </p:nvCxnSpPr>
        <p:spPr>
          <a:xfrm flipH="1">
            <a:off x="3639469" y="2966640"/>
            <a:ext cx="1511140" cy="76438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7" idx="2"/>
            <a:endCxn id="6" idx="0"/>
          </p:cNvCxnSpPr>
          <p:nvPr/>
        </p:nvCxnSpPr>
        <p:spPr>
          <a:xfrm>
            <a:off x="5385457" y="2976017"/>
            <a:ext cx="0" cy="204840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620063" y="3266098"/>
            <a:ext cx="920106" cy="369332"/>
          </a:xfrm>
          <a:prstGeom prst="rect">
            <a:avLst/>
          </a:prstGeom>
        </p:spPr>
        <p:txBody>
          <a:bodyPr wrap="none">
            <a:spAutoFit/>
          </a:bodyPr>
          <a:lstStyle/>
          <a:p>
            <a:pPr algn="ctr"/>
            <a:r>
              <a:rPr lang="en-US" dirty="0">
                <a:solidFill>
                  <a:srgbClr val="000000"/>
                </a:solidFill>
              </a:rPr>
              <a:t>Req(30)</a:t>
            </a:r>
          </a:p>
        </p:txBody>
      </p:sp>
      <p:sp>
        <p:nvSpPr>
          <p:cNvPr id="50" name="Rectangle 49"/>
          <p:cNvSpPr/>
          <p:nvPr/>
        </p:nvSpPr>
        <p:spPr>
          <a:xfrm>
            <a:off x="3352891" y="4944678"/>
            <a:ext cx="920106" cy="369332"/>
          </a:xfrm>
          <a:prstGeom prst="rect">
            <a:avLst/>
          </a:prstGeom>
        </p:spPr>
        <p:txBody>
          <a:bodyPr wrap="none">
            <a:spAutoFit/>
          </a:bodyPr>
          <a:lstStyle/>
          <a:p>
            <a:pPr algn="ctr"/>
            <a:r>
              <a:rPr lang="en-US" dirty="0">
                <a:solidFill>
                  <a:srgbClr val="000000"/>
                </a:solidFill>
              </a:rPr>
              <a:t>Req(30)</a:t>
            </a:r>
          </a:p>
        </p:txBody>
      </p:sp>
      <p:sp>
        <p:nvSpPr>
          <p:cNvPr id="51" name="Rectangle 50"/>
          <p:cNvSpPr/>
          <p:nvPr/>
        </p:nvSpPr>
        <p:spPr>
          <a:xfrm>
            <a:off x="4770151" y="3834328"/>
            <a:ext cx="920106" cy="369332"/>
          </a:xfrm>
          <a:prstGeom prst="rect">
            <a:avLst/>
          </a:prstGeom>
        </p:spPr>
        <p:txBody>
          <a:bodyPr wrap="none">
            <a:spAutoFit/>
          </a:bodyPr>
          <a:lstStyle/>
          <a:p>
            <a:pPr algn="ctr"/>
            <a:r>
              <a:rPr lang="en-US" dirty="0">
                <a:solidFill>
                  <a:srgbClr val="000000"/>
                </a:solidFill>
              </a:rPr>
              <a:t>Req(20)</a:t>
            </a:r>
          </a:p>
        </p:txBody>
      </p:sp>
      <p:sp>
        <p:nvSpPr>
          <p:cNvPr id="52" name="Rectangle 51"/>
          <p:cNvSpPr/>
          <p:nvPr/>
        </p:nvSpPr>
        <p:spPr>
          <a:xfrm>
            <a:off x="4272997" y="3278798"/>
            <a:ext cx="920106" cy="369332"/>
          </a:xfrm>
          <a:prstGeom prst="rect">
            <a:avLst/>
          </a:prstGeom>
        </p:spPr>
        <p:txBody>
          <a:bodyPr wrap="none">
            <a:spAutoFit/>
          </a:bodyPr>
          <a:lstStyle/>
          <a:p>
            <a:pPr algn="ctr"/>
            <a:r>
              <a:rPr lang="en-US" dirty="0">
                <a:solidFill>
                  <a:srgbClr val="000000"/>
                </a:solidFill>
              </a:rPr>
              <a:t>Req(20)</a:t>
            </a:r>
          </a:p>
        </p:txBody>
      </p:sp>
      <p:sp>
        <p:nvSpPr>
          <p:cNvPr id="53" name="Rectangle 52"/>
          <p:cNvSpPr/>
          <p:nvPr/>
        </p:nvSpPr>
        <p:spPr>
          <a:xfrm>
            <a:off x="3201473" y="2474018"/>
            <a:ext cx="920106" cy="369332"/>
          </a:xfrm>
          <a:prstGeom prst="rect">
            <a:avLst/>
          </a:prstGeom>
        </p:spPr>
        <p:txBody>
          <a:bodyPr wrap="none">
            <a:spAutoFit/>
          </a:bodyPr>
          <a:lstStyle/>
          <a:p>
            <a:pPr algn="ctr"/>
            <a:r>
              <a:rPr lang="en-US" dirty="0">
                <a:solidFill>
                  <a:srgbClr val="000000"/>
                </a:solidFill>
              </a:rPr>
              <a:t>Req(10)</a:t>
            </a:r>
          </a:p>
        </p:txBody>
      </p:sp>
      <p:sp>
        <p:nvSpPr>
          <p:cNvPr id="55" name="Rectangle 54"/>
          <p:cNvSpPr/>
          <p:nvPr/>
        </p:nvSpPr>
        <p:spPr>
          <a:xfrm>
            <a:off x="4272997" y="4489767"/>
            <a:ext cx="920106" cy="369332"/>
          </a:xfrm>
          <a:prstGeom prst="rect">
            <a:avLst/>
          </a:prstGeom>
        </p:spPr>
        <p:txBody>
          <a:bodyPr wrap="none">
            <a:spAutoFit/>
          </a:bodyPr>
          <a:lstStyle/>
          <a:p>
            <a:pPr algn="ctr"/>
            <a:r>
              <a:rPr lang="en-US" dirty="0">
                <a:solidFill>
                  <a:srgbClr val="000000"/>
                </a:solidFill>
              </a:rPr>
              <a:t>Req(10)</a:t>
            </a:r>
          </a:p>
        </p:txBody>
      </p:sp>
    </p:spTree>
    <p:extLst>
      <p:ext uri="{BB962C8B-B14F-4D97-AF65-F5344CB8AC3E}">
        <p14:creationId xmlns:p14="http://schemas.microsoft.com/office/powerpoint/2010/main" val="6663068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a:t>
            </a:r>
            <a:r>
              <a:rPr lang="en-US" dirty="0">
                <a:highlight>
                  <a:srgbClr val="FFFF00"/>
                </a:highlight>
              </a:rPr>
              <a:t>Clarification</a:t>
            </a:r>
            <a:r>
              <a:rPr lang="en-US" dirty="0"/>
              <a:t>)</a:t>
            </a:r>
          </a:p>
        </p:txBody>
      </p:sp>
      <p:sp>
        <p:nvSpPr>
          <p:cNvPr id="3" name="Content Placeholder 2"/>
          <p:cNvSpPr>
            <a:spLocks noGrp="1"/>
          </p:cNvSpPr>
          <p:nvPr>
            <p:ph idx="1"/>
          </p:nvPr>
        </p:nvSpPr>
        <p:spPr/>
        <p:txBody>
          <a:bodyPr>
            <a:normAutofit/>
          </a:bodyPr>
          <a:lstStyle/>
          <a:p>
            <a:r>
              <a:rPr lang="en-US" dirty="0">
                <a:solidFill>
                  <a:srgbClr val="0000FF"/>
                </a:solidFill>
              </a:rPr>
              <a:t>When does Machine “i” sends reply to the request made by Machine “j”? </a:t>
            </a:r>
          </a:p>
          <a:p>
            <a:pPr lvl="1" algn="just"/>
            <a:r>
              <a:rPr lang="en-US" dirty="0">
                <a:solidFill>
                  <a:srgbClr val="000000"/>
                </a:solidFill>
              </a:rPr>
              <a:t>Machine “i” does not have any earlier request, or</a:t>
            </a:r>
          </a:p>
          <a:p>
            <a:pPr lvl="1" algn="just"/>
            <a:r>
              <a:rPr lang="en-US" dirty="0">
                <a:solidFill>
                  <a:srgbClr val="000000"/>
                </a:solidFill>
              </a:rPr>
              <a:t>Machine “i” has received </a:t>
            </a:r>
            <a:r>
              <a:rPr lang="en-US" b="1" dirty="0">
                <a:solidFill>
                  <a:srgbClr val="FF0000"/>
                </a:solidFill>
              </a:rPr>
              <a:t>ALL</a:t>
            </a:r>
            <a:r>
              <a:rPr lang="en-US" dirty="0">
                <a:solidFill>
                  <a:srgbClr val="000000"/>
                </a:solidFill>
              </a:rPr>
              <a:t> replies for its request</a:t>
            </a:r>
          </a:p>
        </p:txBody>
      </p:sp>
    </p:spTree>
    <p:extLst>
      <p:ext uri="{BB962C8B-B14F-4D97-AF65-F5344CB8AC3E}">
        <p14:creationId xmlns:p14="http://schemas.microsoft.com/office/powerpoint/2010/main" val="36876540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Lamport’s Shared Priority Queue (Clarification)</a:t>
            </a:r>
          </a:p>
        </p:txBody>
      </p:sp>
      <p:sp>
        <p:nvSpPr>
          <p:cNvPr id="3" name="Content Placeholder 2"/>
          <p:cNvSpPr>
            <a:spLocks noGrp="1"/>
          </p:cNvSpPr>
          <p:nvPr>
            <p:ph idx="1"/>
          </p:nvPr>
        </p:nvSpPr>
        <p:spPr/>
        <p:txBody>
          <a:bodyPr>
            <a:normAutofit/>
          </a:bodyPr>
          <a:lstStyle/>
          <a:p>
            <a:r>
              <a:rPr lang="en-US" dirty="0">
                <a:solidFill>
                  <a:srgbClr val="0000FF"/>
                </a:solidFill>
              </a:rPr>
              <a:t>When does Machine “i” sends reply to the request made by Machine “j”? </a:t>
            </a:r>
          </a:p>
          <a:p>
            <a:pPr lvl="1" algn="just"/>
            <a:r>
              <a:rPr lang="en-US" dirty="0">
                <a:solidFill>
                  <a:srgbClr val="000000"/>
                </a:solidFill>
              </a:rPr>
              <a:t>Machine “i” does not have any earlier request, or</a:t>
            </a:r>
          </a:p>
          <a:p>
            <a:pPr lvl="1" algn="just"/>
            <a:r>
              <a:rPr lang="en-US" dirty="0">
                <a:solidFill>
                  <a:srgbClr val="000000"/>
                </a:solidFill>
              </a:rPr>
              <a:t>Machine “i” has received </a:t>
            </a:r>
            <a:r>
              <a:rPr lang="en-US" b="1" dirty="0">
                <a:solidFill>
                  <a:srgbClr val="FF0000"/>
                </a:solidFill>
              </a:rPr>
              <a:t>reply from machine “j”</a:t>
            </a:r>
            <a:endParaRPr lang="en-US" dirty="0">
              <a:solidFill>
                <a:srgbClr val="FF0000"/>
              </a:solidFill>
            </a:endParaRPr>
          </a:p>
        </p:txBody>
      </p:sp>
    </p:spTree>
    <p:extLst>
      <p:ext uri="{BB962C8B-B14F-4D97-AF65-F5344CB8AC3E}">
        <p14:creationId xmlns:p14="http://schemas.microsoft.com/office/powerpoint/2010/main" val="807926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13472</TotalTime>
  <Words>9275</Words>
  <Application>Microsoft Office PowerPoint</Application>
  <PresentationFormat>On-screen Show (4:3)</PresentationFormat>
  <Paragraphs>1781</Paragraphs>
  <Slides>151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151</vt:i4>
      </vt:variant>
    </vt:vector>
  </HeadingPairs>
  <TitlesOfParts>
    <vt:vector size="157" baseType="lpstr">
      <vt:lpstr>Andale Mono</vt:lpstr>
      <vt:lpstr>Arial</vt:lpstr>
      <vt:lpstr>Calibri</vt:lpstr>
      <vt:lpstr>Chalkboard SE Regular</vt:lpstr>
      <vt:lpstr>Söhne</vt:lpstr>
      <vt:lpstr>Office Theme</vt:lpstr>
      <vt:lpstr>Distributed Systems and Computing</vt:lpstr>
      <vt:lpstr>Distributed Systems</vt:lpstr>
      <vt:lpstr>This Lecture</vt:lpstr>
      <vt:lpstr>Distributed Mutual Exclusion</vt:lpstr>
      <vt:lpstr>Distributed Mutual Exclusion</vt:lpstr>
      <vt:lpstr>Properties of Distributed Mutual Exclusion</vt:lpstr>
      <vt:lpstr>Other Expectations</vt:lpstr>
      <vt:lpstr>Crucial Difference</vt:lpstr>
      <vt:lpstr>Assumptions</vt:lpstr>
      <vt:lpstr>Mutual Exclusion (General Idea)</vt:lpstr>
      <vt:lpstr>Centralized Lock Server (Protocol)</vt:lpstr>
      <vt:lpstr>Centralized Lock Server (Example)</vt:lpstr>
      <vt:lpstr>Centralized Lock Server (Protocol)</vt:lpstr>
      <vt:lpstr>Centralized Lock Server (Example)</vt:lpstr>
      <vt:lpstr>Centralized Lock Server (Example)</vt:lpstr>
      <vt:lpstr>Centralized Lock Server (Protocol)</vt:lpstr>
      <vt:lpstr>Centralized Lock Server (Example)</vt:lpstr>
      <vt:lpstr>Centralized Lock Server (Protocol)</vt:lpstr>
      <vt:lpstr>Centralized Lock Server (Example)</vt:lpstr>
      <vt:lpstr>Centralized Lock Server (Example)</vt:lpstr>
      <vt:lpstr>Centralized Lock Server (Exercise)</vt:lpstr>
      <vt:lpstr>Centralized Lock Server (Exercise)</vt:lpstr>
      <vt:lpstr>Exercise</vt:lpstr>
      <vt:lpstr>Centralized Lock Server</vt:lpstr>
      <vt:lpstr>Ring-based Algorithm (Protocol)</vt:lpstr>
      <vt:lpstr>Ring-based Algorithm (Protocol)</vt:lpstr>
      <vt:lpstr>Ring-based Algorithm (Example)</vt:lpstr>
      <vt:lpstr>Ring-based Algorithm (Example)</vt:lpstr>
      <vt:lpstr>Ring-based Algorithm (Protocol)</vt:lpstr>
      <vt:lpstr>Ring-based Algorithm (Example)</vt:lpstr>
      <vt:lpstr>Ring Based Mutual Exclusion (Complexity Analysis)</vt:lpstr>
      <vt:lpstr>Unfair Ring (One Request, Best Case)</vt:lpstr>
      <vt:lpstr>Ring Based Mutual Exclusion (Complexity Analysis)</vt:lpstr>
      <vt:lpstr>Unfair Ring (One Request, Worst Case)</vt:lpstr>
      <vt:lpstr>Ring Based Mutual Exclusion (Complexity Analysis)</vt:lpstr>
      <vt:lpstr>Unfair Ring (Multiple Requests, Best Case)</vt:lpstr>
      <vt:lpstr>Ring Based Mutual Exclusion (Complexity Analysis)</vt:lpstr>
      <vt:lpstr>Unfair Ring (Multiple Requests, Worst Case)</vt:lpstr>
      <vt:lpstr>Ring Based Mutual Exclusion (Complexity Analysis)</vt:lpstr>
      <vt:lpstr>Exercise</vt:lpstr>
      <vt:lpstr>Ring-based Protocol</vt:lpstr>
      <vt:lpstr>Fair Ring-based Algorithm (Protocol)</vt:lpstr>
      <vt:lpstr>Fair Ring-based Algorithm (Protocol)</vt:lpstr>
      <vt:lpstr>Fair Ring-based Algorithm (Example)</vt:lpstr>
      <vt:lpstr>Fair Ring-based Algorithm (Example)</vt:lpstr>
      <vt:lpstr>Fair Ring-based Algorithm (Example)</vt:lpstr>
      <vt:lpstr>Fair Ring-based Algorithm (Protocol)</vt:lpstr>
      <vt:lpstr>Fair Ring-based Algorithm (Example)</vt:lpstr>
      <vt:lpstr>Fair Ring-based Algorithm (Example)</vt:lpstr>
      <vt:lpstr>Fair Ring-based Algorithm (Example)</vt:lpstr>
      <vt:lpstr>Fair Ring-based Algorithm (Example)</vt:lpstr>
      <vt:lpstr>Fair Ring-based Algorithm (Example)</vt:lpstr>
      <vt:lpstr>Fair Ring-based Algorithm (Example)</vt:lpstr>
      <vt:lpstr>Fair Ring-based Algorithm (Protocol)</vt:lpstr>
      <vt:lpstr>Fair Ring-based Algorithm (Example)</vt:lpstr>
      <vt:lpstr>Fair Ring (One Request, Best Case)</vt:lpstr>
      <vt:lpstr>Ring Based Mutual Exclusion (Complexity Analysis)</vt:lpstr>
      <vt:lpstr>Fair Ring (One Request, Worst Case)</vt:lpstr>
      <vt:lpstr>Ring Based Mutual Exclusion (Complexity Analysis)</vt:lpstr>
      <vt:lpstr>Fair Ring (Multiple Requests, Best Case)</vt:lpstr>
      <vt:lpstr>Ring Based Mutual Exclusion (Complexity Analysis)</vt:lpstr>
      <vt:lpstr>Fair Ring (Multiple Requests, Worst Case)</vt:lpstr>
      <vt:lpstr>Ring Based Mutual Exclusion (Complexity Analysis)</vt:lpstr>
      <vt:lpstr>Ring Based Mutual Exclusion (Complexity Analysis)</vt:lpstr>
      <vt:lpstr>Ring Based Mutual Exclusion (Complexity Analysis)</vt:lpstr>
      <vt:lpstr>Ring Based Mutual Exclusion (Complexity Analysis)</vt:lpstr>
      <vt:lpstr>Ring Based Mutual Exclusion (Complexity Analysis)</vt:lpstr>
      <vt:lpstr>Exercise</vt:lpstr>
      <vt:lpstr>Fair Ring-based Protocol</vt:lpstr>
      <vt:lpstr>Lamport’s Shared Priority Queue (Protocol)</vt:lpstr>
      <vt:lpstr>Lamport’s Shared Priority Queue (Protocol)</vt:lpstr>
      <vt:lpstr>Lamport’s Shared Priority Queue (Protocol)</vt:lpstr>
      <vt:lpstr>Lamport’s Shared Priority Queue (Example)</vt:lpstr>
      <vt:lpstr>Lamport’s Shared Priority Queue (Example)</vt:lpstr>
      <vt:lpstr>Lamport’s Shared Priority Queue (Protocol)</vt:lpstr>
      <vt:lpstr>Lamport’s Shared Priority Queue (Example)</vt:lpstr>
      <vt:lpstr>Lamport’s Shared Priority Queue (Example)</vt:lpstr>
      <vt:lpstr>Lamport’s Shared Priority Queue (Protocol)</vt:lpstr>
      <vt:lpstr>Lamport’s Shared Priority Queue (Example)</vt:lpstr>
      <vt:lpstr>Lamport’s Shared Priority Queue (Protocol)</vt:lpstr>
      <vt:lpstr>Lamport’s Shared Priority Queue (Example)</vt:lpstr>
      <vt:lpstr>Lamport Multiple Requests</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(Example)</vt:lpstr>
      <vt:lpstr>Lamport’s Shared Priority Queue (Exercise)</vt:lpstr>
      <vt:lpstr>Lamport’s Shared Priority Queue (Clarification)</vt:lpstr>
      <vt:lpstr>Lamport’s Shared Priority Queue (Clarification)</vt:lpstr>
      <vt:lpstr>Lamport’s Shared Priority Queue (Clarification)</vt:lpstr>
      <vt:lpstr>Exercise</vt:lpstr>
      <vt:lpstr>Ricart and Agrawala (Protocol)</vt:lpstr>
      <vt:lpstr>Ricart and Agrawala (Protocol)</vt:lpstr>
      <vt:lpstr>Ricart and Agrawala (Example)</vt:lpstr>
      <vt:lpstr>Ricart and Agrawala (Example)</vt:lpstr>
      <vt:lpstr>Ricart and Agrawala (Example)</vt:lpstr>
      <vt:lpstr>Ricart and Agrawala (Protocol)</vt:lpstr>
      <vt:lpstr>Ricart and Agrawala (Example)</vt:lpstr>
      <vt:lpstr>Ricart and Agrawala (Example)</vt:lpstr>
      <vt:lpstr>Ricart and Agrawala (Example)</vt:lpstr>
      <vt:lpstr>Ricart and Agrawala (Example)</vt:lpstr>
      <vt:lpstr>Ricart and Agrawala (Example)</vt:lpstr>
      <vt:lpstr>Ricart and Agrawala (Protocol)</vt:lpstr>
      <vt:lpstr>Ricart and Agrawala (Example)</vt:lpstr>
      <vt:lpstr>Ricart and Agrawala (Example)</vt:lpstr>
      <vt:lpstr>Ricart and Agrawala (Exercise)</vt:lpstr>
      <vt:lpstr>PowerPoint Presentation</vt:lpstr>
      <vt:lpstr>Exercise</vt:lpstr>
      <vt:lpstr>Caveats</vt:lpstr>
      <vt:lpstr>Voting Protocol</vt:lpstr>
      <vt:lpstr>Voting Protocol</vt:lpstr>
      <vt:lpstr>Voting Protocol</vt:lpstr>
      <vt:lpstr>Voting Protocol (Example)</vt:lpstr>
      <vt:lpstr>Voting Protocol (Example)</vt:lpstr>
      <vt:lpstr>Voting Protocol (Example)</vt:lpstr>
      <vt:lpstr>Voting Protocol</vt:lpstr>
      <vt:lpstr>Voting Protocol (Example)</vt:lpstr>
      <vt:lpstr>Voting Protocol (Example)</vt:lpstr>
      <vt:lpstr>Voting Protocol (Example)</vt:lpstr>
      <vt:lpstr>Voting Protocol (Example)</vt:lpstr>
      <vt:lpstr>Voting Protocol (Example)</vt:lpstr>
      <vt:lpstr>Voting Protocol (Example)</vt:lpstr>
      <vt:lpstr>Voting Protocol (Example)</vt:lpstr>
      <vt:lpstr>Voting Protocol</vt:lpstr>
      <vt:lpstr>Voting Protocol (Example)</vt:lpstr>
      <vt:lpstr>Voting Protocol (Example)</vt:lpstr>
      <vt:lpstr>Voting Protocol</vt:lpstr>
      <vt:lpstr>Voting Protocol (Example)</vt:lpstr>
      <vt:lpstr>Voting Protocol (Example)</vt:lpstr>
      <vt:lpstr>Voting Protocol (Exercise)</vt:lpstr>
      <vt:lpstr>Voting Protocol (Deadlock)</vt:lpstr>
      <vt:lpstr>Fixing Voting Protocol (Deadlock)</vt:lpstr>
      <vt:lpstr>Fixing Voting Protocol</vt:lpstr>
      <vt:lpstr>Voting Protocol (Fixing Deadlock)</vt:lpstr>
      <vt:lpstr>Exercise</vt:lpstr>
      <vt:lpstr>VOTING Protocol</vt:lpstr>
      <vt:lpstr>Maekawa Voting Protocol</vt:lpstr>
      <vt:lpstr>Maekawa Voting Protocol</vt:lpstr>
      <vt:lpstr>Maekawa Voting Protocol (Exercise)</vt:lpstr>
      <vt:lpstr>Properties of Distributed Mutual Exclusion</vt:lpstr>
      <vt:lpstr>Closest to Industrial Standard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Lamport’s Shared Priority Queue (Protocol)</dc:title>
  <dc:creator>Sudipta Chattopadhyay</dc:creator>
  <cp:lastModifiedBy>Foo Chuan Shao</cp:lastModifiedBy>
  <cp:revision>61</cp:revision>
  <dcterms:created xsi:type="dcterms:W3CDTF">2021-02-15T15:34:35Z</dcterms:created>
  <dcterms:modified xsi:type="dcterms:W3CDTF">2023-12-13T07:06:13Z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2023-10-03T02:02:49Z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e465b755-0071-4ff7-b714-ff7cab06257c</vt:lpwstr>
  </property>
  <property fmtid="{D5CDD505-2E9C-101B-9397-08002B2CF9AE}" pid="8" name="MSIP_Label_be298231-ee28-4c9e-9ffa-238d0040efda_ContentBits">
    <vt:lpwstr>0</vt:lpwstr>
  </property>
</Properties>
</file>