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0"/>
  </p:notesMasterIdLst>
  <p:sldIdLst>
    <p:sldId id="256" r:id="rId2"/>
    <p:sldId id="388" r:id="rId3"/>
    <p:sldId id="257" r:id="rId4"/>
    <p:sldId id="258" r:id="rId5"/>
    <p:sldId id="259" r:id="rId6"/>
    <p:sldId id="262" r:id="rId7"/>
    <p:sldId id="263" r:id="rId8"/>
    <p:sldId id="264" r:id="rId9"/>
    <p:sldId id="266" r:id="rId10"/>
    <p:sldId id="267" r:id="rId11"/>
    <p:sldId id="265" r:id="rId12"/>
    <p:sldId id="268" r:id="rId13"/>
    <p:sldId id="389" r:id="rId14"/>
    <p:sldId id="269" r:id="rId15"/>
    <p:sldId id="270" r:id="rId16"/>
    <p:sldId id="271" r:id="rId17"/>
    <p:sldId id="272" r:id="rId18"/>
    <p:sldId id="273" r:id="rId19"/>
    <p:sldId id="276" r:id="rId20"/>
    <p:sldId id="277" r:id="rId21"/>
    <p:sldId id="293" r:id="rId22"/>
    <p:sldId id="392" r:id="rId23"/>
    <p:sldId id="278" r:id="rId24"/>
    <p:sldId id="279" r:id="rId25"/>
    <p:sldId id="281" r:id="rId26"/>
    <p:sldId id="282" r:id="rId27"/>
    <p:sldId id="283" r:id="rId28"/>
    <p:sldId id="287" r:id="rId29"/>
    <p:sldId id="284" r:id="rId30"/>
    <p:sldId id="288" r:id="rId31"/>
    <p:sldId id="290" r:id="rId32"/>
    <p:sldId id="291" r:id="rId33"/>
    <p:sldId id="292" r:id="rId34"/>
    <p:sldId id="393" r:id="rId35"/>
    <p:sldId id="394" r:id="rId36"/>
    <p:sldId id="395" r:id="rId37"/>
    <p:sldId id="396" r:id="rId38"/>
    <p:sldId id="397" r:id="rId39"/>
    <p:sldId id="308" r:id="rId40"/>
    <p:sldId id="307" r:id="rId41"/>
    <p:sldId id="310" r:id="rId42"/>
    <p:sldId id="311" r:id="rId43"/>
    <p:sldId id="398" r:id="rId44"/>
    <p:sldId id="399" r:id="rId45"/>
    <p:sldId id="400" r:id="rId46"/>
    <p:sldId id="401" r:id="rId47"/>
    <p:sldId id="402" r:id="rId48"/>
    <p:sldId id="403" r:id="rId49"/>
    <p:sldId id="317" r:id="rId50"/>
    <p:sldId id="318" r:id="rId51"/>
    <p:sldId id="319" r:id="rId52"/>
    <p:sldId id="320" r:id="rId53"/>
    <p:sldId id="321" r:id="rId54"/>
    <p:sldId id="322" r:id="rId55"/>
    <p:sldId id="323" r:id="rId56"/>
    <p:sldId id="404" r:id="rId57"/>
    <p:sldId id="405" r:id="rId58"/>
    <p:sldId id="406" r:id="rId59"/>
    <p:sldId id="407" r:id="rId60"/>
    <p:sldId id="408" r:id="rId61"/>
    <p:sldId id="409" r:id="rId62"/>
    <p:sldId id="411" r:id="rId63"/>
    <p:sldId id="412" r:id="rId64"/>
    <p:sldId id="413" r:id="rId65"/>
    <p:sldId id="391" r:id="rId66"/>
    <p:sldId id="414" r:id="rId67"/>
    <p:sldId id="415" r:id="rId68"/>
    <p:sldId id="416" r:id="rId69"/>
    <p:sldId id="328" r:id="rId70"/>
    <p:sldId id="331" r:id="rId71"/>
    <p:sldId id="342" r:id="rId72"/>
    <p:sldId id="343" r:id="rId73"/>
    <p:sldId id="344" r:id="rId74"/>
    <p:sldId id="345" r:id="rId75"/>
    <p:sldId id="346" r:id="rId76"/>
    <p:sldId id="353" r:id="rId77"/>
    <p:sldId id="350" r:id="rId78"/>
    <p:sldId id="351" r:id="rId79"/>
    <p:sldId id="352" r:id="rId80"/>
    <p:sldId id="355" r:id="rId81"/>
    <p:sldId id="357" r:id="rId82"/>
    <p:sldId id="356"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3" r:id="rId98"/>
    <p:sldId id="374" r:id="rId99"/>
    <p:sldId id="375" r:id="rId100"/>
    <p:sldId id="376" r:id="rId101"/>
    <p:sldId id="377" r:id="rId102"/>
    <p:sldId id="378" r:id="rId103"/>
    <p:sldId id="372" r:id="rId104"/>
    <p:sldId id="387" r:id="rId105"/>
    <p:sldId id="390" r:id="rId106"/>
    <p:sldId id="379" r:id="rId107"/>
    <p:sldId id="380" r:id="rId108"/>
    <p:sldId id="381"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0460" autoAdjust="0"/>
  </p:normalViewPr>
  <p:slideViewPr>
    <p:cSldViewPr snapToGrid="0" snapToObjects="1">
      <p:cViewPr>
        <p:scale>
          <a:sx n="75" d="100"/>
          <a:sy n="75" d="100"/>
        </p:scale>
        <p:origin x="281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5C08EC-90AD-6647-8142-C03B096B06DB}"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20D385-80B5-1B47-B472-A54A11BF13BD}" type="slidenum">
              <a:rPr lang="en-US" smtClean="0"/>
              <a:t>‹#›</a:t>
            </a:fld>
            <a:endParaRPr lang="en-US"/>
          </a:p>
        </p:txBody>
      </p:sp>
    </p:spTree>
    <p:extLst>
      <p:ext uri="{BB962C8B-B14F-4D97-AF65-F5344CB8AC3E}">
        <p14:creationId xmlns:p14="http://schemas.microsoft.com/office/powerpoint/2010/main" val="9352866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FIFO processing</a:t>
            </a:r>
            <a:r>
              <a:rPr lang="en-US" baseline="0" dirty="0"/>
              <a:t> of received messages is implementation choice. You are using an outdated value of v1 here. </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8</a:t>
            </a:fld>
            <a:endParaRPr lang="en-US"/>
          </a:p>
        </p:txBody>
      </p:sp>
    </p:spTree>
    <p:extLst>
      <p:ext uri="{BB962C8B-B14F-4D97-AF65-F5344CB8AC3E}">
        <p14:creationId xmlns:p14="http://schemas.microsoft.com/office/powerpoint/2010/main" val="3408495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Sequentially consistent. The total order is shown in the slide. </a:t>
            </a:r>
          </a:p>
          <a:p>
            <a:endParaRPr lang="en-US" dirty="0"/>
          </a:p>
        </p:txBody>
      </p:sp>
      <p:sp>
        <p:nvSpPr>
          <p:cNvPr id="4" name="Slide Number Placeholder 3"/>
          <p:cNvSpPr>
            <a:spLocks noGrp="1"/>
          </p:cNvSpPr>
          <p:nvPr>
            <p:ph type="sldNum" sz="quarter" idx="5"/>
          </p:nvPr>
        </p:nvSpPr>
        <p:spPr/>
        <p:txBody>
          <a:bodyPr/>
          <a:lstStyle/>
          <a:p>
            <a:fld id="{9020D385-80B5-1B47-B472-A54A11BF13BD}" type="slidenum">
              <a:rPr lang="en-US" smtClean="0"/>
              <a:t>35</a:t>
            </a:fld>
            <a:endParaRPr lang="en-US"/>
          </a:p>
        </p:txBody>
      </p:sp>
    </p:spTree>
    <p:extLst>
      <p:ext uri="{BB962C8B-B14F-4D97-AF65-F5344CB8AC3E}">
        <p14:creationId xmlns:p14="http://schemas.microsoft.com/office/powerpoint/2010/main" val="225280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Sequentially consistent. The total order is shown in the slide. </a:t>
            </a:r>
          </a:p>
        </p:txBody>
      </p:sp>
      <p:sp>
        <p:nvSpPr>
          <p:cNvPr id="4" name="Slide Number Placeholder 3"/>
          <p:cNvSpPr>
            <a:spLocks noGrp="1"/>
          </p:cNvSpPr>
          <p:nvPr>
            <p:ph type="sldNum" sz="quarter" idx="10"/>
          </p:nvPr>
        </p:nvSpPr>
        <p:spPr/>
        <p:txBody>
          <a:bodyPr/>
          <a:lstStyle/>
          <a:p>
            <a:fld id="{9020D385-80B5-1B47-B472-A54A11BF13BD}" type="slidenum">
              <a:rPr lang="en-US" smtClean="0"/>
              <a:t>36</a:t>
            </a:fld>
            <a:endParaRPr lang="en-US"/>
          </a:p>
        </p:txBody>
      </p:sp>
    </p:spTree>
    <p:extLst>
      <p:ext uri="{BB962C8B-B14F-4D97-AF65-F5344CB8AC3E}">
        <p14:creationId xmlns:p14="http://schemas.microsoft.com/office/powerpoint/2010/main" val="285681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sequentially consistent. No total order exist to explain the behavior. The arrows show the cycle formed. </a:t>
            </a:r>
          </a:p>
        </p:txBody>
      </p:sp>
      <p:sp>
        <p:nvSpPr>
          <p:cNvPr id="4" name="Slide Number Placeholder 3"/>
          <p:cNvSpPr>
            <a:spLocks noGrp="1"/>
          </p:cNvSpPr>
          <p:nvPr>
            <p:ph type="sldNum" sz="quarter" idx="5"/>
          </p:nvPr>
        </p:nvSpPr>
        <p:spPr/>
        <p:txBody>
          <a:bodyPr/>
          <a:lstStyle/>
          <a:p>
            <a:fld id="{9020D385-80B5-1B47-B472-A54A11BF13BD}" type="slidenum">
              <a:rPr lang="en-US" smtClean="0"/>
              <a:t>37</a:t>
            </a:fld>
            <a:endParaRPr lang="en-US"/>
          </a:p>
        </p:txBody>
      </p:sp>
    </p:spTree>
    <p:extLst>
      <p:ext uri="{BB962C8B-B14F-4D97-AF65-F5344CB8AC3E}">
        <p14:creationId xmlns:p14="http://schemas.microsoft.com/office/powerpoint/2010/main" val="130192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sequentially consistent. Writes in P1 happens in program order. For a sequentially consistent system, P3 cannot read “c” first and then “a”, violating the program order constraint rule in sequentially consistent system. </a:t>
            </a:r>
          </a:p>
          <a:p>
            <a:endParaRPr lang="en-US" dirty="0"/>
          </a:p>
          <a:p>
            <a:r>
              <a:rPr lang="en-US" dirty="0"/>
              <a:t>Conflict between P1 and P3</a:t>
            </a:r>
          </a:p>
        </p:txBody>
      </p:sp>
      <p:sp>
        <p:nvSpPr>
          <p:cNvPr id="4" name="Slide Number Placeholder 3"/>
          <p:cNvSpPr>
            <a:spLocks noGrp="1"/>
          </p:cNvSpPr>
          <p:nvPr>
            <p:ph type="sldNum" sz="quarter" idx="5"/>
          </p:nvPr>
        </p:nvSpPr>
        <p:spPr/>
        <p:txBody>
          <a:bodyPr/>
          <a:lstStyle/>
          <a:p>
            <a:fld id="{9020D385-80B5-1B47-B472-A54A11BF13BD}" type="slidenum">
              <a:rPr lang="en-US" smtClean="0"/>
              <a:t>38</a:t>
            </a:fld>
            <a:endParaRPr lang="en-US"/>
          </a:p>
        </p:txBody>
      </p:sp>
    </p:spTree>
    <p:extLst>
      <p:ext uri="{BB962C8B-B14F-4D97-AF65-F5344CB8AC3E}">
        <p14:creationId xmlns:p14="http://schemas.microsoft.com/office/powerpoint/2010/main" val="339214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40</a:t>
            </a:fld>
            <a:endParaRPr lang="en-US"/>
          </a:p>
        </p:txBody>
      </p:sp>
    </p:spTree>
    <p:extLst>
      <p:ext uri="{BB962C8B-B14F-4D97-AF65-F5344CB8AC3E}">
        <p14:creationId xmlns:p14="http://schemas.microsoft.com/office/powerpoint/2010/main" val="3527958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sequentially consistent, NOT causally consistent. The writes in </a:t>
            </a:r>
            <a:r>
              <a:rPr lang="en-US" dirty="0">
                <a:highlight>
                  <a:srgbClr val="FFFF00"/>
                </a:highlight>
              </a:rPr>
              <a:t>P2 are causally related. Thus, the value read from “x” should respect the causal order of the writes at </a:t>
            </a:r>
            <a:r>
              <a:rPr lang="en-US" dirty="0"/>
              <a:t>P2. This is not the case at P3.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E44E5E9-5C6F-4A4D-8905-519196209B74}" type="slidenum">
              <a:rPr lang="en-US" smtClean="0"/>
              <a:t>43</a:t>
            </a:fld>
            <a:endParaRPr lang="en-US"/>
          </a:p>
        </p:txBody>
      </p:sp>
    </p:spTree>
    <p:extLst>
      <p:ext uri="{BB962C8B-B14F-4D97-AF65-F5344CB8AC3E}">
        <p14:creationId xmlns:p14="http://schemas.microsoft.com/office/powerpoint/2010/main" val="265073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sequentially consistent, but causally consistent. The writes are NOT causally related. Thus the writes might be observed in different order in different machines. </a:t>
            </a:r>
          </a:p>
        </p:txBody>
      </p:sp>
      <p:sp>
        <p:nvSpPr>
          <p:cNvPr id="4" name="Slide Number Placeholder 3"/>
          <p:cNvSpPr>
            <a:spLocks noGrp="1"/>
          </p:cNvSpPr>
          <p:nvPr>
            <p:ph type="sldNum" sz="quarter" idx="10"/>
          </p:nvPr>
        </p:nvSpPr>
        <p:spPr/>
        <p:txBody>
          <a:bodyPr/>
          <a:lstStyle/>
          <a:p>
            <a:fld id="{9020D385-80B5-1B47-B472-A54A11BF13BD}" type="slidenum">
              <a:rPr lang="en-US" smtClean="0"/>
              <a:t>44</a:t>
            </a:fld>
            <a:endParaRPr lang="en-US"/>
          </a:p>
        </p:txBody>
      </p:sp>
    </p:spTree>
    <p:extLst>
      <p:ext uri="{BB962C8B-B14F-4D97-AF65-F5344CB8AC3E}">
        <p14:creationId xmlns:p14="http://schemas.microsoft.com/office/powerpoint/2010/main" val="62372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Causal orders are shown by arrows. </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45</a:t>
            </a:fld>
            <a:endParaRPr lang="en-US"/>
          </a:p>
        </p:txBody>
      </p:sp>
    </p:spTree>
    <p:extLst>
      <p:ext uri="{BB962C8B-B14F-4D97-AF65-F5344CB8AC3E}">
        <p14:creationId xmlns:p14="http://schemas.microsoft.com/office/powerpoint/2010/main" val="623727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causally consistent. Reads at P3 do not respect the causal order shown in the picture. </a:t>
            </a:r>
          </a:p>
        </p:txBody>
      </p:sp>
      <p:sp>
        <p:nvSpPr>
          <p:cNvPr id="4" name="Slide Number Placeholder 3"/>
          <p:cNvSpPr>
            <a:spLocks noGrp="1"/>
          </p:cNvSpPr>
          <p:nvPr>
            <p:ph type="sldNum" sz="quarter" idx="5"/>
          </p:nvPr>
        </p:nvSpPr>
        <p:spPr/>
        <p:txBody>
          <a:bodyPr/>
          <a:lstStyle/>
          <a:p>
            <a:fld id="{1E44E5E9-5C6F-4A4D-8905-519196209B74}" type="slidenum">
              <a:rPr lang="en-US" smtClean="0"/>
              <a:t>46</a:t>
            </a:fld>
            <a:endParaRPr lang="en-US"/>
          </a:p>
        </p:txBody>
      </p:sp>
    </p:spTree>
    <p:extLst>
      <p:ext uri="{BB962C8B-B14F-4D97-AF65-F5344CB8AC3E}">
        <p14:creationId xmlns:p14="http://schemas.microsoft.com/office/powerpoint/2010/main" val="2104726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Causally consistent. Reads do not violate any causal order in this case. </a:t>
            </a:r>
          </a:p>
        </p:txBody>
      </p:sp>
      <p:sp>
        <p:nvSpPr>
          <p:cNvPr id="4" name="Slide Number Placeholder 3"/>
          <p:cNvSpPr>
            <a:spLocks noGrp="1"/>
          </p:cNvSpPr>
          <p:nvPr>
            <p:ph type="sldNum" sz="quarter" idx="5"/>
          </p:nvPr>
        </p:nvSpPr>
        <p:spPr/>
        <p:txBody>
          <a:bodyPr/>
          <a:lstStyle/>
          <a:p>
            <a:fld id="{1E44E5E9-5C6F-4A4D-8905-519196209B74}" type="slidenum">
              <a:rPr lang="en-US" smtClean="0"/>
              <a:t>47</a:t>
            </a:fld>
            <a:endParaRPr lang="en-US"/>
          </a:p>
        </p:txBody>
      </p:sp>
    </p:spTree>
    <p:extLst>
      <p:ext uri="{BB962C8B-B14F-4D97-AF65-F5344CB8AC3E}">
        <p14:creationId xmlns:p14="http://schemas.microsoft.com/office/powerpoint/2010/main" val="372023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a:t>
            </a:r>
            <a:r>
              <a:rPr lang="en-US" baseline="0" dirty="0"/>
              <a:t> scenario is possible even if v1 and done1 is in order from P1 to P2. </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10</a:t>
            </a:fld>
            <a:endParaRPr lang="en-US"/>
          </a:p>
        </p:txBody>
      </p:sp>
    </p:spTree>
    <p:extLst>
      <p:ext uri="{BB962C8B-B14F-4D97-AF65-F5344CB8AC3E}">
        <p14:creationId xmlns:p14="http://schemas.microsoft.com/office/powerpoint/2010/main" val="2122022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Causally consistent. Writes in P2 are causally related. However, reads in P3 or P4 do not violate this causal order. </a:t>
            </a:r>
          </a:p>
        </p:txBody>
      </p:sp>
      <p:sp>
        <p:nvSpPr>
          <p:cNvPr id="4" name="Slide Number Placeholder 3"/>
          <p:cNvSpPr>
            <a:spLocks noGrp="1"/>
          </p:cNvSpPr>
          <p:nvPr>
            <p:ph type="sldNum" sz="quarter" idx="5"/>
          </p:nvPr>
        </p:nvSpPr>
        <p:spPr/>
        <p:txBody>
          <a:bodyPr/>
          <a:lstStyle/>
          <a:p>
            <a:fld id="{1E44E5E9-5C6F-4A4D-8905-519196209B74}" type="slidenum">
              <a:rPr lang="en-US" smtClean="0"/>
              <a:t>48</a:t>
            </a:fld>
            <a:endParaRPr lang="en-US"/>
          </a:p>
        </p:txBody>
      </p:sp>
    </p:spTree>
    <p:extLst>
      <p:ext uri="{BB962C8B-B14F-4D97-AF65-F5344CB8AC3E}">
        <p14:creationId xmlns:p14="http://schemas.microsoft.com/office/powerpoint/2010/main" val="19692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Under TSO, the following conditions are true:</a:t>
            </a:r>
          </a:p>
          <a:p>
            <a:pPr algn="l"/>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Once done1 is set to 1 by P1, any subsequent read operations by other processes (like P2 and P3) will see done1 as 1, implying that v1=f1() has already been executed and written by P1.</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P2 begins its operations only after it observes done1 as 1, which means it reads the value of v1 that P1 has written. It then performs its own operations, writes to v2, and sets done2 to 1.</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P3 starts reading v1 and v2 only after it observes done2 as 1. This means that P3 will read the values of v1 and v2 only after P2 has finished its operations, which in turn happened after P1 finished its operation and wrote to v1.</a:t>
            </a:r>
          </a:p>
          <a:p>
            <a:pPr algn="l">
              <a:buFont typeface="+mj-lt"/>
              <a:buAutoNum type="arabicPeriod"/>
            </a:pPr>
            <a:endParaRPr lang="en-US" b="0" i="0" dirty="0">
              <a:solidFill>
                <a:srgbClr val="D1D5DB"/>
              </a:solidFill>
              <a:effectLst/>
              <a:latin typeface="Söhne"/>
            </a:endParaRPr>
          </a:p>
          <a:p>
            <a:pPr algn="l"/>
            <a:r>
              <a:rPr lang="en-US" b="0" i="0" dirty="0">
                <a:solidFill>
                  <a:srgbClr val="D1D5DB"/>
                </a:solidFill>
                <a:effectLst/>
                <a:latin typeface="Söhne"/>
              </a:rPr>
              <a:t>Given these conditions under TSO, P3 will always read the updated value of v1 that was written by P1. It will not read an outdated value because it only proceeds after done2 is observed as 1, which happens after P2 has observed done1 as 1 and worked with the updated v1.</a:t>
            </a:r>
          </a:p>
          <a:p>
            <a:pPr algn="l"/>
            <a:endParaRPr lang="en-US" b="0" i="0" dirty="0">
              <a:solidFill>
                <a:srgbClr val="D1D5DB"/>
              </a:solidFill>
              <a:effectLst/>
              <a:latin typeface="Söhne"/>
            </a:endParaRPr>
          </a:p>
          <a:p>
            <a:pPr algn="l"/>
            <a:r>
              <a:rPr lang="en-US" b="0" i="0" dirty="0">
                <a:solidFill>
                  <a:srgbClr val="D1D5DB"/>
                </a:solidFill>
                <a:effectLst/>
                <a:latin typeface="Söhne"/>
              </a:rPr>
              <a:t>So, in this TSO system, P3 cannot read an outdated value of v1. The operations are designed to ensure the updated value is propagated in order before P3 starts its read.</a:t>
            </a:r>
          </a:p>
          <a:p>
            <a:endParaRPr lang="en-SG" dirty="0"/>
          </a:p>
        </p:txBody>
      </p:sp>
      <p:sp>
        <p:nvSpPr>
          <p:cNvPr id="4" name="Slide Number Placeholder 3"/>
          <p:cNvSpPr>
            <a:spLocks noGrp="1"/>
          </p:cNvSpPr>
          <p:nvPr>
            <p:ph type="sldNum" sz="quarter" idx="5"/>
          </p:nvPr>
        </p:nvSpPr>
        <p:spPr/>
        <p:txBody>
          <a:bodyPr/>
          <a:lstStyle/>
          <a:p>
            <a:fld id="{9020D385-80B5-1B47-B472-A54A11BF13BD}" type="slidenum">
              <a:rPr lang="en-US" smtClean="0"/>
              <a:t>55</a:t>
            </a:fld>
            <a:endParaRPr lang="en-US"/>
          </a:p>
        </p:txBody>
      </p:sp>
    </p:spTree>
    <p:extLst>
      <p:ext uri="{BB962C8B-B14F-4D97-AF65-F5344CB8AC3E}">
        <p14:creationId xmlns:p14="http://schemas.microsoft.com/office/powerpoint/2010/main" val="118222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Compliant to TSO. Reads in P3 and P4 read stale values. However, as all of them read stale values, this does not violate TSO constraints. </a:t>
            </a:r>
          </a:p>
        </p:txBody>
      </p:sp>
      <p:sp>
        <p:nvSpPr>
          <p:cNvPr id="4" name="Slide Number Placeholder 3"/>
          <p:cNvSpPr>
            <a:spLocks noGrp="1"/>
          </p:cNvSpPr>
          <p:nvPr>
            <p:ph type="sldNum" sz="quarter" idx="5"/>
          </p:nvPr>
        </p:nvSpPr>
        <p:spPr/>
        <p:txBody>
          <a:bodyPr/>
          <a:lstStyle/>
          <a:p>
            <a:fld id="{1E44E5E9-5C6F-4A4D-8905-519196209B74}" type="slidenum">
              <a:rPr lang="en-US" smtClean="0"/>
              <a:t>56</a:t>
            </a:fld>
            <a:endParaRPr lang="en-US"/>
          </a:p>
        </p:txBody>
      </p:sp>
    </p:spTree>
    <p:extLst>
      <p:ext uri="{BB962C8B-B14F-4D97-AF65-F5344CB8AC3E}">
        <p14:creationId xmlns:p14="http://schemas.microsoft.com/office/powerpoint/2010/main" val="1126215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compliant to TSO. Once P4 reads the latest value, the value (i.e. “b”) must be visible to all processors. However, the second read at P4 violates this constraint. </a:t>
            </a:r>
          </a:p>
        </p:txBody>
      </p:sp>
      <p:sp>
        <p:nvSpPr>
          <p:cNvPr id="4" name="Slide Number Placeholder 3"/>
          <p:cNvSpPr>
            <a:spLocks noGrp="1"/>
          </p:cNvSpPr>
          <p:nvPr>
            <p:ph type="sldNum" sz="quarter" idx="5"/>
          </p:nvPr>
        </p:nvSpPr>
        <p:spPr/>
        <p:txBody>
          <a:bodyPr/>
          <a:lstStyle/>
          <a:p>
            <a:fld id="{1E44E5E9-5C6F-4A4D-8905-519196209B74}" type="slidenum">
              <a:rPr lang="en-US" smtClean="0"/>
              <a:t>57</a:t>
            </a:fld>
            <a:endParaRPr lang="en-US"/>
          </a:p>
        </p:txBody>
      </p:sp>
    </p:spTree>
    <p:extLst>
      <p:ext uri="{BB962C8B-B14F-4D97-AF65-F5344CB8AC3E}">
        <p14:creationId xmlns:p14="http://schemas.microsoft.com/office/powerpoint/2010/main" val="1054671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compliant to TSO. Once P4 reads the latest value, the value (i.e. “b”) must be visible to all processors. However, the second read at P3 violates this constraint. </a:t>
            </a:r>
          </a:p>
          <a:p>
            <a:endParaRPr lang="en-US" dirty="0"/>
          </a:p>
        </p:txBody>
      </p:sp>
      <p:sp>
        <p:nvSpPr>
          <p:cNvPr id="4" name="Slide Number Placeholder 3"/>
          <p:cNvSpPr>
            <a:spLocks noGrp="1"/>
          </p:cNvSpPr>
          <p:nvPr>
            <p:ph type="sldNum" sz="quarter" idx="5"/>
          </p:nvPr>
        </p:nvSpPr>
        <p:spPr/>
        <p:txBody>
          <a:bodyPr/>
          <a:lstStyle/>
          <a:p>
            <a:fld id="{1E44E5E9-5C6F-4A4D-8905-519196209B74}" type="slidenum">
              <a:rPr lang="en-US" smtClean="0"/>
              <a:t>58</a:t>
            </a:fld>
            <a:endParaRPr lang="en-US"/>
          </a:p>
        </p:txBody>
      </p:sp>
    </p:spTree>
    <p:extLst>
      <p:ext uri="{BB962C8B-B14F-4D97-AF65-F5344CB8AC3E}">
        <p14:creationId xmlns:p14="http://schemas.microsoft.com/office/powerpoint/2010/main" val="1242258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Compliant to TSO. The latest values are always visible to all processors. </a:t>
            </a:r>
          </a:p>
        </p:txBody>
      </p:sp>
      <p:sp>
        <p:nvSpPr>
          <p:cNvPr id="4" name="Slide Number Placeholder 3"/>
          <p:cNvSpPr>
            <a:spLocks noGrp="1"/>
          </p:cNvSpPr>
          <p:nvPr>
            <p:ph type="sldNum" sz="quarter" idx="5"/>
          </p:nvPr>
        </p:nvSpPr>
        <p:spPr/>
        <p:txBody>
          <a:bodyPr/>
          <a:lstStyle/>
          <a:p>
            <a:fld id="{1E44E5E9-5C6F-4A4D-8905-519196209B74}" type="slidenum">
              <a:rPr lang="en-US" smtClean="0"/>
              <a:t>59</a:t>
            </a:fld>
            <a:endParaRPr lang="en-US"/>
          </a:p>
        </p:txBody>
      </p:sp>
    </p:spTree>
    <p:extLst>
      <p:ext uri="{BB962C8B-B14F-4D97-AF65-F5344CB8AC3E}">
        <p14:creationId xmlns:p14="http://schemas.microsoft.com/office/powerpoint/2010/main" val="337954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compliant to TSO. P1 cannot read “a” after “b” is written to “x” at P1. Note P1 cannot reorder write operations on the same object, </a:t>
            </a:r>
          </a:p>
          <a:p>
            <a:endParaRPr lang="en-US" dirty="0"/>
          </a:p>
        </p:txBody>
      </p:sp>
      <p:sp>
        <p:nvSpPr>
          <p:cNvPr id="4" name="Slide Number Placeholder 3"/>
          <p:cNvSpPr>
            <a:spLocks noGrp="1"/>
          </p:cNvSpPr>
          <p:nvPr>
            <p:ph type="sldNum" sz="quarter" idx="5"/>
          </p:nvPr>
        </p:nvSpPr>
        <p:spPr/>
        <p:txBody>
          <a:bodyPr/>
          <a:lstStyle/>
          <a:p>
            <a:fld id="{1E44E5E9-5C6F-4A4D-8905-519196209B74}" type="slidenum">
              <a:rPr lang="en-US" smtClean="0"/>
              <a:t>60</a:t>
            </a:fld>
            <a:endParaRPr lang="en-US"/>
          </a:p>
        </p:txBody>
      </p:sp>
    </p:spTree>
    <p:extLst>
      <p:ext uri="{BB962C8B-B14F-4D97-AF65-F5344CB8AC3E}">
        <p14:creationId xmlns:p14="http://schemas.microsoft.com/office/powerpoint/2010/main" val="3980657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Compliant to TSO. P1 can read “a” from “y”, as the w(y)a can be reordered in a fashion that the write to “y” at P2 is visible to the</a:t>
            </a:r>
            <a:r>
              <a:rPr lang="en-US" baseline="0" dirty="0"/>
              <a:t> r(y) at P1</a:t>
            </a:r>
            <a:r>
              <a:rPr lang="en-US" dirty="0"/>
              <a:t>. Since x and y are different objects, their writes can be reordered in P2. </a:t>
            </a:r>
          </a:p>
          <a:p>
            <a:endParaRPr lang="en-US" dirty="0"/>
          </a:p>
        </p:txBody>
      </p:sp>
      <p:sp>
        <p:nvSpPr>
          <p:cNvPr id="4" name="Slide Number Placeholder 3"/>
          <p:cNvSpPr>
            <a:spLocks noGrp="1"/>
          </p:cNvSpPr>
          <p:nvPr>
            <p:ph type="sldNum" sz="quarter" idx="5"/>
          </p:nvPr>
        </p:nvSpPr>
        <p:spPr/>
        <p:txBody>
          <a:bodyPr/>
          <a:lstStyle/>
          <a:p>
            <a:fld id="{1E44E5E9-5C6F-4A4D-8905-519196209B74}" type="slidenum">
              <a:rPr lang="en-US" smtClean="0"/>
              <a:t>61</a:t>
            </a:fld>
            <a:endParaRPr lang="en-US"/>
          </a:p>
        </p:txBody>
      </p:sp>
    </p:spTree>
    <p:extLst>
      <p:ext uri="{BB962C8B-B14F-4D97-AF65-F5344CB8AC3E}">
        <p14:creationId xmlns:p14="http://schemas.microsoft.com/office/powerpoint/2010/main" val="4089100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Compliant to TSO. P2 can reorder the writes to y and z before the write to x. This makes P1 to read latest values of y and z. The values of x being read at P3 and P4</a:t>
            </a:r>
            <a:r>
              <a:rPr lang="en-US" baseline="0" dirty="0"/>
              <a:t> are not contradicting TSO. </a:t>
            </a:r>
            <a:endParaRPr lang="en-US" dirty="0"/>
          </a:p>
          <a:p>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62</a:t>
            </a:fld>
            <a:endParaRPr lang="en-US"/>
          </a:p>
        </p:txBody>
      </p:sp>
    </p:spTree>
    <p:extLst>
      <p:ext uri="{BB962C8B-B14F-4D97-AF65-F5344CB8AC3E}">
        <p14:creationId xmlns:p14="http://schemas.microsoft.com/office/powerpoint/2010/main" val="1113751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Sequentially</a:t>
            </a:r>
            <a:r>
              <a:rPr lang="en-US" baseline="0" dirty="0"/>
              <a:t> consistent. We can push all operations in P2 in order in timeline, then perform all operations of P1, then observe all read operations in P3 and P4. Thus, there is a total order explaining the behavior.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63</a:t>
            </a:fld>
            <a:endParaRPr lang="en-US"/>
          </a:p>
        </p:txBody>
      </p:sp>
    </p:spTree>
    <p:extLst>
      <p:ext uri="{BB962C8B-B14F-4D97-AF65-F5344CB8AC3E}">
        <p14:creationId xmlns:p14="http://schemas.microsoft.com/office/powerpoint/2010/main" val="313480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14</a:t>
            </a:fld>
            <a:endParaRPr lang="en-US"/>
          </a:p>
        </p:txBody>
      </p:sp>
    </p:spTree>
    <p:extLst>
      <p:ext uri="{BB962C8B-B14F-4D97-AF65-F5344CB8AC3E}">
        <p14:creationId xmlns:p14="http://schemas.microsoft.com/office/powerpoint/2010/main" val="1426329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Compliant to TSO. P2 can reorder the write to y before the write to x. This makes P3 and P4 to read latest values of y,</a:t>
            </a:r>
            <a:r>
              <a:rPr lang="en-US" baseline="0" dirty="0"/>
              <a:t> but stale values of x</a:t>
            </a:r>
            <a:r>
              <a:rPr lang="en-US" dirty="0"/>
              <a:t>. Reading stale</a:t>
            </a:r>
            <a:r>
              <a:rPr lang="en-US" baseline="0" dirty="0"/>
              <a:t> values of “x” is OK with TSO, as no new value is observed on x.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64</a:t>
            </a:fld>
            <a:endParaRPr lang="en-US"/>
          </a:p>
        </p:txBody>
      </p:sp>
    </p:spTree>
    <p:extLst>
      <p:ext uri="{BB962C8B-B14F-4D97-AF65-F5344CB8AC3E}">
        <p14:creationId xmlns:p14="http://schemas.microsoft.com/office/powerpoint/2010/main" val="268083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sequentially consistent.</a:t>
            </a:r>
            <a:r>
              <a:rPr lang="en-US" baseline="0" dirty="0"/>
              <a:t> The order of writes in P2 contradicts the order of reads in P3. Thus, there is no total order that explains the above behavior.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65</a:t>
            </a:fld>
            <a:endParaRPr lang="en-US"/>
          </a:p>
        </p:txBody>
      </p:sp>
    </p:spTree>
    <p:extLst>
      <p:ext uri="{BB962C8B-B14F-4D97-AF65-F5344CB8AC3E}">
        <p14:creationId xmlns:p14="http://schemas.microsoft.com/office/powerpoint/2010/main" val="1829728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TSO compliant. P4</a:t>
            </a:r>
            <a:r>
              <a:rPr lang="en-US" baseline="0" dirty="0"/>
              <a:t> reads new value of x (i.e., “a”) and according to TSO, once a new value is returned, all machines should observe the new value. However, P3 reads a stale value of x even though the new value of x was observed by P4 before.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66</a:t>
            </a:fld>
            <a:endParaRPr lang="en-US"/>
          </a:p>
        </p:txBody>
      </p:sp>
    </p:spTree>
    <p:extLst>
      <p:ext uri="{BB962C8B-B14F-4D97-AF65-F5344CB8AC3E}">
        <p14:creationId xmlns:p14="http://schemas.microsoft.com/office/powerpoint/2010/main" val="2389565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Sequentially</a:t>
            </a:r>
            <a:r>
              <a:rPr lang="en-US" baseline="0" dirty="0"/>
              <a:t> consistent. Perform all observations in P3, then all writes at P2 and P1 and then observe all operations in P4. There is a total order that explains the behavior.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67</a:t>
            </a:fld>
            <a:endParaRPr lang="en-US"/>
          </a:p>
        </p:txBody>
      </p:sp>
    </p:spTree>
    <p:extLst>
      <p:ext uri="{BB962C8B-B14F-4D97-AF65-F5344CB8AC3E}">
        <p14:creationId xmlns:p14="http://schemas.microsoft.com/office/powerpoint/2010/main" val="551950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TSO compliant. The r(x)b at P1 implies that w(x)b at P2 must have happened after w(x)a at P1. Therefore, if P1 observes a new value of x (i.e. “b”), all other machines</a:t>
            </a:r>
            <a:r>
              <a:rPr lang="en-US" baseline="0" dirty="0"/>
              <a:t> should also observe the new value subsequently. However, reads at P3 and P4 contradict this. </a:t>
            </a:r>
            <a:endParaRPr lang="en-US" dirty="0"/>
          </a:p>
        </p:txBody>
      </p:sp>
      <p:sp>
        <p:nvSpPr>
          <p:cNvPr id="4" name="Slide Number Placeholder 3"/>
          <p:cNvSpPr>
            <a:spLocks noGrp="1"/>
          </p:cNvSpPr>
          <p:nvPr>
            <p:ph type="sldNum" sz="quarter" idx="10"/>
          </p:nvPr>
        </p:nvSpPr>
        <p:spPr/>
        <p:txBody>
          <a:bodyPr/>
          <a:lstStyle/>
          <a:p>
            <a:fld id="{1E44E5E9-5C6F-4A4D-8905-519196209B74}" type="slidenum">
              <a:rPr lang="en-US" smtClean="0"/>
              <a:t>68</a:t>
            </a:fld>
            <a:endParaRPr lang="en-US"/>
          </a:p>
        </p:txBody>
      </p:sp>
    </p:spTree>
    <p:extLst>
      <p:ext uri="{BB962C8B-B14F-4D97-AF65-F5344CB8AC3E}">
        <p14:creationId xmlns:p14="http://schemas.microsoft.com/office/powerpoint/2010/main" val="2203201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69</a:t>
            </a:fld>
            <a:endParaRPr lang="en-US"/>
          </a:p>
        </p:txBody>
      </p:sp>
    </p:spTree>
    <p:extLst>
      <p:ext uri="{BB962C8B-B14F-4D97-AF65-F5344CB8AC3E}">
        <p14:creationId xmlns:p14="http://schemas.microsoft.com/office/powerpoint/2010/main" val="299887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W(v1)P1 -&gt;</a:t>
            </a:r>
            <a:r>
              <a:rPr lang="en-US" baseline="0" dirty="0"/>
              <a:t> </a:t>
            </a:r>
            <a:r>
              <a:rPr lang="en-US" dirty="0"/>
              <a:t>w(done1)P1</a:t>
            </a:r>
            <a:endParaRPr lang="en-US" baseline="0" dirty="0"/>
          </a:p>
          <a:p>
            <a:r>
              <a:rPr lang="en-US" baseline="0" dirty="0"/>
              <a:t>w(done1)P1 -&gt; r(done1)P2</a:t>
            </a:r>
          </a:p>
          <a:p>
            <a:endParaRPr lang="en-US" baseline="0" dirty="0"/>
          </a:p>
          <a:p>
            <a:r>
              <a:rPr lang="en-US" baseline="0" dirty="0"/>
              <a:t>Therefore, during r(done1)P2, we already have w(v1)P1 and therefore, while reading updated done1, we already have updated v1. </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17</a:t>
            </a:fld>
            <a:endParaRPr lang="en-US"/>
          </a:p>
        </p:txBody>
      </p:sp>
    </p:spTree>
    <p:extLst>
      <p:ext uri="{BB962C8B-B14F-4D97-AF65-F5344CB8AC3E}">
        <p14:creationId xmlns:p14="http://schemas.microsoft.com/office/powerpoint/2010/main" val="709639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these orders ensure that P3 gets the v1 written by P1: </a:t>
            </a:r>
          </a:p>
          <a:p>
            <a:r>
              <a:rPr lang="en-US" baseline="0" dirty="0"/>
              <a:t>==================================================</a:t>
            </a:r>
          </a:p>
          <a:p>
            <a:endParaRPr lang="en-US" dirty="0"/>
          </a:p>
          <a:p>
            <a:r>
              <a:rPr lang="en-US" dirty="0"/>
              <a:t>r(done2)P3 -&gt;</a:t>
            </a:r>
            <a:r>
              <a:rPr lang="en-US" baseline="0" dirty="0"/>
              <a:t> r(v1)P3</a:t>
            </a:r>
            <a:endParaRPr lang="en-US" dirty="0"/>
          </a:p>
          <a:p>
            <a:endParaRPr lang="en-US" dirty="0"/>
          </a:p>
          <a:p>
            <a:r>
              <a:rPr lang="en-US" dirty="0"/>
              <a:t>w(done2)P2 -&gt; r(done2)P3</a:t>
            </a:r>
          </a:p>
          <a:p>
            <a:r>
              <a:rPr lang="en-US" dirty="0"/>
              <a:t>r(done1)P2 -&gt; </a:t>
            </a:r>
            <a:r>
              <a:rPr lang="en-US" baseline="0" dirty="0"/>
              <a:t>w(done2)P2</a:t>
            </a:r>
          </a:p>
          <a:p>
            <a:r>
              <a:rPr lang="en-US" dirty="0"/>
              <a:t>w(done1)P1</a:t>
            </a:r>
            <a:r>
              <a:rPr lang="en-US" baseline="0" dirty="0"/>
              <a:t> -&gt; r(done1)P2</a:t>
            </a:r>
          </a:p>
          <a:p>
            <a:r>
              <a:rPr lang="en-US" baseline="0" dirty="0"/>
              <a:t>w(v1)P1 -&gt; w(done1)P1</a:t>
            </a:r>
          </a:p>
          <a:p>
            <a:endParaRPr lang="en-US" baseline="0" dirty="0"/>
          </a:p>
          <a:p>
            <a:r>
              <a:rPr lang="en-US" baseline="0" dirty="0"/>
              <a:t>Write to v1 has already happened before the read of done2 at P3. Therefore, if you are reading updated done2 at P3, you should already have updated v1 and v1 read will be latest at P3. </a:t>
            </a:r>
          </a:p>
          <a:p>
            <a:endParaRPr lang="en-US" baseline="0" dirty="0"/>
          </a:p>
        </p:txBody>
      </p:sp>
      <p:sp>
        <p:nvSpPr>
          <p:cNvPr id="4" name="Slide Number Placeholder 3"/>
          <p:cNvSpPr>
            <a:spLocks noGrp="1"/>
          </p:cNvSpPr>
          <p:nvPr>
            <p:ph type="sldNum" sz="quarter" idx="10"/>
          </p:nvPr>
        </p:nvSpPr>
        <p:spPr/>
        <p:txBody>
          <a:bodyPr/>
          <a:lstStyle/>
          <a:p>
            <a:fld id="{9020D385-80B5-1B47-B472-A54A11BF13BD}" type="slidenum">
              <a:rPr lang="en-US" smtClean="0"/>
              <a:t>18</a:t>
            </a:fld>
            <a:endParaRPr lang="en-US"/>
          </a:p>
        </p:txBody>
      </p:sp>
    </p:spTree>
    <p:extLst>
      <p:ext uri="{BB962C8B-B14F-4D97-AF65-F5344CB8AC3E}">
        <p14:creationId xmlns:p14="http://schemas.microsoft.com/office/powerpoint/2010/main" val="299596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strictly consistent. The read r(x)a at P3 violates strict consistency rule, as it does not read the latest value (i.e. b) written at P2.</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Just look left and follow the order from up to down</a:t>
            </a:r>
          </a:p>
          <a:p>
            <a:endParaRPr lang="en-US" dirty="0"/>
          </a:p>
        </p:txBody>
      </p:sp>
      <p:sp>
        <p:nvSpPr>
          <p:cNvPr id="4" name="Slide Number Placeholder 3"/>
          <p:cNvSpPr>
            <a:spLocks noGrp="1"/>
          </p:cNvSpPr>
          <p:nvPr>
            <p:ph type="sldNum" sz="quarter" idx="5"/>
          </p:nvPr>
        </p:nvSpPr>
        <p:spPr/>
        <p:txBody>
          <a:bodyPr/>
          <a:lstStyle/>
          <a:p>
            <a:fld id="{9020D385-80B5-1B47-B472-A54A11BF13BD}" type="slidenum">
              <a:rPr lang="en-US" smtClean="0"/>
              <a:t>22</a:t>
            </a:fld>
            <a:endParaRPr lang="en-US"/>
          </a:p>
        </p:txBody>
      </p:sp>
    </p:spTree>
    <p:extLst>
      <p:ext uri="{BB962C8B-B14F-4D97-AF65-F5344CB8AC3E}">
        <p14:creationId xmlns:p14="http://schemas.microsoft.com/office/powerpoint/2010/main" val="104752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a:t>
            </a:r>
            <a:r>
              <a:rPr lang="en-US" baseline="0" dirty="0"/>
              <a:t>dated value of v1? Then Outdated v1 and updated done1. </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27</a:t>
            </a:fld>
            <a:endParaRPr lang="en-US"/>
          </a:p>
        </p:txBody>
      </p:sp>
    </p:spTree>
    <p:extLst>
      <p:ext uri="{BB962C8B-B14F-4D97-AF65-F5344CB8AC3E}">
        <p14:creationId xmlns:p14="http://schemas.microsoft.com/office/powerpoint/2010/main" val="245362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R2.2 -&gt;</a:t>
            </a:r>
            <a:r>
              <a:rPr lang="en-US" baseline="0" dirty="0"/>
              <a:t> </a:t>
            </a:r>
            <a:r>
              <a:rPr lang="en-US" dirty="0"/>
              <a:t>W1.1</a:t>
            </a:r>
          </a:p>
          <a:p>
            <a:r>
              <a:rPr lang="en-US" dirty="0"/>
              <a:t>R2.1 -&gt; r2.2</a:t>
            </a:r>
          </a:p>
          <a:p>
            <a:r>
              <a:rPr lang="en-US" dirty="0"/>
              <a:t>=&gt; R2.1</a:t>
            </a:r>
            <a:r>
              <a:rPr lang="en-US" baseline="0" dirty="0"/>
              <a:t> -&gt; W1.1</a:t>
            </a:r>
            <a:endParaRPr lang="en-US" dirty="0"/>
          </a:p>
          <a:p>
            <a:endParaRPr lang="en-US" dirty="0"/>
          </a:p>
          <a:p>
            <a:r>
              <a:rPr lang="en-US" dirty="0"/>
              <a:t>W1.2 -&gt; r2.1</a:t>
            </a:r>
          </a:p>
          <a:p>
            <a:r>
              <a:rPr lang="en-US" dirty="0"/>
              <a:t>W1.1 -&gt; w1.2</a:t>
            </a:r>
          </a:p>
          <a:p>
            <a:r>
              <a:rPr lang="en-US" dirty="0"/>
              <a:t>=&gt;</a:t>
            </a:r>
            <a:r>
              <a:rPr lang="en-US" baseline="0" dirty="0"/>
              <a:t> W1.1 -&gt; r2.1</a:t>
            </a:r>
            <a:endParaRPr lang="en-US" dirty="0"/>
          </a:p>
        </p:txBody>
      </p:sp>
      <p:sp>
        <p:nvSpPr>
          <p:cNvPr id="4" name="Slide Number Placeholder 3"/>
          <p:cNvSpPr>
            <a:spLocks noGrp="1"/>
          </p:cNvSpPr>
          <p:nvPr>
            <p:ph type="sldNum" sz="quarter" idx="10"/>
          </p:nvPr>
        </p:nvSpPr>
        <p:spPr/>
        <p:txBody>
          <a:bodyPr/>
          <a:lstStyle/>
          <a:p>
            <a:fld id="{9020D385-80B5-1B47-B472-A54A11BF13BD}" type="slidenum">
              <a:rPr lang="en-US" smtClean="0"/>
              <a:t>28</a:t>
            </a:fld>
            <a:endParaRPr lang="en-US"/>
          </a:p>
        </p:txBody>
      </p:sp>
    </p:spTree>
    <p:extLst>
      <p:ext uri="{BB962C8B-B14F-4D97-AF65-F5344CB8AC3E}">
        <p14:creationId xmlns:p14="http://schemas.microsoft.com/office/powerpoint/2010/main" val="335434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Sequentially consistent. The total order is shown in the slide. </a:t>
            </a:r>
          </a:p>
          <a:p>
            <a:endParaRPr lang="en-US" dirty="0"/>
          </a:p>
        </p:txBody>
      </p:sp>
      <p:sp>
        <p:nvSpPr>
          <p:cNvPr id="4" name="Slide Number Placeholder 3"/>
          <p:cNvSpPr>
            <a:spLocks noGrp="1"/>
          </p:cNvSpPr>
          <p:nvPr>
            <p:ph type="sldNum" sz="quarter" idx="5"/>
          </p:nvPr>
        </p:nvSpPr>
        <p:spPr/>
        <p:txBody>
          <a:bodyPr/>
          <a:lstStyle/>
          <a:p>
            <a:fld id="{9020D385-80B5-1B47-B472-A54A11BF13BD}" type="slidenum">
              <a:rPr lang="en-US" smtClean="0"/>
              <a:t>34</a:t>
            </a:fld>
            <a:endParaRPr lang="en-US"/>
          </a:p>
        </p:txBody>
      </p:sp>
    </p:spTree>
    <p:extLst>
      <p:ext uri="{BB962C8B-B14F-4D97-AF65-F5344CB8AC3E}">
        <p14:creationId xmlns:p14="http://schemas.microsoft.com/office/powerpoint/2010/main" val="74032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66B486-7B99-514C-90A3-311DB7C7C9B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361279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B486-7B99-514C-90A3-311DB7C7C9B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174949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B486-7B99-514C-90A3-311DB7C7C9B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172403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B486-7B99-514C-90A3-311DB7C7C9B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169411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6B486-7B99-514C-90A3-311DB7C7C9B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428485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66B486-7B99-514C-90A3-311DB7C7C9B3}"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26178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66B486-7B99-514C-90A3-311DB7C7C9B3}"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217842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66B486-7B99-514C-90A3-311DB7C7C9B3}"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33953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6B486-7B99-514C-90A3-311DB7C7C9B3}"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66268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6B486-7B99-514C-90A3-311DB7C7C9B3}"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260116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6B486-7B99-514C-90A3-311DB7C7C9B3}"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31094-FF29-A240-8EE7-01C385AC1510}" type="slidenum">
              <a:rPr lang="en-US" smtClean="0"/>
              <a:t>‹#›</a:t>
            </a:fld>
            <a:endParaRPr lang="en-US"/>
          </a:p>
        </p:txBody>
      </p:sp>
    </p:spTree>
    <p:extLst>
      <p:ext uri="{BB962C8B-B14F-4D97-AF65-F5344CB8AC3E}">
        <p14:creationId xmlns:p14="http://schemas.microsoft.com/office/powerpoint/2010/main" val="22283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6B486-7B99-514C-90A3-311DB7C7C9B3}"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1094-FF29-A240-8EE7-01C385AC1510}" type="slidenum">
              <a:rPr lang="en-US" smtClean="0"/>
              <a:t>‹#›</a:t>
            </a:fld>
            <a:endParaRPr lang="en-US"/>
          </a:p>
        </p:txBody>
      </p:sp>
    </p:spTree>
    <p:extLst>
      <p:ext uri="{BB962C8B-B14F-4D97-AF65-F5344CB8AC3E}">
        <p14:creationId xmlns:p14="http://schemas.microsoft.com/office/powerpoint/2010/main" val="120981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docs.mongodb.com/manual/core/causal-consistency-read-write-concern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10676" cy="1470025"/>
          </a:xfrm>
        </p:spPr>
        <p:txBody>
          <a:bodyPr>
            <a:normAutofit/>
          </a:bodyPr>
          <a:lstStyle/>
          <a:p>
            <a:r>
              <a:rPr lang="en-US" sz="3600" dirty="0"/>
              <a:t>Distributed Systems and Computing</a:t>
            </a:r>
          </a:p>
        </p:txBody>
      </p:sp>
      <p:sp>
        <p:nvSpPr>
          <p:cNvPr id="3" name="Subtitle 2"/>
          <p:cNvSpPr>
            <a:spLocks noGrp="1"/>
          </p:cNvSpPr>
          <p:nvPr>
            <p:ph type="subTitle" idx="1"/>
          </p:nvPr>
        </p:nvSpPr>
        <p:spPr>
          <a:xfrm>
            <a:off x="515900" y="3886200"/>
            <a:ext cx="8082436" cy="1752600"/>
          </a:xfrm>
        </p:spPr>
        <p:txBody>
          <a:bodyPr>
            <a:normAutofit/>
          </a:bodyPr>
          <a:lstStyle/>
          <a:p>
            <a:r>
              <a:rPr lang="en-US" dirty="0"/>
              <a:t>Consistency Models</a:t>
            </a:r>
          </a:p>
          <a:p>
            <a:r>
              <a:rPr lang="en-US" dirty="0">
                <a:solidFill>
                  <a:schemeClr val="bg1">
                    <a:lumMod val="50000"/>
                  </a:schemeClr>
                </a:solidFill>
              </a:rPr>
              <a:t>(with some examples from Roxana </a:t>
            </a:r>
            <a:r>
              <a:rPr lang="en-US" dirty="0" err="1">
                <a:solidFill>
                  <a:schemeClr val="bg1">
                    <a:lumMod val="50000"/>
                  </a:schemeClr>
                </a:solidFill>
              </a:rPr>
              <a:t>Geambasu</a:t>
            </a:r>
            <a:r>
              <a:rPr lang="en-US" dirty="0">
                <a:solidFill>
                  <a:schemeClr val="bg1">
                    <a:lumMod val="50000"/>
                  </a:schemeClr>
                </a:solidFill>
              </a:rPr>
              <a:t>)</a:t>
            </a:r>
          </a:p>
          <a:p>
            <a:endParaRPr lang="en-US" dirty="0"/>
          </a:p>
        </p:txBody>
      </p:sp>
    </p:spTree>
    <p:extLst>
      <p:ext uri="{BB962C8B-B14F-4D97-AF65-F5344CB8AC3E}">
        <p14:creationId xmlns:p14="http://schemas.microsoft.com/office/powerpoint/2010/main" val="186347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Naïve DSM Protocol (Example)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817734" y="4192820"/>
            <a:ext cx="6289452" cy="369332"/>
          </a:xfrm>
          <a:prstGeom prst="rect">
            <a:avLst/>
          </a:prstGeom>
          <a:noFill/>
        </p:spPr>
        <p:txBody>
          <a:bodyPr wrap="none" rtlCol="0">
            <a:spAutoFit/>
          </a:bodyPr>
          <a:lstStyle/>
          <a:p>
            <a:r>
              <a:rPr lang="en-US" i="1" dirty="0">
                <a:solidFill>
                  <a:srgbClr val="0000FF"/>
                </a:solidFill>
              </a:rPr>
              <a:t>P2 might send to P3 much faster than P1, P3 sees inconsistent v1</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2" name="Straight Arrow Connector 21"/>
          <p:cNvCxnSpPr>
            <a:endCxn id="21" idx="0"/>
          </p:cNvCxnSpPr>
          <p:nvPr/>
        </p:nvCxnSpPr>
        <p:spPr>
          <a:xfrm>
            <a:off x="1494333" y="1847337"/>
            <a:ext cx="5571203" cy="203536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166" y="3638040"/>
            <a:ext cx="405918" cy="369332"/>
          </a:xfrm>
          <a:prstGeom prst="rect">
            <a:avLst/>
          </a:prstGeom>
          <a:noFill/>
        </p:spPr>
        <p:txBody>
          <a:bodyPr wrap="none" rtlCol="0">
            <a:spAutoFit/>
          </a:bodyPr>
          <a:lstStyle/>
          <a:p>
            <a:r>
              <a:rPr lang="en-US" dirty="0"/>
              <a:t>v1</a:t>
            </a:r>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a:t>
            </a:r>
            <a:r>
              <a:rPr lang="en-US" sz="2400" dirty="0">
                <a:solidFill>
                  <a:srgbClr val="FF0000"/>
                </a:solidFill>
                <a:latin typeface="Chalkboard SE Regular"/>
                <a:cs typeface="Chalkboard SE Regular"/>
              </a:rPr>
              <a:t>v1</a:t>
            </a:r>
            <a:r>
              <a:rPr lang="en-US" sz="2400" dirty="0">
                <a:solidFill>
                  <a:srgbClr val="0000FF"/>
                </a:solidFill>
                <a:latin typeface="Chalkboard SE Regular"/>
                <a:cs typeface="Chalkboard SE Regular"/>
              </a:rPr>
              <a:t>, v2)</a:t>
            </a:r>
          </a:p>
        </p:txBody>
      </p:sp>
    </p:spTree>
    <p:extLst>
      <p:ext uri="{BB962C8B-B14F-4D97-AF65-F5344CB8AC3E}">
        <p14:creationId xmlns:p14="http://schemas.microsoft.com/office/powerpoint/2010/main" val="24499646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(Write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1092966" y="5857512"/>
            <a:ext cx="7712368" cy="646331"/>
          </a:xfrm>
          <a:prstGeom prst="rect">
            <a:avLst/>
          </a:prstGeom>
          <a:noFill/>
        </p:spPr>
        <p:txBody>
          <a:bodyPr wrap="none" rtlCol="0">
            <a:spAutoFit/>
          </a:bodyPr>
          <a:lstStyle/>
          <a:p>
            <a:r>
              <a:rPr lang="en-US" dirty="0">
                <a:solidFill>
                  <a:srgbClr val="0000FF"/>
                </a:solidFill>
              </a:rPr>
              <a:t>Upon receiving invalidate confirmation from P3, central manager clears copy set.</a:t>
            </a:r>
          </a:p>
          <a:p>
            <a:r>
              <a:rPr lang="en-US" dirty="0">
                <a:solidFill>
                  <a:srgbClr val="0000FF"/>
                </a:solidFill>
              </a:rPr>
              <a:t>Then send write forward (WF) for page X1 to P1, as P1 is the current owner.</a:t>
            </a:r>
          </a:p>
        </p:txBody>
      </p:sp>
      <p:sp>
        <p:nvSpPr>
          <p:cNvPr id="10" name="TextBox 9"/>
          <p:cNvSpPr txBox="1"/>
          <p:nvPr/>
        </p:nvSpPr>
        <p:spPr>
          <a:xfrm>
            <a:off x="3211287" y="3073788"/>
            <a:ext cx="1877437" cy="646331"/>
          </a:xfrm>
          <a:prstGeom prst="rect">
            <a:avLst/>
          </a:prstGeom>
          <a:noFill/>
        </p:spPr>
        <p:txBody>
          <a:bodyPr wrap="none" rtlCol="0">
            <a:spAutoFit/>
          </a:bodyPr>
          <a:lstStyle/>
          <a:p>
            <a:pPr marL="342900" indent="-342900">
              <a:buAutoNum type="arabicPeriod"/>
            </a:pPr>
            <a:r>
              <a:rPr lang="en-US" dirty="0"/>
              <a:t>Write Request </a:t>
            </a:r>
          </a:p>
          <a:p>
            <a:r>
              <a:rPr lang="en-US" dirty="0"/>
              <a:t>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cxnSp>
        <p:nvCxnSpPr>
          <p:cNvPr id="17" name="Straight Arrow Connector 16"/>
          <p:cNvCxnSpPr>
            <a:stCxn id="6" idx="0"/>
            <a:endCxn id="12" idx="2"/>
          </p:cNvCxnSpPr>
          <p:nvPr/>
        </p:nvCxnSpPr>
        <p:spPr>
          <a:xfrm flipH="1" flipV="1">
            <a:off x="4692953"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a:off x="5636381" y="2607731"/>
            <a:ext cx="1882946" cy="1311125"/>
          </a:xfrm>
          <a:prstGeom prst="curvedConnector3">
            <a:avLst>
              <a:gd name="adj1" fmla="val 100104"/>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370845" y="2595192"/>
            <a:ext cx="1833630" cy="646331"/>
          </a:xfrm>
          <a:prstGeom prst="rect">
            <a:avLst/>
          </a:prstGeom>
          <a:noFill/>
        </p:spPr>
        <p:txBody>
          <a:bodyPr wrap="none" rtlCol="0">
            <a:spAutoFit/>
          </a:bodyPr>
          <a:lstStyle/>
          <a:p>
            <a:r>
              <a:rPr lang="en-US" dirty="0"/>
              <a:t>2. Invalidate copy </a:t>
            </a:r>
          </a:p>
          <a:p>
            <a:r>
              <a:rPr lang="en-US" dirty="0"/>
              <a:t>of X1 at P3</a:t>
            </a:r>
          </a:p>
        </p:txBody>
      </p:sp>
      <p:cxnSp>
        <p:nvCxnSpPr>
          <p:cNvPr id="24" name="Straight Arrow Connector 23"/>
          <p:cNvCxnSpPr>
            <a:stCxn id="7" idx="0"/>
          </p:cNvCxnSpPr>
          <p:nvPr/>
        </p:nvCxnSpPr>
        <p:spPr>
          <a:xfrm flipH="1" flipV="1">
            <a:off x="4852611" y="2595193"/>
            <a:ext cx="2467427" cy="1323663"/>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486408" y="3401179"/>
            <a:ext cx="1394507" cy="646331"/>
          </a:xfrm>
          <a:prstGeom prst="rect">
            <a:avLst/>
          </a:prstGeom>
          <a:noFill/>
        </p:spPr>
        <p:txBody>
          <a:bodyPr wrap="none" rtlCol="0">
            <a:spAutoFit/>
          </a:bodyPr>
          <a:lstStyle/>
          <a:p>
            <a:r>
              <a:rPr lang="en-US" dirty="0"/>
              <a:t>3. Invalidate </a:t>
            </a:r>
          </a:p>
          <a:p>
            <a:r>
              <a:rPr lang="en-US" dirty="0"/>
              <a:t>confirmation</a:t>
            </a:r>
          </a:p>
        </p:txBody>
      </p:sp>
      <p:cxnSp>
        <p:nvCxnSpPr>
          <p:cNvPr id="20" name="Straight Arrow Connector 19"/>
          <p:cNvCxnSpPr>
            <a:stCxn id="12" idx="1"/>
            <a:endCxn id="15" idx="0"/>
          </p:cNvCxnSpPr>
          <p:nvPr/>
        </p:nvCxnSpPr>
        <p:spPr>
          <a:xfrm flipH="1">
            <a:off x="1590429" y="2111827"/>
            <a:ext cx="2074429" cy="962781"/>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405216" y="2087189"/>
            <a:ext cx="1745264" cy="646331"/>
          </a:xfrm>
          <a:prstGeom prst="rect">
            <a:avLst/>
          </a:prstGeom>
          <a:noFill/>
        </p:spPr>
        <p:txBody>
          <a:bodyPr wrap="none" rtlCol="0">
            <a:spAutoFit/>
          </a:bodyPr>
          <a:lstStyle/>
          <a:p>
            <a:r>
              <a:rPr lang="en-US" dirty="0"/>
              <a:t>4. Write forward </a:t>
            </a:r>
          </a:p>
          <a:p>
            <a:r>
              <a:rPr lang="en-US" dirty="0"/>
              <a:t>for X1</a:t>
            </a:r>
          </a:p>
        </p:txBody>
      </p:sp>
    </p:spTree>
    <p:extLst>
      <p:ext uri="{BB962C8B-B14F-4D97-AF65-F5344CB8AC3E}">
        <p14:creationId xmlns:p14="http://schemas.microsoft.com/office/powerpoint/2010/main" val="13061399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(Write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sp>
        <p:nvSpPr>
          <p:cNvPr id="3" name="TextBox 2"/>
          <p:cNvSpPr txBox="1"/>
          <p:nvPr/>
        </p:nvSpPr>
        <p:spPr>
          <a:xfrm>
            <a:off x="2000109" y="6341321"/>
            <a:ext cx="5128402" cy="369332"/>
          </a:xfrm>
          <a:prstGeom prst="rect">
            <a:avLst/>
          </a:prstGeom>
          <a:noFill/>
        </p:spPr>
        <p:txBody>
          <a:bodyPr wrap="none" rtlCol="0">
            <a:spAutoFit/>
          </a:bodyPr>
          <a:lstStyle/>
          <a:p>
            <a:r>
              <a:rPr lang="en-US" dirty="0">
                <a:solidFill>
                  <a:srgbClr val="0000FF"/>
                </a:solidFill>
              </a:rPr>
              <a:t>P1 sends X1 to P2 and invalidates its own copy of X1.</a:t>
            </a:r>
          </a:p>
        </p:txBody>
      </p:sp>
      <p:sp>
        <p:nvSpPr>
          <p:cNvPr id="10" name="TextBox 9"/>
          <p:cNvSpPr txBox="1"/>
          <p:nvPr/>
        </p:nvSpPr>
        <p:spPr>
          <a:xfrm>
            <a:off x="3211287" y="3073788"/>
            <a:ext cx="1877437" cy="646331"/>
          </a:xfrm>
          <a:prstGeom prst="rect">
            <a:avLst/>
          </a:prstGeom>
          <a:noFill/>
        </p:spPr>
        <p:txBody>
          <a:bodyPr wrap="none" rtlCol="0">
            <a:spAutoFit/>
          </a:bodyPr>
          <a:lstStyle/>
          <a:p>
            <a:pPr marL="342900" indent="-342900">
              <a:buAutoNum type="arabicPeriod"/>
            </a:pPr>
            <a:r>
              <a:rPr lang="en-US" dirty="0"/>
              <a:t>Write Request </a:t>
            </a:r>
          </a:p>
          <a:p>
            <a:r>
              <a:rPr lang="en-US" dirty="0"/>
              <a:t>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cxnSp>
        <p:nvCxnSpPr>
          <p:cNvPr id="17" name="Straight Arrow Connector 16"/>
          <p:cNvCxnSpPr>
            <a:stCxn id="6" idx="0"/>
            <a:endCxn id="12" idx="2"/>
          </p:cNvCxnSpPr>
          <p:nvPr/>
        </p:nvCxnSpPr>
        <p:spPr>
          <a:xfrm flipH="1" flipV="1">
            <a:off x="4692953"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a:off x="5636381" y="2607731"/>
            <a:ext cx="1882946" cy="1311125"/>
          </a:xfrm>
          <a:prstGeom prst="curvedConnector3">
            <a:avLst>
              <a:gd name="adj1" fmla="val 100104"/>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370845" y="2595192"/>
            <a:ext cx="1833630" cy="646331"/>
          </a:xfrm>
          <a:prstGeom prst="rect">
            <a:avLst/>
          </a:prstGeom>
          <a:noFill/>
        </p:spPr>
        <p:txBody>
          <a:bodyPr wrap="none" rtlCol="0">
            <a:spAutoFit/>
          </a:bodyPr>
          <a:lstStyle/>
          <a:p>
            <a:r>
              <a:rPr lang="en-US" dirty="0"/>
              <a:t>2. Invalidate copy </a:t>
            </a:r>
          </a:p>
          <a:p>
            <a:r>
              <a:rPr lang="en-US" dirty="0"/>
              <a:t>of X1 at P3</a:t>
            </a:r>
          </a:p>
        </p:txBody>
      </p:sp>
      <p:cxnSp>
        <p:nvCxnSpPr>
          <p:cNvPr id="24" name="Straight Arrow Connector 23"/>
          <p:cNvCxnSpPr>
            <a:stCxn id="7" idx="0"/>
          </p:cNvCxnSpPr>
          <p:nvPr/>
        </p:nvCxnSpPr>
        <p:spPr>
          <a:xfrm flipH="1" flipV="1">
            <a:off x="4852611" y="2595193"/>
            <a:ext cx="2467427" cy="1323663"/>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486408" y="3401179"/>
            <a:ext cx="1394507" cy="646331"/>
          </a:xfrm>
          <a:prstGeom prst="rect">
            <a:avLst/>
          </a:prstGeom>
          <a:noFill/>
        </p:spPr>
        <p:txBody>
          <a:bodyPr wrap="none" rtlCol="0">
            <a:spAutoFit/>
          </a:bodyPr>
          <a:lstStyle/>
          <a:p>
            <a:r>
              <a:rPr lang="en-US" dirty="0"/>
              <a:t>3. Invalidate </a:t>
            </a:r>
          </a:p>
          <a:p>
            <a:r>
              <a:rPr lang="en-US" dirty="0"/>
              <a:t>confirmation</a:t>
            </a:r>
          </a:p>
        </p:txBody>
      </p:sp>
      <p:cxnSp>
        <p:nvCxnSpPr>
          <p:cNvPr id="20" name="Straight Arrow Connector 19"/>
          <p:cNvCxnSpPr>
            <a:stCxn id="12" idx="1"/>
            <a:endCxn id="15" idx="0"/>
          </p:cNvCxnSpPr>
          <p:nvPr/>
        </p:nvCxnSpPr>
        <p:spPr>
          <a:xfrm flipH="1">
            <a:off x="1590429" y="2111827"/>
            <a:ext cx="2074429" cy="962781"/>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405216" y="2087189"/>
            <a:ext cx="1745264" cy="646331"/>
          </a:xfrm>
          <a:prstGeom prst="rect">
            <a:avLst/>
          </a:prstGeom>
          <a:noFill/>
        </p:spPr>
        <p:txBody>
          <a:bodyPr wrap="none" rtlCol="0">
            <a:spAutoFit/>
          </a:bodyPr>
          <a:lstStyle/>
          <a:p>
            <a:r>
              <a:rPr lang="en-US" dirty="0"/>
              <a:t>4. Write forward </a:t>
            </a:r>
          </a:p>
          <a:p>
            <a:r>
              <a:rPr lang="en-US" dirty="0"/>
              <a:t>for X1</a:t>
            </a:r>
          </a:p>
        </p:txBody>
      </p:sp>
      <p:sp>
        <p:nvSpPr>
          <p:cNvPr id="27" name="Rectangle 26"/>
          <p:cNvSpPr/>
          <p:nvPr/>
        </p:nvSpPr>
        <p:spPr>
          <a:xfrm>
            <a:off x="3029762"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8" name="Rectangle 27"/>
          <p:cNvSpPr/>
          <p:nvPr/>
        </p:nvSpPr>
        <p:spPr>
          <a:xfrm>
            <a:off x="3029762"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Write/Read</a:t>
            </a:r>
          </a:p>
        </p:txBody>
      </p:sp>
      <p:cxnSp>
        <p:nvCxnSpPr>
          <p:cNvPr id="29" name="Straight Arrow Connector 28"/>
          <p:cNvCxnSpPr>
            <a:stCxn id="5" idx="3"/>
            <a:endCxn id="6" idx="1"/>
          </p:cNvCxnSpPr>
          <p:nvPr/>
        </p:nvCxnSpPr>
        <p:spPr>
          <a:xfrm>
            <a:off x="2878408" y="4414761"/>
            <a:ext cx="1271598" cy="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37429" y="4081714"/>
            <a:ext cx="1164577" cy="369332"/>
          </a:xfrm>
          <a:prstGeom prst="rect">
            <a:avLst/>
          </a:prstGeom>
          <a:noFill/>
        </p:spPr>
        <p:txBody>
          <a:bodyPr wrap="none" rtlCol="0">
            <a:spAutoFit/>
          </a:bodyPr>
          <a:lstStyle/>
          <a:p>
            <a:r>
              <a:rPr lang="en-US" dirty="0"/>
              <a:t>5. Send X1</a:t>
            </a:r>
          </a:p>
        </p:txBody>
      </p:sp>
    </p:spTree>
    <p:extLst>
      <p:ext uri="{BB962C8B-B14F-4D97-AF65-F5344CB8AC3E}">
        <p14:creationId xmlns:p14="http://schemas.microsoft.com/office/powerpoint/2010/main" val="33033441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(Implementation)</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sp>
        <p:nvSpPr>
          <p:cNvPr id="10" name="TextBox 9"/>
          <p:cNvSpPr txBox="1"/>
          <p:nvPr/>
        </p:nvSpPr>
        <p:spPr>
          <a:xfrm>
            <a:off x="3317668" y="2915325"/>
            <a:ext cx="1043876" cy="923330"/>
          </a:xfrm>
          <a:prstGeom prst="rect">
            <a:avLst/>
          </a:prstGeom>
          <a:noFill/>
        </p:spPr>
        <p:txBody>
          <a:bodyPr wrap="none" rtlCol="0">
            <a:spAutoFit/>
          </a:bodyPr>
          <a:lstStyle/>
          <a:p>
            <a:pPr marL="342900" indent="-342900">
              <a:buAutoNum type="arabicPeriod"/>
            </a:pPr>
            <a:r>
              <a:rPr lang="en-US" dirty="0"/>
              <a:t>Write </a:t>
            </a:r>
          </a:p>
          <a:p>
            <a:r>
              <a:rPr lang="en-US" dirty="0"/>
              <a:t>Request </a:t>
            </a:r>
          </a:p>
          <a:p>
            <a:r>
              <a:rPr lang="en-US" dirty="0"/>
              <a:t>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cxnSp>
        <p:nvCxnSpPr>
          <p:cNvPr id="17" name="Straight Arrow Connector 16"/>
          <p:cNvCxnSpPr/>
          <p:nvPr/>
        </p:nvCxnSpPr>
        <p:spPr>
          <a:xfrm flipH="1" flipV="1">
            <a:off x="4318001"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a:off x="5636381" y="2607731"/>
            <a:ext cx="1882946" cy="1311125"/>
          </a:xfrm>
          <a:prstGeom prst="curvedConnector3">
            <a:avLst>
              <a:gd name="adj1" fmla="val 100104"/>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370845" y="2595192"/>
            <a:ext cx="1833630" cy="646331"/>
          </a:xfrm>
          <a:prstGeom prst="rect">
            <a:avLst/>
          </a:prstGeom>
          <a:noFill/>
        </p:spPr>
        <p:txBody>
          <a:bodyPr wrap="none" rtlCol="0">
            <a:spAutoFit/>
          </a:bodyPr>
          <a:lstStyle/>
          <a:p>
            <a:r>
              <a:rPr lang="en-US" dirty="0"/>
              <a:t>2. Invalidate copy </a:t>
            </a:r>
          </a:p>
          <a:p>
            <a:r>
              <a:rPr lang="en-US" dirty="0"/>
              <a:t>of X1 at P3</a:t>
            </a:r>
          </a:p>
        </p:txBody>
      </p:sp>
      <p:cxnSp>
        <p:nvCxnSpPr>
          <p:cNvPr id="24" name="Straight Arrow Connector 23"/>
          <p:cNvCxnSpPr>
            <a:stCxn id="7" idx="0"/>
          </p:cNvCxnSpPr>
          <p:nvPr/>
        </p:nvCxnSpPr>
        <p:spPr>
          <a:xfrm flipH="1" flipV="1">
            <a:off x="4852611" y="2595193"/>
            <a:ext cx="2467427" cy="1323663"/>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709296" y="3606794"/>
            <a:ext cx="1394507" cy="646331"/>
          </a:xfrm>
          <a:prstGeom prst="rect">
            <a:avLst/>
          </a:prstGeom>
          <a:noFill/>
        </p:spPr>
        <p:txBody>
          <a:bodyPr wrap="none" rtlCol="0">
            <a:spAutoFit/>
          </a:bodyPr>
          <a:lstStyle/>
          <a:p>
            <a:r>
              <a:rPr lang="en-US" dirty="0"/>
              <a:t>3. Invalidate </a:t>
            </a:r>
          </a:p>
          <a:p>
            <a:r>
              <a:rPr lang="en-US" dirty="0"/>
              <a:t>confirmation</a:t>
            </a:r>
          </a:p>
        </p:txBody>
      </p:sp>
      <p:cxnSp>
        <p:nvCxnSpPr>
          <p:cNvPr id="20" name="Straight Arrow Connector 19"/>
          <p:cNvCxnSpPr>
            <a:stCxn id="12" idx="1"/>
            <a:endCxn id="15" idx="0"/>
          </p:cNvCxnSpPr>
          <p:nvPr/>
        </p:nvCxnSpPr>
        <p:spPr>
          <a:xfrm flipH="1">
            <a:off x="1590429" y="2111827"/>
            <a:ext cx="2074429" cy="962781"/>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405216" y="2087189"/>
            <a:ext cx="1745264" cy="646331"/>
          </a:xfrm>
          <a:prstGeom prst="rect">
            <a:avLst/>
          </a:prstGeom>
          <a:noFill/>
        </p:spPr>
        <p:txBody>
          <a:bodyPr wrap="none" rtlCol="0">
            <a:spAutoFit/>
          </a:bodyPr>
          <a:lstStyle/>
          <a:p>
            <a:r>
              <a:rPr lang="en-US" dirty="0"/>
              <a:t>4. Write forward </a:t>
            </a:r>
          </a:p>
          <a:p>
            <a:r>
              <a:rPr lang="en-US" dirty="0"/>
              <a:t>for X1</a:t>
            </a:r>
          </a:p>
        </p:txBody>
      </p:sp>
      <p:sp>
        <p:nvSpPr>
          <p:cNvPr id="27" name="Rectangle 26"/>
          <p:cNvSpPr/>
          <p:nvPr/>
        </p:nvSpPr>
        <p:spPr>
          <a:xfrm>
            <a:off x="3029762"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8" name="Rectangle 27"/>
          <p:cNvSpPr/>
          <p:nvPr/>
        </p:nvSpPr>
        <p:spPr>
          <a:xfrm>
            <a:off x="3029762"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Write/Read</a:t>
            </a:r>
          </a:p>
        </p:txBody>
      </p:sp>
      <p:cxnSp>
        <p:nvCxnSpPr>
          <p:cNvPr id="29" name="Straight Arrow Connector 28"/>
          <p:cNvCxnSpPr>
            <a:stCxn id="5" idx="3"/>
            <a:endCxn id="6" idx="1"/>
          </p:cNvCxnSpPr>
          <p:nvPr/>
        </p:nvCxnSpPr>
        <p:spPr>
          <a:xfrm>
            <a:off x="2878408" y="4414761"/>
            <a:ext cx="1271598" cy="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37429" y="4081714"/>
            <a:ext cx="1164577" cy="369332"/>
          </a:xfrm>
          <a:prstGeom prst="rect">
            <a:avLst/>
          </a:prstGeom>
          <a:noFill/>
        </p:spPr>
        <p:txBody>
          <a:bodyPr wrap="none" rtlCol="0">
            <a:spAutoFit/>
          </a:bodyPr>
          <a:lstStyle/>
          <a:p>
            <a:r>
              <a:rPr lang="en-US" dirty="0"/>
              <a:t>5. Send X1</a:t>
            </a:r>
          </a:p>
        </p:txBody>
      </p:sp>
      <p:cxnSp>
        <p:nvCxnSpPr>
          <p:cNvPr id="31" name="Straight Arrow Connector 30"/>
          <p:cNvCxnSpPr/>
          <p:nvPr/>
        </p:nvCxnSpPr>
        <p:spPr>
          <a:xfrm flipH="1" flipV="1">
            <a:off x="5091145"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469505" y="2915325"/>
            <a:ext cx="1419980" cy="923330"/>
          </a:xfrm>
          <a:prstGeom prst="rect">
            <a:avLst/>
          </a:prstGeom>
          <a:noFill/>
        </p:spPr>
        <p:txBody>
          <a:bodyPr wrap="none" rtlCol="0">
            <a:spAutoFit/>
          </a:bodyPr>
          <a:lstStyle/>
          <a:p>
            <a:r>
              <a:rPr lang="en-US" dirty="0"/>
              <a:t>6. Write </a:t>
            </a:r>
          </a:p>
          <a:p>
            <a:r>
              <a:rPr lang="en-US" dirty="0"/>
              <a:t>Confirmation </a:t>
            </a:r>
          </a:p>
          <a:p>
            <a:r>
              <a:rPr lang="en-US" dirty="0"/>
              <a:t>for X1</a:t>
            </a:r>
          </a:p>
        </p:txBody>
      </p:sp>
    </p:spTree>
    <p:extLst>
      <p:ext uri="{BB962C8B-B14F-4D97-AF65-F5344CB8AC3E}">
        <p14:creationId xmlns:p14="http://schemas.microsoft.com/office/powerpoint/2010/main" val="2689583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(Exercise)</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84741" y="6142177"/>
            <a:ext cx="8816423" cy="369332"/>
          </a:xfrm>
          <a:prstGeom prst="rect">
            <a:avLst/>
          </a:prstGeom>
          <a:noFill/>
        </p:spPr>
        <p:txBody>
          <a:bodyPr wrap="none" rtlCol="0">
            <a:spAutoFit/>
          </a:bodyPr>
          <a:lstStyle/>
          <a:p>
            <a:r>
              <a:rPr lang="en-US" dirty="0">
                <a:solidFill>
                  <a:srgbClr val="0000FF"/>
                </a:solidFill>
              </a:rPr>
              <a:t>Assume P2 and P1 simultaneously issue read request to X1. Show the exchange of messages. </a:t>
            </a:r>
          </a:p>
        </p:txBody>
      </p:sp>
      <p:cxnSp>
        <p:nvCxnSpPr>
          <p:cNvPr id="13" name="Straight Arrow Connector 12"/>
          <p:cNvCxnSpPr>
            <a:stCxn id="7" idx="0"/>
            <a:endCxn id="12" idx="2"/>
          </p:cNvCxnSpPr>
          <p:nvPr/>
        </p:nvCxnSpPr>
        <p:spPr>
          <a:xfrm flipH="1" flipV="1">
            <a:off x="4692953" y="2607731"/>
            <a:ext cx="2627085"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4857" y="3056857"/>
            <a:ext cx="2315357" cy="369332"/>
          </a:xfrm>
          <a:prstGeom prst="rect">
            <a:avLst/>
          </a:prstGeom>
          <a:noFill/>
        </p:spPr>
        <p:txBody>
          <a:bodyPr wrap="none" rtlCol="0">
            <a:spAutoFit/>
          </a:bodyPr>
          <a:lstStyle/>
          <a:p>
            <a:r>
              <a:rPr lang="en-US" dirty="0"/>
              <a:t>1. Read Request for X1</a:t>
            </a:r>
          </a:p>
        </p:txBody>
      </p:sp>
      <p:cxnSp>
        <p:nvCxnSpPr>
          <p:cNvPr id="17" name="Straight Arrow Connector 16"/>
          <p:cNvCxnSpPr>
            <a:endCxn id="5" idx="3"/>
          </p:cNvCxnSpPr>
          <p:nvPr/>
        </p:nvCxnSpPr>
        <p:spPr>
          <a:xfrm flipH="1">
            <a:off x="2878408" y="2607731"/>
            <a:ext cx="1233973" cy="180703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676397" y="2607731"/>
            <a:ext cx="2300141" cy="369332"/>
          </a:xfrm>
          <a:prstGeom prst="rect">
            <a:avLst/>
          </a:prstGeom>
          <a:noFill/>
        </p:spPr>
        <p:txBody>
          <a:bodyPr wrap="none" rtlCol="0">
            <a:spAutoFit/>
          </a:bodyPr>
          <a:lstStyle/>
          <a:p>
            <a:r>
              <a:rPr lang="en-US" dirty="0"/>
              <a:t>2. Read forward for X1</a:t>
            </a:r>
          </a:p>
        </p:txBody>
      </p:sp>
      <p:sp>
        <p:nvSpPr>
          <p:cNvPr id="21" name="TextBox 20"/>
          <p:cNvSpPr txBox="1"/>
          <p:nvPr/>
        </p:nvSpPr>
        <p:spPr>
          <a:xfrm>
            <a:off x="3029762" y="5144570"/>
            <a:ext cx="2128031" cy="369332"/>
          </a:xfrm>
          <a:prstGeom prst="rect">
            <a:avLst/>
          </a:prstGeom>
          <a:noFill/>
        </p:spPr>
        <p:txBody>
          <a:bodyPr wrap="none" rtlCol="0">
            <a:spAutoFit/>
          </a:bodyPr>
          <a:lstStyle/>
          <a:p>
            <a:r>
              <a:rPr lang="en-US" dirty="0"/>
              <a:t>3. Sends the page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26" name="Freeform 25"/>
          <p:cNvSpPr/>
          <p:nvPr/>
        </p:nvSpPr>
        <p:spPr>
          <a:xfrm>
            <a:off x="2322286" y="4547810"/>
            <a:ext cx="4451047" cy="657235"/>
          </a:xfrm>
          <a:custGeom>
            <a:avLst/>
            <a:gdLst>
              <a:gd name="connsiteX0" fmla="*/ 0 w 4451047"/>
              <a:gd name="connsiteY0" fmla="*/ 362857 h 657235"/>
              <a:gd name="connsiteX1" fmla="*/ 24190 w 4451047"/>
              <a:gd name="connsiteY1" fmla="*/ 423333 h 657235"/>
              <a:gd name="connsiteX2" fmla="*/ 72571 w 4451047"/>
              <a:gd name="connsiteY2" fmla="*/ 471714 h 657235"/>
              <a:gd name="connsiteX3" fmla="*/ 108857 w 4451047"/>
              <a:gd name="connsiteY3" fmla="*/ 508000 h 657235"/>
              <a:gd name="connsiteX4" fmla="*/ 133047 w 4451047"/>
              <a:gd name="connsiteY4" fmla="*/ 544285 h 657235"/>
              <a:gd name="connsiteX5" fmla="*/ 205619 w 4451047"/>
              <a:gd name="connsiteY5" fmla="*/ 568476 h 657235"/>
              <a:gd name="connsiteX6" fmla="*/ 314476 w 4451047"/>
              <a:gd name="connsiteY6" fmla="*/ 592666 h 657235"/>
              <a:gd name="connsiteX7" fmla="*/ 399143 w 4451047"/>
              <a:gd name="connsiteY7" fmla="*/ 604761 h 657235"/>
              <a:gd name="connsiteX8" fmla="*/ 1016000 w 4451047"/>
              <a:gd name="connsiteY8" fmla="*/ 628952 h 657235"/>
              <a:gd name="connsiteX9" fmla="*/ 2467428 w 4451047"/>
              <a:gd name="connsiteY9" fmla="*/ 628952 h 657235"/>
              <a:gd name="connsiteX10" fmla="*/ 2552095 w 4451047"/>
              <a:gd name="connsiteY10" fmla="*/ 616857 h 657235"/>
              <a:gd name="connsiteX11" fmla="*/ 2612571 w 4451047"/>
              <a:gd name="connsiteY11" fmla="*/ 592666 h 657235"/>
              <a:gd name="connsiteX12" fmla="*/ 2721428 w 4451047"/>
              <a:gd name="connsiteY12" fmla="*/ 568476 h 657235"/>
              <a:gd name="connsiteX13" fmla="*/ 2781904 w 4451047"/>
              <a:gd name="connsiteY13" fmla="*/ 544285 h 657235"/>
              <a:gd name="connsiteX14" fmla="*/ 2854476 w 4451047"/>
              <a:gd name="connsiteY14" fmla="*/ 532190 h 657235"/>
              <a:gd name="connsiteX15" fmla="*/ 2902857 w 4451047"/>
              <a:gd name="connsiteY15" fmla="*/ 520095 h 657235"/>
              <a:gd name="connsiteX16" fmla="*/ 2975428 w 4451047"/>
              <a:gd name="connsiteY16" fmla="*/ 508000 h 657235"/>
              <a:gd name="connsiteX17" fmla="*/ 3120571 w 4451047"/>
              <a:gd name="connsiteY17" fmla="*/ 483809 h 657235"/>
              <a:gd name="connsiteX18" fmla="*/ 3156857 w 4451047"/>
              <a:gd name="connsiteY18" fmla="*/ 471714 h 657235"/>
              <a:gd name="connsiteX19" fmla="*/ 3205238 w 4451047"/>
              <a:gd name="connsiteY19" fmla="*/ 459619 h 657235"/>
              <a:gd name="connsiteX20" fmla="*/ 3302000 w 4451047"/>
              <a:gd name="connsiteY20" fmla="*/ 447523 h 657235"/>
              <a:gd name="connsiteX21" fmla="*/ 3398762 w 4451047"/>
              <a:gd name="connsiteY21" fmla="*/ 411238 h 657235"/>
              <a:gd name="connsiteX22" fmla="*/ 3459238 w 4451047"/>
              <a:gd name="connsiteY22" fmla="*/ 399142 h 657235"/>
              <a:gd name="connsiteX23" fmla="*/ 3531809 w 4451047"/>
              <a:gd name="connsiteY23" fmla="*/ 374952 h 657235"/>
              <a:gd name="connsiteX24" fmla="*/ 3580190 w 4451047"/>
              <a:gd name="connsiteY24" fmla="*/ 362857 h 657235"/>
              <a:gd name="connsiteX25" fmla="*/ 3676952 w 4451047"/>
              <a:gd name="connsiteY25" fmla="*/ 314476 h 657235"/>
              <a:gd name="connsiteX26" fmla="*/ 3725333 w 4451047"/>
              <a:gd name="connsiteY26" fmla="*/ 302380 h 657235"/>
              <a:gd name="connsiteX27" fmla="*/ 3785809 w 4451047"/>
              <a:gd name="connsiteY27" fmla="*/ 290285 h 657235"/>
              <a:gd name="connsiteX28" fmla="*/ 3858381 w 4451047"/>
              <a:gd name="connsiteY28" fmla="*/ 266095 h 657235"/>
              <a:gd name="connsiteX29" fmla="*/ 3906762 w 4451047"/>
              <a:gd name="connsiteY29" fmla="*/ 241904 h 657235"/>
              <a:gd name="connsiteX30" fmla="*/ 3979333 w 4451047"/>
              <a:gd name="connsiteY30" fmla="*/ 229809 h 657235"/>
              <a:gd name="connsiteX31" fmla="*/ 4064000 w 4451047"/>
              <a:gd name="connsiteY31" fmla="*/ 181428 h 657235"/>
              <a:gd name="connsiteX32" fmla="*/ 4112381 w 4451047"/>
              <a:gd name="connsiteY32" fmla="*/ 157238 h 657235"/>
              <a:gd name="connsiteX33" fmla="*/ 4184952 w 4451047"/>
              <a:gd name="connsiteY33" fmla="*/ 120952 h 657235"/>
              <a:gd name="connsiteX34" fmla="*/ 4209143 w 4451047"/>
              <a:gd name="connsiteY34" fmla="*/ 96761 h 657235"/>
              <a:gd name="connsiteX35" fmla="*/ 4257524 w 4451047"/>
              <a:gd name="connsiteY35" fmla="*/ 84666 h 657235"/>
              <a:gd name="connsiteX36" fmla="*/ 4293809 w 4451047"/>
              <a:gd name="connsiteY36" fmla="*/ 72571 h 657235"/>
              <a:gd name="connsiteX37" fmla="*/ 4402666 w 4451047"/>
              <a:gd name="connsiteY37" fmla="*/ 36285 h 657235"/>
              <a:gd name="connsiteX38" fmla="*/ 4451047 w 4451047"/>
              <a:gd name="connsiteY38" fmla="*/ 0 h 65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51047" h="657235">
                <a:moveTo>
                  <a:pt x="0" y="362857"/>
                </a:moveTo>
                <a:cubicBezTo>
                  <a:pt x="8063" y="383016"/>
                  <a:pt x="12147" y="405268"/>
                  <a:pt x="24190" y="423333"/>
                </a:cubicBezTo>
                <a:cubicBezTo>
                  <a:pt x="36841" y="442310"/>
                  <a:pt x="56444" y="455587"/>
                  <a:pt x="72571" y="471714"/>
                </a:cubicBezTo>
                <a:cubicBezTo>
                  <a:pt x="84666" y="483809"/>
                  <a:pt x="99369" y="493767"/>
                  <a:pt x="108857" y="508000"/>
                </a:cubicBezTo>
                <a:cubicBezTo>
                  <a:pt x="116920" y="520095"/>
                  <a:pt x="120720" y="536581"/>
                  <a:pt x="133047" y="544285"/>
                </a:cubicBezTo>
                <a:cubicBezTo>
                  <a:pt x="154670" y="557800"/>
                  <a:pt x="181428" y="560412"/>
                  <a:pt x="205619" y="568476"/>
                </a:cubicBezTo>
                <a:cubicBezTo>
                  <a:pt x="262007" y="587272"/>
                  <a:pt x="235412" y="580503"/>
                  <a:pt x="314476" y="592666"/>
                </a:cubicBezTo>
                <a:cubicBezTo>
                  <a:pt x="342653" y="597001"/>
                  <a:pt x="370672" y="603288"/>
                  <a:pt x="399143" y="604761"/>
                </a:cubicBezTo>
                <a:cubicBezTo>
                  <a:pt x="604645" y="615391"/>
                  <a:pt x="1016000" y="628952"/>
                  <a:pt x="1016000" y="628952"/>
                </a:cubicBezTo>
                <a:cubicBezTo>
                  <a:pt x="1576420" y="679898"/>
                  <a:pt x="1206178" y="650697"/>
                  <a:pt x="2467428" y="628952"/>
                </a:cubicBezTo>
                <a:cubicBezTo>
                  <a:pt x="2495933" y="628461"/>
                  <a:pt x="2523873" y="620889"/>
                  <a:pt x="2552095" y="616857"/>
                </a:cubicBezTo>
                <a:cubicBezTo>
                  <a:pt x="2572254" y="608793"/>
                  <a:pt x="2591974" y="599532"/>
                  <a:pt x="2612571" y="592666"/>
                </a:cubicBezTo>
                <a:cubicBezTo>
                  <a:pt x="2638191" y="584126"/>
                  <a:pt x="2697465" y="573269"/>
                  <a:pt x="2721428" y="568476"/>
                </a:cubicBezTo>
                <a:cubicBezTo>
                  <a:pt x="2741587" y="560412"/>
                  <a:pt x="2760957" y="549998"/>
                  <a:pt x="2781904" y="544285"/>
                </a:cubicBezTo>
                <a:cubicBezTo>
                  <a:pt x="2805564" y="537832"/>
                  <a:pt x="2830428" y="537000"/>
                  <a:pt x="2854476" y="532190"/>
                </a:cubicBezTo>
                <a:cubicBezTo>
                  <a:pt x="2870777" y="528930"/>
                  <a:pt x="2886556" y="523355"/>
                  <a:pt x="2902857" y="520095"/>
                </a:cubicBezTo>
                <a:cubicBezTo>
                  <a:pt x="2926905" y="515286"/>
                  <a:pt x="2951238" y="512032"/>
                  <a:pt x="2975428" y="508000"/>
                </a:cubicBezTo>
                <a:cubicBezTo>
                  <a:pt x="3060494" y="479643"/>
                  <a:pt x="2958539" y="510814"/>
                  <a:pt x="3120571" y="483809"/>
                </a:cubicBezTo>
                <a:cubicBezTo>
                  <a:pt x="3133147" y="481713"/>
                  <a:pt x="3144598" y="475216"/>
                  <a:pt x="3156857" y="471714"/>
                </a:cubicBezTo>
                <a:cubicBezTo>
                  <a:pt x="3172841" y="467147"/>
                  <a:pt x="3188841" y="462352"/>
                  <a:pt x="3205238" y="459619"/>
                </a:cubicBezTo>
                <a:cubicBezTo>
                  <a:pt x="3237301" y="454275"/>
                  <a:pt x="3269937" y="452867"/>
                  <a:pt x="3302000" y="447523"/>
                </a:cubicBezTo>
                <a:cubicBezTo>
                  <a:pt x="3393249" y="432315"/>
                  <a:pt x="3307989" y="441496"/>
                  <a:pt x="3398762" y="411238"/>
                </a:cubicBezTo>
                <a:cubicBezTo>
                  <a:pt x="3418265" y="404737"/>
                  <a:pt x="3439404" y="404551"/>
                  <a:pt x="3459238" y="399142"/>
                </a:cubicBezTo>
                <a:cubicBezTo>
                  <a:pt x="3483838" y="392433"/>
                  <a:pt x="3507071" y="381136"/>
                  <a:pt x="3531809" y="374952"/>
                </a:cubicBezTo>
                <a:lnTo>
                  <a:pt x="3580190" y="362857"/>
                </a:lnTo>
                <a:cubicBezTo>
                  <a:pt x="3612444" y="346730"/>
                  <a:pt x="3641968" y="323223"/>
                  <a:pt x="3676952" y="314476"/>
                </a:cubicBezTo>
                <a:cubicBezTo>
                  <a:pt x="3693079" y="310444"/>
                  <a:pt x="3709105" y="305986"/>
                  <a:pt x="3725333" y="302380"/>
                </a:cubicBezTo>
                <a:cubicBezTo>
                  <a:pt x="3745401" y="297920"/>
                  <a:pt x="3765975" y="295694"/>
                  <a:pt x="3785809" y="290285"/>
                </a:cubicBezTo>
                <a:cubicBezTo>
                  <a:pt x="3810410" y="283576"/>
                  <a:pt x="3834706" y="275565"/>
                  <a:pt x="3858381" y="266095"/>
                </a:cubicBezTo>
                <a:cubicBezTo>
                  <a:pt x="3875122" y="259399"/>
                  <a:pt x="3889492" y="247085"/>
                  <a:pt x="3906762" y="241904"/>
                </a:cubicBezTo>
                <a:cubicBezTo>
                  <a:pt x="3930252" y="234857"/>
                  <a:pt x="3955143" y="233841"/>
                  <a:pt x="3979333" y="229809"/>
                </a:cubicBezTo>
                <a:cubicBezTo>
                  <a:pt x="4125535" y="156710"/>
                  <a:pt x="3944328" y="249812"/>
                  <a:pt x="4064000" y="181428"/>
                </a:cubicBezTo>
                <a:cubicBezTo>
                  <a:pt x="4079655" y="172482"/>
                  <a:pt x="4096726" y="166184"/>
                  <a:pt x="4112381" y="157238"/>
                </a:cubicBezTo>
                <a:cubicBezTo>
                  <a:pt x="4178035" y="119721"/>
                  <a:pt x="4118421" y="143128"/>
                  <a:pt x="4184952" y="120952"/>
                </a:cubicBezTo>
                <a:cubicBezTo>
                  <a:pt x="4193016" y="112888"/>
                  <a:pt x="4198943" y="101861"/>
                  <a:pt x="4209143" y="96761"/>
                </a:cubicBezTo>
                <a:cubicBezTo>
                  <a:pt x="4224011" y="89327"/>
                  <a:pt x="4241540" y="89233"/>
                  <a:pt x="4257524" y="84666"/>
                </a:cubicBezTo>
                <a:cubicBezTo>
                  <a:pt x="4269783" y="81164"/>
                  <a:pt x="4281872" y="77048"/>
                  <a:pt x="4293809" y="72571"/>
                </a:cubicBezTo>
                <a:cubicBezTo>
                  <a:pt x="4384902" y="38411"/>
                  <a:pt x="4321597" y="56552"/>
                  <a:pt x="4402666" y="36285"/>
                </a:cubicBezTo>
                <a:cubicBezTo>
                  <a:pt x="4433232" y="5721"/>
                  <a:pt x="4416657" y="17195"/>
                  <a:pt x="4451047" y="0"/>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 name="Straight Arrow Connector 23"/>
          <p:cNvCxnSpPr>
            <a:stCxn id="7" idx="1"/>
          </p:cNvCxnSpPr>
          <p:nvPr/>
        </p:nvCxnSpPr>
        <p:spPr>
          <a:xfrm flipH="1" flipV="1">
            <a:off x="4246767" y="2607732"/>
            <a:ext cx="2523066" cy="180702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86387" y="3153991"/>
            <a:ext cx="2033805" cy="646331"/>
          </a:xfrm>
          <a:prstGeom prst="rect">
            <a:avLst/>
          </a:prstGeom>
          <a:noFill/>
        </p:spPr>
        <p:txBody>
          <a:bodyPr wrap="none" rtlCol="0">
            <a:spAutoFit/>
          </a:bodyPr>
          <a:lstStyle/>
          <a:p>
            <a:r>
              <a:rPr lang="en-US" dirty="0"/>
              <a:t>4. Read </a:t>
            </a:r>
          </a:p>
          <a:p>
            <a:r>
              <a:rPr lang="en-US" dirty="0"/>
              <a:t>Confirmation for X1</a:t>
            </a:r>
          </a:p>
        </p:txBody>
      </p:sp>
    </p:spTree>
    <p:extLst>
      <p:ext uri="{BB962C8B-B14F-4D97-AF65-F5344CB8AC3E}">
        <p14:creationId xmlns:p14="http://schemas.microsoft.com/office/powerpoint/2010/main" val="25768292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(Exercise)</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sp>
        <p:nvSpPr>
          <p:cNvPr id="3" name="TextBox 2"/>
          <p:cNvSpPr txBox="1"/>
          <p:nvPr/>
        </p:nvSpPr>
        <p:spPr>
          <a:xfrm>
            <a:off x="1113732" y="5874195"/>
            <a:ext cx="7701372" cy="923330"/>
          </a:xfrm>
          <a:prstGeom prst="rect">
            <a:avLst/>
          </a:prstGeom>
          <a:noFill/>
        </p:spPr>
        <p:txBody>
          <a:bodyPr wrap="none" rtlCol="0">
            <a:spAutoFit/>
          </a:bodyPr>
          <a:lstStyle/>
          <a:p>
            <a:r>
              <a:rPr lang="en-US" dirty="0">
                <a:solidFill>
                  <a:srgbClr val="0000FF"/>
                </a:solidFill>
              </a:rPr>
              <a:t>Start over from the initial state, and assume that P2 and P3 send write requests </a:t>
            </a:r>
          </a:p>
          <a:p>
            <a:r>
              <a:rPr lang="en-US" dirty="0">
                <a:solidFill>
                  <a:srgbClr val="0000FF"/>
                </a:solidFill>
              </a:rPr>
              <a:t>simultaneously. Show the exchange of messages. Note that the central manager </a:t>
            </a:r>
          </a:p>
          <a:p>
            <a:r>
              <a:rPr lang="en-US" dirty="0">
                <a:solidFill>
                  <a:srgbClr val="0000FF"/>
                </a:solidFill>
              </a:rPr>
              <a:t>will maintain a FIFO queue for all write requests.</a:t>
            </a:r>
          </a:p>
        </p:txBody>
      </p:sp>
      <p:sp>
        <p:nvSpPr>
          <p:cNvPr id="10" name="TextBox 9"/>
          <p:cNvSpPr txBox="1"/>
          <p:nvPr/>
        </p:nvSpPr>
        <p:spPr>
          <a:xfrm>
            <a:off x="3317668" y="2915325"/>
            <a:ext cx="1043876" cy="923330"/>
          </a:xfrm>
          <a:prstGeom prst="rect">
            <a:avLst/>
          </a:prstGeom>
          <a:noFill/>
        </p:spPr>
        <p:txBody>
          <a:bodyPr wrap="none" rtlCol="0">
            <a:spAutoFit/>
          </a:bodyPr>
          <a:lstStyle/>
          <a:p>
            <a:pPr marL="342900" indent="-342900">
              <a:buAutoNum type="arabicPeriod"/>
            </a:pPr>
            <a:r>
              <a:rPr lang="en-US" dirty="0"/>
              <a:t>Write </a:t>
            </a:r>
          </a:p>
          <a:p>
            <a:r>
              <a:rPr lang="en-US" dirty="0"/>
              <a:t>Request </a:t>
            </a:r>
          </a:p>
          <a:p>
            <a:r>
              <a:rPr lang="en-US" dirty="0"/>
              <a:t>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cxnSp>
        <p:nvCxnSpPr>
          <p:cNvPr id="17" name="Straight Arrow Connector 16"/>
          <p:cNvCxnSpPr/>
          <p:nvPr/>
        </p:nvCxnSpPr>
        <p:spPr>
          <a:xfrm flipH="1" flipV="1">
            <a:off x="4318001"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a:off x="5636381" y="2607731"/>
            <a:ext cx="1882946" cy="1311125"/>
          </a:xfrm>
          <a:prstGeom prst="curvedConnector3">
            <a:avLst>
              <a:gd name="adj1" fmla="val 100104"/>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370845" y="2595192"/>
            <a:ext cx="1833630" cy="646331"/>
          </a:xfrm>
          <a:prstGeom prst="rect">
            <a:avLst/>
          </a:prstGeom>
          <a:noFill/>
        </p:spPr>
        <p:txBody>
          <a:bodyPr wrap="none" rtlCol="0">
            <a:spAutoFit/>
          </a:bodyPr>
          <a:lstStyle/>
          <a:p>
            <a:r>
              <a:rPr lang="en-US" dirty="0"/>
              <a:t>2. Invalidate copy </a:t>
            </a:r>
          </a:p>
          <a:p>
            <a:r>
              <a:rPr lang="en-US" dirty="0"/>
              <a:t>of X1 at P3</a:t>
            </a:r>
          </a:p>
        </p:txBody>
      </p:sp>
      <p:cxnSp>
        <p:nvCxnSpPr>
          <p:cNvPr id="24" name="Straight Arrow Connector 23"/>
          <p:cNvCxnSpPr>
            <a:stCxn id="7" idx="0"/>
          </p:cNvCxnSpPr>
          <p:nvPr/>
        </p:nvCxnSpPr>
        <p:spPr>
          <a:xfrm flipH="1" flipV="1">
            <a:off x="4852611" y="2595193"/>
            <a:ext cx="2467427" cy="1323663"/>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709296" y="3606794"/>
            <a:ext cx="1394507" cy="646331"/>
          </a:xfrm>
          <a:prstGeom prst="rect">
            <a:avLst/>
          </a:prstGeom>
          <a:noFill/>
        </p:spPr>
        <p:txBody>
          <a:bodyPr wrap="none" rtlCol="0">
            <a:spAutoFit/>
          </a:bodyPr>
          <a:lstStyle/>
          <a:p>
            <a:r>
              <a:rPr lang="en-US" dirty="0"/>
              <a:t>3. Invalidate </a:t>
            </a:r>
          </a:p>
          <a:p>
            <a:r>
              <a:rPr lang="en-US" dirty="0"/>
              <a:t>confirmation</a:t>
            </a:r>
          </a:p>
        </p:txBody>
      </p:sp>
      <p:cxnSp>
        <p:nvCxnSpPr>
          <p:cNvPr id="20" name="Straight Arrow Connector 19"/>
          <p:cNvCxnSpPr>
            <a:stCxn id="12" idx="1"/>
            <a:endCxn id="15" idx="0"/>
          </p:cNvCxnSpPr>
          <p:nvPr/>
        </p:nvCxnSpPr>
        <p:spPr>
          <a:xfrm flipH="1">
            <a:off x="1590429" y="2111827"/>
            <a:ext cx="2074429" cy="962781"/>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405216" y="2087189"/>
            <a:ext cx="1745264" cy="646331"/>
          </a:xfrm>
          <a:prstGeom prst="rect">
            <a:avLst/>
          </a:prstGeom>
          <a:noFill/>
        </p:spPr>
        <p:txBody>
          <a:bodyPr wrap="none" rtlCol="0">
            <a:spAutoFit/>
          </a:bodyPr>
          <a:lstStyle/>
          <a:p>
            <a:r>
              <a:rPr lang="en-US" dirty="0"/>
              <a:t>4. Write forward </a:t>
            </a:r>
          </a:p>
          <a:p>
            <a:r>
              <a:rPr lang="en-US" dirty="0"/>
              <a:t>for X1</a:t>
            </a:r>
          </a:p>
        </p:txBody>
      </p:sp>
      <p:sp>
        <p:nvSpPr>
          <p:cNvPr id="27" name="Rectangle 26"/>
          <p:cNvSpPr/>
          <p:nvPr/>
        </p:nvSpPr>
        <p:spPr>
          <a:xfrm>
            <a:off x="3029762"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8" name="Rectangle 27"/>
          <p:cNvSpPr/>
          <p:nvPr/>
        </p:nvSpPr>
        <p:spPr>
          <a:xfrm>
            <a:off x="3029762"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Write/Read</a:t>
            </a:r>
          </a:p>
        </p:txBody>
      </p:sp>
      <p:cxnSp>
        <p:nvCxnSpPr>
          <p:cNvPr id="29" name="Straight Arrow Connector 28"/>
          <p:cNvCxnSpPr>
            <a:stCxn id="5" idx="3"/>
            <a:endCxn id="6" idx="1"/>
          </p:cNvCxnSpPr>
          <p:nvPr/>
        </p:nvCxnSpPr>
        <p:spPr>
          <a:xfrm>
            <a:off x="2878408" y="4414761"/>
            <a:ext cx="1271598" cy="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37429" y="4081714"/>
            <a:ext cx="1164577" cy="369332"/>
          </a:xfrm>
          <a:prstGeom prst="rect">
            <a:avLst/>
          </a:prstGeom>
          <a:noFill/>
        </p:spPr>
        <p:txBody>
          <a:bodyPr wrap="none" rtlCol="0">
            <a:spAutoFit/>
          </a:bodyPr>
          <a:lstStyle/>
          <a:p>
            <a:r>
              <a:rPr lang="en-US" dirty="0"/>
              <a:t>5. Send X1</a:t>
            </a:r>
          </a:p>
        </p:txBody>
      </p:sp>
      <p:cxnSp>
        <p:nvCxnSpPr>
          <p:cNvPr id="31" name="Straight Arrow Connector 30"/>
          <p:cNvCxnSpPr/>
          <p:nvPr/>
        </p:nvCxnSpPr>
        <p:spPr>
          <a:xfrm flipH="1" flipV="1">
            <a:off x="5091145"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469505" y="2915325"/>
            <a:ext cx="1419980" cy="923330"/>
          </a:xfrm>
          <a:prstGeom prst="rect">
            <a:avLst/>
          </a:prstGeom>
          <a:noFill/>
        </p:spPr>
        <p:txBody>
          <a:bodyPr wrap="none" rtlCol="0">
            <a:spAutoFit/>
          </a:bodyPr>
          <a:lstStyle/>
          <a:p>
            <a:r>
              <a:rPr lang="en-US" dirty="0"/>
              <a:t>6. Write </a:t>
            </a:r>
          </a:p>
          <a:p>
            <a:r>
              <a:rPr lang="en-US" dirty="0"/>
              <a:t>Confirmation </a:t>
            </a:r>
          </a:p>
          <a:p>
            <a:r>
              <a:rPr lang="en-US" dirty="0"/>
              <a:t>for X1</a:t>
            </a:r>
          </a:p>
        </p:txBody>
      </p:sp>
    </p:spTree>
    <p:extLst>
      <p:ext uri="{BB962C8B-B14F-4D97-AF65-F5344CB8AC3E}">
        <p14:creationId xmlns:p14="http://schemas.microsoft.com/office/powerpoint/2010/main" val="21420847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0210323_1141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988890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(Properties)</a:t>
            </a:r>
          </a:p>
        </p:txBody>
      </p:sp>
      <p:sp>
        <p:nvSpPr>
          <p:cNvPr id="3" name="Content Placeholder 2"/>
          <p:cNvSpPr>
            <a:spLocks noGrp="1"/>
          </p:cNvSpPr>
          <p:nvPr>
            <p:ph idx="1"/>
          </p:nvPr>
        </p:nvSpPr>
        <p:spPr/>
        <p:txBody>
          <a:bodyPr/>
          <a:lstStyle/>
          <a:p>
            <a:r>
              <a:rPr lang="en-US" dirty="0"/>
              <a:t>Every page has exactly one owner at a time</a:t>
            </a:r>
          </a:p>
          <a:p>
            <a:r>
              <a:rPr lang="en-US" dirty="0"/>
              <a:t>If the page is mapped r/w by the owner, then there does not exist any other copies</a:t>
            </a:r>
          </a:p>
          <a:p>
            <a:r>
              <a:rPr lang="en-US" dirty="0"/>
              <a:t>If the page is mapped r/o by the owner, then the copy is identical to other copies</a:t>
            </a:r>
          </a:p>
          <a:p>
            <a:r>
              <a:rPr lang="en-US" dirty="0"/>
              <a:t>The central manager is aware of all copies of a page in the network</a:t>
            </a:r>
          </a:p>
        </p:txBody>
      </p:sp>
    </p:spTree>
    <p:extLst>
      <p:ext uri="{BB962C8B-B14F-4D97-AF65-F5344CB8AC3E}">
        <p14:creationId xmlns:p14="http://schemas.microsoft.com/office/powerpoint/2010/main" val="382860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1"/>
            <a:ext cx="8229600" cy="1143000"/>
          </a:xfrm>
        </p:spPr>
        <p:txBody>
          <a:bodyPr>
            <a:normAutofit fontScale="90000"/>
          </a:bodyPr>
          <a:lstStyle/>
          <a:p>
            <a:r>
              <a:rPr lang="en-US" dirty="0"/>
              <a:t>Ivy and Sequential Consistency (Exercise)</a:t>
            </a:r>
          </a:p>
        </p:txBody>
      </p:sp>
      <p:sp>
        <p:nvSpPr>
          <p:cNvPr id="5" name="Rounded Rectangle 4"/>
          <p:cNvSpPr/>
          <p:nvPr/>
        </p:nvSpPr>
        <p:spPr>
          <a:xfrm>
            <a:off x="2225771"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94731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214915" y="2932668"/>
            <a:ext cx="715648" cy="369332"/>
          </a:xfrm>
          <a:prstGeom prst="rect">
            <a:avLst/>
          </a:prstGeom>
          <a:noFill/>
        </p:spPr>
        <p:txBody>
          <a:bodyPr wrap="none" rtlCol="0">
            <a:spAutoFit/>
          </a:bodyPr>
          <a:lstStyle/>
          <a:p>
            <a:r>
              <a:rPr lang="en-US" dirty="0"/>
              <a:t>Write</a:t>
            </a:r>
          </a:p>
        </p:txBody>
      </p:sp>
      <p:sp>
        <p:nvSpPr>
          <p:cNvPr id="27" name="TextBox 26"/>
          <p:cNvSpPr txBox="1"/>
          <p:nvPr/>
        </p:nvSpPr>
        <p:spPr>
          <a:xfrm>
            <a:off x="4106716" y="354570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90013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89866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89719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813397"/>
            <a:ext cx="879212" cy="431893"/>
          </a:xfrm>
          <a:prstGeom prst="rect">
            <a:avLst/>
          </a:prstGeom>
          <a:noFill/>
        </p:spPr>
        <p:txBody>
          <a:bodyPr wrap="none" rtlCol="0">
            <a:spAutoFit/>
          </a:bodyPr>
          <a:lstStyle/>
          <a:p>
            <a:pPr algn="ctr"/>
            <a:r>
              <a:rPr lang="en-US" dirty="0"/>
              <a:t>Local </a:t>
            </a:r>
          </a:p>
          <a:p>
            <a:pPr algn="ctr"/>
            <a:r>
              <a:rPr lang="en-US" dirty="0"/>
              <a:t>Memory</a:t>
            </a:r>
          </a:p>
        </p:txBody>
      </p:sp>
      <p:sp>
        <p:nvSpPr>
          <p:cNvPr id="6" name="TextBox 5"/>
          <p:cNvSpPr txBox="1"/>
          <p:nvPr/>
        </p:nvSpPr>
        <p:spPr>
          <a:xfrm>
            <a:off x="900496" y="6032286"/>
            <a:ext cx="8002812" cy="707886"/>
          </a:xfrm>
          <a:prstGeom prst="rect">
            <a:avLst/>
          </a:prstGeom>
          <a:noFill/>
        </p:spPr>
        <p:txBody>
          <a:bodyPr wrap="none" rtlCol="0">
            <a:spAutoFit/>
          </a:bodyPr>
          <a:lstStyle/>
          <a:p>
            <a:r>
              <a:rPr lang="en-US" sz="2000" i="1" dirty="0">
                <a:solidFill>
                  <a:srgbClr val="FF0000"/>
                </a:solidFill>
              </a:rPr>
              <a:t>Recall naïve DSM protocol violating Sequential Consistency. Revise </a:t>
            </a:r>
          </a:p>
          <a:p>
            <a:r>
              <a:rPr lang="en-US" sz="2000" i="1" dirty="0">
                <a:solidFill>
                  <a:srgbClr val="FF0000"/>
                </a:solidFill>
              </a:rPr>
              <a:t>the arguments for Ivy to discuss whether it satisfies sequential consistency. </a:t>
            </a:r>
          </a:p>
        </p:txBody>
      </p:sp>
      <p:cxnSp>
        <p:nvCxnSpPr>
          <p:cNvPr id="16" name="Straight Connector 15"/>
          <p:cNvCxnSpPr/>
          <p:nvPr/>
        </p:nvCxnSpPr>
        <p:spPr>
          <a:xfrm flipV="1">
            <a:off x="2116667" y="3314095"/>
            <a:ext cx="4813904" cy="36286"/>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5" idx="2"/>
          </p:cNvCxnSpPr>
          <p:nvPr/>
        </p:nvCxnSpPr>
        <p:spPr>
          <a:xfrm flipV="1">
            <a:off x="2667091"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464444"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322273"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2794000" y="2152952"/>
            <a:ext cx="1657048" cy="1149048"/>
          </a:xfrm>
          <a:custGeom>
            <a:avLst/>
            <a:gdLst>
              <a:gd name="connsiteX0" fmla="*/ 0 w 1657048"/>
              <a:gd name="connsiteY0" fmla="*/ 0 h 1149048"/>
              <a:gd name="connsiteX1" fmla="*/ 12095 w 1657048"/>
              <a:gd name="connsiteY1" fmla="*/ 145143 h 1149048"/>
              <a:gd name="connsiteX2" fmla="*/ 36286 w 1657048"/>
              <a:gd name="connsiteY2" fmla="*/ 266096 h 1149048"/>
              <a:gd name="connsiteX3" fmla="*/ 60476 w 1657048"/>
              <a:gd name="connsiteY3" fmla="*/ 350762 h 1149048"/>
              <a:gd name="connsiteX4" fmla="*/ 84667 w 1657048"/>
              <a:gd name="connsiteY4" fmla="*/ 435429 h 1149048"/>
              <a:gd name="connsiteX5" fmla="*/ 108857 w 1657048"/>
              <a:gd name="connsiteY5" fmla="*/ 616858 h 1149048"/>
              <a:gd name="connsiteX6" fmla="*/ 133048 w 1657048"/>
              <a:gd name="connsiteY6" fmla="*/ 689429 h 1149048"/>
              <a:gd name="connsiteX7" fmla="*/ 157238 w 1657048"/>
              <a:gd name="connsiteY7" fmla="*/ 762000 h 1149048"/>
              <a:gd name="connsiteX8" fmla="*/ 181429 w 1657048"/>
              <a:gd name="connsiteY8" fmla="*/ 786191 h 1149048"/>
              <a:gd name="connsiteX9" fmla="*/ 205619 w 1657048"/>
              <a:gd name="connsiteY9" fmla="*/ 834572 h 1149048"/>
              <a:gd name="connsiteX10" fmla="*/ 254000 w 1657048"/>
              <a:gd name="connsiteY10" fmla="*/ 882953 h 1149048"/>
              <a:gd name="connsiteX11" fmla="*/ 290286 w 1657048"/>
              <a:gd name="connsiteY11" fmla="*/ 943429 h 1149048"/>
              <a:gd name="connsiteX12" fmla="*/ 314476 w 1657048"/>
              <a:gd name="connsiteY12" fmla="*/ 979715 h 1149048"/>
              <a:gd name="connsiteX13" fmla="*/ 350762 w 1657048"/>
              <a:gd name="connsiteY13" fmla="*/ 991810 h 1149048"/>
              <a:gd name="connsiteX14" fmla="*/ 411238 w 1657048"/>
              <a:gd name="connsiteY14" fmla="*/ 1040191 h 1149048"/>
              <a:gd name="connsiteX15" fmla="*/ 435429 w 1657048"/>
              <a:gd name="connsiteY15" fmla="*/ 1064381 h 1149048"/>
              <a:gd name="connsiteX16" fmla="*/ 508000 w 1657048"/>
              <a:gd name="connsiteY16" fmla="*/ 1088572 h 1149048"/>
              <a:gd name="connsiteX17" fmla="*/ 580571 w 1657048"/>
              <a:gd name="connsiteY17" fmla="*/ 1112762 h 1149048"/>
              <a:gd name="connsiteX18" fmla="*/ 677333 w 1657048"/>
              <a:gd name="connsiteY18" fmla="*/ 1136953 h 1149048"/>
              <a:gd name="connsiteX19" fmla="*/ 931333 w 1657048"/>
              <a:gd name="connsiteY19" fmla="*/ 1149048 h 1149048"/>
              <a:gd name="connsiteX20" fmla="*/ 1076476 w 1657048"/>
              <a:gd name="connsiteY20" fmla="*/ 1136953 h 1149048"/>
              <a:gd name="connsiteX21" fmla="*/ 1124857 w 1657048"/>
              <a:gd name="connsiteY21" fmla="*/ 1124858 h 1149048"/>
              <a:gd name="connsiteX22" fmla="*/ 1197429 w 1657048"/>
              <a:gd name="connsiteY22" fmla="*/ 1100667 h 1149048"/>
              <a:gd name="connsiteX23" fmla="*/ 1233714 w 1657048"/>
              <a:gd name="connsiteY23" fmla="*/ 1088572 h 1149048"/>
              <a:gd name="connsiteX24" fmla="*/ 1318381 w 1657048"/>
              <a:gd name="connsiteY24" fmla="*/ 1064381 h 1149048"/>
              <a:gd name="connsiteX25" fmla="*/ 1390952 w 1657048"/>
              <a:gd name="connsiteY25" fmla="*/ 1040191 h 1149048"/>
              <a:gd name="connsiteX26" fmla="*/ 1427238 w 1657048"/>
              <a:gd name="connsiteY26" fmla="*/ 1016000 h 1149048"/>
              <a:gd name="connsiteX27" fmla="*/ 1463524 w 1657048"/>
              <a:gd name="connsiteY27" fmla="*/ 1003905 h 1149048"/>
              <a:gd name="connsiteX28" fmla="*/ 1499810 w 1657048"/>
              <a:gd name="connsiteY28" fmla="*/ 967619 h 1149048"/>
              <a:gd name="connsiteX29" fmla="*/ 1536095 w 1657048"/>
              <a:gd name="connsiteY29" fmla="*/ 943429 h 1149048"/>
              <a:gd name="connsiteX30" fmla="*/ 1596571 w 1657048"/>
              <a:gd name="connsiteY30" fmla="*/ 882953 h 1149048"/>
              <a:gd name="connsiteX31" fmla="*/ 1620762 w 1657048"/>
              <a:gd name="connsiteY31" fmla="*/ 858762 h 1149048"/>
              <a:gd name="connsiteX32" fmla="*/ 1657048 w 1657048"/>
              <a:gd name="connsiteY32" fmla="*/ 774096 h 114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57048" h="1149048">
                <a:moveTo>
                  <a:pt x="0" y="0"/>
                </a:moveTo>
                <a:cubicBezTo>
                  <a:pt x="4032" y="48381"/>
                  <a:pt x="5535" y="97039"/>
                  <a:pt x="12095" y="145143"/>
                </a:cubicBezTo>
                <a:cubicBezTo>
                  <a:pt x="17650" y="185882"/>
                  <a:pt x="23284" y="227090"/>
                  <a:pt x="36286" y="266096"/>
                </a:cubicBezTo>
                <a:cubicBezTo>
                  <a:pt x="65284" y="353089"/>
                  <a:pt x="30104" y="244459"/>
                  <a:pt x="60476" y="350762"/>
                </a:cubicBezTo>
                <a:cubicBezTo>
                  <a:pt x="95191" y="472267"/>
                  <a:pt x="46840" y="284130"/>
                  <a:pt x="84667" y="435429"/>
                </a:cubicBezTo>
                <a:cubicBezTo>
                  <a:pt x="88693" y="471667"/>
                  <a:pt x="97999" y="573427"/>
                  <a:pt x="108857" y="616858"/>
                </a:cubicBezTo>
                <a:cubicBezTo>
                  <a:pt x="115041" y="641596"/>
                  <a:pt x="124984" y="665239"/>
                  <a:pt x="133048" y="689429"/>
                </a:cubicBezTo>
                <a:lnTo>
                  <a:pt x="157238" y="762000"/>
                </a:lnTo>
                <a:lnTo>
                  <a:pt x="181429" y="786191"/>
                </a:lnTo>
                <a:cubicBezTo>
                  <a:pt x="189492" y="802318"/>
                  <a:pt x="194801" y="820148"/>
                  <a:pt x="205619" y="834572"/>
                </a:cubicBezTo>
                <a:cubicBezTo>
                  <a:pt x="219303" y="852818"/>
                  <a:pt x="254000" y="882953"/>
                  <a:pt x="254000" y="882953"/>
                </a:cubicBezTo>
                <a:cubicBezTo>
                  <a:pt x="275005" y="945968"/>
                  <a:pt x="252336" y="895991"/>
                  <a:pt x="290286" y="943429"/>
                </a:cubicBezTo>
                <a:cubicBezTo>
                  <a:pt x="299367" y="954780"/>
                  <a:pt x="303125" y="970634"/>
                  <a:pt x="314476" y="979715"/>
                </a:cubicBezTo>
                <a:cubicBezTo>
                  <a:pt x="324432" y="987680"/>
                  <a:pt x="338667" y="987778"/>
                  <a:pt x="350762" y="991810"/>
                </a:cubicBezTo>
                <a:cubicBezTo>
                  <a:pt x="398940" y="1064078"/>
                  <a:pt x="346325" y="1001245"/>
                  <a:pt x="411238" y="1040191"/>
                </a:cubicBezTo>
                <a:cubicBezTo>
                  <a:pt x="421017" y="1046058"/>
                  <a:pt x="425229" y="1059281"/>
                  <a:pt x="435429" y="1064381"/>
                </a:cubicBezTo>
                <a:cubicBezTo>
                  <a:pt x="458236" y="1075784"/>
                  <a:pt x="483810" y="1080508"/>
                  <a:pt x="508000" y="1088572"/>
                </a:cubicBezTo>
                <a:lnTo>
                  <a:pt x="580571" y="1112762"/>
                </a:lnTo>
                <a:cubicBezTo>
                  <a:pt x="614638" y="1124118"/>
                  <a:pt x="639379" y="1134034"/>
                  <a:pt x="677333" y="1136953"/>
                </a:cubicBezTo>
                <a:cubicBezTo>
                  <a:pt x="761846" y="1143454"/>
                  <a:pt x="846666" y="1145016"/>
                  <a:pt x="931333" y="1149048"/>
                </a:cubicBezTo>
                <a:cubicBezTo>
                  <a:pt x="979714" y="1145016"/>
                  <a:pt x="1028302" y="1142975"/>
                  <a:pt x="1076476" y="1136953"/>
                </a:cubicBezTo>
                <a:cubicBezTo>
                  <a:pt x="1092971" y="1134891"/>
                  <a:pt x="1108935" y="1129635"/>
                  <a:pt x="1124857" y="1124858"/>
                </a:cubicBezTo>
                <a:cubicBezTo>
                  <a:pt x="1149281" y="1117531"/>
                  <a:pt x="1173238" y="1108731"/>
                  <a:pt x="1197429" y="1100667"/>
                </a:cubicBezTo>
                <a:lnTo>
                  <a:pt x="1233714" y="1088572"/>
                </a:lnTo>
                <a:cubicBezTo>
                  <a:pt x="1355652" y="1047926"/>
                  <a:pt x="1166516" y="1109941"/>
                  <a:pt x="1318381" y="1064381"/>
                </a:cubicBezTo>
                <a:cubicBezTo>
                  <a:pt x="1342804" y="1057054"/>
                  <a:pt x="1390952" y="1040191"/>
                  <a:pt x="1390952" y="1040191"/>
                </a:cubicBezTo>
                <a:cubicBezTo>
                  <a:pt x="1403047" y="1032127"/>
                  <a:pt x="1414236" y="1022501"/>
                  <a:pt x="1427238" y="1016000"/>
                </a:cubicBezTo>
                <a:cubicBezTo>
                  <a:pt x="1438642" y="1010298"/>
                  <a:pt x="1452916" y="1010977"/>
                  <a:pt x="1463524" y="1003905"/>
                </a:cubicBezTo>
                <a:cubicBezTo>
                  <a:pt x="1477757" y="994417"/>
                  <a:pt x="1486669" y="978570"/>
                  <a:pt x="1499810" y="967619"/>
                </a:cubicBezTo>
                <a:cubicBezTo>
                  <a:pt x="1510977" y="958313"/>
                  <a:pt x="1525155" y="953001"/>
                  <a:pt x="1536095" y="943429"/>
                </a:cubicBezTo>
                <a:cubicBezTo>
                  <a:pt x="1557550" y="924656"/>
                  <a:pt x="1576412" y="903112"/>
                  <a:pt x="1596571" y="882953"/>
                </a:cubicBezTo>
                <a:lnTo>
                  <a:pt x="1620762" y="858762"/>
                </a:lnTo>
                <a:cubicBezTo>
                  <a:pt x="1646755" y="780782"/>
                  <a:pt x="1626921" y="804221"/>
                  <a:pt x="1657048" y="77409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2794000" y="2177143"/>
            <a:ext cx="3495524" cy="1124857"/>
          </a:xfrm>
          <a:custGeom>
            <a:avLst/>
            <a:gdLst>
              <a:gd name="connsiteX0" fmla="*/ 0 w 3495524"/>
              <a:gd name="connsiteY0" fmla="*/ 0 h 1124857"/>
              <a:gd name="connsiteX1" fmla="*/ 1524000 w 3495524"/>
              <a:gd name="connsiteY1" fmla="*/ 1124857 h 1124857"/>
              <a:gd name="connsiteX2" fmla="*/ 1524000 w 3495524"/>
              <a:gd name="connsiteY2" fmla="*/ 1124857 h 1124857"/>
              <a:gd name="connsiteX3" fmla="*/ 3495524 w 3495524"/>
              <a:gd name="connsiteY3" fmla="*/ 979714 h 1124857"/>
            </a:gdLst>
            <a:ahLst/>
            <a:cxnLst>
              <a:cxn ang="0">
                <a:pos x="connsiteX0" y="connsiteY0"/>
              </a:cxn>
              <a:cxn ang="0">
                <a:pos x="connsiteX1" y="connsiteY1"/>
              </a:cxn>
              <a:cxn ang="0">
                <a:pos x="connsiteX2" y="connsiteY2"/>
              </a:cxn>
              <a:cxn ang="0">
                <a:pos x="connsiteX3" y="connsiteY3"/>
              </a:cxn>
            </a:cxnLst>
            <a:rect l="l" t="t" r="r" b="b"/>
            <a:pathLst>
              <a:path w="3495524" h="1124857">
                <a:moveTo>
                  <a:pt x="0" y="0"/>
                </a:moveTo>
                <a:lnTo>
                  <a:pt x="1524000" y="1124857"/>
                </a:lnTo>
                <a:lnTo>
                  <a:pt x="1524000" y="1124857"/>
                </a:lnTo>
                <a:cubicBezTo>
                  <a:pt x="1852587" y="1100667"/>
                  <a:pt x="3219349" y="1044222"/>
                  <a:pt x="3495524" y="979714"/>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901902" y="2900402"/>
            <a:ext cx="715648" cy="369332"/>
          </a:xfrm>
          <a:prstGeom prst="rect">
            <a:avLst/>
          </a:prstGeom>
          <a:noFill/>
        </p:spPr>
        <p:txBody>
          <a:bodyPr wrap="none" rtlCol="0">
            <a:spAutoFit/>
          </a:bodyPr>
          <a:lstStyle/>
          <a:p>
            <a:r>
              <a:rPr lang="en-US" dirty="0"/>
              <a:t>Write</a:t>
            </a:r>
          </a:p>
        </p:txBody>
      </p:sp>
      <p:cxnSp>
        <p:nvCxnSpPr>
          <p:cNvPr id="42" name="Curved Connector 41"/>
          <p:cNvCxnSpPr>
            <a:stCxn id="5" idx="0"/>
            <a:endCxn id="28" idx="0"/>
          </p:cNvCxnSpPr>
          <p:nvPr/>
        </p:nvCxnSpPr>
        <p:spPr>
          <a:xfrm rot="16200000" flipH="1">
            <a:off x="2625177" y="1571907"/>
            <a:ext cx="370145" cy="286319"/>
          </a:xfrm>
          <a:prstGeom prst="curvedConnector3">
            <a:avLst>
              <a:gd name="adj1" fmla="val -6176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4241" y="1135652"/>
            <a:ext cx="656700" cy="369332"/>
          </a:xfrm>
          <a:prstGeom prst="rect">
            <a:avLst/>
          </a:prstGeom>
          <a:noFill/>
        </p:spPr>
        <p:txBody>
          <a:bodyPr wrap="none" rtlCol="0">
            <a:spAutoFit/>
          </a:bodyPr>
          <a:lstStyle/>
          <a:p>
            <a:r>
              <a:rPr lang="en-US" dirty="0"/>
              <a:t>Read</a:t>
            </a:r>
          </a:p>
        </p:txBody>
      </p:sp>
      <p:sp>
        <p:nvSpPr>
          <p:cNvPr id="24" name="Rectangle 23"/>
          <p:cNvSpPr/>
          <p:nvPr/>
        </p:nvSpPr>
        <p:spPr>
          <a:xfrm>
            <a:off x="755674" y="4482928"/>
            <a:ext cx="7931125" cy="1477328"/>
          </a:xfrm>
          <a:prstGeom prst="rect">
            <a:avLst/>
          </a:prstGeom>
        </p:spPr>
        <p:txBody>
          <a:bodyPr wrap="square">
            <a:spAutoFit/>
          </a:bodyPr>
          <a:lstStyle/>
          <a:p>
            <a:pPr lvl="1" algn="just"/>
            <a:r>
              <a:rPr lang="en-US" dirty="0"/>
              <a:t>#1: </a:t>
            </a:r>
            <a:r>
              <a:rPr lang="en-US" i="1" dirty="0"/>
              <a:t>All operations in one machine are executed in order (e.g. in program order)</a:t>
            </a:r>
          </a:p>
          <a:p>
            <a:pPr lvl="1" algn="just"/>
            <a:endParaRPr lang="en-US" i="1" dirty="0"/>
          </a:p>
          <a:p>
            <a:pPr lvl="1" algn="just"/>
            <a:r>
              <a:rPr lang="en-US" dirty="0">
                <a:solidFill>
                  <a:srgbClr val="0000FF"/>
                </a:solidFill>
              </a:rPr>
              <a:t>Note that the Naïve DSM protocol does not wait for the Write to complete. </a:t>
            </a:r>
          </a:p>
          <a:p>
            <a:pPr lvl="1" algn="just"/>
            <a:r>
              <a:rPr lang="en-US" dirty="0">
                <a:solidFill>
                  <a:srgbClr val="0000FF"/>
                </a:solidFill>
              </a:rPr>
              <a:t>Thus can go ahead to read from local memory before the preceding write </a:t>
            </a:r>
          </a:p>
          <a:p>
            <a:pPr lvl="1" algn="just"/>
            <a:r>
              <a:rPr lang="en-US" dirty="0">
                <a:solidFill>
                  <a:srgbClr val="0000FF"/>
                </a:solidFill>
              </a:rPr>
              <a:t>finishes. This violates Rule #1 of sequential consistency.</a:t>
            </a:r>
            <a:r>
              <a:rPr lang="en-US" b="1" dirty="0"/>
              <a:t> </a:t>
            </a:r>
          </a:p>
        </p:txBody>
      </p:sp>
    </p:spTree>
    <p:extLst>
      <p:ext uri="{BB962C8B-B14F-4D97-AF65-F5344CB8AC3E}">
        <p14:creationId xmlns:p14="http://schemas.microsoft.com/office/powerpoint/2010/main" val="19188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Ivy and Sequential Consistency</a:t>
            </a:r>
          </a:p>
        </p:txBody>
      </p:sp>
      <p:sp>
        <p:nvSpPr>
          <p:cNvPr id="5" name="Rounded Rectangle 4"/>
          <p:cNvSpPr/>
          <p:nvPr/>
        </p:nvSpPr>
        <p:spPr>
          <a:xfrm>
            <a:off x="2225771"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94731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214915" y="2932668"/>
            <a:ext cx="715648" cy="369332"/>
          </a:xfrm>
          <a:prstGeom prst="rect">
            <a:avLst/>
          </a:prstGeom>
          <a:noFill/>
        </p:spPr>
        <p:txBody>
          <a:bodyPr wrap="none" rtlCol="0">
            <a:spAutoFit/>
          </a:bodyPr>
          <a:lstStyle/>
          <a:p>
            <a:r>
              <a:rPr lang="en-US" dirty="0"/>
              <a:t>Write</a:t>
            </a:r>
          </a:p>
        </p:txBody>
      </p:sp>
      <p:sp>
        <p:nvSpPr>
          <p:cNvPr id="27" name="TextBox 26"/>
          <p:cNvSpPr txBox="1"/>
          <p:nvPr/>
        </p:nvSpPr>
        <p:spPr>
          <a:xfrm>
            <a:off x="4106716" y="354570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90013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89866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89719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813397"/>
            <a:ext cx="879212" cy="431893"/>
          </a:xfrm>
          <a:prstGeom prst="rect">
            <a:avLst/>
          </a:prstGeom>
          <a:noFill/>
        </p:spPr>
        <p:txBody>
          <a:bodyPr wrap="none" rtlCol="0">
            <a:spAutoFit/>
          </a:bodyPr>
          <a:lstStyle/>
          <a:p>
            <a:pPr algn="ctr"/>
            <a:r>
              <a:rPr lang="en-US" dirty="0"/>
              <a:t>Local </a:t>
            </a:r>
          </a:p>
          <a:p>
            <a:pPr algn="ctr"/>
            <a:r>
              <a:rPr lang="en-US" dirty="0"/>
              <a:t>Memory</a:t>
            </a:r>
          </a:p>
        </p:txBody>
      </p:sp>
      <p:cxnSp>
        <p:nvCxnSpPr>
          <p:cNvPr id="16" name="Straight Connector 15"/>
          <p:cNvCxnSpPr/>
          <p:nvPr/>
        </p:nvCxnSpPr>
        <p:spPr>
          <a:xfrm flipV="1">
            <a:off x="2116667" y="3314095"/>
            <a:ext cx="4813904" cy="36286"/>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5" idx="2"/>
          </p:cNvCxnSpPr>
          <p:nvPr/>
        </p:nvCxnSpPr>
        <p:spPr>
          <a:xfrm flipV="1">
            <a:off x="2667091"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464444"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322273"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2794000" y="2152952"/>
            <a:ext cx="1657048" cy="1149048"/>
          </a:xfrm>
          <a:custGeom>
            <a:avLst/>
            <a:gdLst>
              <a:gd name="connsiteX0" fmla="*/ 0 w 1657048"/>
              <a:gd name="connsiteY0" fmla="*/ 0 h 1149048"/>
              <a:gd name="connsiteX1" fmla="*/ 12095 w 1657048"/>
              <a:gd name="connsiteY1" fmla="*/ 145143 h 1149048"/>
              <a:gd name="connsiteX2" fmla="*/ 36286 w 1657048"/>
              <a:gd name="connsiteY2" fmla="*/ 266096 h 1149048"/>
              <a:gd name="connsiteX3" fmla="*/ 60476 w 1657048"/>
              <a:gd name="connsiteY3" fmla="*/ 350762 h 1149048"/>
              <a:gd name="connsiteX4" fmla="*/ 84667 w 1657048"/>
              <a:gd name="connsiteY4" fmla="*/ 435429 h 1149048"/>
              <a:gd name="connsiteX5" fmla="*/ 108857 w 1657048"/>
              <a:gd name="connsiteY5" fmla="*/ 616858 h 1149048"/>
              <a:gd name="connsiteX6" fmla="*/ 133048 w 1657048"/>
              <a:gd name="connsiteY6" fmla="*/ 689429 h 1149048"/>
              <a:gd name="connsiteX7" fmla="*/ 157238 w 1657048"/>
              <a:gd name="connsiteY7" fmla="*/ 762000 h 1149048"/>
              <a:gd name="connsiteX8" fmla="*/ 181429 w 1657048"/>
              <a:gd name="connsiteY8" fmla="*/ 786191 h 1149048"/>
              <a:gd name="connsiteX9" fmla="*/ 205619 w 1657048"/>
              <a:gd name="connsiteY9" fmla="*/ 834572 h 1149048"/>
              <a:gd name="connsiteX10" fmla="*/ 254000 w 1657048"/>
              <a:gd name="connsiteY10" fmla="*/ 882953 h 1149048"/>
              <a:gd name="connsiteX11" fmla="*/ 290286 w 1657048"/>
              <a:gd name="connsiteY11" fmla="*/ 943429 h 1149048"/>
              <a:gd name="connsiteX12" fmla="*/ 314476 w 1657048"/>
              <a:gd name="connsiteY12" fmla="*/ 979715 h 1149048"/>
              <a:gd name="connsiteX13" fmla="*/ 350762 w 1657048"/>
              <a:gd name="connsiteY13" fmla="*/ 991810 h 1149048"/>
              <a:gd name="connsiteX14" fmla="*/ 411238 w 1657048"/>
              <a:gd name="connsiteY14" fmla="*/ 1040191 h 1149048"/>
              <a:gd name="connsiteX15" fmla="*/ 435429 w 1657048"/>
              <a:gd name="connsiteY15" fmla="*/ 1064381 h 1149048"/>
              <a:gd name="connsiteX16" fmla="*/ 508000 w 1657048"/>
              <a:gd name="connsiteY16" fmla="*/ 1088572 h 1149048"/>
              <a:gd name="connsiteX17" fmla="*/ 580571 w 1657048"/>
              <a:gd name="connsiteY17" fmla="*/ 1112762 h 1149048"/>
              <a:gd name="connsiteX18" fmla="*/ 677333 w 1657048"/>
              <a:gd name="connsiteY18" fmla="*/ 1136953 h 1149048"/>
              <a:gd name="connsiteX19" fmla="*/ 931333 w 1657048"/>
              <a:gd name="connsiteY19" fmla="*/ 1149048 h 1149048"/>
              <a:gd name="connsiteX20" fmla="*/ 1076476 w 1657048"/>
              <a:gd name="connsiteY20" fmla="*/ 1136953 h 1149048"/>
              <a:gd name="connsiteX21" fmla="*/ 1124857 w 1657048"/>
              <a:gd name="connsiteY21" fmla="*/ 1124858 h 1149048"/>
              <a:gd name="connsiteX22" fmla="*/ 1197429 w 1657048"/>
              <a:gd name="connsiteY22" fmla="*/ 1100667 h 1149048"/>
              <a:gd name="connsiteX23" fmla="*/ 1233714 w 1657048"/>
              <a:gd name="connsiteY23" fmla="*/ 1088572 h 1149048"/>
              <a:gd name="connsiteX24" fmla="*/ 1318381 w 1657048"/>
              <a:gd name="connsiteY24" fmla="*/ 1064381 h 1149048"/>
              <a:gd name="connsiteX25" fmla="*/ 1390952 w 1657048"/>
              <a:gd name="connsiteY25" fmla="*/ 1040191 h 1149048"/>
              <a:gd name="connsiteX26" fmla="*/ 1427238 w 1657048"/>
              <a:gd name="connsiteY26" fmla="*/ 1016000 h 1149048"/>
              <a:gd name="connsiteX27" fmla="*/ 1463524 w 1657048"/>
              <a:gd name="connsiteY27" fmla="*/ 1003905 h 1149048"/>
              <a:gd name="connsiteX28" fmla="*/ 1499810 w 1657048"/>
              <a:gd name="connsiteY28" fmla="*/ 967619 h 1149048"/>
              <a:gd name="connsiteX29" fmla="*/ 1536095 w 1657048"/>
              <a:gd name="connsiteY29" fmla="*/ 943429 h 1149048"/>
              <a:gd name="connsiteX30" fmla="*/ 1596571 w 1657048"/>
              <a:gd name="connsiteY30" fmla="*/ 882953 h 1149048"/>
              <a:gd name="connsiteX31" fmla="*/ 1620762 w 1657048"/>
              <a:gd name="connsiteY31" fmla="*/ 858762 h 1149048"/>
              <a:gd name="connsiteX32" fmla="*/ 1657048 w 1657048"/>
              <a:gd name="connsiteY32" fmla="*/ 774096 h 114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57048" h="1149048">
                <a:moveTo>
                  <a:pt x="0" y="0"/>
                </a:moveTo>
                <a:cubicBezTo>
                  <a:pt x="4032" y="48381"/>
                  <a:pt x="5535" y="97039"/>
                  <a:pt x="12095" y="145143"/>
                </a:cubicBezTo>
                <a:cubicBezTo>
                  <a:pt x="17650" y="185882"/>
                  <a:pt x="23284" y="227090"/>
                  <a:pt x="36286" y="266096"/>
                </a:cubicBezTo>
                <a:cubicBezTo>
                  <a:pt x="65284" y="353089"/>
                  <a:pt x="30104" y="244459"/>
                  <a:pt x="60476" y="350762"/>
                </a:cubicBezTo>
                <a:cubicBezTo>
                  <a:pt x="95191" y="472267"/>
                  <a:pt x="46840" y="284130"/>
                  <a:pt x="84667" y="435429"/>
                </a:cubicBezTo>
                <a:cubicBezTo>
                  <a:pt x="88693" y="471667"/>
                  <a:pt x="97999" y="573427"/>
                  <a:pt x="108857" y="616858"/>
                </a:cubicBezTo>
                <a:cubicBezTo>
                  <a:pt x="115041" y="641596"/>
                  <a:pt x="124984" y="665239"/>
                  <a:pt x="133048" y="689429"/>
                </a:cubicBezTo>
                <a:lnTo>
                  <a:pt x="157238" y="762000"/>
                </a:lnTo>
                <a:lnTo>
                  <a:pt x="181429" y="786191"/>
                </a:lnTo>
                <a:cubicBezTo>
                  <a:pt x="189492" y="802318"/>
                  <a:pt x="194801" y="820148"/>
                  <a:pt x="205619" y="834572"/>
                </a:cubicBezTo>
                <a:cubicBezTo>
                  <a:pt x="219303" y="852818"/>
                  <a:pt x="254000" y="882953"/>
                  <a:pt x="254000" y="882953"/>
                </a:cubicBezTo>
                <a:cubicBezTo>
                  <a:pt x="275005" y="945968"/>
                  <a:pt x="252336" y="895991"/>
                  <a:pt x="290286" y="943429"/>
                </a:cubicBezTo>
                <a:cubicBezTo>
                  <a:pt x="299367" y="954780"/>
                  <a:pt x="303125" y="970634"/>
                  <a:pt x="314476" y="979715"/>
                </a:cubicBezTo>
                <a:cubicBezTo>
                  <a:pt x="324432" y="987680"/>
                  <a:pt x="338667" y="987778"/>
                  <a:pt x="350762" y="991810"/>
                </a:cubicBezTo>
                <a:cubicBezTo>
                  <a:pt x="398940" y="1064078"/>
                  <a:pt x="346325" y="1001245"/>
                  <a:pt x="411238" y="1040191"/>
                </a:cubicBezTo>
                <a:cubicBezTo>
                  <a:pt x="421017" y="1046058"/>
                  <a:pt x="425229" y="1059281"/>
                  <a:pt x="435429" y="1064381"/>
                </a:cubicBezTo>
                <a:cubicBezTo>
                  <a:pt x="458236" y="1075784"/>
                  <a:pt x="483810" y="1080508"/>
                  <a:pt x="508000" y="1088572"/>
                </a:cubicBezTo>
                <a:lnTo>
                  <a:pt x="580571" y="1112762"/>
                </a:lnTo>
                <a:cubicBezTo>
                  <a:pt x="614638" y="1124118"/>
                  <a:pt x="639379" y="1134034"/>
                  <a:pt x="677333" y="1136953"/>
                </a:cubicBezTo>
                <a:cubicBezTo>
                  <a:pt x="761846" y="1143454"/>
                  <a:pt x="846666" y="1145016"/>
                  <a:pt x="931333" y="1149048"/>
                </a:cubicBezTo>
                <a:cubicBezTo>
                  <a:pt x="979714" y="1145016"/>
                  <a:pt x="1028302" y="1142975"/>
                  <a:pt x="1076476" y="1136953"/>
                </a:cubicBezTo>
                <a:cubicBezTo>
                  <a:pt x="1092971" y="1134891"/>
                  <a:pt x="1108935" y="1129635"/>
                  <a:pt x="1124857" y="1124858"/>
                </a:cubicBezTo>
                <a:cubicBezTo>
                  <a:pt x="1149281" y="1117531"/>
                  <a:pt x="1173238" y="1108731"/>
                  <a:pt x="1197429" y="1100667"/>
                </a:cubicBezTo>
                <a:lnTo>
                  <a:pt x="1233714" y="1088572"/>
                </a:lnTo>
                <a:cubicBezTo>
                  <a:pt x="1355652" y="1047926"/>
                  <a:pt x="1166516" y="1109941"/>
                  <a:pt x="1318381" y="1064381"/>
                </a:cubicBezTo>
                <a:cubicBezTo>
                  <a:pt x="1342804" y="1057054"/>
                  <a:pt x="1390952" y="1040191"/>
                  <a:pt x="1390952" y="1040191"/>
                </a:cubicBezTo>
                <a:cubicBezTo>
                  <a:pt x="1403047" y="1032127"/>
                  <a:pt x="1414236" y="1022501"/>
                  <a:pt x="1427238" y="1016000"/>
                </a:cubicBezTo>
                <a:cubicBezTo>
                  <a:pt x="1438642" y="1010298"/>
                  <a:pt x="1452916" y="1010977"/>
                  <a:pt x="1463524" y="1003905"/>
                </a:cubicBezTo>
                <a:cubicBezTo>
                  <a:pt x="1477757" y="994417"/>
                  <a:pt x="1486669" y="978570"/>
                  <a:pt x="1499810" y="967619"/>
                </a:cubicBezTo>
                <a:cubicBezTo>
                  <a:pt x="1510977" y="958313"/>
                  <a:pt x="1525155" y="953001"/>
                  <a:pt x="1536095" y="943429"/>
                </a:cubicBezTo>
                <a:cubicBezTo>
                  <a:pt x="1557550" y="924656"/>
                  <a:pt x="1576412" y="903112"/>
                  <a:pt x="1596571" y="882953"/>
                </a:cubicBezTo>
                <a:lnTo>
                  <a:pt x="1620762" y="858762"/>
                </a:lnTo>
                <a:cubicBezTo>
                  <a:pt x="1646755" y="780782"/>
                  <a:pt x="1626921" y="804221"/>
                  <a:pt x="1657048" y="77409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2794000" y="2177143"/>
            <a:ext cx="3495524" cy="1124857"/>
          </a:xfrm>
          <a:custGeom>
            <a:avLst/>
            <a:gdLst>
              <a:gd name="connsiteX0" fmla="*/ 0 w 3495524"/>
              <a:gd name="connsiteY0" fmla="*/ 0 h 1124857"/>
              <a:gd name="connsiteX1" fmla="*/ 1524000 w 3495524"/>
              <a:gd name="connsiteY1" fmla="*/ 1124857 h 1124857"/>
              <a:gd name="connsiteX2" fmla="*/ 1524000 w 3495524"/>
              <a:gd name="connsiteY2" fmla="*/ 1124857 h 1124857"/>
              <a:gd name="connsiteX3" fmla="*/ 3495524 w 3495524"/>
              <a:gd name="connsiteY3" fmla="*/ 979714 h 1124857"/>
            </a:gdLst>
            <a:ahLst/>
            <a:cxnLst>
              <a:cxn ang="0">
                <a:pos x="connsiteX0" y="connsiteY0"/>
              </a:cxn>
              <a:cxn ang="0">
                <a:pos x="connsiteX1" y="connsiteY1"/>
              </a:cxn>
              <a:cxn ang="0">
                <a:pos x="connsiteX2" y="connsiteY2"/>
              </a:cxn>
              <a:cxn ang="0">
                <a:pos x="connsiteX3" y="connsiteY3"/>
              </a:cxn>
            </a:cxnLst>
            <a:rect l="l" t="t" r="r" b="b"/>
            <a:pathLst>
              <a:path w="3495524" h="1124857">
                <a:moveTo>
                  <a:pt x="0" y="0"/>
                </a:moveTo>
                <a:lnTo>
                  <a:pt x="1524000" y="1124857"/>
                </a:lnTo>
                <a:lnTo>
                  <a:pt x="1524000" y="1124857"/>
                </a:lnTo>
                <a:cubicBezTo>
                  <a:pt x="1852587" y="1100667"/>
                  <a:pt x="3219349" y="1044222"/>
                  <a:pt x="3495524" y="979714"/>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901902" y="2900402"/>
            <a:ext cx="715648" cy="369332"/>
          </a:xfrm>
          <a:prstGeom prst="rect">
            <a:avLst/>
          </a:prstGeom>
          <a:noFill/>
        </p:spPr>
        <p:txBody>
          <a:bodyPr wrap="none" rtlCol="0">
            <a:spAutoFit/>
          </a:bodyPr>
          <a:lstStyle/>
          <a:p>
            <a:r>
              <a:rPr lang="en-US" dirty="0"/>
              <a:t>Write</a:t>
            </a:r>
          </a:p>
        </p:txBody>
      </p:sp>
      <p:cxnSp>
        <p:nvCxnSpPr>
          <p:cNvPr id="42" name="Curved Connector 41"/>
          <p:cNvCxnSpPr>
            <a:stCxn id="5" idx="0"/>
            <a:endCxn id="28" idx="0"/>
          </p:cNvCxnSpPr>
          <p:nvPr/>
        </p:nvCxnSpPr>
        <p:spPr>
          <a:xfrm rot="16200000" flipH="1">
            <a:off x="2625177" y="1571907"/>
            <a:ext cx="370145" cy="286319"/>
          </a:xfrm>
          <a:prstGeom prst="curvedConnector3">
            <a:avLst>
              <a:gd name="adj1" fmla="val -6176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4241" y="1135652"/>
            <a:ext cx="656700" cy="369332"/>
          </a:xfrm>
          <a:prstGeom prst="rect">
            <a:avLst/>
          </a:prstGeom>
          <a:noFill/>
        </p:spPr>
        <p:txBody>
          <a:bodyPr wrap="none" rtlCol="0">
            <a:spAutoFit/>
          </a:bodyPr>
          <a:lstStyle/>
          <a:p>
            <a:r>
              <a:rPr lang="en-US" dirty="0"/>
              <a:t>Read</a:t>
            </a:r>
          </a:p>
        </p:txBody>
      </p:sp>
      <p:sp>
        <p:nvSpPr>
          <p:cNvPr id="24" name="Rectangle 23"/>
          <p:cNvSpPr/>
          <p:nvPr/>
        </p:nvSpPr>
        <p:spPr>
          <a:xfrm>
            <a:off x="755674" y="4277959"/>
            <a:ext cx="7931125" cy="1754327"/>
          </a:xfrm>
          <a:prstGeom prst="rect">
            <a:avLst/>
          </a:prstGeom>
        </p:spPr>
        <p:txBody>
          <a:bodyPr wrap="square">
            <a:spAutoFit/>
          </a:bodyPr>
          <a:lstStyle/>
          <a:p>
            <a:pPr lvl="1" algn="just"/>
            <a:r>
              <a:rPr lang="en-US" i="1" dirty="0"/>
              <a:t>#2: All machines observe results according to </a:t>
            </a:r>
            <a:r>
              <a:rPr lang="en-US" b="1" i="1" dirty="0"/>
              <a:t>some</a:t>
            </a:r>
            <a:r>
              <a:rPr lang="en-US" i="1" dirty="0"/>
              <a:t> total order (i.e. reads see most recent writes)</a:t>
            </a:r>
          </a:p>
          <a:p>
            <a:pPr lvl="1" algn="just"/>
            <a:endParaRPr lang="en-US" i="1" dirty="0">
              <a:solidFill>
                <a:srgbClr val="0000FF"/>
              </a:solidFill>
            </a:endParaRPr>
          </a:p>
          <a:p>
            <a:pPr lvl="1" algn="just"/>
            <a:r>
              <a:rPr lang="en-US" i="1" dirty="0">
                <a:solidFill>
                  <a:srgbClr val="0000FF"/>
                </a:solidFill>
              </a:rPr>
              <a:t>We note that two machines can issue concurrent Writes and different machines </a:t>
            </a:r>
            <a:r>
              <a:rPr lang="en-US" dirty="0">
                <a:solidFill>
                  <a:srgbClr val="0000FF"/>
                </a:solidFill>
              </a:rPr>
              <a:t>can receive these writes in different order, thus violating the total </a:t>
            </a:r>
          </a:p>
          <a:p>
            <a:pPr lvl="1" algn="just"/>
            <a:r>
              <a:rPr lang="en-US" i="1" dirty="0">
                <a:solidFill>
                  <a:srgbClr val="0000FF"/>
                </a:solidFill>
              </a:rPr>
              <a:t>order enforced by sequential consistency model. </a:t>
            </a:r>
          </a:p>
        </p:txBody>
      </p:sp>
      <p:sp>
        <p:nvSpPr>
          <p:cNvPr id="25" name="TextBox 24"/>
          <p:cNvSpPr txBox="1"/>
          <p:nvPr/>
        </p:nvSpPr>
        <p:spPr>
          <a:xfrm>
            <a:off x="900496" y="6044381"/>
            <a:ext cx="8002812" cy="707886"/>
          </a:xfrm>
          <a:prstGeom prst="rect">
            <a:avLst/>
          </a:prstGeom>
          <a:noFill/>
        </p:spPr>
        <p:txBody>
          <a:bodyPr wrap="none" rtlCol="0">
            <a:spAutoFit/>
          </a:bodyPr>
          <a:lstStyle/>
          <a:p>
            <a:r>
              <a:rPr lang="en-US" sz="2000" i="1" dirty="0">
                <a:solidFill>
                  <a:srgbClr val="FF0000"/>
                </a:solidFill>
              </a:rPr>
              <a:t>Recall naïve DSM protocol violating Sequential Consistency. Revise </a:t>
            </a:r>
          </a:p>
          <a:p>
            <a:r>
              <a:rPr lang="en-US" sz="2000" i="1" dirty="0">
                <a:solidFill>
                  <a:srgbClr val="FF0000"/>
                </a:solidFill>
              </a:rPr>
              <a:t>the arguments for Ivy to discuss whether it satisfies sequential consistency. </a:t>
            </a:r>
          </a:p>
        </p:txBody>
      </p:sp>
    </p:spTree>
    <p:extLst>
      <p:ext uri="{BB962C8B-B14F-4D97-AF65-F5344CB8AC3E}">
        <p14:creationId xmlns:p14="http://schemas.microsoft.com/office/powerpoint/2010/main" val="17390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DSM Protocol (Summary)</a:t>
            </a:r>
          </a:p>
        </p:txBody>
      </p:sp>
      <p:sp>
        <p:nvSpPr>
          <p:cNvPr id="3" name="Content Placeholder 2"/>
          <p:cNvSpPr>
            <a:spLocks noGrp="1"/>
          </p:cNvSpPr>
          <p:nvPr>
            <p:ph idx="1"/>
          </p:nvPr>
        </p:nvSpPr>
        <p:spPr/>
        <p:txBody>
          <a:bodyPr/>
          <a:lstStyle/>
          <a:p>
            <a:pPr algn="just"/>
            <a:r>
              <a:rPr lang="en-US" dirty="0"/>
              <a:t>This protocol is fast, but has unexpected consequences to user applications if the protocol features are not known</a:t>
            </a:r>
          </a:p>
          <a:p>
            <a:pPr algn="just"/>
            <a:r>
              <a:rPr lang="en-US" dirty="0"/>
              <a:t>There are two possibilities</a:t>
            </a:r>
          </a:p>
          <a:p>
            <a:pPr lvl="1" algn="just"/>
            <a:r>
              <a:rPr lang="en-US" i="1" dirty="0">
                <a:solidFill>
                  <a:srgbClr val="0000FF"/>
                </a:solidFill>
              </a:rPr>
              <a:t>Naïve DSM protocol is incorrect</a:t>
            </a:r>
          </a:p>
          <a:p>
            <a:pPr lvl="1" algn="just"/>
            <a:r>
              <a:rPr lang="en-US" i="1" dirty="0">
                <a:solidFill>
                  <a:srgbClr val="FF0000"/>
                </a:solidFill>
              </a:rPr>
              <a:t>The application should not expect the intended behaviour without protocol knowledge.</a:t>
            </a:r>
          </a:p>
          <a:p>
            <a:pPr lvl="1" algn="just"/>
            <a:endParaRPr lang="en-US" dirty="0"/>
          </a:p>
        </p:txBody>
      </p:sp>
    </p:spTree>
    <p:extLst>
      <p:ext uri="{BB962C8B-B14F-4D97-AF65-F5344CB8AC3E}">
        <p14:creationId xmlns:p14="http://schemas.microsoft.com/office/powerpoint/2010/main" val="77144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Consistency Model?</a:t>
            </a:r>
          </a:p>
        </p:txBody>
      </p:sp>
      <p:sp>
        <p:nvSpPr>
          <p:cNvPr id="3" name="Content Placeholder 2"/>
          <p:cNvSpPr>
            <a:spLocks noGrp="1"/>
          </p:cNvSpPr>
          <p:nvPr>
            <p:ph idx="1"/>
          </p:nvPr>
        </p:nvSpPr>
        <p:spPr/>
        <p:txBody>
          <a:bodyPr/>
          <a:lstStyle/>
          <a:p>
            <a:pPr algn="just"/>
            <a:r>
              <a:rPr lang="en-US" i="1" dirty="0">
                <a:solidFill>
                  <a:srgbClr val="0000FF"/>
                </a:solidFill>
              </a:rPr>
              <a:t>Distributed systems promise to behave according to certain rules</a:t>
            </a:r>
          </a:p>
          <a:p>
            <a:pPr lvl="1" algn="just"/>
            <a:r>
              <a:rPr lang="en-US" dirty="0"/>
              <a:t>These rules constitute the consistency model</a:t>
            </a:r>
          </a:p>
          <a:p>
            <a:pPr lvl="1" algn="just"/>
            <a:endParaRPr lang="en-US" dirty="0"/>
          </a:p>
          <a:p>
            <a:pPr algn="just"/>
            <a:r>
              <a:rPr lang="en-US" dirty="0"/>
              <a:t>A correct application must be aware of these rules, i.e. the consistency model</a:t>
            </a:r>
          </a:p>
        </p:txBody>
      </p:sp>
    </p:spTree>
    <p:extLst>
      <p:ext uri="{BB962C8B-B14F-4D97-AF65-F5344CB8AC3E}">
        <p14:creationId xmlns:p14="http://schemas.microsoft.com/office/powerpoint/2010/main" val="28051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
        <p:nvSpPr>
          <p:cNvPr id="22" name="Rectangle 21"/>
          <p:cNvSpPr/>
          <p:nvPr/>
        </p:nvSpPr>
        <p:spPr>
          <a:xfrm>
            <a:off x="914400" y="3581400"/>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Middleware</a:t>
            </a:r>
          </a:p>
        </p:txBody>
      </p:sp>
      <p:sp>
        <p:nvSpPr>
          <p:cNvPr id="23" name="Down Arrow 22"/>
          <p:cNvSpPr/>
          <p:nvPr/>
        </p:nvSpPr>
        <p:spPr>
          <a:xfrm>
            <a:off x="7467600" y="3124200"/>
            <a:ext cx="381000" cy="4572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781800" y="2743200"/>
            <a:ext cx="1346605" cy="369332"/>
          </a:xfrm>
          <a:prstGeom prst="rect">
            <a:avLst/>
          </a:prstGeom>
          <a:noFill/>
        </p:spPr>
        <p:txBody>
          <a:bodyPr wrap="none" rtlCol="0">
            <a:spAutoFit/>
          </a:bodyPr>
          <a:lstStyle/>
          <a:p>
            <a:r>
              <a:rPr lang="en-US" dirty="0">
                <a:solidFill>
                  <a:srgbClr val="FF0000"/>
                </a:solidFill>
              </a:rPr>
              <a:t>We are here</a:t>
            </a:r>
          </a:p>
        </p:txBody>
      </p:sp>
      <p:sp>
        <p:nvSpPr>
          <p:cNvPr id="8" name="Rectangle 7"/>
          <p:cNvSpPr/>
          <p:nvPr/>
        </p:nvSpPr>
        <p:spPr>
          <a:xfrm>
            <a:off x="914400" y="2286000"/>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63335" y="2390021"/>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0" name="Rectangle 9"/>
          <p:cNvSpPr/>
          <p:nvPr/>
        </p:nvSpPr>
        <p:spPr>
          <a:xfrm>
            <a:off x="4645043" y="2390021"/>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
        <p:nvSpPr>
          <p:cNvPr id="11" name="Rectangle 10"/>
          <p:cNvSpPr/>
          <p:nvPr/>
        </p:nvSpPr>
        <p:spPr>
          <a:xfrm>
            <a:off x="1063335" y="2956679"/>
            <a:ext cx="690984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54705" y="4659089"/>
            <a:ext cx="691847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(Byzantine) Fault Tolerance</a:t>
            </a:r>
          </a:p>
        </p:txBody>
      </p:sp>
      <p:sp>
        <p:nvSpPr>
          <p:cNvPr id="13" name="Rectangle 12"/>
          <p:cNvSpPr/>
          <p:nvPr/>
        </p:nvSpPr>
        <p:spPr>
          <a:xfrm>
            <a:off x="1063335" y="3513666"/>
            <a:ext cx="690984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Clocks, Logical Clocks, Vector Clocks and Causality</a:t>
            </a:r>
          </a:p>
        </p:txBody>
      </p:sp>
      <p:sp>
        <p:nvSpPr>
          <p:cNvPr id="14" name="Rectangle 13"/>
          <p:cNvSpPr/>
          <p:nvPr/>
        </p:nvSpPr>
        <p:spPr>
          <a:xfrm>
            <a:off x="1063856" y="4077304"/>
            <a:ext cx="690984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Tree>
    <p:extLst>
      <p:ext uri="{BB962C8B-B14F-4D97-AF65-F5344CB8AC3E}">
        <p14:creationId xmlns:p14="http://schemas.microsoft.com/office/powerpoint/2010/main" val="252054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a:t>
            </a:r>
            <a:br>
              <a:rPr lang="en-US" dirty="0"/>
            </a:br>
            <a:r>
              <a:rPr lang="en-US" dirty="0"/>
              <a:t>(Implementing Consistency Model)</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000000"/>
                </a:solidFill>
              </a:rPr>
              <a:t>Unlike protocols, there is no correct or incorrect consistency models</a:t>
            </a:r>
          </a:p>
          <a:p>
            <a:pPr lvl="1" algn="just"/>
            <a:r>
              <a:rPr lang="en-US" dirty="0">
                <a:solidFill>
                  <a:srgbClr val="000000"/>
                </a:solidFill>
              </a:rPr>
              <a:t>The choice of a consistency model </a:t>
            </a:r>
            <a:r>
              <a:rPr lang="en-US" dirty="0">
                <a:solidFill>
                  <a:srgbClr val="000000"/>
                </a:solidFill>
                <a:highlight>
                  <a:srgbClr val="FFFF00"/>
                </a:highlight>
              </a:rPr>
              <a:t>depends on the application context</a:t>
            </a:r>
          </a:p>
          <a:p>
            <a:pPr lvl="1" algn="just"/>
            <a:r>
              <a:rPr lang="en-US" dirty="0">
                <a:solidFill>
                  <a:srgbClr val="000000"/>
                </a:solidFill>
              </a:rPr>
              <a:t>A strict set of rules usually provide programming ease at the application layer, whereas a set of relaxed rules make application programming much harder</a:t>
            </a:r>
          </a:p>
          <a:p>
            <a:pPr lvl="1" algn="just"/>
            <a:endParaRPr lang="en-US" dirty="0">
              <a:solidFill>
                <a:srgbClr val="000000"/>
              </a:solidFill>
            </a:endParaRPr>
          </a:p>
          <a:p>
            <a:pPr algn="just"/>
            <a:r>
              <a:rPr lang="en-US" dirty="0">
                <a:solidFill>
                  <a:srgbClr val="FF0000"/>
                </a:solidFill>
              </a:rPr>
              <a:t>Implementing certain consistency model in distributed systems is extremely hard problem due to faults and Byzantine failures. </a:t>
            </a:r>
          </a:p>
        </p:txBody>
      </p:sp>
    </p:spTree>
    <p:extLst>
      <p:ext uri="{BB962C8B-B14F-4D97-AF65-F5344CB8AC3E}">
        <p14:creationId xmlns:p14="http://schemas.microsoft.com/office/powerpoint/2010/main" val="38467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Consistency</a:t>
            </a:r>
          </a:p>
        </p:txBody>
      </p:sp>
      <p:sp>
        <p:nvSpPr>
          <p:cNvPr id="3" name="Content Placeholder 2"/>
          <p:cNvSpPr>
            <a:spLocks noGrp="1"/>
          </p:cNvSpPr>
          <p:nvPr>
            <p:ph idx="1"/>
          </p:nvPr>
        </p:nvSpPr>
        <p:spPr/>
        <p:txBody>
          <a:bodyPr/>
          <a:lstStyle/>
          <a:p>
            <a:r>
              <a:rPr lang="en-US" dirty="0">
                <a:solidFill>
                  <a:srgbClr val="0000FF"/>
                </a:solidFill>
              </a:rPr>
              <a:t>(Requirement)</a:t>
            </a:r>
          </a:p>
          <a:p>
            <a:pPr lvl="1" algn="just"/>
            <a:r>
              <a:rPr lang="en-US" dirty="0"/>
              <a:t>Each operation is stamped with a </a:t>
            </a:r>
            <a:r>
              <a:rPr lang="en-US" b="1" dirty="0"/>
              <a:t>global wall-clock time</a:t>
            </a:r>
          </a:p>
          <a:p>
            <a:pPr algn="just"/>
            <a:r>
              <a:rPr lang="en-US" dirty="0">
                <a:solidFill>
                  <a:srgbClr val="0000FF"/>
                </a:solidFill>
              </a:rPr>
              <a:t>(Rules)</a:t>
            </a:r>
          </a:p>
          <a:p>
            <a:pPr lvl="1" algn="just"/>
            <a:r>
              <a:rPr lang="en-US" dirty="0"/>
              <a:t>#1: </a:t>
            </a:r>
            <a:r>
              <a:rPr lang="en-US" i="1" dirty="0"/>
              <a:t>Each Read gets the latest written value</a:t>
            </a:r>
          </a:p>
          <a:p>
            <a:pPr lvl="1" algn="just"/>
            <a:r>
              <a:rPr lang="en-US" dirty="0"/>
              <a:t>#2: </a:t>
            </a:r>
            <a:r>
              <a:rPr lang="en-US" i="1" dirty="0"/>
              <a:t>All operations in one machine are executed in order of their timestamps</a:t>
            </a:r>
          </a:p>
        </p:txBody>
      </p:sp>
    </p:spTree>
    <p:extLst>
      <p:ext uri="{BB962C8B-B14F-4D97-AF65-F5344CB8AC3E}">
        <p14:creationId xmlns:p14="http://schemas.microsoft.com/office/powerpoint/2010/main" val="27297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Consistency (Example)</a:t>
            </a:r>
          </a:p>
        </p:txBody>
      </p:sp>
      <p:sp>
        <p:nvSpPr>
          <p:cNvPr id="3" name="Content Placeholder 2"/>
          <p:cNvSpPr>
            <a:spLocks noGrp="1"/>
          </p:cNvSpPr>
          <p:nvPr>
            <p:ph idx="1"/>
          </p:nvPr>
        </p:nvSpPr>
        <p:spPr/>
        <p:txBody>
          <a:bodyPr/>
          <a:lstStyle/>
          <a:p>
            <a:r>
              <a:rPr lang="en-US" dirty="0">
                <a:solidFill>
                  <a:srgbClr val="0000FF"/>
                </a:solidFill>
              </a:rPr>
              <a:t>(Rules)</a:t>
            </a:r>
          </a:p>
          <a:p>
            <a:pPr lvl="1" algn="just"/>
            <a:r>
              <a:rPr lang="en-US" dirty="0"/>
              <a:t>#1: </a:t>
            </a:r>
            <a:r>
              <a:rPr lang="en-US" i="1" dirty="0"/>
              <a:t>Each Read gets the latest written value</a:t>
            </a:r>
          </a:p>
          <a:p>
            <a:pPr lvl="1" algn="just"/>
            <a:r>
              <a:rPr lang="en-US" dirty="0"/>
              <a:t>#2: </a:t>
            </a:r>
            <a:r>
              <a:rPr lang="en-US" i="1" dirty="0"/>
              <a:t>All operations in one machine are executed in order of their timestamps</a:t>
            </a:r>
          </a:p>
        </p:txBody>
      </p:sp>
      <p:sp>
        <p:nvSpPr>
          <p:cNvPr id="4" name="Rectangle 3"/>
          <p:cNvSpPr/>
          <p:nvPr/>
        </p:nvSpPr>
        <p:spPr>
          <a:xfrm>
            <a:off x="6217692" y="3762720"/>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3081598" y="3762720"/>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224369" y="3762720"/>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0506" y="3868302"/>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8" name="Rectangle 7"/>
          <p:cNvSpPr/>
          <p:nvPr/>
        </p:nvSpPr>
        <p:spPr>
          <a:xfrm>
            <a:off x="2620453" y="3762720"/>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9" name="Rectangle 8"/>
          <p:cNvSpPr/>
          <p:nvPr/>
        </p:nvSpPr>
        <p:spPr>
          <a:xfrm>
            <a:off x="5742876" y="3762720"/>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Tree>
    <p:extLst>
      <p:ext uri="{BB962C8B-B14F-4D97-AF65-F5344CB8AC3E}">
        <p14:creationId xmlns:p14="http://schemas.microsoft.com/office/powerpoint/2010/main" val="54810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Strict Consistency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068101" y="4200671"/>
            <a:ext cx="7043828" cy="369332"/>
          </a:xfrm>
          <a:prstGeom prst="rect">
            <a:avLst/>
          </a:prstGeom>
          <a:noFill/>
        </p:spPr>
        <p:txBody>
          <a:bodyPr wrap="none" rtlCol="0">
            <a:spAutoFit/>
          </a:bodyPr>
          <a:lstStyle/>
          <a:p>
            <a:r>
              <a:rPr lang="en-US" i="1" dirty="0">
                <a:solidFill>
                  <a:srgbClr val="0000FF"/>
                </a:solidFill>
              </a:rPr>
              <a:t>Is this situation ever possible if the system implements Strict Consistency?</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886606" y="2023357"/>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1418245"/>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886606" y="1669143"/>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05057" y="2064576"/>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3193959" y="2802175"/>
            <a:ext cx="405918" cy="369332"/>
          </a:xfrm>
          <a:prstGeom prst="rect">
            <a:avLst/>
          </a:prstGeom>
          <a:noFill/>
        </p:spPr>
        <p:txBody>
          <a:bodyPr wrap="none" rtlCol="0">
            <a:spAutoFit/>
          </a:bodyPr>
          <a:lstStyle/>
          <a:p>
            <a:r>
              <a:rPr lang="en-US" dirty="0"/>
              <a:t>v1</a:t>
            </a:r>
          </a:p>
        </p:txBody>
      </p:sp>
      <p:sp>
        <p:nvSpPr>
          <p:cNvPr id="19" name="Rectangle 18"/>
          <p:cNvSpPr/>
          <p:nvPr/>
        </p:nvSpPr>
        <p:spPr>
          <a:xfrm>
            <a:off x="4015398" y="2967335"/>
            <a:ext cx="1808192" cy="461665"/>
          </a:xfrm>
          <a:prstGeom prst="rect">
            <a:avLst/>
          </a:prstGeom>
        </p:spPr>
        <p:txBody>
          <a:bodyPr wrap="none">
            <a:spAutoFit/>
          </a:bodyPr>
          <a:lstStyle/>
          <a:p>
            <a:pPr lvl="1" algn="just"/>
            <a:r>
              <a:rPr lang="en-US" sz="2400" dirty="0">
                <a:solidFill>
                  <a:srgbClr val="FF0000"/>
                </a:solidFill>
                <a:latin typeface="Chalkboard SE Regular"/>
                <a:cs typeface="Chalkboard SE Regular"/>
              </a:rPr>
              <a:t>v2 = f2(v1);</a:t>
            </a:r>
          </a:p>
        </p:txBody>
      </p:sp>
      <p:sp>
        <p:nvSpPr>
          <p:cNvPr id="4" name="Rectangle 3"/>
          <p:cNvSpPr/>
          <p:nvPr/>
        </p:nvSpPr>
        <p:spPr>
          <a:xfrm>
            <a:off x="4233217" y="1510578"/>
            <a:ext cx="4765639" cy="923330"/>
          </a:xfrm>
          <a:prstGeom prst="rect">
            <a:avLst/>
          </a:prstGeom>
        </p:spPr>
        <p:txBody>
          <a:bodyPr wrap="square">
            <a:spAutoFit/>
          </a:bodyPr>
          <a:lstStyle/>
          <a:p>
            <a:pPr lvl="1" algn="just"/>
            <a:r>
              <a:rPr lang="en-US" dirty="0"/>
              <a:t>#1: </a:t>
            </a:r>
            <a:r>
              <a:rPr lang="en-US" i="1" dirty="0"/>
              <a:t>Each Read gets the latest written value</a:t>
            </a:r>
          </a:p>
          <a:p>
            <a:pPr lvl="1" algn="just"/>
            <a:r>
              <a:rPr lang="en-US" dirty="0"/>
              <a:t>#2: </a:t>
            </a:r>
            <a:r>
              <a:rPr lang="en-US" i="1" dirty="0"/>
              <a:t>All operations in one machine are executed in order of their timestamps</a:t>
            </a:r>
          </a:p>
        </p:txBody>
      </p:sp>
      <p:sp>
        <p:nvSpPr>
          <p:cNvPr id="5" name="TextBox 4">
            <a:extLst>
              <a:ext uri="{FF2B5EF4-FFF2-40B4-BE49-F238E27FC236}">
                <a16:creationId xmlns:a16="http://schemas.microsoft.com/office/drawing/2014/main" id="{666AD4EC-504E-63A8-F536-E143B698FEA2}"/>
              </a:ext>
            </a:extLst>
          </p:cNvPr>
          <p:cNvSpPr txBox="1"/>
          <p:nvPr/>
        </p:nvSpPr>
        <p:spPr>
          <a:xfrm>
            <a:off x="6744036" y="2901882"/>
            <a:ext cx="1905000" cy="923330"/>
          </a:xfrm>
          <a:prstGeom prst="rect">
            <a:avLst/>
          </a:prstGeom>
          <a:noFill/>
        </p:spPr>
        <p:txBody>
          <a:bodyPr wrap="square" rtlCol="0">
            <a:spAutoFit/>
          </a:bodyPr>
          <a:lstStyle/>
          <a:p>
            <a:r>
              <a:rPr lang="en-US" dirty="0">
                <a:solidFill>
                  <a:schemeClr val="accent2"/>
                </a:solidFill>
                <a:highlight>
                  <a:srgbClr val="FFFF00"/>
                </a:highlight>
              </a:rPr>
              <a:t>No, global clock makes v1 happen on the DSM first</a:t>
            </a:r>
            <a:endParaRPr lang="en-SG" dirty="0">
              <a:solidFill>
                <a:schemeClr val="accent2"/>
              </a:solidFill>
              <a:highlight>
                <a:srgbClr val="FFFF00"/>
              </a:highlight>
            </a:endParaRPr>
          </a:p>
        </p:txBody>
      </p:sp>
    </p:spTree>
    <p:extLst>
      <p:ext uri="{BB962C8B-B14F-4D97-AF65-F5344CB8AC3E}">
        <p14:creationId xmlns:p14="http://schemas.microsoft.com/office/powerpoint/2010/main" val="268404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Strict Consistency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458474" y="4210141"/>
            <a:ext cx="6043404" cy="369332"/>
          </a:xfrm>
          <a:prstGeom prst="rect">
            <a:avLst/>
          </a:prstGeom>
          <a:noFill/>
        </p:spPr>
        <p:txBody>
          <a:bodyPr wrap="none" rtlCol="0">
            <a:spAutoFit/>
          </a:bodyPr>
          <a:lstStyle/>
          <a:p>
            <a:r>
              <a:rPr lang="en-US" i="1" dirty="0">
                <a:solidFill>
                  <a:srgbClr val="0000FF"/>
                </a:solidFill>
              </a:rPr>
              <a:t>Can P3 ever see update of v1 only after the function f3(v1, v2)?  </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2" name="Straight Arrow Connector 21"/>
          <p:cNvCxnSpPr>
            <a:endCxn id="21" idx="0"/>
          </p:cNvCxnSpPr>
          <p:nvPr/>
        </p:nvCxnSpPr>
        <p:spPr>
          <a:xfrm>
            <a:off x="1494333" y="1847337"/>
            <a:ext cx="5571203" cy="203536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166" y="3638040"/>
            <a:ext cx="405918" cy="369332"/>
          </a:xfrm>
          <a:prstGeom prst="rect">
            <a:avLst/>
          </a:prstGeom>
          <a:noFill/>
        </p:spPr>
        <p:txBody>
          <a:bodyPr wrap="none" rtlCol="0">
            <a:spAutoFit/>
          </a:bodyPr>
          <a:lstStyle/>
          <a:p>
            <a:r>
              <a:rPr lang="en-US" dirty="0"/>
              <a:t>v1</a:t>
            </a:r>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a:t>
            </a:r>
            <a:r>
              <a:rPr lang="en-US" sz="2400" dirty="0">
                <a:solidFill>
                  <a:srgbClr val="FF0000"/>
                </a:solidFill>
                <a:latin typeface="Chalkboard SE Regular"/>
                <a:cs typeface="Chalkboard SE Regular"/>
              </a:rPr>
              <a:t>v1</a:t>
            </a:r>
            <a:r>
              <a:rPr lang="en-US" sz="2400" dirty="0">
                <a:solidFill>
                  <a:srgbClr val="0000FF"/>
                </a:solidFill>
                <a:latin typeface="Chalkboard SE Regular"/>
                <a:cs typeface="Chalkboard SE Regular"/>
              </a:rPr>
              <a:t>, v2)</a:t>
            </a:r>
          </a:p>
        </p:txBody>
      </p:sp>
      <p:sp>
        <p:nvSpPr>
          <p:cNvPr id="4" name="TextBox 3">
            <a:extLst>
              <a:ext uri="{FF2B5EF4-FFF2-40B4-BE49-F238E27FC236}">
                <a16:creationId xmlns:a16="http://schemas.microsoft.com/office/drawing/2014/main" id="{EF66A51A-9948-C80B-86B7-2FC2191FCE88}"/>
              </a:ext>
            </a:extLst>
          </p:cNvPr>
          <p:cNvSpPr txBox="1"/>
          <p:nvPr/>
        </p:nvSpPr>
        <p:spPr>
          <a:xfrm>
            <a:off x="7085223" y="1754854"/>
            <a:ext cx="1905000" cy="646331"/>
          </a:xfrm>
          <a:prstGeom prst="rect">
            <a:avLst/>
          </a:prstGeom>
          <a:noFill/>
        </p:spPr>
        <p:txBody>
          <a:bodyPr wrap="square" rtlCol="0">
            <a:spAutoFit/>
          </a:bodyPr>
          <a:lstStyle/>
          <a:p>
            <a:r>
              <a:rPr lang="en-US" dirty="0">
                <a:solidFill>
                  <a:schemeClr val="accent2"/>
                </a:solidFill>
                <a:highlight>
                  <a:srgbClr val="FFFF00"/>
                </a:highlight>
              </a:rPr>
              <a:t>No, same reason as before</a:t>
            </a:r>
            <a:endParaRPr lang="en-SG" dirty="0">
              <a:solidFill>
                <a:schemeClr val="accent2"/>
              </a:solidFill>
              <a:highlight>
                <a:srgbClr val="FFFF00"/>
              </a:highlight>
            </a:endParaRPr>
          </a:p>
        </p:txBody>
      </p:sp>
    </p:spTree>
    <p:extLst>
      <p:ext uri="{BB962C8B-B14F-4D97-AF65-F5344CB8AC3E}">
        <p14:creationId xmlns:p14="http://schemas.microsoft.com/office/powerpoint/2010/main" val="3288781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Strict Consistency (Implementation)</a:t>
            </a:r>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4" name="Rectangle 3"/>
          <p:cNvSpPr/>
          <p:nvPr/>
        </p:nvSpPr>
        <p:spPr>
          <a:xfrm>
            <a:off x="5321791" y="2138830"/>
            <a:ext cx="4572000" cy="369332"/>
          </a:xfrm>
          <a:prstGeom prst="rect">
            <a:avLst/>
          </a:prstGeom>
        </p:spPr>
        <p:txBody>
          <a:bodyPr>
            <a:spAutoFit/>
          </a:bodyPr>
          <a:lstStyle/>
          <a:p>
            <a:pPr lvl="1" algn="just"/>
            <a:r>
              <a:rPr lang="en-US" i="1" dirty="0">
                <a:solidFill>
                  <a:srgbClr val="0000FF"/>
                </a:solidFill>
              </a:rPr>
              <a:t>Read x.y: y-th read at x-th machine </a:t>
            </a:r>
          </a:p>
        </p:txBody>
      </p:sp>
      <p:sp>
        <p:nvSpPr>
          <p:cNvPr id="26" name="Rectangle 25"/>
          <p:cNvSpPr/>
          <p:nvPr/>
        </p:nvSpPr>
        <p:spPr>
          <a:xfrm>
            <a:off x="4003413" y="2038475"/>
            <a:ext cx="4572000" cy="369332"/>
          </a:xfrm>
          <a:prstGeom prst="rect">
            <a:avLst/>
          </a:prstGeom>
        </p:spPr>
        <p:txBody>
          <a:bodyPr>
            <a:spAutoFit/>
          </a:bodyPr>
          <a:lstStyle/>
          <a:p>
            <a:pPr lvl="1" algn="just"/>
            <a:r>
              <a:rPr lang="en-US" dirty="0">
                <a:latin typeface="Chalkboard SE Regular"/>
                <a:cs typeface="Chalkboard SE Regular"/>
              </a:rPr>
              <a:t>Read2.1</a:t>
            </a:r>
          </a:p>
        </p:txBody>
      </p:sp>
      <p:sp>
        <p:nvSpPr>
          <p:cNvPr id="27" name="Rectangle 26"/>
          <p:cNvSpPr/>
          <p:nvPr/>
        </p:nvSpPr>
        <p:spPr>
          <a:xfrm>
            <a:off x="4015508" y="2731958"/>
            <a:ext cx="4572000" cy="369332"/>
          </a:xfrm>
          <a:prstGeom prst="rect">
            <a:avLst/>
          </a:prstGeom>
        </p:spPr>
        <p:txBody>
          <a:bodyPr>
            <a:spAutoFit/>
          </a:bodyPr>
          <a:lstStyle/>
          <a:p>
            <a:pPr lvl="1" algn="just"/>
            <a:r>
              <a:rPr lang="en-US" dirty="0">
                <a:latin typeface="Chalkboard SE Regular"/>
                <a:cs typeface="Chalkboard SE Regular"/>
              </a:rPr>
              <a:t>Read2.2</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cxnSp>
        <p:nvCxnSpPr>
          <p:cNvPr id="30" name="Straight Arrow Connector 29"/>
          <p:cNvCxnSpPr/>
          <p:nvPr/>
        </p:nvCxnSpPr>
        <p:spPr>
          <a:xfrm flipH="1">
            <a:off x="345319" y="1707066"/>
            <a:ext cx="30727" cy="2501083"/>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6311" y="1337734"/>
            <a:ext cx="1458182" cy="369332"/>
          </a:xfrm>
          <a:prstGeom prst="rect">
            <a:avLst/>
          </a:prstGeom>
        </p:spPr>
        <p:txBody>
          <a:bodyPr wrap="none">
            <a:spAutoFit/>
          </a:bodyPr>
          <a:lstStyle/>
          <a:p>
            <a:r>
              <a:rPr lang="en-US" dirty="0">
                <a:solidFill>
                  <a:srgbClr val="0000FF"/>
                </a:solidFill>
                <a:latin typeface="Chalkboard SE Regular"/>
                <a:cs typeface="Chalkboard SE Regular"/>
              </a:rPr>
              <a:t>Global Clock</a:t>
            </a:r>
            <a:endParaRPr lang="en-US" dirty="0"/>
          </a:p>
        </p:txBody>
      </p:sp>
      <p:sp>
        <p:nvSpPr>
          <p:cNvPr id="20" name="TextBox 19"/>
          <p:cNvSpPr txBox="1"/>
          <p:nvPr/>
        </p:nvSpPr>
        <p:spPr>
          <a:xfrm>
            <a:off x="898266" y="4154702"/>
            <a:ext cx="8097114" cy="369332"/>
          </a:xfrm>
          <a:prstGeom prst="rect">
            <a:avLst/>
          </a:prstGeom>
          <a:noFill/>
        </p:spPr>
        <p:txBody>
          <a:bodyPr wrap="none" rtlCol="0">
            <a:spAutoFit/>
          </a:bodyPr>
          <a:lstStyle/>
          <a:p>
            <a:r>
              <a:rPr lang="en-US" i="1" dirty="0">
                <a:solidFill>
                  <a:srgbClr val="0000FF"/>
                </a:solidFill>
              </a:rPr>
              <a:t>Write 2.2 </a:t>
            </a:r>
            <a:r>
              <a:rPr lang="en-US" i="1" dirty="0">
                <a:solidFill>
                  <a:srgbClr val="0000FF"/>
                </a:solidFill>
                <a:highlight>
                  <a:srgbClr val="FFFF00"/>
                </a:highlight>
              </a:rPr>
              <a:t>must know how long to wait</a:t>
            </a:r>
            <a:r>
              <a:rPr lang="en-US" i="1" dirty="0">
                <a:solidFill>
                  <a:srgbClr val="0000FF"/>
                </a:solidFill>
              </a:rPr>
              <a:t> (e.g. cannot happen before Write1.2 finishes)</a:t>
            </a:r>
          </a:p>
        </p:txBody>
      </p:sp>
      <p:cxnSp>
        <p:nvCxnSpPr>
          <p:cNvPr id="22" name="Straight Arrow Connector 21"/>
          <p:cNvCxnSpPr/>
          <p:nvPr/>
        </p:nvCxnSpPr>
        <p:spPr>
          <a:xfrm>
            <a:off x="1886606" y="2407807"/>
            <a:ext cx="2571448" cy="1293336"/>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37463" y="1669143"/>
            <a:ext cx="4572000" cy="369332"/>
          </a:xfrm>
          <a:prstGeom prst="rect">
            <a:avLst/>
          </a:prstGeom>
        </p:spPr>
        <p:txBody>
          <a:bodyPr>
            <a:spAutoFit/>
          </a:bodyPr>
          <a:lstStyle/>
          <a:p>
            <a:pPr lvl="1" algn="just"/>
            <a:r>
              <a:rPr lang="en-US" dirty="0">
                <a:latin typeface="Chalkboard SE Regular"/>
                <a:cs typeface="Chalkboard SE Regular"/>
              </a:rPr>
              <a:t>Write1.1</a:t>
            </a:r>
          </a:p>
        </p:txBody>
      </p:sp>
      <p:sp>
        <p:nvSpPr>
          <p:cNvPr id="33" name="Rectangle 32"/>
          <p:cNvSpPr/>
          <p:nvPr/>
        </p:nvSpPr>
        <p:spPr>
          <a:xfrm>
            <a:off x="429984" y="2154166"/>
            <a:ext cx="4572000" cy="369332"/>
          </a:xfrm>
          <a:prstGeom prst="rect">
            <a:avLst/>
          </a:prstGeom>
        </p:spPr>
        <p:txBody>
          <a:bodyPr>
            <a:spAutoFit/>
          </a:bodyPr>
          <a:lstStyle/>
          <a:p>
            <a:pPr lvl="1" algn="just"/>
            <a:r>
              <a:rPr lang="en-US" dirty="0">
                <a:latin typeface="Chalkboard SE Regular"/>
                <a:cs typeface="Chalkboard SE Regular"/>
              </a:rPr>
              <a:t>Write1.2</a:t>
            </a:r>
          </a:p>
        </p:txBody>
      </p:sp>
      <p:cxnSp>
        <p:nvCxnSpPr>
          <p:cNvPr id="24" name="Straight Arrow Connector 23"/>
          <p:cNvCxnSpPr/>
          <p:nvPr/>
        </p:nvCxnSpPr>
        <p:spPr>
          <a:xfrm>
            <a:off x="1886606" y="1920705"/>
            <a:ext cx="2571448" cy="1042628"/>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89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
        <p:nvSpPr>
          <p:cNvPr id="22" name="Rectangle 21"/>
          <p:cNvSpPr/>
          <p:nvPr/>
        </p:nvSpPr>
        <p:spPr>
          <a:xfrm>
            <a:off x="914400" y="3581400"/>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Middleware</a:t>
            </a:r>
          </a:p>
        </p:txBody>
      </p:sp>
      <p:sp>
        <p:nvSpPr>
          <p:cNvPr id="23" name="Down Arrow 22"/>
          <p:cNvSpPr/>
          <p:nvPr/>
        </p:nvSpPr>
        <p:spPr>
          <a:xfrm>
            <a:off x="7467600" y="3124200"/>
            <a:ext cx="381000" cy="4572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781800" y="2743200"/>
            <a:ext cx="1346605" cy="369332"/>
          </a:xfrm>
          <a:prstGeom prst="rect">
            <a:avLst/>
          </a:prstGeom>
          <a:noFill/>
        </p:spPr>
        <p:txBody>
          <a:bodyPr wrap="none" rtlCol="0">
            <a:spAutoFit/>
          </a:bodyPr>
          <a:lstStyle/>
          <a:p>
            <a:r>
              <a:rPr lang="en-US" dirty="0">
                <a:solidFill>
                  <a:srgbClr val="FF0000"/>
                </a:solidFill>
              </a:rPr>
              <a:t>We are here</a:t>
            </a:r>
          </a:p>
        </p:txBody>
      </p:sp>
      <p:sp>
        <p:nvSpPr>
          <p:cNvPr id="8" name="Rectangle 7"/>
          <p:cNvSpPr/>
          <p:nvPr/>
        </p:nvSpPr>
        <p:spPr>
          <a:xfrm>
            <a:off x="914400" y="2286000"/>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63335" y="2390021"/>
            <a:ext cx="3282647"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0" name="Rectangle 9"/>
          <p:cNvSpPr/>
          <p:nvPr/>
        </p:nvSpPr>
        <p:spPr>
          <a:xfrm>
            <a:off x="4645043" y="2390021"/>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
        <p:nvSpPr>
          <p:cNvPr id="11" name="Rectangle 10"/>
          <p:cNvSpPr/>
          <p:nvPr/>
        </p:nvSpPr>
        <p:spPr>
          <a:xfrm>
            <a:off x="1063335" y="2956679"/>
            <a:ext cx="690984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54705" y="4659089"/>
            <a:ext cx="691847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(Byzantine) Fault Tolerance</a:t>
            </a:r>
          </a:p>
        </p:txBody>
      </p:sp>
      <p:sp>
        <p:nvSpPr>
          <p:cNvPr id="13" name="Rectangle 12"/>
          <p:cNvSpPr/>
          <p:nvPr/>
        </p:nvSpPr>
        <p:spPr>
          <a:xfrm>
            <a:off x="1063335" y="3513666"/>
            <a:ext cx="690984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Clocks, Logical Clocks, Vector Clocks and Causality</a:t>
            </a:r>
          </a:p>
        </p:txBody>
      </p:sp>
      <p:sp>
        <p:nvSpPr>
          <p:cNvPr id="14" name="Rectangle 13"/>
          <p:cNvSpPr/>
          <p:nvPr/>
        </p:nvSpPr>
        <p:spPr>
          <a:xfrm>
            <a:off x="1063856" y="4077304"/>
            <a:ext cx="690984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Tree>
    <p:extLst>
      <p:ext uri="{BB962C8B-B14F-4D97-AF65-F5344CB8AC3E}">
        <p14:creationId xmlns:p14="http://schemas.microsoft.com/office/powerpoint/2010/main" val="124274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Consistency (Exercise)</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(Programming Ease)</a:t>
            </a:r>
          </a:p>
          <a:p>
            <a:pPr lvl="1" algn="just"/>
            <a:r>
              <a:rPr lang="en-US" dirty="0"/>
              <a:t>Does strict consistency model simplify the programming at application layer? </a:t>
            </a:r>
          </a:p>
          <a:p>
            <a:pPr lvl="1" algn="just"/>
            <a:r>
              <a:rPr lang="en-US" dirty="0">
                <a:solidFill>
                  <a:schemeClr val="accent2"/>
                </a:solidFill>
              </a:rPr>
              <a:t>Yes, linearizability. Don’t have to worry about order on the application layer</a:t>
            </a:r>
          </a:p>
          <a:p>
            <a:pPr algn="just"/>
            <a:r>
              <a:rPr lang="en-US" dirty="0">
                <a:solidFill>
                  <a:srgbClr val="0000FF"/>
                </a:solidFill>
              </a:rPr>
              <a:t>(Performance)</a:t>
            </a:r>
          </a:p>
          <a:p>
            <a:pPr lvl="1" algn="just"/>
            <a:r>
              <a:rPr lang="en-US" dirty="0"/>
              <a:t>Can strict consistency model be implemented efficiently? </a:t>
            </a:r>
          </a:p>
          <a:p>
            <a:pPr lvl="1" algn="just"/>
            <a:r>
              <a:rPr lang="en-US" dirty="0">
                <a:solidFill>
                  <a:srgbClr val="FF0000"/>
                </a:solidFill>
              </a:rPr>
              <a:t>Note that it requires a perfectly synchronized global clock</a:t>
            </a:r>
            <a:endParaRPr lang="en-US" i="1" dirty="0">
              <a:solidFill>
                <a:srgbClr val="FF0000"/>
              </a:solidFill>
            </a:endParaRPr>
          </a:p>
        </p:txBody>
      </p:sp>
    </p:spTree>
    <p:extLst>
      <p:ext uri="{BB962C8B-B14F-4D97-AF65-F5344CB8AC3E}">
        <p14:creationId xmlns:p14="http://schemas.microsoft.com/office/powerpoint/2010/main" val="95503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Model (Exercise)</a:t>
            </a:r>
          </a:p>
        </p:txBody>
      </p:sp>
      <p:sp>
        <p:nvSpPr>
          <p:cNvPr id="5" name="Rounded Rectangle 4"/>
          <p:cNvSpPr/>
          <p:nvPr/>
        </p:nvSpPr>
        <p:spPr>
          <a:xfrm>
            <a:off x="1693591" y="1754999"/>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465314" y="1754999"/>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331646" y="1754999"/>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3172319"/>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olded Corner 10"/>
          <p:cNvSpPr/>
          <p:nvPr/>
        </p:nvSpPr>
        <p:spPr>
          <a:xfrm>
            <a:off x="2234382" y="3366295"/>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x</a:t>
            </a:r>
          </a:p>
        </p:txBody>
      </p:sp>
      <p:sp>
        <p:nvSpPr>
          <p:cNvPr id="12" name="Folded Corner 11"/>
          <p:cNvSpPr/>
          <p:nvPr/>
        </p:nvSpPr>
        <p:spPr>
          <a:xfrm>
            <a:off x="3381813" y="3346897"/>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y</a:t>
            </a:r>
          </a:p>
        </p:txBody>
      </p:sp>
      <p:sp>
        <p:nvSpPr>
          <p:cNvPr id="13" name="Folded Corner 12"/>
          <p:cNvSpPr/>
          <p:nvPr/>
        </p:nvSpPr>
        <p:spPr>
          <a:xfrm>
            <a:off x="4507716" y="3346897"/>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z</a:t>
            </a:r>
          </a:p>
        </p:txBody>
      </p:sp>
      <p:sp>
        <p:nvSpPr>
          <p:cNvPr id="14" name="Folded Corner 13"/>
          <p:cNvSpPr/>
          <p:nvPr/>
        </p:nvSpPr>
        <p:spPr>
          <a:xfrm>
            <a:off x="5676676" y="3346897"/>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a</a:t>
            </a:r>
          </a:p>
        </p:txBody>
      </p:sp>
      <p:cxnSp>
        <p:nvCxnSpPr>
          <p:cNvPr id="15" name="Straight Arrow Connector 14"/>
          <p:cNvCxnSpPr>
            <a:stCxn id="5" idx="2"/>
          </p:cNvCxnSpPr>
          <p:nvPr/>
        </p:nvCxnSpPr>
        <p:spPr>
          <a:xfrm>
            <a:off x="2134911" y="2393502"/>
            <a:ext cx="535458"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84807" y="2679299"/>
            <a:ext cx="700207" cy="369332"/>
          </a:xfrm>
          <a:prstGeom prst="rect">
            <a:avLst/>
          </a:prstGeom>
          <a:noFill/>
        </p:spPr>
        <p:txBody>
          <a:bodyPr wrap="none" rtlCol="0">
            <a:spAutoFit/>
          </a:bodyPr>
          <a:lstStyle/>
          <a:p>
            <a:r>
              <a:rPr lang="en-US" dirty="0">
                <a:solidFill>
                  <a:srgbClr val="0000FF"/>
                </a:solidFill>
              </a:rPr>
              <a:t>w(x)a</a:t>
            </a:r>
          </a:p>
        </p:txBody>
      </p:sp>
      <p:cxnSp>
        <p:nvCxnSpPr>
          <p:cNvPr id="19" name="Straight Arrow Connector 18"/>
          <p:cNvCxnSpPr>
            <a:stCxn id="7" idx="2"/>
          </p:cNvCxnSpPr>
          <p:nvPr/>
        </p:nvCxnSpPr>
        <p:spPr>
          <a:xfrm>
            <a:off x="3906634" y="2393502"/>
            <a:ext cx="6965"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884044" y="2657738"/>
            <a:ext cx="710914" cy="369332"/>
          </a:xfrm>
          <a:prstGeom prst="rect">
            <a:avLst/>
          </a:prstGeom>
          <a:noFill/>
        </p:spPr>
        <p:txBody>
          <a:bodyPr wrap="none" rtlCol="0">
            <a:spAutoFit/>
          </a:bodyPr>
          <a:lstStyle/>
          <a:p>
            <a:r>
              <a:rPr lang="en-US" dirty="0">
                <a:solidFill>
                  <a:srgbClr val="0000FF"/>
                </a:solidFill>
              </a:rPr>
              <a:t>w(x)b</a:t>
            </a:r>
          </a:p>
        </p:txBody>
      </p:sp>
      <p:cxnSp>
        <p:nvCxnSpPr>
          <p:cNvPr id="23" name="Straight Arrow Connector 22"/>
          <p:cNvCxnSpPr>
            <a:stCxn id="8" idx="2"/>
          </p:cNvCxnSpPr>
          <p:nvPr/>
        </p:nvCxnSpPr>
        <p:spPr>
          <a:xfrm flipH="1">
            <a:off x="5331646" y="2393502"/>
            <a:ext cx="441320" cy="778818"/>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06716" y="3770708"/>
            <a:ext cx="793156" cy="461665"/>
          </a:xfrm>
          <a:prstGeom prst="rect">
            <a:avLst/>
          </a:prstGeom>
          <a:noFill/>
        </p:spPr>
        <p:txBody>
          <a:bodyPr wrap="none" rtlCol="0">
            <a:spAutoFit/>
          </a:bodyPr>
          <a:lstStyle/>
          <a:p>
            <a:r>
              <a:rPr lang="en-US" sz="2400" b="1" dirty="0"/>
              <a:t>DSM</a:t>
            </a:r>
          </a:p>
        </p:txBody>
      </p:sp>
      <p:sp>
        <p:nvSpPr>
          <p:cNvPr id="21" name="TextBox 20"/>
          <p:cNvSpPr txBox="1"/>
          <p:nvPr/>
        </p:nvSpPr>
        <p:spPr>
          <a:xfrm>
            <a:off x="5503372" y="2719627"/>
            <a:ext cx="612067" cy="369332"/>
          </a:xfrm>
          <a:prstGeom prst="rect">
            <a:avLst/>
          </a:prstGeom>
          <a:noFill/>
        </p:spPr>
        <p:txBody>
          <a:bodyPr wrap="none" rtlCol="0">
            <a:spAutoFit/>
          </a:bodyPr>
          <a:lstStyle/>
          <a:p>
            <a:r>
              <a:rPr lang="en-US" dirty="0">
                <a:solidFill>
                  <a:srgbClr val="0000FF"/>
                </a:solidFill>
              </a:rPr>
              <a:t>r(x)?</a:t>
            </a:r>
          </a:p>
        </p:txBody>
      </p:sp>
      <p:sp>
        <p:nvSpPr>
          <p:cNvPr id="24" name="TextBox 23"/>
          <p:cNvSpPr txBox="1"/>
          <p:nvPr/>
        </p:nvSpPr>
        <p:spPr>
          <a:xfrm>
            <a:off x="1760393" y="4609699"/>
            <a:ext cx="6278957" cy="1200329"/>
          </a:xfrm>
          <a:prstGeom prst="rect">
            <a:avLst/>
          </a:prstGeom>
          <a:noFill/>
        </p:spPr>
        <p:txBody>
          <a:bodyPr wrap="none" rtlCol="0">
            <a:spAutoFit/>
          </a:bodyPr>
          <a:lstStyle/>
          <a:p>
            <a:r>
              <a:rPr lang="en-US" dirty="0">
                <a:solidFill>
                  <a:srgbClr val="0000FF"/>
                </a:solidFill>
              </a:rPr>
              <a:t>w(x)a means that </a:t>
            </a:r>
            <a:r>
              <a:rPr lang="en-US" b="1" dirty="0">
                <a:solidFill>
                  <a:srgbClr val="0000FF"/>
                </a:solidFill>
              </a:rPr>
              <a:t>x=a</a:t>
            </a:r>
            <a:r>
              <a:rPr lang="en-US" dirty="0">
                <a:solidFill>
                  <a:srgbClr val="0000FF"/>
                </a:solidFill>
              </a:rPr>
              <a:t> value is </a:t>
            </a:r>
            <a:r>
              <a:rPr lang="en-US" b="1" dirty="0">
                <a:solidFill>
                  <a:srgbClr val="0000FF"/>
                </a:solidFill>
              </a:rPr>
              <a:t>written</a:t>
            </a:r>
          </a:p>
          <a:p>
            <a:r>
              <a:rPr lang="en-US" dirty="0">
                <a:solidFill>
                  <a:srgbClr val="0000FF"/>
                </a:solidFill>
              </a:rPr>
              <a:t>w(x)b means that </a:t>
            </a:r>
            <a:r>
              <a:rPr lang="en-US" b="1" dirty="0">
                <a:solidFill>
                  <a:srgbClr val="0000FF"/>
                </a:solidFill>
              </a:rPr>
              <a:t>x=b</a:t>
            </a:r>
            <a:r>
              <a:rPr lang="en-US" dirty="0">
                <a:solidFill>
                  <a:srgbClr val="0000FF"/>
                </a:solidFill>
              </a:rPr>
              <a:t> value is </a:t>
            </a:r>
            <a:r>
              <a:rPr lang="en-US" b="1" dirty="0">
                <a:solidFill>
                  <a:srgbClr val="0000FF"/>
                </a:solidFill>
              </a:rPr>
              <a:t>written</a:t>
            </a:r>
          </a:p>
          <a:p>
            <a:r>
              <a:rPr lang="en-US" dirty="0">
                <a:solidFill>
                  <a:srgbClr val="0000FF"/>
                </a:solidFill>
              </a:rPr>
              <a:t>r(x)a   means that the value “a” is read into variable “x”</a:t>
            </a:r>
          </a:p>
          <a:p>
            <a:r>
              <a:rPr lang="en-US" dirty="0">
                <a:solidFill>
                  <a:srgbClr val="0000FF"/>
                </a:solidFill>
              </a:rPr>
              <a:t>r(x)? means what possible value would be read into variable “x”? </a:t>
            </a:r>
          </a:p>
        </p:txBody>
      </p:sp>
      <p:sp>
        <p:nvSpPr>
          <p:cNvPr id="25" name="Rounded Rectangle 24"/>
          <p:cNvSpPr/>
          <p:nvPr/>
        </p:nvSpPr>
        <p:spPr>
          <a:xfrm>
            <a:off x="6700815" y="1754999"/>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P4</a:t>
            </a:r>
          </a:p>
        </p:txBody>
      </p:sp>
      <p:cxnSp>
        <p:nvCxnSpPr>
          <p:cNvPr id="26" name="Straight Arrow Connector 25"/>
          <p:cNvCxnSpPr>
            <a:stCxn id="25" idx="2"/>
          </p:cNvCxnSpPr>
          <p:nvPr/>
        </p:nvCxnSpPr>
        <p:spPr>
          <a:xfrm flipH="1">
            <a:off x="6700815" y="2393502"/>
            <a:ext cx="441320" cy="778818"/>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72541" y="2719627"/>
            <a:ext cx="612067" cy="369332"/>
          </a:xfrm>
          <a:prstGeom prst="rect">
            <a:avLst/>
          </a:prstGeom>
          <a:noFill/>
        </p:spPr>
        <p:txBody>
          <a:bodyPr wrap="none" rtlCol="0">
            <a:spAutoFit/>
          </a:bodyPr>
          <a:lstStyle/>
          <a:p>
            <a:r>
              <a:rPr lang="en-US" dirty="0">
                <a:solidFill>
                  <a:srgbClr val="0000FF"/>
                </a:solidFill>
              </a:rPr>
              <a:t>r(x)?</a:t>
            </a:r>
          </a:p>
        </p:txBody>
      </p:sp>
    </p:spTree>
    <p:extLst>
      <p:ext uri="{BB962C8B-B14F-4D97-AF65-F5344CB8AC3E}">
        <p14:creationId xmlns:p14="http://schemas.microsoft.com/office/powerpoint/2010/main" val="24169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Strict Consistency Model (Property)</a:t>
            </a:r>
          </a:p>
        </p:txBody>
      </p:sp>
      <p:sp>
        <p:nvSpPr>
          <p:cNvPr id="5" name="Rounded Rectangle 4"/>
          <p:cNvSpPr/>
          <p:nvPr/>
        </p:nvSpPr>
        <p:spPr>
          <a:xfrm>
            <a:off x="2512977" y="2046503"/>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841769" y="2046503"/>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087307" y="2046503"/>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268395" y="2046503"/>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830095" y="2525379"/>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178109" y="2525379"/>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435412" y="2525379"/>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629210" y="2525379"/>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830095" y="3234221"/>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793811" y="2916510"/>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209646" y="3234220"/>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830095" y="3535059"/>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406202" y="3893433"/>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406202" y="4552019"/>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863137" y="4239002"/>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629211" y="4201196"/>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863137" y="454649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869821" y="4905726"/>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699499" y="4905726"/>
            <a:ext cx="518091" cy="300082"/>
          </a:xfrm>
          <a:prstGeom prst="rect">
            <a:avLst/>
          </a:prstGeom>
        </p:spPr>
        <p:txBody>
          <a:bodyPr wrap="none">
            <a:spAutoFit/>
          </a:bodyPr>
          <a:lstStyle/>
          <a:p>
            <a:r>
              <a:rPr lang="en-US" sz="1350" dirty="0">
                <a:solidFill>
                  <a:srgbClr val="953735"/>
                </a:solidFill>
              </a:rPr>
              <a:t>r(x)b</a:t>
            </a:r>
          </a:p>
        </p:txBody>
      </p:sp>
      <p:sp>
        <p:nvSpPr>
          <p:cNvPr id="3" name="TextBox 2"/>
          <p:cNvSpPr txBox="1"/>
          <p:nvPr/>
        </p:nvSpPr>
        <p:spPr>
          <a:xfrm>
            <a:off x="2982952" y="5202468"/>
            <a:ext cx="4938403" cy="715581"/>
          </a:xfrm>
          <a:prstGeom prst="rect">
            <a:avLst/>
          </a:prstGeom>
          <a:noFill/>
        </p:spPr>
        <p:txBody>
          <a:bodyPr wrap="none" rtlCol="0">
            <a:spAutoFit/>
          </a:bodyPr>
          <a:lstStyle/>
          <a:p>
            <a:r>
              <a:rPr lang="en-US" sz="1350" i="1" dirty="0">
                <a:solidFill>
                  <a:srgbClr val="0000FF"/>
                </a:solidFill>
              </a:rPr>
              <a:t>Correct implementation of strict consistency does not allow reading </a:t>
            </a:r>
          </a:p>
          <a:p>
            <a:r>
              <a:rPr lang="en-US" sz="1350" i="1" dirty="0">
                <a:solidFill>
                  <a:srgbClr val="0000FF"/>
                </a:solidFill>
              </a:rPr>
              <a:t>stale values (i.e. values that are already overwritten), as events are </a:t>
            </a:r>
          </a:p>
          <a:p>
            <a:r>
              <a:rPr lang="en-US" sz="1350" i="1" dirty="0">
                <a:solidFill>
                  <a:srgbClr val="0000FF"/>
                </a:solidFill>
              </a:rPr>
              <a:t>Ordered by a global wall clock.</a:t>
            </a:r>
          </a:p>
        </p:txBody>
      </p:sp>
    </p:spTree>
    <p:extLst>
      <p:ext uri="{BB962C8B-B14F-4D97-AF65-F5344CB8AC3E}">
        <p14:creationId xmlns:p14="http://schemas.microsoft.com/office/powerpoint/2010/main" val="124936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p>
        </p:txBody>
      </p:sp>
      <p:sp>
        <p:nvSpPr>
          <p:cNvPr id="3" name="Content Placeholder 2"/>
          <p:cNvSpPr>
            <a:spLocks noGrp="1"/>
          </p:cNvSpPr>
          <p:nvPr>
            <p:ph idx="1"/>
          </p:nvPr>
        </p:nvSpPr>
        <p:spPr/>
        <p:txBody>
          <a:bodyPr/>
          <a:lstStyle/>
          <a:p>
            <a:r>
              <a:rPr lang="en-US" dirty="0">
                <a:solidFill>
                  <a:srgbClr val="0000FF"/>
                </a:solidFill>
              </a:rPr>
              <a:t>(Requirement)</a:t>
            </a:r>
          </a:p>
          <a:p>
            <a:pPr lvl="1" algn="just"/>
            <a:r>
              <a:rPr lang="en-US" strike="sngStrike" dirty="0">
                <a:solidFill>
                  <a:srgbClr val="FF0000"/>
                </a:solidFill>
              </a:rPr>
              <a:t>Each operation is stamped with a </a:t>
            </a:r>
            <a:r>
              <a:rPr lang="en-US" b="1" strike="sngStrike" dirty="0">
                <a:solidFill>
                  <a:srgbClr val="FF0000"/>
                </a:solidFill>
              </a:rPr>
              <a:t>global wall-clock time</a:t>
            </a:r>
          </a:p>
          <a:p>
            <a:pPr algn="just"/>
            <a:r>
              <a:rPr lang="en-US" dirty="0">
                <a:solidFill>
                  <a:srgbClr val="0000FF"/>
                </a:solidFill>
              </a:rPr>
              <a:t>(Rules)</a:t>
            </a:r>
          </a:p>
          <a:p>
            <a:pPr lvl="1" algn="just"/>
            <a:r>
              <a:rPr lang="en-US" dirty="0"/>
              <a:t>#1: </a:t>
            </a:r>
            <a:r>
              <a:rPr lang="en-US" i="1" dirty="0"/>
              <a:t>All operations in one machine are executed in order (e.g. </a:t>
            </a:r>
            <a:r>
              <a:rPr lang="en-US" i="1" dirty="0">
                <a:highlight>
                  <a:srgbClr val="FFFF00"/>
                </a:highlight>
              </a:rPr>
              <a:t>in program order</a:t>
            </a:r>
            <a:r>
              <a:rPr lang="en-US" i="1" dirty="0"/>
              <a:t>)</a:t>
            </a:r>
          </a:p>
          <a:p>
            <a:pPr lvl="1" algn="just"/>
            <a:r>
              <a:rPr lang="en-US" i="1" dirty="0"/>
              <a:t>#2: All machines observe results according to </a:t>
            </a:r>
            <a:r>
              <a:rPr lang="en-US" b="1" i="1" dirty="0"/>
              <a:t>some</a:t>
            </a:r>
            <a:r>
              <a:rPr lang="en-US" i="1" dirty="0"/>
              <a:t> total order (i.e. reads see most recent writes according to this order)</a:t>
            </a:r>
          </a:p>
        </p:txBody>
      </p:sp>
    </p:spTree>
    <p:extLst>
      <p:ext uri="{BB962C8B-B14F-4D97-AF65-F5344CB8AC3E}">
        <p14:creationId xmlns:p14="http://schemas.microsoft.com/office/powerpoint/2010/main" val="208347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(Example)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13" name="Rectangle 12"/>
          <p:cNvSpPr/>
          <p:nvPr/>
        </p:nvSpPr>
        <p:spPr>
          <a:xfrm>
            <a:off x="485843" y="1669143"/>
            <a:ext cx="4572000" cy="369332"/>
          </a:xfrm>
          <a:prstGeom prst="rect">
            <a:avLst/>
          </a:prstGeom>
        </p:spPr>
        <p:txBody>
          <a:bodyPr>
            <a:spAutoFit/>
          </a:bodyPr>
          <a:lstStyle/>
          <a:p>
            <a:pPr lvl="1" algn="just"/>
            <a:r>
              <a:rPr lang="en-US" dirty="0">
                <a:latin typeface="Chalkboard SE Regular"/>
                <a:cs typeface="Chalkboard SE Regular"/>
              </a:rPr>
              <a:t>Read1.1</a:t>
            </a:r>
          </a:p>
        </p:txBody>
      </p:sp>
      <p:sp>
        <p:nvSpPr>
          <p:cNvPr id="26" name="Rectangle 25"/>
          <p:cNvSpPr/>
          <p:nvPr/>
        </p:nvSpPr>
        <p:spPr>
          <a:xfrm>
            <a:off x="4003413" y="2038475"/>
            <a:ext cx="4572000" cy="369332"/>
          </a:xfrm>
          <a:prstGeom prst="rect">
            <a:avLst/>
          </a:prstGeom>
        </p:spPr>
        <p:txBody>
          <a:bodyPr>
            <a:spAutoFit/>
          </a:bodyPr>
          <a:lstStyle/>
          <a:p>
            <a:pPr lvl="1" algn="just"/>
            <a:r>
              <a:rPr lang="en-US" dirty="0">
                <a:latin typeface="Chalkboard SE Regular"/>
                <a:cs typeface="Chalkboard SE Regular"/>
              </a:rPr>
              <a:t>Read2.1</a:t>
            </a:r>
          </a:p>
        </p:txBody>
      </p:sp>
      <p:sp>
        <p:nvSpPr>
          <p:cNvPr id="27" name="Rectangle 26"/>
          <p:cNvSpPr/>
          <p:nvPr/>
        </p:nvSpPr>
        <p:spPr>
          <a:xfrm>
            <a:off x="4015508" y="2731958"/>
            <a:ext cx="4572000" cy="369332"/>
          </a:xfrm>
          <a:prstGeom prst="rect">
            <a:avLst/>
          </a:prstGeom>
        </p:spPr>
        <p:txBody>
          <a:bodyPr>
            <a:spAutoFit/>
          </a:bodyPr>
          <a:lstStyle/>
          <a:p>
            <a:pPr lvl="1" algn="just"/>
            <a:r>
              <a:rPr lang="en-US" dirty="0">
                <a:latin typeface="Chalkboard SE Regular"/>
                <a:cs typeface="Chalkboard SE Regular"/>
              </a:rPr>
              <a:t>Read2.2</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20" name="TextBox 19"/>
          <p:cNvSpPr txBox="1"/>
          <p:nvPr/>
        </p:nvSpPr>
        <p:spPr>
          <a:xfrm>
            <a:off x="898266" y="4154702"/>
            <a:ext cx="7340484" cy="1477328"/>
          </a:xfrm>
          <a:prstGeom prst="rect">
            <a:avLst/>
          </a:prstGeom>
          <a:noFill/>
        </p:spPr>
        <p:txBody>
          <a:bodyPr wrap="none" rtlCol="0">
            <a:spAutoFit/>
          </a:bodyPr>
          <a:lstStyle/>
          <a:p>
            <a:r>
              <a:rPr lang="en-US" i="1" dirty="0">
                <a:solidFill>
                  <a:srgbClr val="0000FF"/>
                </a:solidFill>
              </a:rPr>
              <a:t>The direction via the dotted arrow shows impact between reads and writes</a:t>
            </a:r>
          </a:p>
          <a:p>
            <a:r>
              <a:rPr lang="en-US" i="1" dirty="0">
                <a:solidFill>
                  <a:srgbClr val="0000FF"/>
                </a:solidFill>
              </a:rPr>
              <a:t>This is valid according to sequential consistency</a:t>
            </a:r>
          </a:p>
          <a:p>
            <a:endParaRPr lang="en-US" i="1" dirty="0">
              <a:solidFill>
                <a:srgbClr val="0000FF"/>
              </a:solidFill>
            </a:endParaRPr>
          </a:p>
          <a:p>
            <a:r>
              <a:rPr lang="en-US" i="1" dirty="0">
                <a:solidFill>
                  <a:srgbClr val="0000FF"/>
                </a:solidFill>
              </a:rPr>
              <a:t>Read 2.2 does not see the value written at Write1.1. Thus Read 2.1 must not </a:t>
            </a:r>
          </a:p>
          <a:p>
            <a:r>
              <a:rPr lang="en-US" i="1" dirty="0">
                <a:solidFill>
                  <a:srgbClr val="0000FF"/>
                </a:solidFill>
              </a:rPr>
              <a:t>also see the value at Write1.1 </a:t>
            </a:r>
          </a:p>
        </p:txBody>
      </p:sp>
      <p:sp>
        <p:nvSpPr>
          <p:cNvPr id="24" name="Rectangle 23"/>
          <p:cNvSpPr/>
          <p:nvPr/>
        </p:nvSpPr>
        <p:spPr>
          <a:xfrm>
            <a:off x="429984" y="2154166"/>
            <a:ext cx="4572000" cy="369332"/>
          </a:xfrm>
          <a:prstGeom prst="rect">
            <a:avLst/>
          </a:prstGeom>
        </p:spPr>
        <p:txBody>
          <a:bodyPr>
            <a:spAutoFit/>
          </a:bodyPr>
          <a:lstStyle/>
          <a:p>
            <a:pPr lvl="1" algn="just"/>
            <a:r>
              <a:rPr lang="en-US" dirty="0">
                <a:latin typeface="Chalkboard SE Regular"/>
                <a:cs typeface="Chalkboard SE Regular"/>
              </a:rPr>
              <a:t>Write1.1</a:t>
            </a:r>
          </a:p>
        </p:txBody>
      </p:sp>
      <p:cxnSp>
        <p:nvCxnSpPr>
          <p:cNvPr id="23" name="Straight Arrow Connector 22"/>
          <p:cNvCxnSpPr/>
          <p:nvPr/>
        </p:nvCxnSpPr>
        <p:spPr>
          <a:xfrm>
            <a:off x="4354286" y="2154166"/>
            <a:ext cx="0" cy="809167"/>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995714" y="1874762"/>
            <a:ext cx="2358572" cy="1088571"/>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038869" y="1874762"/>
            <a:ext cx="0" cy="648736"/>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111441" y="2508162"/>
            <a:ext cx="2242845" cy="866409"/>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271535" y="3374571"/>
            <a:ext cx="0" cy="648736"/>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B3897BAE-C191-9D4E-3543-42FE555FB2EF}"/>
              </a:ext>
            </a:extLst>
          </p:cNvPr>
          <p:cNvSpPr/>
          <p:nvPr/>
        </p:nvSpPr>
        <p:spPr>
          <a:xfrm>
            <a:off x="5154246" y="2138830"/>
            <a:ext cx="4572000" cy="369332"/>
          </a:xfrm>
          <a:prstGeom prst="rect">
            <a:avLst/>
          </a:prstGeom>
        </p:spPr>
        <p:txBody>
          <a:bodyPr>
            <a:spAutoFit/>
          </a:bodyPr>
          <a:lstStyle/>
          <a:p>
            <a:pPr lvl="1" algn="just"/>
            <a:r>
              <a:rPr lang="en-US" i="1" dirty="0">
                <a:solidFill>
                  <a:srgbClr val="0000FF"/>
                </a:solidFill>
              </a:rPr>
              <a:t>Read </a:t>
            </a:r>
            <a:r>
              <a:rPr lang="en-US" i="1" dirty="0">
                <a:solidFill>
                  <a:srgbClr val="0000FF"/>
                </a:solidFill>
                <a:highlight>
                  <a:srgbClr val="FFFF00"/>
                </a:highlight>
              </a:rPr>
              <a:t>x.y: y-th read at x-th machine </a:t>
            </a:r>
          </a:p>
        </p:txBody>
      </p:sp>
    </p:spTree>
    <p:extLst>
      <p:ext uri="{BB962C8B-B14F-4D97-AF65-F5344CB8AC3E}">
        <p14:creationId xmlns:p14="http://schemas.microsoft.com/office/powerpoint/2010/main" val="379639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(Example)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13" name="Rectangle 12"/>
          <p:cNvSpPr/>
          <p:nvPr/>
        </p:nvSpPr>
        <p:spPr>
          <a:xfrm>
            <a:off x="485843" y="1669143"/>
            <a:ext cx="4572000" cy="369332"/>
          </a:xfrm>
          <a:prstGeom prst="rect">
            <a:avLst/>
          </a:prstGeom>
        </p:spPr>
        <p:txBody>
          <a:bodyPr>
            <a:spAutoFit/>
          </a:bodyPr>
          <a:lstStyle/>
          <a:p>
            <a:pPr lvl="1" algn="just"/>
            <a:r>
              <a:rPr lang="en-US" dirty="0">
                <a:latin typeface="Chalkboard SE Regular"/>
                <a:cs typeface="Chalkboard SE Regular"/>
              </a:rPr>
              <a:t>Read1.1</a:t>
            </a:r>
          </a:p>
        </p:txBody>
      </p:sp>
      <p:sp>
        <p:nvSpPr>
          <p:cNvPr id="4" name="Rectangle 3"/>
          <p:cNvSpPr/>
          <p:nvPr/>
        </p:nvSpPr>
        <p:spPr>
          <a:xfrm>
            <a:off x="5154246" y="2138830"/>
            <a:ext cx="4572000" cy="369332"/>
          </a:xfrm>
          <a:prstGeom prst="rect">
            <a:avLst/>
          </a:prstGeom>
        </p:spPr>
        <p:txBody>
          <a:bodyPr>
            <a:spAutoFit/>
          </a:bodyPr>
          <a:lstStyle/>
          <a:p>
            <a:pPr lvl="1" algn="just"/>
            <a:r>
              <a:rPr lang="en-US" i="1" dirty="0">
                <a:solidFill>
                  <a:srgbClr val="0000FF"/>
                </a:solidFill>
              </a:rPr>
              <a:t>Read x.y: y-th read at x-th machine </a:t>
            </a:r>
          </a:p>
        </p:txBody>
      </p:sp>
      <p:sp>
        <p:nvSpPr>
          <p:cNvPr id="26" name="Rectangle 25"/>
          <p:cNvSpPr/>
          <p:nvPr/>
        </p:nvSpPr>
        <p:spPr>
          <a:xfrm>
            <a:off x="4003413" y="2038475"/>
            <a:ext cx="4572000" cy="369332"/>
          </a:xfrm>
          <a:prstGeom prst="rect">
            <a:avLst/>
          </a:prstGeom>
        </p:spPr>
        <p:txBody>
          <a:bodyPr>
            <a:spAutoFit/>
          </a:bodyPr>
          <a:lstStyle/>
          <a:p>
            <a:pPr lvl="1" algn="just"/>
            <a:r>
              <a:rPr lang="en-US" dirty="0">
                <a:latin typeface="Chalkboard SE Regular"/>
                <a:cs typeface="Chalkboard SE Regular"/>
              </a:rPr>
              <a:t>Read2.1</a:t>
            </a:r>
          </a:p>
        </p:txBody>
      </p:sp>
      <p:sp>
        <p:nvSpPr>
          <p:cNvPr id="27" name="Rectangle 26"/>
          <p:cNvSpPr/>
          <p:nvPr/>
        </p:nvSpPr>
        <p:spPr>
          <a:xfrm>
            <a:off x="4015508" y="2731958"/>
            <a:ext cx="4572000" cy="369332"/>
          </a:xfrm>
          <a:prstGeom prst="rect">
            <a:avLst/>
          </a:prstGeom>
        </p:spPr>
        <p:txBody>
          <a:bodyPr>
            <a:spAutoFit/>
          </a:bodyPr>
          <a:lstStyle/>
          <a:p>
            <a:pPr lvl="1" algn="just"/>
            <a:r>
              <a:rPr lang="en-US" dirty="0">
                <a:latin typeface="Chalkboard SE Regular"/>
                <a:cs typeface="Chalkboard SE Regular"/>
              </a:rPr>
              <a:t>Read2.2</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20" name="TextBox 19"/>
          <p:cNvSpPr txBox="1"/>
          <p:nvPr/>
        </p:nvSpPr>
        <p:spPr>
          <a:xfrm>
            <a:off x="898266" y="4154702"/>
            <a:ext cx="7218643" cy="1200329"/>
          </a:xfrm>
          <a:prstGeom prst="rect">
            <a:avLst/>
          </a:prstGeom>
          <a:noFill/>
        </p:spPr>
        <p:txBody>
          <a:bodyPr wrap="none" rtlCol="0">
            <a:spAutoFit/>
          </a:bodyPr>
          <a:lstStyle/>
          <a:p>
            <a:r>
              <a:rPr lang="en-US" i="1" dirty="0">
                <a:solidFill>
                  <a:srgbClr val="0000FF"/>
                </a:solidFill>
              </a:rPr>
              <a:t>The direction via the dotted arrow shows impact between reads and writes</a:t>
            </a:r>
          </a:p>
          <a:p>
            <a:r>
              <a:rPr lang="en-US" i="1" dirty="0">
                <a:solidFill>
                  <a:srgbClr val="0000FF"/>
                </a:solidFill>
              </a:rPr>
              <a:t>This is valid according to sequential consistency</a:t>
            </a:r>
          </a:p>
          <a:p>
            <a:endParaRPr lang="en-US" i="1" dirty="0">
              <a:solidFill>
                <a:srgbClr val="0000FF"/>
              </a:solidFill>
            </a:endParaRPr>
          </a:p>
          <a:p>
            <a:r>
              <a:rPr lang="en-US" i="1" dirty="0">
                <a:solidFill>
                  <a:srgbClr val="0000FF"/>
                </a:solidFill>
              </a:rPr>
              <a:t>Read 2.2 sees the value written at Write1.1. </a:t>
            </a:r>
          </a:p>
        </p:txBody>
      </p:sp>
      <p:sp>
        <p:nvSpPr>
          <p:cNvPr id="24" name="Rectangle 23"/>
          <p:cNvSpPr/>
          <p:nvPr/>
        </p:nvSpPr>
        <p:spPr>
          <a:xfrm>
            <a:off x="429984" y="2154166"/>
            <a:ext cx="4572000" cy="369332"/>
          </a:xfrm>
          <a:prstGeom prst="rect">
            <a:avLst/>
          </a:prstGeom>
        </p:spPr>
        <p:txBody>
          <a:bodyPr>
            <a:spAutoFit/>
          </a:bodyPr>
          <a:lstStyle/>
          <a:p>
            <a:pPr lvl="1" algn="just"/>
            <a:r>
              <a:rPr lang="en-US" dirty="0">
                <a:latin typeface="Chalkboard SE Regular"/>
                <a:cs typeface="Chalkboard SE Regular"/>
              </a:rPr>
              <a:t>Write1.1</a:t>
            </a:r>
          </a:p>
        </p:txBody>
      </p:sp>
      <p:cxnSp>
        <p:nvCxnSpPr>
          <p:cNvPr id="23" name="Straight Arrow Connector 22"/>
          <p:cNvCxnSpPr/>
          <p:nvPr/>
        </p:nvCxnSpPr>
        <p:spPr>
          <a:xfrm flipH="1" flipV="1">
            <a:off x="2038869" y="1874762"/>
            <a:ext cx="2315417" cy="279404"/>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038869" y="1874762"/>
            <a:ext cx="0" cy="648736"/>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111441" y="2508162"/>
            <a:ext cx="2242845" cy="418886"/>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271535" y="2927048"/>
            <a:ext cx="0" cy="1096259"/>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51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(Example)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13" name="Rectangle 12"/>
          <p:cNvSpPr/>
          <p:nvPr/>
        </p:nvSpPr>
        <p:spPr>
          <a:xfrm>
            <a:off x="485843" y="1669143"/>
            <a:ext cx="4572000" cy="369332"/>
          </a:xfrm>
          <a:prstGeom prst="rect">
            <a:avLst/>
          </a:prstGeom>
        </p:spPr>
        <p:txBody>
          <a:bodyPr>
            <a:spAutoFit/>
          </a:bodyPr>
          <a:lstStyle/>
          <a:p>
            <a:pPr lvl="1" algn="just"/>
            <a:r>
              <a:rPr lang="en-US" dirty="0">
                <a:latin typeface="Chalkboard SE Regular"/>
                <a:cs typeface="Chalkboard SE Regular"/>
              </a:rPr>
              <a:t>Read1.1</a:t>
            </a:r>
          </a:p>
        </p:txBody>
      </p:sp>
      <p:sp>
        <p:nvSpPr>
          <p:cNvPr id="26" name="Rectangle 25"/>
          <p:cNvSpPr/>
          <p:nvPr/>
        </p:nvSpPr>
        <p:spPr>
          <a:xfrm>
            <a:off x="4003413" y="2038475"/>
            <a:ext cx="4572000" cy="369332"/>
          </a:xfrm>
          <a:prstGeom prst="rect">
            <a:avLst/>
          </a:prstGeom>
        </p:spPr>
        <p:txBody>
          <a:bodyPr>
            <a:spAutoFit/>
          </a:bodyPr>
          <a:lstStyle/>
          <a:p>
            <a:pPr lvl="1" algn="just"/>
            <a:r>
              <a:rPr lang="en-US" dirty="0">
                <a:latin typeface="Chalkboard SE Regular"/>
                <a:cs typeface="Chalkboard SE Regular"/>
              </a:rPr>
              <a:t>Read2.1</a:t>
            </a:r>
          </a:p>
        </p:txBody>
      </p:sp>
      <p:sp>
        <p:nvSpPr>
          <p:cNvPr id="27" name="Rectangle 26"/>
          <p:cNvSpPr/>
          <p:nvPr/>
        </p:nvSpPr>
        <p:spPr>
          <a:xfrm>
            <a:off x="4015508" y="2731958"/>
            <a:ext cx="4572000" cy="369332"/>
          </a:xfrm>
          <a:prstGeom prst="rect">
            <a:avLst/>
          </a:prstGeom>
        </p:spPr>
        <p:txBody>
          <a:bodyPr>
            <a:spAutoFit/>
          </a:bodyPr>
          <a:lstStyle/>
          <a:p>
            <a:pPr lvl="1" algn="just"/>
            <a:r>
              <a:rPr lang="en-US" dirty="0">
                <a:latin typeface="Chalkboard SE Regular"/>
                <a:cs typeface="Chalkboard SE Regular"/>
              </a:rPr>
              <a:t>Read2.2</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20" name="TextBox 19"/>
          <p:cNvSpPr txBox="1"/>
          <p:nvPr/>
        </p:nvSpPr>
        <p:spPr>
          <a:xfrm>
            <a:off x="1164361" y="4432893"/>
            <a:ext cx="7166514" cy="923330"/>
          </a:xfrm>
          <a:prstGeom prst="rect">
            <a:avLst/>
          </a:prstGeom>
          <a:noFill/>
        </p:spPr>
        <p:txBody>
          <a:bodyPr wrap="none" rtlCol="0">
            <a:spAutoFit/>
          </a:bodyPr>
          <a:lstStyle/>
          <a:p>
            <a:r>
              <a:rPr lang="en-US" i="1" dirty="0">
                <a:solidFill>
                  <a:srgbClr val="0000FF"/>
                </a:solidFill>
              </a:rPr>
              <a:t>The direction via the dotted arrow shows impact between reads and writes</a:t>
            </a:r>
          </a:p>
          <a:p>
            <a:endParaRPr lang="en-US" i="1" dirty="0">
              <a:solidFill>
                <a:srgbClr val="FF0000"/>
              </a:solidFill>
            </a:endParaRPr>
          </a:p>
          <a:p>
            <a:r>
              <a:rPr lang="en-US" i="1" dirty="0">
                <a:solidFill>
                  <a:srgbClr val="FF0000"/>
                </a:solidFill>
              </a:rPr>
              <a:t>This is </a:t>
            </a:r>
            <a:r>
              <a:rPr lang="en-US" i="1" dirty="0">
                <a:solidFill>
                  <a:srgbClr val="FF0000"/>
                </a:solidFill>
                <a:highlight>
                  <a:srgbClr val="FFFF00"/>
                </a:highlight>
              </a:rPr>
              <a:t>INVALID</a:t>
            </a:r>
            <a:r>
              <a:rPr lang="en-US" i="1" dirty="0">
                <a:solidFill>
                  <a:srgbClr val="FF0000"/>
                </a:solidFill>
              </a:rPr>
              <a:t> according to sequential consistency</a:t>
            </a:r>
          </a:p>
        </p:txBody>
      </p:sp>
      <p:sp>
        <p:nvSpPr>
          <p:cNvPr id="24" name="Rectangle 23"/>
          <p:cNvSpPr/>
          <p:nvPr/>
        </p:nvSpPr>
        <p:spPr>
          <a:xfrm>
            <a:off x="429984" y="2154166"/>
            <a:ext cx="4572000" cy="369332"/>
          </a:xfrm>
          <a:prstGeom prst="rect">
            <a:avLst/>
          </a:prstGeom>
        </p:spPr>
        <p:txBody>
          <a:bodyPr>
            <a:spAutoFit/>
          </a:bodyPr>
          <a:lstStyle/>
          <a:p>
            <a:pPr lvl="1" algn="just"/>
            <a:r>
              <a:rPr lang="en-US" dirty="0">
                <a:latin typeface="Chalkboard SE Regular"/>
                <a:cs typeface="Chalkboard SE Regular"/>
              </a:rPr>
              <a:t>Write1.1</a:t>
            </a:r>
          </a:p>
        </p:txBody>
      </p:sp>
      <p:cxnSp>
        <p:nvCxnSpPr>
          <p:cNvPr id="23" name="Straight Arrow Connector 22"/>
          <p:cNvCxnSpPr/>
          <p:nvPr/>
        </p:nvCxnSpPr>
        <p:spPr>
          <a:xfrm flipV="1">
            <a:off x="1886606" y="2138830"/>
            <a:ext cx="2571448" cy="268977"/>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886606" y="2407807"/>
            <a:ext cx="2384929" cy="519242"/>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271535" y="2927048"/>
            <a:ext cx="0" cy="1096259"/>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886606" y="1911048"/>
            <a:ext cx="2384929" cy="1016000"/>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239FD7D-C955-828A-2CB6-D6D881E35A44}"/>
              </a:ext>
            </a:extLst>
          </p:cNvPr>
          <p:cNvSpPr/>
          <p:nvPr/>
        </p:nvSpPr>
        <p:spPr>
          <a:xfrm>
            <a:off x="5154246" y="2138830"/>
            <a:ext cx="4572000" cy="369332"/>
          </a:xfrm>
          <a:prstGeom prst="rect">
            <a:avLst/>
          </a:prstGeom>
        </p:spPr>
        <p:txBody>
          <a:bodyPr>
            <a:spAutoFit/>
          </a:bodyPr>
          <a:lstStyle/>
          <a:p>
            <a:pPr lvl="1" algn="just"/>
            <a:r>
              <a:rPr lang="en-US" i="1" dirty="0">
                <a:solidFill>
                  <a:srgbClr val="0000FF"/>
                </a:solidFill>
              </a:rPr>
              <a:t>Read x.y: y-th read at x-th machine </a:t>
            </a:r>
          </a:p>
        </p:txBody>
      </p:sp>
    </p:spTree>
    <p:extLst>
      <p:ext uri="{BB962C8B-B14F-4D97-AF65-F5344CB8AC3E}">
        <p14:creationId xmlns:p14="http://schemas.microsoft.com/office/powerpoint/2010/main" val="417647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068101" y="4200671"/>
            <a:ext cx="4196744" cy="369332"/>
          </a:xfrm>
          <a:prstGeom prst="rect">
            <a:avLst/>
          </a:prstGeom>
          <a:noFill/>
        </p:spPr>
        <p:txBody>
          <a:bodyPr wrap="none" rtlCol="0">
            <a:spAutoFit/>
          </a:bodyPr>
          <a:lstStyle/>
          <a:p>
            <a:r>
              <a:rPr lang="en-US" i="1" dirty="0">
                <a:solidFill>
                  <a:srgbClr val="0000FF"/>
                </a:solidFill>
              </a:rPr>
              <a:t>Can P2 ever read an outdated value of v1?</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886606" y="2023357"/>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1418245"/>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886606" y="1669143"/>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05057" y="2064576"/>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3193959" y="2802175"/>
            <a:ext cx="405918" cy="369332"/>
          </a:xfrm>
          <a:prstGeom prst="rect">
            <a:avLst/>
          </a:prstGeom>
          <a:noFill/>
        </p:spPr>
        <p:txBody>
          <a:bodyPr wrap="none" rtlCol="0">
            <a:spAutoFit/>
          </a:bodyPr>
          <a:lstStyle/>
          <a:p>
            <a:r>
              <a:rPr lang="en-US" dirty="0"/>
              <a:t>v1</a:t>
            </a:r>
          </a:p>
        </p:txBody>
      </p:sp>
      <p:sp>
        <p:nvSpPr>
          <p:cNvPr id="19" name="Rectangle 18"/>
          <p:cNvSpPr/>
          <p:nvPr/>
        </p:nvSpPr>
        <p:spPr>
          <a:xfrm>
            <a:off x="4015398" y="2967335"/>
            <a:ext cx="1808192" cy="461665"/>
          </a:xfrm>
          <a:prstGeom prst="rect">
            <a:avLst/>
          </a:prstGeom>
        </p:spPr>
        <p:txBody>
          <a:bodyPr wrap="none">
            <a:spAutoFit/>
          </a:bodyPr>
          <a:lstStyle/>
          <a:p>
            <a:pPr lvl="1" algn="just"/>
            <a:r>
              <a:rPr lang="en-US" sz="2400" dirty="0">
                <a:solidFill>
                  <a:srgbClr val="FF0000"/>
                </a:solidFill>
                <a:latin typeface="Chalkboard SE Regular"/>
                <a:cs typeface="Chalkboard SE Regular"/>
              </a:rPr>
              <a:t>v2 = f2(v1);</a:t>
            </a:r>
          </a:p>
        </p:txBody>
      </p:sp>
      <p:sp>
        <p:nvSpPr>
          <p:cNvPr id="5" name="Rectangle 4"/>
          <p:cNvSpPr/>
          <p:nvPr/>
        </p:nvSpPr>
        <p:spPr>
          <a:xfrm>
            <a:off x="4475240" y="1398642"/>
            <a:ext cx="4572000" cy="1477328"/>
          </a:xfrm>
          <a:prstGeom prst="rect">
            <a:avLst/>
          </a:prstGeom>
        </p:spPr>
        <p:txBody>
          <a:bodyPr>
            <a:spAutoFit/>
          </a:bodyPr>
          <a:lstStyle/>
          <a:p>
            <a:pPr lvl="1" algn="just"/>
            <a:r>
              <a:rPr lang="en-US" dirty="0"/>
              <a:t>#1: </a:t>
            </a:r>
            <a:r>
              <a:rPr lang="en-US" i="1" dirty="0"/>
              <a:t>All operations in one machine are executed in order (e.g. in program order)</a:t>
            </a:r>
          </a:p>
          <a:p>
            <a:pPr lvl="1" algn="just"/>
            <a:r>
              <a:rPr lang="en-US" i="1" dirty="0"/>
              <a:t>#2: All machines observe results according to </a:t>
            </a:r>
            <a:r>
              <a:rPr lang="en-US" b="1" i="1" dirty="0"/>
              <a:t>some</a:t>
            </a:r>
            <a:r>
              <a:rPr lang="en-US" i="1" dirty="0"/>
              <a:t> total order (i.e. reads see most recent writes)</a:t>
            </a:r>
          </a:p>
        </p:txBody>
      </p:sp>
    </p:spTree>
    <p:extLst>
      <p:ext uri="{BB962C8B-B14F-4D97-AF65-F5344CB8AC3E}">
        <p14:creationId xmlns:p14="http://schemas.microsoft.com/office/powerpoint/2010/main" val="301998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(Exercise)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26" name="Rectangle 25"/>
          <p:cNvSpPr/>
          <p:nvPr/>
        </p:nvSpPr>
        <p:spPr>
          <a:xfrm>
            <a:off x="4003412" y="2038475"/>
            <a:ext cx="5007539" cy="369332"/>
          </a:xfrm>
          <a:prstGeom prst="rect">
            <a:avLst/>
          </a:prstGeom>
        </p:spPr>
        <p:txBody>
          <a:bodyPr wrap="square">
            <a:spAutoFit/>
          </a:bodyPr>
          <a:lstStyle/>
          <a:p>
            <a:pPr lvl="1" algn="just"/>
            <a:r>
              <a:rPr lang="en-US" dirty="0">
                <a:latin typeface="Chalkboard SE Regular"/>
                <a:cs typeface="Chalkboard SE Regular"/>
              </a:rPr>
              <a:t>Read2.1 </a:t>
            </a:r>
            <a:r>
              <a:rPr lang="en-US" dirty="0">
                <a:solidFill>
                  <a:srgbClr val="FF0000"/>
                </a:solidFill>
                <a:latin typeface="Chalkboard SE Regular"/>
                <a:cs typeface="Chalkboard SE Regular"/>
              </a:rPr>
              <a:t>(done1=1, observes Write1.2)</a:t>
            </a:r>
          </a:p>
        </p:txBody>
      </p:sp>
      <p:sp>
        <p:nvSpPr>
          <p:cNvPr id="27" name="Rectangle 26"/>
          <p:cNvSpPr/>
          <p:nvPr/>
        </p:nvSpPr>
        <p:spPr>
          <a:xfrm>
            <a:off x="4015507" y="2731958"/>
            <a:ext cx="5213160" cy="369332"/>
          </a:xfrm>
          <a:prstGeom prst="rect">
            <a:avLst/>
          </a:prstGeom>
        </p:spPr>
        <p:txBody>
          <a:bodyPr wrap="square">
            <a:spAutoFit/>
          </a:bodyPr>
          <a:lstStyle/>
          <a:p>
            <a:pPr lvl="1" algn="just"/>
            <a:r>
              <a:rPr lang="en-US" dirty="0">
                <a:latin typeface="Chalkboard SE Regular"/>
                <a:cs typeface="Chalkboard SE Regular"/>
              </a:rPr>
              <a:t>Read2.2 </a:t>
            </a:r>
            <a:r>
              <a:rPr lang="en-US" dirty="0">
                <a:solidFill>
                  <a:srgbClr val="FF0000"/>
                </a:solidFill>
                <a:latin typeface="Chalkboard SE Regular"/>
                <a:cs typeface="Chalkboard SE Regular"/>
              </a:rPr>
              <a:t>(v1=X, does not observe Write 1.1)</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19" name="Rectangle 18"/>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31" name="Rectangle 30"/>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32" name="Rectangle 31"/>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3" name="TextBox 32"/>
          <p:cNvSpPr txBox="1"/>
          <p:nvPr/>
        </p:nvSpPr>
        <p:spPr>
          <a:xfrm>
            <a:off x="1068101" y="4200671"/>
            <a:ext cx="7094773" cy="369332"/>
          </a:xfrm>
          <a:prstGeom prst="rect">
            <a:avLst/>
          </a:prstGeom>
          <a:noFill/>
        </p:spPr>
        <p:txBody>
          <a:bodyPr wrap="none" rtlCol="0">
            <a:spAutoFit/>
          </a:bodyPr>
          <a:lstStyle/>
          <a:p>
            <a:r>
              <a:rPr lang="en-US" i="1" dirty="0">
                <a:solidFill>
                  <a:srgbClr val="0000FF"/>
                </a:solidFill>
              </a:rPr>
              <a:t>Breaks the total order between Write1.1, Write1.2, Read 2.1 and Read2.2</a:t>
            </a:r>
          </a:p>
        </p:txBody>
      </p:sp>
      <p:sp>
        <p:nvSpPr>
          <p:cNvPr id="35" name="Rectangle 34"/>
          <p:cNvSpPr/>
          <p:nvPr/>
        </p:nvSpPr>
        <p:spPr>
          <a:xfrm>
            <a:off x="2038" y="1669143"/>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(v1)</a:t>
            </a:r>
            <a:r>
              <a:rPr lang="en-US" dirty="0">
                <a:latin typeface="Chalkboard SE Regular"/>
                <a:cs typeface="Chalkboard SE Regular"/>
              </a:rPr>
              <a:t> Write1.1</a:t>
            </a:r>
          </a:p>
        </p:txBody>
      </p:sp>
      <p:sp>
        <p:nvSpPr>
          <p:cNvPr id="36" name="Rectangle 35"/>
          <p:cNvSpPr/>
          <p:nvPr/>
        </p:nvSpPr>
        <p:spPr>
          <a:xfrm>
            <a:off x="-392269" y="2154166"/>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(done1)</a:t>
            </a:r>
            <a:r>
              <a:rPr lang="en-US" dirty="0">
                <a:latin typeface="Chalkboard SE Regular"/>
                <a:cs typeface="Chalkboard SE Regular"/>
              </a:rPr>
              <a:t> Write1.2</a:t>
            </a:r>
          </a:p>
        </p:txBody>
      </p:sp>
      <p:cxnSp>
        <p:nvCxnSpPr>
          <p:cNvPr id="20" name="Straight Arrow Connector 19"/>
          <p:cNvCxnSpPr/>
          <p:nvPr/>
        </p:nvCxnSpPr>
        <p:spPr>
          <a:xfrm flipV="1">
            <a:off x="1886606" y="2249714"/>
            <a:ext cx="2571448" cy="158094"/>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1886606" y="1862668"/>
            <a:ext cx="2571448" cy="1088570"/>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9B63D24-D765-E0CE-F4E8-9E57EB977A6A}"/>
              </a:ext>
            </a:extLst>
          </p:cNvPr>
          <p:cNvSpPr txBox="1"/>
          <p:nvPr/>
        </p:nvSpPr>
        <p:spPr>
          <a:xfrm>
            <a:off x="6449288" y="3676627"/>
            <a:ext cx="2414927" cy="369332"/>
          </a:xfrm>
          <a:prstGeom prst="rect">
            <a:avLst/>
          </a:prstGeom>
          <a:noFill/>
        </p:spPr>
        <p:txBody>
          <a:bodyPr wrap="square" rtlCol="0">
            <a:spAutoFit/>
          </a:bodyPr>
          <a:lstStyle/>
          <a:p>
            <a:r>
              <a:rPr lang="en-US" dirty="0">
                <a:solidFill>
                  <a:schemeClr val="accent2"/>
                </a:solidFill>
                <a:highlight>
                  <a:srgbClr val="FFFF00"/>
                </a:highlight>
              </a:rPr>
              <a:t>NOT POSSIBLE</a:t>
            </a:r>
            <a:endParaRPr lang="en-SG" dirty="0">
              <a:solidFill>
                <a:schemeClr val="accent2"/>
              </a:solidFill>
              <a:highlight>
                <a:srgbClr val="FFFF00"/>
              </a:highlight>
            </a:endParaRPr>
          </a:p>
        </p:txBody>
      </p:sp>
    </p:spTree>
    <p:extLst>
      <p:ext uri="{BB962C8B-B14F-4D97-AF65-F5344CB8AC3E}">
        <p14:creationId xmlns:p14="http://schemas.microsoft.com/office/powerpoint/2010/main" val="1113304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Consistency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2670770" y="4202192"/>
            <a:ext cx="4080314" cy="369332"/>
          </a:xfrm>
          <a:prstGeom prst="rect">
            <a:avLst/>
          </a:prstGeom>
          <a:noFill/>
        </p:spPr>
        <p:txBody>
          <a:bodyPr wrap="none" rtlCol="0">
            <a:spAutoFit/>
          </a:bodyPr>
          <a:lstStyle/>
          <a:p>
            <a:r>
              <a:rPr lang="en-US" i="1" dirty="0">
                <a:solidFill>
                  <a:srgbClr val="0000FF"/>
                </a:solidFill>
              </a:rPr>
              <a:t>Can P3 ever see an outdated value of v1? </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2" name="Straight Arrow Connector 21"/>
          <p:cNvCxnSpPr>
            <a:endCxn id="21" idx="0"/>
          </p:cNvCxnSpPr>
          <p:nvPr/>
        </p:nvCxnSpPr>
        <p:spPr>
          <a:xfrm>
            <a:off x="1494333" y="1847337"/>
            <a:ext cx="5571203" cy="203536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166" y="3638040"/>
            <a:ext cx="405918" cy="369332"/>
          </a:xfrm>
          <a:prstGeom prst="rect">
            <a:avLst/>
          </a:prstGeom>
          <a:noFill/>
        </p:spPr>
        <p:txBody>
          <a:bodyPr wrap="none" rtlCol="0">
            <a:spAutoFit/>
          </a:bodyPr>
          <a:lstStyle/>
          <a:p>
            <a:r>
              <a:rPr lang="en-US" dirty="0"/>
              <a:t>v1</a:t>
            </a:r>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a:t>
            </a:r>
            <a:r>
              <a:rPr lang="en-US" sz="2400" dirty="0">
                <a:solidFill>
                  <a:srgbClr val="FF0000"/>
                </a:solidFill>
                <a:latin typeface="Chalkboard SE Regular"/>
                <a:cs typeface="Chalkboard SE Regular"/>
              </a:rPr>
              <a:t>v1</a:t>
            </a:r>
            <a:r>
              <a:rPr lang="en-US" sz="2400" dirty="0">
                <a:solidFill>
                  <a:srgbClr val="0000FF"/>
                </a:solidFill>
                <a:latin typeface="Chalkboard SE Regular"/>
                <a:cs typeface="Chalkboard SE Regular"/>
              </a:rPr>
              <a:t>, v2)</a:t>
            </a:r>
          </a:p>
        </p:txBody>
      </p:sp>
      <p:sp>
        <p:nvSpPr>
          <p:cNvPr id="4" name="TextBox 3">
            <a:extLst>
              <a:ext uri="{FF2B5EF4-FFF2-40B4-BE49-F238E27FC236}">
                <a16:creationId xmlns:a16="http://schemas.microsoft.com/office/drawing/2014/main" id="{9D5C6FD3-90FA-9FE8-3758-772E90242D84}"/>
              </a:ext>
            </a:extLst>
          </p:cNvPr>
          <p:cNvSpPr txBox="1"/>
          <p:nvPr/>
        </p:nvSpPr>
        <p:spPr>
          <a:xfrm>
            <a:off x="7065536" y="4137885"/>
            <a:ext cx="2414927" cy="369332"/>
          </a:xfrm>
          <a:prstGeom prst="rect">
            <a:avLst/>
          </a:prstGeom>
          <a:noFill/>
        </p:spPr>
        <p:txBody>
          <a:bodyPr wrap="square" rtlCol="0">
            <a:spAutoFit/>
          </a:bodyPr>
          <a:lstStyle/>
          <a:p>
            <a:r>
              <a:rPr lang="en-US" dirty="0">
                <a:solidFill>
                  <a:schemeClr val="accent2"/>
                </a:solidFill>
                <a:highlight>
                  <a:srgbClr val="FFFF00"/>
                </a:highlight>
              </a:rPr>
              <a:t>NOT POSSIBLE</a:t>
            </a:r>
            <a:endParaRPr lang="en-SG" dirty="0">
              <a:solidFill>
                <a:schemeClr val="accent2"/>
              </a:solidFill>
              <a:highlight>
                <a:srgbClr val="FFFF00"/>
              </a:highlight>
            </a:endParaRPr>
          </a:p>
        </p:txBody>
      </p:sp>
    </p:spTree>
    <p:extLst>
      <p:ext uri="{BB962C8B-B14F-4D97-AF65-F5344CB8AC3E}">
        <p14:creationId xmlns:p14="http://schemas.microsoft.com/office/powerpoint/2010/main" val="35258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a:t>
            </a:r>
          </a:p>
        </p:txBody>
      </p:sp>
      <p:sp>
        <p:nvSpPr>
          <p:cNvPr id="3" name="Content Placeholder 2"/>
          <p:cNvSpPr>
            <a:spLocks noGrp="1"/>
          </p:cNvSpPr>
          <p:nvPr>
            <p:ph idx="1"/>
          </p:nvPr>
        </p:nvSpPr>
        <p:spPr/>
        <p:txBody>
          <a:bodyPr>
            <a:normAutofit fontScale="92500" lnSpcReduction="20000"/>
          </a:bodyPr>
          <a:lstStyle/>
          <a:p>
            <a:pPr algn="just"/>
            <a:r>
              <a:rPr lang="en-US" dirty="0"/>
              <a:t>Distributed systems involve concurrent reads and writes</a:t>
            </a:r>
          </a:p>
          <a:p>
            <a:pPr lvl="1" algn="just"/>
            <a:r>
              <a:rPr lang="en-US" dirty="0">
                <a:solidFill>
                  <a:srgbClr val="0000FF"/>
                </a:solidFill>
              </a:rPr>
              <a:t>What are the impacts of such concurrent reads and writes on shared data structure? </a:t>
            </a:r>
          </a:p>
          <a:p>
            <a:pPr lvl="1" algn="just"/>
            <a:r>
              <a:rPr lang="en-US" dirty="0">
                <a:solidFill>
                  <a:srgbClr val="0000FF"/>
                </a:solidFill>
              </a:rPr>
              <a:t>What properties are guaranteed? </a:t>
            </a:r>
          </a:p>
          <a:p>
            <a:pPr algn="just"/>
            <a:r>
              <a:rPr lang="en-US" dirty="0"/>
              <a:t>Programming ease vs. Performance/Scalability</a:t>
            </a:r>
          </a:p>
          <a:p>
            <a:pPr algn="just"/>
            <a:r>
              <a:rPr lang="en-US" dirty="0"/>
              <a:t>Although we discuss distributed shared memory (DSM), the concepts are equally applicable for other systems</a:t>
            </a:r>
          </a:p>
          <a:p>
            <a:pPr lvl="1" algn="just"/>
            <a:r>
              <a:rPr lang="en-US" dirty="0"/>
              <a:t>Distributed storage</a:t>
            </a:r>
          </a:p>
          <a:p>
            <a:pPr lvl="1" algn="just"/>
            <a:r>
              <a:rPr lang="en-US" dirty="0"/>
              <a:t>Distributed file server</a:t>
            </a:r>
          </a:p>
        </p:txBody>
      </p:sp>
    </p:spTree>
    <p:extLst>
      <p:ext uri="{BB962C8B-B14F-4D97-AF65-F5344CB8AC3E}">
        <p14:creationId xmlns:p14="http://schemas.microsoft.com/office/powerpoint/2010/main" val="183100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(Implementation Requirement)</a:t>
            </a:r>
          </a:p>
          <a:p>
            <a:pPr lvl="1" algn="just"/>
            <a:r>
              <a:rPr lang="en-US" dirty="0"/>
              <a:t>#1: </a:t>
            </a:r>
            <a:r>
              <a:rPr lang="en-US" i="1" dirty="0"/>
              <a:t>Each machine must issue requests specified by the program order</a:t>
            </a:r>
          </a:p>
          <a:p>
            <a:pPr lvl="2" algn="just"/>
            <a:r>
              <a:rPr lang="en-US" dirty="0">
                <a:solidFill>
                  <a:srgbClr val="FF0000"/>
                </a:solidFill>
              </a:rPr>
              <a:t>Not true for most current generation machines</a:t>
            </a:r>
          </a:p>
          <a:p>
            <a:pPr lvl="1" algn="just"/>
            <a:r>
              <a:rPr lang="en-US" i="1" dirty="0"/>
              <a:t>#2: Requests to an individual storage item (e.g. a variable) are served from a single FIFO queue</a:t>
            </a:r>
          </a:p>
          <a:p>
            <a:pPr lvl="2" algn="just"/>
            <a:r>
              <a:rPr lang="en-US" dirty="0"/>
              <a:t>Writes occur in a single order</a:t>
            </a:r>
          </a:p>
          <a:p>
            <a:pPr lvl="2" algn="just"/>
            <a:r>
              <a:rPr lang="en-US" dirty="0"/>
              <a:t>Once a read observes the effect of a write, it is ordered behind the write in the queue</a:t>
            </a:r>
          </a:p>
          <a:p>
            <a:pPr lvl="2" algn="just"/>
            <a:r>
              <a:rPr lang="en-US" dirty="0">
                <a:solidFill>
                  <a:srgbClr val="FF0000"/>
                </a:solidFill>
              </a:rPr>
              <a:t>Also not true for most current generation machines. </a:t>
            </a:r>
          </a:p>
        </p:txBody>
      </p:sp>
    </p:spTree>
    <p:extLst>
      <p:ext uri="{BB962C8B-B14F-4D97-AF65-F5344CB8AC3E}">
        <p14:creationId xmlns:p14="http://schemas.microsoft.com/office/powerpoint/2010/main" val="252573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DSM Protocol and Sequential Consistency</a:t>
            </a:r>
          </a:p>
        </p:txBody>
      </p:sp>
      <p:sp>
        <p:nvSpPr>
          <p:cNvPr id="5" name="Rounded Rectangle 4"/>
          <p:cNvSpPr/>
          <p:nvPr/>
        </p:nvSpPr>
        <p:spPr>
          <a:xfrm>
            <a:off x="2225771"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94731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214915" y="2932668"/>
            <a:ext cx="715648" cy="369332"/>
          </a:xfrm>
          <a:prstGeom prst="rect">
            <a:avLst/>
          </a:prstGeom>
          <a:noFill/>
        </p:spPr>
        <p:txBody>
          <a:bodyPr wrap="none" rtlCol="0">
            <a:spAutoFit/>
          </a:bodyPr>
          <a:lstStyle/>
          <a:p>
            <a:r>
              <a:rPr lang="en-US" dirty="0"/>
              <a:t>Write</a:t>
            </a:r>
          </a:p>
        </p:txBody>
      </p:sp>
      <p:sp>
        <p:nvSpPr>
          <p:cNvPr id="27" name="TextBox 26"/>
          <p:cNvSpPr txBox="1"/>
          <p:nvPr/>
        </p:nvSpPr>
        <p:spPr>
          <a:xfrm>
            <a:off x="4106716" y="354570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90013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89866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89719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813397"/>
            <a:ext cx="879212" cy="431893"/>
          </a:xfrm>
          <a:prstGeom prst="rect">
            <a:avLst/>
          </a:prstGeom>
          <a:noFill/>
        </p:spPr>
        <p:txBody>
          <a:bodyPr wrap="none" rtlCol="0">
            <a:spAutoFit/>
          </a:bodyPr>
          <a:lstStyle/>
          <a:p>
            <a:pPr algn="ctr"/>
            <a:r>
              <a:rPr lang="en-US" dirty="0"/>
              <a:t>Local </a:t>
            </a:r>
          </a:p>
          <a:p>
            <a:pPr algn="ctr"/>
            <a:r>
              <a:rPr lang="en-US" dirty="0"/>
              <a:t>Memory</a:t>
            </a:r>
          </a:p>
        </p:txBody>
      </p:sp>
      <p:sp>
        <p:nvSpPr>
          <p:cNvPr id="6" name="TextBox 5"/>
          <p:cNvSpPr txBox="1"/>
          <p:nvPr/>
        </p:nvSpPr>
        <p:spPr>
          <a:xfrm>
            <a:off x="276423" y="6032286"/>
            <a:ext cx="8678081" cy="830997"/>
          </a:xfrm>
          <a:prstGeom prst="rect">
            <a:avLst/>
          </a:prstGeom>
          <a:noFill/>
        </p:spPr>
        <p:txBody>
          <a:bodyPr wrap="none" rtlCol="0">
            <a:spAutoFit/>
          </a:bodyPr>
          <a:lstStyle/>
          <a:p>
            <a:r>
              <a:rPr lang="en-US" sz="2400" i="1" dirty="0">
                <a:solidFill>
                  <a:srgbClr val="FF0000"/>
                </a:solidFill>
              </a:rPr>
              <a:t>Does naïve DSM protocol implements sequential consistency model?</a:t>
            </a:r>
          </a:p>
          <a:p>
            <a:r>
              <a:rPr lang="en-US" sz="2400" i="1" dirty="0">
                <a:solidFill>
                  <a:schemeClr val="accent2"/>
                </a:solidFill>
                <a:highlight>
                  <a:srgbClr val="FFFF00"/>
                </a:highlight>
              </a:rPr>
              <a:t>NO </a:t>
            </a:r>
            <a:r>
              <a:rPr lang="en-US" sz="2400" i="1" dirty="0">
                <a:solidFill>
                  <a:schemeClr val="accent2"/>
                </a:solidFill>
              </a:rPr>
              <a:t> </a:t>
            </a:r>
          </a:p>
        </p:txBody>
      </p:sp>
      <p:cxnSp>
        <p:nvCxnSpPr>
          <p:cNvPr id="16" name="Straight Connector 15"/>
          <p:cNvCxnSpPr/>
          <p:nvPr/>
        </p:nvCxnSpPr>
        <p:spPr>
          <a:xfrm flipV="1">
            <a:off x="2116667" y="3314095"/>
            <a:ext cx="4813904" cy="36286"/>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5" idx="2"/>
          </p:cNvCxnSpPr>
          <p:nvPr/>
        </p:nvCxnSpPr>
        <p:spPr>
          <a:xfrm flipV="1">
            <a:off x="2667091"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464444"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322273"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2794000" y="2152952"/>
            <a:ext cx="1657048" cy="1149048"/>
          </a:xfrm>
          <a:custGeom>
            <a:avLst/>
            <a:gdLst>
              <a:gd name="connsiteX0" fmla="*/ 0 w 1657048"/>
              <a:gd name="connsiteY0" fmla="*/ 0 h 1149048"/>
              <a:gd name="connsiteX1" fmla="*/ 12095 w 1657048"/>
              <a:gd name="connsiteY1" fmla="*/ 145143 h 1149048"/>
              <a:gd name="connsiteX2" fmla="*/ 36286 w 1657048"/>
              <a:gd name="connsiteY2" fmla="*/ 266096 h 1149048"/>
              <a:gd name="connsiteX3" fmla="*/ 60476 w 1657048"/>
              <a:gd name="connsiteY3" fmla="*/ 350762 h 1149048"/>
              <a:gd name="connsiteX4" fmla="*/ 84667 w 1657048"/>
              <a:gd name="connsiteY4" fmla="*/ 435429 h 1149048"/>
              <a:gd name="connsiteX5" fmla="*/ 108857 w 1657048"/>
              <a:gd name="connsiteY5" fmla="*/ 616858 h 1149048"/>
              <a:gd name="connsiteX6" fmla="*/ 133048 w 1657048"/>
              <a:gd name="connsiteY6" fmla="*/ 689429 h 1149048"/>
              <a:gd name="connsiteX7" fmla="*/ 157238 w 1657048"/>
              <a:gd name="connsiteY7" fmla="*/ 762000 h 1149048"/>
              <a:gd name="connsiteX8" fmla="*/ 181429 w 1657048"/>
              <a:gd name="connsiteY8" fmla="*/ 786191 h 1149048"/>
              <a:gd name="connsiteX9" fmla="*/ 205619 w 1657048"/>
              <a:gd name="connsiteY9" fmla="*/ 834572 h 1149048"/>
              <a:gd name="connsiteX10" fmla="*/ 254000 w 1657048"/>
              <a:gd name="connsiteY10" fmla="*/ 882953 h 1149048"/>
              <a:gd name="connsiteX11" fmla="*/ 290286 w 1657048"/>
              <a:gd name="connsiteY11" fmla="*/ 943429 h 1149048"/>
              <a:gd name="connsiteX12" fmla="*/ 314476 w 1657048"/>
              <a:gd name="connsiteY12" fmla="*/ 979715 h 1149048"/>
              <a:gd name="connsiteX13" fmla="*/ 350762 w 1657048"/>
              <a:gd name="connsiteY13" fmla="*/ 991810 h 1149048"/>
              <a:gd name="connsiteX14" fmla="*/ 411238 w 1657048"/>
              <a:gd name="connsiteY14" fmla="*/ 1040191 h 1149048"/>
              <a:gd name="connsiteX15" fmla="*/ 435429 w 1657048"/>
              <a:gd name="connsiteY15" fmla="*/ 1064381 h 1149048"/>
              <a:gd name="connsiteX16" fmla="*/ 508000 w 1657048"/>
              <a:gd name="connsiteY16" fmla="*/ 1088572 h 1149048"/>
              <a:gd name="connsiteX17" fmla="*/ 580571 w 1657048"/>
              <a:gd name="connsiteY17" fmla="*/ 1112762 h 1149048"/>
              <a:gd name="connsiteX18" fmla="*/ 677333 w 1657048"/>
              <a:gd name="connsiteY18" fmla="*/ 1136953 h 1149048"/>
              <a:gd name="connsiteX19" fmla="*/ 931333 w 1657048"/>
              <a:gd name="connsiteY19" fmla="*/ 1149048 h 1149048"/>
              <a:gd name="connsiteX20" fmla="*/ 1076476 w 1657048"/>
              <a:gd name="connsiteY20" fmla="*/ 1136953 h 1149048"/>
              <a:gd name="connsiteX21" fmla="*/ 1124857 w 1657048"/>
              <a:gd name="connsiteY21" fmla="*/ 1124858 h 1149048"/>
              <a:gd name="connsiteX22" fmla="*/ 1197429 w 1657048"/>
              <a:gd name="connsiteY22" fmla="*/ 1100667 h 1149048"/>
              <a:gd name="connsiteX23" fmla="*/ 1233714 w 1657048"/>
              <a:gd name="connsiteY23" fmla="*/ 1088572 h 1149048"/>
              <a:gd name="connsiteX24" fmla="*/ 1318381 w 1657048"/>
              <a:gd name="connsiteY24" fmla="*/ 1064381 h 1149048"/>
              <a:gd name="connsiteX25" fmla="*/ 1390952 w 1657048"/>
              <a:gd name="connsiteY25" fmla="*/ 1040191 h 1149048"/>
              <a:gd name="connsiteX26" fmla="*/ 1427238 w 1657048"/>
              <a:gd name="connsiteY26" fmla="*/ 1016000 h 1149048"/>
              <a:gd name="connsiteX27" fmla="*/ 1463524 w 1657048"/>
              <a:gd name="connsiteY27" fmla="*/ 1003905 h 1149048"/>
              <a:gd name="connsiteX28" fmla="*/ 1499810 w 1657048"/>
              <a:gd name="connsiteY28" fmla="*/ 967619 h 1149048"/>
              <a:gd name="connsiteX29" fmla="*/ 1536095 w 1657048"/>
              <a:gd name="connsiteY29" fmla="*/ 943429 h 1149048"/>
              <a:gd name="connsiteX30" fmla="*/ 1596571 w 1657048"/>
              <a:gd name="connsiteY30" fmla="*/ 882953 h 1149048"/>
              <a:gd name="connsiteX31" fmla="*/ 1620762 w 1657048"/>
              <a:gd name="connsiteY31" fmla="*/ 858762 h 1149048"/>
              <a:gd name="connsiteX32" fmla="*/ 1657048 w 1657048"/>
              <a:gd name="connsiteY32" fmla="*/ 774096 h 114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57048" h="1149048">
                <a:moveTo>
                  <a:pt x="0" y="0"/>
                </a:moveTo>
                <a:cubicBezTo>
                  <a:pt x="4032" y="48381"/>
                  <a:pt x="5535" y="97039"/>
                  <a:pt x="12095" y="145143"/>
                </a:cubicBezTo>
                <a:cubicBezTo>
                  <a:pt x="17650" y="185882"/>
                  <a:pt x="23284" y="227090"/>
                  <a:pt x="36286" y="266096"/>
                </a:cubicBezTo>
                <a:cubicBezTo>
                  <a:pt x="65284" y="353089"/>
                  <a:pt x="30104" y="244459"/>
                  <a:pt x="60476" y="350762"/>
                </a:cubicBezTo>
                <a:cubicBezTo>
                  <a:pt x="95191" y="472267"/>
                  <a:pt x="46840" y="284130"/>
                  <a:pt x="84667" y="435429"/>
                </a:cubicBezTo>
                <a:cubicBezTo>
                  <a:pt x="88693" y="471667"/>
                  <a:pt x="97999" y="573427"/>
                  <a:pt x="108857" y="616858"/>
                </a:cubicBezTo>
                <a:cubicBezTo>
                  <a:pt x="115041" y="641596"/>
                  <a:pt x="124984" y="665239"/>
                  <a:pt x="133048" y="689429"/>
                </a:cubicBezTo>
                <a:lnTo>
                  <a:pt x="157238" y="762000"/>
                </a:lnTo>
                <a:lnTo>
                  <a:pt x="181429" y="786191"/>
                </a:lnTo>
                <a:cubicBezTo>
                  <a:pt x="189492" y="802318"/>
                  <a:pt x="194801" y="820148"/>
                  <a:pt x="205619" y="834572"/>
                </a:cubicBezTo>
                <a:cubicBezTo>
                  <a:pt x="219303" y="852818"/>
                  <a:pt x="254000" y="882953"/>
                  <a:pt x="254000" y="882953"/>
                </a:cubicBezTo>
                <a:cubicBezTo>
                  <a:pt x="275005" y="945968"/>
                  <a:pt x="252336" y="895991"/>
                  <a:pt x="290286" y="943429"/>
                </a:cubicBezTo>
                <a:cubicBezTo>
                  <a:pt x="299367" y="954780"/>
                  <a:pt x="303125" y="970634"/>
                  <a:pt x="314476" y="979715"/>
                </a:cubicBezTo>
                <a:cubicBezTo>
                  <a:pt x="324432" y="987680"/>
                  <a:pt x="338667" y="987778"/>
                  <a:pt x="350762" y="991810"/>
                </a:cubicBezTo>
                <a:cubicBezTo>
                  <a:pt x="398940" y="1064078"/>
                  <a:pt x="346325" y="1001245"/>
                  <a:pt x="411238" y="1040191"/>
                </a:cubicBezTo>
                <a:cubicBezTo>
                  <a:pt x="421017" y="1046058"/>
                  <a:pt x="425229" y="1059281"/>
                  <a:pt x="435429" y="1064381"/>
                </a:cubicBezTo>
                <a:cubicBezTo>
                  <a:pt x="458236" y="1075784"/>
                  <a:pt x="483810" y="1080508"/>
                  <a:pt x="508000" y="1088572"/>
                </a:cubicBezTo>
                <a:lnTo>
                  <a:pt x="580571" y="1112762"/>
                </a:lnTo>
                <a:cubicBezTo>
                  <a:pt x="614638" y="1124118"/>
                  <a:pt x="639379" y="1134034"/>
                  <a:pt x="677333" y="1136953"/>
                </a:cubicBezTo>
                <a:cubicBezTo>
                  <a:pt x="761846" y="1143454"/>
                  <a:pt x="846666" y="1145016"/>
                  <a:pt x="931333" y="1149048"/>
                </a:cubicBezTo>
                <a:cubicBezTo>
                  <a:pt x="979714" y="1145016"/>
                  <a:pt x="1028302" y="1142975"/>
                  <a:pt x="1076476" y="1136953"/>
                </a:cubicBezTo>
                <a:cubicBezTo>
                  <a:pt x="1092971" y="1134891"/>
                  <a:pt x="1108935" y="1129635"/>
                  <a:pt x="1124857" y="1124858"/>
                </a:cubicBezTo>
                <a:cubicBezTo>
                  <a:pt x="1149281" y="1117531"/>
                  <a:pt x="1173238" y="1108731"/>
                  <a:pt x="1197429" y="1100667"/>
                </a:cubicBezTo>
                <a:lnTo>
                  <a:pt x="1233714" y="1088572"/>
                </a:lnTo>
                <a:cubicBezTo>
                  <a:pt x="1355652" y="1047926"/>
                  <a:pt x="1166516" y="1109941"/>
                  <a:pt x="1318381" y="1064381"/>
                </a:cubicBezTo>
                <a:cubicBezTo>
                  <a:pt x="1342804" y="1057054"/>
                  <a:pt x="1390952" y="1040191"/>
                  <a:pt x="1390952" y="1040191"/>
                </a:cubicBezTo>
                <a:cubicBezTo>
                  <a:pt x="1403047" y="1032127"/>
                  <a:pt x="1414236" y="1022501"/>
                  <a:pt x="1427238" y="1016000"/>
                </a:cubicBezTo>
                <a:cubicBezTo>
                  <a:pt x="1438642" y="1010298"/>
                  <a:pt x="1452916" y="1010977"/>
                  <a:pt x="1463524" y="1003905"/>
                </a:cubicBezTo>
                <a:cubicBezTo>
                  <a:pt x="1477757" y="994417"/>
                  <a:pt x="1486669" y="978570"/>
                  <a:pt x="1499810" y="967619"/>
                </a:cubicBezTo>
                <a:cubicBezTo>
                  <a:pt x="1510977" y="958313"/>
                  <a:pt x="1525155" y="953001"/>
                  <a:pt x="1536095" y="943429"/>
                </a:cubicBezTo>
                <a:cubicBezTo>
                  <a:pt x="1557550" y="924656"/>
                  <a:pt x="1576412" y="903112"/>
                  <a:pt x="1596571" y="882953"/>
                </a:cubicBezTo>
                <a:lnTo>
                  <a:pt x="1620762" y="858762"/>
                </a:lnTo>
                <a:cubicBezTo>
                  <a:pt x="1646755" y="780782"/>
                  <a:pt x="1626921" y="804221"/>
                  <a:pt x="1657048" y="77409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2794000" y="2177143"/>
            <a:ext cx="3495524" cy="1124857"/>
          </a:xfrm>
          <a:custGeom>
            <a:avLst/>
            <a:gdLst>
              <a:gd name="connsiteX0" fmla="*/ 0 w 3495524"/>
              <a:gd name="connsiteY0" fmla="*/ 0 h 1124857"/>
              <a:gd name="connsiteX1" fmla="*/ 1524000 w 3495524"/>
              <a:gd name="connsiteY1" fmla="*/ 1124857 h 1124857"/>
              <a:gd name="connsiteX2" fmla="*/ 1524000 w 3495524"/>
              <a:gd name="connsiteY2" fmla="*/ 1124857 h 1124857"/>
              <a:gd name="connsiteX3" fmla="*/ 3495524 w 3495524"/>
              <a:gd name="connsiteY3" fmla="*/ 979714 h 1124857"/>
            </a:gdLst>
            <a:ahLst/>
            <a:cxnLst>
              <a:cxn ang="0">
                <a:pos x="connsiteX0" y="connsiteY0"/>
              </a:cxn>
              <a:cxn ang="0">
                <a:pos x="connsiteX1" y="connsiteY1"/>
              </a:cxn>
              <a:cxn ang="0">
                <a:pos x="connsiteX2" y="connsiteY2"/>
              </a:cxn>
              <a:cxn ang="0">
                <a:pos x="connsiteX3" y="connsiteY3"/>
              </a:cxn>
            </a:cxnLst>
            <a:rect l="l" t="t" r="r" b="b"/>
            <a:pathLst>
              <a:path w="3495524" h="1124857">
                <a:moveTo>
                  <a:pt x="0" y="0"/>
                </a:moveTo>
                <a:lnTo>
                  <a:pt x="1524000" y="1124857"/>
                </a:lnTo>
                <a:lnTo>
                  <a:pt x="1524000" y="1124857"/>
                </a:lnTo>
                <a:cubicBezTo>
                  <a:pt x="1852587" y="1100667"/>
                  <a:pt x="3219349" y="1044222"/>
                  <a:pt x="3495524" y="979714"/>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901902" y="2900402"/>
            <a:ext cx="715648" cy="369332"/>
          </a:xfrm>
          <a:prstGeom prst="rect">
            <a:avLst/>
          </a:prstGeom>
          <a:noFill/>
        </p:spPr>
        <p:txBody>
          <a:bodyPr wrap="none" rtlCol="0">
            <a:spAutoFit/>
          </a:bodyPr>
          <a:lstStyle/>
          <a:p>
            <a:r>
              <a:rPr lang="en-US" dirty="0"/>
              <a:t>Write</a:t>
            </a:r>
          </a:p>
        </p:txBody>
      </p:sp>
      <p:cxnSp>
        <p:nvCxnSpPr>
          <p:cNvPr id="42" name="Curved Connector 41"/>
          <p:cNvCxnSpPr>
            <a:stCxn id="5" idx="0"/>
            <a:endCxn id="28" idx="0"/>
          </p:cNvCxnSpPr>
          <p:nvPr/>
        </p:nvCxnSpPr>
        <p:spPr>
          <a:xfrm rot="16200000" flipH="1">
            <a:off x="2625177" y="1571907"/>
            <a:ext cx="370145" cy="286319"/>
          </a:xfrm>
          <a:prstGeom prst="curvedConnector3">
            <a:avLst>
              <a:gd name="adj1" fmla="val -6176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4241" y="1135652"/>
            <a:ext cx="656700" cy="369332"/>
          </a:xfrm>
          <a:prstGeom prst="rect">
            <a:avLst/>
          </a:prstGeom>
          <a:noFill/>
        </p:spPr>
        <p:txBody>
          <a:bodyPr wrap="none" rtlCol="0">
            <a:spAutoFit/>
          </a:bodyPr>
          <a:lstStyle/>
          <a:p>
            <a:r>
              <a:rPr lang="en-US" dirty="0"/>
              <a:t>Read</a:t>
            </a:r>
          </a:p>
        </p:txBody>
      </p:sp>
      <p:sp>
        <p:nvSpPr>
          <p:cNvPr id="24" name="Rectangle 23"/>
          <p:cNvSpPr/>
          <p:nvPr/>
        </p:nvSpPr>
        <p:spPr>
          <a:xfrm>
            <a:off x="755674" y="4482928"/>
            <a:ext cx="7931125" cy="1477328"/>
          </a:xfrm>
          <a:prstGeom prst="rect">
            <a:avLst/>
          </a:prstGeom>
        </p:spPr>
        <p:txBody>
          <a:bodyPr wrap="square">
            <a:spAutoFit/>
          </a:bodyPr>
          <a:lstStyle/>
          <a:p>
            <a:pPr lvl="1" algn="just"/>
            <a:r>
              <a:rPr lang="en-US" dirty="0"/>
              <a:t>#1: </a:t>
            </a:r>
            <a:r>
              <a:rPr lang="en-US" i="1" dirty="0"/>
              <a:t>All operations in one machine are executed in order (e.g. in program order)</a:t>
            </a:r>
          </a:p>
          <a:p>
            <a:pPr lvl="1" algn="just"/>
            <a:endParaRPr lang="en-US" i="1" dirty="0"/>
          </a:p>
          <a:p>
            <a:pPr lvl="1" algn="just"/>
            <a:r>
              <a:rPr lang="en-US" dirty="0">
                <a:solidFill>
                  <a:srgbClr val="0000FF"/>
                </a:solidFill>
              </a:rPr>
              <a:t>Note that the Naïve DSM protocol does not wait for the Write to complete. </a:t>
            </a:r>
          </a:p>
          <a:p>
            <a:pPr lvl="1" algn="just"/>
            <a:r>
              <a:rPr lang="en-US" dirty="0">
                <a:solidFill>
                  <a:srgbClr val="0000FF"/>
                </a:solidFill>
              </a:rPr>
              <a:t>Thus can go ahead to read from local memory before the preceding write </a:t>
            </a:r>
          </a:p>
          <a:p>
            <a:pPr lvl="1" algn="just"/>
            <a:r>
              <a:rPr lang="en-US" dirty="0">
                <a:solidFill>
                  <a:srgbClr val="0000FF"/>
                </a:solidFill>
              </a:rPr>
              <a:t>finishes. This </a:t>
            </a:r>
            <a:r>
              <a:rPr lang="en-US" dirty="0">
                <a:solidFill>
                  <a:srgbClr val="0000FF"/>
                </a:solidFill>
                <a:highlight>
                  <a:srgbClr val="FFFF00"/>
                </a:highlight>
              </a:rPr>
              <a:t>violates Rule #1</a:t>
            </a:r>
            <a:r>
              <a:rPr lang="en-US" dirty="0">
                <a:solidFill>
                  <a:srgbClr val="0000FF"/>
                </a:solidFill>
              </a:rPr>
              <a:t> of sequential consistency.</a:t>
            </a:r>
            <a:r>
              <a:rPr lang="en-US" b="1" dirty="0"/>
              <a:t> </a:t>
            </a:r>
          </a:p>
        </p:txBody>
      </p:sp>
    </p:spTree>
    <p:extLst>
      <p:ext uri="{BB962C8B-B14F-4D97-AF65-F5344CB8AC3E}">
        <p14:creationId xmlns:p14="http://schemas.microsoft.com/office/powerpoint/2010/main" val="203562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DSM Protocol and Sequential Consistency</a:t>
            </a:r>
          </a:p>
        </p:txBody>
      </p:sp>
      <p:sp>
        <p:nvSpPr>
          <p:cNvPr id="5" name="Rounded Rectangle 4"/>
          <p:cNvSpPr/>
          <p:nvPr/>
        </p:nvSpPr>
        <p:spPr>
          <a:xfrm>
            <a:off x="2225771"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94731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214915" y="2932668"/>
            <a:ext cx="715648" cy="369332"/>
          </a:xfrm>
          <a:prstGeom prst="rect">
            <a:avLst/>
          </a:prstGeom>
          <a:noFill/>
        </p:spPr>
        <p:txBody>
          <a:bodyPr wrap="none" rtlCol="0">
            <a:spAutoFit/>
          </a:bodyPr>
          <a:lstStyle/>
          <a:p>
            <a:r>
              <a:rPr lang="en-US" dirty="0"/>
              <a:t>Write</a:t>
            </a:r>
          </a:p>
        </p:txBody>
      </p:sp>
      <p:sp>
        <p:nvSpPr>
          <p:cNvPr id="27" name="TextBox 26"/>
          <p:cNvSpPr txBox="1"/>
          <p:nvPr/>
        </p:nvSpPr>
        <p:spPr>
          <a:xfrm>
            <a:off x="4106716" y="354570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90013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89866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89719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813397"/>
            <a:ext cx="879212" cy="431893"/>
          </a:xfrm>
          <a:prstGeom prst="rect">
            <a:avLst/>
          </a:prstGeom>
          <a:noFill/>
        </p:spPr>
        <p:txBody>
          <a:bodyPr wrap="none" rtlCol="0">
            <a:spAutoFit/>
          </a:bodyPr>
          <a:lstStyle/>
          <a:p>
            <a:pPr algn="ctr"/>
            <a:r>
              <a:rPr lang="en-US" dirty="0"/>
              <a:t>Local </a:t>
            </a:r>
          </a:p>
          <a:p>
            <a:pPr algn="ctr"/>
            <a:r>
              <a:rPr lang="en-US" dirty="0"/>
              <a:t>Memory</a:t>
            </a:r>
          </a:p>
        </p:txBody>
      </p:sp>
      <p:sp>
        <p:nvSpPr>
          <p:cNvPr id="6" name="TextBox 5"/>
          <p:cNvSpPr txBox="1"/>
          <p:nvPr/>
        </p:nvSpPr>
        <p:spPr>
          <a:xfrm>
            <a:off x="276423" y="6032286"/>
            <a:ext cx="8690512" cy="461665"/>
          </a:xfrm>
          <a:prstGeom prst="rect">
            <a:avLst/>
          </a:prstGeom>
          <a:noFill/>
        </p:spPr>
        <p:txBody>
          <a:bodyPr wrap="none" rtlCol="0">
            <a:spAutoFit/>
          </a:bodyPr>
          <a:lstStyle/>
          <a:p>
            <a:r>
              <a:rPr lang="en-US" sz="2400" i="1" dirty="0">
                <a:solidFill>
                  <a:srgbClr val="FF0000"/>
                </a:solidFill>
              </a:rPr>
              <a:t>Does naïve DSM protocol implements sequential consistency model?  </a:t>
            </a:r>
          </a:p>
        </p:txBody>
      </p:sp>
      <p:cxnSp>
        <p:nvCxnSpPr>
          <p:cNvPr id="16" name="Straight Connector 15"/>
          <p:cNvCxnSpPr/>
          <p:nvPr/>
        </p:nvCxnSpPr>
        <p:spPr>
          <a:xfrm flipV="1">
            <a:off x="2116667" y="3314095"/>
            <a:ext cx="4813904" cy="36286"/>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5" idx="2"/>
          </p:cNvCxnSpPr>
          <p:nvPr/>
        </p:nvCxnSpPr>
        <p:spPr>
          <a:xfrm flipV="1">
            <a:off x="2667091"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464444"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322273"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2794000" y="2152952"/>
            <a:ext cx="1657048" cy="1149048"/>
          </a:xfrm>
          <a:custGeom>
            <a:avLst/>
            <a:gdLst>
              <a:gd name="connsiteX0" fmla="*/ 0 w 1657048"/>
              <a:gd name="connsiteY0" fmla="*/ 0 h 1149048"/>
              <a:gd name="connsiteX1" fmla="*/ 12095 w 1657048"/>
              <a:gd name="connsiteY1" fmla="*/ 145143 h 1149048"/>
              <a:gd name="connsiteX2" fmla="*/ 36286 w 1657048"/>
              <a:gd name="connsiteY2" fmla="*/ 266096 h 1149048"/>
              <a:gd name="connsiteX3" fmla="*/ 60476 w 1657048"/>
              <a:gd name="connsiteY3" fmla="*/ 350762 h 1149048"/>
              <a:gd name="connsiteX4" fmla="*/ 84667 w 1657048"/>
              <a:gd name="connsiteY4" fmla="*/ 435429 h 1149048"/>
              <a:gd name="connsiteX5" fmla="*/ 108857 w 1657048"/>
              <a:gd name="connsiteY5" fmla="*/ 616858 h 1149048"/>
              <a:gd name="connsiteX6" fmla="*/ 133048 w 1657048"/>
              <a:gd name="connsiteY6" fmla="*/ 689429 h 1149048"/>
              <a:gd name="connsiteX7" fmla="*/ 157238 w 1657048"/>
              <a:gd name="connsiteY7" fmla="*/ 762000 h 1149048"/>
              <a:gd name="connsiteX8" fmla="*/ 181429 w 1657048"/>
              <a:gd name="connsiteY8" fmla="*/ 786191 h 1149048"/>
              <a:gd name="connsiteX9" fmla="*/ 205619 w 1657048"/>
              <a:gd name="connsiteY9" fmla="*/ 834572 h 1149048"/>
              <a:gd name="connsiteX10" fmla="*/ 254000 w 1657048"/>
              <a:gd name="connsiteY10" fmla="*/ 882953 h 1149048"/>
              <a:gd name="connsiteX11" fmla="*/ 290286 w 1657048"/>
              <a:gd name="connsiteY11" fmla="*/ 943429 h 1149048"/>
              <a:gd name="connsiteX12" fmla="*/ 314476 w 1657048"/>
              <a:gd name="connsiteY12" fmla="*/ 979715 h 1149048"/>
              <a:gd name="connsiteX13" fmla="*/ 350762 w 1657048"/>
              <a:gd name="connsiteY13" fmla="*/ 991810 h 1149048"/>
              <a:gd name="connsiteX14" fmla="*/ 411238 w 1657048"/>
              <a:gd name="connsiteY14" fmla="*/ 1040191 h 1149048"/>
              <a:gd name="connsiteX15" fmla="*/ 435429 w 1657048"/>
              <a:gd name="connsiteY15" fmla="*/ 1064381 h 1149048"/>
              <a:gd name="connsiteX16" fmla="*/ 508000 w 1657048"/>
              <a:gd name="connsiteY16" fmla="*/ 1088572 h 1149048"/>
              <a:gd name="connsiteX17" fmla="*/ 580571 w 1657048"/>
              <a:gd name="connsiteY17" fmla="*/ 1112762 h 1149048"/>
              <a:gd name="connsiteX18" fmla="*/ 677333 w 1657048"/>
              <a:gd name="connsiteY18" fmla="*/ 1136953 h 1149048"/>
              <a:gd name="connsiteX19" fmla="*/ 931333 w 1657048"/>
              <a:gd name="connsiteY19" fmla="*/ 1149048 h 1149048"/>
              <a:gd name="connsiteX20" fmla="*/ 1076476 w 1657048"/>
              <a:gd name="connsiteY20" fmla="*/ 1136953 h 1149048"/>
              <a:gd name="connsiteX21" fmla="*/ 1124857 w 1657048"/>
              <a:gd name="connsiteY21" fmla="*/ 1124858 h 1149048"/>
              <a:gd name="connsiteX22" fmla="*/ 1197429 w 1657048"/>
              <a:gd name="connsiteY22" fmla="*/ 1100667 h 1149048"/>
              <a:gd name="connsiteX23" fmla="*/ 1233714 w 1657048"/>
              <a:gd name="connsiteY23" fmla="*/ 1088572 h 1149048"/>
              <a:gd name="connsiteX24" fmla="*/ 1318381 w 1657048"/>
              <a:gd name="connsiteY24" fmla="*/ 1064381 h 1149048"/>
              <a:gd name="connsiteX25" fmla="*/ 1390952 w 1657048"/>
              <a:gd name="connsiteY25" fmla="*/ 1040191 h 1149048"/>
              <a:gd name="connsiteX26" fmla="*/ 1427238 w 1657048"/>
              <a:gd name="connsiteY26" fmla="*/ 1016000 h 1149048"/>
              <a:gd name="connsiteX27" fmla="*/ 1463524 w 1657048"/>
              <a:gd name="connsiteY27" fmla="*/ 1003905 h 1149048"/>
              <a:gd name="connsiteX28" fmla="*/ 1499810 w 1657048"/>
              <a:gd name="connsiteY28" fmla="*/ 967619 h 1149048"/>
              <a:gd name="connsiteX29" fmla="*/ 1536095 w 1657048"/>
              <a:gd name="connsiteY29" fmla="*/ 943429 h 1149048"/>
              <a:gd name="connsiteX30" fmla="*/ 1596571 w 1657048"/>
              <a:gd name="connsiteY30" fmla="*/ 882953 h 1149048"/>
              <a:gd name="connsiteX31" fmla="*/ 1620762 w 1657048"/>
              <a:gd name="connsiteY31" fmla="*/ 858762 h 1149048"/>
              <a:gd name="connsiteX32" fmla="*/ 1657048 w 1657048"/>
              <a:gd name="connsiteY32" fmla="*/ 774096 h 114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57048" h="1149048">
                <a:moveTo>
                  <a:pt x="0" y="0"/>
                </a:moveTo>
                <a:cubicBezTo>
                  <a:pt x="4032" y="48381"/>
                  <a:pt x="5535" y="97039"/>
                  <a:pt x="12095" y="145143"/>
                </a:cubicBezTo>
                <a:cubicBezTo>
                  <a:pt x="17650" y="185882"/>
                  <a:pt x="23284" y="227090"/>
                  <a:pt x="36286" y="266096"/>
                </a:cubicBezTo>
                <a:cubicBezTo>
                  <a:pt x="65284" y="353089"/>
                  <a:pt x="30104" y="244459"/>
                  <a:pt x="60476" y="350762"/>
                </a:cubicBezTo>
                <a:cubicBezTo>
                  <a:pt x="95191" y="472267"/>
                  <a:pt x="46840" y="284130"/>
                  <a:pt x="84667" y="435429"/>
                </a:cubicBezTo>
                <a:cubicBezTo>
                  <a:pt x="88693" y="471667"/>
                  <a:pt x="97999" y="573427"/>
                  <a:pt x="108857" y="616858"/>
                </a:cubicBezTo>
                <a:cubicBezTo>
                  <a:pt x="115041" y="641596"/>
                  <a:pt x="124984" y="665239"/>
                  <a:pt x="133048" y="689429"/>
                </a:cubicBezTo>
                <a:lnTo>
                  <a:pt x="157238" y="762000"/>
                </a:lnTo>
                <a:lnTo>
                  <a:pt x="181429" y="786191"/>
                </a:lnTo>
                <a:cubicBezTo>
                  <a:pt x="189492" y="802318"/>
                  <a:pt x="194801" y="820148"/>
                  <a:pt x="205619" y="834572"/>
                </a:cubicBezTo>
                <a:cubicBezTo>
                  <a:pt x="219303" y="852818"/>
                  <a:pt x="254000" y="882953"/>
                  <a:pt x="254000" y="882953"/>
                </a:cubicBezTo>
                <a:cubicBezTo>
                  <a:pt x="275005" y="945968"/>
                  <a:pt x="252336" y="895991"/>
                  <a:pt x="290286" y="943429"/>
                </a:cubicBezTo>
                <a:cubicBezTo>
                  <a:pt x="299367" y="954780"/>
                  <a:pt x="303125" y="970634"/>
                  <a:pt x="314476" y="979715"/>
                </a:cubicBezTo>
                <a:cubicBezTo>
                  <a:pt x="324432" y="987680"/>
                  <a:pt x="338667" y="987778"/>
                  <a:pt x="350762" y="991810"/>
                </a:cubicBezTo>
                <a:cubicBezTo>
                  <a:pt x="398940" y="1064078"/>
                  <a:pt x="346325" y="1001245"/>
                  <a:pt x="411238" y="1040191"/>
                </a:cubicBezTo>
                <a:cubicBezTo>
                  <a:pt x="421017" y="1046058"/>
                  <a:pt x="425229" y="1059281"/>
                  <a:pt x="435429" y="1064381"/>
                </a:cubicBezTo>
                <a:cubicBezTo>
                  <a:pt x="458236" y="1075784"/>
                  <a:pt x="483810" y="1080508"/>
                  <a:pt x="508000" y="1088572"/>
                </a:cubicBezTo>
                <a:lnTo>
                  <a:pt x="580571" y="1112762"/>
                </a:lnTo>
                <a:cubicBezTo>
                  <a:pt x="614638" y="1124118"/>
                  <a:pt x="639379" y="1134034"/>
                  <a:pt x="677333" y="1136953"/>
                </a:cubicBezTo>
                <a:cubicBezTo>
                  <a:pt x="761846" y="1143454"/>
                  <a:pt x="846666" y="1145016"/>
                  <a:pt x="931333" y="1149048"/>
                </a:cubicBezTo>
                <a:cubicBezTo>
                  <a:pt x="979714" y="1145016"/>
                  <a:pt x="1028302" y="1142975"/>
                  <a:pt x="1076476" y="1136953"/>
                </a:cubicBezTo>
                <a:cubicBezTo>
                  <a:pt x="1092971" y="1134891"/>
                  <a:pt x="1108935" y="1129635"/>
                  <a:pt x="1124857" y="1124858"/>
                </a:cubicBezTo>
                <a:cubicBezTo>
                  <a:pt x="1149281" y="1117531"/>
                  <a:pt x="1173238" y="1108731"/>
                  <a:pt x="1197429" y="1100667"/>
                </a:cubicBezTo>
                <a:lnTo>
                  <a:pt x="1233714" y="1088572"/>
                </a:lnTo>
                <a:cubicBezTo>
                  <a:pt x="1355652" y="1047926"/>
                  <a:pt x="1166516" y="1109941"/>
                  <a:pt x="1318381" y="1064381"/>
                </a:cubicBezTo>
                <a:cubicBezTo>
                  <a:pt x="1342804" y="1057054"/>
                  <a:pt x="1390952" y="1040191"/>
                  <a:pt x="1390952" y="1040191"/>
                </a:cubicBezTo>
                <a:cubicBezTo>
                  <a:pt x="1403047" y="1032127"/>
                  <a:pt x="1414236" y="1022501"/>
                  <a:pt x="1427238" y="1016000"/>
                </a:cubicBezTo>
                <a:cubicBezTo>
                  <a:pt x="1438642" y="1010298"/>
                  <a:pt x="1452916" y="1010977"/>
                  <a:pt x="1463524" y="1003905"/>
                </a:cubicBezTo>
                <a:cubicBezTo>
                  <a:pt x="1477757" y="994417"/>
                  <a:pt x="1486669" y="978570"/>
                  <a:pt x="1499810" y="967619"/>
                </a:cubicBezTo>
                <a:cubicBezTo>
                  <a:pt x="1510977" y="958313"/>
                  <a:pt x="1525155" y="953001"/>
                  <a:pt x="1536095" y="943429"/>
                </a:cubicBezTo>
                <a:cubicBezTo>
                  <a:pt x="1557550" y="924656"/>
                  <a:pt x="1576412" y="903112"/>
                  <a:pt x="1596571" y="882953"/>
                </a:cubicBezTo>
                <a:lnTo>
                  <a:pt x="1620762" y="858762"/>
                </a:lnTo>
                <a:cubicBezTo>
                  <a:pt x="1646755" y="780782"/>
                  <a:pt x="1626921" y="804221"/>
                  <a:pt x="1657048" y="77409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2794000" y="2177143"/>
            <a:ext cx="3495524" cy="1124857"/>
          </a:xfrm>
          <a:custGeom>
            <a:avLst/>
            <a:gdLst>
              <a:gd name="connsiteX0" fmla="*/ 0 w 3495524"/>
              <a:gd name="connsiteY0" fmla="*/ 0 h 1124857"/>
              <a:gd name="connsiteX1" fmla="*/ 1524000 w 3495524"/>
              <a:gd name="connsiteY1" fmla="*/ 1124857 h 1124857"/>
              <a:gd name="connsiteX2" fmla="*/ 1524000 w 3495524"/>
              <a:gd name="connsiteY2" fmla="*/ 1124857 h 1124857"/>
              <a:gd name="connsiteX3" fmla="*/ 3495524 w 3495524"/>
              <a:gd name="connsiteY3" fmla="*/ 979714 h 1124857"/>
            </a:gdLst>
            <a:ahLst/>
            <a:cxnLst>
              <a:cxn ang="0">
                <a:pos x="connsiteX0" y="connsiteY0"/>
              </a:cxn>
              <a:cxn ang="0">
                <a:pos x="connsiteX1" y="connsiteY1"/>
              </a:cxn>
              <a:cxn ang="0">
                <a:pos x="connsiteX2" y="connsiteY2"/>
              </a:cxn>
              <a:cxn ang="0">
                <a:pos x="connsiteX3" y="connsiteY3"/>
              </a:cxn>
            </a:cxnLst>
            <a:rect l="l" t="t" r="r" b="b"/>
            <a:pathLst>
              <a:path w="3495524" h="1124857">
                <a:moveTo>
                  <a:pt x="0" y="0"/>
                </a:moveTo>
                <a:lnTo>
                  <a:pt x="1524000" y="1124857"/>
                </a:lnTo>
                <a:lnTo>
                  <a:pt x="1524000" y="1124857"/>
                </a:lnTo>
                <a:cubicBezTo>
                  <a:pt x="1852587" y="1100667"/>
                  <a:pt x="3219349" y="1044222"/>
                  <a:pt x="3495524" y="979714"/>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901902" y="2900402"/>
            <a:ext cx="715648" cy="369332"/>
          </a:xfrm>
          <a:prstGeom prst="rect">
            <a:avLst/>
          </a:prstGeom>
          <a:noFill/>
        </p:spPr>
        <p:txBody>
          <a:bodyPr wrap="none" rtlCol="0">
            <a:spAutoFit/>
          </a:bodyPr>
          <a:lstStyle/>
          <a:p>
            <a:r>
              <a:rPr lang="en-US" dirty="0"/>
              <a:t>Write</a:t>
            </a:r>
          </a:p>
        </p:txBody>
      </p:sp>
      <p:cxnSp>
        <p:nvCxnSpPr>
          <p:cNvPr id="42" name="Curved Connector 41"/>
          <p:cNvCxnSpPr>
            <a:stCxn id="5" idx="0"/>
            <a:endCxn id="28" idx="0"/>
          </p:cNvCxnSpPr>
          <p:nvPr/>
        </p:nvCxnSpPr>
        <p:spPr>
          <a:xfrm rot="16200000" flipH="1">
            <a:off x="2625177" y="1571907"/>
            <a:ext cx="370145" cy="286319"/>
          </a:xfrm>
          <a:prstGeom prst="curvedConnector3">
            <a:avLst>
              <a:gd name="adj1" fmla="val -6176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4241" y="1135652"/>
            <a:ext cx="656700" cy="369332"/>
          </a:xfrm>
          <a:prstGeom prst="rect">
            <a:avLst/>
          </a:prstGeom>
          <a:noFill/>
        </p:spPr>
        <p:txBody>
          <a:bodyPr wrap="none" rtlCol="0">
            <a:spAutoFit/>
          </a:bodyPr>
          <a:lstStyle/>
          <a:p>
            <a:r>
              <a:rPr lang="en-US" dirty="0"/>
              <a:t>Read</a:t>
            </a:r>
          </a:p>
        </p:txBody>
      </p:sp>
      <p:sp>
        <p:nvSpPr>
          <p:cNvPr id="24" name="Rectangle 23"/>
          <p:cNvSpPr/>
          <p:nvPr/>
        </p:nvSpPr>
        <p:spPr>
          <a:xfrm>
            <a:off x="755674" y="4277959"/>
            <a:ext cx="7931125" cy="1754327"/>
          </a:xfrm>
          <a:prstGeom prst="rect">
            <a:avLst/>
          </a:prstGeom>
        </p:spPr>
        <p:txBody>
          <a:bodyPr wrap="square">
            <a:spAutoFit/>
          </a:bodyPr>
          <a:lstStyle/>
          <a:p>
            <a:pPr lvl="1" algn="just"/>
            <a:r>
              <a:rPr lang="en-US" i="1" dirty="0"/>
              <a:t>#2: All machines observe results according to </a:t>
            </a:r>
            <a:r>
              <a:rPr lang="en-US" b="1" i="1" dirty="0"/>
              <a:t>some</a:t>
            </a:r>
            <a:r>
              <a:rPr lang="en-US" i="1" dirty="0"/>
              <a:t> total order (i.e. reads see most recent writes)</a:t>
            </a:r>
          </a:p>
          <a:p>
            <a:pPr lvl="1" algn="just"/>
            <a:endParaRPr lang="en-US" i="1" dirty="0">
              <a:solidFill>
                <a:srgbClr val="0000FF"/>
              </a:solidFill>
            </a:endParaRPr>
          </a:p>
          <a:p>
            <a:pPr lvl="1" algn="just"/>
            <a:r>
              <a:rPr lang="en-US" i="1" dirty="0">
                <a:solidFill>
                  <a:srgbClr val="0000FF"/>
                </a:solidFill>
              </a:rPr>
              <a:t>We note that two machines can issue concurrent Writes and different machines </a:t>
            </a:r>
            <a:r>
              <a:rPr lang="en-US" dirty="0">
                <a:solidFill>
                  <a:srgbClr val="0000FF"/>
                </a:solidFill>
              </a:rPr>
              <a:t>can receive these writes in different order, thus </a:t>
            </a:r>
            <a:r>
              <a:rPr lang="en-US" dirty="0">
                <a:solidFill>
                  <a:srgbClr val="0000FF"/>
                </a:solidFill>
                <a:highlight>
                  <a:srgbClr val="FFFF00"/>
                </a:highlight>
              </a:rPr>
              <a:t>violating</a:t>
            </a:r>
            <a:r>
              <a:rPr lang="en-US" dirty="0">
                <a:solidFill>
                  <a:srgbClr val="0000FF"/>
                </a:solidFill>
              </a:rPr>
              <a:t> the total </a:t>
            </a:r>
          </a:p>
          <a:p>
            <a:pPr lvl="1" algn="just"/>
            <a:r>
              <a:rPr lang="en-US" i="1" dirty="0">
                <a:solidFill>
                  <a:srgbClr val="0000FF"/>
                </a:solidFill>
              </a:rPr>
              <a:t>order enforced by sequential consistency model. </a:t>
            </a:r>
          </a:p>
        </p:txBody>
      </p:sp>
    </p:spTree>
    <p:extLst>
      <p:ext uri="{BB962C8B-B14F-4D97-AF65-F5344CB8AC3E}">
        <p14:creationId xmlns:p14="http://schemas.microsoft.com/office/powerpoint/2010/main" val="15121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 (Exercise)</a:t>
            </a:r>
          </a:p>
        </p:txBody>
      </p:sp>
      <p:sp>
        <p:nvSpPr>
          <p:cNvPr id="3" name="Content Placeholder 2"/>
          <p:cNvSpPr>
            <a:spLocks noGrp="1"/>
          </p:cNvSpPr>
          <p:nvPr>
            <p:ph idx="1"/>
          </p:nvPr>
        </p:nvSpPr>
        <p:spPr/>
        <p:txBody>
          <a:bodyPr>
            <a:normAutofit fontScale="92500" lnSpcReduction="10000"/>
          </a:bodyPr>
          <a:lstStyle/>
          <a:p>
            <a:r>
              <a:rPr lang="en-US" dirty="0">
                <a:solidFill>
                  <a:srgbClr val="0000FF"/>
                </a:solidFill>
              </a:rPr>
              <a:t>(Programming Ease)</a:t>
            </a:r>
          </a:p>
          <a:p>
            <a:pPr lvl="1" algn="just"/>
            <a:r>
              <a:rPr lang="en-US" dirty="0"/>
              <a:t>Does sequential consistency model simplify the programming at application layer? </a:t>
            </a:r>
          </a:p>
          <a:p>
            <a:pPr lvl="1" algn="just"/>
            <a:r>
              <a:rPr lang="en-US" dirty="0">
                <a:solidFill>
                  <a:schemeClr val="accent2"/>
                </a:solidFill>
              </a:rPr>
              <a:t>Yes, but not at the level that strict does</a:t>
            </a:r>
          </a:p>
          <a:p>
            <a:pPr lvl="2" algn="just"/>
            <a:r>
              <a:rPr lang="en-US" dirty="0">
                <a:solidFill>
                  <a:schemeClr val="accent2"/>
                </a:solidFill>
              </a:rPr>
              <a:t>Synchronization primitives needs to be used to ensure system adheres to desired sequence</a:t>
            </a:r>
          </a:p>
          <a:p>
            <a:pPr algn="just"/>
            <a:r>
              <a:rPr lang="en-US" dirty="0">
                <a:solidFill>
                  <a:srgbClr val="0000FF"/>
                </a:solidFill>
              </a:rPr>
              <a:t>(Performance)</a:t>
            </a:r>
          </a:p>
          <a:p>
            <a:pPr lvl="1" algn="just"/>
            <a:r>
              <a:rPr lang="en-US" dirty="0"/>
              <a:t>Can sequential consistency model be implemented efficiently? </a:t>
            </a:r>
          </a:p>
          <a:p>
            <a:pPr lvl="1" algn="just"/>
            <a:r>
              <a:rPr lang="en-US" dirty="0">
                <a:solidFill>
                  <a:srgbClr val="FF0000"/>
                </a:solidFill>
              </a:rPr>
              <a:t>Note that it requires all writes to be communicated to all machines for enforcing the total order. </a:t>
            </a:r>
            <a:endParaRPr lang="en-US" i="1" dirty="0">
              <a:solidFill>
                <a:srgbClr val="FF0000"/>
              </a:solidFill>
            </a:endParaRPr>
          </a:p>
        </p:txBody>
      </p:sp>
    </p:spTree>
    <p:extLst>
      <p:ext uri="{BB962C8B-B14F-4D97-AF65-F5344CB8AC3E}">
        <p14:creationId xmlns:p14="http://schemas.microsoft.com/office/powerpoint/2010/main" val="253606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9" y="4679017"/>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58834" y="4328194"/>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79129" cy="507831"/>
          </a:xfrm>
          <a:prstGeom prst="rect">
            <a:avLst/>
          </a:prstGeom>
          <a:noFill/>
        </p:spPr>
        <p:txBody>
          <a:bodyPr wrap="none" rtlCol="0">
            <a:spAutoFit/>
          </a:bodyPr>
          <a:lstStyle/>
          <a:p>
            <a:r>
              <a:rPr lang="en-US" sz="1350" i="1" dirty="0">
                <a:solidFill>
                  <a:srgbClr val="0000FF"/>
                </a:solidFill>
              </a:rPr>
              <a:t>Is it possible to have the above scenario if the system implements </a:t>
            </a:r>
          </a:p>
          <a:p>
            <a:r>
              <a:rPr lang="en-US" sz="1350" i="1" dirty="0">
                <a:solidFill>
                  <a:srgbClr val="0000FF"/>
                </a:solidFill>
              </a:rPr>
              <a:t>sequential consistency?</a:t>
            </a:r>
          </a:p>
        </p:txBody>
      </p:sp>
      <p:cxnSp>
        <p:nvCxnSpPr>
          <p:cNvPr id="4" name="Straight Arrow Connector 3">
            <a:extLst>
              <a:ext uri="{FF2B5EF4-FFF2-40B4-BE49-F238E27FC236}">
                <a16:creationId xmlns:a16="http://schemas.microsoft.com/office/drawing/2014/main" id="{AAB038CB-3299-4C9D-AEE2-0A5C3505168C}"/>
              </a:ext>
            </a:extLst>
          </p:cNvPr>
          <p:cNvCxnSpPr/>
          <p:nvPr/>
        </p:nvCxnSpPr>
        <p:spPr>
          <a:xfrm>
            <a:off x="3366135" y="3320506"/>
            <a:ext cx="594360" cy="234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0F699C7-7772-4CF2-8DFC-0BA440B934AA}"/>
              </a:ext>
            </a:extLst>
          </p:cNvPr>
          <p:cNvCxnSpPr>
            <a:stCxn id="38" idx="2"/>
          </p:cNvCxnSpPr>
          <p:nvPr/>
        </p:nvCxnSpPr>
        <p:spPr>
          <a:xfrm>
            <a:off x="4400166" y="3661300"/>
            <a:ext cx="906252" cy="359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79A52FD-1D0B-4571-9180-943956C3C2DD}"/>
              </a:ext>
            </a:extLst>
          </p:cNvPr>
          <p:cNvCxnSpPr>
            <a:stCxn id="9" idx="2"/>
            <a:endCxn id="40" idx="0"/>
          </p:cNvCxnSpPr>
          <p:nvPr/>
        </p:nvCxnSpPr>
        <p:spPr>
          <a:xfrm>
            <a:off x="5565465" y="4320512"/>
            <a:ext cx="0" cy="358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A784931-04C8-4BA8-900A-F12D909CF85E}"/>
              </a:ext>
            </a:extLst>
          </p:cNvPr>
          <p:cNvCxnSpPr>
            <a:stCxn id="40" idx="3"/>
            <a:endCxn id="42" idx="1"/>
          </p:cNvCxnSpPr>
          <p:nvPr/>
        </p:nvCxnSpPr>
        <p:spPr>
          <a:xfrm flipV="1">
            <a:off x="5824510" y="4478235"/>
            <a:ext cx="734324" cy="350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88D6804-1A66-48D4-B2EC-485BF754E9D5}"/>
              </a:ext>
            </a:extLst>
          </p:cNvPr>
          <p:cNvCxnSpPr>
            <a:stCxn id="42" idx="2"/>
            <a:endCxn id="45" idx="0"/>
          </p:cNvCxnSpPr>
          <p:nvPr/>
        </p:nvCxnSpPr>
        <p:spPr>
          <a:xfrm>
            <a:off x="6817880" y="4628276"/>
            <a:ext cx="1" cy="40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78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79129" cy="507831"/>
          </a:xfrm>
          <a:prstGeom prst="rect">
            <a:avLst/>
          </a:prstGeom>
          <a:noFill/>
        </p:spPr>
        <p:txBody>
          <a:bodyPr wrap="none" rtlCol="0">
            <a:spAutoFit/>
          </a:bodyPr>
          <a:lstStyle/>
          <a:p>
            <a:r>
              <a:rPr lang="en-US" sz="1350" i="1" dirty="0">
                <a:solidFill>
                  <a:srgbClr val="0000FF"/>
                </a:solidFill>
              </a:rPr>
              <a:t>Is it possible to have the above scenario if the system implements </a:t>
            </a:r>
          </a:p>
          <a:p>
            <a:r>
              <a:rPr lang="en-US" sz="1350" i="1" dirty="0">
                <a:solidFill>
                  <a:srgbClr val="0000FF"/>
                </a:solidFill>
              </a:rPr>
              <a:t>sequential consistency?</a:t>
            </a:r>
          </a:p>
        </p:txBody>
      </p:sp>
      <p:cxnSp>
        <p:nvCxnSpPr>
          <p:cNvPr id="4" name="Straight Arrow Connector 3">
            <a:extLst>
              <a:ext uri="{FF2B5EF4-FFF2-40B4-BE49-F238E27FC236}">
                <a16:creationId xmlns:a16="http://schemas.microsoft.com/office/drawing/2014/main" id="{430C0014-4FDC-41BA-9118-E560BA536CC7}"/>
              </a:ext>
            </a:extLst>
          </p:cNvPr>
          <p:cNvCxnSpPr>
            <a:stCxn id="37" idx="2"/>
            <a:endCxn id="9" idx="1"/>
          </p:cNvCxnSpPr>
          <p:nvPr/>
        </p:nvCxnSpPr>
        <p:spPr>
          <a:xfrm>
            <a:off x="2980324" y="3343589"/>
            <a:ext cx="2326094" cy="826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9794820-8DA5-4732-AADC-CD61637691A3}"/>
              </a:ext>
            </a:extLst>
          </p:cNvPr>
          <p:cNvCxnSpPr>
            <a:stCxn id="9" idx="2"/>
            <a:endCxn id="40" idx="0"/>
          </p:cNvCxnSpPr>
          <p:nvPr/>
        </p:nvCxnSpPr>
        <p:spPr>
          <a:xfrm>
            <a:off x="5561456" y="4320512"/>
            <a:ext cx="0" cy="358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254569E-47B5-4E9C-9A02-EF3864413403}"/>
              </a:ext>
            </a:extLst>
          </p:cNvPr>
          <p:cNvCxnSpPr>
            <a:stCxn id="40" idx="3"/>
            <a:endCxn id="42" idx="1"/>
          </p:cNvCxnSpPr>
          <p:nvPr/>
        </p:nvCxnSpPr>
        <p:spPr>
          <a:xfrm flipV="1">
            <a:off x="5816494" y="4478235"/>
            <a:ext cx="712933" cy="350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8B85256-30F9-47DE-85CC-AE0DDB38FAEE}"/>
              </a:ext>
            </a:extLst>
          </p:cNvPr>
          <p:cNvCxnSpPr>
            <a:stCxn id="42" idx="0"/>
            <a:endCxn id="38" idx="3"/>
          </p:cNvCxnSpPr>
          <p:nvPr/>
        </p:nvCxnSpPr>
        <p:spPr>
          <a:xfrm flipH="1" flipV="1">
            <a:off x="4690470" y="3511259"/>
            <a:ext cx="2093995" cy="816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F324D85C-A02D-4410-B5F5-FEBEB16A8B02}"/>
              </a:ext>
            </a:extLst>
          </p:cNvPr>
          <p:cNvCxnSpPr>
            <a:stCxn id="38" idx="0"/>
            <a:endCxn id="45" idx="3"/>
          </p:cNvCxnSpPr>
          <p:nvPr/>
        </p:nvCxnSpPr>
        <p:spPr>
          <a:xfrm rot="16200000" flipH="1">
            <a:off x="4827773" y="2933611"/>
            <a:ext cx="1821546" cy="2676760"/>
          </a:xfrm>
          <a:prstGeom prst="bentConnector4">
            <a:avLst>
              <a:gd name="adj1" fmla="val -12550"/>
              <a:gd name="adj2" fmla="val 10854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528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9" y="4679017"/>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57308" y="4328194"/>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88555" cy="507831"/>
          </a:xfrm>
          <a:prstGeom prst="rect">
            <a:avLst/>
          </a:prstGeom>
          <a:noFill/>
        </p:spPr>
        <p:txBody>
          <a:bodyPr wrap="none" rtlCol="0">
            <a:spAutoFit/>
          </a:bodyPr>
          <a:lstStyle/>
          <a:p>
            <a:r>
              <a:rPr lang="en-US" sz="1350" i="1" dirty="0">
                <a:solidFill>
                  <a:srgbClr val="0000FF"/>
                </a:solidFill>
              </a:rPr>
              <a:t>Compute a total order of r/w events under sequential consistency </a:t>
            </a:r>
          </a:p>
          <a:p>
            <a:r>
              <a:rPr lang="en-US" sz="1350" i="1" dirty="0">
                <a:solidFill>
                  <a:srgbClr val="0000FF"/>
                </a:solidFill>
              </a:rPr>
              <a:t>that allows the above behaviour? </a:t>
            </a:r>
          </a:p>
        </p:txBody>
      </p:sp>
      <p:cxnSp>
        <p:nvCxnSpPr>
          <p:cNvPr id="4" name="Straight Arrow Connector 3">
            <a:extLst>
              <a:ext uri="{FF2B5EF4-FFF2-40B4-BE49-F238E27FC236}">
                <a16:creationId xmlns:a16="http://schemas.microsoft.com/office/drawing/2014/main" id="{7C267FF1-AB63-49CB-88B4-3925956AAA7B}"/>
              </a:ext>
            </a:extLst>
          </p:cNvPr>
          <p:cNvCxnSpPr>
            <a:stCxn id="37" idx="2"/>
            <a:endCxn id="9" idx="1"/>
          </p:cNvCxnSpPr>
          <p:nvPr/>
        </p:nvCxnSpPr>
        <p:spPr>
          <a:xfrm>
            <a:off x="2980324" y="3343589"/>
            <a:ext cx="2326094" cy="826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276D13D6-D90D-486D-8747-004E58AB9FCE}"/>
              </a:ext>
            </a:extLst>
          </p:cNvPr>
          <p:cNvCxnSpPr>
            <a:stCxn id="9" idx="0"/>
            <a:endCxn id="38" idx="3"/>
          </p:cNvCxnSpPr>
          <p:nvPr/>
        </p:nvCxnSpPr>
        <p:spPr>
          <a:xfrm rot="16200000" flipV="1">
            <a:off x="4871378" y="3330352"/>
            <a:ext cx="509171" cy="87098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71088BFB-CAAE-44CF-B642-08AE16A1FED4}"/>
              </a:ext>
            </a:extLst>
          </p:cNvPr>
          <p:cNvCxnSpPr>
            <a:stCxn id="38" idx="0"/>
            <a:endCxn id="40" idx="3"/>
          </p:cNvCxnSpPr>
          <p:nvPr/>
        </p:nvCxnSpPr>
        <p:spPr>
          <a:xfrm rot="16200000" flipH="1">
            <a:off x="4378418" y="3382966"/>
            <a:ext cx="1467840" cy="1424344"/>
          </a:xfrm>
          <a:prstGeom prst="bentConnector4">
            <a:avLst>
              <a:gd name="adj1" fmla="val -15574"/>
              <a:gd name="adj2" fmla="val 1160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760F172-ECC1-4AD4-AB8C-FF86B53BF0A0}"/>
              </a:ext>
            </a:extLst>
          </p:cNvPr>
          <p:cNvCxnSpPr>
            <a:stCxn id="40" idx="3"/>
            <a:endCxn id="42" idx="1"/>
          </p:cNvCxnSpPr>
          <p:nvPr/>
        </p:nvCxnSpPr>
        <p:spPr>
          <a:xfrm flipV="1">
            <a:off x="5824510" y="4478235"/>
            <a:ext cx="732798" cy="350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6123CBC-7275-4DBE-BCF7-30E5574827BF}"/>
              </a:ext>
            </a:extLst>
          </p:cNvPr>
          <p:cNvCxnSpPr>
            <a:stCxn id="42" idx="2"/>
            <a:endCxn id="45" idx="0"/>
          </p:cNvCxnSpPr>
          <p:nvPr/>
        </p:nvCxnSpPr>
        <p:spPr>
          <a:xfrm>
            <a:off x="6816354" y="4628276"/>
            <a:ext cx="1527" cy="40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56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69153" y="4341562"/>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88555" cy="507831"/>
          </a:xfrm>
          <a:prstGeom prst="rect">
            <a:avLst/>
          </a:prstGeom>
          <a:noFill/>
        </p:spPr>
        <p:txBody>
          <a:bodyPr wrap="none" rtlCol="0">
            <a:spAutoFit/>
          </a:bodyPr>
          <a:lstStyle/>
          <a:p>
            <a:r>
              <a:rPr lang="en-US" sz="1350" i="1" dirty="0">
                <a:solidFill>
                  <a:srgbClr val="0000FF"/>
                </a:solidFill>
              </a:rPr>
              <a:t>Compute a total order of r/w events under sequential consistency </a:t>
            </a:r>
          </a:p>
          <a:p>
            <a:r>
              <a:rPr lang="en-US" sz="1350" i="1" dirty="0">
                <a:solidFill>
                  <a:srgbClr val="0000FF"/>
                </a:solidFill>
              </a:rPr>
              <a:t>that allows the above behaviour? </a:t>
            </a:r>
          </a:p>
        </p:txBody>
      </p:sp>
      <p:cxnSp>
        <p:nvCxnSpPr>
          <p:cNvPr id="4" name="Straight Arrow Connector 3">
            <a:extLst>
              <a:ext uri="{FF2B5EF4-FFF2-40B4-BE49-F238E27FC236}">
                <a16:creationId xmlns:a16="http://schemas.microsoft.com/office/drawing/2014/main" id="{33F02278-B9CB-470E-8125-8E118902EEC0}"/>
              </a:ext>
            </a:extLst>
          </p:cNvPr>
          <p:cNvCxnSpPr>
            <a:cxnSpLocks/>
            <a:stCxn id="40" idx="3"/>
            <a:endCxn id="42" idx="1"/>
          </p:cNvCxnSpPr>
          <p:nvPr/>
        </p:nvCxnSpPr>
        <p:spPr>
          <a:xfrm flipV="1">
            <a:off x="5816494" y="4491603"/>
            <a:ext cx="752659" cy="33745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Connector: Elbow 12">
            <a:extLst>
              <a:ext uri="{FF2B5EF4-FFF2-40B4-BE49-F238E27FC236}">
                <a16:creationId xmlns:a16="http://schemas.microsoft.com/office/drawing/2014/main" id="{0AF430BA-2046-4D91-8680-943B66ECC484}"/>
              </a:ext>
            </a:extLst>
          </p:cNvPr>
          <p:cNvCxnSpPr>
            <a:stCxn id="37" idx="2"/>
            <a:endCxn id="40" idx="1"/>
          </p:cNvCxnSpPr>
          <p:nvPr/>
        </p:nvCxnSpPr>
        <p:spPr>
          <a:xfrm rot="16200000" flipH="1">
            <a:off x="3400637" y="2923276"/>
            <a:ext cx="1485469" cy="2326094"/>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Connector: Elbow 22">
            <a:extLst>
              <a:ext uri="{FF2B5EF4-FFF2-40B4-BE49-F238E27FC236}">
                <a16:creationId xmlns:a16="http://schemas.microsoft.com/office/drawing/2014/main" id="{44B3D6EC-0237-4A6B-B809-CE1F5950569C}"/>
              </a:ext>
            </a:extLst>
          </p:cNvPr>
          <p:cNvCxnSpPr>
            <a:cxnSpLocks/>
            <a:stCxn id="42" idx="3"/>
            <a:endCxn id="38" idx="3"/>
          </p:cNvCxnSpPr>
          <p:nvPr/>
        </p:nvCxnSpPr>
        <p:spPr>
          <a:xfrm flipH="1" flipV="1">
            <a:off x="4690470" y="3511259"/>
            <a:ext cx="2388759" cy="980344"/>
          </a:xfrm>
          <a:prstGeom prst="bentConnector3">
            <a:avLst>
              <a:gd name="adj1" fmla="val -957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98CDF493-6B02-42BD-ABED-7F86F992D54F}"/>
              </a:ext>
            </a:extLst>
          </p:cNvPr>
          <p:cNvCxnSpPr>
            <a:stCxn id="38" idx="2"/>
            <a:endCxn id="9" idx="0"/>
          </p:cNvCxnSpPr>
          <p:nvPr/>
        </p:nvCxnSpPr>
        <p:spPr>
          <a:xfrm>
            <a:off x="4400166" y="3661300"/>
            <a:ext cx="1165299" cy="3591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4468802D-475F-401D-A989-416CD9E94B85}"/>
              </a:ext>
            </a:extLst>
          </p:cNvPr>
          <p:cNvCxnSpPr>
            <a:stCxn id="9" idx="2"/>
            <a:endCxn id="40" idx="0"/>
          </p:cNvCxnSpPr>
          <p:nvPr/>
        </p:nvCxnSpPr>
        <p:spPr>
          <a:xfrm flipH="1">
            <a:off x="5561456" y="4320512"/>
            <a:ext cx="4009" cy="35850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72566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00458" cy="300082"/>
          </a:xfrm>
          <a:prstGeom prst="rect">
            <a:avLst/>
          </a:prstGeom>
        </p:spPr>
        <p:txBody>
          <a:bodyPr wrap="none">
            <a:spAutoFit/>
          </a:bodyPr>
          <a:lstStyle/>
          <a:p>
            <a:r>
              <a:rPr lang="en-US" sz="1350" dirty="0">
                <a:solidFill>
                  <a:srgbClr val="0000FF"/>
                </a:solidFill>
              </a:rPr>
              <a:t>r(x)c</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88555" cy="507831"/>
          </a:xfrm>
          <a:prstGeom prst="rect">
            <a:avLst/>
          </a:prstGeom>
          <a:noFill/>
        </p:spPr>
        <p:txBody>
          <a:bodyPr wrap="none" rtlCol="0">
            <a:spAutoFit/>
          </a:bodyPr>
          <a:lstStyle/>
          <a:p>
            <a:r>
              <a:rPr lang="en-US" sz="1350" i="1" dirty="0">
                <a:solidFill>
                  <a:srgbClr val="0000FF"/>
                </a:solidFill>
              </a:rPr>
              <a:t>Compute a total order of r/w events under sequential consistency </a:t>
            </a:r>
          </a:p>
          <a:p>
            <a:r>
              <a:rPr lang="en-US" sz="1350" i="1" dirty="0">
                <a:solidFill>
                  <a:srgbClr val="0000FF"/>
                </a:solidFill>
              </a:rPr>
              <a:t>that allows the above behaviour? </a:t>
            </a:r>
          </a:p>
        </p:txBody>
      </p:sp>
      <p:sp>
        <p:nvSpPr>
          <p:cNvPr id="27" name="TextBox 26"/>
          <p:cNvSpPr txBox="1"/>
          <p:nvPr/>
        </p:nvSpPr>
        <p:spPr>
          <a:xfrm>
            <a:off x="2697469" y="3663327"/>
            <a:ext cx="562975" cy="300082"/>
          </a:xfrm>
          <a:prstGeom prst="rect">
            <a:avLst/>
          </a:prstGeom>
          <a:noFill/>
        </p:spPr>
        <p:txBody>
          <a:bodyPr wrap="none" rtlCol="0">
            <a:spAutoFit/>
          </a:bodyPr>
          <a:lstStyle/>
          <a:p>
            <a:r>
              <a:rPr lang="en-US" sz="1350" dirty="0">
                <a:solidFill>
                  <a:srgbClr val="0000FF"/>
                </a:solidFill>
              </a:rPr>
              <a:t>w(x)c</a:t>
            </a:r>
          </a:p>
        </p:txBody>
      </p:sp>
    </p:spTree>
    <p:extLst>
      <p:ext uri="{BB962C8B-B14F-4D97-AF65-F5344CB8AC3E}">
        <p14:creationId xmlns:p14="http://schemas.microsoft.com/office/powerpoint/2010/main" val="3176543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Consistency</a:t>
            </a:r>
          </a:p>
        </p:txBody>
      </p:sp>
      <p:sp>
        <p:nvSpPr>
          <p:cNvPr id="3" name="Content Placeholder 2"/>
          <p:cNvSpPr>
            <a:spLocks noGrp="1"/>
          </p:cNvSpPr>
          <p:nvPr>
            <p:ph idx="1"/>
          </p:nvPr>
        </p:nvSpPr>
        <p:spPr/>
        <p:txBody>
          <a:bodyPr/>
          <a:lstStyle/>
          <a:p>
            <a:r>
              <a:rPr lang="en-US" dirty="0">
                <a:solidFill>
                  <a:srgbClr val="0000FF"/>
                </a:solidFill>
              </a:rPr>
              <a:t>(Idea)</a:t>
            </a:r>
          </a:p>
          <a:p>
            <a:pPr lvl="1" algn="just"/>
            <a:r>
              <a:rPr lang="en-US" dirty="0"/>
              <a:t>The idea of causal consistency comes from the causality detection appeared earlier in the course</a:t>
            </a:r>
          </a:p>
          <a:p>
            <a:pPr lvl="2" algn="just"/>
            <a:r>
              <a:rPr lang="en-US" dirty="0">
                <a:solidFill>
                  <a:srgbClr val="0000FF"/>
                </a:solidFill>
              </a:rPr>
              <a:t>Recall Lamport’s logical clock and vector clocks</a:t>
            </a:r>
          </a:p>
          <a:p>
            <a:pPr lvl="2" algn="just"/>
            <a:endParaRPr lang="en-US" dirty="0"/>
          </a:p>
          <a:p>
            <a:pPr lvl="1" algn="just"/>
            <a:r>
              <a:rPr lang="en-US" dirty="0"/>
              <a:t>All </a:t>
            </a:r>
            <a:r>
              <a:rPr lang="en-US" dirty="0">
                <a:solidFill>
                  <a:srgbClr val="0000FF"/>
                </a:solidFill>
              </a:rPr>
              <a:t>causally-related </a:t>
            </a:r>
            <a:r>
              <a:rPr lang="en-US" dirty="0"/>
              <a:t>read/write ops were executed in </a:t>
            </a:r>
            <a:r>
              <a:rPr lang="en-US" dirty="0">
                <a:solidFill>
                  <a:srgbClr val="0000FF"/>
                </a:solidFill>
              </a:rPr>
              <a:t>an order that reflects their causality</a:t>
            </a:r>
            <a:endParaRPr lang="en-US" i="1" dirty="0">
              <a:solidFill>
                <a:srgbClr val="0000FF"/>
              </a:solidFill>
            </a:endParaRPr>
          </a:p>
        </p:txBody>
      </p:sp>
    </p:spTree>
    <p:extLst>
      <p:ext uri="{BB962C8B-B14F-4D97-AF65-F5344CB8AC3E}">
        <p14:creationId xmlns:p14="http://schemas.microsoft.com/office/powerpoint/2010/main" val="309227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p:txBody>
          <a:bodyPr>
            <a:normAutofit/>
          </a:bodyPr>
          <a:lstStyle/>
          <a:p>
            <a:r>
              <a:rPr lang="en-US" dirty="0"/>
              <a:t>The rationale behind consistency models</a:t>
            </a:r>
          </a:p>
          <a:p>
            <a:r>
              <a:rPr lang="en-US" dirty="0"/>
              <a:t>Strict Consistency</a:t>
            </a:r>
          </a:p>
          <a:p>
            <a:r>
              <a:rPr lang="en-US" dirty="0"/>
              <a:t>Sequential Consistency</a:t>
            </a:r>
          </a:p>
          <a:p>
            <a:r>
              <a:rPr lang="en-US" dirty="0"/>
              <a:t>Causal consistency</a:t>
            </a:r>
          </a:p>
          <a:p>
            <a:r>
              <a:rPr lang="en-US" dirty="0"/>
              <a:t>Eventual Consistency</a:t>
            </a:r>
          </a:p>
          <a:p>
            <a:r>
              <a:rPr lang="en-US" dirty="0"/>
              <a:t>Total Store Order (TSO)</a:t>
            </a:r>
          </a:p>
          <a:p>
            <a:r>
              <a:rPr lang="en-US" dirty="0"/>
              <a:t>Implementation of consistency models</a:t>
            </a:r>
          </a:p>
        </p:txBody>
      </p:sp>
    </p:spTree>
    <p:extLst>
      <p:ext uri="{BB962C8B-B14F-4D97-AF65-F5344CB8AC3E}">
        <p14:creationId xmlns:p14="http://schemas.microsoft.com/office/powerpoint/2010/main" val="1293771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Consistency</a:t>
            </a:r>
          </a:p>
        </p:txBody>
      </p:sp>
      <p:sp>
        <p:nvSpPr>
          <p:cNvPr id="3" name="Content Placeholder 2"/>
          <p:cNvSpPr>
            <a:spLocks noGrp="1"/>
          </p:cNvSpPr>
          <p:nvPr>
            <p:ph idx="1"/>
          </p:nvPr>
        </p:nvSpPr>
        <p:spPr/>
        <p:txBody>
          <a:bodyPr>
            <a:normAutofit/>
          </a:bodyPr>
          <a:lstStyle/>
          <a:p>
            <a:r>
              <a:rPr lang="en-US" dirty="0">
                <a:solidFill>
                  <a:srgbClr val="0000FF"/>
                </a:solidFill>
              </a:rPr>
              <a:t>(Rules)</a:t>
            </a:r>
          </a:p>
          <a:p>
            <a:pPr lvl="1" algn="just"/>
            <a:r>
              <a:rPr lang="en-US" dirty="0"/>
              <a:t>#1: </a:t>
            </a:r>
            <a:r>
              <a:rPr lang="en-US" i="1" dirty="0"/>
              <a:t>All operations in </a:t>
            </a:r>
            <a:r>
              <a:rPr lang="en-US" i="1" dirty="0">
                <a:highlight>
                  <a:srgbClr val="FFFF00"/>
                </a:highlight>
              </a:rPr>
              <a:t>one machine are executed in order </a:t>
            </a:r>
            <a:r>
              <a:rPr lang="en-US" i="1" dirty="0"/>
              <a:t>(e.g. in program order)</a:t>
            </a:r>
          </a:p>
          <a:p>
            <a:pPr lvl="2" algn="just"/>
            <a:r>
              <a:rPr lang="en-US" dirty="0">
                <a:solidFill>
                  <a:srgbClr val="0000FF"/>
                </a:solidFill>
              </a:rPr>
              <a:t>Read/Write operations in the same machines are causally related w.r.t. the order they appear</a:t>
            </a:r>
          </a:p>
          <a:p>
            <a:pPr marL="914400" lvl="2" indent="0" algn="just">
              <a:buNone/>
            </a:pPr>
            <a:endParaRPr lang="en-US" dirty="0">
              <a:solidFill>
                <a:srgbClr val="0000FF"/>
              </a:solidFill>
            </a:endParaRPr>
          </a:p>
          <a:p>
            <a:pPr lvl="1" algn="just"/>
            <a:r>
              <a:rPr lang="en-US" i="1" dirty="0"/>
              <a:t>#2: </a:t>
            </a:r>
            <a:r>
              <a:rPr lang="en-US" dirty="0"/>
              <a:t>All </a:t>
            </a:r>
            <a:r>
              <a:rPr lang="en-US" b="1" dirty="0"/>
              <a:t>causally-related </a:t>
            </a:r>
            <a:r>
              <a:rPr lang="en-US" dirty="0"/>
              <a:t>operations are executed </a:t>
            </a:r>
            <a:r>
              <a:rPr lang="en-US" i="1" dirty="0"/>
              <a:t>according to </a:t>
            </a:r>
            <a:r>
              <a:rPr lang="en-US" b="1" i="1" dirty="0"/>
              <a:t>some</a:t>
            </a:r>
            <a:r>
              <a:rPr lang="en-US" i="1" dirty="0"/>
              <a:t> </a:t>
            </a:r>
            <a:r>
              <a:rPr lang="en-US" b="1" i="1" dirty="0"/>
              <a:t>order capturing their causality</a:t>
            </a:r>
          </a:p>
          <a:p>
            <a:pPr lvl="2" algn="just"/>
            <a:r>
              <a:rPr lang="en-US" dirty="0">
                <a:solidFill>
                  <a:srgbClr val="0000FF"/>
                </a:solidFill>
              </a:rPr>
              <a:t>Concurrent operations may be observed in different order by different machines</a:t>
            </a:r>
          </a:p>
          <a:p>
            <a:pPr lvl="2" algn="just"/>
            <a:endParaRPr lang="en-US" i="1" dirty="0"/>
          </a:p>
        </p:txBody>
      </p:sp>
    </p:spTree>
    <p:extLst>
      <p:ext uri="{BB962C8B-B14F-4D97-AF65-F5344CB8AC3E}">
        <p14:creationId xmlns:p14="http://schemas.microsoft.com/office/powerpoint/2010/main" val="68126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Causal Consistency (Exercise)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26" name="Rectangle 25"/>
          <p:cNvSpPr/>
          <p:nvPr/>
        </p:nvSpPr>
        <p:spPr>
          <a:xfrm>
            <a:off x="4003412" y="2038475"/>
            <a:ext cx="5007539" cy="369332"/>
          </a:xfrm>
          <a:prstGeom prst="rect">
            <a:avLst/>
          </a:prstGeom>
        </p:spPr>
        <p:txBody>
          <a:bodyPr wrap="square">
            <a:spAutoFit/>
          </a:bodyPr>
          <a:lstStyle/>
          <a:p>
            <a:pPr lvl="1" algn="just"/>
            <a:r>
              <a:rPr lang="en-US" dirty="0">
                <a:latin typeface="Chalkboard SE Regular"/>
                <a:cs typeface="Chalkboard SE Regular"/>
              </a:rPr>
              <a:t>Read2.1 </a:t>
            </a:r>
            <a:r>
              <a:rPr lang="en-US" dirty="0">
                <a:solidFill>
                  <a:srgbClr val="FF0000"/>
                </a:solidFill>
                <a:latin typeface="Chalkboard SE Regular"/>
                <a:cs typeface="Chalkboard SE Regular"/>
              </a:rPr>
              <a:t>(done1=1, observes Write1.2)</a:t>
            </a:r>
          </a:p>
        </p:txBody>
      </p:sp>
      <p:sp>
        <p:nvSpPr>
          <p:cNvPr id="27" name="Rectangle 26"/>
          <p:cNvSpPr/>
          <p:nvPr/>
        </p:nvSpPr>
        <p:spPr>
          <a:xfrm>
            <a:off x="4015507" y="2731958"/>
            <a:ext cx="5213160" cy="369332"/>
          </a:xfrm>
          <a:prstGeom prst="rect">
            <a:avLst/>
          </a:prstGeom>
        </p:spPr>
        <p:txBody>
          <a:bodyPr wrap="square">
            <a:spAutoFit/>
          </a:bodyPr>
          <a:lstStyle/>
          <a:p>
            <a:pPr lvl="1" algn="just"/>
            <a:r>
              <a:rPr lang="en-US" dirty="0">
                <a:latin typeface="Chalkboard SE Regular"/>
                <a:cs typeface="Chalkboard SE Regular"/>
              </a:rPr>
              <a:t>Read2.2 </a:t>
            </a:r>
            <a:r>
              <a:rPr lang="en-US" dirty="0">
                <a:solidFill>
                  <a:srgbClr val="FF0000"/>
                </a:solidFill>
                <a:latin typeface="Chalkboard SE Regular"/>
                <a:cs typeface="Chalkboard SE Regular"/>
              </a:rPr>
              <a:t>(v1=X, does not observe Write 1.1)</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19" name="Rectangle 18"/>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31" name="Rectangle 30"/>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32" name="Rectangle 31"/>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3" name="TextBox 32"/>
          <p:cNvSpPr txBox="1"/>
          <p:nvPr/>
        </p:nvSpPr>
        <p:spPr>
          <a:xfrm>
            <a:off x="1068101" y="4200671"/>
            <a:ext cx="7203765" cy="369332"/>
          </a:xfrm>
          <a:prstGeom prst="rect">
            <a:avLst/>
          </a:prstGeom>
          <a:noFill/>
        </p:spPr>
        <p:txBody>
          <a:bodyPr wrap="none" rtlCol="0">
            <a:spAutoFit/>
          </a:bodyPr>
          <a:lstStyle/>
          <a:p>
            <a:r>
              <a:rPr lang="en-US" i="1" dirty="0">
                <a:solidFill>
                  <a:srgbClr val="0000FF"/>
                </a:solidFill>
              </a:rPr>
              <a:t>Is this situation ever possible if the system implements Causal Consistency?</a:t>
            </a:r>
          </a:p>
        </p:txBody>
      </p:sp>
      <p:sp>
        <p:nvSpPr>
          <p:cNvPr id="35" name="Rectangle 34"/>
          <p:cNvSpPr/>
          <p:nvPr/>
        </p:nvSpPr>
        <p:spPr>
          <a:xfrm>
            <a:off x="2038" y="1669143"/>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(v1)</a:t>
            </a:r>
            <a:r>
              <a:rPr lang="en-US" dirty="0">
                <a:latin typeface="Chalkboard SE Regular"/>
                <a:cs typeface="Chalkboard SE Regular"/>
              </a:rPr>
              <a:t> Write1.1</a:t>
            </a:r>
          </a:p>
        </p:txBody>
      </p:sp>
      <p:sp>
        <p:nvSpPr>
          <p:cNvPr id="36" name="Rectangle 35"/>
          <p:cNvSpPr/>
          <p:nvPr/>
        </p:nvSpPr>
        <p:spPr>
          <a:xfrm>
            <a:off x="-392269" y="2154166"/>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(done1)</a:t>
            </a:r>
            <a:r>
              <a:rPr lang="en-US" dirty="0">
                <a:latin typeface="Chalkboard SE Regular"/>
                <a:cs typeface="Chalkboard SE Regular"/>
              </a:rPr>
              <a:t> Write1.2</a:t>
            </a:r>
          </a:p>
        </p:txBody>
      </p:sp>
      <p:cxnSp>
        <p:nvCxnSpPr>
          <p:cNvPr id="20" name="Straight Arrow Connector 19"/>
          <p:cNvCxnSpPr/>
          <p:nvPr/>
        </p:nvCxnSpPr>
        <p:spPr>
          <a:xfrm flipV="1">
            <a:off x="1886606" y="2249714"/>
            <a:ext cx="2571448" cy="158094"/>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1886606" y="1862668"/>
            <a:ext cx="2571448" cy="1088570"/>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F9106EE-F3A0-4918-4140-169EEC863CFC}"/>
              </a:ext>
            </a:extLst>
          </p:cNvPr>
          <p:cNvSpPr txBox="1"/>
          <p:nvPr/>
        </p:nvSpPr>
        <p:spPr>
          <a:xfrm>
            <a:off x="6594028" y="3276329"/>
            <a:ext cx="2192867" cy="646331"/>
          </a:xfrm>
          <a:prstGeom prst="rect">
            <a:avLst/>
          </a:prstGeom>
          <a:noFill/>
        </p:spPr>
        <p:txBody>
          <a:bodyPr wrap="square" rtlCol="0">
            <a:spAutoFit/>
          </a:bodyPr>
          <a:lstStyle/>
          <a:p>
            <a:r>
              <a:rPr lang="en-US" dirty="0">
                <a:solidFill>
                  <a:schemeClr val="accent2"/>
                </a:solidFill>
                <a:highlight>
                  <a:srgbClr val="FFFF00"/>
                </a:highlight>
              </a:rPr>
              <a:t>No, have to follow process order</a:t>
            </a:r>
            <a:endParaRPr lang="en-SG" dirty="0">
              <a:solidFill>
                <a:schemeClr val="accent2"/>
              </a:solidFill>
              <a:highlight>
                <a:srgbClr val="FFFF00"/>
              </a:highlight>
            </a:endParaRPr>
          </a:p>
        </p:txBody>
      </p:sp>
    </p:spTree>
    <p:extLst>
      <p:ext uri="{BB962C8B-B14F-4D97-AF65-F5344CB8AC3E}">
        <p14:creationId xmlns:p14="http://schemas.microsoft.com/office/powerpoint/2010/main" val="4029001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Causal Consistency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514020" y="4192820"/>
            <a:ext cx="6381312" cy="369332"/>
          </a:xfrm>
          <a:prstGeom prst="rect">
            <a:avLst/>
          </a:prstGeom>
          <a:noFill/>
        </p:spPr>
        <p:txBody>
          <a:bodyPr wrap="none" rtlCol="0">
            <a:spAutoFit/>
          </a:bodyPr>
          <a:lstStyle/>
          <a:p>
            <a:r>
              <a:rPr lang="en-US" i="1" dirty="0">
                <a:solidFill>
                  <a:srgbClr val="0000FF"/>
                </a:solidFill>
              </a:rPr>
              <a:t>Can P3 ever read an outdated value of v1 with causal consistency?  </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2" name="Straight Arrow Connector 21"/>
          <p:cNvCxnSpPr>
            <a:endCxn id="21" idx="0"/>
          </p:cNvCxnSpPr>
          <p:nvPr/>
        </p:nvCxnSpPr>
        <p:spPr>
          <a:xfrm>
            <a:off x="1494333" y="1847337"/>
            <a:ext cx="5571203" cy="203536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166" y="3638040"/>
            <a:ext cx="405918" cy="369332"/>
          </a:xfrm>
          <a:prstGeom prst="rect">
            <a:avLst/>
          </a:prstGeom>
          <a:noFill/>
        </p:spPr>
        <p:txBody>
          <a:bodyPr wrap="none" rtlCol="0">
            <a:spAutoFit/>
          </a:bodyPr>
          <a:lstStyle/>
          <a:p>
            <a:r>
              <a:rPr lang="en-US" dirty="0"/>
              <a:t>v1</a:t>
            </a:r>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a:t>
            </a:r>
            <a:r>
              <a:rPr lang="en-US" sz="2400" dirty="0">
                <a:solidFill>
                  <a:srgbClr val="FF0000"/>
                </a:solidFill>
                <a:latin typeface="Chalkboard SE Regular"/>
                <a:cs typeface="Chalkboard SE Regular"/>
              </a:rPr>
              <a:t>v1</a:t>
            </a:r>
            <a:r>
              <a:rPr lang="en-US" sz="2400" dirty="0">
                <a:solidFill>
                  <a:srgbClr val="0000FF"/>
                </a:solidFill>
                <a:latin typeface="Chalkboard SE Regular"/>
                <a:cs typeface="Chalkboard SE Regular"/>
              </a:rPr>
              <a:t>, v2)</a:t>
            </a:r>
          </a:p>
        </p:txBody>
      </p:sp>
      <p:sp>
        <p:nvSpPr>
          <p:cNvPr id="4" name="TextBox 3">
            <a:extLst>
              <a:ext uri="{FF2B5EF4-FFF2-40B4-BE49-F238E27FC236}">
                <a16:creationId xmlns:a16="http://schemas.microsoft.com/office/drawing/2014/main" id="{78159810-9056-2C9D-8620-092087C11B3B}"/>
              </a:ext>
            </a:extLst>
          </p:cNvPr>
          <p:cNvSpPr txBox="1"/>
          <p:nvPr/>
        </p:nvSpPr>
        <p:spPr>
          <a:xfrm>
            <a:off x="510654" y="3072937"/>
            <a:ext cx="2192867" cy="646331"/>
          </a:xfrm>
          <a:prstGeom prst="rect">
            <a:avLst/>
          </a:prstGeom>
          <a:noFill/>
        </p:spPr>
        <p:txBody>
          <a:bodyPr wrap="square" rtlCol="0">
            <a:spAutoFit/>
          </a:bodyPr>
          <a:lstStyle/>
          <a:p>
            <a:r>
              <a:rPr lang="en-US" dirty="0">
                <a:solidFill>
                  <a:schemeClr val="accent2"/>
                </a:solidFill>
                <a:highlight>
                  <a:srgbClr val="FFFF00"/>
                </a:highlight>
              </a:rPr>
              <a:t>No, have to follow process order in P1</a:t>
            </a:r>
            <a:endParaRPr lang="en-SG" dirty="0">
              <a:solidFill>
                <a:schemeClr val="accent2"/>
              </a:solidFill>
              <a:highlight>
                <a:srgbClr val="FFFF00"/>
              </a:highlight>
            </a:endParaRPr>
          </a:p>
        </p:txBody>
      </p:sp>
    </p:spTree>
    <p:extLst>
      <p:ext uri="{BB962C8B-B14F-4D97-AF65-F5344CB8AC3E}">
        <p14:creationId xmlns:p14="http://schemas.microsoft.com/office/powerpoint/2010/main" val="2043965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3" y="5416219"/>
            <a:ext cx="4625818" cy="507831"/>
          </a:xfrm>
          <a:prstGeom prst="rect">
            <a:avLst/>
          </a:prstGeom>
          <a:noFill/>
        </p:spPr>
        <p:txBody>
          <a:bodyPr wrap="none" rtlCol="0">
            <a:spAutoFit/>
          </a:bodyPr>
          <a:lstStyle/>
          <a:p>
            <a:r>
              <a:rPr lang="en-US" sz="1350" i="1" dirty="0">
                <a:solidFill>
                  <a:srgbClr val="0000FF"/>
                </a:solidFill>
              </a:rPr>
              <a:t>Compute a causal order of r/w events under causal consistency </a:t>
            </a:r>
          </a:p>
          <a:p>
            <a:r>
              <a:rPr lang="en-US" sz="1350" i="1" dirty="0">
                <a:solidFill>
                  <a:srgbClr val="0000FF"/>
                </a:solidFill>
              </a:rPr>
              <a:t>that allows the above behaviour? </a:t>
            </a:r>
          </a:p>
        </p:txBody>
      </p:sp>
      <p:sp>
        <p:nvSpPr>
          <p:cNvPr id="27" name="TextBox 26"/>
          <p:cNvSpPr txBox="1"/>
          <p:nvPr/>
        </p:nvSpPr>
        <p:spPr>
          <a:xfrm>
            <a:off x="4108687" y="2880808"/>
            <a:ext cx="572593" cy="300082"/>
          </a:xfrm>
          <a:prstGeom prst="rect">
            <a:avLst/>
          </a:prstGeom>
          <a:noFill/>
        </p:spPr>
        <p:txBody>
          <a:bodyPr wrap="none" rtlCol="0">
            <a:spAutoFit/>
          </a:bodyPr>
          <a:lstStyle/>
          <a:p>
            <a:r>
              <a:rPr lang="en-US" sz="1350" dirty="0">
                <a:solidFill>
                  <a:srgbClr val="0000FF"/>
                </a:solidFill>
              </a:rPr>
              <a:t>w(x)a</a:t>
            </a:r>
          </a:p>
        </p:txBody>
      </p:sp>
    </p:spTree>
    <p:extLst>
      <p:ext uri="{BB962C8B-B14F-4D97-AF65-F5344CB8AC3E}">
        <p14:creationId xmlns:p14="http://schemas.microsoft.com/office/powerpoint/2010/main" val="231077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4" y="5416219"/>
            <a:ext cx="4788555" cy="507831"/>
          </a:xfrm>
          <a:prstGeom prst="rect">
            <a:avLst/>
          </a:prstGeom>
          <a:noFill/>
        </p:spPr>
        <p:txBody>
          <a:bodyPr wrap="none" rtlCol="0">
            <a:spAutoFit/>
          </a:bodyPr>
          <a:lstStyle/>
          <a:p>
            <a:r>
              <a:rPr lang="en-US" sz="1350" i="1" dirty="0">
                <a:solidFill>
                  <a:srgbClr val="0000FF"/>
                </a:solidFill>
              </a:rPr>
              <a:t>Compute a total order of r/w events under sequential consistency </a:t>
            </a:r>
          </a:p>
          <a:p>
            <a:r>
              <a:rPr lang="en-US" sz="1350" i="1" dirty="0">
                <a:solidFill>
                  <a:srgbClr val="0000FF"/>
                </a:solidFill>
              </a:rPr>
              <a:t>that allows the above behaviour? </a:t>
            </a:r>
          </a:p>
        </p:txBody>
      </p:sp>
    </p:spTree>
    <p:extLst>
      <p:ext uri="{BB962C8B-B14F-4D97-AF65-F5344CB8AC3E}">
        <p14:creationId xmlns:p14="http://schemas.microsoft.com/office/powerpoint/2010/main" val="3774937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3" y="5416219"/>
            <a:ext cx="4625818" cy="507831"/>
          </a:xfrm>
          <a:prstGeom prst="rect">
            <a:avLst/>
          </a:prstGeom>
          <a:noFill/>
        </p:spPr>
        <p:txBody>
          <a:bodyPr wrap="none" rtlCol="0">
            <a:spAutoFit/>
          </a:bodyPr>
          <a:lstStyle/>
          <a:p>
            <a:r>
              <a:rPr lang="en-US" sz="1350" i="1" dirty="0">
                <a:solidFill>
                  <a:srgbClr val="0000FF"/>
                </a:solidFill>
              </a:rPr>
              <a:t>Compute a causal order of r/w events under causal consistency </a:t>
            </a:r>
          </a:p>
          <a:p>
            <a:r>
              <a:rPr lang="en-US" sz="1350" i="1" dirty="0">
                <a:solidFill>
                  <a:srgbClr val="0000FF"/>
                </a:solidFill>
              </a:rPr>
              <a:t>that allows the above behaviour? </a:t>
            </a:r>
          </a:p>
        </p:txBody>
      </p:sp>
      <p:cxnSp>
        <p:nvCxnSpPr>
          <p:cNvPr id="4" name="Straight Arrow Connector 3">
            <a:extLst>
              <a:ext uri="{FF2B5EF4-FFF2-40B4-BE49-F238E27FC236}">
                <a16:creationId xmlns:a16="http://schemas.microsoft.com/office/drawing/2014/main" id="{1EDAF69B-CEAD-4805-87D8-7A41EC893CFE}"/>
              </a:ext>
            </a:extLst>
          </p:cNvPr>
          <p:cNvCxnSpPr>
            <a:stCxn id="38" idx="3"/>
            <a:endCxn id="9" idx="0"/>
          </p:cNvCxnSpPr>
          <p:nvPr/>
        </p:nvCxnSpPr>
        <p:spPr>
          <a:xfrm>
            <a:off x="4690470" y="3511259"/>
            <a:ext cx="874995" cy="509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0849BF-AAA4-429E-8838-6BE1BAC63FB8}"/>
              </a:ext>
            </a:extLst>
          </p:cNvPr>
          <p:cNvCxnSpPr>
            <a:stCxn id="37" idx="2"/>
            <a:endCxn id="40" idx="1"/>
          </p:cNvCxnSpPr>
          <p:nvPr/>
        </p:nvCxnSpPr>
        <p:spPr>
          <a:xfrm>
            <a:off x="2980324" y="3343589"/>
            <a:ext cx="2326094" cy="148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482510-BCCA-447A-8656-E87A5F3EB9F3}"/>
              </a:ext>
            </a:extLst>
          </p:cNvPr>
          <p:cNvCxnSpPr>
            <a:stCxn id="37" idx="3"/>
            <a:endCxn id="42" idx="0"/>
          </p:cNvCxnSpPr>
          <p:nvPr/>
        </p:nvCxnSpPr>
        <p:spPr>
          <a:xfrm>
            <a:off x="3266620" y="3193548"/>
            <a:ext cx="3517845" cy="1134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2F06A2D-0143-4597-BD66-2187F4D08701}"/>
              </a:ext>
            </a:extLst>
          </p:cNvPr>
          <p:cNvCxnSpPr>
            <a:stCxn id="38" idx="3"/>
            <a:endCxn id="45" idx="3"/>
          </p:cNvCxnSpPr>
          <p:nvPr/>
        </p:nvCxnSpPr>
        <p:spPr>
          <a:xfrm>
            <a:off x="4690470" y="3511259"/>
            <a:ext cx="2386456" cy="1671505"/>
          </a:xfrm>
          <a:prstGeom prst="bentConnector3">
            <a:avLst>
              <a:gd name="adj1" fmla="val 10957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9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078325" y="3743431"/>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3" y="5416219"/>
            <a:ext cx="4625818" cy="507831"/>
          </a:xfrm>
          <a:prstGeom prst="rect">
            <a:avLst/>
          </a:prstGeom>
          <a:noFill/>
        </p:spPr>
        <p:txBody>
          <a:bodyPr wrap="none" rtlCol="0">
            <a:spAutoFit/>
          </a:bodyPr>
          <a:lstStyle/>
          <a:p>
            <a:r>
              <a:rPr lang="en-US" sz="1350" i="1" dirty="0">
                <a:solidFill>
                  <a:srgbClr val="0000FF"/>
                </a:solidFill>
              </a:rPr>
              <a:t>Compute a causal order of r/w events under causal consistency </a:t>
            </a:r>
          </a:p>
          <a:p>
            <a:r>
              <a:rPr lang="en-US" sz="1350" i="1" dirty="0">
                <a:solidFill>
                  <a:srgbClr val="0000FF"/>
                </a:solidFill>
              </a:rPr>
              <a:t>that allows the above behaviour? </a:t>
            </a:r>
          </a:p>
        </p:txBody>
      </p:sp>
      <p:sp>
        <p:nvSpPr>
          <p:cNvPr id="27" name="TextBox 26"/>
          <p:cNvSpPr txBox="1"/>
          <p:nvPr/>
        </p:nvSpPr>
        <p:spPr>
          <a:xfrm>
            <a:off x="4105441" y="3278563"/>
            <a:ext cx="510076" cy="300082"/>
          </a:xfrm>
          <a:prstGeom prst="rect">
            <a:avLst/>
          </a:prstGeom>
          <a:noFill/>
        </p:spPr>
        <p:txBody>
          <a:bodyPr wrap="none" rtlCol="0">
            <a:spAutoFit/>
          </a:bodyPr>
          <a:lstStyle/>
          <a:p>
            <a:r>
              <a:rPr lang="en-US" sz="1350" dirty="0">
                <a:solidFill>
                  <a:schemeClr val="accent5">
                    <a:lumMod val="50000"/>
                  </a:schemeClr>
                </a:solidFill>
              </a:rPr>
              <a:t>r(x)a</a:t>
            </a:r>
          </a:p>
        </p:txBody>
      </p:sp>
      <p:cxnSp>
        <p:nvCxnSpPr>
          <p:cNvPr id="4" name="Straight Arrow Connector 3">
            <a:extLst>
              <a:ext uri="{FF2B5EF4-FFF2-40B4-BE49-F238E27FC236}">
                <a16:creationId xmlns:a16="http://schemas.microsoft.com/office/drawing/2014/main" id="{83DB6B3E-C1B6-4928-872E-546FD7F76EC6}"/>
              </a:ext>
            </a:extLst>
          </p:cNvPr>
          <p:cNvCxnSpPr>
            <a:stCxn id="37" idx="3"/>
            <a:endCxn id="27" idx="1"/>
          </p:cNvCxnSpPr>
          <p:nvPr/>
        </p:nvCxnSpPr>
        <p:spPr>
          <a:xfrm>
            <a:off x="3266620" y="3193548"/>
            <a:ext cx="838821" cy="23505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16D4B37-F812-43FE-A6FD-2E7080E14288}"/>
              </a:ext>
            </a:extLst>
          </p:cNvPr>
          <p:cNvCxnSpPr>
            <a:cxnSpLocks/>
            <a:stCxn id="27" idx="2"/>
            <a:endCxn id="38" idx="0"/>
          </p:cNvCxnSpPr>
          <p:nvPr/>
        </p:nvCxnSpPr>
        <p:spPr>
          <a:xfrm>
            <a:off x="4360479" y="3578645"/>
            <a:ext cx="8150" cy="16478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AB8B2D-2661-48F9-B6AC-BAB52443A4F1}"/>
              </a:ext>
            </a:extLst>
          </p:cNvPr>
          <p:cNvCxnSpPr>
            <a:stCxn id="37" idx="2"/>
            <a:endCxn id="38" idx="1"/>
          </p:cNvCxnSpPr>
          <p:nvPr/>
        </p:nvCxnSpPr>
        <p:spPr>
          <a:xfrm>
            <a:off x="2980324" y="3343589"/>
            <a:ext cx="1098001" cy="5498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66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078326" y="3743431"/>
            <a:ext cx="510076" cy="300082"/>
          </a:xfrm>
          <a:prstGeom prst="rect">
            <a:avLst/>
          </a:prstGeom>
          <a:noFill/>
        </p:spPr>
        <p:txBody>
          <a:bodyPr wrap="none" rtlCol="0">
            <a:spAutoFit/>
          </a:bodyPr>
          <a:lstStyle/>
          <a:p>
            <a:r>
              <a:rPr lang="en-US" sz="1350" dirty="0">
                <a:solidFill>
                  <a:schemeClr val="accent5">
                    <a:lumMod val="50000"/>
                  </a:schemeClr>
                </a:solidFill>
              </a:rPr>
              <a:t>r(x)a</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4020430"/>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58835" y="5032723"/>
            <a:ext cx="518091" cy="300082"/>
          </a:xfrm>
          <a:prstGeom prst="rect">
            <a:avLst/>
          </a:prstGeom>
        </p:spPr>
        <p:txBody>
          <a:bodyPr wrap="none">
            <a:spAutoFit/>
          </a:bodyPr>
          <a:lstStyle/>
          <a:p>
            <a:r>
              <a:rPr lang="en-US" sz="1350" dirty="0">
                <a:solidFill>
                  <a:srgbClr val="953735"/>
                </a:solidFill>
              </a:rPr>
              <a:t>r(x)b</a:t>
            </a:r>
          </a:p>
        </p:txBody>
      </p:sp>
      <p:sp>
        <p:nvSpPr>
          <p:cNvPr id="26" name="TextBox 25"/>
          <p:cNvSpPr txBox="1"/>
          <p:nvPr/>
        </p:nvSpPr>
        <p:spPr>
          <a:xfrm>
            <a:off x="3075173" y="5416219"/>
            <a:ext cx="4625818" cy="507831"/>
          </a:xfrm>
          <a:prstGeom prst="rect">
            <a:avLst/>
          </a:prstGeom>
          <a:noFill/>
        </p:spPr>
        <p:txBody>
          <a:bodyPr wrap="none" rtlCol="0">
            <a:spAutoFit/>
          </a:bodyPr>
          <a:lstStyle/>
          <a:p>
            <a:r>
              <a:rPr lang="en-US" sz="1350" i="1" dirty="0">
                <a:solidFill>
                  <a:srgbClr val="0000FF"/>
                </a:solidFill>
              </a:rPr>
              <a:t>Compute a causal order of r/w events under causal consistency </a:t>
            </a:r>
          </a:p>
          <a:p>
            <a:r>
              <a:rPr lang="en-US" sz="1350" i="1" dirty="0">
                <a:solidFill>
                  <a:srgbClr val="0000FF"/>
                </a:solidFill>
              </a:rPr>
              <a:t>that allows the above behaviour? </a:t>
            </a:r>
          </a:p>
        </p:txBody>
      </p:sp>
      <p:sp>
        <p:nvSpPr>
          <p:cNvPr id="27" name="TextBox 26"/>
          <p:cNvSpPr txBox="1"/>
          <p:nvPr/>
        </p:nvSpPr>
        <p:spPr>
          <a:xfrm>
            <a:off x="4078325" y="328864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4" name="Straight Arrow Connector 3">
            <a:extLst>
              <a:ext uri="{FF2B5EF4-FFF2-40B4-BE49-F238E27FC236}">
                <a16:creationId xmlns:a16="http://schemas.microsoft.com/office/drawing/2014/main" id="{7B5CAA05-8AD7-4E07-A92E-CE82E88887A0}"/>
              </a:ext>
            </a:extLst>
          </p:cNvPr>
          <p:cNvCxnSpPr>
            <a:stCxn id="37" idx="2"/>
            <a:endCxn id="38" idx="1"/>
          </p:cNvCxnSpPr>
          <p:nvPr/>
        </p:nvCxnSpPr>
        <p:spPr>
          <a:xfrm>
            <a:off x="2980324" y="3343589"/>
            <a:ext cx="1098002" cy="5498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09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Causal Consistency Model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9" y="3576714"/>
            <a:ext cx="518091" cy="300082"/>
          </a:xfrm>
          <a:prstGeom prst="rect">
            <a:avLst/>
          </a:prstGeom>
        </p:spPr>
        <p:txBody>
          <a:bodyPr wrap="none">
            <a:spAutoFit/>
          </a:bodyPr>
          <a:lstStyle/>
          <a:p>
            <a:r>
              <a:rPr lang="en-US" sz="1350" dirty="0">
                <a:solidFill>
                  <a:srgbClr val="0000FF"/>
                </a:solidFill>
              </a:rPr>
              <a:t>r(x)b</a:t>
            </a:r>
          </a:p>
        </p:txBody>
      </p:sp>
      <p:sp>
        <p:nvSpPr>
          <p:cNvPr id="40" name="Rectangle 39"/>
          <p:cNvSpPr/>
          <p:nvPr/>
        </p:nvSpPr>
        <p:spPr>
          <a:xfrm>
            <a:off x="5306419" y="4105272"/>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2743" y="4534996"/>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38782" y="5032723"/>
            <a:ext cx="510076" cy="300082"/>
          </a:xfrm>
          <a:prstGeom prst="rect">
            <a:avLst/>
          </a:prstGeom>
        </p:spPr>
        <p:txBody>
          <a:bodyPr wrap="none">
            <a:spAutoFit/>
          </a:bodyPr>
          <a:lstStyle/>
          <a:p>
            <a:r>
              <a:rPr lang="en-US" sz="1350" dirty="0">
                <a:solidFill>
                  <a:srgbClr val="953735"/>
                </a:solidFill>
              </a:rPr>
              <a:t>r(x)a</a:t>
            </a:r>
          </a:p>
        </p:txBody>
      </p:sp>
      <p:sp>
        <p:nvSpPr>
          <p:cNvPr id="26" name="TextBox 25"/>
          <p:cNvSpPr txBox="1"/>
          <p:nvPr/>
        </p:nvSpPr>
        <p:spPr>
          <a:xfrm>
            <a:off x="3075173" y="5416219"/>
            <a:ext cx="4625818" cy="507831"/>
          </a:xfrm>
          <a:prstGeom prst="rect">
            <a:avLst/>
          </a:prstGeom>
          <a:noFill/>
        </p:spPr>
        <p:txBody>
          <a:bodyPr wrap="none" rtlCol="0">
            <a:spAutoFit/>
          </a:bodyPr>
          <a:lstStyle/>
          <a:p>
            <a:r>
              <a:rPr lang="en-US" sz="1350" i="1" dirty="0">
                <a:solidFill>
                  <a:srgbClr val="0000FF"/>
                </a:solidFill>
              </a:rPr>
              <a:t>Compute a causal order of r/w events under causal consistency </a:t>
            </a:r>
          </a:p>
          <a:p>
            <a:r>
              <a:rPr lang="en-US" sz="1350" i="1" dirty="0">
                <a:solidFill>
                  <a:srgbClr val="0000FF"/>
                </a:solidFill>
              </a:rPr>
              <a:t>that allows the above behaviour? </a:t>
            </a:r>
          </a:p>
        </p:txBody>
      </p:sp>
      <p:sp>
        <p:nvSpPr>
          <p:cNvPr id="27" name="TextBox 26"/>
          <p:cNvSpPr txBox="1"/>
          <p:nvPr/>
        </p:nvSpPr>
        <p:spPr>
          <a:xfrm>
            <a:off x="4108687" y="2880808"/>
            <a:ext cx="572593" cy="300082"/>
          </a:xfrm>
          <a:prstGeom prst="rect">
            <a:avLst/>
          </a:prstGeom>
          <a:noFill/>
        </p:spPr>
        <p:txBody>
          <a:bodyPr wrap="none" rtlCol="0">
            <a:spAutoFit/>
          </a:bodyPr>
          <a:lstStyle/>
          <a:p>
            <a:r>
              <a:rPr lang="en-US" sz="1350" dirty="0">
                <a:solidFill>
                  <a:srgbClr val="0000FF"/>
                </a:solidFill>
              </a:rPr>
              <a:t>w(x)a</a:t>
            </a:r>
          </a:p>
        </p:txBody>
      </p:sp>
    </p:spTree>
    <p:extLst>
      <p:ext uri="{BB962C8B-B14F-4D97-AF65-F5344CB8AC3E}">
        <p14:creationId xmlns:p14="http://schemas.microsoft.com/office/powerpoint/2010/main" val="2296107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Consistency (Exercise)</a:t>
            </a:r>
          </a:p>
        </p:txBody>
      </p:sp>
      <p:sp>
        <p:nvSpPr>
          <p:cNvPr id="3" name="Content Placeholder 2"/>
          <p:cNvSpPr>
            <a:spLocks noGrp="1"/>
          </p:cNvSpPr>
          <p:nvPr>
            <p:ph idx="1"/>
          </p:nvPr>
        </p:nvSpPr>
        <p:spPr>
          <a:xfrm>
            <a:off x="457200" y="1600200"/>
            <a:ext cx="8229600" cy="5150556"/>
          </a:xfrm>
        </p:spPr>
        <p:txBody>
          <a:bodyPr>
            <a:normAutofit fontScale="47500" lnSpcReduction="20000"/>
          </a:bodyPr>
          <a:lstStyle/>
          <a:p>
            <a:r>
              <a:rPr lang="en-US" sz="6500" dirty="0">
                <a:solidFill>
                  <a:srgbClr val="0000FF"/>
                </a:solidFill>
              </a:rPr>
              <a:t>(Argument)</a:t>
            </a:r>
          </a:p>
          <a:p>
            <a:pPr lvl="1" algn="just"/>
            <a:r>
              <a:rPr lang="en-US" sz="6500" dirty="0"/>
              <a:t>All </a:t>
            </a:r>
            <a:r>
              <a:rPr lang="en-US" sz="6500" dirty="0">
                <a:solidFill>
                  <a:srgbClr val="0000FF"/>
                </a:solidFill>
              </a:rPr>
              <a:t>sequentially-consistent </a:t>
            </a:r>
            <a:r>
              <a:rPr lang="en-US" sz="6500" dirty="0"/>
              <a:t>systems are also </a:t>
            </a:r>
            <a:r>
              <a:rPr lang="en-US" sz="6500" dirty="0">
                <a:solidFill>
                  <a:srgbClr val="0000FF"/>
                </a:solidFill>
              </a:rPr>
              <a:t>causally-consistent. </a:t>
            </a:r>
            <a:r>
              <a:rPr lang="en-US" sz="6500" dirty="0"/>
              <a:t>Is this statement true? </a:t>
            </a:r>
          </a:p>
          <a:p>
            <a:pPr lvl="1" algn="just"/>
            <a:endParaRPr lang="en-US" dirty="0"/>
          </a:p>
          <a:p>
            <a:pPr lvl="1" algn="just"/>
            <a:endParaRPr lang="en-US" i="1" dirty="0"/>
          </a:p>
          <a:p>
            <a:pPr lvl="1" algn="just"/>
            <a:r>
              <a:rPr lang="en-US" i="1" dirty="0"/>
              <a:t>Yes, the statement "All sequentially-consistent systems are also causally-consistent" is true. Here's why:</a:t>
            </a:r>
          </a:p>
          <a:p>
            <a:pPr marL="457200" lvl="1" indent="0" algn="just">
              <a:buNone/>
            </a:pPr>
            <a:endParaRPr lang="en-US" i="1" dirty="0"/>
          </a:p>
          <a:p>
            <a:pPr lvl="1" algn="just"/>
            <a:r>
              <a:rPr lang="en-US" i="1" dirty="0"/>
              <a:t>Sequential Consistency: In a sequentially consistent system, there is a single, global order of operations (such as writes and reads to a distributed data store) that is observed by all nodes in the system. This means that all operations appear to occur in a strict sequential order, even though they may be executed concurrently.</a:t>
            </a:r>
          </a:p>
          <a:p>
            <a:pPr lvl="1" algn="just"/>
            <a:endParaRPr lang="en-US" i="1" dirty="0"/>
          </a:p>
          <a:p>
            <a:pPr lvl="1" algn="just"/>
            <a:r>
              <a:rPr lang="en-US" i="1" dirty="0"/>
              <a:t>Causal Consistency: Causal consistency requires that operations that are causally related (where one operation could be said to cause another) are seen by all nodes in the same order. It does not require a strict global order for operations that are not causally related.</a:t>
            </a:r>
          </a:p>
          <a:p>
            <a:pPr lvl="1" algn="just"/>
            <a:endParaRPr lang="en-US" i="1" dirty="0"/>
          </a:p>
          <a:p>
            <a:pPr lvl="1" algn="just"/>
            <a:r>
              <a:rPr lang="en-US" i="1" dirty="0"/>
              <a:t>Since sequential consistency enforces a global order on all operations, it inherently respects the causal relationships between operations. If one operation causally affects another in a sequentially consistent system, the global order will reflect this, and all nodes will observe the causally related operations in the same order. Thus, a system that maintains sequential consistency will also satisfy the requirements of causal consistency.</a:t>
            </a:r>
          </a:p>
          <a:p>
            <a:pPr lvl="1" algn="just"/>
            <a:endParaRPr lang="en-US" i="1" dirty="0"/>
          </a:p>
          <a:p>
            <a:pPr lvl="1" algn="just"/>
            <a:r>
              <a:rPr lang="en-US" i="1" dirty="0"/>
              <a:t>In summary, while sequential consistency implies causal consistency, the reverse is not true. A system can be causally consistent without being sequentially consistent, as causal consistency is a less stringent requirement.</a:t>
            </a:r>
          </a:p>
        </p:txBody>
      </p:sp>
    </p:spTree>
    <p:extLst>
      <p:ext uri="{BB962C8B-B14F-4D97-AF65-F5344CB8AC3E}">
        <p14:creationId xmlns:p14="http://schemas.microsoft.com/office/powerpoint/2010/main" val="19684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Shared Memory (DSM)</a:t>
            </a:r>
          </a:p>
        </p:txBody>
      </p:sp>
      <p:sp>
        <p:nvSpPr>
          <p:cNvPr id="3" name="Content Placeholder 2"/>
          <p:cNvSpPr>
            <a:spLocks noGrp="1"/>
          </p:cNvSpPr>
          <p:nvPr>
            <p:ph idx="1"/>
          </p:nvPr>
        </p:nvSpPr>
        <p:spPr/>
        <p:txBody>
          <a:bodyPr>
            <a:normAutofit lnSpcReduction="10000"/>
          </a:bodyPr>
          <a:lstStyle/>
          <a:p>
            <a:pPr algn="just"/>
            <a:r>
              <a:rPr lang="en-US" dirty="0"/>
              <a:t>Each machine in the network can access a common address space</a:t>
            </a:r>
          </a:p>
          <a:p>
            <a:pPr algn="just"/>
            <a:r>
              <a:rPr lang="en-US" dirty="0"/>
              <a:t>Each machine also has </a:t>
            </a:r>
            <a:r>
              <a:rPr lang="en-US" dirty="0">
                <a:solidFill>
                  <a:srgbClr val="0000FF"/>
                </a:solidFill>
              </a:rPr>
              <a:t>a </a:t>
            </a:r>
            <a:r>
              <a:rPr lang="en-US" dirty="0">
                <a:solidFill>
                  <a:srgbClr val="0000FF"/>
                </a:solidFill>
                <a:highlight>
                  <a:srgbClr val="FFFF00"/>
                </a:highlight>
              </a:rPr>
              <a:t>local copy of all memory</a:t>
            </a:r>
            <a:r>
              <a:rPr lang="en-US" dirty="0">
                <a:solidFill>
                  <a:srgbClr val="0000FF"/>
                </a:solidFill>
              </a:rPr>
              <a:t> (for faster computation)</a:t>
            </a:r>
          </a:p>
          <a:p>
            <a:pPr algn="just"/>
            <a:endParaRPr lang="en-US" dirty="0">
              <a:solidFill>
                <a:srgbClr val="0000FF"/>
              </a:solidFill>
            </a:endParaRPr>
          </a:p>
          <a:p>
            <a:pPr algn="just"/>
            <a:r>
              <a:rPr lang="en-US" i="1" dirty="0"/>
              <a:t>As an analogy, in single-board computers, you might think of DRAM as the common address space, whereas the local cache to be the local copy of each processor</a:t>
            </a:r>
          </a:p>
        </p:txBody>
      </p:sp>
    </p:spTree>
    <p:extLst>
      <p:ext uri="{BB962C8B-B14F-4D97-AF65-F5344CB8AC3E}">
        <p14:creationId xmlns:p14="http://schemas.microsoft.com/office/powerpoint/2010/main" val="18225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Consistency (Advantages)</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(Parallel Operations)</a:t>
            </a:r>
          </a:p>
          <a:p>
            <a:pPr lvl="1" algn="just"/>
            <a:r>
              <a:rPr lang="en-US" dirty="0">
                <a:solidFill>
                  <a:srgbClr val="000000"/>
                </a:solidFill>
                <a:highlight>
                  <a:srgbClr val="FFFF00"/>
                </a:highlight>
              </a:rPr>
              <a:t>Parallel operations</a:t>
            </a:r>
            <a:r>
              <a:rPr lang="en-US" dirty="0">
                <a:solidFill>
                  <a:srgbClr val="000000"/>
                </a:solidFill>
              </a:rPr>
              <a:t>, that are not causally dependent, can be executed in different orders by different machines</a:t>
            </a:r>
          </a:p>
          <a:p>
            <a:pPr lvl="1" algn="just"/>
            <a:r>
              <a:rPr lang="en-US" dirty="0">
                <a:solidFill>
                  <a:srgbClr val="000000"/>
                </a:solidFill>
              </a:rPr>
              <a:t>Sequential consistency enforces a global ordering among ALL operations</a:t>
            </a:r>
          </a:p>
          <a:p>
            <a:pPr lvl="1" algn="just"/>
            <a:r>
              <a:rPr lang="en-US" dirty="0">
                <a:solidFill>
                  <a:srgbClr val="000000"/>
                </a:solidFill>
              </a:rPr>
              <a:t>Thus, </a:t>
            </a:r>
            <a:r>
              <a:rPr lang="en-US" dirty="0">
                <a:solidFill>
                  <a:srgbClr val="000000"/>
                </a:solidFill>
                <a:highlight>
                  <a:srgbClr val="FFFF00"/>
                </a:highlight>
              </a:rPr>
              <a:t>performance should be better</a:t>
            </a:r>
            <a:r>
              <a:rPr lang="en-US" dirty="0">
                <a:solidFill>
                  <a:srgbClr val="000000"/>
                </a:solidFill>
              </a:rPr>
              <a:t> than sequentially consistent systems (strict order among read/write on the same object)</a:t>
            </a:r>
          </a:p>
          <a:p>
            <a:pPr lvl="1" algn="just"/>
            <a:r>
              <a:rPr lang="en-US" i="1" dirty="0">
                <a:solidFill>
                  <a:srgbClr val="0000FF"/>
                </a:solidFill>
              </a:rPr>
              <a:t>On the same object, causally consistent systems never change the order of causally dependent updates across machines</a:t>
            </a:r>
          </a:p>
        </p:txBody>
      </p:sp>
    </p:spTree>
    <p:extLst>
      <p:ext uri="{BB962C8B-B14F-4D97-AF65-F5344CB8AC3E}">
        <p14:creationId xmlns:p14="http://schemas.microsoft.com/office/powerpoint/2010/main" val="156946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Consistency (Exercise)</a:t>
            </a:r>
          </a:p>
        </p:txBody>
      </p:sp>
      <p:sp>
        <p:nvSpPr>
          <p:cNvPr id="3" name="Content Placeholder 2"/>
          <p:cNvSpPr>
            <a:spLocks noGrp="1"/>
          </p:cNvSpPr>
          <p:nvPr>
            <p:ph idx="1"/>
          </p:nvPr>
        </p:nvSpPr>
        <p:spPr/>
        <p:txBody>
          <a:bodyPr>
            <a:normAutofit fontScale="85000" lnSpcReduction="10000"/>
          </a:bodyPr>
          <a:lstStyle/>
          <a:p>
            <a:r>
              <a:rPr lang="en-US" dirty="0">
                <a:solidFill>
                  <a:srgbClr val="0000FF"/>
                </a:solidFill>
              </a:rPr>
              <a:t>(Programming Ease)</a:t>
            </a:r>
          </a:p>
          <a:p>
            <a:pPr lvl="1" algn="just"/>
            <a:r>
              <a:rPr lang="en-US" dirty="0"/>
              <a:t>Does causal consistency model simplify the programming at application layer? </a:t>
            </a:r>
          </a:p>
          <a:p>
            <a:pPr lvl="2" algn="just"/>
            <a:r>
              <a:rPr lang="en-US" dirty="0">
                <a:solidFill>
                  <a:srgbClr val="FF0000"/>
                </a:solidFill>
              </a:rPr>
              <a:t>Note different machines may observe concurrent writes differently</a:t>
            </a:r>
          </a:p>
          <a:p>
            <a:pPr lvl="2" algn="just"/>
            <a:r>
              <a:rPr lang="en-US" dirty="0">
                <a:solidFill>
                  <a:schemeClr val="accent2"/>
                </a:solidFill>
              </a:rPr>
              <a:t>Less so than seq/strict, needs understanding &amp; tracking of causally related activities &amp; form simple global order</a:t>
            </a:r>
          </a:p>
          <a:p>
            <a:pPr algn="just"/>
            <a:r>
              <a:rPr lang="en-US" dirty="0">
                <a:solidFill>
                  <a:srgbClr val="0000FF"/>
                </a:solidFill>
              </a:rPr>
              <a:t>(Performance)</a:t>
            </a:r>
          </a:p>
          <a:p>
            <a:pPr lvl="1" algn="just"/>
            <a:r>
              <a:rPr lang="en-US" dirty="0"/>
              <a:t>Can causal consistency model be implemented efficiently? </a:t>
            </a:r>
          </a:p>
          <a:p>
            <a:pPr lvl="1" algn="just"/>
            <a:r>
              <a:rPr lang="en-US" dirty="0">
                <a:solidFill>
                  <a:srgbClr val="FF0000"/>
                </a:solidFill>
              </a:rPr>
              <a:t>Note that we only need causally dependent writes to be communicated to all machines for enforcing the causal order. </a:t>
            </a:r>
            <a:endParaRPr lang="en-US" i="1" dirty="0">
              <a:solidFill>
                <a:srgbClr val="FF0000"/>
              </a:solidFill>
            </a:endParaRPr>
          </a:p>
        </p:txBody>
      </p:sp>
    </p:spTree>
    <p:extLst>
      <p:ext uri="{BB962C8B-B14F-4D97-AF65-F5344CB8AC3E}">
        <p14:creationId xmlns:p14="http://schemas.microsoft.com/office/powerpoint/2010/main" val="1667291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a:t>
            </a:r>
          </a:p>
        </p:txBody>
      </p:sp>
      <p:sp>
        <p:nvSpPr>
          <p:cNvPr id="3" name="Content Placeholder 2"/>
          <p:cNvSpPr>
            <a:spLocks noGrp="1"/>
          </p:cNvSpPr>
          <p:nvPr>
            <p:ph idx="1"/>
          </p:nvPr>
        </p:nvSpPr>
        <p:spPr/>
        <p:txBody>
          <a:bodyPr/>
          <a:lstStyle/>
          <a:p>
            <a:r>
              <a:rPr lang="en-US" dirty="0">
                <a:solidFill>
                  <a:srgbClr val="0000FF"/>
                </a:solidFill>
              </a:rPr>
              <a:t>(Idea)</a:t>
            </a:r>
          </a:p>
          <a:p>
            <a:pPr lvl="1" algn="just"/>
            <a:r>
              <a:rPr lang="en-US" dirty="0"/>
              <a:t>Machines might be able to change the order of read and write if they are on different objects</a:t>
            </a:r>
          </a:p>
          <a:p>
            <a:pPr lvl="1" algn="just"/>
            <a:r>
              <a:rPr lang="en-US" dirty="0">
                <a:solidFill>
                  <a:srgbClr val="0000FF"/>
                </a:solidFill>
              </a:rPr>
              <a:t>For example, a machine might execute w(x)a and r(y)? in any order. However, it cannot reorder, w(x)a and r(x)?</a:t>
            </a:r>
          </a:p>
        </p:txBody>
      </p:sp>
    </p:spTree>
    <p:extLst>
      <p:ext uri="{BB962C8B-B14F-4D97-AF65-F5344CB8AC3E}">
        <p14:creationId xmlns:p14="http://schemas.microsoft.com/office/powerpoint/2010/main" val="3519991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a:t>
            </a:r>
          </a:p>
        </p:txBody>
      </p:sp>
      <p:sp>
        <p:nvSpPr>
          <p:cNvPr id="3" name="Content Placeholder 2"/>
          <p:cNvSpPr>
            <a:spLocks noGrp="1"/>
          </p:cNvSpPr>
          <p:nvPr>
            <p:ph idx="1"/>
          </p:nvPr>
        </p:nvSpPr>
        <p:spPr/>
        <p:txBody>
          <a:bodyPr/>
          <a:lstStyle/>
          <a:p>
            <a:r>
              <a:rPr lang="en-US" dirty="0">
                <a:solidFill>
                  <a:srgbClr val="0000FF"/>
                </a:solidFill>
              </a:rPr>
              <a:t>(Rules)</a:t>
            </a:r>
          </a:p>
          <a:p>
            <a:pPr lvl="1" algn="just"/>
            <a:r>
              <a:rPr lang="en-US" dirty="0"/>
              <a:t>#1: </a:t>
            </a:r>
            <a:r>
              <a:rPr lang="en-US" i="1" dirty="0"/>
              <a:t>Read by other machines </a:t>
            </a:r>
            <a:r>
              <a:rPr lang="en-US" i="1" dirty="0">
                <a:solidFill>
                  <a:srgbClr val="0000FF"/>
                </a:solidFill>
                <a:highlight>
                  <a:srgbClr val="FFFF00"/>
                </a:highlight>
              </a:rPr>
              <a:t>cannot return</a:t>
            </a:r>
            <a:r>
              <a:rPr lang="en-US" i="1" dirty="0">
                <a:solidFill>
                  <a:srgbClr val="0000FF"/>
                </a:solidFill>
              </a:rPr>
              <a:t> a new value of an object until the </a:t>
            </a:r>
            <a:r>
              <a:rPr lang="en-US" i="1" dirty="0">
                <a:solidFill>
                  <a:srgbClr val="0000FF"/>
                </a:solidFill>
                <a:highlight>
                  <a:srgbClr val="FFFF00"/>
                </a:highlight>
              </a:rPr>
              <a:t>respective write</a:t>
            </a:r>
            <a:r>
              <a:rPr lang="en-US" i="1" dirty="0">
                <a:solidFill>
                  <a:srgbClr val="0000FF"/>
                </a:solidFill>
              </a:rPr>
              <a:t> to the same object is observed by all machines</a:t>
            </a:r>
            <a:r>
              <a:rPr lang="en-US" i="1" dirty="0"/>
              <a:t>. </a:t>
            </a:r>
          </a:p>
          <a:p>
            <a:pPr lvl="1" algn="just"/>
            <a:endParaRPr lang="en-US" i="1" dirty="0">
              <a:solidFill>
                <a:srgbClr val="0000FF"/>
              </a:solidFill>
            </a:endParaRPr>
          </a:p>
          <a:p>
            <a:pPr algn="just"/>
            <a:r>
              <a:rPr lang="en-US" i="1" dirty="0">
                <a:solidFill>
                  <a:schemeClr val="accent2"/>
                </a:solidFill>
              </a:rPr>
              <a:t>What matters is the read order is sequential to the writes</a:t>
            </a:r>
            <a:endParaRPr lang="en-US" dirty="0">
              <a:solidFill>
                <a:schemeClr val="accent2"/>
              </a:solidFill>
            </a:endParaRPr>
          </a:p>
        </p:txBody>
      </p:sp>
    </p:spTree>
    <p:extLst>
      <p:ext uri="{BB962C8B-B14F-4D97-AF65-F5344CB8AC3E}">
        <p14:creationId xmlns:p14="http://schemas.microsoft.com/office/powerpoint/2010/main" val="1136266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Total Store Order (Exercise)</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sp>
        <p:nvSpPr>
          <p:cNvPr id="26" name="Rectangle 25"/>
          <p:cNvSpPr/>
          <p:nvPr/>
        </p:nvSpPr>
        <p:spPr>
          <a:xfrm>
            <a:off x="4003412" y="2038475"/>
            <a:ext cx="5007539" cy="369332"/>
          </a:xfrm>
          <a:prstGeom prst="rect">
            <a:avLst/>
          </a:prstGeom>
        </p:spPr>
        <p:txBody>
          <a:bodyPr wrap="square">
            <a:spAutoFit/>
          </a:bodyPr>
          <a:lstStyle/>
          <a:p>
            <a:pPr lvl="1" algn="just"/>
            <a:r>
              <a:rPr lang="en-US" dirty="0">
                <a:latin typeface="Chalkboard SE Regular"/>
                <a:cs typeface="Chalkboard SE Regular"/>
              </a:rPr>
              <a:t>Read2.1 </a:t>
            </a:r>
            <a:r>
              <a:rPr lang="en-US" dirty="0">
                <a:solidFill>
                  <a:srgbClr val="FF0000"/>
                </a:solidFill>
                <a:latin typeface="Chalkboard SE Regular"/>
                <a:cs typeface="Chalkboard SE Regular"/>
              </a:rPr>
              <a:t>(done1=1, observes Write1.2)</a:t>
            </a:r>
          </a:p>
        </p:txBody>
      </p:sp>
      <p:sp>
        <p:nvSpPr>
          <p:cNvPr id="27" name="Rectangle 26"/>
          <p:cNvSpPr/>
          <p:nvPr/>
        </p:nvSpPr>
        <p:spPr>
          <a:xfrm>
            <a:off x="4015507" y="2731958"/>
            <a:ext cx="5213160" cy="369332"/>
          </a:xfrm>
          <a:prstGeom prst="rect">
            <a:avLst/>
          </a:prstGeom>
        </p:spPr>
        <p:txBody>
          <a:bodyPr wrap="square">
            <a:spAutoFit/>
          </a:bodyPr>
          <a:lstStyle/>
          <a:p>
            <a:pPr lvl="1" algn="just"/>
            <a:r>
              <a:rPr lang="en-US" dirty="0">
                <a:latin typeface="Chalkboard SE Regular"/>
                <a:cs typeface="Chalkboard SE Regular"/>
              </a:rPr>
              <a:t>Read2.2 </a:t>
            </a:r>
            <a:r>
              <a:rPr lang="en-US" dirty="0">
                <a:solidFill>
                  <a:srgbClr val="FF0000"/>
                </a:solidFill>
                <a:latin typeface="Chalkboard SE Regular"/>
                <a:cs typeface="Chalkboard SE Regular"/>
              </a:rPr>
              <a:t>(v1=X, does not observe Write 1.1)</a:t>
            </a:r>
          </a:p>
        </p:txBody>
      </p:sp>
      <p:sp>
        <p:nvSpPr>
          <p:cNvPr id="28" name="Rectangle 27"/>
          <p:cNvSpPr/>
          <p:nvPr/>
        </p:nvSpPr>
        <p:spPr>
          <a:xfrm>
            <a:off x="3985873" y="3177077"/>
            <a:ext cx="4572000" cy="369332"/>
          </a:xfrm>
          <a:prstGeom prst="rect">
            <a:avLst/>
          </a:prstGeom>
        </p:spPr>
        <p:txBody>
          <a:bodyPr>
            <a:spAutoFit/>
          </a:bodyPr>
          <a:lstStyle/>
          <a:p>
            <a:pPr lvl="1" algn="just"/>
            <a:r>
              <a:rPr lang="en-US" dirty="0">
                <a:latin typeface="Chalkboard SE Regular"/>
                <a:cs typeface="Chalkboard SE Regular"/>
              </a:rPr>
              <a:t>Write2.1</a:t>
            </a:r>
          </a:p>
        </p:txBody>
      </p:sp>
      <p:sp>
        <p:nvSpPr>
          <p:cNvPr id="29" name="Rectangle 28"/>
          <p:cNvSpPr/>
          <p:nvPr/>
        </p:nvSpPr>
        <p:spPr>
          <a:xfrm>
            <a:off x="4013892" y="3546338"/>
            <a:ext cx="4572000" cy="369332"/>
          </a:xfrm>
          <a:prstGeom prst="rect">
            <a:avLst/>
          </a:prstGeom>
        </p:spPr>
        <p:txBody>
          <a:bodyPr>
            <a:spAutoFit/>
          </a:bodyPr>
          <a:lstStyle/>
          <a:p>
            <a:pPr lvl="1" algn="just"/>
            <a:r>
              <a:rPr lang="en-US" dirty="0">
                <a:latin typeface="Chalkboard SE Regular"/>
                <a:cs typeface="Chalkboard SE Regular"/>
              </a:rPr>
              <a:t>Write2.2</a:t>
            </a:r>
          </a:p>
        </p:txBody>
      </p:sp>
      <p:sp>
        <p:nvSpPr>
          <p:cNvPr id="19" name="Rectangle 18"/>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31" name="Rectangle 30"/>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32" name="Rectangle 31"/>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3" name="TextBox 32"/>
          <p:cNvSpPr txBox="1"/>
          <p:nvPr/>
        </p:nvSpPr>
        <p:spPr>
          <a:xfrm>
            <a:off x="1068101" y="4200671"/>
            <a:ext cx="6990515" cy="369332"/>
          </a:xfrm>
          <a:prstGeom prst="rect">
            <a:avLst/>
          </a:prstGeom>
          <a:noFill/>
        </p:spPr>
        <p:txBody>
          <a:bodyPr wrap="none" rtlCol="0">
            <a:spAutoFit/>
          </a:bodyPr>
          <a:lstStyle/>
          <a:p>
            <a:r>
              <a:rPr lang="en-US" i="1" dirty="0">
                <a:solidFill>
                  <a:srgbClr val="0000FF"/>
                </a:solidFill>
              </a:rPr>
              <a:t>Is this situation ever possible if the system implements total store order?</a:t>
            </a:r>
          </a:p>
        </p:txBody>
      </p:sp>
      <p:sp>
        <p:nvSpPr>
          <p:cNvPr id="35" name="Rectangle 34"/>
          <p:cNvSpPr/>
          <p:nvPr/>
        </p:nvSpPr>
        <p:spPr>
          <a:xfrm>
            <a:off x="2038" y="1669143"/>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(v1)</a:t>
            </a:r>
            <a:r>
              <a:rPr lang="en-US" dirty="0">
                <a:latin typeface="Chalkboard SE Regular"/>
                <a:cs typeface="Chalkboard SE Regular"/>
              </a:rPr>
              <a:t> Write1.1</a:t>
            </a:r>
          </a:p>
        </p:txBody>
      </p:sp>
      <p:sp>
        <p:nvSpPr>
          <p:cNvPr id="36" name="Rectangle 35"/>
          <p:cNvSpPr/>
          <p:nvPr/>
        </p:nvSpPr>
        <p:spPr>
          <a:xfrm>
            <a:off x="-392269" y="2154166"/>
            <a:ext cx="4572000" cy="369332"/>
          </a:xfrm>
          <a:prstGeom prst="rect">
            <a:avLst/>
          </a:prstGeom>
        </p:spPr>
        <p:txBody>
          <a:bodyPr>
            <a:spAutoFit/>
          </a:bodyPr>
          <a:lstStyle/>
          <a:p>
            <a:pPr lvl="1" algn="just"/>
            <a:r>
              <a:rPr lang="en-US" dirty="0">
                <a:solidFill>
                  <a:srgbClr val="FF0000"/>
                </a:solidFill>
                <a:latin typeface="Chalkboard SE Regular"/>
                <a:cs typeface="Chalkboard SE Regular"/>
              </a:rPr>
              <a:t>(done1)</a:t>
            </a:r>
            <a:r>
              <a:rPr lang="en-US" dirty="0">
                <a:latin typeface="Chalkboard SE Regular"/>
                <a:cs typeface="Chalkboard SE Regular"/>
              </a:rPr>
              <a:t> Write1.2</a:t>
            </a:r>
          </a:p>
        </p:txBody>
      </p:sp>
      <p:cxnSp>
        <p:nvCxnSpPr>
          <p:cNvPr id="20" name="Straight Arrow Connector 19"/>
          <p:cNvCxnSpPr/>
          <p:nvPr/>
        </p:nvCxnSpPr>
        <p:spPr>
          <a:xfrm flipV="1">
            <a:off x="1886606" y="2249714"/>
            <a:ext cx="2571448" cy="158094"/>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1886606" y="1862668"/>
            <a:ext cx="2571448" cy="1088570"/>
          </a:xfrm>
          <a:prstGeom prst="straightConnector1">
            <a:avLst/>
          </a:prstGeom>
          <a:ln>
            <a:solidFill>
              <a:srgbClr val="0000FF"/>
            </a:solidFill>
            <a:prstDash val="sysDash"/>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811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Total Store Order (Exercise)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2643956" y="4200688"/>
            <a:ext cx="4196744" cy="369332"/>
          </a:xfrm>
          <a:prstGeom prst="rect">
            <a:avLst/>
          </a:prstGeom>
          <a:noFill/>
        </p:spPr>
        <p:txBody>
          <a:bodyPr wrap="none" rtlCol="0">
            <a:spAutoFit/>
          </a:bodyPr>
          <a:lstStyle/>
          <a:p>
            <a:r>
              <a:rPr lang="en-US" i="1" dirty="0">
                <a:solidFill>
                  <a:srgbClr val="0000FF"/>
                </a:solidFill>
              </a:rPr>
              <a:t>Can P3 ever read an outdated value of v1?  </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2" name="Straight Arrow Connector 21"/>
          <p:cNvCxnSpPr>
            <a:endCxn id="21" idx="0"/>
          </p:cNvCxnSpPr>
          <p:nvPr/>
        </p:nvCxnSpPr>
        <p:spPr>
          <a:xfrm>
            <a:off x="1494333" y="1847337"/>
            <a:ext cx="5571203" cy="203536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45166" y="3638040"/>
            <a:ext cx="405918" cy="369332"/>
          </a:xfrm>
          <a:prstGeom prst="rect">
            <a:avLst/>
          </a:prstGeom>
          <a:noFill/>
        </p:spPr>
        <p:txBody>
          <a:bodyPr wrap="none" rtlCol="0">
            <a:spAutoFit/>
          </a:bodyPr>
          <a:lstStyle/>
          <a:p>
            <a:r>
              <a:rPr lang="en-US" dirty="0"/>
              <a:t>v1</a:t>
            </a:r>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a:t>
            </a:r>
            <a:r>
              <a:rPr lang="en-US" sz="2400" dirty="0">
                <a:solidFill>
                  <a:srgbClr val="FF0000"/>
                </a:solidFill>
                <a:latin typeface="Chalkboard SE Regular"/>
                <a:cs typeface="Chalkboard SE Regular"/>
              </a:rPr>
              <a:t>v1</a:t>
            </a:r>
            <a:r>
              <a:rPr lang="en-US" sz="2400" dirty="0">
                <a:solidFill>
                  <a:srgbClr val="0000FF"/>
                </a:solidFill>
                <a:latin typeface="Chalkboard SE Regular"/>
                <a:cs typeface="Chalkboard SE Regular"/>
              </a:rPr>
              <a:t>, v2)</a:t>
            </a:r>
          </a:p>
        </p:txBody>
      </p:sp>
    </p:spTree>
    <p:extLst>
      <p:ext uri="{BB962C8B-B14F-4D97-AF65-F5344CB8AC3E}">
        <p14:creationId xmlns:p14="http://schemas.microsoft.com/office/powerpoint/2010/main" val="1109973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4"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Tree>
    <p:extLst>
      <p:ext uri="{BB962C8B-B14F-4D97-AF65-F5344CB8AC3E}">
        <p14:creationId xmlns:p14="http://schemas.microsoft.com/office/powerpoint/2010/main" val="4046051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9" y="4679017"/>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4"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Tree>
    <p:extLst>
      <p:ext uri="{BB962C8B-B14F-4D97-AF65-F5344CB8AC3E}">
        <p14:creationId xmlns:p14="http://schemas.microsoft.com/office/powerpoint/2010/main" val="1808782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5" y="5032723"/>
            <a:ext cx="518091" cy="300082"/>
          </a:xfrm>
          <a:prstGeom prst="rect">
            <a:avLst/>
          </a:prstGeom>
        </p:spPr>
        <p:txBody>
          <a:bodyPr wrap="none">
            <a:spAutoFit/>
          </a:bodyPr>
          <a:lstStyle/>
          <a:p>
            <a:r>
              <a:rPr lang="en-US" sz="1350" dirty="0">
                <a:solidFill>
                  <a:srgbClr val="953735"/>
                </a:solidFill>
              </a:rPr>
              <a:t>r(x)b</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Tree>
    <p:extLst>
      <p:ext uri="{BB962C8B-B14F-4D97-AF65-F5344CB8AC3E}">
        <p14:creationId xmlns:p14="http://schemas.microsoft.com/office/powerpoint/2010/main" val="1953354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0204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9" y="4679017"/>
            <a:ext cx="518091" cy="300082"/>
          </a:xfrm>
          <a:prstGeom prst="rect">
            <a:avLst/>
          </a:prstGeom>
        </p:spPr>
        <p:txBody>
          <a:bodyPr wrap="none">
            <a:spAutoFit/>
          </a:bodyPr>
          <a:lstStyle/>
          <a:p>
            <a:r>
              <a:rPr lang="en-US" sz="1350" dirty="0">
                <a:solidFill>
                  <a:srgbClr val="0000FF"/>
                </a:solidFill>
              </a:rPr>
              <a:t>r(x)b</a:t>
            </a:r>
          </a:p>
        </p:txBody>
      </p:sp>
      <p:cxnSp>
        <p:nvCxnSpPr>
          <p:cNvPr id="41" name="Straight Connector 40"/>
          <p:cNvCxnSpPr/>
          <p:nvPr/>
        </p:nvCxnSpPr>
        <p:spPr>
          <a:xfrm>
            <a:off x="2763353" y="436600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8091" cy="300082"/>
          </a:xfrm>
          <a:prstGeom prst="rect">
            <a:avLst/>
          </a:prstGeom>
        </p:spPr>
        <p:txBody>
          <a:bodyPr wrap="none">
            <a:spAutoFit/>
          </a:bodyPr>
          <a:lstStyle/>
          <a:p>
            <a:r>
              <a:rPr lang="en-US" sz="1350" dirty="0">
                <a:solidFill>
                  <a:schemeClr val="accent2">
                    <a:lumMod val="75000"/>
                  </a:schemeClr>
                </a:solidFill>
              </a:rPr>
              <a:t>r(x)b</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5" y="5032723"/>
            <a:ext cx="518091" cy="300082"/>
          </a:xfrm>
          <a:prstGeom prst="rect">
            <a:avLst/>
          </a:prstGeom>
        </p:spPr>
        <p:txBody>
          <a:bodyPr wrap="none">
            <a:spAutoFit/>
          </a:bodyPr>
          <a:lstStyle/>
          <a:p>
            <a:r>
              <a:rPr lang="en-US" sz="1350" dirty="0">
                <a:solidFill>
                  <a:srgbClr val="953735"/>
                </a:solidFill>
              </a:rPr>
              <a:t>r(x)b</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Tree>
    <p:extLst>
      <p:ext uri="{BB962C8B-B14F-4D97-AF65-F5344CB8AC3E}">
        <p14:creationId xmlns:p14="http://schemas.microsoft.com/office/powerpoint/2010/main" val="73393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a:t>Distributed Shared Memory (Example)</a:t>
            </a:r>
          </a:p>
        </p:txBody>
      </p:sp>
      <p:sp>
        <p:nvSpPr>
          <p:cNvPr id="5" name="Rounded Rectangle 4"/>
          <p:cNvSpPr/>
          <p:nvPr/>
        </p:nvSpPr>
        <p:spPr>
          <a:xfrm>
            <a:off x="2225771" y="138485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38485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38485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80217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olded Corner 10"/>
          <p:cNvSpPr/>
          <p:nvPr/>
        </p:nvSpPr>
        <p:spPr>
          <a:xfrm>
            <a:off x="2234382" y="2996150"/>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var</a:t>
            </a:r>
          </a:p>
        </p:txBody>
      </p:sp>
      <p:sp>
        <p:nvSpPr>
          <p:cNvPr id="12" name="Folded Corner 11"/>
          <p:cNvSpPr/>
          <p:nvPr/>
        </p:nvSpPr>
        <p:spPr>
          <a:xfrm>
            <a:off x="3381813" y="2976752"/>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var</a:t>
            </a:r>
          </a:p>
        </p:txBody>
      </p:sp>
      <p:sp>
        <p:nvSpPr>
          <p:cNvPr id="13" name="Folded Corner 12"/>
          <p:cNvSpPr/>
          <p:nvPr/>
        </p:nvSpPr>
        <p:spPr>
          <a:xfrm>
            <a:off x="4507716" y="2976752"/>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var</a:t>
            </a:r>
          </a:p>
        </p:txBody>
      </p:sp>
      <p:sp>
        <p:nvSpPr>
          <p:cNvPr id="14" name="Folded Corner 13"/>
          <p:cNvSpPr/>
          <p:nvPr/>
        </p:nvSpPr>
        <p:spPr>
          <a:xfrm>
            <a:off x="5676676" y="2976752"/>
            <a:ext cx="871875" cy="420280"/>
          </a:xfrm>
          <a:prstGeom prst="foldedCorner">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var</a:t>
            </a:r>
          </a:p>
        </p:txBody>
      </p:sp>
      <p:cxnSp>
        <p:nvCxnSpPr>
          <p:cNvPr id="15" name="Straight Arrow Connector 14"/>
          <p:cNvCxnSpPr>
            <a:stCxn id="5" idx="2"/>
          </p:cNvCxnSpPr>
          <p:nvPr/>
        </p:nvCxnSpPr>
        <p:spPr>
          <a:xfrm>
            <a:off x="2667091" y="2023357"/>
            <a:ext cx="535458" cy="77881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24769" y="2309154"/>
            <a:ext cx="1136294" cy="246796"/>
          </a:xfrm>
          <a:prstGeom prst="rect">
            <a:avLst/>
          </a:prstGeom>
          <a:noFill/>
        </p:spPr>
        <p:txBody>
          <a:bodyPr wrap="none" rtlCol="0">
            <a:spAutoFit/>
          </a:bodyPr>
          <a:lstStyle/>
          <a:p>
            <a:r>
              <a:rPr lang="en-US" dirty="0"/>
              <a:t>Read/Write</a:t>
            </a:r>
          </a:p>
        </p:txBody>
      </p:sp>
      <p:cxnSp>
        <p:nvCxnSpPr>
          <p:cNvPr id="19" name="Straight Arrow Connector 18"/>
          <p:cNvCxnSpPr>
            <a:stCxn id="7" idx="2"/>
            <a:endCxn id="10" idx="0"/>
          </p:cNvCxnSpPr>
          <p:nvPr/>
        </p:nvCxnSpPr>
        <p:spPr>
          <a:xfrm>
            <a:off x="4438814" y="2023357"/>
            <a:ext cx="6965" cy="77881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416224" y="2287593"/>
            <a:ext cx="1136294" cy="246796"/>
          </a:xfrm>
          <a:prstGeom prst="rect">
            <a:avLst/>
          </a:prstGeom>
          <a:noFill/>
        </p:spPr>
        <p:txBody>
          <a:bodyPr wrap="none" rtlCol="0">
            <a:spAutoFit/>
          </a:bodyPr>
          <a:lstStyle/>
          <a:p>
            <a:r>
              <a:rPr lang="en-US" dirty="0"/>
              <a:t>Read/Write</a:t>
            </a:r>
          </a:p>
        </p:txBody>
      </p:sp>
      <p:cxnSp>
        <p:nvCxnSpPr>
          <p:cNvPr id="23" name="Straight Arrow Connector 22"/>
          <p:cNvCxnSpPr>
            <a:stCxn id="8" idx="2"/>
          </p:cNvCxnSpPr>
          <p:nvPr/>
        </p:nvCxnSpPr>
        <p:spPr>
          <a:xfrm flipH="1">
            <a:off x="5863826" y="2023357"/>
            <a:ext cx="441320" cy="77881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06716" y="340056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75499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75352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75205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668257"/>
            <a:ext cx="879212" cy="431893"/>
          </a:xfrm>
          <a:prstGeom prst="rect">
            <a:avLst/>
          </a:prstGeom>
          <a:noFill/>
        </p:spPr>
        <p:txBody>
          <a:bodyPr wrap="none" rtlCol="0">
            <a:spAutoFit/>
          </a:bodyPr>
          <a:lstStyle/>
          <a:p>
            <a:pPr algn="ctr"/>
            <a:r>
              <a:rPr lang="en-US" dirty="0"/>
              <a:t>Local </a:t>
            </a:r>
          </a:p>
          <a:p>
            <a:pPr algn="ctr"/>
            <a:r>
              <a:rPr lang="en-US" dirty="0"/>
              <a:t>Memory</a:t>
            </a:r>
          </a:p>
        </p:txBody>
      </p:sp>
      <p:sp>
        <p:nvSpPr>
          <p:cNvPr id="3" name="Rectangle 2"/>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24" name="Rectangle 23"/>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25" name="Rectangle 24"/>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v2 = f2(v1, v2);</a:t>
            </a:r>
          </a:p>
        </p:txBody>
      </p:sp>
      <p:sp>
        <p:nvSpPr>
          <p:cNvPr id="4" name="TextBox 3"/>
          <p:cNvSpPr txBox="1"/>
          <p:nvPr/>
        </p:nvSpPr>
        <p:spPr>
          <a:xfrm>
            <a:off x="2225771" y="3862228"/>
            <a:ext cx="5211696" cy="646331"/>
          </a:xfrm>
          <a:prstGeom prst="rect">
            <a:avLst/>
          </a:prstGeom>
          <a:noFill/>
        </p:spPr>
        <p:txBody>
          <a:bodyPr wrap="none" rtlCol="0">
            <a:spAutoFit/>
          </a:bodyPr>
          <a:lstStyle/>
          <a:p>
            <a:pPr marL="342900" indent="-342900">
              <a:buAutoNum type="arabicPeriod"/>
            </a:pPr>
            <a:r>
              <a:rPr lang="en-US" i="1" dirty="0">
                <a:solidFill>
                  <a:srgbClr val="0000FF"/>
                </a:solidFill>
              </a:rPr>
              <a:t>P3 must execute with the results of both P1 and P2</a:t>
            </a:r>
          </a:p>
          <a:p>
            <a:pPr marL="342900" indent="-342900">
              <a:buAutoNum type="arabicPeriod"/>
            </a:pPr>
            <a:r>
              <a:rPr lang="en-US" i="1" dirty="0">
                <a:solidFill>
                  <a:srgbClr val="0000FF"/>
                </a:solidFill>
              </a:rPr>
              <a:t>Waiting for P2 implies waiting for P1</a:t>
            </a:r>
          </a:p>
        </p:txBody>
      </p:sp>
    </p:spTree>
    <p:extLst>
      <p:ext uri="{BB962C8B-B14F-4D97-AF65-F5344CB8AC3E}">
        <p14:creationId xmlns:p14="http://schemas.microsoft.com/office/powerpoint/2010/main" val="785754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94027" y="3043507"/>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1077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42042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4"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
        <p:nvSpPr>
          <p:cNvPr id="26" name="Rectangle 25"/>
          <p:cNvSpPr/>
          <p:nvPr/>
        </p:nvSpPr>
        <p:spPr>
          <a:xfrm>
            <a:off x="2690783" y="3615180"/>
            <a:ext cx="580608" cy="300082"/>
          </a:xfrm>
          <a:prstGeom prst="rect">
            <a:avLst/>
          </a:prstGeom>
        </p:spPr>
        <p:txBody>
          <a:bodyPr wrap="none">
            <a:spAutoFit/>
          </a:bodyPr>
          <a:lstStyle/>
          <a:p>
            <a:r>
              <a:rPr lang="en-US" sz="1350" dirty="0">
                <a:solidFill>
                  <a:srgbClr val="0000FF"/>
                </a:solidFill>
              </a:rPr>
              <a:t>w(x)b</a:t>
            </a:r>
          </a:p>
        </p:txBody>
      </p:sp>
      <p:cxnSp>
        <p:nvCxnSpPr>
          <p:cNvPr id="27" name="Straight Connector 26"/>
          <p:cNvCxnSpPr/>
          <p:nvPr/>
        </p:nvCxnSpPr>
        <p:spPr>
          <a:xfrm>
            <a:off x="2770037" y="3910322"/>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706539" y="3896661"/>
            <a:ext cx="510076" cy="300082"/>
          </a:xfrm>
          <a:prstGeom prst="rect">
            <a:avLst/>
          </a:prstGeom>
        </p:spPr>
        <p:txBody>
          <a:bodyPr wrap="none">
            <a:spAutoFit/>
          </a:bodyPr>
          <a:lstStyle/>
          <a:p>
            <a:r>
              <a:rPr lang="en-US" sz="1350" dirty="0">
                <a:solidFill>
                  <a:srgbClr val="0000FF"/>
                </a:solidFill>
              </a:rPr>
              <a:t>r(x)a</a:t>
            </a:r>
          </a:p>
        </p:txBody>
      </p:sp>
      <p:cxnSp>
        <p:nvCxnSpPr>
          <p:cNvPr id="46" name="Straight Connector 45"/>
          <p:cNvCxnSpPr/>
          <p:nvPr/>
        </p:nvCxnSpPr>
        <p:spPr>
          <a:xfrm>
            <a:off x="2787619" y="417366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594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241319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741986"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4987523"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168611" y="2173501"/>
            <a:ext cx="66198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73031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07832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35628"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529426"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1571712" y="2414549"/>
            <a:ext cx="23046"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113865"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14300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730311" y="3361218"/>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706540" y="3338181"/>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4109862"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730311" y="366205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306418" y="41077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306418"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763353" y="4420427"/>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29427"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763353" y="4673495"/>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70037" y="5032724"/>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599714"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3259876"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
        <p:nvSpPr>
          <p:cNvPr id="26" name="Rectangle 25"/>
          <p:cNvSpPr/>
          <p:nvPr/>
        </p:nvSpPr>
        <p:spPr>
          <a:xfrm>
            <a:off x="2690783" y="3615180"/>
            <a:ext cx="580608" cy="300082"/>
          </a:xfrm>
          <a:prstGeom prst="rect">
            <a:avLst/>
          </a:prstGeom>
        </p:spPr>
        <p:txBody>
          <a:bodyPr wrap="none">
            <a:spAutoFit/>
          </a:bodyPr>
          <a:lstStyle/>
          <a:p>
            <a:r>
              <a:rPr lang="en-US" sz="1350" dirty="0">
                <a:solidFill>
                  <a:srgbClr val="0000FF"/>
                </a:solidFill>
              </a:rPr>
              <a:t>w(x)b</a:t>
            </a:r>
          </a:p>
        </p:txBody>
      </p:sp>
      <p:cxnSp>
        <p:nvCxnSpPr>
          <p:cNvPr id="27" name="Straight Connector 26"/>
          <p:cNvCxnSpPr/>
          <p:nvPr/>
        </p:nvCxnSpPr>
        <p:spPr>
          <a:xfrm>
            <a:off x="2770037" y="3910322"/>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706538" y="2934135"/>
            <a:ext cx="513282" cy="300082"/>
          </a:xfrm>
          <a:prstGeom prst="rect">
            <a:avLst/>
          </a:prstGeom>
        </p:spPr>
        <p:txBody>
          <a:bodyPr wrap="none">
            <a:spAutoFit/>
          </a:bodyPr>
          <a:lstStyle/>
          <a:p>
            <a:r>
              <a:rPr lang="en-US" sz="1350" dirty="0">
                <a:solidFill>
                  <a:srgbClr val="0000FF"/>
                </a:solidFill>
              </a:rPr>
              <a:t>r(y)a</a:t>
            </a:r>
          </a:p>
        </p:txBody>
      </p:sp>
      <p:cxnSp>
        <p:nvCxnSpPr>
          <p:cNvPr id="46" name="Straight Connector 45"/>
          <p:cNvCxnSpPr/>
          <p:nvPr/>
        </p:nvCxnSpPr>
        <p:spPr>
          <a:xfrm>
            <a:off x="2787619" y="4173660"/>
            <a:ext cx="3759389"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109863" y="4420427"/>
            <a:ext cx="575799" cy="300082"/>
          </a:xfrm>
          <a:prstGeom prst="rect">
            <a:avLst/>
          </a:prstGeom>
        </p:spPr>
        <p:txBody>
          <a:bodyPr wrap="none">
            <a:spAutoFit/>
          </a:bodyPr>
          <a:lstStyle/>
          <a:p>
            <a:r>
              <a:rPr lang="en-US" sz="1350" dirty="0">
                <a:solidFill>
                  <a:srgbClr val="0000FF"/>
                </a:solidFill>
              </a:rPr>
              <a:t>w(y)a</a:t>
            </a:r>
          </a:p>
        </p:txBody>
      </p:sp>
    </p:spTree>
    <p:extLst>
      <p:ext uri="{BB962C8B-B14F-4D97-AF65-F5344CB8AC3E}">
        <p14:creationId xmlns:p14="http://schemas.microsoft.com/office/powerpoint/2010/main" val="1837918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84719" y="3338181"/>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3955817"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3" y="41077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551223"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2822501"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
        <p:nvSpPr>
          <p:cNvPr id="26" name="Rectangle 25"/>
          <p:cNvSpPr/>
          <p:nvPr/>
        </p:nvSpPr>
        <p:spPr>
          <a:xfrm>
            <a:off x="2063712" y="3615180"/>
            <a:ext cx="511679" cy="300082"/>
          </a:xfrm>
          <a:prstGeom prst="rect">
            <a:avLst/>
          </a:prstGeom>
        </p:spPr>
        <p:txBody>
          <a:bodyPr wrap="none">
            <a:spAutoFit/>
          </a:bodyPr>
          <a:lstStyle/>
          <a:p>
            <a:r>
              <a:rPr lang="en-US" sz="1350" dirty="0">
                <a:solidFill>
                  <a:srgbClr val="0000FF"/>
                </a:solidFill>
              </a:rPr>
              <a:t>r(z)b</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13282" cy="300082"/>
          </a:xfrm>
          <a:prstGeom prst="rect">
            <a:avLst/>
          </a:prstGeom>
        </p:spPr>
        <p:txBody>
          <a:bodyPr wrap="none">
            <a:spAutoFit/>
          </a:bodyPr>
          <a:lstStyle/>
          <a:p>
            <a:r>
              <a:rPr lang="en-US" sz="1350" dirty="0">
                <a:solidFill>
                  <a:srgbClr val="0000FF"/>
                </a:solidFill>
              </a:rPr>
              <a:t>r(y)a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7" y="4420427"/>
            <a:ext cx="575799" cy="300082"/>
          </a:xfrm>
          <a:prstGeom prst="rect">
            <a:avLst/>
          </a:prstGeom>
        </p:spPr>
        <p:txBody>
          <a:bodyPr wrap="none">
            <a:spAutoFit/>
          </a:bodyPr>
          <a:lstStyle/>
          <a:p>
            <a:r>
              <a:rPr lang="en-US" sz="1350" dirty="0">
                <a:solidFill>
                  <a:srgbClr val="0000FF"/>
                </a:solidFill>
              </a:rPr>
              <a:t>w(y)a</a:t>
            </a:r>
          </a:p>
        </p:txBody>
      </p:sp>
      <p:sp>
        <p:nvSpPr>
          <p:cNvPr id="48" name="TextBox 47"/>
          <p:cNvSpPr txBox="1"/>
          <p:nvPr/>
        </p:nvSpPr>
        <p:spPr>
          <a:xfrm>
            <a:off x="3966839" y="4123604"/>
            <a:ext cx="574196" cy="300082"/>
          </a:xfrm>
          <a:prstGeom prst="rect">
            <a:avLst/>
          </a:prstGeom>
          <a:noFill/>
        </p:spPr>
        <p:txBody>
          <a:bodyPr wrap="none" rtlCol="0">
            <a:spAutoFit/>
          </a:bodyPr>
          <a:lstStyle/>
          <a:p>
            <a:r>
              <a:rPr lang="en-US" sz="1350" dirty="0">
                <a:solidFill>
                  <a:schemeClr val="accent5">
                    <a:lumMod val="50000"/>
                  </a:schemeClr>
                </a:solidFill>
              </a:rPr>
              <a:t>w(z)b</a:t>
            </a:r>
          </a:p>
        </p:txBody>
      </p:sp>
    </p:spTree>
    <p:extLst>
      <p:ext uri="{BB962C8B-B14F-4D97-AF65-F5344CB8AC3E}">
        <p14:creationId xmlns:p14="http://schemas.microsoft.com/office/powerpoint/2010/main" val="811256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84719" y="3338181"/>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3955817"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3" y="41077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551223"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2822501" y="5461574"/>
            <a:ext cx="4190121" cy="300082"/>
          </a:xfrm>
          <a:prstGeom prst="rect">
            <a:avLst/>
          </a:prstGeom>
          <a:noFill/>
        </p:spPr>
        <p:txBody>
          <a:bodyPr wrap="none" rtlCol="0">
            <a:spAutoFit/>
          </a:bodyPr>
          <a:lstStyle/>
          <a:p>
            <a:r>
              <a:rPr lang="en-US" sz="1350" i="1" dirty="0">
                <a:solidFill>
                  <a:srgbClr val="0000FF"/>
                </a:solidFill>
              </a:rPr>
              <a:t>Is this a possible behaviour in the sequential consistency?</a:t>
            </a:r>
          </a:p>
        </p:txBody>
      </p:sp>
      <p:sp>
        <p:nvSpPr>
          <p:cNvPr id="26" name="Rectangle 25"/>
          <p:cNvSpPr/>
          <p:nvPr/>
        </p:nvSpPr>
        <p:spPr>
          <a:xfrm>
            <a:off x="2063712" y="3615180"/>
            <a:ext cx="511679" cy="300082"/>
          </a:xfrm>
          <a:prstGeom prst="rect">
            <a:avLst/>
          </a:prstGeom>
        </p:spPr>
        <p:txBody>
          <a:bodyPr wrap="none">
            <a:spAutoFit/>
          </a:bodyPr>
          <a:lstStyle/>
          <a:p>
            <a:r>
              <a:rPr lang="en-US" sz="1350" dirty="0">
                <a:solidFill>
                  <a:srgbClr val="0000FF"/>
                </a:solidFill>
              </a:rPr>
              <a:t>r(z)b</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13282" cy="300082"/>
          </a:xfrm>
          <a:prstGeom prst="rect">
            <a:avLst/>
          </a:prstGeom>
        </p:spPr>
        <p:txBody>
          <a:bodyPr wrap="none">
            <a:spAutoFit/>
          </a:bodyPr>
          <a:lstStyle/>
          <a:p>
            <a:r>
              <a:rPr lang="en-US" sz="1350" dirty="0">
                <a:solidFill>
                  <a:srgbClr val="0000FF"/>
                </a:solidFill>
              </a:rPr>
              <a:t>r(y)a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7" y="4420427"/>
            <a:ext cx="575799" cy="300082"/>
          </a:xfrm>
          <a:prstGeom prst="rect">
            <a:avLst/>
          </a:prstGeom>
        </p:spPr>
        <p:txBody>
          <a:bodyPr wrap="none">
            <a:spAutoFit/>
          </a:bodyPr>
          <a:lstStyle/>
          <a:p>
            <a:r>
              <a:rPr lang="en-US" sz="1350" dirty="0">
                <a:solidFill>
                  <a:srgbClr val="0000FF"/>
                </a:solidFill>
              </a:rPr>
              <a:t>w(y)a</a:t>
            </a:r>
          </a:p>
        </p:txBody>
      </p:sp>
      <p:sp>
        <p:nvSpPr>
          <p:cNvPr id="48" name="TextBox 47"/>
          <p:cNvSpPr txBox="1"/>
          <p:nvPr/>
        </p:nvSpPr>
        <p:spPr>
          <a:xfrm>
            <a:off x="3966839" y="4123604"/>
            <a:ext cx="574196" cy="300082"/>
          </a:xfrm>
          <a:prstGeom prst="rect">
            <a:avLst/>
          </a:prstGeom>
          <a:noFill/>
        </p:spPr>
        <p:txBody>
          <a:bodyPr wrap="none" rtlCol="0">
            <a:spAutoFit/>
          </a:bodyPr>
          <a:lstStyle/>
          <a:p>
            <a:r>
              <a:rPr lang="en-US" sz="1350" dirty="0">
                <a:solidFill>
                  <a:schemeClr val="accent5">
                    <a:lumMod val="50000"/>
                  </a:schemeClr>
                </a:solidFill>
              </a:rPr>
              <a:t>w(z)b</a:t>
            </a:r>
          </a:p>
        </p:txBody>
      </p:sp>
    </p:spTree>
    <p:extLst>
      <p:ext uri="{BB962C8B-B14F-4D97-AF65-F5344CB8AC3E}">
        <p14:creationId xmlns:p14="http://schemas.microsoft.com/office/powerpoint/2010/main" val="3833787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955817" y="3361218"/>
            <a:ext cx="572593" cy="300082"/>
          </a:xfrm>
          <a:prstGeom prst="rect">
            <a:avLst/>
          </a:prstGeom>
          <a:noFill/>
        </p:spPr>
        <p:txBody>
          <a:bodyPr wrap="none" rtlCol="0">
            <a:spAutoFit/>
          </a:bodyPr>
          <a:lstStyle/>
          <a:p>
            <a:r>
              <a:rPr lang="en-US" sz="1350" dirty="0">
                <a:solidFill>
                  <a:schemeClr val="accent5">
                    <a:lumMod val="50000"/>
                  </a:schemeClr>
                </a:solidFill>
              </a:rPr>
              <a:t>w(x)a</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4" y="4107730"/>
            <a:ext cx="521297" cy="300082"/>
          </a:xfrm>
          <a:prstGeom prst="rect">
            <a:avLst/>
          </a:prstGeom>
        </p:spPr>
        <p:txBody>
          <a:bodyPr wrap="none">
            <a:spAutoFit/>
          </a:bodyPr>
          <a:lstStyle/>
          <a:p>
            <a:r>
              <a:rPr lang="en-US" sz="1350" dirty="0">
                <a:solidFill>
                  <a:srgbClr val="0000FF"/>
                </a:solidFill>
              </a:rPr>
              <a:t>r(y)b</a:t>
            </a:r>
          </a:p>
        </p:txBody>
      </p:sp>
      <p:sp>
        <p:nvSpPr>
          <p:cNvPr id="40" name="Rectangle 39"/>
          <p:cNvSpPr/>
          <p:nvPr/>
        </p:nvSpPr>
        <p:spPr>
          <a:xfrm>
            <a:off x="5551224" y="4679017"/>
            <a:ext cx="506870" cy="300082"/>
          </a:xfrm>
          <a:prstGeom prst="rect">
            <a:avLst/>
          </a:prstGeom>
        </p:spPr>
        <p:txBody>
          <a:bodyPr wrap="none">
            <a:spAutoFit/>
          </a:bodyPr>
          <a:lstStyle/>
          <a:p>
            <a:r>
              <a:rPr lang="en-US" sz="1350" dirty="0">
                <a:solidFill>
                  <a:srgbClr val="0000FF"/>
                </a:solidFill>
              </a:rPr>
              <a:t>r(x)?</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06870" cy="300082"/>
          </a:xfrm>
          <a:prstGeom prst="rect">
            <a:avLst/>
          </a:prstGeom>
        </p:spPr>
        <p:txBody>
          <a:bodyPr wrap="none">
            <a:spAutoFit/>
          </a:bodyPr>
          <a:lstStyle/>
          <a:p>
            <a:r>
              <a:rPr lang="en-US" sz="1350" dirty="0">
                <a:solidFill>
                  <a:schemeClr val="accent2">
                    <a:lumMod val="75000"/>
                  </a:schemeClr>
                </a:solidFill>
              </a:rPr>
              <a:t>r(x)?</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21297" cy="300082"/>
          </a:xfrm>
          <a:prstGeom prst="rect">
            <a:avLst/>
          </a:prstGeom>
        </p:spPr>
        <p:txBody>
          <a:bodyPr wrap="none">
            <a:spAutoFit/>
          </a:bodyPr>
          <a:lstStyle/>
          <a:p>
            <a:r>
              <a:rPr lang="en-US" sz="1350" dirty="0">
                <a:solidFill>
                  <a:srgbClr val="953735"/>
                </a:solidFill>
              </a:rPr>
              <a:t>r(y)b</a:t>
            </a:r>
          </a:p>
        </p:txBody>
      </p:sp>
      <p:sp>
        <p:nvSpPr>
          <p:cNvPr id="3" name="TextBox 2"/>
          <p:cNvSpPr txBox="1"/>
          <p:nvPr/>
        </p:nvSpPr>
        <p:spPr>
          <a:xfrm>
            <a:off x="2822501"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66181" cy="300082"/>
          </a:xfrm>
          <a:prstGeom prst="rect">
            <a:avLst/>
          </a:prstGeom>
        </p:spPr>
        <p:txBody>
          <a:bodyPr wrap="none">
            <a:spAutoFit/>
          </a:bodyPr>
          <a:lstStyle/>
          <a:p>
            <a:r>
              <a:rPr lang="en-US" sz="1350" dirty="0">
                <a:solidFill>
                  <a:srgbClr val="0000FF"/>
                </a:solidFill>
              </a:rPr>
              <a:t>w(z)a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6" y="4420427"/>
            <a:ext cx="583814" cy="300082"/>
          </a:xfrm>
          <a:prstGeom prst="rect">
            <a:avLst/>
          </a:prstGeom>
        </p:spPr>
        <p:txBody>
          <a:bodyPr wrap="none">
            <a:spAutoFit/>
          </a:bodyPr>
          <a:lstStyle/>
          <a:p>
            <a:r>
              <a:rPr lang="en-US" sz="1350" dirty="0">
                <a:solidFill>
                  <a:srgbClr val="0000FF"/>
                </a:solidFill>
              </a:rPr>
              <a:t>w(y)b</a:t>
            </a:r>
          </a:p>
        </p:txBody>
      </p:sp>
      <p:sp>
        <p:nvSpPr>
          <p:cNvPr id="4" name="TextBox 3"/>
          <p:cNvSpPr txBox="1"/>
          <p:nvPr/>
        </p:nvSpPr>
        <p:spPr>
          <a:xfrm>
            <a:off x="4510209" y="5673443"/>
            <a:ext cx="2381421" cy="300082"/>
          </a:xfrm>
          <a:prstGeom prst="rect">
            <a:avLst/>
          </a:prstGeom>
          <a:noFill/>
        </p:spPr>
        <p:txBody>
          <a:bodyPr wrap="none" rtlCol="0">
            <a:spAutoFit/>
          </a:bodyPr>
          <a:lstStyle/>
          <a:p>
            <a:r>
              <a:rPr lang="en-US" sz="1350" b="1" dirty="0"/>
              <a:t>? = garbage/uninitialized value</a:t>
            </a:r>
          </a:p>
        </p:txBody>
      </p:sp>
    </p:spTree>
    <p:extLst>
      <p:ext uri="{BB962C8B-B14F-4D97-AF65-F5344CB8AC3E}">
        <p14:creationId xmlns:p14="http://schemas.microsoft.com/office/powerpoint/2010/main" val="3777815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955817" y="3361218"/>
            <a:ext cx="572593" cy="300082"/>
          </a:xfrm>
          <a:prstGeom prst="rect">
            <a:avLst/>
          </a:prstGeom>
          <a:noFill/>
        </p:spPr>
        <p:txBody>
          <a:bodyPr wrap="none" rtlCol="0">
            <a:spAutoFit/>
          </a:bodyPr>
          <a:lstStyle/>
          <a:p>
            <a:r>
              <a:rPr lang="en-US" sz="1350" dirty="0">
                <a:solidFill>
                  <a:schemeClr val="accent5">
                    <a:lumMod val="50000"/>
                  </a:schemeClr>
                </a:solidFill>
              </a:rPr>
              <a:t>w(x)a</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4" y="4107730"/>
            <a:ext cx="521297" cy="300082"/>
          </a:xfrm>
          <a:prstGeom prst="rect">
            <a:avLst/>
          </a:prstGeom>
        </p:spPr>
        <p:txBody>
          <a:bodyPr wrap="none">
            <a:spAutoFit/>
          </a:bodyPr>
          <a:lstStyle/>
          <a:p>
            <a:r>
              <a:rPr lang="en-US" sz="1350" dirty="0">
                <a:solidFill>
                  <a:srgbClr val="0000FF"/>
                </a:solidFill>
              </a:rPr>
              <a:t>r(y)b</a:t>
            </a:r>
          </a:p>
        </p:txBody>
      </p:sp>
      <p:sp>
        <p:nvSpPr>
          <p:cNvPr id="40" name="Rectangle 39"/>
          <p:cNvSpPr/>
          <p:nvPr/>
        </p:nvSpPr>
        <p:spPr>
          <a:xfrm>
            <a:off x="5551224" y="4679017"/>
            <a:ext cx="506870" cy="300082"/>
          </a:xfrm>
          <a:prstGeom prst="rect">
            <a:avLst/>
          </a:prstGeom>
        </p:spPr>
        <p:txBody>
          <a:bodyPr wrap="none">
            <a:spAutoFit/>
          </a:bodyPr>
          <a:lstStyle/>
          <a:p>
            <a:r>
              <a:rPr lang="en-US" sz="1350" dirty="0">
                <a:solidFill>
                  <a:srgbClr val="0000FF"/>
                </a:solidFill>
              </a:rPr>
              <a:t>r(x)?</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06870" cy="300082"/>
          </a:xfrm>
          <a:prstGeom prst="rect">
            <a:avLst/>
          </a:prstGeom>
        </p:spPr>
        <p:txBody>
          <a:bodyPr wrap="none">
            <a:spAutoFit/>
          </a:bodyPr>
          <a:lstStyle/>
          <a:p>
            <a:r>
              <a:rPr lang="en-US" sz="1350" dirty="0">
                <a:solidFill>
                  <a:schemeClr val="accent2">
                    <a:lumMod val="75000"/>
                  </a:schemeClr>
                </a:solidFill>
              </a:rPr>
              <a:t>r(x)?</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21297" cy="300082"/>
          </a:xfrm>
          <a:prstGeom prst="rect">
            <a:avLst/>
          </a:prstGeom>
        </p:spPr>
        <p:txBody>
          <a:bodyPr wrap="none">
            <a:spAutoFit/>
          </a:bodyPr>
          <a:lstStyle/>
          <a:p>
            <a:r>
              <a:rPr lang="en-US" sz="1350" dirty="0">
                <a:solidFill>
                  <a:srgbClr val="953735"/>
                </a:solidFill>
              </a:rPr>
              <a:t>r(y)b</a:t>
            </a:r>
          </a:p>
        </p:txBody>
      </p:sp>
      <p:sp>
        <p:nvSpPr>
          <p:cNvPr id="3" name="TextBox 2"/>
          <p:cNvSpPr txBox="1"/>
          <p:nvPr/>
        </p:nvSpPr>
        <p:spPr>
          <a:xfrm>
            <a:off x="2822501" y="5461574"/>
            <a:ext cx="4190121" cy="300082"/>
          </a:xfrm>
          <a:prstGeom prst="rect">
            <a:avLst/>
          </a:prstGeom>
          <a:noFill/>
        </p:spPr>
        <p:txBody>
          <a:bodyPr wrap="none" rtlCol="0">
            <a:spAutoFit/>
          </a:bodyPr>
          <a:lstStyle/>
          <a:p>
            <a:r>
              <a:rPr lang="en-US" sz="1350" i="1" dirty="0">
                <a:solidFill>
                  <a:srgbClr val="0000FF"/>
                </a:solidFill>
              </a:rPr>
              <a:t>Is this a possible behaviour in the sequential consistency?</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66181" cy="300082"/>
          </a:xfrm>
          <a:prstGeom prst="rect">
            <a:avLst/>
          </a:prstGeom>
        </p:spPr>
        <p:txBody>
          <a:bodyPr wrap="none">
            <a:spAutoFit/>
          </a:bodyPr>
          <a:lstStyle/>
          <a:p>
            <a:r>
              <a:rPr lang="en-US" sz="1350" dirty="0">
                <a:solidFill>
                  <a:srgbClr val="0000FF"/>
                </a:solidFill>
              </a:rPr>
              <a:t>w(z)a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6" y="4420427"/>
            <a:ext cx="583814" cy="300082"/>
          </a:xfrm>
          <a:prstGeom prst="rect">
            <a:avLst/>
          </a:prstGeom>
        </p:spPr>
        <p:txBody>
          <a:bodyPr wrap="none">
            <a:spAutoFit/>
          </a:bodyPr>
          <a:lstStyle/>
          <a:p>
            <a:r>
              <a:rPr lang="en-US" sz="1350" dirty="0">
                <a:solidFill>
                  <a:srgbClr val="0000FF"/>
                </a:solidFill>
              </a:rPr>
              <a:t>w(y)b</a:t>
            </a:r>
          </a:p>
        </p:txBody>
      </p:sp>
      <p:sp>
        <p:nvSpPr>
          <p:cNvPr id="37" name="TextBox 36"/>
          <p:cNvSpPr txBox="1"/>
          <p:nvPr/>
        </p:nvSpPr>
        <p:spPr>
          <a:xfrm>
            <a:off x="4510209" y="5673443"/>
            <a:ext cx="2381421" cy="300082"/>
          </a:xfrm>
          <a:prstGeom prst="rect">
            <a:avLst/>
          </a:prstGeom>
          <a:noFill/>
        </p:spPr>
        <p:txBody>
          <a:bodyPr wrap="none" rtlCol="0">
            <a:spAutoFit/>
          </a:bodyPr>
          <a:lstStyle/>
          <a:p>
            <a:r>
              <a:rPr lang="en-US" sz="1350" b="1" dirty="0"/>
              <a:t>? = garbage/uninitialized value</a:t>
            </a:r>
          </a:p>
        </p:txBody>
      </p:sp>
    </p:spTree>
    <p:extLst>
      <p:ext uri="{BB962C8B-B14F-4D97-AF65-F5344CB8AC3E}">
        <p14:creationId xmlns:p14="http://schemas.microsoft.com/office/powerpoint/2010/main" val="22291828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955817" y="3361218"/>
            <a:ext cx="572593" cy="300082"/>
          </a:xfrm>
          <a:prstGeom prst="rect">
            <a:avLst/>
          </a:prstGeom>
          <a:noFill/>
        </p:spPr>
        <p:txBody>
          <a:bodyPr wrap="none" rtlCol="0">
            <a:spAutoFit/>
          </a:bodyPr>
          <a:lstStyle/>
          <a:p>
            <a:r>
              <a:rPr lang="en-US" sz="1350" dirty="0">
                <a:solidFill>
                  <a:schemeClr val="accent5">
                    <a:lumMod val="50000"/>
                  </a:schemeClr>
                </a:solidFill>
              </a:rPr>
              <a:t>w(x)a</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3" y="4107730"/>
            <a:ext cx="510076" cy="300082"/>
          </a:xfrm>
          <a:prstGeom prst="rect">
            <a:avLst/>
          </a:prstGeom>
        </p:spPr>
        <p:txBody>
          <a:bodyPr wrap="none">
            <a:spAutoFit/>
          </a:bodyPr>
          <a:lstStyle/>
          <a:p>
            <a:r>
              <a:rPr lang="en-US" sz="1350" dirty="0">
                <a:solidFill>
                  <a:srgbClr val="0000FF"/>
                </a:solidFill>
              </a:rPr>
              <a:t>r(y)?</a:t>
            </a:r>
          </a:p>
        </p:txBody>
      </p:sp>
      <p:sp>
        <p:nvSpPr>
          <p:cNvPr id="40" name="Rectangle 39"/>
          <p:cNvSpPr/>
          <p:nvPr/>
        </p:nvSpPr>
        <p:spPr>
          <a:xfrm>
            <a:off x="5551224" y="4679017"/>
            <a:ext cx="506870" cy="300082"/>
          </a:xfrm>
          <a:prstGeom prst="rect">
            <a:avLst/>
          </a:prstGeom>
        </p:spPr>
        <p:txBody>
          <a:bodyPr wrap="none">
            <a:spAutoFit/>
          </a:bodyPr>
          <a:lstStyle/>
          <a:p>
            <a:r>
              <a:rPr lang="en-US" sz="1350" dirty="0">
                <a:solidFill>
                  <a:srgbClr val="0000FF"/>
                </a:solidFill>
              </a:rPr>
              <a:t>r(x)?</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21297" cy="300082"/>
          </a:xfrm>
          <a:prstGeom prst="rect">
            <a:avLst/>
          </a:prstGeom>
        </p:spPr>
        <p:txBody>
          <a:bodyPr wrap="none">
            <a:spAutoFit/>
          </a:bodyPr>
          <a:lstStyle/>
          <a:p>
            <a:r>
              <a:rPr lang="en-US" sz="1350" dirty="0">
                <a:solidFill>
                  <a:srgbClr val="953735"/>
                </a:solidFill>
              </a:rPr>
              <a:t>r(y)b</a:t>
            </a:r>
          </a:p>
        </p:txBody>
      </p:sp>
      <p:sp>
        <p:nvSpPr>
          <p:cNvPr id="3" name="TextBox 2"/>
          <p:cNvSpPr txBox="1"/>
          <p:nvPr/>
        </p:nvSpPr>
        <p:spPr>
          <a:xfrm>
            <a:off x="2822501"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66181" cy="300082"/>
          </a:xfrm>
          <a:prstGeom prst="rect">
            <a:avLst/>
          </a:prstGeom>
        </p:spPr>
        <p:txBody>
          <a:bodyPr wrap="none">
            <a:spAutoFit/>
          </a:bodyPr>
          <a:lstStyle/>
          <a:p>
            <a:r>
              <a:rPr lang="en-US" sz="1350" dirty="0">
                <a:solidFill>
                  <a:srgbClr val="0000FF"/>
                </a:solidFill>
              </a:rPr>
              <a:t>w(z)a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6" y="4420427"/>
            <a:ext cx="583814" cy="300082"/>
          </a:xfrm>
          <a:prstGeom prst="rect">
            <a:avLst/>
          </a:prstGeom>
        </p:spPr>
        <p:txBody>
          <a:bodyPr wrap="none">
            <a:spAutoFit/>
          </a:bodyPr>
          <a:lstStyle/>
          <a:p>
            <a:r>
              <a:rPr lang="en-US" sz="1350" dirty="0">
                <a:solidFill>
                  <a:srgbClr val="0000FF"/>
                </a:solidFill>
              </a:rPr>
              <a:t>w(y)b</a:t>
            </a:r>
          </a:p>
        </p:txBody>
      </p:sp>
      <p:sp>
        <p:nvSpPr>
          <p:cNvPr id="4" name="TextBox 3"/>
          <p:cNvSpPr txBox="1"/>
          <p:nvPr/>
        </p:nvSpPr>
        <p:spPr>
          <a:xfrm>
            <a:off x="4510209" y="5673443"/>
            <a:ext cx="2381421" cy="300082"/>
          </a:xfrm>
          <a:prstGeom prst="rect">
            <a:avLst/>
          </a:prstGeom>
          <a:noFill/>
        </p:spPr>
        <p:txBody>
          <a:bodyPr wrap="none" rtlCol="0">
            <a:spAutoFit/>
          </a:bodyPr>
          <a:lstStyle/>
          <a:p>
            <a:r>
              <a:rPr lang="en-US" sz="1350" b="1" dirty="0"/>
              <a:t>? = garbage/uninitialized value</a:t>
            </a:r>
          </a:p>
        </p:txBody>
      </p:sp>
    </p:spTree>
    <p:extLst>
      <p:ext uri="{BB962C8B-B14F-4D97-AF65-F5344CB8AC3E}">
        <p14:creationId xmlns:p14="http://schemas.microsoft.com/office/powerpoint/2010/main" val="1605794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955817" y="3361218"/>
            <a:ext cx="572593" cy="300082"/>
          </a:xfrm>
          <a:prstGeom prst="rect">
            <a:avLst/>
          </a:prstGeom>
          <a:noFill/>
        </p:spPr>
        <p:txBody>
          <a:bodyPr wrap="none" rtlCol="0">
            <a:spAutoFit/>
          </a:bodyPr>
          <a:lstStyle/>
          <a:p>
            <a:r>
              <a:rPr lang="en-US" sz="1350" dirty="0">
                <a:solidFill>
                  <a:schemeClr val="accent5">
                    <a:lumMod val="50000"/>
                  </a:schemeClr>
                </a:solidFill>
              </a:rPr>
              <a:t>w(x)a</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3" y="4107730"/>
            <a:ext cx="510076" cy="300082"/>
          </a:xfrm>
          <a:prstGeom prst="rect">
            <a:avLst/>
          </a:prstGeom>
        </p:spPr>
        <p:txBody>
          <a:bodyPr wrap="none">
            <a:spAutoFit/>
          </a:bodyPr>
          <a:lstStyle/>
          <a:p>
            <a:r>
              <a:rPr lang="en-US" sz="1350" dirty="0">
                <a:solidFill>
                  <a:srgbClr val="0000FF"/>
                </a:solidFill>
              </a:rPr>
              <a:t>r(y)?</a:t>
            </a:r>
          </a:p>
        </p:txBody>
      </p:sp>
      <p:sp>
        <p:nvSpPr>
          <p:cNvPr id="40" name="Rectangle 39"/>
          <p:cNvSpPr/>
          <p:nvPr/>
        </p:nvSpPr>
        <p:spPr>
          <a:xfrm>
            <a:off x="5551224" y="4679017"/>
            <a:ext cx="506870" cy="300082"/>
          </a:xfrm>
          <a:prstGeom prst="rect">
            <a:avLst/>
          </a:prstGeom>
        </p:spPr>
        <p:txBody>
          <a:bodyPr wrap="none">
            <a:spAutoFit/>
          </a:bodyPr>
          <a:lstStyle/>
          <a:p>
            <a:r>
              <a:rPr lang="en-US" sz="1350" dirty="0">
                <a:solidFill>
                  <a:srgbClr val="0000FF"/>
                </a:solidFill>
              </a:rPr>
              <a:t>r(x)?</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21297" cy="300082"/>
          </a:xfrm>
          <a:prstGeom prst="rect">
            <a:avLst/>
          </a:prstGeom>
        </p:spPr>
        <p:txBody>
          <a:bodyPr wrap="none">
            <a:spAutoFit/>
          </a:bodyPr>
          <a:lstStyle/>
          <a:p>
            <a:r>
              <a:rPr lang="en-US" sz="1350" dirty="0">
                <a:solidFill>
                  <a:srgbClr val="953735"/>
                </a:solidFill>
              </a:rPr>
              <a:t>r(y)b</a:t>
            </a:r>
          </a:p>
        </p:txBody>
      </p:sp>
      <p:sp>
        <p:nvSpPr>
          <p:cNvPr id="3" name="TextBox 2"/>
          <p:cNvSpPr txBox="1"/>
          <p:nvPr/>
        </p:nvSpPr>
        <p:spPr>
          <a:xfrm>
            <a:off x="2822501" y="5461574"/>
            <a:ext cx="4190121" cy="300082"/>
          </a:xfrm>
          <a:prstGeom prst="rect">
            <a:avLst/>
          </a:prstGeom>
          <a:noFill/>
        </p:spPr>
        <p:txBody>
          <a:bodyPr wrap="none" rtlCol="0">
            <a:spAutoFit/>
          </a:bodyPr>
          <a:lstStyle/>
          <a:p>
            <a:r>
              <a:rPr lang="en-US" sz="1350" i="1" dirty="0">
                <a:solidFill>
                  <a:srgbClr val="0000FF"/>
                </a:solidFill>
              </a:rPr>
              <a:t>Is this a possible behaviour in the sequential consistency?</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66181" cy="300082"/>
          </a:xfrm>
          <a:prstGeom prst="rect">
            <a:avLst/>
          </a:prstGeom>
        </p:spPr>
        <p:txBody>
          <a:bodyPr wrap="none">
            <a:spAutoFit/>
          </a:bodyPr>
          <a:lstStyle/>
          <a:p>
            <a:r>
              <a:rPr lang="en-US" sz="1350" dirty="0">
                <a:solidFill>
                  <a:srgbClr val="0000FF"/>
                </a:solidFill>
              </a:rPr>
              <a:t>w(z)a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6" y="4420427"/>
            <a:ext cx="583814" cy="300082"/>
          </a:xfrm>
          <a:prstGeom prst="rect">
            <a:avLst/>
          </a:prstGeom>
        </p:spPr>
        <p:txBody>
          <a:bodyPr wrap="none">
            <a:spAutoFit/>
          </a:bodyPr>
          <a:lstStyle/>
          <a:p>
            <a:r>
              <a:rPr lang="en-US" sz="1350" dirty="0">
                <a:solidFill>
                  <a:srgbClr val="0000FF"/>
                </a:solidFill>
              </a:rPr>
              <a:t>w(y)b</a:t>
            </a:r>
          </a:p>
        </p:txBody>
      </p:sp>
      <p:sp>
        <p:nvSpPr>
          <p:cNvPr id="4" name="TextBox 3"/>
          <p:cNvSpPr txBox="1"/>
          <p:nvPr/>
        </p:nvSpPr>
        <p:spPr>
          <a:xfrm>
            <a:off x="4510209" y="5673443"/>
            <a:ext cx="2381421" cy="300082"/>
          </a:xfrm>
          <a:prstGeom prst="rect">
            <a:avLst/>
          </a:prstGeom>
          <a:noFill/>
        </p:spPr>
        <p:txBody>
          <a:bodyPr wrap="none" rtlCol="0">
            <a:spAutoFit/>
          </a:bodyPr>
          <a:lstStyle/>
          <a:p>
            <a:r>
              <a:rPr lang="en-US" sz="1350" b="1" dirty="0"/>
              <a:t>? = garbage/uninitialized value</a:t>
            </a:r>
          </a:p>
        </p:txBody>
      </p:sp>
    </p:spTree>
    <p:extLst>
      <p:ext uri="{BB962C8B-B14F-4D97-AF65-F5344CB8AC3E}">
        <p14:creationId xmlns:p14="http://schemas.microsoft.com/office/powerpoint/2010/main" val="3156519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5" name="Rounded Rectangle 4"/>
          <p:cNvSpPr/>
          <p:nvPr/>
        </p:nvSpPr>
        <p:spPr>
          <a:xfrm>
            <a:off x="1693592"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P1</a:t>
            </a:r>
          </a:p>
        </p:txBody>
      </p:sp>
      <p:sp>
        <p:nvSpPr>
          <p:cNvPr id="7" name="Rounded Rectangle 6"/>
          <p:cNvSpPr/>
          <p:nvPr/>
        </p:nvSpPr>
        <p:spPr>
          <a:xfrm>
            <a:off x="34653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P2</a:t>
            </a:r>
          </a:p>
        </p:txBody>
      </p:sp>
      <p:sp>
        <p:nvSpPr>
          <p:cNvPr id="8" name="Rounded Rectangle 7"/>
          <p:cNvSpPr/>
          <p:nvPr/>
        </p:nvSpPr>
        <p:spPr>
          <a:xfrm>
            <a:off x="5126031"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P3</a:t>
            </a:r>
          </a:p>
        </p:txBody>
      </p:sp>
      <p:sp>
        <p:nvSpPr>
          <p:cNvPr id="25" name="Rounded Rectangle 24"/>
          <p:cNvSpPr/>
          <p:nvPr/>
        </p:nvSpPr>
        <p:spPr>
          <a:xfrm>
            <a:off x="6700815" y="2173500"/>
            <a:ext cx="882640" cy="47887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00"/>
                </a:solidFill>
              </a:rPr>
              <a:t>P4</a:t>
            </a:r>
          </a:p>
        </p:txBody>
      </p:sp>
      <p:cxnSp>
        <p:nvCxnSpPr>
          <p:cNvPr id="28" name="Straight Connector 27"/>
          <p:cNvCxnSpPr/>
          <p:nvPr/>
        </p:nvCxnSpPr>
        <p:spPr>
          <a:xfrm>
            <a:off x="2116415"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13767"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9017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81901" y="2652377"/>
            <a:ext cx="0" cy="27496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571617" y="2414549"/>
            <a:ext cx="30728" cy="2987487"/>
          </a:xfrm>
          <a:prstGeom prst="straightConnector1">
            <a:avLst/>
          </a:prstGeom>
          <a:ln>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2526" y="1967065"/>
            <a:ext cx="1028231" cy="507831"/>
          </a:xfrm>
          <a:prstGeom prst="rect">
            <a:avLst/>
          </a:prstGeom>
        </p:spPr>
        <p:txBody>
          <a:bodyPr wrap="none">
            <a:spAutoFit/>
          </a:bodyPr>
          <a:lstStyle/>
          <a:p>
            <a:pPr algn="ctr"/>
            <a:r>
              <a:rPr lang="en-US" sz="1350" dirty="0">
                <a:solidFill>
                  <a:srgbClr val="0000FF"/>
                </a:solidFill>
                <a:latin typeface="Chalkboard SE Regular"/>
                <a:cs typeface="Chalkboard SE Regular"/>
              </a:rPr>
              <a:t>Global Wall </a:t>
            </a:r>
          </a:p>
          <a:p>
            <a:pPr algn="ctr"/>
            <a:r>
              <a:rPr lang="en-US" sz="1350" dirty="0">
                <a:solidFill>
                  <a:srgbClr val="0000FF"/>
                </a:solidFill>
                <a:latin typeface="Chalkboard SE Regular"/>
                <a:cs typeface="Chalkboard SE Regular"/>
              </a:rPr>
              <a:t>Clock</a:t>
            </a:r>
            <a:endParaRPr lang="en-US" sz="1350" dirty="0"/>
          </a:p>
        </p:txBody>
      </p:sp>
      <p:sp>
        <p:nvSpPr>
          <p:cNvPr id="35" name="TextBox 34"/>
          <p:cNvSpPr txBox="1"/>
          <p:nvPr/>
        </p:nvSpPr>
        <p:spPr>
          <a:xfrm>
            <a:off x="1" y="5323076"/>
            <a:ext cx="1688283" cy="646331"/>
          </a:xfrm>
          <a:prstGeom prst="rect">
            <a:avLst/>
          </a:prstGeom>
          <a:noFill/>
        </p:spPr>
        <p:txBody>
          <a:bodyPr wrap="none" rtlCol="0">
            <a:spAutoFit/>
          </a:bodyPr>
          <a:lstStyle/>
          <a:p>
            <a:r>
              <a:rPr lang="en-US" sz="1200" i="1" dirty="0">
                <a:solidFill>
                  <a:srgbClr val="FF0000"/>
                </a:solidFill>
              </a:rPr>
              <a:t>This is the time </a:t>
            </a:r>
          </a:p>
          <a:p>
            <a:r>
              <a:rPr lang="en-US" sz="1200" i="1" dirty="0">
                <a:solidFill>
                  <a:srgbClr val="FF0000"/>
                </a:solidFill>
              </a:rPr>
              <a:t>when local machine </a:t>
            </a:r>
          </a:p>
          <a:p>
            <a:r>
              <a:rPr lang="en-US" sz="1200" i="1" dirty="0">
                <a:solidFill>
                  <a:srgbClr val="FF0000"/>
                </a:solidFill>
              </a:rPr>
              <a:t>issues the r/w operation</a:t>
            </a:r>
          </a:p>
        </p:txBody>
      </p:sp>
      <p:cxnSp>
        <p:nvCxnSpPr>
          <p:cNvPr id="36" name="Straight Connector 35"/>
          <p:cNvCxnSpPr/>
          <p:nvPr/>
        </p:nvCxnSpPr>
        <p:spPr>
          <a:xfrm>
            <a:off x="2116416" y="3361218"/>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84719" y="3338181"/>
            <a:ext cx="572593" cy="300082"/>
          </a:xfrm>
          <a:prstGeom prst="rect">
            <a:avLst/>
          </a:prstGeom>
          <a:noFill/>
        </p:spPr>
        <p:txBody>
          <a:bodyPr wrap="none" rtlCol="0">
            <a:spAutoFit/>
          </a:bodyPr>
          <a:lstStyle/>
          <a:p>
            <a:r>
              <a:rPr lang="en-US" sz="1350" dirty="0">
                <a:solidFill>
                  <a:srgbClr val="0000FF"/>
                </a:solidFill>
              </a:rPr>
              <a:t>w(x)a</a:t>
            </a:r>
          </a:p>
        </p:txBody>
      </p:sp>
      <p:sp>
        <p:nvSpPr>
          <p:cNvPr id="38" name="TextBox 37"/>
          <p:cNvSpPr txBox="1"/>
          <p:nvPr/>
        </p:nvSpPr>
        <p:spPr>
          <a:xfrm>
            <a:off x="3955817" y="3361218"/>
            <a:ext cx="580608" cy="300082"/>
          </a:xfrm>
          <a:prstGeom prst="rect">
            <a:avLst/>
          </a:prstGeom>
          <a:noFill/>
        </p:spPr>
        <p:txBody>
          <a:bodyPr wrap="none" rtlCol="0">
            <a:spAutoFit/>
          </a:bodyPr>
          <a:lstStyle/>
          <a:p>
            <a:r>
              <a:rPr lang="en-US" sz="1350" dirty="0">
                <a:solidFill>
                  <a:schemeClr val="accent5">
                    <a:lumMod val="50000"/>
                  </a:schemeClr>
                </a:solidFill>
              </a:rPr>
              <a:t>w(x)b</a:t>
            </a:r>
          </a:p>
        </p:txBody>
      </p:sp>
      <p:cxnSp>
        <p:nvCxnSpPr>
          <p:cNvPr id="39" name="Straight Connector 38"/>
          <p:cNvCxnSpPr/>
          <p:nvPr/>
        </p:nvCxnSpPr>
        <p:spPr>
          <a:xfrm>
            <a:off x="2116416" y="366205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51223" y="4107730"/>
            <a:ext cx="510076" cy="300082"/>
          </a:xfrm>
          <a:prstGeom prst="rect">
            <a:avLst/>
          </a:prstGeom>
        </p:spPr>
        <p:txBody>
          <a:bodyPr wrap="none">
            <a:spAutoFit/>
          </a:bodyPr>
          <a:lstStyle/>
          <a:p>
            <a:r>
              <a:rPr lang="en-US" sz="1350" dirty="0">
                <a:solidFill>
                  <a:srgbClr val="0000FF"/>
                </a:solidFill>
              </a:rPr>
              <a:t>r(x)a</a:t>
            </a:r>
          </a:p>
        </p:txBody>
      </p:sp>
      <p:sp>
        <p:nvSpPr>
          <p:cNvPr id="40" name="Rectangle 39"/>
          <p:cNvSpPr/>
          <p:nvPr/>
        </p:nvSpPr>
        <p:spPr>
          <a:xfrm>
            <a:off x="5551223" y="4679017"/>
            <a:ext cx="510076" cy="300082"/>
          </a:xfrm>
          <a:prstGeom prst="rect">
            <a:avLst/>
          </a:prstGeom>
        </p:spPr>
        <p:txBody>
          <a:bodyPr wrap="none">
            <a:spAutoFit/>
          </a:bodyPr>
          <a:lstStyle/>
          <a:p>
            <a:r>
              <a:rPr lang="en-US" sz="1350" dirty="0">
                <a:solidFill>
                  <a:srgbClr val="0000FF"/>
                </a:solidFill>
              </a:rPr>
              <a:t>r(x)a</a:t>
            </a:r>
          </a:p>
        </p:txBody>
      </p:sp>
      <p:cxnSp>
        <p:nvCxnSpPr>
          <p:cNvPr id="41" name="Straight Connector 40"/>
          <p:cNvCxnSpPr/>
          <p:nvPr/>
        </p:nvCxnSpPr>
        <p:spPr>
          <a:xfrm>
            <a:off x="2160471" y="4420427"/>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81902" y="4328194"/>
            <a:ext cx="510076" cy="300082"/>
          </a:xfrm>
          <a:prstGeom prst="rect">
            <a:avLst/>
          </a:prstGeom>
        </p:spPr>
        <p:txBody>
          <a:bodyPr wrap="none">
            <a:spAutoFit/>
          </a:bodyPr>
          <a:lstStyle/>
          <a:p>
            <a:r>
              <a:rPr lang="en-US" sz="1350" dirty="0">
                <a:solidFill>
                  <a:schemeClr val="accent2">
                    <a:lumMod val="75000"/>
                  </a:schemeClr>
                </a:solidFill>
              </a:rPr>
              <a:t>r(x)a</a:t>
            </a:r>
          </a:p>
        </p:txBody>
      </p:sp>
      <p:cxnSp>
        <p:nvCxnSpPr>
          <p:cNvPr id="43" name="Straight Connector 42"/>
          <p:cNvCxnSpPr/>
          <p:nvPr/>
        </p:nvCxnSpPr>
        <p:spPr>
          <a:xfrm>
            <a:off x="2160471" y="4673495"/>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69384" y="5032724"/>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7205345" y="5032723"/>
            <a:ext cx="510076" cy="300082"/>
          </a:xfrm>
          <a:prstGeom prst="rect">
            <a:avLst/>
          </a:prstGeom>
        </p:spPr>
        <p:txBody>
          <a:bodyPr wrap="none">
            <a:spAutoFit/>
          </a:bodyPr>
          <a:lstStyle/>
          <a:p>
            <a:r>
              <a:rPr lang="en-US" sz="1350" dirty="0">
                <a:solidFill>
                  <a:srgbClr val="953735"/>
                </a:solidFill>
              </a:rPr>
              <a:t>r(x)a</a:t>
            </a:r>
          </a:p>
        </p:txBody>
      </p:sp>
      <p:sp>
        <p:nvSpPr>
          <p:cNvPr id="3" name="TextBox 2"/>
          <p:cNvSpPr txBox="1"/>
          <p:nvPr/>
        </p:nvSpPr>
        <p:spPr>
          <a:xfrm>
            <a:off x="2822501" y="5461574"/>
            <a:ext cx="3760453" cy="300082"/>
          </a:xfrm>
          <a:prstGeom prst="rect">
            <a:avLst/>
          </a:prstGeom>
          <a:noFill/>
        </p:spPr>
        <p:txBody>
          <a:bodyPr wrap="none" rtlCol="0">
            <a:spAutoFit/>
          </a:bodyPr>
          <a:lstStyle/>
          <a:p>
            <a:r>
              <a:rPr lang="en-US" sz="1350" i="1" dirty="0">
                <a:solidFill>
                  <a:srgbClr val="0000FF"/>
                </a:solidFill>
              </a:rPr>
              <a:t>Is this a possible behaviour in the total store order?</a:t>
            </a:r>
          </a:p>
        </p:txBody>
      </p:sp>
      <p:sp>
        <p:nvSpPr>
          <p:cNvPr id="26" name="Rectangle 25"/>
          <p:cNvSpPr/>
          <p:nvPr/>
        </p:nvSpPr>
        <p:spPr>
          <a:xfrm>
            <a:off x="2063712" y="3615180"/>
            <a:ext cx="518091" cy="300082"/>
          </a:xfrm>
          <a:prstGeom prst="rect">
            <a:avLst/>
          </a:prstGeom>
        </p:spPr>
        <p:txBody>
          <a:bodyPr wrap="none">
            <a:spAutoFit/>
          </a:bodyPr>
          <a:lstStyle/>
          <a:p>
            <a:r>
              <a:rPr lang="en-US" sz="1350" dirty="0">
                <a:solidFill>
                  <a:srgbClr val="0000FF"/>
                </a:solidFill>
              </a:rPr>
              <a:t>r(x)b</a:t>
            </a:r>
          </a:p>
        </p:txBody>
      </p:sp>
      <p:cxnSp>
        <p:nvCxnSpPr>
          <p:cNvPr id="27" name="Straight Connector 26"/>
          <p:cNvCxnSpPr/>
          <p:nvPr/>
        </p:nvCxnSpPr>
        <p:spPr>
          <a:xfrm>
            <a:off x="2169384" y="3910322"/>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84718" y="2934135"/>
            <a:ext cx="513282" cy="300082"/>
          </a:xfrm>
          <a:prstGeom prst="rect">
            <a:avLst/>
          </a:prstGeom>
        </p:spPr>
        <p:txBody>
          <a:bodyPr wrap="none">
            <a:spAutoFit/>
          </a:bodyPr>
          <a:lstStyle/>
          <a:p>
            <a:r>
              <a:rPr lang="en-US" sz="1350" dirty="0">
                <a:solidFill>
                  <a:srgbClr val="0000FF"/>
                </a:solidFill>
              </a:rPr>
              <a:t>r(y)a</a:t>
            </a:r>
          </a:p>
        </p:txBody>
      </p:sp>
      <p:cxnSp>
        <p:nvCxnSpPr>
          <p:cNvPr id="46" name="Straight Connector 45"/>
          <p:cNvCxnSpPr/>
          <p:nvPr/>
        </p:nvCxnSpPr>
        <p:spPr>
          <a:xfrm>
            <a:off x="2192826" y="4173660"/>
            <a:ext cx="5012518"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955817" y="4420427"/>
            <a:ext cx="575799" cy="300082"/>
          </a:xfrm>
          <a:prstGeom prst="rect">
            <a:avLst/>
          </a:prstGeom>
        </p:spPr>
        <p:txBody>
          <a:bodyPr wrap="none">
            <a:spAutoFit/>
          </a:bodyPr>
          <a:lstStyle/>
          <a:p>
            <a:r>
              <a:rPr lang="en-US" sz="1350" dirty="0">
                <a:solidFill>
                  <a:srgbClr val="0000FF"/>
                </a:solidFill>
              </a:rPr>
              <a:t>w(y)a</a:t>
            </a:r>
          </a:p>
        </p:txBody>
      </p:sp>
    </p:spTree>
    <p:extLst>
      <p:ext uri="{BB962C8B-B14F-4D97-AF65-F5344CB8AC3E}">
        <p14:creationId xmlns:p14="http://schemas.microsoft.com/office/powerpoint/2010/main" val="16982652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(Advantages)</a:t>
            </a:r>
          </a:p>
        </p:txBody>
      </p:sp>
      <p:sp>
        <p:nvSpPr>
          <p:cNvPr id="3" name="Content Placeholder 2"/>
          <p:cNvSpPr>
            <a:spLocks noGrp="1"/>
          </p:cNvSpPr>
          <p:nvPr>
            <p:ph idx="1"/>
          </p:nvPr>
        </p:nvSpPr>
        <p:spPr/>
        <p:txBody>
          <a:bodyPr>
            <a:normAutofit/>
          </a:bodyPr>
          <a:lstStyle/>
          <a:p>
            <a:r>
              <a:rPr lang="en-US" dirty="0">
                <a:solidFill>
                  <a:srgbClr val="0000FF"/>
                </a:solidFill>
              </a:rPr>
              <a:t>(Stores don</a:t>
            </a:r>
            <a:r>
              <a:rPr lang="fr-FR" dirty="0">
                <a:solidFill>
                  <a:srgbClr val="0000FF"/>
                </a:solidFill>
              </a:rPr>
              <a:t>’</a:t>
            </a:r>
            <a:r>
              <a:rPr lang="en-US" dirty="0">
                <a:solidFill>
                  <a:srgbClr val="0000FF"/>
                </a:solidFill>
              </a:rPr>
              <a:t>t wait until absolutely required)</a:t>
            </a:r>
          </a:p>
          <a:p>
            <a:pPr lvl="1" algn="just"/>
            <a:r>
              <a:rPr lang="en-US" dirty="0">
                <a:solidFill>
                  <a:srgbClr val="000000"/>
                </a:solidFill>
              </a:rPr>
              <a:t>Stores can be performed asynchronously. That is subsequent reads on different objects can be performed even before the store finishes. </a:t>
            </a:r>
          </a:p>
          <a:p>
            <a:pPr lvl="1" algn="just"/>
            <a:r>
              <a:rPr lang="en-US" i="1" dirty="0">
                <a:solidFill>
                  <a:srgbClr val="0000FF"/>
                </a:solidFill>
              </a:rPr>
              <a:t>Used in SPARC and x86 (almost)</a:t>
            </a:r>
          </a:p>
        </p:txBody>
      </p:sp>
    </p:spTree>
    <p:extLst>
      <p:ext uri="{BB962C8B-B14F-4D97-AF65-F5344CB8AC3E}">
        <p14:creationId xmlns:p14="http://schemas.microsoft.com/office/powerpoint/2010/main" val="20131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Naïve DSM Protocol</a:t>
            </a:r>
          </a:p>
        </p:txBody>
      </p:sp>
      <p:sp>
        <p:nvSpPr>
          <p:cNvPr id="5" name="Rounded Rectangle 4"/>
          <p:cNvSpPr/>
          <p:nvPr/>
        </p:nvSpPr>
        <p:spPr>
          <a:xfrm>
            <a:off x="2225771"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7" name="Rounded Rectangle 6"/>
          <p:cNvSpPr/>
          <p:nvPr/>
        </p:nvSpPr>
        <p:spPr>
          <a:xfrm>
            <a:off x="3997494"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8" name="Rounded Rectangle 7"/>
          <p:cNvSpPr/>
          <p:nvPr/>
        </p:nvSpPr>
        <p:spPr>
          <a:xfrm>
            <a:off x="5863826" y="1529994"/>
            <a:ext cx="882640" cy="63850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0" name="Rectangle 9"/>
          <p:cNvSpPr/>
          <p:nvPr/>
        </p:nvSpPr>
        <p:spPr>
          <a:xfrm>
            <a:off x="1749423" y="2947314"/>
            <a:ext cx="5392712" cy="9860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214915" y="2932668"/>
            <a:ext cx="715648" cy="369332"/>
          </a:xfrm>
          <a:prstGeom prst="rect">
            <a:avLst/>
          </a:prstGeom>
          <a:noFill/>
        </p:spPr>
        <p:txBody>
          <a:bodyPr wrap="none" rtlCol="0">
            <a:spAutoFit/>
          </a:bodyPr>
          <a:lstStyle/>
          <a:p>
            <a:r>
              <a:rPr lang="en-US" dirty="0"/>
              <a:t>Write</a:t>
            </a:r>
          </a:p>
        </p:txBody>
      </p:sp>
      <p:sp>
        <p:nvSpPr>
          <p:cNvPr id="27" name="TextBox 26"/>
          <p:cNvSpPr txBox="1"/>
          <p:nvPr/>
        </p:nvSpPr>
        <p:spPr>
          <a:xfrm>
            <a:off x="4106716" y="3545703"/>
            <a:ext cx="793156" cy="461665"/>
          </a:xfrm>
          <a:prstGeom prst="rect">
            <a:avLst/>
          </a:prstGeom>
          <a:noFill/>
        </p:spPr>
        <p:txBody>
          <a:bodyPr wrap="none" rtlCol="0">
            <a:spAutoFit/>
          </a:bodyPr>
          <a:lstStyle/>
          <a:p>
            <a:r>
              <a:rPr lang="en-US" sz="2400" b="1" dirty="0"/>
              <a:t>DSM</a:t>
            </a:r>
          </a:p>
        </p:txBody>
      </p:sp>
      <p:sp>
        <p:nvSpPr>
          <p:cNvPr id="28" name="Rectangle 27"/>
          <p:cNvSpPr/>
          <p:nvPr/>
        </p:nvSpPr>
        <p:spPr>
          <a:xfrm>
            <a:off x="2800563" y="1900139"/>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574440" y="189866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440772" y="1897198"/>
            <a:ext cx="305694" cy="20661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041675" y="1813397"/>
            <a:ext cx="879212" cy="431893"/>
          </a:xfrm>
          <a:prstGeom prst="rect">
            <a:avLst/>
          </a:prstGeom>
          <a:noFill/>
        </p:spPr>
        <p:txBody>
          <a:bodyPr wrap="none" rtlCol="0">
            <a:spAutoFit/>
          </a:bodyPr>
          <a:lstStyle/>
          <a:p>
            <a:pPr algn="ctr"/>
            <a:r>
              <a:rPr lang="en-US" dirty="0"/>
              <a:t>Local </a:t>
            </a:r>
          </a:p>
          <a:p>
            <a:pPr algn="ctr"/>
            <a:r>
              <a:rPr lang="en-US" dirty="0"/>
              <a:t>Memory</a:t>
            </a:r>
          </a:p>
        </p:txBody>
      </p:sp>
      <p:sp>
        <p:nvSpPr>
          <p:cNvPr id="4" name="TextBox 3"/>
          <p:cNvSpPr txBox="1"/>
          <p:nvPr/>
        </p:nvSpPr>
        <p:spPr>
          <a:xfrm>
            <a:off x="525137" y="4305257"/>
            <a:ext cx="7864265" cy="1569660"/>
          </a:xfrm>
          <a:prstGeom prst="rect">
            <a:avLst/>
          </a:prstGeom>
          <a:noFill/>
        </p:spPr>
        <p:txBody>
          <a:bodyPr wrap="none" rtlCol="0">
            <a:spAutoFit/>
          </a:bodyPr>
          <a:lstStyle/>
          <a:p>
            <a:r>
              <a:rPr lang="en-US" sz="2400" dirty="0">
                <a:solidFill>
                  <a:srgbClr val="0000FF"/>
                </a:solidFill>
              </a:rPr>
              <a:t>(On Read)</a:t>
            </a:r>
          </a:p>
          <a:p>
            <a:r>
              <a:rPr lang="en-US" sz="2400" i="1" dirty="0"/>
              <a:t>Read any variable from local memory.</a:t>
            </a:r>
          </a:p>
          <a:p>
            <a:r>
              <a:rPr lang="en-US" sz="2400" dirty="0">
                <a:solidFill>
                  <a:srgbClr val="0000FF"/>
                </a:solidFill>
              </a:rPr>
              <a:t>(On Write)</a:t>
            </a:r>
          </a:p>
          <a:p>
            <a:r>
              <a:rPr lang="en-US" sz="2400" i="1" dirty="0"/>
              <a:t>Send update message to all other machines, but do NOT wait</a:t>
            </a:r>
          </a:p>
        </p:txBody>
      </p:sp>
      <p:sp>
        <p:nvSpPr>
          <p:cNvPr id="6" name="TextBox 5"/>
          <p:cNvSpPr txBox="1"/>
          <p:nvPr/>
        </p:nvSpPr>
        <p:spPr>
          <a:xfrm>
            <a:off x="885560" y="6129048"/>
            <a:ext cx="7989148" cy="461665"/>
          </a:xfrm>
          <a:prstGeom prst="rect">
            <a:avLst/>
          </a:prstGeom>
          <a:noFill/>
        </p:spPr>
        <p:txBody>
          <a:bodyPr wrap="none" rtlCol="0">
            <a:spAutoFit/>
          </a:bodyPr>
          <a:lstStyle/>
          <a:p>
            <a:r>
              <a:rPr lang="en-US" sz="2400" i="1" dirty="0">
                <a:solidFill>
                  <a:srgbClr val="0000FF"/>
                </a:solidFill>
              </a:rPr>
              <a:t>Extremely fast, as the protocol never waits for communication</a:t>
            </a:r>
          </a:p>
        </p:txBody>
      </p:sp>
      <p:cxnSp>
        <p:nvCxnSpPr>
          <p:cNvPr id="16" name="Straight Connector 15"/>
          <p:cNvCxnSpPr/>
          <p:nvPr/>
        </p:nvCxnSpPr>
        <p:spPr>
          <a:xfrm flipV="1">
            <a:off x="2116667" y="3314095"/>
            <a:ext cx="4813904" cy="36286"/>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5" idx="2"/>
          </p:cNvCxnSpPr>
          <p:nvPr/>
        </p:nvCxnSpPr>
        <p:spPr>
          <a:xfrm flipV="1">
            <a:off x="2667091"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464444"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322273" y="2168497"/>
            <a:ext cx="0" cy="1181884"/>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2794000" y="2152952"/>
            <a:ext cx="1657048" cy="1149048"/>
          </a:xfrm>
          <a:custGeom>
            <a:avLst/>
            <a:gdLst>
              <a:gd name="connsiteX0" fmla="*/ 0 w 1657048"/>
              <a:gd name="connsiteY0" fmla="*/ 0 h 1149048"/>
              <a:gd name="connsiteX1" fmla="*/ 12095 w 1657048"/>
              <a:gd name="connsiteY1" fmla="*/ 145143 h 1149048"/>
              <a:gd name="connsiteX2" fmla="*/ 36286 w 1657048"/>
              <a:gd name="connsiteY2" fmla="*/ 266096 h 1149048"/>
              <a:gd name="connsiteX3" fmla="*/ 60476 w 1657048"/>
              <a:gd name="connsiteY3" fmla="*/ 350762 h 1149048"/>
              <a:gd name="connsiteX4" fmla="*/ 84667 w 1657048"/>
              <a:gd name="connsiteY4" fmla="*/ 435429 h 1149048"/>
              <a:gd name="connsiteX5" fmla="*/ 108857 w 1657048"/>
              <a:gd name="connsiteY5" fmla="*/ 616858 h 1149048"/>
              <a:gd name="connsiteX6" fmla="*/ 133048 w 1657048"/>
              <a:gd name="connsiteY6" fmla="*/ 689429 h 1149048"/>
              <a:gd name="connsiteX7" fmla="*/ 157238 w 1657048"/>
              <a:gd name="connsiteY7" fmla="*/ 762000 h 1149048"/>
              <a:gd name="connsiteX8" fmla="*/ 181429 w 1657048"/>
              <a:gd name="connsiteY8" fmla="*/ 786191 h 1149048"/>
              <a:gd name="connsiteX9" fmla="*/ 205619 w 1657048"/>
              <a:gd name="connsiteY9" fmla="*/ 834572 h 1149048"/>
              <a:gd name="connsiteX10" fmla="*/ 254000 w 1657048"/>
              <a:gd name="connsiteY10" fmla="*/ 882953 h 1149048"/>
              <a:gd name="connsiteX11" fmla="*/ 290286 w 1657048"/>
              <a:gd name="connsiteY11" fmla="*/ 943429 h 1149048"/>
              <a:gd name="connsiteX12" fmla="*/ 314476 w 1657048"/>
              <a:gd name="connsiteY12" fmla="*/ 979715 h 1149048"/>
              <a:gd name="connsiteX13" fmla="*/ 350762 w 1657048"/>
              <a:gd name="connsiteY13" fmla="*/ 991810 h 1149048"/>
              <a:gd name="connsiteX14" fmla="*/ 411238 w 1657048"/>
              <a:gd name="connsiteY14" fmla="*/ 1040191 h 1149048"/>
              <a:gd name="connsiteX15" fmla="*/ 435429 w 1657048"/>
              <a:gd name="connsiteY15" fmla="*/ 1064381 h 1149048"/>
              <a:gd name="connsiteX16" fmla="*/ 508000 w 1657048"/>
              <a:gd name="connsiteY16" fmla="*/ 1088572 h 1149048"/>
              <a:gd name="connsiteX17" fmla="*/ 580571 w 1657048"/>
              <a:gd name="connsiteY17" fmla="*/ 1112762 h 1149048"/>
              <a:gd name="connsiteX18" fmla="*/ 677333 w 1657048"/>
              <a:gd name="connsiteY18" fmla="*/ 1136953 h 1149048"/>
              <a:gd name="connsiteX19" fmla="*/ 931333 w 1657048"/>
              <a:gd name="connsiteY19" fmla="*/ 1149048 h 1149048"/>
              <a:gd name="connsiteX20" fmla="*/ 1076476 w 1657048"/>
              <a:gd name="connsiteY20" fmla="*/ 1136953 h 1149048"/>
              <a:gd name="connsiteX21" fmla="*/ 1124857 w 1657048"/>
              <a:gd name="connsiteY21" fmla="*/ 1124858 h 1149048"/>
              <a:gd name="connsiteX22" fmla="*/ 1197429 w 1657048"/>
              <a:gd name="connsiteY22" fmla="*/ 1100667 h 1149048"/>
              <a:gd name="connsiteX23" fmla="*/ 1233714 w 1657048"/>
              <a:gd name="connsiteY23" fmla="*/ 1088572 h 1149048"/>
              <a:gd name="connsiteX24" fmla="*/ 1318381 w 1657048"/>
              <a:gd name="connsiteY24" fmla="*/ 1064381 h 1149048"/>
              <a:gd name="connsiteX25" fmla="*/ 1390952 w 1657048"/>
              <a:gd name="connsiteY25" fmla="*/ 1040191 h 1149048"/>
              <a:gd name="connsiteX26" fmla="*/ 1427238 w 1657048"/>
              <a:gd name="connsiteY26" fmla="*/ 1016000 h 1149048"/>
              <a:gd name="connsiteX27" fmla="*/ 1463524 w 1657048"/>
              <a:gd name="connsiteY27" fmla="*/ 1003905 h 1149048"/>
              <a:gd name="connsiteX28" fmla="*/ 1499810 w 1657048"/>
              <a:gd name="connsiteY28" fmla="*/ 967619 h 1149048"/>
              <a:gd name="connsiteX29" fmla="*/ 1536095 w 1657048"/>
              <a:gd name="connsiteY29" fmla="*/ 943429 h 1149048"/>
              <a:gd name="connsiteX30" fmla="*/ 1596571 w 1657048"/>
              <a:gd name="connsiteY30" fmla="*/ 882953 h 1149048"/>
              <a:gd name="connsiteX31" fmla="*/ 1620762 w 1657048"/>
              <a:gd name="connsiteY31" fmla="*/ 858762 h 1149048"/>
              <a:gd name="connsiteX32" fmla="*/ 1657048 w 1657048"/>
              <a:gd name="connsiteY32" fmla="*/ 774096 h 114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57048" h="1149048">
                <a:moveTo>
                  <a:pt x="0" y="0"/>
                </a:moveTo>
                <a:cubicBezTo>
                  <a:pt x="4032" y="48381"/>
                  <a:pt x="5535" y="97039"/>
                  <a:pt x="12095" y="145143"/>
                </a:cubicBezTo>
                <a:cubicBezTo>
                  <a:pt x="17650" y="185882"/>
                  <a:pt x="23284" y="227090"/>
                  <a:pt x="36286" y="266096"/>
                </a:cubicBezTo>
                <a:cubicBezTo>
                  <a:pt x="65284" y="353089"/>
                  <a:pt x="30104" y="244459"/>
                  <a:pt x="60476" y="350762"/>
                </a:cubicBezTo>
                <a:cubicBezTo>
                  <a:pt x="95191" y="472267"/>
                  <a:pt x="46840" y="284130"/>
                  <a:pt x="84667" y="435429"/>
                </a:cubicBezTo>
                <a:cubicBezTo>
                  <a:pt x="88693" y="471667"/>
                  <a:pt x="97999" y="573427"/>
                  <a:pt x="108857" y="616858"/>
                </a:cubicBezTo>
                <a:cubicBezTo>
                  <a:pt x="115041" y="641596"/>
                  <a:pt x="124984" y="665239"/>
                  <a:pt x="133048" y="689429"/>
                </a:cubicBezTo>
                <a:lnTo>
                  <a:pt x="157238" y="762000"/>
                </a:lnTo>
                <a:lnTo>
                  <a:pt x="181429" y="786191"/>
                </a:lnTo>
                <a:cubicBezTo>
                  <a:pt x="189492" y="802318"/>
                  <a:pt x="194801" y="820148"/>
                  <a:pt x="205619" y="834572"/>
                </a:cubicBezTo>
                <a:cubicBezTo>
                  <a:pt x="219303" y="852818"/>
                  <a:pt x="254000" y="882953"/>
                  <a:pt x="254000" y="882953"/>
                </a:cubicBezTo>
                <a:cubicBezTo>
                  <a:pt x="275005" y="945968"/>
                  <a:pt x="252336" y="895991"/>
                  <a:pt x="290286" y="943429"/>
                </a:cubicBezTo>
                <a:cubicBezTo>
                  <a:pt x="299367" y="954780"/>
                  <a:pt x="303125" y="970634"/>
                  <a:pt x="314476" y="979715"/>
                </a:cubicBezTo>
                <a:cubicBezTo>
                  <a:pt x="324432" y="987680"/>
                  <a:pt x="338667" y="987778"/>
                  <a:pt x="350762" y="991810"/>
                </a:cubicBezTo>
                <a:cubicBezTo>
                  <a:pt x="398940" y="1064078"/>
                  <a:pt x="346325" y="1001245"/>
                  <a:pt x="411238" y="1040191"/>
                </a:cubicBezTo>
                <a:cubicBezTo>
                  <a:pt x="421017" y="1046058"/>
                  <a:pt x="425229" y="1059281"/>
                  <a:pt x="435429" y="1064381"/>
                </a:cubicBezTo>
                <a:cubicBezTo>
                  <a:pt x="458236" y="1075784"/>
                  <a:pt x="483810" y="1080508"/>
                  <a:pt x="508000" y="1088572"/>
                </a:cubicBezTo>
                <a:lnTo>
                  <a:pt x="580571" y="1112762"/>
                </a:lnTo>
                <a:cubicBezTo>
                  <a:pt x="614638" y="1124118"/>
                  <a:pt x="639379" y="1134034"/>
                  <a:pt x="677333" y="1136953"/>
                </a:cubicBezTo>
                <a:cubicBezTo>
                  <a:pt x="761846" y="1143454"/>
                  <a:pt x="846666" y="1145016"/>
                  <a:pt x="931333" y="1149048"/>
                </a:cubicBezTo>
                <a:cubicBezTo>
                  <a:pt x="979714" y="1145016"/>
                  <a:pt x="1028302" y="1142975"/>
                  <a:pt x="1076476" y="1136953"/>
                </a:cubicBezTo>
                <a:cubicBezTo>
                  <a:pt x="1092971" y="1134891"/>
                  <a:pt x="1108935" y="1129635"/>
                  <a:pt x="1124857" y="1124858"/>
                </a:cubicBezTo>
                <a:cubicBezTo>
                  <a:pt x="1149281" y="1117531"/>
                  <a:pt x="1173238" y="1108731"/>
                  <a:pt x="1197429" y="1100667"/>
                </a:cubicBezTo>
                <a:lnTo>
                  <a:pt x="1233714" y="1088572"/>
                </a:lnTo>
                <a:cubicBezTo>
                  <a:pt x="1355652" y="1047926"/>
                  <a:pt x="1166516" y="1109941"/>
                  <a:pt x="1318381" y="1064381"/>
                </a:cubicBezTo>
                <a:cubicBezTo>
                  <a:pt x="1342804" y="1057054"/>
                  <a:pt x="1390952" y="1040191"/>
                  <a:pt x="1390952" y="1040191"/>
                </a:cubicBezTo>
                <a:cubicBezTo>
                  <a:pt x="1403047" y="1032127"/>
                  <a:pt x="1414236" y="1022501"/>
                  <a:pt x="1427238" y="1016000"/>
                </a:cubicBezTo>
                <a:cubicBezTo>
                  <a:pt x="1438642" y="1010298"/>
                  <a:pt x="1452916" y="1010977"/>
                  <a:pt x="1463524" y="1003905"/>
                </a:cubicBezTo>
                <a:cubicBezTo>
                  <a:pt x="1477757" y="994417"/>
                  <a:pt x="1486669" y="978570"/>
                  <a:pt x="1499810" y="967619"/>
                </a:cubicBezTo>
                <a:cubicBezTo>
                  <a:pt x="1510977" y="958313"/>
                  <a:pt x="1525155" y="953001"/>
                  <a:pt x="1536095" y="943429"/>
                </a:cubicBezTo>
                <a:cubicBezTo>
                  <a:pt x="1557550" y="924656"/>
                  <a:pt x="1576412" y="903112"/>
                  <a:pt x="1596571" y="882953"/>
                </a:cubicBezTo>
                <a:lnTo>
                  <a:pt x="1620762" y="858762"/>
                </a:lnTo>
                <a:cubicBezTo>
                  <a:pt x="1646755" y="780782"/>
                  <a:pt x="1626921" y="804221"/>
                  <a:pt x="1657048" y="77409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2794000" y="2177143"/>
            <a:ext cx="3495524" cy="1124857"/>
          </a:xfrm>
          <a:custGeom>
            <a:avLst/>
            <a:gdLst>
              <a:gd name="connsiteX0" fmla="*/ 0 w 3495524"/>
              <a:gd name="connsiteY0" fmla="*/ 0 h 1124857"/>
              <a:gd name="connsiteX1" fmla="*/ 1524000 w 3495524"/>
              <a:gd name="connsiteY1" fmla="*/ 1124857 h 1124857"/>
              <a:gd name="connsiteX2" fmla="*/ 1524000 w 3495524"/>
              <a:gd name="connsiteY2" fmla="*/ 1124857 h 1124857"/>
              <a:gd name="connsiteX3" fmla="*/ 3495524 w 3495524"/>
              <a:gd name="connsiteY3" fmla="*/ 979714 h 1124857"/>
            </a:gdLst>
            <a:ahLst/>
            <a:cxnLst>
              <a:cxn ang="0">
                <a:pos x="connsiteX0" y="connsiteY0"/>
              </a:cxn>
              <a:cxn ang="0">
                <a:pos x="connsiteX1" y="connsiteY1"/>
              </a:cxn>
              <a:cxn ang="0">
                <a:pos x="connsiteX2" y="connsiteY2"/>
              </a:cxn>
              <a:cxn ang="0">
                <a:pos x="connsiteX3" y="connsiteY3"/>
              </a:cxn>
            </a:cxnLst>
            <a:rect l="l" t="t" r="r" b="b"/>
            <a:pathLst>
              <a:path w="3495524" h="1124857">
                <a:moveTo>
                  <a:pt x="0" y="0"/>
                </a:moveTo>
                <a:lnTo>
                  <a:pt x="1524000" y="1124857"/>
                </a:lnTo>
                <a:lnTo>
                  <a:pt x="1524000" y="1124857"/>
                </a:lnTo>
                <a:cubicBezTo>
                  <a:pt x="1852587" y="1100667"/>
                  <a:pt x="3219349" y="1044222"/>
                  <a:pt x="3495524" y="979714"/>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901902" y="2900402"/>
            <a:ext cx="715648" cy="369332"/>
          </a:xfrm>
          <a:prstGeom prst="rect">
            <a:avLst/>
          </a:prstGeom>
          <a:noFill/>
        </p:spPr>
        <p:txBody>
          <a:bodyPr wrap="none" rtlCol="0">
            <a:spAutoFit/>
          </a:bodyPr>
          <a:lstStyle/>
          <a:p>
            <a:r>
              <a:rPr lang="en-US" dirty="0"/>
              <a:t>Write</a:t>
            </a:r>
          </a:p>
        </p:txBody>
      </p:sp>
      <p:cxnSp>
        <p:nvCxnSpPr>
          <p:cNvPr id="42" name="Curved Connector 41"/>
          <p:cNvCxnSpPr>
            <a:stCxn id="5" idx="0"/>
            <a:endCxn id="28" idx="0"/>
          </p:cNvCxnSpPr>
          <p:nvPr/>
        </p:nvCxnSpPr>
        <p:spPr>
          <a:xfrm rot="16200000" flipH="1">
            <a:off x="2625177" y="1571907"/>
            <a:ext cx="370145" cy="286319"/>
          </a:xfrm>
          <a:prstGeom prst="curvedConnector3">
            <a:avLst>
              <a:gd name="adj1" fmla="val -6176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4241" y="1135652"/>
            <a:ext cx="656700" cy="369332"/>
          </a:xfrm>
          <a:prstGeom prst="rect">
            <a:avLst/>
          </a:prstGeom>
          <a:noFill/>
        </p:spPr>
        <p:txBody>
          <a:bodyPr wrap="none" rtlCol="0">
            <a:spAutoFit/>
          </a:bodyPr>
          <a:lstStyle/>
          <a:p>
            <a:r>
              <a:rPr lang="en-US" dirty="0"/>
              <a:t>Read</a:t>
            </a:r>
          </a:p>
        </p:txBody>
      </p:sp>
    </p:spTree>
    <p:extLst>
      <p:ext uri="{BB962C8B-B14F-4D97-AF65-F5344CB8AC3E}">
        <p14:creationId xmlns:p14="http://schemas.microsoft.com/office/powerpoint/2010/main" val="1705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Store Order (Exercise)</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(Programming Ease)</a:t>
            </a:r>
          </a:p>
          <a:p>
            <a:pPr lvl="1" algn="just"/>
            <a:r>
              <a:rPr lang="en-US" dirty="0"/>
              <a:t>Does total store order simplify the programming at application layer? </a:t>
            </a:r>
          </a:p>
          <a:p>
            <a:pPr lvl="2" algn="just"/>
            <a:r>
              <a:rPr lang="en-US" dirty="0">
                <a:solidFill>
                  <a:srgbClr val="FF0000"/>
                </a:solidFill>
              </a:rPr>
              <a:t>Note a machine may receive out-of-order writes, i.e. a write initiated earlier does not necessarily reach earlier to the observer machines</a:t>
            </a:r>
          </a:p>
          <a:p>
            <a:pPr algn="just"/>
            <a:r>
              <a:rPr lang="en-US" dirty="0">
                <a:solidFill>
                  <a:srgbClr val="0000FF"/>
                </a:solidFill>
              </a:rPr>
              <a:t>(Performance)</a:t>
            </a:r>
          </a:p>
          <a:p>
            <a:pPr lvl="1" algn="just"/>
            <a:r>
              <a:rPr lang="en-US" dirty="0"/>
              <a:t>Can total store order model be implemented efficiently? </a:t>
            </a:r>
          </a:p>
          <a:p>
            <a:pPr lvl="2" algn="just"/>
            <a:r>
              <a:rPr lang="en-US" dirty="0">
                <a:solidFill>
                  <a:srgbClr val="FF0000"/>
                </a:solidFill>
              </a:rPr>
              <a:t>Note that machines can skip waiting for writes and perform subsequent operations asynchronously. </a:t>
            </a:r>
          </a:p>
          <a:p>
            <a:pPr lvl="2" algn="just"/>
            <a:r>
              <a:rPr lang="en-US" dirty="0">
                <a:solidFill>
                  <a:srgbClr val="FF0000"/>
                </a:solidFill>
              </a:rPr>
              <a:t>For example, using a write buffer where the buffer holds all writes that are not completed. </a:t>
            </a:r>
          </a:p>
        </p:txBody>
      </p:sp>
    </p:spTree>
    <p:extLst>
      <p:ext uri="{BB962C8B-B14F-4D97-AF65-F5344CB8AC3E}">
        <p14:creationId xmlns:p14="http://schemas.microsoft.com/office/powerpoint/2010/main" val="2656813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(Rules)</a:t>
            </a:r>
          </a:p>
          <a:p>
            <a:pPr lvl="1" algn="just"/>
            <a:r>
              <a:rPr lang="en-US" dirty="0"/>
              <a:t>#1: </a:t>
            </a:r>
            <a:r>
              <a:rPr lang="en-US" i="1" dirty="0"/>
              <a:t>Allow stale reads (i.e. reading outdated value) but ensure that </a:t>
            </a:r>
            <a:r>
              <a:rPr lang="en-US" i="1" dirty="0">
                <a:solidFill>
                  <a:srgbClr val="0000FF"/>
                </a:solidFill>
              </a:rPr>
              <a:t>reads will eventually reflect previously written values</a:t>
            </a:r>
            <a:r>
              <a:rPr lang="en-US" i="1" dirty="0"/>
              <a:t>. </a:t>
            </a:r>
          </a:p>
          <a:p>
            <a:pPr algn="just"/>
            <a:r>
              <a:rPr lang="en-US" dirty="0"/>
              <a:t>Used in Amazon’s Dynamo (key/value store), file synchronization and version control systems such as git, among others. </a:t>
            </a:r>
          </a:p>
          <a:p>
            <a:pPr algn="just"/>
            <a:r>
              <a:rPr lang="en-US" dirty="0">
                <a:solidFill>
                  <a:srgbClr val="0000FF"/>
                </a:solidFill>
              </a:rPr>
              <a:t>Does not order writes</a:t>
            </a:r>
          </a:p>
          <a:p>
            <a:pPr lvl="1" algn="just"/>
            <a:r>
              <a:rPr lang="en-US" dirty="0">
                <a:solidFill>
                  <a:srgbClr val="FF0000"/>
                </a:solidFill>
              </a:rPr>
              <a:t>May create conflicts later</a:t>
            </a:r>
          </a:p>
        </p:txBody>
      </p:sp>
    </p:spTree>
    <p:extLst>
      <p:ext uri="{BB962C8B-B14F-4D97-AF65-F5344CB8AC3E}">
        <p14:creationId xmlns:p14="http://schemas.microsoft.com/office/powerpoint/2010/main" val="19264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a:t>
            </a:r>
          </a:p>
        </p:txBody>
      </p:sp>
      <p:sp>
        <p:nvSpPr>
          <p:cNvPr id="3" name="Content Placeholder 2"/>
          <p:cNvSpPr>
            <a:spLocks noGrp="1"/>
          </p:cNvSpPr>
          <p:nvPr>
            <p:ph idx="1"/>
          </p:nvPr>
        </p:nvSpPr>
        <p:spPr/>
        <p:txBody>
          <a:bodyPr>
            <a:normAutofit/>
          </a:bodyPr>
          <a:lstStyle/>
          <a:p>
            <a:r>
              <a:rPr lang="en-US" dirty="0">
                <a:solidFill>
                  <a:srgbClr val="0000FF"/>
                </a:solidFill>
              </a:rPr>
              <a:t>(Advantage)</a:t>
            </a:r>
          </a:p>
          <a:p>
            <a:pPr lvl="1" algn="just"/>
            <a:r>
              <a:rPr lang="en-US" dirty="0"/>
              <a:t>If a machine is disconnected from the network, can still allow operation</a:t>
            </a:r>
          </a:p>
          <a:p>
            <a:pPr lvl="2" algn="just"/>
            <a:r>
              <a:rPr lang="en-US" dirty="0">
                <a:solidFill>
                  <a:srgbClr val="0000FF"/>
                </a:solidFill>
              </a:rPr>
              <a:t>Better to read stale values than nothing</a:t>
            </a:r>
          </a:p>
          <a:p>
            <a:pPr lvl="2" algn="just"/>
            <a:r>
              <a:rPr lang="en-US" dirty="0">
                <a:solidFill>
                  <a:srgbClr val="0000FF"/>
                </a:solidFill>
              </a:rPr>
              <a:t>Better to save in local than nothing</a:t>
            </a:r>
          </a:p>
          <a:p>
            <a:pPr lvl="1" algn="just"/>
            <a:r>
              <a:rPr lang="en-US" dirty="0"/>
              <a:t>Given the relaxed orders on writes, allows increased parallelism</a:t>
            </a:r>
          </a:p>
        </p:txBody>
      </p:sp>
    </p:spTree>
    <p:extLst>
      <p:ext uri="{BB962C8B-B14F-4D97-AF65-F5344CB8AC3E}">
        <p14:creationId xmlns:p14="http://schemas.microsoft.com/office/powerpoint/2010/main" val="2138769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a:t>
            </a:r>
          </a:p>
        </p:txBody>
      </p:sp>
      <p:sp>
        <p:nvSpPr>
          <p:cNvPr id="3" name="Content Placeholder 2"/>
          <p:cNvSpPr>
            <a:spLocks noGrp="1"/>
          </p:cNvSpPr>
          <p:nvPr>
            <p:ph idx="1"/>
          </p:nvPr>
        </p:nvSpPr>
        <p:spPr/>
        <p:txBody>
          <a:bodyPr>
            <a:normAutofit/>
          </a:bodyPr>
          <a:lstStyle/>
          <a:p>
            <a:r>
              <a:rPr lang="en-US" dirty="0">
                <a:solidFill>
                  <a:srgbClr val="FF0000"/>
                </a:solidFill>
              </a:rPr>
              <a:t>(Disadvantage)</a:t>
            </a:r>
          </a:p>
          <a:p>
            <a:pPr lvl="1" algn="just"/>
            <a:r>
              <a:rPr lang="en-US" dirty="0"/>
              <a:t>Stale reads</a:t>
            </a:r>
            <a:endParaRPr lang="en-US" dirty="0">
              <a:solidFill>
                <a:srgbClr val="0000FF"/>
              </a:solidFill>
            </a:endParaRPr>
          </a:p>
          <a:p>
            <a:pPr lvl="1" algn="just"/>
            <a:r>
              <a:rPr lang="en-US" dirty="0"/>
              <a:t>As writes are not ordered, they may create conflicts later</a:t>
            </a:r>
          </a:p>
          <a:p>
            <a:pPr lvl="2" algn="just"/>
            <a:r>
              <a:rPr lang="en-US" dirty="0"/>
              <a:t>Might involve application user intervention</a:t>
            </a:r>
          </a:p>
        </p:txBody>
      </p:sp>
    </p:spTree>
    <p:extLst>
      <p:ext uri="{BB962C8B-B14F-4D97-AF65-F5344CB8AC3E}">
        <p14:creationId xmlns:p14="http://schemas.microsoft.com/office/powerpoint/2010/main" val="848983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Eventual vs. Sequential Consistency</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(Sequential Consistency is Pessimistic)</a:t>
            </a:r>
          </a:p>
          <a:p>
            <a:pPr lvl="1" algn="just"/>
            <a:r>
              <a:rPr lang="en-US" dirty="0"/>
              <a:t>It decides on the order of operations as they are executed</a:t>
            </a:r>
          </a:p>
          <a:p>
            <a:pPr algn="just"/>
            <a:r>
              <a:rPr lang="en-US" dirty="0">
                <a:solidFill>
                  <a:srgbClr val="0000FF"/>
                </a:solidFill>
              </a:rPr>
              <a:t>(Eventual Consistency is Optimistic)</a:t>
            </a:r>
          </a:p>
          <a:p>
            <a:pPr lvl="1" algn="just"/>
            <a:r>
              <a:rPr lang="en-US" dirty="0"/>
              <a:t>Let updates happen as they occur, worry about their order later</a:t>
            </a:r>
          </a:p>
          <a:p>
            <a:pPr lvl="1" algn="just"/>
            <a:r>
              <a:rPr lang="en-US" dirty="0">
                <a:solidFill>
                  <a:srgbClr val="0000FF"/>
                </a:solidFill>
              </a:rPr>
              <a:t>Imagine changing code in Git with your project partners. You may update local machine as they happen, later need to resolve conflict with the code of team members. </a:t>
            </a:r>
          </a:p>
          <a:p>
            <a:pPr lvl="1" algn="just"/>
            <a:endParaRPr lang="en-US" dirty="0"/>
          </a:p>
          <a:p>
            <a:pPr lvl="1" algn="just"/>
            <a:endParaRPr lang="en-US" dirty="0"/>
          </a:p>
        </p:txBody>
      </p:sp>
    </p:spTree>
    <p:extLst>
      <p:ext uri="{BB962C8B-B14F-4D97-AF65-F5344CB8AC3E}">
        <p14:creationId xmlns:p14="http://schemas.microsoft.com/office/powerpoint/2010/main" val="286209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Eventual Consistency (Example)</a:t>
            </a:r>
          </a:p>
        </p:txBody>
      </p:sp>
      <p:sp>
        <p:nvSpPr>
          <p:cNvPr id="3" name="Content Placeholder 2"/>
          <p:cNvSpPr>
            <a:spLocks noGrp="1"/>
          </p:cNvSpPr>
          <p:nvPr>
            <p:ph idx="1"/>
          </p:nvPr>
        </p:nvSpPr>
        <p:spPr/>
        <p:txBody>
          <a:bodyPr>
            <a:normAutofit/>
          </a:bodyPr>
          <a:lstStyle/>
          <a:p>
            <a:pPr algn="just"/>
            <a:r>
              <a:rPr lang="en-US" dirty="0">
                <a:solidFill>
                  <a:srgbClr val="0000FF"/>
                </a:solidFill>
              </a:rPr>
              <a:t>File Synchronizer</a:t>
            </a:r>
            <a:r>
              <a:rPr lang="en-US" dirty="0"/>
              <a:t>: A set of machines containing common files. </a:t>
            </a:r>
          </a:p>
          <a:p>
            <a:pPr algn="just"/>
            <a:r>
              <a:rPr lang="en-US" dirty="0">
                <a:solidFill>
                  <a:srgbClr val="0000FF"/>
                </a:solidFill>
              </a:rPr>
              <a:t>(Goal)</a:t>
            </a:r>
          </a:p>
          <a:p>
            <a:pPr lvl="1" algn="just"/>
            <a:r>
              <a:rPr lang="en-US" dirty="0"/>
              <a:t>The content in a common file eventually become identical in all machines. </a:t>
            </a:r>
          </a:p>
          <a:p>
            <a:pPr lvl="1" algn="just"/>
            <a:r>
              <a:rPr lang="en-US" dirty="0"/>
              <a:t>Do not replace new content of the file with old one. </a:t>
            </a:r>
          </a:p>
          <a:p>
            <a:pPr lvl="1" algn="just"/>
            <a:endParaRPr lang="en-US" dirty="0"/>
          </a:p>
        </p:txBody>
      </p:sp>
    </p:spTree>
    <p:extLst>
      <p:ext uri="{BB962C8B-B14F-4D97-AF65-F5344CB8AC3E}">
        <p14:creationId xmlns:p14="http://schemas.microsoft.com/office/powerpoint/2010/main" val="43998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 (Example)</a:t>
            </a:r>
          </a:p>
        </p:txBody>
      </p:sp>
      <p:sp>
        <p:nvSpPr>
          <p:cNvPr id="4" name="Rounded Rectangle 3"/>
          <p:cNvSpPr/>
          <p:nvPr/>
        </p:nvSpPr>
        <p:spPr>
          <a:xfrm>
            <a:off x="1173496" y="2032000"/>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865514" y="2019904"/>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765653" y="2999618"/>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30625" y="3023809"/>
            <a:ext cx="36285" cy="359228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489120" y="2999618"/>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15147" y="3422952"/>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14940" y="3773772"/>
            <a:ext cx="700207" cy="369332"/>
          </a:xfrm>
          <a:prstGeom prst="rect">
            <a:avLst/>
          </a:prstGeom>
          <a:noFill/>
        </p:spPr>
        <p:txBody>
          <a:bodyPr wrap="none" rtlCol="0">
            <a:spAutoFit/>
          </a:bodyPr>
          <a:lstStyle/>
          <a:p>
            <a:r>
              <a:rPr lang="en-US" dirty="0">
                <a:solidFill>
                  <a:srgbClr val="0000FF"/>
                </a:solidFill>
              </a:rPr>
              <a:t>w(x)a</a:t>
            </a:r>
          </a:p>
        </p:txBody>
      </p:sp>
      <p:sp>
        <p:nvSpPr>
          <p:cNvPr id="21" name="Freeform 20"/>
          <p:cNvSpPr/>
          <p:nvPr/>
        </p:nvSpPr>
        <p:spPr>
          <a:xfrm flipH="1">
            <a:off x="7457922" y="3422952"/>
            <a:ext cx="464458"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7986593" y="3741506"/>
            <a:ext cx="710914" cy="369332"/>
          </a:xfrm>
          <a:prstGeom prst="rect">
            <a:avLst/>
          </a:prstGeom>
          <a:noFill/>
        </p:spPr>
        <p:txBody>
          <a:bodyPr wrap="none" rtlCol="0">
            <a:spAutoFit/>
          </a:bodyPr>
          <a:lstStyle/>
          <a:p>
            <a:r>
              <a:rPr lang="en-US" dirty="0">
                <a:solidFill>
                  <a:srgbClr val="0000FF"/>
                </a:solidFill>
              </a:rPr>
              <a:t>w(x)b</a:t>
            </a:r>
          </a:p>
        </p:txBody>
      </p:sp>
      <p:sp>
        <p:nvSpPr>
          <p:cNvPr id="23" name="TextBox 22"/>
          <p:cNvSpPr txBox="1"/>
          <p:nvPr/>
        </p:nvSpPr>
        <p:spPr>
          <a:xfrm>
            <a:off x="2427883" y="6488667"/>
            <a:ext cx="4526199" cy="369332"/>
          </a:xfrm>
          <a:prstGeom prst="rect">
            <a:avLst/>
          </a:prstGeom>
          <a:noFill/>
        </p:spPr>
        <p:txBody>
          <a:bodyPr wrap="none" rtlCol="0">
            <a:spAutoFit/>
          </a:bodyPr>
          <a:lstStyle/>
          <a:p>
            <a:r>
              <a:rPr lang="en-US" i="1" dirty="0">
                <a:solidFill>
                  <a:srgbClr val="0000FF"/>
                </a:solidFill>
              </a:rPr>
              <a:t>Unresolved conflicts are reported to machines</a:t>
            </a:r>
          </a:p>
        </p:txBody>
      </p:sp>
      <p:cxnSp>
        <p:nvCxnSpPr>
          <p:cNvPr id="14" name="Straight Arrow Connector 13"/>
          <p:cNvCxnSpPr/>
          <p:nvPr/>
        </p:nvCxnSpPr>
        <p:spPr>
          <a:xfrm>
            <a:off x="1765653" y="4438953"/>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566910" y="4438953"/>
            <a:ext cx="2891012" cy="33382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flipH="1">
            <a:off x="4530625" y="4930019"/>
            <a:ext cx="464458"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4898570" y="5043714"/>
            <a:ext cx="1742108" cy="369332"/>
          </a:xfrm>
          <a:prstGeom prst="rect">
            <a:avLst/>
          </a:prstGeom>
          <a:noFill/>
        </p:spPr>
        <p:txBody>
          <a:bodyPr wrap="none" rtlCol="0">
            <a:spAutoFit/>
          </a:bodyPr>
          <a:lstStyle/>
          <a:p>
            <a:r>
              <a:rPr lang="en-US" dirty="0"/>
              <a:t>Resolve conflicts</a:t>
            </a:r>
          </a:p>
        </p:txBody>
      </p:sp>
      <p:cxnSp>
        <p:nvCxnSpPr>
          <p:cNvPr id="25" name="Straight Arrow Connector 24"/>
          <p:cNvCxnSpPr/>
          <p:nvPr/>
        </p:nvCxnSpPr>
        <p:spPr>
          <a:xfrm flipH="1">
            <a:off x="1765654" y="6011333"/>
            <a:ext cx="2801256" cy="24190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530625" y="6163733"/>
            <a:ext cx="2927297" cy="24190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11974" y="5885542"/>
            <a:ext cx="2087906" cy="369332"/>
          </a:xfrm>
          <a:prstGeom prst="rect">
            <a:avLst/>
          </a:prstGeom>
          <a:noFill/>
        </p:spPr>
        <p:txBody>
          <a:bodyPr wrap="none" rtlCol="0">
            <a:spAutoFit/>
          </a:bodyPr>
          <a:lstStyle/>
          <a:p>
            <a:r>
              <a:rPr lang="en-US" dirty="0"/>
              <a:t>Unresolved conflicts</a:t>
            </a:r>
          </a:p>
        </p:txBody>
      </p:sp>
      <p:sp>
        <p:nvSpPr>
          <p:cNvPr id="28" name="TextBox 27"/>
          <p:cNvSpPr txBox="1"/>
          <p:nvPr/>
        </p:nvSpPr>
        <p:spPr>
          <a:xfrm>
            <a:off x="1917231" y="5700876"/>
            <a:ext cx="2087906" cy="369332"/>
          </a:xfrm>
          <a:prstGeom prst="rect">
            <a:avLst/>
          </a:prstGeom>
          <a:noFill/>
        </p:spPr>
        <p:txBody>
          <a:bodyPr wrap="none" rtlCol="0">
            <a:spAutoFit/>
          </a:bodyPr>
          <a:lstStyle/>
          <a:p>
            <a:r>
              <a:rPr lang="en-US" dirty="0"/>
              <a:t>Unresolved conflicts</a:t>
            </a:r>
          </a:p>
        </p:txBody>
      </p:sp>
      <p:sp>
        <p:nvSpPr>
          <p:cNvPr id="30" name="TextBox 29"/>
          <p:cNvSpPr txBox="1"/>
          <p:nvPr/>
        </p:nvSpPr>
        <p:spPr>
          <a:xfrm>
            <a:off x="2657692" y="4113164"/>
            <a:ext cx="735373" cy="369332"/>
          </a:xfrm>
          <a:prstGeom prst="rect">
            <a:avLst/>
          </a:prstGeom>
          <a:noFill/>
        </p:spPr>
        <p:txBody>
          <a:bodyPr wrap="none" rtlCol="0">
            <a:spAutoFit/>
          </a:bodyPr>
          <a:lstStyle/>
          <a:p>
            <a:r>
              <a:rPr lang="en-US" dirty="0"/>
              <a:t>Synch</a:t>
            </a:r>
          </a:p>
        </p:txBody>
      </p:sp>
      <p:sp>
        <p:nvSpPr>
          <p:cNvPr id="31" name="TextBox 30"/>
          <p:cNvSpPr txBox="1"/>
          <p:nvPr/>
        </p:nvSpPr>
        <p:spPr>
          <a:xfrm>
            <a:off x="5627409" y="4264054"/>
            <a:ext cx="735373" cy="369332"/>
          </a:xfrm>
          <a:prstGeom prst="rect">
            <a:avLst/>
          </a:prstGeom>
          <a:noFill/>
        </p:spPr>
        <p:txBody>
          <a:bodyPr wrap="none" rtlCol="0">
            <a:spAutoFit/>
          </a:bodyPr>
          <a:lstStyle/>
          <a:p>
            <a:r>
              <a:rPr lang="en-US" dirty="0"/>
              <a:t>Synch</a:t>
            </a:r>
          </a:p>
        </p:txBody>
      </p:sp>
      <p:cxnSp>
        <p:nvCxnSpPr>
          <p:cNvPr id="32" name="Straight Arrow Connector 31"/>
          <p:cNvCxnSpPr/>
          <p:nvPr/>
        </p:nvCxnSpPr>
        <p:spPr>
          <a:xfrm>
            <a:off x="1765653" y="3773772"/>
            <a:ext cx="5723467" cy="0"/>
          </a:xfrm>
          <a:prstGeom prst="straightConnector1">
            <a:avLst/>
          </a:prstGeom>
          <a:ln>
            <a:solidFill>
              <a:srgbClr val="FF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69078" y="3737489"/>
            <a:ext cx="2623409" cy="369332"/>
          </a:xfrm>
          <a:prstGeom prst="rect">
            <a:avLst/>
          </a:prstGeom>
          <a:noFill/>
        </p:spPr>
        <p:txBody>
          <a:bodyPr wrap="none" rtlCol="0">
            <a:spAutoFit/>
          </a:bodyPr>
          <a:lstStyle/>
          <a:p>
            <a:r>
              <a:rPr lang="en-US" i="1" dirty="0">
                <a:solidFill>
                  <a:srgbClr val="0000FF"/>
                </a:solidFill>
              </a:rPr>
              <a:t>Pair-wise synchronization</a:t>
            </a:r>
          </a:p>
        </p:txBody>
      </p:sp>
      <p:sp>
        <p:nvSpPr>
          <p:cNvPr id="34" name="Rounded Rectangle 33"/>
          <p:cNvSpPr/>
          <p:nvPr/>
        </p:nvSpPr>
        <p:spPr>
          <a:xfrm>
            <a:off x="3829359" y="2032000"/>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Tree>
    <p:extLst>
      <p:ext uri="{BB962C8B-B14F-4D97-AF65-F5344CB8AC3E}">
        <p14:creationId xmlns:p14="http://schemas.microsoft.com/office/powerpoint/2010/main" val="2586742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 (Lost Updates)</a:t>
            </a:r>
          </a:p>
        </p:txBody>
      </p:sp>
      <p:sp>
        <p:nvSpPr>
          <p:cNvPr id="3" name="Content Placeholder 2"/>
          <p:cNvSpPr>
            <a:spLocks noGrp="1"/>
          </p:cNvSpPr>
          <p:nvPr>
            <p:ph idx="1"/>
          </p:nvPr>
        </p:nvSpPr>
        <p:spPr/>
        <p:txBody>
          <a:bodyPr/>
          <a:lstStyle/>
          <a:p>
            <a:r>
              <a:rPr lang="en-US" i="1" dirty="0">
                <a:solidFill>
                  <a:srgbClr val="0000FF"/>
                </a:solidFill>
              </a:rPr>
              <a:t>It is important to check whether updates are sequential</a:t>
            </a:r>
          </a:p>
          <a:p>
            <a:pPr lvl="1"/>
            <a:r>
              <a:rPr lang="en-US" dirty="0"/>
              <a:t>i.e. one update is strictly after/before the other. </a:t>
            </a:r>
          </a:p>
          <a:p>
            <a:pPr lvl="1"/>
            <a:r>
              <a:rPr lang="en-US" dirty="0">
                <a:solidFill>
                  <a:srgbClr val="FF0000"/>
                </a:solidFill>
              </a:rPr>
              <a:t>Conflicts are raised otherwise</a:t>
            </a:r>
          </a:p>
          <a:p>
            <a:pPr lvl="1"/>
            <a:endParaRPr lang="en-US" dirty="0">
              <a:solidFill>
                <a:srgbClr val="0000FF"/>
              </a:solidFill>
            </a:endParaRPr>
          </a:p>
        </p:txBody>
      </p:sp>
    </p:spTree>
    <p:extLst>
      <p:ext uri="{BB962C8B-B14F-4D97-AF65-F5344CB8AC3E}">
        <p14:creationId xmlns:p14="http://schemas.microsoft.com/office/powerpoint/2010/main" val="41488829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Updates (Example)</a:t>
            </a:r>
          </a:p>
        </p:txBody>
      </p:sp>
      <p:sp>
        <p:nvSpPr>
          <p:cNvPr id="4" name="Rounded Rectangle 3"/>
          <p:cNvSpPr/>
          <p:nvPr/>
        </p:nvSpPr>
        <p:spPr>
          <a:xfrm>
            <a:off x="1173496" y="2032000"/>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865514" y="2019904"/>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765653" y="2999618"/>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65798" y="3023809"/>
            <a:ext cx="3280" cy="34350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489120" y="2999618"/>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15147" y="3422952"/>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14940" y="3773772"/>
            <a:ext cx="700207" cy="369332"/>
          </a:xfrm>
          <a:prstGeom prst="rect">
            <a:avLst/>
          </a:prstGeom>
          <a:noFill/>
        </p:spPr>
        <p:txBody>
          <a:bodyPr wrap="none" rtlCol="0">
            <a:spAutoFit/>
          </a:bodyPr>
          <a:lstStyle/>
          <a:p>
            <a:r>
              <a:rPr lang="en-US" dirty="0">
                <a:solidFill>
                  <a:srgbClr val="0000FF"/>
                </a:solidFill>
              </a:rPr>
              <a:t>w(x)a</a:t>
            </a:r>
          </a:p>
        </p:txBody>
      </p:sp>
      <p:sp>
        <p:nvSpPr>
          <p:cNvPr id="21" name="Freeform 20"/>
          <p:cNvSpPr/>
          <p:nvPr/>
        </p:nvSpPr>
        <p:spPr>
          <a:xfrm flipH="1">
            <a:off x="7457922" y="3422952"/>
            <a:ext cx="464458"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7986593" y="3741506"/>
            <a:ext cx="710914" cy="369332"/>
          </a:xfrm>
          <a:prstGeom prst="rect">
            <a:avLst/>
          </a:prstGeom>
          <a:noFill/>
        </p:spPr>
        <p:txBody>
          <a:bodyPr wrap="none" rtlCol="0">
            <a:spAutoFit/>
          </a:bodyPr>
          <a:lstStyle/>
          <a:p>
            <a:r>
              <a:rPr lang="en-US" dirty="0">
                <a:solidFill>
                  <a:srgbClr val="0000FF"/>
                </a:solidFill>
              </a:rPr>
              <a:t>w(x)b</a:t>
            </a:r>
          </a:p>
        </p:txBody>
      </p:sp>
      <p:sp>
        <p:nvSpPr>
          <p:cNvPr id="23" name="TextBox 22"/>
          <p:cNvSpPr txBox="1"/>
          <p:nvPr/>
        </p:nvSpPr>
        <p:spPr>
          <a:xfrm>
            <a:off x="931513" y="6458857"/>
            <a:ext cx="8152342" cy="369332"/>
          </a:xfrm>
          <a:prstGeom prst="rect">
            <a:avLst/>
          </a:prstGeom>
          <a:noFill/>
        </p:spPr>
        <p:txBody>
          <a:bodyPr wrap="none" rtlCol="0">
            <a:spAutoFit/>
          </a:bodyPr>
          <a:lstStyle/>
          <a:p>
            <a:r>
              <a:rPr lang="en-US" i="1" dirty="0">
                <a:solidFill>
                  <a:srgbClr val="0000FF"/>
                </a:solidFill>
              </a:rPr>
              <a:t>Timestamp the synchronization request with the server. Latest timestamp is taken.</a:t>
            </a:r>
          </a:p>
        </p:txBody>
      </p:sp>
      <p:cxnSp>
        <p:nvCxnSpPr>
          <p:cNvPr id="26" name="Straight Arrow Connector 25"/>
          <p:cNvCxnSpPr/>
          <p:nvPr/>
        </p:nvCxnSpPr>
        <p:spPr>
          <a:xfrm>
            <a:off x="1765653" y="4438953"/>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4566910" y="4438953"/>
            <a:ext cx="2891012" cy="33382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657692" y="4113164"/>
            <a:ext cx="1937324" cy="369332"/>
          </a:xfrm>
          <a:prstGeom prst="rect">
            <a:avLst/>
          </a:prstGeom>
          <a:noFill/>
        </p:spPr>
        <p:txBody>
          <a:bodyPr wrap="none" rtlCol="0">
            <a:spAutoFit/>
          </a:bodyPr>
          <a:lstStyle/>
          <a:p>
            <a:r>
              <a:rPr lang="en-US" dirty="0"/>
              <a:t>Synch (time: 1000)</a:t>
            </a:r>
          </a:p>
        </p:txBody>
      </p:sp>
      <p:sp>
        <p:nvSpPr>
          <p:cNvPr id="29" name="TextBox 28"/>
          <p:cNvSpPr txBox="1"/>
          <p:nvPr/>
        </p:nvSpPr>
        <p:spPr>
          <a:xfrm>
            <a:off x="5627409" y="4227769"/>
            <a:ext cx="1885139" cy="369332"/>
          </a:xfrm>
          <a:prstGeom prst="rect">
            <a:avLst/>
          </a:prstGeom>
          <a:noFill/>
        </p:spPr>
        <p:txBody>
          <a:bodyPr wrap="none" rtlCol="0">
            <a:spAutoFit/>
          </a:bodyPr>
          <a:lstStyle/>
          <a:p>
            <a:r>
              <a:rPr lang="en-US" dirty="0"/>
              <a:t>Synch (time:2000)</a:t>
            </a:r>
          </a:p>
        </p:txBody>
      </p:sp>
      <p:cxnSp>
        <p:nvCxnSpPr>
          <p:cNvPr id="30" name="Straight Arrow Connector 29"/>
          <p:cNvCxnSpPr/>
          <p:nvPr/>
        </p:nvCxnSpPr>
        <p:spPr>
          <a:xfrm>
            <a:off x="1765653" y="3753602"/>
            <a:ext cx="5723467" cy="0"/>
          </a:xfrm>
          <a:prstGeom prst="straightConnector1">
            <a:avLst/>
          </a:prstGeom>
          <a:ln>
            <a:solidFill>
              <a:srgbClr val="FF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569078" y="3681031"/>
            <a:ext cx="2942269" cy="369332"/>
          </a:xfrm>
          <a:prstGeom prst="rect">
            <a:avLst/>
          </a:prstGeom>
          <a:noFill/>
        </p:spPr>
        <p:txBody>
          <a:bodyPr wrap="none" rtlCol="0">
            <a:spAutoFit/>
          </a:bodyPr>
          <a:lstStyle/>
          <a:p>
            <a:r>
              <a:rPr lang="en-US" i="1" dirty="0">
                <a:solidFill>
                  <a:srgbClr val="0000FF"/>
                </a:solidFill>
              </a:rPr>
              <a:t>No pair-wise synchronization</a:t>
            </a:r>
          </a:p>
        </p:txBody>
      </p:sp>
      <p:sp>
        <p:nvSpPr>
          <p:cNvPr id="3" name="TextBox 2"/>
          <p:cNvSpPr txBox="1"/>
          <p:nvPr/>
        </p:nvSpPr>
        <p:spPr>
          <a:xfrm>
            <a:off x="4565798" y="5624286"/>
            <a:ext cx="3502769" cy="369332"/>
          </a:xfrm>
          <a:prstGeom prst="rect">
            <a:avLst/>
          </a:prstGeom>
          <a:noFill/>
        </p:spPr>
        <p:txBody>
          <a:bodyPr wrap="none" rtlCol="0">
            <a:spAutoFit/>
          </a:bodyPr>
          <a:lstStyle/>
          <a:p>
            <a:r>
              <a:rPr lang="en-US" i="1" dirty="0">
                <a:solidFill>
                  <a:srgbClr val="FF0000"/>
                </a:solidFill>
              </a:rPr>
              <a:t>Clocks are usually not synchronized </a:t>
            </a:r>
          </a:p>
        </p:txBody>
      </p:sp>
      <p:sp>
        <p:nvSpPr>
          <p:cNvPr id="32" name="Rounded Rectangle 31"/>
          <p:cNvSpPr/>
          <p:nvPr/>
        </p:nvSpPr>
        <p:spPr>
          <a:xfrm>
            <a:off x="3982936" y="2019904"/>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Tree>
    <p:extLst>
      <p:ext uri="{BB962C8B-B14F-4D97-AF65-F5344CB8AC3E}">
        <p14:creationId xmlns:p14="http://schemas.microsoft.com/office/powerpoint/2010/main" val="27736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Updates (Example)</a:t>
            </a:r>
          </a:p>
        </p:txBody>
      </p:sp>
      <p:sp>
        <p:nvSpPr>
          <p:cNvPr id="4" name="Rounded Rectangle 3"/>
          <p:cNvSpPr/>
          <p:nvPr/>
        </p:nvSpPr>
        <p:spPr>
          <a:xfrm>
            <a:off x="1215448" y="147811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907466"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807605" y="2445732"/>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531072" y="2445732"/>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57099" y="2869066"/>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56892" y="3219886"/>
            <a:ext cx="700207" cy="369332"/>
          </a:xfrm>
          <a:prstGeom prst="rect">
            <a:avLst/>
          </a:prstGeom>
          <a:noFill/>
        </p:spPr>
        <p:txBody>
          <a:bodyPr wrap="none" rtlCol="0">
            <a:spAutoFit/>
          </a:bodyPr>
          <a:lstStyle/>
          <a:p>
            <a:r>
              <a:rPr lang="en-US" dirty="0">
                <a:solidFill>
                  <a:srgbClr val="0000FF"/>
                </a:solidFill>
              </a:rPr>
              <a:t>w(x)a</a:t>
            </a:r>
          </a:p>
        </p:txBody>
      </p:sp>
      <p:sp>
        <p:nvSpPr>
          <p:cNvPr id="22" name="TextBox 21"/>
          <p:cNvSpPr txBox="1"/>
          <p:nvPr/>
        </p:nvSpPr>
        <p:spPr>
          <a:xfrm>
            <a:off x="5051753" y="4572041"/>
            <a:ext cx="687245" cy="369332"/>
          </a:xfrm>
          <a:prstGeom prst="rect">
            <a:avLst/>
          </a:prstGeom>
          <a:noFill/>
        </p:spPr>
        <p:txBody>
          <a:bodyPr wrap="none" rtlCol="0">
            <a:spAutoFit/>
          </a:bodyPr>
          <a:lstStyle/>
          <a:p>
            <a:r>
              <a:rPr lang="en-US" dirty="0">
                <a:solidFill>
                  <a:srgbClr val="0000FF"/>
                </a:solidFill>
              </a:rPr>
              <a:t>w(x)c</a:t>
            </a:r>
          </a:p>
        </p:txBody>
      </p:sp>
      <p:sp>
        <p:nvSpPr>
          <p:cNvPr id="23" name="TextBox 22"/>
          <p:cNvSpPr txBox="1"/>
          <p:nvPr/>
        </p:nvSpPr>
        <p:spPr>
          <a:xfrm>
            <a:off x="1406429" y="5904971"/>
            <a:ext cx="6917366" cy="923330"/>
          </a:xfrm>
          <a:prstGeom prst="rect">
            <a:avLst/>
          </a:prstGeom>
          <a:noFill/>
        </p:spPr>
        <p:txBody>
          <a:bodyPr wrap="none" rtlCol="0">
            <a:spAutoFit/>
          </a:bodyPr>
          <a:lstStyle/>
          <a:p>
            <a:r>
              <a:rPr lang="en-US" i="1" dirty="0">
                <a:solidFill>
                  <a:srgbClr val="0000FF"/>
                </a:solidFill>
              </a:rPr>
              <a:t>Use the entire version history to be carried during synch operation</a:t>
            </a:r>
          </a:p>
          <a:p>
            <a:r>
              <a:rPr lang="en-US" i="1" dirty="0">
                <a:solidFill>
                  <a:srgbClr val="0000FF"/>
                </a:solidFill>
              </a:rPr>
              <a:t>If History H1 is a prefix of History H2, then we can take H2, as it is latest</a:t>
            </a:r>
          </a:p>
          <a:p>
            <a:r>
              <a:rPr lang="en-US" i="1" dirty="0">
                <a:solidFill>
                  <a:srgbClr val="0000FF"/>
                </a:solidFill>
              </a:rPr>
              <a:t>Otherwise, conflicts need to be resolved</a:t>
            </a:r>
          </a:p>
        </p:txBody>
      </p:sp>
      <p:cxnSp>
        <p:nvCxnSpPr>
          <p:cNvPr id="26" name="Straight Arrow Connector 25"/>
          <p:cNvCxnSpPr/>
          <p:nvPr/>
        </p:nvCxnSpPr>
        <p:spPr>
          <a:xfrm>
            <a:off x="1807605" y="3885067"/>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57972" y="3526287"/>
            <a:ext cx="1757437" cy="369332"/>
          </a:xfrm>
          <a:prstGeom prst="rect">
            <a:avLst/>
          </a:prstGeom>
          <a:noFill/>
        </p:spPr>
        <p:txBody>
          <a:bodyPr wrap="none" rtlCol="0">
            <a:spAutoFit/>
          </a:bodyPr>
          <a:lstStyle/>
          <a:p>
            <a:r>
              <a:rPr lang="en-US" dirty="0"/>
              <a:t>Synch (V1: 1000)</a:t>
            </a:r>
          </a:p>
        </p:txBody>
      </p:sp>
      <p:sp>
        <p:nvSpPr>
          <p:cNvPr id="24" name="TextBox 23"/>
          <p:cNvSpPr txBox="1"/>
          <p:nvPr/>
        </p:nvSpPr>
        <p:spPr>
          <a:xfrm>
            <a:off x="584500" y="3498932"/>
            <a:ext cx="1084552" cy="369332"/>
          </a:xfrm>
          <a:prstGeom prst="rect">
            <a:avLst/>
          </a:prstGeom>
          <a:noFill/>
        </p:spPr>
        <p:txBody>
          <a:bodyPr wrap="none" rtlCol="0">
            <a:spAutoFit/>
          </a:bodyPr>
          <a:lstStyle/>
          <a:p>
            <a:r>
              <a:rPr lang="en-US" dirty="0"/>
              <a:t>V1: 1000)</a:t>
            </a:r>
          </a:p>
        </p:txBody>
      </p:sp>
      <p:sp>
        <p:nvSpPr>
          <p:cNvPr id="33" name="Freeform 32"/>
          <p:cNvSpPr/>
          <p:nvPr/>
        </p:nvSpPr>
        <p:spPr>
          <a:xfrm>
            <a:off x="1357099" y="4218896"/>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571544" y="4477661"/>
            <a:ext cx="710914" cy="369332"/>
          </a:xfrm>
          <a:prstGeom prst="rect">
            <a:avLst/>
          </a:prstGeom>
          <a:noFill/>
        </p:spPr>
        <p:txBody>
          <a:bodyPr wrap="none" rtlCol="0">
            <a:spAutoFit/>
          </a:bodyPr>
          <a:lstStyle/>
          <a:p>
            <a:r>
              <a:rPr lang="en-US" dirty="0">
                <a:solidFill>
                  <a:srgbClr val="0000FF"/>
                </a:solidFill>
              </a:rPr>
              <a:t>w(x)b</a:t>
            </a:r>
          </a:p>
        </p:txBody>
      </p:sp>
      <p:sp>
        <p:nvSpPr>
          <p:cNvPr id="35" name="TextBox 34"/>
          <p:cNvSpPr txBox="1"/>
          <p:nvPr/>
        </p:nvSpPr>
        <p:spPr>
          <a:xfrm>
            <a:off x="499152" y="4756707"/>
            <a:ext cx="1014558" cy="646331"/>
          </a:xfrm>
          <a:prstGeom prst="rect">
            <a:avLst/>
          </a:prstGeom>
          <a:noFill/>
        </p:spPr>
        <p:txBody>
          <a:bodyPr wrap="none" rtlCol="0">
            <a:spAutoFit/>
          </a:bodyPr>
          <a:lstStyle/>
          <a:p>
            <a:r>
              <a:rPr lang="en-US" dirty="0"/>
              <a:t>V1: 1000</a:t>
            </a:r>
          </a:p>
          <a:p>
            <a:r>
              <a:rPr lang="en-US" dirty="0"/>
              <a:t>V1: 2000</a:t>
            </a:r>
          </a:p>
        </p:txBody>
      </p:sp>
      <p:cxnSp>
        <p:nvCxnSpPr>
          <p:cNvPr id="36" name="Straight Connector 35"/>
          <p:cNvCxnSpPr/>
          <p:nvPr/>
        </p:nvCxnSpPr>
        <p:spPr>
          <a:xfrm>
            <a:off x="4607750" y="2469923"/>
            <a:ext cx="3280" cy="34350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4024888"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38" name="TextBox 37"/>
          <p:cNvSpPr txBox="1"/>
          <p:nvPr/>
        </p:nvSpPr>
        <p:spPr>
          <a:xfrm>
            <a:off x="4648336" y="3910264"/>
            <a:ext cx="1014558" cy="369332"/>
          </a:xfrm>
          <a:prstGeom prst="rect">
            <a:avLst/>
          </a:prstGeom>
          <a:noFill/>
        </p:spPr>
        <p:txBody>
          <a:bodyPr wrap="none" rtlCol="0">
            <a:spAutoFit/>
          </a:bodyPr>
          <a:lstStyle/>
          <a:p>
            <a:r>
              <a:rPr lang="en-US" dirty="0"/>
              <a:t>V1: 1000</a:t>
            </a:r>
          </a:p>
        </p:txBody>
      </p:sp>
      <p:sp>
        <p:nvSpPr>
          <p:cNvPr id="39" name="Freeform 38"/>
          <p:cNvSpPr/>
          <p:nvPr/>
        </p:nvSpPr>
        <p:spPr>
          <a:xfrm flipH="1">
            <a:off x="4587295" y="4303135"/>
            <a:ext cx="464458"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5005836" y="4818411"/>
            <a:ext cx="1014558" cy="646331"/>
          </a:xfrm>
          <a:prstGeom prst="rect">
            <a:avLst/>
          </a:prstGeom>
          <a:noFill/>
        </p:spPr>
        <p:txBody>
          <a:bodyPr wrap="none" rtlCol="0">
            <a:spAutoFit/>
          </a:bodyPr>
          <a:lstStyle/>
          <a:p>
            <a:r>
              <a:rPr lang="en-US" dirty="0"/>
              <a:t>V1: 1000</a:t>
            </a:r>
          </a:p>
          <a:p>
            <a:r>
              <a:rPr lang="en-US" dirty="0"/>
              <a:t>V2: 1600</a:t>
            </a:r>
          </a:p>
        </p:txBody>
      </p:sp>
      <p:cxnSp>
        <p:nvCxnSpPr>
          <p:cNvPr id="41" name="Straight Arrow Connector 40"/>
          <p:cNvCxnSpPr/>
          <p:nvPr/>
        </p:nvCxnSpPr>
        <p:spPr>
          <a:xfrm flipH="1">
            <a:off x="1807605" y="5464742"/>
            <a:ext cx="2779690" cy="307182"/>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446658" y="4738919"/>
            <a:ext cx="1084552" cy="923330"/>
          </a:xfrm>
          <a:prstGeom prst="rect">
            <a:avLst/>
          </a:prstGeom>
          <a:noFill/>
        </p:spPr>
        <p:txBody>
          <a:bodyPr wrap="none" rtlCol="0">
            <a:spAutoFit/>
          </a:bodyPr>
          <a:lstStyle/>
          <a:p>
            <a:r>
              <a:rPr lang="en-US" dirty="0"/>
              <a:t>Synch </a:t>
            </a:r>
          </a:p>
          <a:p>
            <a:r>
              <a:rPr lang="en-US" dirty="0"/>
              <a:t>(V1: 1000</a:t>
            </a:r>
          </a:p>
          <a:p>
            <a:r>
              <a:rPr lang="en-US" dirty="0"/>
              <a:t>V2: 1600)</a:t>
            </a:r>
          </a:p>
        </p:txBody>
      </p:sp>
    </p:spTree>
    <p:extLst>
      <p:ext uri="{BB962C8B-B14F-4D97-AF65-F5344CB8AC3E}">
        <p14:creationId xmlns:p14="http://schemas.microsoft.com/office/powerpoint/2010/main" val="325752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Naïve DSM Protocol (Example)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1068101" y="4200671"/>
            <a:ext cx="7229575" cy="369332"/>
          </a:xfrm>
          <a:prstGeom prst="rect">
            <a:avLst/>
          </a:prstGeom>
          <a:noFill/>
        </p:spPr>
        <p:txBody>
          <a:bodyPr wrap="none" rtlCol="0">
            <a:spAutoFit/>
          </a:bodyPr>
          <a:lstStyle/>
          <a:p>
            <a:r>
              <a:rPr lang="en-US" i="1" dirty="0">
                <a:solidFill>
                  <a:srgbClr val="0000FF"/>
                </a:solidFill>
              </a:rPr>
              <a:t>The value of v1 might arrive after done1 to P2. This breaks the dependency.</a:t>
            </a:r>
          </a:p>
        </p:txBody>
      </p:sp>
      <p:cxnSp>
        <p:nvCxnSpPr>
          <p:cNvPr id="47" name="Straight Connector 46"/>
          <p:cNvCxnSpPr/>
          <p:nvPr/>
        </p:nvCxnSpPr>
        <p:spPr>
          <a:xfrm>
            <a:off x="1886606"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054" y="1570038"/>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61770" y="3871083"/>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4233218" y="3838817"/>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886606" y="2023357"/>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1418245"/>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886606" y="1669143"/>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05057" y="2064576"/>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3193959" y="2802175"/>
            <a:ext cx="405918" cy="369332"/>
          </a:xfrm>
          <a:prstGeom prst="rect">
            <a:avLst/>
          </a:prstGeom>
          <a:noFill/>
        </p:spPr>
        <p:txBody>
          <a:bodyPr wrap="none" rtlCol="0">
            <a:spAutoFit/>
          </a:bodyPr>
          <a:lstStyle/>
          <a:p>
            <a:r>
              <a:rPr lang="en-US" dirty="0"/>
              <a:t>v1</a:t>
            </a:r>
          </a:p>
        </p:txBody>
      </p:sp>
      <p:sp>
        <p:nvSpPr>
          <p:cNvPr id="19" name="Rectangle 18"/>
          <p:cNvSpPr/>
          <p:nvPr/>
        </p:nvSpPr>
        <p:spPr>
          <a:xfrm>
            <a:off x="4015398" y="2967335"/>
            <a:ext cx="1808192" cy="461665"/>
          </a:xfrm>
          <a:prstGeom prst="rect">
            <a:avLst/>
          </a:prstGeom>
        </p:spPr>
        <p:txBody>
          <a:bodyPr wrap="none">
            <a:spAutoFit/>
          </a:bodyPr>
          <a:lstStyle/>
          <a:p>
            <a:pPr lvl="1" algn="just"/>
            <a:r>
              <a:rPr lang="en-US" sz="2400" dirty="0">
                <a:solidFill>
                  <a:srgbClr val="FF0000"/>
                </a:solidFill>
                <a:latin typeface="Chalkboard SE Regular"/>
                <a:cs typeface="Chalkboard SE Regular"/>
              </a:rPr>
              <a:t>v2 = f2(v1);</a:t>
            </a:r>
          </a:p>
        </p:txBody>
      </p:sp>
    </p:spTree>
    <p:extLst>
      <p:ext uri="{BB962C8B-B14F-4D97-AF65-F5344CB8AC3E}">
        <p14:creationId xmlns:p14="http://schemas.microsoft.com/office/powerpoint/2010/main" val="16309883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Updates (Example)</a:t>
            </a:r>
          </a:p>
        </p:txBody>
      </p:sp>
      <p:sp>
        <p:nvSpPr>
          <p:cNvPr id="4" name="Rounded Rectangle 3"/>
          <p:cNvSpPr/>
          <p:nvPr/>
        </p:nvSpPr>
        <p:spPr>
          <a:xfrm>
            <a:off x="1215448" y="147811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907466"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807605" y="2445732"/>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531072" y="2445732"/>
            <a:ext cx="0" cy="34592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57099" y="2869066"/>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56892" y="3219886"/>
            <a:ext cx="700207" cy="369332"/>
          </a:xfrm>
          <a:prstGeom prst="rect">
            <a:avLst/>
          </a:prstGeom>
          <a:noFill/>
        </p:spPr>
        <p:txBody>
          <a:bodyPr wrap="none" rtlCol="0">
            <a:spAutoFit/>
          </a:bodyPr>
          <a:lstStyle/>
          <a:p>
            <a:r>
              <a:rPr lang="en-US" dirty="0">
                <a:solidFill>
                  <a:srgbClr val="0000FF"/>
                </a:solidFill>
              </a:rPr>
              <a:t>w(x)a</a:t>
            </a:r>
          </a:p>
        </p:txBody>
      </p:sp>
      <p:sp>
        <p:nvSpPr>
          <p:cNvPr id="22" name="TextBox 21"/>
          <p:cNvSpPr txBox="1"/>
          <p:nvPr/>
        </p:nvSpPr>
        <p:spPr>
          <a:xfrm>
            <a:off x="5051753" y="4572041"/>
            <a:ext cx="687245" cy="369332"/>
          </a:xfrm>
          <a:prstGeom prst="rect">
            <a:avLst/>
          </a:prstGeom>
          <a:noFill/>
        </p:spPr>
        <p:txBody>
          <a:bodyPr wrap="none" rtlCol="0">
            <a:spAutoFit/>
          </a:bodyPr>
          <a:lstStyle/>
          <a:p>
            <a:r>
              <a:rPr lang="en-US" dirty="0">
                <a:solidFill>
                  <a:srgbClr val="0000FF"/>
                </a:solidFill>
              </a:rPr>
              <a:t>w(x)c</a:t>
            </a:r>
          </a:p>
        </p:txBody>
      </p:sp>
      <p:sp>
        <p:nvSpPr>
          <p:cNvPr id="23" name="TextBox 22"/>
          <p:cNvSpPr txBox="1"/>
          <p:nvPr/>
        </p:nvSpPr>
        <p:spPr>
          <a:xfrm>
            <a:off x="1406429" y="5904971"/>
            <a:ext cx="6931004" cy="646331"/>
          </a:xfrm>
          <a:prstGeom prst="rect">
            <a:avLst/>
          </a:prstGeom>
          <a:noFill/>
        </p:spPr>
        <p:txBody>
          <a:bodyPr wrap="none" rtlCol="0">
            <a:spAutoFit/>
          </a:bodyPr>
          <a:lstStyle/>
          <a:p>
            <a:r>
              <a:rPr lang="en-US" i="1" dirty="0">
                <a:solidFill>
                  <a:srgbClr val="0000FF"/>
                </a:solidFill>
              </a:rPr>
              <a:t>When P3 gets V1:1000, it can simply takes this new version</a:t>
            </a:r>
          </a:p>
          <a:p>
            <a:r>
              <a:rPr lang="en-US" i="1" dirty="0">
                <a:solidFill>
                  <a:srgbClr val="0000FF"/>
                </a:solidFill>
              </a:rPr>
              <a:t>However, when P1 gets (V1:1000, V2:1600), P1 needs to resolve conflict</a:t>
            </a:r>
          </a:p>
        </p:txBody>
      </p:sp>
      <p:cxnSp>
        <p:nvCxnSpPr>
          <p:cNvPr id="26" name="Straight Arrow Connector 25"/>
          <p:cNvCxnSpPr/>
          <p:nvPr/>
        </p:nvCxnSpPr>
        <p:spPr>
          <a:xfrm>
            <a:off x="1807605" y="3885067"/>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57972" y="3526287"/>
            <a:ext cx="1757437" cy="369332"/>
          </a:xfrm>
          <a:prstGeom prst="rect">
            <a:avLst/>
          </a:prstGeom>
          <a:noFill/>
        </p:spPr>
        <p:txBody>
          <a:bodyPr wrap="none" rtlCol="0">
            <a:spAutoFit/>
          </a:bodyPr>
          <a:lstStyle/>
          <a:p>
            <a:r>
              <a:rPr lang="en-US" dirty="0"/>
              <a:t>Synch (V1: 1000)</a:t>
            </a:r>
          </a:p>
        </p:txBody>
      </p:sp>
      <p:sp>
        <p:nvSpPr>
          <p:cNvPr id="24" name="TextBox 23"/>
          <p:cNvSpPr txBox="1"/>
          <p:nvPr/>
        </p:nvSpPr>
        <p:spPr>
          <a:xfrm>
            <a:off x="584500" y="3498932"/>
            <a:ext cx="1084552" cy="369332"/>
          </a:xfrm>
          <a:prstGeom prst="rect">
            <a:avLst/>
          </a:prstGeom>
          <a:noFill/>
        </p:spPr>
        <p:txBody>
          <a:bodyPr wrap="none" rtlCol="0">
            <a:spAutoFit/>
          </a:bodyPr>
          <a:lstStyle/>
          <a:p>
            <a:r>
              <a:rPr lang="en-US" dirty="0"/>
              <a:t>V1: 1000)</a:t>
            </a:r>
          </a:p>
        </p:txBody>
      </p:sp>
      <p:sp>
        <p:nvSpPr>
          <p:cNvPr id="33" name="Freeform 32"/>
          <p:cNvSpPr/>
          <p:nvPr/>
        </p:nvSpPr>
        <p:spPr>
          <a:xfrm>
            <a:off x="1357099" y="4218896"/>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571544" y="4477661"/>
            <a:ext cx="710914" cy="369332"/>
          </a:xfrm>
          <a:prstGeom prst="rect">
            <a:avLst/>
          </a:prstGeom>
          <a:noFill/>
        </p:spPr>
        <p:txBody>
          <a:bodyPr wrap="none" rtlCol="0">
            <a:spAutoFit/>
          </a:bodyPr>
          <a:lstStyle/>
          <a:p>
            <a:r>
              <a:rPr lang="en-US" dirty="0">
                <a:solidFill>
                  <a:srgbClr val="0000FF"/>
                </a:solidFill>
              </a:rPr>
              <a:t>w(x)b</a:t>
            </a:r>
          </a:p>
        </p:txBody>
      </p:sp>
      <p:sp>
        <p:nvSpPr>
          <p:cNvPr id="35" name="TextBox 34"/>
          <p:cNvSpPr txBox="1"/>
          <p:nvPr/>
        </p:nvSpPr>
        <p:spPr>
          <a:xfrm>
            <a:off x="499152" y="4756707"/>
            <a:ext cx="1014558" cy="646331"/>
          </a:xfrm>
          <a:prstGeom prst="rect">
            <a:avLst/>
          </a:prstGeom>
          <a:noFill/>
        </p:spPr>
        <p:txBody>
          <a:bodyPr wrap="none" rtlCol="0">
            <a:spAutoFit/>
          </a:bodyPr>
          <a:lstStyle/>
          <a:p>
            <a:r>
              <a:rPr lang="en-US" dirty="0"/>
              <a:t>V1: 1000</a:t>
            </a:r>
          </a:p>
          <a:p>
            <a:r>
              <a:rPr lang="en-US" dirty="0"/>
              <a:t>V1: 2000</a:t>
            </a:r>
          </a:p>
        </p:txBody>
      </p:sp>
      <p:cxnSp>
        <p:nvCxnSpPr>
          <p:cNvPr id="36" name="Straight Connector 35"/>
          <p:cNvCxnSpPr/>
          <p:nvPr/>
        </p:nvCxnSpPr>
        <p:spPr>
          <a:xfrm>
            <a:off x="4607750" y="2469923"/>
            <a:ext cx="3280" cy="34350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4024888"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38" name="TextBox 37"/>
          <p:cNvSpPr txBox="1"/>
          <p:nvPr/>
        </p:nvSpPr>
        <p:spPr>
          <a:xfrm>
            <a:off x="4648336" y="3910264"/>
            <a:ext cx="1014558" cy="369332"/>
          </a:xfrm>
          <a:prstGeom prst="rect">
            <a:avLst/>
          </a:prstGeom>
          <a:noFill/>
        </p:spPr>
        <p:txBody>
          <a:bodyPr wrap="none" rtlCol="0">
            <a:spAutoFit/>
          </a:bodyPr>
          <a:lstStyle/>
          <a:p>
            <a:r>
              <a:rPr lang="en-US" dirty="0"/>
              <a:t>V1: 1000</a:t>
            </a:r>
          </a:p>
        </p:txBody>
      </p:sp>
      <p:sp>
        <p:nvSpPr>
          <p:cNvPr id="39" name="Freeform 38"/>
          <p:cNvSpPr/>
          <p:nvPr/>
        </p:nvSpPr>
        <p:spPr>
          <a:xfrm flipH="1">
            <a:off x="4587295" y="4303135"/>
            <a:ext cx="464458"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5005836" y="4818411"/>
            <a:ext cx="1014558" cy="646331"/>
          </a:xfrm>
          <a:prstGeom prst="rect">
            <a:avLst/>
          </a:prstGeom>
          <a:noFill/>
        </p:spPr>
        <p:txBody>
          <a:bodyPr wrap="none" rtlCol="0">
            <a:spAutoFit/>
          </a:bodyPr>
          <a:lstStyle/>
          <a:p>
            <a:r>
              <a:rPr lang="en-US" dirty="0"/>
              <a:t>V1: 1000</a:t>
            </a:r>
          </a:p>
          <a:p>
            <a:r>
              <a:rPr lang="en-US" dirty="0"/>
              <a:t>V2: 1600</a:t>
            </a:r>
          </a:p>
        </p:txBody>
      </p:sp>
      <p:cxnSp>
        <p:nvCxnSpPr>
          <p:cNvPr id="41" name="Straight Arrow Connector 40"/>
          <p:cNvCxnSpPr/>
          <p:nvPr/>
        </p:nvCxnSpPr>
        <p:spPr>
          <a:xfrm flipH="1">
            <a:off x="1807605" y="5464742"/>
            <a:ext cx="2779690" cy="307182"/>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446658" y="4738919"/>
            <a:ext cx="1084552" cy="923330"/>
          </a:xfrm>
          <a:prstGeom prst="rect">
            <a:avLst/>
          </a:prstGeom>
          <a:noFill/>
        </p:spPr>
        <p:txBody>
          <a:bodyPr wrap="none" rtlCol="0">
            <a:spAutoFit/>
          </a:bodyPr>
          <a:lstStyle/>
          <a:p>
            <a:r>
              <a:rPr lang="en-US" dirty="0"/>
              <a:t>Synch </a:t>
            </a:r>
          </a:p>
          <a:p>
            <a:r>
              <a:rPr lang="en-US" dirty="0"/>
              <a:t>(V1: 1000</a:t>
            </a:r>
          </a:p>
          <a:p>
            <a:r>
              <a:rPr lang="en-US" dirty="0"/>
              <a:t>V2: 1600)</a:t>
            </a:r>
          </a:p>
        </p:txBody>
      </p:sp>
    </p:spTree>
    <p:extLst>
      <p:ext uri="{BB962C8B-B14F-4D97-AF65-F5344CB8AC3E}">
        <p14:creationId xmlns:p14="http://schemas.microsoft.com/office/powerpoint/2010/main" val="1102449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Updates (Example)</a:t>
            </a:r>
          </a:p>
        </p:txBody>
      </p:sp>
      <p:sp>
        <p:nvSpPr>
          <p:cNvPr id="4" name="Rounded Rectangle 3"/>
          <p:cNvSpPr/>
          <p:nvPr/>
        </p:nvSpPr>
        <p:spPr>
          <a:xfrm>
            <a:off x="1215448" y="147811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907466"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807605" y="2445732"/>
            <a:ext cx="0" cy="38616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531072" y="2445732"/>
            <a:ext cx="0" cy="38616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57099" y="2566691"/>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56892" y="2917511"/>
            <a:ext cx="700207" cy="369332"/>
          </a:xfrm>
          <a:prstGeom prst="rect">
            <a:avLst/>
          </a:prstGeom>
          <a:noFill/>
        </p:spPr>
        <p:txBody>
          <a:bodyPr wrap="none" rtlCol="0">
            <a:spAutoFit/>
          </a:bodyPr>
          <a:lstStyle/>
          <a:p>
            <a:r>
              <a:rPr lang="en-US" dirty="0">
                <a:solidFill>
                  <a:srgbClr val="0000FF"/>
                </a:solidFill>
              </a:rPr>
              <a:t>w(x)a</a:t>
            </a:r>
          </a:p>
        </p:txBody>
      </p:sp>
      <p:sp>
        <p:nvSpPr>
          <p:cNvPr id="23" name="TextBox 22"/>
          <p:cNvSpPr txBox="1"/>
          <p:nvPr/>
        </p:nvSpPr>
        <p:spPr>
          <a:xfrm>
            <a:off x="1171824" y="6307351"/>
            <a:ext cx="7743313" cy="369332"/>
          </a:xfrm>
          <a:prstGeom prst="rect">
            <a:avLst/>
          </a:prstGeom>
          <a:noFill/>
        </p:spPr>
        <p:txBody>
          <a:bodyPr wrap="none" rtlCol="0">
            <a:spAutoFit/>
          </a:bodyPr>
          <a:lstStyle/>
          <a:p>
            <a:r>
              <a:rPr lang="en-US" i="1" dirty="0">
                <a:solidFill>
                  <a:srgbClr val="0000FF"/>
                </a:solidFill>
              </a:rPr>
              <a:t>V1:2000 implies V1:1000. Thus, it is sufficient to have just one entry per machine</a:t>
            </a:r>
          </a:p>
        </p:txBody>
      </p:sp>
      <p:cxnSp>
        <p:nvCxnSpPr>
          <p:cNvPr id="26" name="Straight Arrow Connector 25"/>
          <p:cNvCxnSpPr/>
          <p:nvPr/>
        </p:nvCxnSpPr>
        <p:spPr>
          <a:xfrm>
            <a:off x="1807605" y="3582692"/>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57972" y="3223912"/>
            <a:ext cx="1757437" cy="369332"/>
          </a:xfrm>
          <a:prstGeom prst="rect">
            <a:avLst/>
          </a:prstGeom>
          <a:noFill/>
        </p:spPr>
        <p:txBody>
          <a:bodyPr wrap="none" rtlCol="0">
            <a:spAutoFit/>
          </a:bodyPr>
          <a:lstStyle/>
          <a:p>
            <a:r>
              <a:rPr lang="en-US" dirty="0"/>
              <a:t>Synch (V1: 1000)</a:t>
            </a:r>
          </a:p>
        </p:txBody>
      </p:sp>
      <p:sp>
        <p:nvSpPr>
          <p:cNvPr id="24" name="TextBox 23"/>
          <p:cNvSpPr txBox="1"/>
          <p:nvPr/>
        </p:nvSpPr>
        <p:spPr>
          <a:xfrm>
            <a:off x="584500" y="3196557"/>
            <a:ext cx="1014558" cy="369332"/>
          </a:xfrm>
          <a:prstGeom prst="rect">
            <a:avLst/>
          </a:prstGeom>
          <a:noFill/>
        </p:spPr>
        <p:txBody>
          <a:bodyPr wrap="none" rtlCol="0">
            <a:spAutoFit/>
          </a:bodyPr>
          <a:lstStyle/>
          <a:p>
            <a:r>
              <a:rPr lang="en-US" dirty="0"/>
              <a:t>V1: 1000</a:t>
            </a:r>
          </a:p>
        </p:txBody>
      </p:sp>
      <p:sp>
        <p:nvSpPr>
          <p:cNvPr id="33" name="Freeform 32"/>
          <p:cNvSpPr/>
          <p:nvPr/>
        </p:nvSpPr>
        <p:spPr>
          <a:xfrm>
            <a:off x="1357099" y="3916521"/>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571544" y="4175286"/>
            <a:ext cx="710914" cy="369332"/>
          </a:xfrm>
          <a:prstGeom prst="rect">
            <a:avLst/>
          </a:prstGeom>
          <a:noFill/>
        </p:spPr>
        <p:txBody>
          <a:bodyPr wrap="none" rtlCol="0">
            <a:spAutoFit/>
          </a:bodyPr>
          <a:lstStyle/>
          <a:p>
            <a:r>
              <a:rPr lang="en-US" dirty="0">
                <a:solidFill>
                  <a:srgbClr val="0000FF"/>
                </a:solidFill>
              </a:rPr>
              <a:t>w(x)b</a:t>
            </a:r>
          </a:p>
        </p:txBody>
      </p:sp>
      <p:sp>
        <p:nvSpPr>
          <p:cNvPr id="35" name="TextBox 34"/>
          <p:cNvSpPr txBox="1"/>
          <p:nvPr/>
        </p:nvSpPr>
        <p:spPr>
          <a:xfrm>
            <a:off x="499152" y="4454332"/>
            <a:ext cx="1014558" cy="369332"/>
          </a:xfrm>
          <a:prstGeom prst="rect">
            <a:avLst/>
          </a:prstGeom>
          <a:noFill/>
        </p:spPr>
        <p:txBody>
          <a:bodyPr wrap="none" rtlCol="0">
            <a:spAutoFit/>
          </a:bodyPr>
          <a:lstStyle/>
          <a:p>
            <a:r>
              <a:rPr lang="en-US" dirty="0"/>
              <a:t>V1: 2000</a:t>
            </a:r>
          </a:p>
        </p:txBody>
      </p:sp>
      <p:cxnSp>
        <p:nvCxnSpPr>
          <p:cNvPr id="36" name="Straight Connector 35"/>
          <p:cNvCxnSpPr/>
          <p:nvPr/>
        </p:nvCxnSpPr>
        <p:spPr>
          <a:xfrm>
            <a:off x="4607750" y="2469923"/>
            <a:ext cx="0" cy="38374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4024888"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38" name="TextBox 37"/>
          <p:cNvSpPr txBox="1"/>
          <p:nvPr/>
        </p:nvSpPr>
        <p:spPr>
          <a:xfrm>
            <a:off x="4571465" y="3570597"/>
            <a:ext cx="1014558" cy="369332"/>
          </a:xfrm>
          <a:prstGeom prst="rect">
            <a:avLst/>
          </a:prstGeom>
          <a:noFill/>
        </p:spPr>
        <p:txBody>
          <a:bodyPr wrap="none" rtlCol="0">
            <a:spAutoFit/>
          </a:bodyPr>
          <a:lstStyle/>
          <a:p>
            <a:r>
              <a:rPr lang="en-US" dirty="0"/>
              <a:t>V1: 1000</a:t>
            </a:r>
          </a:p>
        </p:txBody>
      </p:sp>
      <p:cxnSp>
        <p:nvCxnSpPr>
          <p:cNvPr id="41" name="Straight Arrow Connector 40"/>
          <p:cNvCxnSpPr/>
          <p:nvPr/>
        </p:nvCxnSpPr>
        <p:spPr>
          <a:xfrm>
            <a:off x="1844142" y="4907903"/>
            <a:ext cx="2804194" cy="135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303762" y="4599472"/>
            <a:ext cx="1705252" cy="369332"/>
          </a:xfrm>
          <a:prstGeom prst="rect">
            <a:avLst/>
          </a:prstGeom>
          <a:noFill/>
        </p:spPr>
        <p:txBody>
          <a:bodyPr wrap="none" rtlCol="0">
            <a:spAutoFit/>
          </a:bodyPr>
          <a:lstStyle/>
          <a:p>
            <a:r>
              <a:rPr lang="en-US" dirty="0"/>
              <a:t>Synch (V1:2000)</a:t>
            </a:r>
          </a:p>
        </p:txBody>
      </p:sp>
      <p:sp>
        <p:nvSpPr>
          <p:cNvPr id="27" name="TextBox 26"/>
          <p:cNvSpPr txBox="1"/>
          <p:nvPr/>
        </p:nvSpPr>
        <p:spPr>
          <a:xfrm>
            <a:off x="4583560" y="4823664"/>
            <a:ext cx="1014558" cy="369332"/>
          </a:xfrm>
          <a:prstGeom prst="rect">
            <a:avLst/>
          </a:prstGeom>
          <a:noFill/>
        </p:spPr>
        <p:txBody>
          <a:bodyPr wrap="none" rtlCol="0">
            <a:spAutoFit/>
          </a:bodyPr>
          <a:lstStyle/>
          <a:p>
            <a:r>
              <a:rPr lang="en-US" dirty="0"/>
              <a:t>V1: 2000</a:t>
            </a:r>
          </a:p>
        </p:txBody>
      </p:sp>
    </p:spTree>
    <p:extLst>
      <p:ext uri="{BB962C8B-B14F-4D97-AF65-F5344CB8AC3E}">
        <p14:creationId xmlns:p14="http://schemas.microsoft.com/office/powerpoint/2010/main" val="1165172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Updates (Example)</a:t>
            </a:r>
          </a:p>
        </p:txBody>
      </p:sp>
      <p:sp>
        <p:nvSpPr>
          <p:cNvPr id="4" name="Rounded Rectangle 3"/>
          <p:cNvSpPr/>
          <p:nvPr/>
        </p:nvSpPr>
        <p:spPr>
          <a:xfrm>
            <a:off x="1215448" y="147811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6907466"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cxnSp>
        <p:nvCxnSpPr>
          <p:cNvPr id="8" name="Straight Connector 7"/>
          <p:cNvCxnSpPr/>
          <p:nvPr/>
        </p:nvCxnSpPr>
        <p:spPr>
          <a:xfrm>
            <a:off x="1807605" y="2445732"/>
            <a:ext cx="0" cy="38616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531072" y="2445732"/>
            <a:ext cx="0" cy="38616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1357099" y="2566691"/>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56892" y="2917511"/>
            <a:ext cx="700207" cy="369332"/>
          </a:xfrm>
          <a:prstGeom prst="rect">
            <a:avLst/>
          </a:prstGeom>
          <a:noFill/>
        </p:spPr>
        <p:txBody>
          <a:bodyPr wrap="none" rtlCol="0">
            <a:spAutoFit/>
          </a:bodyPr>
          <a:lstStyle/>
          <a:p>
            <a:r>
              <a:rPr lang="en-US" dirty="0">
                <a:solidFill>
                  <a:srgbClr val="0000FF"/>
                </a:solidFill>
              </a:rPr>
              <a:t>w(x)a</a:t>
            </a:r>
          </a:p>
        </p:txBody>
      </p:sp>
      <p:sp>
        <p:nvSpPr>
          <p:cNvPr id="23" name="TextBox 22"/>
          <p:cNvSpPr txBox="1"/>
          <p:nvPr/>
        </p:nvSpPr>
        <p:spPr>
          <a:xfrm>
            <a:off x="1171824" y="6307351"/>
            <a:ext cx="7743313" cy="369332"/>
          </a:xfrm>
          <a:prstGeom prst="rect">
            <a:avLst/>
          </a:prstGeom>
          <a:noFill/>
        </p:spPr>
        <p:txBody>
          <a:bodyPr wrap="none" rtlCol="0">
            <a:spAutoFit/>
          </a:bodyPr>
          <a:lstStyle/>
          <a:p>
            <a:r>
              <a:rPr lang="en-US" i="1" dirty="0">
                <a:solidFill>
                  <a:srgbClr val="0000FF"/>
                </a:solidFill>
              </a:rPr>
              <a:t>V1:2000 implies V1:1000. Thus, it is sufficient to have just one entry per machine</a:t>
            </a:r>
          </a:p>
        </p:txBody>
      </p:sp>
      <p:cxnSp>
        <p:nvCxnSpPr>
          <p:cNvPr id="26" name="Straight Arrow Connector 25"/>
          <p:cNvCxnSpPr/>
          <p:nvPr/>
        </p:nvCxnSpPr>
        <p:spPr>
          <a:xfrm>
            <a:off x="1807605" y="3582692"/>
            <a:ext cx="2801257" cy="157237"/>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57972" y="3223912"/>
            <a:ext cx="1757437" cy="369332"/>
          </a:xfrm>
          <a:prstGeom prst="rect">
            <a:avLst/>
          </a:prstGeom>
          <a:noFill/>
        </p:spPr>
        <p:txBody>
          <a:bodyPr wrap="none" rtlCol="0">
            <a:spAutoFit/>
          </a:bodyPr>
          <a:lstStyle/>
          <a:p>
            <a:r>
              <a:rPr lang="en-US" dirty="0"/>
              <a:t>Synch (V1: 1000)</a:t>
            </a:r>
          </a:p>
        </p:txBody>
      </p:sp>
      <p:sp>
        <p:nvSpPr>
          <p:cNvPr id="24" name="TextBox 23"/>
          <p:cNvSpPr txBox="1"/>
          <p:nvPr/>
        </p:nvSpPr>
        <p:spPr>
          <a:xfrm>
            <a:off x="584500" y="3196557"/>
            <a:ext cx="1014558" cy="369332"/>
          </a:xfrm>
          <a:prstGeom prst="rect">
            <a:avLst/>
          </a:prstGeom>
          <a:noFill/>
        </p:spPr>
        <p:txBody>
          <a:bodyPr wrap="none" rtlCol="0">
            <a:spAutoFit/>
          </a:bodyPr>
          <a:lstStyle/>
          <a:p>
            <a:r>
              <a:rPr lang="en-US" dirty="0"/>
              <a:t>V1: 1000</a:t>
            </a:r>
          </a:p>
        </p:txBody>
      </p:sp>
      <p:sp>
        <p:nvSpPr>
          <p:cNvPr id="33" name="Freeform 32"/>
          <p:cNvSpPr/>
          <p:nvPr/>
        </p:nvSpPr>
        <p:spPr>
          <a:xfrm>
            <a:off x="1357099" y="3916521"/>
            <a:ext cx="487043" cy="907143"/>
          </a:xfrm>
          <a:custGeom>
            <a:avLst/>
            <a:gdLst>
              <a:gd name="connsiteX0" fmla="*/ 426567 w 487043"/>
              <a:gd name="connsiteY0" fmla="*/ 0 h 907143"/>
              <a:gd name="connsiteX1" fmla="*/ 353996 w 487043"/>
              <a:gd name="connsiteY1" fmla="*/ 24191 h 907143"/>
              <a:gd name="connsiteX2" fmla="*/ 233043 w 487043"/>
              <a:gd name="connsiteY2" fmla="*/ 96762 h 907143"/>
              <a:gd name="connsiteX3" fmla="*/ 196758 w 487043"/>
              <a:gd name="connsiteY3" fmla="*/ 120953 h 907143"/>
              <a:gd name="connsiteX4" fmla="*/ 136282 w 487043"/>
              <a:gd name="connsiteY4" fmla="*/ 169334 h 907143"/>
              <a:gd name="connsiteX5" fmla="*/ 87901 w 487043"/>
              <a:gd name="connsiteY5" fmla="*/ 217715 h 907143"/>
              <a:gd name="connsiteX6" fmla="*/ 51615 w 487043"/>
              <a:gd name="connsiteY6" fmla="*/ 278191 h 907143"/>
              <a:gd name="connsiteX7" fmla="*/ 39520 w 487043"/>
              <a:gd name="connsiteY7" fmla="*/ 314477 h 907143"/>
              <a:gd name="connsiteX8" fmla="*/ 15329 w 487043"/>
              <a:gd name="connsiteY8" fmla="*/ 362858 h 907143"/>
              <a:gd name="connsiteX9" fmla="*/ 15329 w 487043"/>
              <a:gd name="connsiteY9" fmla="*/ 556381 h 907143"/>
              <a:gd name="connsiteX10" fmla="*/ 27424 w 487043"/>
              <a:gd name="connsiteY10" fmla="*/ 592667 h 907143"/>
              <a:gd name="connsiteX11" fmla="*/ 51615 w 487043"/>
              <a:gd name="connsiteY11" fmla="*/ 616858 h 907143"/>
              <a:gd name="connsiteX12" fmla="*/ 75805 w 487043"/>
              <a:gd name="connsiteY12" fmla="*/ 653143 h 907143"/>
              <a:gd name="connsiteX13" fmla="*/ 148377 w 487043"/>
              <a:gd name="connsiteY13" fmla="*/ 689429 h 907143"/>
              <a:gd name="connsiteX14" fmla="*/ 220948 w 487043"/>
              <a:gd name="connsiteY14" fmla="*/ 713619 h 907143"/>
              <a:gd name="connsiteX15" fmla="*/ 281424 w 487043"/>
              <a:gd name="connsiteY15" fmla="*/ 749905 h 907143"/>
              <a:gd name="connsiteX16" fmla="*/ 329805 w 487043"/>
              <a:gd name="connsiteY16" fmla="*/ 810381 h 907143"/>
              <a:gd name="connsiteX17" fmla="*/ 402377 w 487043"/>
              <a:gd name="connsiteY17" fmla="*/ 858762 h 907143"/>
              <a:gd name="connsiteX18" fmla="*/ 438663 w 487043"/>
              <a:gd name="connsiteY18" fmla="*/ 882953 h 907143"/>
              <a:gd name="connsiteX19" fmla="*/ 487043 w 487043"/>
              <a:gd name="connsiteY19" fmla="*/ 907143 h 9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043" h="907143">
                <a:moveTo>
                  <a:pt x="426567" y="0"/>
                </a:moveTo>
                <a:cubicBezTo>
                  <a:pt x="402377" y="8064"/>
                  <a:pt x="377671" y="14721"/>
                  <a:pt x="353996" y="24191"/>
                </a:cubicBezTo>
                <a:cubicBezTo>
                  <a:pt x="307504" y="42788"/>
                  <a:pt x="275641" y="68363"/>
                  <a:pt x="233043" y="96762"/>
                </a:cubicBezTo>
                <a:cubicBezTo>
                  <a:pt x="220948" y="104825"/>
                  <a:pt x="207037" y="110674"/>
                  <a:pt x="196758" y="120953"/>
                </a:cubicBezTo>
                <a:cubicBezTo>
                  <a:pt x="114396" y="203312"/>
                  <a:pt x="243105" y="77770"/>
                  <a:pt x="136282" y="169334"/>
                </a:cubicBezTo>
                <a:cubicBezTo>
                  <a:pt x="118966" y="184177"/>
                  <a:pt x="87901" y="217715"/>
                  <a:pt x="87901" y="217715"/>
                </a:cubicBezTo>
                <a:cubicBezTo>
                  <a:pt x="53632" y="320513"/>
                  <a:pt x="101427" y="195169"/>
                  <a:pt x="51615" y="278191"/>
                </a:cubicBezTo>
                <a:cubicBezTo>
                  <a:pt x="45056" y="289124"/>
                  <a:pt x="44542" y="302758"/>
                  <a:pt x="39520" y="314477"/>
                </a:cubicBezTo>
                <a:cubicBezTo>
                  <a:pt x="32417" y="331050"/>
                  <a:pt x="23393" y="346731"/>
                  <a:pt x="15329" y="362858"/>
                </a:cubicBezTo>
                <a:cubicBezTo>
                  <a:pt x="-6735" y="451115"/>
                  <a:pt x="-3419" y="415765"/>
                  <a:pt x="15329" y="556381"/>
                </a:cubicBezTo>
                <a:cubicBezTo>
                  <a:pt x="17014" y="569019"/>
                  <a:pt x="20864" y="581734"/>
                  <a:pt x="27424" y="592667"/>
                </a:cubicBezTo>
                <a:cubicBezTo>
                  <a:pt x="33291" y="602446"/>
                  <a:pt x="44491" y="607953"/>
                  <a:pt x="51615" y="616858"/>
                </a:cubicBezTo>
                <a:cubicBezTo>
                  <a:pt x="60696" y="628209"/>
                  <a:pt x="66724" y="641792"/>
                  <a:pt x="75805" y="653143"/>
                </a:cubicBezTo>
                <a:cubicBezTo>
                  <a:pt x="104438" y="688934"/>
                  <a:pt x="99593" y="674794"/>
                  <a:pt x="148377" y="689429"/>
                </a:cubicBezTo>
                <a:cubicBezTo>
                  <a:pt x="172800" y="696756"/>
                  <a:pt x="220948" y="713619"/>
                  <a:pt x="220948" y="713619"/>
                </a:cubicBezTo>
                <a:cubicBezTo>
                  <a:pt x="282244" y="774915"/>
                  <a:pt x="202917" y="702800"/>
                  <a:pt x="281424" y="749905"/>
                </a:cubicBezTo>
                <a:cubicBezTo>
                  <a:pt x="320165" y="773150"/>
                  <a:pt x="293844" y="778916"/>
                  <a:pt x="329805" y="810381"/>
                </a:cubicBezTo>
                <a:cubicBezTo>
                  <a:pt x="351685" y="829526"/>
                  <a:pt x="378186" y="842635"/>
                  <a:pt x="402377" y="858762"/>
                </a:cubicBezTo>
                <a:cubicBezTo>
                  <a:pt x="414472" y="866826"/>
                  <a:pt x="424872" y="878356"/>
                  <a:pt x="438663" y="882953"/>
                </a:cubicBezTo>
                <a:cubicBezTo>
                  <a:pt x="480357" y="896851"/>
                  <a:pt x="465933" y="886033"/>
                  <a:pt x="487043" y="907143"/>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571544" y="4175286"/>
            <a:ext cx="710914" cy="369332"/>
          </a:xfrm>
          <a:prstGeom prst="rect">
            <a:avLst/>
          </a:prstGeom>
          <a:noFill/>
        </p:spPr>
        <p:txBody>
          <a:bodyPr wrap="none" rtlCol="0">
            <a:spAutoFit/>
          </a:bodyPr>
          <a:lstStyle/>
          <a:p>
            <a:r>
              <a:rPr lang="en-US" dirty="0">
                <a:solidFill>
                  <a:srgbClr val="0000FF"/>
                </a:solidFill>
              </a:rPr>
              <a:t>w(x)b</a:t>
            </a:r>
          </a:p>
        </p:txBody>
      </p:sp>
      <p:sp>
        <p:nvSpPr>
          <p:cNvPr id="35" name="TextBox 34"/>
          <p:cNvSpPr txBox="1"/>
          <p:nvPr/>
        </p:nvSpPr>
        <p:spPr>
          <a:xfrm>
            <a:off x="499152" y="4454332"/>
            <a:ext cx="1014558" cy="369332"/>
          </a:xfrm>
          <a:prstGeom prst="rect">
            <a:avLst/>
          </a:prstGeom>
          <a:noFill/>
        </p:spPr>
        <p:txBody>
          <a:bodyPr wrap="none" rtlCol="0">
            <a:spAutoFit/>
          </a:bodyPr>
          <a:lstStyle/>
          <a:p>
            <a:r>
              <a:rPr lang="en-US" dirty="0"/>
              <a:t>V1: 2000</a:t>
            </a:r>
          </a:p>
        </p:txBody>
      </p:sp>
      <p:cxnSp>
        <p:nvCxnSpPr>
          <p:cNvPr id="36" name="Straight Connector 35"/>
          <p:cNvCxnSpPr/>
          <p:nvPr/>
        </p:nvCxnSpPr>
        <p:spPr>
          <a:xfrm>
            <a:off x="4607750" y="2469923"/>
            <a:ext cx="0" cy="38374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4024888" y="1466018"/>
            <a:ext cx="1165724" cy="97971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38" name="TextBox 37"/>
          <p:cNvSpPr txBox="1"/>
          <p:nvPr/>
        </p:nvSpPr>
        <p:spPr>
          <a:xfrm>
            <a:off x="4571465" y="3570597"/>
            <a:ext cx="1014558" cy="369332"/>
          </a:xfrm>
          <a:prstGeom prst="rect">
            <a:avLst/>
          </a:prstGeom>
          <a:noFill/>
        </p:spPr>
        <p:txBody>
          <a:bodyPr wrap="none" rtlCol="0">
            <a:spAutoFit/>
          </a:bodyPr>
          <a:lstStyle/>
          <a:p>
            <a:r>
              <a:rPr lang="en-US" dirty="0"/>
              <a:t>V1: 1000</a:t>
            </a:r>
          </a:p>
        </p:txBody>
      </p:sp>
      <p:cxnSp>
        <p:nvCxnSpPr>
          <p:cNvPr id="41" name="Straight Arrow Connector 40"/>
          <p:cNvCxnSpPr/>
          <p:nvPr/>
        </p:nvCxnSpPr>
        <p:spPr>
          <a:xfrm>
            <a:off x="1844142" y="4907903"/>
            <a:ext cx="2804194" cy="135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303762" y="4599472"/>
            <a:ext cx="1705252" cy="369332"/>
          </a:xfrm>
          <a:prstGeom prst="rect">
            <a:avLst/>
          </a:prstGeom>
          <a:noFill/>
        </p:spPr>
        <p:txBody>
          <a:bodyPr wrap="none" rtlCol="0">
            <a:spAutoFit/>
          </a:bodyPr>
          <a:lstStyle/>
          <a:p>
            <a:r>
              <a:rPr lang="en-US" dirty="0"/>
              <a:t>Synch (V1:2000)</a:t>
            </a:r>
          </a:p>
        </p:txBody>
      </p:sp>
      <p:sp>
        <p:nvSpPr>
          <p:cNvPr id="27" name="TextBox 26"/>
          <p:cNvSpPr txBox="1"/>
          <p:nvPr/>
        </p:nvSpPr>
        <p:spPr>
          <a:xfrm>
            <a:off x="4583560" y="4823664"/>
            <a:ext cx="1014558" cy="369332"/>
          </a:xfrm>
          <a:prstGeom prst="rect">
            <a:avLst/>
          </a:prstGeom>
          <a:noFill/>
        </p:spPr>
        <p:txBody>
          <a:bodyPr wrap="none" rtlCol="0">
            <a:spAutoFit/>
          </a:bodyPr>
          <a:lstStyle/>
          <a:p>
            <a:r>
              <a:rPr lang="en-US" dirty="0"/>
              <a:t>V1: 2000</a:t>
            </a:r>
          </a:p>
        </p:txBody>
      </p:sp>
      <p:sp>
        <p:nvSpPr>
          <p:cNvPr id="7" name="Freeform 6"/>
          <p:cNvSpPr/>
          <p:nvPr/>
        </p:nvSpPr>
        <p:spPr>
          <a:xfrm>
            <a:off x="4632476" y="5237238"/>
            <a:ext cx="229823" cy="423333"/>
          </a:xfrm>
          <a:custGeom>
            <a:avLst/>
            <a:gdLst>
              <a:gd name="connsiteX0" fmla="*/ 0 w 229823"/>
              <a:gd name="connsiteY0" fmla="*/ 0 h 423333"/>
              <a:gd name="connsiteX1" fmla="*/ 229810 w 229823"/>
              <a:gd name="connsiteY1" fmla="*/ 290286 h 423333"/>
              <a:gd name="connsiteX2" fmla="*/ 12095 w 229823"/>
              <a:gd name="connsiteY2" fmla="*/ 423333 h 423333"/>
              <a:gd name="connsiteX3" fmla="*/ 12095 w 229823"/>
              <a:gd name="connsiteY3" fmla="*/ 423333 h 423333"/>
            </a:gdLst>
            <a:ahLst/>
            <a:cxnLst>
              <a:cxn ang="0">
                <a:pos x="connsiteX0" y="connsiteY0"/>
              </a:cxn>
              <a:cxn ang="0">
                <a:pos x="connsiteX1" y="connsiteY1"/>
              </a:cxn>
              <a:cxn ang="0">
                <a:pos x="connsiteX2" y="connsiteY2"/>
              </a:cxn>
              <a:cxn ang="0">
                <a:pos x="connsiteX3" y="connsiteY3"/>
              </a:cxn>
            </a:cxnLst>
            <a:rect l="l" t="t" r="r" b="b"/>
            <a:pathLst>
              <a:path w="229823" h="423333">
                <a:moveTo>
                  <a:pt x="0" y="0"/>
                </a:moveTo>
                <a:cubicBezTo>
                  <a:pt x="113897" y="109865"/>
                  <a:pt x="227794" y="219731"/>
                  <a:pt x="229810" y="290286"/>
                </a:cubicBezTo>
                <a:cubicBezTo>
                  <a:pt x="231826" y="360841"/>
                  <a:pt x="12095" y="423333"/>
                  <a:pt x="12095" y="423333"/>
                </a:cubicBezTo>
                <a:lnTo>
                  <a:pt x="12095" y="423333"/>
                </a:ln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4804105" y="5248480"/>
            <a:ext cx="687245" cy="369332"/>
          </a:xfrm>
          <a:prstGeom prst="rect">
            <a:avLst/>
          </a:prstGeom>
          <a:noFill/>
        </p:spPr>
        <p:txBody>
          <a:bodyPr wrap="none" rtlCol="0">
            <a:spAutoFit/>
          </a:bodyPr>
          <a:lstStyle/>
          <a:p>
            <a:r>
              <a:rPr lang="en-US" dirty="0">
                <a:solidFill>
                  <a:srgbClr val="0000FF"/>
                </a:solidFill>
              </a:rPr>
              <a:t>w(x)c</a:t>
            </a:r>
          </a:p>
        </p:txBody>
      </p:sp>
      <p:sp>
        <p:nvSpPr>
          <p:cNvPr id="43" name="TextBox 42"/>
          <p:cNvSpPr txBox="1"/>
          <p:nvPr/>
        </p:nvSpPr>
        <p:spPr>
          <a:xfrm>
            <a:off x="4731713" y="5527526"/>
            <a:ext cx="1014558" cy="369332"/>
          </a:xfrm>
          <a:prstGeom prst="rect">
            <a:avLst/>
          </a:prstGeom>
          <a:noFill/>
        </p:spPr>
        <p:txBody>
          <a:bodyPr wrap="none" rtlCol="0">
            <a:spAutoFit/>
          </a:bodyPr>
          <a:lstStyle/>
          <a:p>
            <a:r>
              <a:rPr lang="en-US" dirty="0"/>
              <a:t>V2: 3000</a:t>
            </a:r>
          </a:p>
        </p:txBody>
      </p:sp>
      <p:cxnSp>
        <p:nvCxnSpPr>
          <p:cNvPr id="44" name="Straight Arrow Connector 43"/>
          <p:cNvCxnSpPr/>
          <p:nvPr/>
        </p:nvCxnSpPr>
        <p:spPr>
          <a:xfrm flipH="1">
            <a:off x="1807605" y="6076303"/>
            <a:ext cx="2840731" cy="135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523706" y="5249341"/>
            <a:ext cx="1089962" cy="923330"/>
          </a:xfrm>
          <a:prstGeom prst="rect">
            <a:avLst/>
          </a:prstGeom>
          <a:noFill/>
        </p:spPr>
        <p:txBody>
          <a:bodyPr wrap="none" rtlCol="0">
            <a:spAutoFit/>
          </a:bodyPr>
          <a:lstStyle/>
          <a:p>
            <a:r>
              <a:rPr lang="en-US" dirty="0"/>
              <a:t>Synch </a:t>
            </a:r>
          </a:p>
          <a:p>
            <a:r>
              <a:rPr lang="en-US" dirty="0"/>
              <a:t>(V1:2000, </a:t>
            </a:r>
          </a:p>
          <a:p>
            <a:r>
              <a:rPr lang="en-US" dirty="0"/>
              <a:t>V2:3000)</a:t>
            </a:r>
          </a:p>
        </p:txBody>
      </p:sp>
    </p:spTree>
    <p:extLst>
      <p:ext uri="{BB962C8B-B14F-4D97-AF65-F5344CB8AC3E}">
        <p14:creationId xmlns:p14="http://schemas.microsoft.com/office/powerpoint/2010/main" val="37060225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Conflicts</a:t>
            </a:r>
          </a:p>
        </p:txBody>
      </p:sp>
      <p:sp>
        <p:nvSpPr>
          <p:cNvPr id="3" name="Content Placeholder 2"/>
          <p:cNvSpPr>
            <a:spLocks noGrp="1"/>
          </p:cNvSpPr>
          <p:nvPr>
            <p:ph idx="1"/>
          </p:nvPr>
        </p:nvSpPr>
        <p:spPr/>
        <p:txBody>
          <a:bodyPr/>
          <a:lstStyle/>
          <a:p>
            <a:pPr algn="just"/>
            <a:r>
              <a:rPr lang="en-US" dirty="0"/>
              <a:t>Depends on the type of application</a:t>
            </a:r>
          </a:p>
          <a:p>
            <a:pPr lvl="1" algn="just"/>
            <a:r>
              <a:rPr lang="en-US" dirty="0">
                <a:solidFill>
                  <a:srgbClr val="008000"/>
                </a:solidFill>
              </a:rPr>
              <a:t>Resolving mailboxes with different messages (Easy)</a:t>
            </a:r>
          </a:p>
          <a:p>
            <a:pPr lvl="1" algn="just"/>
            <a:r>
              <a:rPr lang="en-US" dirty="0">
                <a:solidFill>
                  <a:srgbClr val="0000FF"/>
                </a:solidFill>
              </a:rPr>
              <a:t>Changes to different files in a coding project (Medium)</a:t>
            </a:r>
          </a:p>
          <a:p>
            <a:pPr lvl="1" algn="just"/>
            <a:r>
              <a:rPr lang="en-US" dirty="0">
                <a:solidFill>
                  <a:srgbClr val="FF0000"/>
                </a:solidFill>
              </a:rPr>
              <a:t>Changes to the same line of a file in a coding project (Difficult)</a:t>
            </a:r>
          </a:p>
        </p:txBody>
      </p:sp>
    </p:spTree>
    <p:extLst>
      <p:ext uri="{BB962C8B-B14F-4D97-AF65-F5344CB8AC3E}">
        <p14:creationId xmlns:p14="http://schemas.microsoft.com/office/powerpoint/2010/main" val="2880668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 (Exercise)</a:t>
            </a:r>
          </a:p>
        </p:txBody>
      </p:sp>
      <p:sp>
        <p:nvSpPr>
          <p:cNvPr id="3" name="Content Placeholder 2"/>
          <p:cNvSpPr>
            <a:spLocks noGrp="1"/>
          </p:cNvSpPr>
          <p:nvPr>
            <p:ph idx="1"/>
          </p:nvPr>
        </p:nvSpPr>
        <p:spPr/>
        <p:txBody>
          <a:bodyPr>
            <a:normAutofit/>
          </a:bodyPr>
          <a:lstStyle/>
          <a:p>
            <a:r>
              <a:rPr lang="en-US" dirty="0">
                <a:solidFill>
                  <a:srgbClr val="0000FF"/>
                </a:solidFill>
              </a:rPr>
              <a:t>(Programming Ease)</a:t>
            </a:r>
          </a:p>
          <a:p>
            <a:pPr lvl="1" algn="just"/>
            <a:r>
              <a:rPr lang="en-US" dirty="0"/>
              <a:t>Does eventual consistency simplify the programming at application layer?</a:t>
            </a:r>
          </a:p>
          <a:p>
            <a:pPr lvl="2" algn="just"/>
            <a:r>
              <a:rPr lang="en-US" dirty="0">
                <a:solidFill>
                  <a:schemeClr val="accent2"/>
                </a:solidFill>
              </a:rPr>
              <a:t>No requires for users to resolve conflicts themselves</a:t>
            </a:r>
            <a:r>
              <a:rPr lang="en-US" dirty="0"/>
              <a:t> </a:t>
            </a:r>
          </a:p>
          <a:p>
            <a:pPr algn="just"/>
            <a:r>
              <a:rPr lang="en-US" dirty="0">
                <a:solidFill>
                  <a:srgbClr val="0000FF"/>
                </a:solidFill>
              </a:rPr>
              <a:t>(Performance)</a:t>
            </a:r>
          </a:p>
          <a:p>
            <a:pPr lvl="1" algn="just"/>
            <a:r>
              <a:rPr lang="en-US" dirty="0"/>
              <a:t>Can eventual consistency be implemented efficiently? </a:t>
            </a:r>
          </a:p>
          <a:p>
            <a:pPr lvl="2" algn="just"/>
            <a:r>
              <a:rPr lang="en-US" dirty="0">
                <a:solidFill>
                  <a:srgbClr val="FF0000"/>
                </a:solidFill>
              </a:rPr>
              <a:t>Note that machines might need to resolve conflict manually. </a:t>
            </a:r>
          </a:p>
        </p:txBody>
      </p:sp>
    </p:spTree>
    <p:extLst>
      <p:ext uri="{BB962C8B-B14F-4D97-AF65-F5344CB8AC3E}">
        <p14:creationId xmlns:p14="http://schemas.microsoft.com/office/powerpoint/2010/main" val="3810673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Consistency Models</a:t>
            </a:r>
          </a:p>
        </p:txBody>
      </p:sp>
      <p:sp>
        <p:nvSpPr>
          <p:cNvPr id="3" name="Content Placeholder 2"/>
          <p:cNvSpPr>
            <a:spLocks noGrp="1"/>
          </p:cNvSpPr>
          <p:nvPr>
            <p:ph idx="1"/>
          </p:nvPr>
        </p:nvSpPr>
        <p:spPr/>
        <p:txBody>
          <a:bodyPr>
            <a:normAutofit fontScale="85000" lnSpcReduction="20000"/>
          </a:bodyPr>
          <a:lstStyle/>
          <a:p>
            <a:r>
              <a:rPr lang="en-US" dirty="0"/>
              <a:t>Strict Consistency</a:t>
            </a:r>
          </a:p>
          <a:p>
            <a:pPr lvl="1"/>
            <a:r>
              <a:rPr lang="en-US" dirty="0"/>
              <a:t>Google managed to implement it efficiently during 2012. </a:t>
            </a:r>
          </a:p>
          <a:p>
            <a:pPr lvl="2"/>
            <a:r>
              <a:rPr lang="en-US" dirty="0">
                <a:solidFill>
                  <a:srgbClr val="0000FF"/>
                </a:solidFill>
              </a:rPr>
              <a:t>“Spanner: Google’s Globally-distributed Database”</a:t>
            </a:r>
          </a:p>
          <a:p>
            <a:r>
              <a:rPr lang="en-US" dirty="0"/>
              <a:t>Sequential Consistency</a:t>
            </a:r>
          </a:p>
          <a:p>
            <a:pPr lvl="1"/>
            <a:r>
              <a:rPr lang="en-US" dirty="0">
                <a:solidFill>
                  <a:srgbClr val="0000FF"/>
                </a:solidFill>
              </a:rPr>
              <a:t>Ivy Distributed Systems Memory</a:t>
            </a:r>
          </a:p>
          <a:p>
            <a:r>
              <a:rPr lang="en-US" dirty="0"/>
              <a:t>Causal Consistency</a:t>
            </a:r>
          </a:p>
          <a:p>
            <a:pPr lvl="1"/>
            <a:r>
              <a:rPr lang="en-US" dirty="0">
                <a:solidFill>
                  <a:srgbClr val="0000FF"/>
                </a:solidFill>
              </a:rPr>
              <a:t>Mostly academic systems</a:t>
            </a:r>
          </a:p>
          <a:p>
            <a:pPr lvl="1"/>
            <a:r>
              <a:rPr lang="en-US" dirty="0">
                <a:solidFill>
                  <a:srgbClr val="0000FF"/>
                </a:solidFill>
              </a:rPr>
              <a:t>MongoDB </a:t>
            </a:r>
          </a:p>
          <a:p>
            <a:pPr lvl="2"/>
            <a:r>
              <a:rPr lang="en-US" dirty="0">
                <a:solidFill>
                  <a:srgbClr val="0000FF"/>
                </a:solidFill>
                <a:hlinkClick r:id="rId2"/>
              </a:rPr>
              <a:t>https://docs.mongodb.com/manual/core/causal-consistency-read-write-concerns/</a:t>
            </a:r>
            <a:endParaRPr lang="en-US" dirty="0">
              <a:solidFill>
                <a:srgbClr val="0000FF"/>
              </a:solidFill>
            </a:endParaRPr>
          </a:p>
          <a:p>
            <a:r>
              <a:rPr lang="en-US" dirty="0"/>
              <a:t>Eventual Consistency</a:t>
            </a:r>
          </a:p>
          <a:p>
            <a:pPr lvl="1"/>
            <a:r>
              <a:rPr lang="en-US" dirty="0">
                <a:solidFill>
                  <a:srgbClr val="0000FF"/>
                </a:solidFill>
              </a:rPr>
              <a:t>Git, File Synchronizer etc.</a:t>
            </a:r>
          </a:p>
        </p:txBody>
      </p:sp>
    </p:spTree>
    <p:extLst>
      <p:ext uri="{BB962C8B-B14F-4D97-AF65-F5344CB8AC3E}">
        <p14:creationId xmlns:p14="http://schemas.microsoft.com/office/powerpoint/2010/main" val="11003742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Ivy</a:t>
            </a:r>
          </a:p>
        </p:txBody>
      </p:sp>
      <p:sp>
        <p:nvSpPr>
          <p:cNvPr id="3" name="Content Placeholder 2"/>
          <p:cNvSpPr>
            <a:spLocks noGrp="1"/>
          </p:cNvSpPr>
          <p:nvPr>
            <p:ph idx="1"/>
          </p:nvPr>
        </p:nvSpPr>
        <p:spPr/>
        <p:txBody>
          <a:bodyPr/>
          <a:lstStyle/>
          <a:p>
            <a:r>
              <a:rPr lang="en-US" dirty="0"/>
              <a:t>Ivy</a:t>
            </a:r>
          </a:p>
          <a:p>
            <a:pPr lvl="1"/>
            <a:r>
              <a:rPr lang="en-US" b="1" dirty="0">
                <a:solidFill>
                  <a:srgbClr val="0000FF"/>
                </a:solidFill>
              </a:rPr>
              <a:t>I</a:t>
            </a:r>
            <a:r>
              <a:rPr lang="en-US" dirty="0"/>
              <a:t>ntegrated shared </a:t>
            </a:r>
            <a:r>
              <a:rPr lang="en-US" b="1" dirty="0">
                <a:solidFill>
                  <a:srgbClr val="0000FF"/>
                </a:solidFill>
              </a:rPr>
              <a:t>V</a:t>
            </a:r>
            <a:r>
              <a:rPr lang="en-US" dirty="0"/>
              <a:t>irtual memory at </a:t>
            </a:r>
            <a:r>
              <a:rPr lang="en-US" b="1" dirty="0">
                <a:solidFill>
                  <a:srgbClr val="0000FF"/>
                </a:solidFill>
              </a:rPr>
              <a:t>Y</a:t>
            </a:r>
            <a:r>
              <a:rPr lang="en-US" dirty="0"/>
              <a:t>ale</a:t>
            </a:r>
          </a:p>
          <a:p>
            <a:pPr lvl="1"/>
            <a:endParaRPr lang="en-US" dirty="0"/>
          </a:p>
          <a:p>
            <a:r>
              <a:rPr lang="en-US" dirty="0"/>
              <a:t>Ivy provides a shared memory space across a set of machines</a:t>
            </a:r>
          </a:p>
        </p:txBody>
      </p:sp>
    </p:spTree>
    <p:extLst>
      <p:ext uri="{BB962C8B-B14F-4D97-AF65-F5344CB8AC3E}">
        <p14:creationId xmlns:p14="http://schemas.microsoft.com/office/powerpoint/2010/main" val="32203031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(System Architecture)</a:t>
            </a:r>
          </a:p>
        </p:txBody>
      </p:sp>
      <p:sp>
        <p:nvSpPr>
          <p:cNvPr id="5" name="Rounded Rectangle 4"/>
          <p:cNvSpPr/>
          <p:nvPr/>
        </p:nvSpPr>
        <p:spPr>
          <a:xfrm>
            <a:off x="2273904"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5988480"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3915357" y="165946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cxnSp>
        <p:nvCxnSpPr>
          <p:cNvPr id="9" name="Straight Arrow Connector 8"/>
          <p:cNvCxnSpPr>
            <a:stCxn id="7" idx="1"/>
            <a:endCxn id="5" idx="0"/>
          </p:cNvCxnSpPr>
          <p:nvPr/>
        </p:nvCxnSpPr>
        <p:spPr>
          <a:xfrm flipH="1">
            <a:off x="2824109" y="2155369"/>
            <a:ext cx="1091248"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a:endCxn id="5" idx="3"/>
          </p:cNvCxnSpPr>
          <p:nvPr/>
        </p:nvCxnSpPr>
        <p:spPr>
          <a:xfrm flipH="1">
            <a:off x="3374313" y="4414761"/>
            <a:ext cx="2614167"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6" idx="0"/>
          </p:cNvCxnSpPr>
          <p:nvPr/>
        </p:nvCxnSpPr>
        <p:spPr>
          <a:xfrm>
            <a:off x="5015766" y="2155369"/>
            <a:ext cx="1522919"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70857" y="4910665"/>
            <a:ext cx="8045792" cy="1569660"/>
          </a:xfrm>
          <a:prstGeom prst="rect">
            <a:avLst/>
          </a:prstGeom>
          <a:noFill/>
        </p:spPr>
        <p:txBody>
          <a:bodyPr wrap="none" rtlCol="0">
            <a:spAutoFit/>
          </a:bodyPr>
          <a:lstStyle/>
          <a:p>
            <a:r>
              <a:rPr lang="en-US" sz="2400" dirty="0">
                <a:solidFill>
                  <a:srgbClr val="0000FF"/>
                </a:solidFill>
              </a:rPr>
              <a:t>(Idea)</a:t>
            </a:r>
          </a:p>
          <a:p>
            <a:pPr marL="457200" indent="-457200" algn="just">
              <a:buFont typeface="+mj-lt"/>
              <a:buAutoNum type="arabicPeriod"/>
            </a:pPr>
            <a:r>
              <a:rPr lang="en-US" sz="2400" dirty="0"/>
              <a:t>Each processor has a local memory that caches some pages</a:t>
            </a:r>
          </a:p>
          <a:p>
            <a:pPr marL="457200" indent="-457200" algn="just">
              <a:buFont typeface="+mj-lt"/>
              <a:buAutoNum type="arabicPeriod"/>
            </a:pPr>
            <a:r>
              <a:rPr lang="en-US" sz="2400" dirty="0"/>
              <a:t>If page is not found in local memory, then request from </a:t>
            </a:r>
          </a:p>
          <a:p>
            <a:pPr algn="just"/>
            <a:r>
              <a:rPr lang="en-US" sz="2400" dirty="0"/>
              <a:t>remote node</a:t>
            </a:r>
          </a:p>
        </p:txBody>
      </p:sp>
    </p:spTree>
    <p:extLst>
      <p:ext uri="{BB962C8B-B14F-4D97-AF65-F5344CB8AC3E}">
        <p14:creationId xmlns:p14="http://schemas.microsoft.com/office/powerpoint/2010/main" val="24191325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vs. Sequential Consistency</a:t>
            </a:r>
          </a:p>
        </p:txBody>
      </p:sp>
      <p:sp>
        <p:nvSpPr>
          <p:cNvPr id="5" name="Rounded Rectangle 4"/>
          <p:cNvSpPr/>
          <p:nvPr/>
        </p:nvSpPr>
        <p:spPr>
          <a:xfrm>
            <a:off x="2273904"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5988480"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3915357" y="165946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cxnSp>
        <p:nvCxnSpPr>
          <p:cNvPr id="9" name="Straight Arrow Connector 8"/>
          <p:cNvCxnSpPr>
            <a:stCxn id="7" idx="1"/>
            <a:endCxn id="5" idx="0"/>
          </p:cNvCxnSpPr>
          <p:nvPr/>
        </p:nvCxnSpPr>
        <p:spPr>
          <a:xfrm flipH="1">
            <a:off x="2824109" y="2155369"/>
            <a:ext cx="1091248"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a:endCxn id="5" idx="3"/>
          </p:cNvCxnSpPr>
          <p:nvPr/>
        </p:nvCxnSpPr>
        <p:spPr>
          <a:xfrm flipH="1">
            <a:off x="3374313" y="4414761"/>
            <a:ext cx="2614167"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6" idx="0"/>
          </p:cNvCxnSpPr>
          <p:nvPr/>
        </p:nvCxnSpPr>
        <p:spPr>
          <a:xfrm>
            <a:off x="5015766" y="2155369"/>
            <a:ext cx="1522919"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439331" y="4777617"/>
            <a:ext cx="6981398" cy="1938992"/>
          </a:xfrm>
          <a:prstGeom prst="rect">
            <a:avLst/>
          </a:prstGeom>
          <a:noFill/>
        </p:spPr>
        <p:txBody>
          <a:bodyPr wrap="none" rtlCol="0">
            <a:spAutoFit/>
          </a:bodyPr>
          <a:lstStyle/>
          <a:p>
            <a:r>
              <a:rPr lang="en-US" sz="2400" dirty="0">
                <a:solidFill>
                  <a:srgbClr val="0000FF"/>
                </a:solidFill>
              </a:rPr>
              <a:t>(Idea)</a:t>
            </a:r>
          </a:p>
          <a:p>
            <a:pPr marL="457200" indent="-457200" algn="just">
              <a:buFont typeface="+mj-lt"/>
              <a:buAutoNum type="arabicPeriod"/>
            </a:pPr>
            <a:r>
              <a:rPr lang="en-US" sz="2400" i="1" dirty="0"/>
              <a:t>Always reads a fresh copy of page</a:t>
            </a:r>
          </a:p>
          <a:p>
            <a:pPr marL="914400" lvl="1" indent="-457200" algn="just">
              <a:buFont typeface="Arial"/>
              <a:buChar char="•"/>
            </a:pPr>
            <a:r>
              <a:rPr lang="en-US" sz="2400" dirty="0">
                <a:solidFill>
                  <a:srgbClr val="FF0000"/>
                </a:solidFill>
              </a:rPr>
              <a:t>Must invalidate a cached page before updating</a:t>
            </a:r>
          </a:p>
          <a:p>
            <a:pPr marL="457200" indent="-457200" algn="just">
              <a:buFont typeface="+mj-lt"/>
              <a:buAutoNum type="arabicPeriod"/>
            </a:pPr>
            <a:r>
              <a:rPr lang="en-US" sz="2400" i="1" dirty="0"/>
              <a:t>Only one machine can write a page at a time</a:t>
            </a:r>
          </a:p>
          <a:p>
            <a:pPr marL="457200" indent="-457200" algn="just">
              <a:buFont typeface="+mj-lt"/>
              <a:buAutoNum type="arabicPeriod"/>
            </a:pPr>
            <a:r>
              <a:rPr lang="en-US" sz="2400" i="1" dirty="0"/>
              <a:t>All write requests to a page are serviced FIFO</a:t>
            </a:r>
          </a:p>
        </p:txBody>
      </p:sp>
    </p:spTree>
    <p:extLst>
      <p:ext uri="{BB962C8B-B14F-4D97-AF65-F5344CB8AC3E}">
        <p14:creationId xmlns:p14="http://schemas.microsoft.com/office/powerpoint/2010/main" val="6445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animEffect transition="in" filter="blinds(horizontal)">
                                      <p:cBhvr>
                                        <p:cTn id="7" dur="500"/>
                                        <p:tgtEl>
                                          <p:spTgt spid="1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4" end="4"/>
                                            </p:txEl>
                                          </p:spTgt>
                                        </p:tgtEl>
                                        <p:attrNameLst>
                                          <p:attrName>style.visibility</p:attrName>
                                        </p:attrNameLst>
                                      </p:cBhvr>
                                      <p:to>
                                        <p:strVal val="visible"/>
                                      </p:to>
                                    </p:set>
                                    <p:animEffect transition="in" filter="blinds(horizontal)">
                                      <p:cBhvr>
                                        <p:cTn id="12"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(Implementation)</a:t>
            </a:r>
          </a:p>
        </p:txBody>
      </p:sp>
      <p:sp>
        <p:nvSpPr>
          <p:cNvPr id="5" name="Rounded Rectangle 4"/>
          <p:cNvSpPr/>
          <p:nvPr/>
        </p:nvSpPr>
        <p:spPr>
          <a:xfrm>
            <a:off x="2273904"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5988480"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3915357" y="1659464"/>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cxnSp>
        <p:nvCxnSpPr>
          <p:cNvPr id="9" name="Straight Arrow Connector 8"/>
          <p:cNvCxnSpPr>
            <a:stCxn id="7" idx="1"/>
            <a:endCxn id="5" idx="0"/>
          </p:cNvCxnSpPr>
          <p:nvPr/>
        </p:nvCxnSpPr>
        <p:spPr>
          <a:xfrm flipH="1">
            <a:off x="2824109" y="2155369"/>
            <a:ext cx="1091248"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a:endCxn id="5" idx="3"/>
          </p:cNvCxnSpPr>
          <p:nvPr/>
        </p:nvCxnSpPr>
        <p:spPr>
          <a:xfrm flipH="1">
            <a:off x="3374313" y="4414761"/>
            <a:ext cx="2614167"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6" idx="0"/>
          </p:cNvCxnSpPr>
          <p:nvPr/>
        </p:nvCxnSpPr>
        <p:spPr>
          <a:xfrm>
            <a:off x="5015766" y="2155369"/>
            <a:ext cx="1522919" cy="176348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095" y="5226568"/>
            <a:ext cx="8930650" cy="1015663"/>
          </a:xfrm>
          <a:prstGeom prst="rect">
            <a:avLst/>
          </a:prstGeom>
          <a:noFill/>
        </p:spPr>
        <p:txBody>
          <a:bodyPr wrap="none" rtlCol="0">
            <a:spAutoFit/>
          </a:bodyPr>
          <a:lstStyle/>
          <a:p>
            <a:pPr marL="457200" indent="-457200" algn="just">
              <a:buFont typeface="+mj-lt"/>
              <a:buAutoNum type="arabicPeriod"/>
            </a:pPr>
            <a:r>
              <a:rPr lang="en-US" sz="2000" dirty="0">
                <a:solidFill>
                  <a:srgbClr val="0000FF"/>
                </a:solidFill>
              </a:rPr>
              <a:t>(Exclusive) </a:t>
            </a:r>
            <a:r>
              <a:rPr lang="en-US" sz="2000" dirty="0"/>
              <a:t>Each page has at most one owner at a time</a:t>
            </a:r>
          </a:p>
          <a:p>
            <a:pPr marL="457200" indent="-457200" algn="just">
              <a:buFont typeface="+mj-lt"/>
              <a:buAutoNum type="arabicPeriod"/>
            </a:pPr>
            <a:r>
              <a:rPr lang="en-US" sz="2000" dirty="0">
                <a:solidFill>
                  <a:srgbClr val="0000FF"/>
                </a:solidFill>
              </a:rPr>
              <a:t>(Invalidation) </a:t>
            </a:r>
            <a:r>
              <a:rPr lang="en-US" sz="2000" dirty="0"/>
              <a:t>Write protocol ensures all cached pages to be invalidated</a:t>
            </a:r>
          </a:p>
          <a:p>
            <a:pPr marL="457200" indent="-457200" algn="just">
              <a:buFont typeface="+mj-lt"/>
              <a:buAutoNum type="arabicPeriod"/>
            </a:pPr>
            <a:r>
              <a:rPr lang="en-US" sz="2000" dirty="0">
                <a:solidFill>
                  <a:srgbClr val="0000FF"/>
                </a:solidFill>
              </a:rPr>
              <a:t>(Claiming Ownership) </a:t>
            </a:r>
            <a:r>
              <a:rPr lang="en-US" sz="2000" dirty="0"/>
              <a:t>A machine wish to write a page needs to claim ownership</a:t>
            </a:r>
          </a:p>
        </p:txBody>
      </p:sp>
    </p:spTree>
    <p:extLst>
      <p:ext uri="{BB962C8B-B14F-4D97-AF65-F5344CB8AC3E}">
        <p14:creationId xmlns:p14="http://schemas.microsoft.com/office/powerpoint/2010/main" val="350389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Naïve DSM Protocol (Example)</a:t>
            </a:r>
          </a:p>
        </p:txBody>
      </p:sp>
      <p:sp>
        <p:nvSpPr>
          <p:cNvPr id="37" name="Rectangle 36"/>
          <p:cNvSpPr/>
          <p:nvPr/>
        </p:nvSpPr>
        <p:spPr>
          <a:xfrm>
            <a:off x="6338642"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3202548" y="4529874"/>
            <a:ext cx="2760403"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345319" y="4529874"/>
            <a:ext cx="2321772" cy="206203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80444" y="4635456"/>
            <a:ext cx="2924613"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P1:</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v1 = f1();</a:t>
            </a:r>
          </a:p>
          <a:p>
            <a:pPr lvl="1" algn="just"/>
            <a:r>
              <a:rPr lang="en-US" sz="2400" dirty="0">
                <a:latin typeface="Chalkboard SE Regular"/>
                <a:cs typeface="Chalkboard SE Regular"/>
              </a:rPr>
              <a:t>done1 = 1; </a:t>
            </a:r>
          </a:p>
        </p:txBody>
      </p:sp>
      <p:sp>
        <p:nvSpPr>
          <p:cNvPr id="45" name="Rectangle 44"/>
          <p:cNvSpPr/>
          <p:nvPr/>
        </p:nvSpPr>
        <p:spPr>
          <a:xfrm>
            <a:off x="2741403" y="4529874"/>
            <a:ext cx="3408752" cy="1938992"/>
          </a:xfrm>
          <a:prstGeom prst="rect">
            <a:avLst/>
          </a:prstGeom>
        </p:spPr>
        <p:txBody>
          <a:bodyPr wrap="square">
            <a:spAutoFit/>
          </a:bodyPr>
          <a:lstStyle/>
          <a:p>
            <a:pPr lvl="1" algn="just"/>
            <a:r>
              <a:rPr lang="en-US" sz="2400" dirty="0">
                <a:solidFill>
                  <a:srgbClr val="0000FF"/>
                </a:solidFill>
                <a:latin typeface="Chalkboard SE Regular"/>
                <a:cs typeface="Chalkboard SE Regular"/>
              </a:rPr>
              <a:t>P2:</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(done1 == 0);</a:t>
            </a:r>
          </a:p>
          <a:p>
            <a:pPr lvl="1" algn="just"/>
            <a:r>
              <a:rPr lang="en-US" sz="2400" dirty="0">
                <a:latin typeface="Chalkboard SE Regular"/>
                <a:cs typeface="Chalkboard SE Regular"/>
              </a:rPr>
              <a:t>v2 = f2(v1);</a:t>
            </a:r>
          </a:p>
          <a:p>
            <a:pPr lvl="1" algn="just"/>
            <a:r>
              <a:rPr lang="en-US" sz="2400" dirty="0">
                <a:latin typeface="Chalkboard SE Regular"/>
                <a:cs typeface="Chalkboard SE Regular"/>
              </a:rPr>
              <a:t>done2 = 1; </a:t>
            </a:r>
          </a:p>
        </p:txBody>
      </p:sp>
      <p:sp>
        <p:nvSpPr>
          <p:cNvPr id="46" name="Rectangle 45"/>
          <p:cNvSpPr/>
          <p:nvPr/>
        </p:nvSpPr>
        <p:spPr>
          <a:xfrm>
            <a:off x="5863826" y="4529874"/>
            <a:ext cx="3280174" cy="1569660"/>
          </a:xfrm>
          <a:prstGeom prst="rect">
            <a:avLst/>
          </a:prstGeom>
        </p:spPr>
        <p:txBody>
          <a:bodyPr wrap="square">
            <a:spAutoFit/>
          </a:bodyPr>
          <a:lstStyle/>
          <a:p>
            <a:pPr lvl="1" algn="just"/>
            <a:r>
              <a:rPr lang="en-US" sz="2400" dirty="0">
                <a:solidFill>
                  <a:srgbClr val="0000FF"/>
                </a:solidFill>
                <a:latin typeface="Chalkboard SE Regular"/>
                <a:cs typeface="Chalkboard SE Regular"/>
              </a:rPr>
              <a:t>P3:</a:t>
            </a:r>
          </a:p>
          <a:p>
            <a:pPr lvl="1" algn="just"/>
            <a:endParaRPr lang="en-US" sz="2400" dirty="0">
              <a:latin typeface="Chalkboard SE Regular"/>
              <a:cs typeface="Chalkboard SE Regular"/>
            </a:endParaRPr>
          </a:p>
          <a:p>
            <a:pPr lvl="1" algn="just"/>
            <a:r>
              <a:rPr lang="en-US" sz="2400" dirty="0">
                <a:latin typeface="Chalkboard SE Regular"/>
                <a:cs typeface="Chalkboard SE Regular"/>
              </a:rPr>
              <a:t>while (done2 == 0);</a:t>
            </a:r>
          </a:p>
          <a:p>
            <a:pPr lvl="1" algn="just"/>
            <a:r>
              <a:rPr lang="en-US" sz="2400" dirty="0">
                <a:latin typeface="Chalkboard SE Regular"/>
                <a:cs typeface="Chalkboard SE Regular"/>
              </a:rPr>
              <a:t>v3 = f3(v1, v2);</a:t>
            </a:r>
          </a:p>
        </p:txBody>
      </p:sp>
      <p:sp>
        <p:nvSpPr>
          <p:cNvPr id="3" name="TextBox 2"/>
          <p:cNvSpPr txBox="1"/>
          <p:nvPr/>
        </p:nvSpPr>
        <p:spPr>
          <a:xfrm>
            <a:off x="2664401" y="4192820"/>
            <a:ext cx="4045824" cy="369332"/>
          </a:xfrm>
          <a:prstGeom prst="rect">
            <a:avLst/>
          </a:prstGeom>
          <a:noFill/>
        </p:spPr>
        <p:txBody>
          <a:bodyPr wrap="none" rtlCol="0">
            <a:spAutoFit/>
          </a:bodyPr>
          <a:lstStyle/>
          <a:p>
            <a:r>
              <a:rPr lang="en-US" i="1" dirty="0">
                <a:solidFill>
                  <a:srgbClr val="0000FF"/>
                </a:solidFill>
              </a:rPr>
              <a:t>P2 might send to P3 much faster than P1</a:t>
            </a:r>
          </a:p>
        </p:txBody>
      </p:sp>
      <p:cxnSp>
        <p:nvCxnSpPr>
          <p:cNvPr id="47" name="Straight Connector 46"/>
          <p:cNvCxnSpPr/>
          <p:nvPr/>
        </p:nvCxnSpPr>
        <p:spPr>
          <a:xfrm>
            <a:off x="1487212"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58660"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262376" y="3855754"/>
            <a:ext cx="449671" cy="369332"/>
          </a:xfrm>
          <a:prstGeom prst="rect">
            <a:avLst/>
          </a:prstGeom>
        </p:spPr>
        <p:txBody>
          <a:bodyPr wrap="none">
            <a:spAutoFit/>
          </a:bodyPr>
          <a:lstStyle/>
          <a:p>
            <a:r>
              <a:rPr lang="en-US" dirty="0">
                <a:solidFill>
                  <a:srgbClr val="0000FF"/>
                </a:solidFill>
                <a:latin typeface="Chalkboard SE Regular"/>
                <a:cs typeface="Chalkboard SE Regular"/>
              </a:rPr>
              <a:t>P1</a:t>
            </a:r>
            <a:endParaRPr lang="en-US" dirty="0"/>
          </a:p>
        </p:txBody>
      </p:sp>
      <p:sp>
        <p:nvSpPr>
          <p:cNvPr id="49" name="Rectangle 48"/>
          <p:cNvSpPr/>
          <p:nvPr/>
        </p:nvSpPr>
        <p:spPr>
          <a:xfrm>
            <a:off x="3833824" y="3823488"/>
            <a:ext cx="449671" cy="369332"/>
          </a:xfrm>
          <a:prstGeom prst="rect">
            <a:avLst/>
          </a:prstGeom>
        </p:spPr>
        <p:txBody>
          <a:bodyPr wrap="none">
            <a:spAutoFit/>
          </a:bodyPr>
          <a:lstStyle/>
          <a:p>
            <a:r>
              <a:rPr lang="en-US" dirty="0">
                <a:solidFill>
                  <a:srgbClr val="0000FF"/>
                </a:solidFill>
                <a:latin typeface="Chalkboard SE Regular"/>
                <a:cs typeface="Chalkboard SE Regular"/>
              </a:rPr>
              <a:t>P2</a:t>
            </a:r>
            <a:endParaRPr lang="en-US" dirty="0"/>
          </a:p>
        </p:txBody>
      </p:sp>
      <p:cxnSp>
        <p:nvCxnSpPr>
          <p:cNvPr id="50" name="Straight Arrow Connector 49"/>
          <p:cNvCxnSpPr/>
          <p:nvPr/>
        </p:nvCxnSpPr>
        <p:spPr>
          <a:xfrm>
            <a:off x="1487212" y="2157632"/>
            <a:ext cx="2559173" cy="77881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9394" y="1402916"/>
            <a:ext cx="4572000" cy="830997"/>
          </a:xfrm>
          <a:prstGeom prst="rect">
            <a:avLst/>
          </a:prstGeom>
        </p:spPr>
        <p:txBody>
          <a:bodyPr>
            <a:spAutoFit/>
          </a:bodyPr>
          <a:lstStyle/>
          <a:p>
            <a:pPr lvl="1" algn="just"/>
            <a:r>
              <a:rPr lang="en-US" sz="2400" dirty="0">
                <a:latin typeface="Chalkboard SE Regular"/>
                <a:cs typeface="Chalkboard SE Regular"/>
              </a:rPr>
              <a:t>v1=f1()</a:t>
            </a:r>
          </a:p>
          <a:p>
            <a:pPr lvl="1" algn="just"/>
            <a:r>
              <a:rPr lang="en-US" sz="2400" dirty="0">
                <a:latin typeface="Chalkboard SE Regular"/>
                <a:cs typeface="Chalkboard SE Regular"/>
              </a:rPr>
              <a:t>done1=1 </a:t>
            </a:r>
          </a:p>
        </p:txBody>
      </p:sp>
      <p:cxnSp>
        <p:nvCxnSpPr>
          <p:cNvPr id="51" name="Straight Arrow Connector 50"/>
          <p:cNvCxnSpPr/>
          <p:nvPr/>
        </p:nvCxnSpPr>
        <p:spPr>
          <a:xfrm>
            <a:off x="1487212" y="1653814"/>
            <a:ext cx="2571448" cy="1971524"/>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14020" y="2286499"/>
            <a:ext cx="780795" cy="369332"/>
          </a:xfrm>
          <a:prstGeom prst="rect">
            <a:avLst/>
          </a:prstGeom>
          <a:noFill/>
        </p:spPr>
        <p:txBody>
          <a:bodyPr wrap="none" rtlCol="0">
            <a:spAutoFit/>
          </a:bodyPr>
          <a:lstStyle/>
          <a:p>
            <a:r>
              <a:rPr lang="en-US" dirty="0"/>
              <a:t>done1</a:t>
            </a:r>
          </a:p>
        </p:txBody>
      </p:sp>
      <p:sp>
        <p:nvSpPr>
          <p:cNvPr id="52" name="TextBox 51"/>
          <p:cNvSpPr txBox="1"/>
          <p:nvPr/>
        </p:nvSpPr>
        <p:spPr>
          <a:xfrm>
            <a:off x="2794565" y="2786846"/>
            <a:ext cx="405918" cy="369332"/>
          </a:xfrm>
          <a:prstGeom prst="rect">
            <a:avLst/>
          </a:prstGeom>
          <a:noFill/>
        </p:spPr>
        <p:txBody>
          <a:bodyPr wrap="none" rtlCol="0">
            <a:spAutoFit/>
          </a:bodyPr>
          <a:lstStyle/>
          <a:p>
            <a:r>
              <a:rPr lang="en-US" dirty="0"/>
              <a:t>v1</a:t>
            </a:r>
          </a:p>
        </p:txBody>
      </p:sp>
      <p:sp>
        <p:nvSpPr>
          <p:cNvPr id="19" name="Rectangle 18"/>
          <p:cNvSpPr/>
          <p:nvPr/>
        </p:nvSpPr>
        <p:spPr>
          <a:xfrm>
            <a:off x="3616004" y="2740679"/>
            <a:ext cx="2323244" cy="830997"/>
          </a:xfrm>
          <a:prstGeom prst="rect">
            <a:avLst/>
          </a:prstGeom>
        </p:spPr>
        <p:txBody>
          <a:bodyPr wrap="square">
            <a:spAutoFit/>
          </a:bodyPr>
          <a:lstStyle/>
          <a:p>
            <a:pPr lvl="1" algn="just"/>
            <a:r>
              <a:rPr lang="en-US" sz="2400" dirty="0">
                <a:latin typeface="Chalkboard SE Regular"/>
                <a:cs typeface="Chalkboard SE Regular"/>
              </a:rPr>
              <a:t>v2=f2(v1);</a:t>
            </a:r>
          </a:p>
          <a:p>
            <a:pPr lvl="1" algn="just"/>
            <a:r>
              <a:rPr lang="en-US" sz="2400" dirty="0">
                <a:latin typeface="Chalkboard SE Regular"/>
                <a:cs typeface="Chalkboard SE Regular"/>
              </a:rPr>
              <a:t>done2=1</a:t>
            </a:r>
          </a:p>
        </p:txBody>
      </p:sp>
      <p:cxnSp>
        <p:nvCxnSpPr>
          <p:cNvPr id="20" name="Straight Connector 19"/>
          <p:cNvCxnSpPr/>
          <p:nvPr/>
        </p:nvCxnSpPr>
        <p:spPr>
          <a:xfrm>
            <a:off x="7065536" y="1554709"/>
            <a:ext cx="0" cy="23403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40700" y="3882706"/>
            <a:ext cx="449671" cy="369332"/>
          </a:xfrm>
          <a:prstGeom prst="rect">
            <a:avLst/>
          </a:prstGeom>
        </p:spPr>
        <p:txBody>
          <a:bodyPr wrap="none">
            <a:spAutoFit/>
          </a:bodyPr>
          <a:lstStyle/>
          <a:p>
            <a:r>
              <a:rPr lang="en-US" dirty="0">
                <a:solidFill>
                  <a:srgbClr val="0000FF"/>
                </a:solidFill>
                <a:latin typeface="Chalkboard SE Regular"/>
                <a:cs typeface="Chalkboard SE Regular"/>
              </a:rPr>
              <a:t>P3</a:t>
            </a:r>
            <a:endParaRPr lang="en-US" dirty="0"/>
          </a:p>
        </p:txBody>
      </p:sp>
      <p:cxnSp>
        <p:nvCxnSpPr>
          <p:cNvPr id="27" name="Straight Arrow Connector 26"/>
          <p:cNvCxnSpPr/>
          <p:nvPr/>
        </p:nvCxnSpPr>
        <p:spPr>
          <a:xfrm>
            <a:off x="5563557" y="2936450"/>
            <a:ext cx="1501979" cy="219728"/>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8721" y="3351948"/>
            <a:ext cx="1726815" cy="27339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42207" y="2655831"/>
            <a:ext cx="405918" cy="369332"/>
          </a:xfrm>
          <a:prstGeom prst="rect">
            <a:avLst/>
          </a:prstGeom>
          <a:noFill/>
        </p:spPr>
        <p:txBody>
          <a:bodyPr wrap="none" rtlCol="0">
            <a:spAutoFit/>
          </a:bodyPr>
          <a:lstStyle/>
          <a:p>
            <a:r>
              <a:rPr lang="en-US" dirty="0"/>
              <a:t>v2</a:t>
            </a:r>
          </a:p>
        </p:txBody>
      </p:sp>
      <p:sp>
        <p:nvSpPr>
          <p:cNvPr id="32" name="TextBox 31"/>
          <p:cNvSpPr txBox="1"/>
          <p:nvPr/>
        </p:nvSpPr>
        <p:spPr>
          <a:xfrm>
            <a:off x="6284741" y="3198424"/>
            <a:ext cx="780795" cy="369332"/>
          </a:xfrm>
          <a:prstGeom prst="rect">
            <a:avLst/>
          </a:prstGeom>
          <a:noFill/>
        </p:spPr>
        <p:txBody>
          <a:bodyPr wrap="none" rtlCol="0">
            <a:spAutoFit/>
          </a:bodyPr>
          <a:lstStyle/>
          <a:p>
            <a:r>
              <a:rPr lang="en-US" dirty="0"/>
              <a:t>done2</a:t>
            </a:r>
          </a:p>
        </p:txBody>
      </p:sp>
      <p:sp>
        <p:nvSpPr>
          <p:cNvPr id="9" name="Rectangle 8"/>
          <p:cNvSpPr/>
          <p:nvPr/>
        </p:nvSpPr>
        <p:spPr>
          <a:xfrm>
            <a:off x="6548125" y="3437322"/>
            <a:ext cx="1975846" cy="461665"/>
          </a:xfrm>
          <a:prstGeom prst="rect">
            <a:avLst/>
          </a:prstGeom>
        </p:spPr>
        <p:txBody>
          <a:bodyPr wrap="none">
            <a:spAutoFit/>
          </a:bodyPr>
          <a:lstStyle/>
          <a:p>
            <a:pPr lvl="1" algn="just"/>
            <a:r>
              <a:rPr lang="en-US" sz="2400" dirty="0">
                <a:solidFill>
                  <a:srgbClr val="0000FF"/>
                </a:solidFill>
                <a:latin typeface="Chalkboard SE Regular"/>
                <a:cs typeface="Chalkboard SE Regular"/>
              </a:rPr>
              <a:t>v3=f3(v1, v2)</a:t>
            </a:r>
          </a:p>
        </p:txBody>
      </p:sp>
    </p:spTree>
    <p:extLst>
      <p:ext uri="{BB962C8B-B14F-4D97-AF65-F5344CB8AC3E}">
        <p14:creationId xmlns:p14="http://schemas.microsoft.com/office/powerpoint/2010/main" val="16173838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(Implementation)</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7" name="TextBox 16"/>
          <p:cNvSpPr txBox="1"/>
          <p:nvPr/>
        </p:nvSpPr>
        <p:spPr>
          <a:xfrm>
            <a:off x="1766926" y="5625711"/>
            <a:ext cx="5698996" cy="1015663"/>
          </a:xfrm>
          <a:prstGeom prst="rect">
            <a:avLst/>
          </a:prstGeom>
          <a:noFill/>
        </p:spPr>
        <p:txBody>
          <a:bodyPr wrap="none" rtlCol="0">
            <a:spAutoFit/>
          </a:bodyPr>
          <a:lstStyle/>
          <a:p>
            <a:pPr marL="457200" indent="-457200" algn="just">
              <a:buFont typeface="+mj-lt"/>
              <a:buAutoNum type="arabicPeriod"/>
            </a:pPr>
            <a:r>
              <a:rPr lang="en-US" sz="2000" dirty="0">
                <a:solidFill>
                  <a:srgbClr val="0000FF"/>
                </a:solidFill>
              </a:rPr>
              <a:t>A central manager maintains record for all pages</a:t>
            </a:r>
          </a:p>
          <a:p>
            <a:pPr marL="914400" lvl="1" indent="-457200" algn="just">
              <a:buFont typeface="Arial"/>
              <a:buChar char="•"/>
            </a:pPr>
            <a:r>
              <a:rPr lang="en-US" sz="2000" dirty="0">
                <a:solidFill>
                  <a:srgbClr val="0000FF"/>
                </a:solidFill>
              </a:rPr>
              <a:t>The owner and all its resident copies</a:t>
            </a:r>
          </a:p>
          <a:p>
            <a:pPr marL="457200" indent="-457200" algn="just">
              <a:buFont typeface="+mj-lt"/>
              <a:buAutoNum type="arabicPeriod"/>
            </a:pPr>
            <a:r>
              <a:rPr lang="en-US" sz="2000" dirty="0">
                <a:solidFill>
                  <a:srgbClr val="0000FF"/>
                </a:solidFill>
              </a:rPr>
              <a:t>Each machine maintains page and its access right</a:t>
            </a:r>
            <a:endParaRPr lang="en-US" sz="2000" dirty="0"/>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55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(Implementation)</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7" name="TextBox 16"/>
          <p:cNvSpPr txBox="1"/>
          <p:nvPr/>
        </p:nvSpPr>
        <p:spPr>
          <a:xfrm>
            <a:off x="1766926" y="5625711"/>
            <a:ext cx="5698996" cy="1015663"/>
          </a:xfrm>
          <a:prstGeom prst="rect">
            <a:avLst/>
          </a:prstGeom>
          <a:noFill/>
        </p:spPr>
        <p:txBody>
          <a:bodyPr wrap="none" rtlCol="0">
            <a:spAutoFit/>
          </a:bodyPr>
          <a:lstStyle/>
          <a:p>
            <a:pPr marL="457200" indent="-457200" algn="just">
              <a:buFont typeface="+mj-lt"/>
              <a:buAutoNum type="arabicPeriod"/>
            </a:pPr>
            <a:r>
              <a:rPr lang="en-US" sz="2000" dirty="0">
                <a:solidFill>
                  <a:srgbClr val="0000FF"/>
                </a:solidFill>
              </a:rPr>
              <a:t>A central manager maintains record for all pages</a:t>
            </a:r>
          </a:p>
          <a:p>
            <a:pPr marL="914400" lvl="1" indent="-457200" algn="just">
              <a:buFont typeface="Arial"/>
              <a:buChar char="•"/>
            </a:pPr>
            <a:r>
              <a:rPr lang="en-US" sz="2000" dirty="0">
                <a:solidFill>
                  <a:srgbClr val="0000FF"/>
                </a:solidFill>
              </a:rPr>
              <a:t>The owner and all its resident copies</a:t>
            </a:r>
          </a:p>
          <a:p>
            <a:pPr marL="457200" indent="-457200" algn="just">
              <a:buFont typeface="+mj-lt"/>
              <a:buAutoNum type="arabicPeriod"/>
            </a:pPr>
            <a:r>
              <a:rPr lang="en-US" sz="2000" dirty="0">
                <a:solidFill>
                  <a:srgbClr val="0000FF"/>
                </a:solidFill>
              </a:rPr>
              <a:t>Each machine maintains page and its access right</a:t>
            </a:r>
            <a:endParaRPr lang="en-US" sz="2000" dirty="0"/>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Tree>
    <p:extLst>
      <p:ext uri="{BB962C8B-B14F-4D97-AF65-F5344CB8AC3E}">
        <p14:creationId xmlns:p14="http://schemas.microsoft.com/office/powerpoint/2010/main" val="42692292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(Read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1288816" y="5618665"/>
            <a:ext cx="6714473" cy="369332"/>
          </a:xfrm>
          <a:prstGeom prst="rect">
            <a:avLst/>
          </a:prstGeom>
          <a:noFill/>
        </p:spPr>
        <p:txBody>
          <a:bodyPr wrap="none" rtlCol="0">
            <a:spAutoFit/>
          </a:bodyPr>
          <a:lstStyle/>
          <a:p>
            <a:r>
              <a:rPr lang="en-US" dirty="0">
                <a:solidFill>
                  <a:srgbClr val="0000FF"/>
                </a:solidFill>
              </a:rPr>
              <a:t>Assume P3 wants to read page X1. This will result in a page fault at P3.</a:t>
            </a:r>
          </a:p>
        </p:txBody>
      </p:sp>
    </p:spTree>
    <p:extLst>
      <p:ext uri="{BB962C8B-B14F-4D97-AF65-F5344CB8AC3E}">
        <p14:creationId xmlns:p14="http://schemas.microsoft.com/office/powerpoint/2010/main" val="22199687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(Read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316911" y="5618665"/>
            <a:ext cx="5105635" cy="369332"/>
          </a:xfrm>
          <a:prstGeom prst="rect">
            <a:avLst/>
          </a:prstGeom>
          <a:noFill/>
        </p:spPr>
        <p:txBody>
          <a:bodyPr wrap="none" rtlCol="0">
            <a:spAutoFit/>
          </a:bodyPr>
          <a:lstStyle/>
          <a:p>
            <a:r>
              <a:rPr lang="en-US" dirty="0">
                <a:solidFill>
                  <a:srgbClr val="0000FF"/>
                </a:solidFill>
              </a:rPr>
              <a:t>P3 sends a read request (RQ) to the central manager</a:t>
            </a:r>
          </a:p>
        </p:txBody>
      </p:sp>
      <p:cxnSp>
        <p:nvCxnSpPr>
          <p:cNvPr id="13" name="Straight Arrow Connector 12"/>
          <p:cNvCxnSpPr>
            <a:stCxn id="7" idx="0"/>
            <a:endCxn id="12" idx="2"/>
          </p:cNvCxnSpPr>
          <p:nvPr/>
        </p:nvCxnSpPr>
        <p:spPr>
          <a:xfrm flipH="1" flipV="1">
            <a:off x="4692953" y="2607731"/>
            <a:ext cx="2627085"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4857" y="3056857"/>
            <a:ext cx="2315357" cy="369332"/>
          </a:xfrm>
          <a:prstGeom prst="rect">
            <a:avLst/>
          </a:prstGeom>
          <a:noFill/>
        </p:spPr>
        <p:txBody>
          <a:bodyPr wrap="none" rtlCol="0">
            <a:spAutoFit/>
          </a:bodyPr>
          <a:lstStyle/>
          <a:p>
            <a:r>
              <a:rPr lang="en-US" dirty="0"/>
              <a:t>1. Read Request for X1</a:t>
            </a:r>
          </a:p>
        </p:txBody>
      </p:sp>
    </p:spTree>
    <p:extLst>
      <p:ext uri="{BB962C8B-B14F-4D97-AF65-F5344CB8AC3E}">
        <p14:creationId xmlns:p14="http://schemas.microsoft.com/office/powerpoint/2010/main" val="42132894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(Read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1241621" y="5667900"/>
            <a:ext cx="7278593" cy="369332"/>
          </a:xfrm>
          <a:prstGeom prst="rect">
            <a:avLst/>
          </a:prstGeom>
          <a:noFill/>
        </p:spPr>
        <p:txBody>
          <a:bodyPr wrap="none" rtlCol="0">
            <a:spAutoFit/>
          </a:bodyPr>
          <a:lstStyle/>
          <a:p>
            <a:r>
              <a:rPr lang="en-US" dirty="0">
                <a:solidFill>
                  <a:srgbClr val="0000FF"/>
                </a:solidFill>
              </a:rPr>
              <a:t>Central manager sends read forward (RF) to owner (P1), adds P3 in copy set </a:t>
            </a:r>
          </a:p>
        </p:txBody>
      </p:sp>
      <p:cxnSp>
        <p:nvCxnSpPr>
          <p:cNvPr id="13" name="Straight Arrow Connector 12"/>
          <p:cNvCxnSpPr>
            <a:stCxn id="7" idx="0"/>
            <a:endCxn id="12" idx="2"/>
          </p:cNvCxnSpPr>
          <p:nvPr/>
        </p:nvCxnSpPr>
        <p:spPr>
          <a:xfrm flipH="1" flipV="1">
            <a:off x="4692953" y="2607731"/>
            <a:ext cx="2627085"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4857" y="3056857"/>
            <a:ext cx="2315357" cy="369332"/>
          </a:xfrm>
          <a:prstGeom prst="rect">
            <a:avLst/>
          </a:prstGeom>
          <a:noFill/>
        </p:spPr>
        <p:txBody>
          <a:bodyPr wrap="none" rtlCol="0">
            <a:spAutoFit/>
          </a:bodyPr>
          <a:lstStyle/>
          <a:p>
            <a:r>
              <a:rPr lang="en-US" dirty="0"/>
              <a:t>1. Read Request for X1</a:t>
            </a:r>
          </a:p>
        </p:txBody>
      </p:sp>
      <p:cxnSp>
        <p:nvCxnSpPr>
          <p:cNvPr id="17" name="Straight Arrow Connector 16"/>
          <p:cNvCxnSpPr>
            <a:endCxn id="5" idx="3"/>
          </p:cNvCxnSpPr>
          <p:nvPr/>
        </p:nvCxnSpPr>
        <p:spPr>
          <a:xfrm flipH="1">
            <a:off x="2878408" y="2607731"/>
            <a:ext cx="1233973" cy="180703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676397" y="2607731"/>
            <a:ext cx="2300141" cy="369332"/>
          </a:xfrm>
          <a:prstGeom prst="rect">
            <a:avLst/>
          </a:prstGeom>
          <a:noFill/>
        </p:spPr>
        <p:txBody>
          <a:bodyPr wrap="none" rtlCol="0">
            <a:spAutoFit/>
          </a:bodyPr>
          <a:lstStyle/>
          <a:p>
            <a:r>
              <a:rPr lang="en-US" dirty="0"/>
              <a:t>2. Read forward for X1</a:t>
            </a:r>
          </a:p>
        </p:txBody>
      </p:sp>
    </p:spTree>
    <p:extLst>
      <p:ext uri="{BB962C8B-B14F-4D97-AF65-F5344CB8AC3E}">
        <p14:creationId xmlns:p14="http://schemas.microsoft.com/office/powerpoint/2010/main" val="19213845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(Read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124018" y="6226844"/>
            <a:ext cx="5137870" cy="369332"/>
          </a:xfrm>
          <a:prstGeom prst="rect">
            <a:avLst/>
          </a:prstGeom>
          <a:noFill/>
        </p:spPr>
        <p:txBody>
          <a:bodyPr wrap="none" rtlCol="0">
            <a:spAutoFit/>
          </a:bodyPr>
          <a:lstStyle/>
          <a:p>
            <a:r>
              <a:rPr lang="en-US" dirty="0">
                <a:solidFill>
                  <a:srgbClr val="0000FF"/>
                </a:solidFill>
              </a:rPr>
              <a:t>P1 sends X1 to P3 and P3 marks X1 as read only page</a:t>
            </a:r>
          </a:p>
        </p:txBody>
      </p:sp>
      <p:cxnSp>
        <p:nvCxnSpPr>
          <p:cNvPr id="13" name="Straight Arrow Connector 12"/>
          <p:cNvCxnSpPr>
            <a:stCxn id="7" idx="0"/>
            <a:endCxn id="12" idx="2"/>
          </p:cNvCxnSpPr>
          <p:nvPr/>
        </p:nvCxnSpPr>
        <p:spPr>
          <a:xfrm flipH="1" flipV="1">
            <a:off x="4692953" y="2607731"/>
            <a:ext cx="2627085"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4857" y="3056857"/>
            <a:ext cx="2315357" cy="369332"/>
          </a:xfrm>
          <a:prstGeom prst="rect">
            <a:avLst/>
          </a:prstGeom>
          <a:noFill/>
        </p:spPr>
        <p:txBody>
          <a:bodyPr wrap="none" rtlCol="0">
            <a:spAutoFit/>
          </a:bodyPr>
          <a:lstStyle/>
          <a:p>
            <a:r>
              <a:rPr lang="en-US" dirty="0"/>
              <a:t>1. Read Request for X1</a:t>
            </a:r>
          </a:p>
        </p:txBody>
      </p:sp>
      <p:cxnSp>
        <p:nvCxnSpPr>
          <p:cNvPr id="17" name="Straight Arrow Connector 16"/>
          <p:cNvCxnSpPr>
            <a:endCxn id="5" idx="3"/>
          </p:cNvCxnSpPr>
          <p:nvPr/>
        </p:nvCxnSpPr>
        <p:spPr>
          <a:xfrm flipH="1">
            <a:off x="2878408" y="2607731"/>
            <a:ext cx="1233973" cy="180703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676397" y="2607731"/>
            <a:ext cx="2300141" cy="369332"/>
          </a:xfrm>
          <a:prstGeom prst="rect">
            <a:avLst/>
          </a:prstGeom>
          <a:noFill/>
        </p:spPr>
        <p:txBody>
          <a:bodyPr wrap="none" rtlCol="0">
            <a:spAutoFit/>
          </a:bodyPr>
          <a:lstStyle/>
          <a:p>
            <a:r>
              <a:rPr lang="en-US" dirty="0"/>
              <a:t>2. Read forward for X1</a:t>
            </a:r>
          </a:p>
        </p:txBody>
      </p:sp>
      <p:sp>
        <p:nvSpPr>
          <p:cNvPr id="21" name="TextBox 20"/>
          <p:cNvSpPr txBox="1"/>
          <p:nvPr/>
        </p:nvSpPr>
        <p:spPr>
          <a:xfrm>
            <a:off x="3029762" y="5144570"/>
            <a:ext cx="2128031" cy="369332"/>
          </a:xfrm>
          <a:prstGeom prst="rect">
            <a:avLst/>
          </a:prstGeom>
          <a:noFill/>
        </p:spPr>
        <p:txBody>
          <a:bodyPr wrap="none" rtlCol="0">
            <a:spAutoFit/>
          </a:bodyPr>
          <a:lstStyle/>
          <a:p>
            <a:r>
              <a:rPr lang="en-US" dirty="0"/>
              <a:t>3. Sends the page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26" name="Freeform 25"/>
          <p:cNvSpPr/>
          <p:nvPr/>
        </p:nvSpPr>
        <p:spPr>
          <a:xfrm>
            <a:off x="2322286" y="4547810"/>
            <a:ext cx="4451047" cy="657235"/>
          </a:xfrm>
          <a:custGeom>
            <a:avLst/>
            <a:gdLst>
              <a:gd name="connsiteX0" fmla="*/ 0 w 4451047"/>
              <a:gd name="connsiteY0" fmla="*/ 362857 h 657235"/>
              <a:gd name="connsiteX1" fmla="*/ 24190 w 4451047"/>
              <a:gd name="connsiteY1" fmla="*/ 423333 h 657235"/>
              <a:gd name="connsiteX2" fmla="*/ 72571 w 4451047"/>
              <a:gd name="connsiteY2" fmla="*/ 471714 h 657235"/>
              <a:gd name="connsiteX3" fmla="*/ 108857 w 4451047"/>
              <a:gd name="connsiteY3" fmla="*/ 508000 h 657235"/>
              <a:gd name="connsiteX4" fmla="*/ 133047 w 4451047"/>
              <a:gd name="connsiteY4" fmla="*/ 544285 h 657235"/>
              <a:gd name="connsiteX5" fmla="*/ 205619 w 4451047"/>
              <a:gd name="connsiteY5" fmla="*/ 568476 h 657235"/>
              <a:gd name="connsiteX6" fmla="*/ 314476 w 4451047"/>
              <a:gd name="connsiteY6" fmla="*/ 592666 h 657235"/>
              <a:gd name="connsiteX7" fmla="*/ 399143 w 4451047"/>
              <a:gd name="connsiteY7" fmla="*/ 604761 h 657235"/>
              <a:gd name="connsiteX8" fmla="*/ 1016000 w 4451047"/>
              <a:gd name="connsiteY8" fmla="*/ 628952 h 657235"/>
              <a:gd name="connsiteX9" fmla="*/ 2467428 w 4451047"/>
              <a:gd name="connsiteY9" fmla="*/ 628952 h 657235"/>
              <a:gd name="connsiteX10" fmla="*/ 2552095 w 4451047"/>
              <a:gd name="connsiteY10" fmla="*/ 616857 h 657235"/>
              <a:gd name="connsiteX11" fmla="*/ 2612571 w 4451047"/>
              <a:gd name="connsiteY11" fmla="*/ 592666 h 657235"/>
              <a:gd name="connsiteX12" fmla="*/ 2721428 w 4451047"/>
              <a:gd name="connsiteY12" fmla="*/ 568476 h 657235"/>
              <a:gd name="connsiteX13" fmla="*/ 2781904 w 4451047"/>
              <a:gd name="connsiteY13" fmla="*/ 544285 h 657235"/>
              <a:gd name="connsiteX14" fmla="*/ 2854476 w 4451047"/>
              <a:gd name="connsiteY14" fmla="*/ 532190 h 657235"/>
              <a:gd name="connsiteX15" fmla="*/ 2902857 w 4451047"/>
              <a:gd name="connsiteY15" fmla="*/ 520095 h 657235"/>
              <a:gd name="connsiteX16" fmla="*/ 2975428 w 4451047"/>
              <a:gd name="connsiteY16" fmla="*/ 508000 h 657235"/>
              <a:gd name="connsiteX17" fmla="*/ 3120571 w 4451047"/>
              <a:gd name="connsiteY17" fmla="*/ 483809 h 657235"/>
              <a:gd name="connsiteX18" fmla="*/ 3156857 w 4451047"/>
              <a:gd name="connsiteY18" fmla="*/ 471714 h 657235"/>
              <a:gd name="connsiteX19" fmla="*/ 3205238 w 4451047"/>
              <a:gd name="connsiteY19" fmla="*/ 459619 h 657235"/>
              <a:gd name="connsiteX20" fmla="*/ 3302000 w 4451047"/>
              <a:gd name="connsiteY20" fmla="*/ 447523 h 657235"/>
              <a:gd name="connsiteX21" fmla="*/ 3398762 w 4451047"/>
              <a:gd name="connsiteY21" fmla="*/ 411238 h 657235"/>
              <a:gd name="connsiteX22" fmla="*/ 3459238 w 4451047"/>
              <a:gd name="connsiteY22" fmla="*/ 399142 h 657235"/>
              <a:gd name="connsiteX23" fmla="*/ 3531809 w 4451047"/>
              <a:gd name="connsiteY23" fmla="*/ 374952 h 657235"/>
              <a:gd name="connsiteX24" fmla="*/ 3580190 w 4451047"/>
              <a:gd name="connsiteY24" fmla="*/ 362857 h 657235"/>
              <a:gd name="connsiteX25" fmla="*/ 3676952 w 4451047"/>
              <a:gd name="connsiteY25" fmla="*/ 314476 h 657235"/>
              <a:gd name="connsiteX26" fmla="*/ 3725333 w 4451047"/>
              <a:gd name="connsiteY26" fmla="*/ 302380 h 657235"/>
              <a:gd name="connsiteX27" fmla="*/ 3785809 w 4451047"/>
              <a:gd name="connsiteY27" fmla="*/ 290285 h 657235"/>
              <a:gd name="connsiteX28" fmla="*/ 3858381 w 4451047"/>
              <a:gd name="connsiteY28" fmla="*/ 266095 h 657235"/>
              <a:gd name="connsiteX29" fmla="*/ 3906762 w 4451047"/>
              <a:gd name="connsiteY29" fmla="*/ 241904 h 657235"/>
              <a:gd name="connsiteX30" fmla="*/ 3979333 w 4451047"/>
              <a:gd name="connsiteY30" fmla="*/ 229809 h 657235"/>
              <a:gd name="connsiteX31" fmla="*/ 4064000 w 4451047"/>
              <a:gd name="connsiteY31" fmla="*/ 181428 h 657235"/>
              <a:gd name="connsiteX32" fmla="*/ 4112381 w 4451047"/>
              <a:gd name="connsiteY32" fmla="*/ 157238 h 657235"/>
              <a:gd name="connsiteX33" fmla="*/ 4184952 w 4451047"/>
              <a:gd name="connsiteY33" fmla="*/ 120952 h 657235"/>
              <a:gd name="connsiteX34" fmla="*/ 4209143 w 4451047"/>
              <a:gd name="connsiteY34" fmla="*/ 96761 h 657235"/>
              <a:gd name="connsiteX35" fmla="*/ 4257524 w 4451047"/>
              <a:gd name="connsiteY35" fmla="*/ 84666 h 657235"/>
              <a:gd name="connsiteX36" fmla="*/ 4293809 w 4451047"/>
              <a:gd name="connsiteY36" fmla="*/ 72571 h 657235"/>
              <a:gd name="connsiteX37" fmla="*/ 4402666 w 4451047"/>
              <a:gd name="connsiteY37" fmla="*/ 36285 h 657235"/>
              <a:gd name="connsiteX38" fmla="*/ 4451047 w 4451047"/>
              <a:gd name="connsiteY38" fmla="*/ 0 h 65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51047" h="657235">
                <a:moveTo>
                  <a:pt x="0" y="362857"/>
                </a:moveTo>
                <a:cubicBezTo>
                  <a:pt x="8063" y="383016"/>
                  <a:pt x="12147" y="405268"/>
                  <a:pt x="24190" y="423333"/>
                </a:cubicBezTo>
                <a:cubicBezTo>
                  <a:pt x="36841" y="442310"/>
                  <a:pt x="56444" y="455587"/>
                  <a:pt x="72571" y="471714"/>
                </a:cubicBezTo>
                <a:cubicBezTo>
                  <a:pt x="84666" y="483809"/>
                  <a:pt x="99369" y="493767"/>
                  <a:pt x="108857" y="508000"/>
                </a:cubicBezTo>
                <a:cubicBezTo>
                  <a:pt x="116920" y="520095"/>
                  <a:pt x="120720" y="536581"/>
                  <a:pt x="133047" y="544285"/>
                </a:cubicBezTo>
                <a:cubicBezTo>
                  <a:pt x="154670" y="557800"/>
                  <a:pt x="181428" y="560412"/>
                  <a:pt x="205619" y="568476"/>
                </a:cubicBezTo>
                <a:cubicBezTo>
                  <a:pt x="262007" y="587272"/>
                  <a:pt x="235412" y="580503"/>
                  <a:pt x="314476" y="592666"/>
                </a:cubicBezTo>
                <a:cubicBezTo>
                  <a:pt x="342653" y="597001"/>
                  <a:pt x="370672" y="603288"/>
                  <a:pt x="399143" y="604761"/>
                </a:cubicBezTo>
                <a:cubicBezTo>
                  <a:pt x="604645" y="615391"/>
                  <a:pt x="1016000" y="628952"/>
                  <a:pt x="1016000" y="628952"/>
                </a:cubicBezTo>
                <a:cubicBezTo>
                  <a:pt x="1576420" y="679898"/>
                  <a:pt x="1206178" y="650697"/>
                  <a:pt x="2467428" y="628952"/>
                </a:cubicBezTo>
                <a:cubicBezTo>
                  <a:pt x="2495933" y="628461"/>
                  <a:pt x="2523873" y="620889"/>
                  <a:pt x="2552095" y="616857"/>
                </a:cubicBezTo>
                <a:cubicBezTo>
                  <a:pt x="2572254" y="608793"/>
                  <a:pt x="2591974" y="599532"/>
                  <a:pt x="2612571" y="592666"/>
                </a:cubicBezTo>
                <a:cubicBezTo>
                  <a:pt x="2638191" y="584126"/>
                  <a:pt x="2697465" y="573269"/>
                  <a:pt x="2721428" y="568476"/>
                </a:cubicBezTo>
                <a:cubicBezTo>
                  <a:pt x="2741587" y="560412"/>
                  <a:pt x="2760957" y="549998"/>
                  <a:pt x="2781904" y="544285"/>
                </a:cubicBezTo>
                <a:cubicBezTo>
                  <a:pt x="2805564" y="537832"/>
                  <a:pt x="2830428" y="537000"/>
                  <a:pt x="2854476" y="532190"/>
                </a:cubicBezTo>
                <a:cubicBezTo>
                  <a:pt x="2870777" y="528930"/>
                  <a:pt x="2886556" y="523355"/>
                  <a:pt x="2902857" y="520095"/>
                </a:cubicBezTo>
                <a:cubicBezTo>
                  <a:pt x="2926905" y="515286"/>
                  <a:pt x="2951238" y="512032"/>
                  <a:pt x="2975428" y="508000"/>
                </a:cubicBezTo>
                <a:cubicBezTo>
                  <a:pt x="3060494" y="479643"/>
                  <a:pt x="2958539" y="510814"/>
                  <a:pt x="3120571" y="483809"/>
                </a:cubicBezTo>
                <a:cubicBezTo>
                  <a:pt x="3133147" y="481713"/>
                  <a:pt x="3144598" y="475216"/>
                  <a:pt x="3156857" y="471714"/>
                </a:cubicBezTo>
                <a:cubicBezTo>
                  <a:pt x="3172841" y="467147"/>
                  <a:pt x="3188841" y="462352"/>
                  <a:pt x="3205238" y="459619"/>
                </a:cubicBezTo>
                <a:cubicBezTo>
                  <a:pt x="3237301" y="454275"/>
                  <a:pt x="3269937" y="452867"/>
                  <a:pt x="3302000" y="447523"/>
                </a:cubicBezTo>
                <a:cubicBezTo>
                  <a:pt x="3393249" y="432315"/>
                  <a:pt x="3307989" y="441496"/>
                  <a:pt x="3398762" y="411238"/>
                </a:cubicBezTo>
                <a:cubicBezTo>
                  <a:pt x="3418265" y="404737"/>
                  <a:pt x="3439404" y="404551"/>
                  <a:pt x="3459238" y="399142"/>
                </a:cubicBezTo>
                <a:cubicBezTo>
                  <a:pt x="3483838" y="392433"/>
                  <a:pt x="3507071" y="381136"/>
                  <a:pt x="3531809" y="374952"/>
                </a:cubicBezTo>
                <a:lnTo>
                  <a:pt x="3580190" y="362857"/>
                </a:lnTo>
                <a:cubicBezTo>
                  <a:pt x="3612444" y="346730"/>
                  <a:pt x="3641968" y="323223"/>
                  <a:pt x="3676952" y="314476"/>
                </a:cubicBezTo>
                <a:cubicBezTo>
                  <a:pt x="3693079" y="310444"/>
                  <a:pt x="3709105" y="305986"/>
                  <a:pt x="3725333" y="302380"/>
                </a:cubicBezTo>
                <a:cubicBezTo>
                  <a:pt x="3745401" y="297920"/>
                  <a:pt x="3765975" y="295694"/>
                  <a:pt x="3785809" y="290285"/>
                </a:cubicBezTo>
                <a:cubicBezTo>
                  <a:pt x="3810410" y="283576"/>
                  <a:pt x="3834706" y="275565"/>
                  <a:pt x="3858381" y="266095"/>
                </a:cubicBezTo>
                <a:cubicBezTo>
                  <a:pt x="3875122" y="259399"/>
                  <a:pt x="3889492" y="247085"/>
                  <a:pt x="3906762" y="241904"/>
                </a:cubicBezTo>
                <a:cubicBezTo>
                  <a:pt x="3930252" y="234857"/>
                  <a:pt x="3955143" y="233841"/>
                  <a:pt x="3979333" y="229809"/>
                </a:cubicBezTo>
                <a:cubicBezTo>
                  <a:pt x="4125535" y="156710"/>
                  <a:pt x="3944328" y="249812"/>
                  <a:pt x="4064000" y="181428"/>
                </a:cubicBezTo>
                <a:cubicBezTo>
                  <a:pt x="4079655" y="172482"/>
                  <a:pt x="4096726" y="166184"/>
                  <a:pt x="4112381" y="157238"/>
                </a:cubicBezTo>
                <a:cubicBezTo>
                  <a:pt x="4178035" y="119721"/>
                  <a:pt x="4118421" y="143128"/>
                  <a:pt x="4184952" y="120952"/>
                </a:cubicBezTo>
                <a:cubicBezTo>
                  <a:pt x="4193016" y="112888"/>
                  <a:pt x="4198943" y="101861"/>
                  <a:pt x="4209143" y="96761"/>
                </a:cubicBezTo>
                <a:cubicBezTo>
                  <a:pt x="4224011" y="89327"/>
                  <a:pt x="4241540" y="89233"/>
                  <a:pt x="4257524" y="84666"/>
                </a:cubicBezTo>
                <a:cubicBezTo>
                  <a:pt x="4269783" y="81164"/>
                  <a:pt x="4281872" y="77048"/>
                  <a:pt x="4293809" y="72571"/>
                </a:cubicBezTo>
                <a:cubicBezTo>
                  <a:pt x="4384902" y="38411"/>
                  <a:pt x="4321597" y="56552"/>
                  <a:pt x="4402666" y="36285"/>
                </a:cubicBezTo>
                <a:cubicBezTo>
                  <a:pt x="4433232" y="5721"/>
                  <a:pt x="4416657" y="17195"/>
                  <a:pt x="4451047" y="0"/>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84373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(Read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878208" y="6226844"/>
            <a:ext cx="7409901" cy="369332"/>
          </a:xfrm>
          <a:prstGeom prst="rect">
            <a:avLst/>
          </a:prstGeom>
          <a:noFill/>
        </p:spPr>
        <p:txBody>
          <a:bodyPr wrap="none" rtlCol="0">
            <a:spAutoFit/>
          </a:bodyPr>
          <a:lstStyle/>
          <a:p>
            <a:r>
              <a:rPr lang="en-US" dirty="0">
                <a:solidFill>
                  <a:srgbClr val="0000FF"/>
                </a:solidFill>
              </a:rPr>
              <a:t>P3 sends Read confirmation to central manager and the operation completes</a:t>
            </a:r>
          </a:p>
        </p:txBody>
      </p:sp>
      <p:cxnSp>
        <p:nvCxnSpPr>
          <p:cNvPr id="13" name="Straight Arrow Connector 12"/>
          <p:cNvCxnSpPr>
            <a:stCxn id="7" idx="0"/>
            <a:endCxn id="12" idx="2"/>
          </p:cNvCxnSpPr>
          <p:nvPr/>
        </p:nvCxnSpPr>
        <p:spPr>
          <a:xfrm flipH="1" flipV="1">
            <a:off x="4692953" y="2607731"/>
            <a:ext cx="2627085"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04857" y="3056857"/>
            <a:ext cx="2315357" cy="369332"/>
          </a:xfrm>
          <a:prstGeom prst="rect">
            <a:avLst/>
          </a:prstGeom>
          <a:noFill/>
        </p:spPr>
        <p:txBody>
          <a:bodyPr wrap="none" rtlCol="0">
            <a:spAutoFit/>
          </a:bodyPr>
          <a:lstStyle/>
          <a:p>
            <a:r>
              <a:rPr lang="en-US" dirty="0"/>
              <a:t>1. Read Request for X1</a:t>
            </a:r>
          </a:p>
        </p:txBody>
      </p:sp>
      <p:cxnSp>
        <p:nvCxnSpPr>
          <p:cNvPr id="17" name="Straight Arrow Connector 16"/>
          <p:cNvCxnSpPr>
            <a:endCxn id="5" idx="3"/>
          </p:cNvCxnSpPr>
          <p:nvPr/>
        </p:nvCxnSpPr>
        <p:spPr>
          <a:xfrm flipH="1">
            <a:off x="2878408" y="2607731"/>
            <a:ext cx="1233973" cy="1807030"/>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676397" y="2607731"/>
            <a:ext cx="2300141" cy="369332"/>
          </a:xfrm>
          <a:prstGeom prst="rect">
            <a:avLst/>
          </a:prstGeom>
          <a:noFill/>
        </p:spPr>
        <p:txBody>
          <a:bodyPr wrap="none" rtlCol="0">
            <a:spAutoFit/>
          </a:bodyPr>
          <a:lstStyle/>
          <a:p>
            <a:r>
              <a:rPr lang="en-US" dirty="0"/>
              <a:t>2. Read forward for X1</a:t>
            </a:r>
          </a:p>
        </p:txBody>
      </p:sp>
      <p:sp>
        <p:nvSpPr>
          <p:cNvPr id="21" name="TextBox 20"/>
          <p:cNvSpPr txBox="1"/>
          <p:nvPr/>
        </p:nvSpPr>
        <p:spPr>
          <a:xfrm>
            <a:off x="3029762" y="5144570"/>
            <a:ext cx="2128031" cy="369332"/>
          </a:xfrm>
          <a:prstGeom prst="rect">
            <a:avLst/>
          </a:prstGeom>
          <a:noFill/>
        </p:spPr>
        <p:txBody>
          <a:bodyPr wrap="none" rtlCol="0">
            <a:spAutoFit/>
          </a:bodyPr>
          <a:lstStyle/>
          <a:p>
            <a:r>
              <a:rPr lang="en-US" dirty="0"/>
              <a:t>3. Sends the page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26" name="Freeform 25"/>
          <p:cNvSpPr/>
          <p:nvPr/>
        </p:nvSpPr>
        <p:spPr>
          <a:xfrm>
            <a:off x="2322286" y="4547810"/>
            <a:ext cx="4451047" cy="657235"/>
          </a:xfrm>
          <a:custGeom>
            <a:avLst/>
            <a:gdLst>
              <a:gd name="connsiteX0" fmla="*/ 0 w 4451047"/>
              <a:gd name="connsiteY0" fmla="*/ 362857 h 657235"/>
              <a:gd name="connsiteX1" fmla="*/ 24190 w 4451047"/>
              <a:gd name="connsiteY1" fmla="*/ 423333 h 657235"/>
              <a:gd name="connsiteX2" fmla="*/ 72571 w 4451047"/>
              <a:gd name="connsiteY2" fmla="*/ 471714 h 657235"/>
              <a:gd name="connsiteX3" fmla="*/ 108857 w 4451047"/>
              <a:gd name="connsiteY3" fmla="*/ 508000 h 657235"/>
              <a:gd name="connsiteX4" fmla="*/ 133047 w 4451047"/>
              <a:gd name="connsiteY4" fmla="*/ 544285 h 657235"/>
              <a:gd name="connsiteX5" fmla="*/ 205619 w 4451047"/>
              <a:gd name="connsiteY5" fmla="*/ 568476 h 657235"/>
              <a:gd name="connsiteX6" fmla="*/ 314476 w 4451047"/>
              <a:gd name="connsiteY6" fmla="*/ 592666 h 657235"/>
              <a:gd name="connsiteX7" fmla="*/ 399143 w 4451047"/>
              <a:gd name="connsiteY7" fmla="*/ 604761 h 657235"/>
              <a:gd name="connsiteX8" fmla="*/ 1016000 w 4451047"/>
              <a:gd name="connsiteY8" fmla="*/ 628952 h 657235"/>
              <a:gd name="connsiteX9" fmla="*/ 2467428 w 4451047"/>
              <a:gd name="connsiteY9" fmla="*/ 628952 h 657235"/>
              <a:gd name="connsiteX10" fmla="*/ 2552095 w 4451047"/>
              <a:gd name="connsiteY10" fmla="*/ 616857 h 657235"/>
              <a:gd name="connsiteX11" fmla="*/ 2612571 w 4451047"/>
              <a:gd name="connsiteY11" fmla="*/ 592666 h 657235"/>
              <a:gd name="connsiteX12" fmla="*/ 2721428 w 4451047"/>
              <a:gd name="connsiteY12" fmla="*/ 568476 h 657235"/>
              <a:gd name="connsiteX13" fmla="*/ 2781904 w 4451047"/>
              <a:gd name="connsiteY13" fmla="*/ 544285 h 657235"/>
              <a:gd name="connsiteX14" fmla="*/ 2854476 w 4451047"/>
              <a:gd name="connsiteY14" fmla="*/ 532190 h 657235"/>
              <a:gd name="connsiteX15" fmla="*/ 2902857 w 4451047"/>
              <a:gd name="connsiteY15" fmla="*/ 520095 h 657235"/>
              <a:gd name="connsiteX16" fmla="*/ 2975428 w 4451047"/>
              <a:gd name="connsiteY16" fmla="*/ 508000 h 657235"/>
              <a:gd name="connsiteX17" fmla="*/ 3120571 w 4451047"/>
              <a:gd name="connsiteY17" fmla="*/ 483809 h 657235"/>
              <a:gd name="connsiteX18" fmla="*/ 3156857 w 4451047"/>
              <a:gd name="connsiteY18" fmla="*/ 471714 h 657235"/>
              <a:gd name="connsiteX19" fmla="*/ 3205238 w 4451047"/>
              <a:gd name="connsiteY19" fmla="*/ 459619 h 657235"/>
              <a:gd name="connsiteX20" fmla="*/ 3302000 w 4451047"/>
              <a:gd name="connsiteY20" fmla="*/ 447523 h 657235"/>
              <a:gd name="connsiteX21" fmla="*/ 3398762 w 4451047"/>
              <a:gd name="connsiteY21" fmla="*/ 411238 h 657235"/>
              <a:gd name="connsiteX22" fmla="*/ 3459238 w 4451047"/>
              <a:gd name="connsiteY22" fmla="*/ 399142 h 657235"/>
              <a:gd name="connsiteX23" fmla="*/ 3531809 w 4451047"/>
              <a:gd name="connsiteY23" fmla="*/ 374952 h 657235"/>
              <a:gd name="connsiteX24" fmla="*/ 3580190 w 4451047"/>
              <a:gd name="connsiteY24" fmla="*/ 362857 h 657235"/>
              <a:gd name="connsiteX25" fmla="*/ 3676952 w 4451047"/>
              <a:gd name="connsiteY25" fmla="*/ 314476 h 657235"/>
              <a:gd name="connsiteX26" fmla="*/ 3725333 w 4451047"/>
              <a:gd name="connsiteY26" fmla="*/ 302380 h 657235"/>
              <a:gd name="connsiteX27" fmla="*/ 3785809 w 4451047"/>
              <a:gd name="connsiteY27" fmla="*/ 290285 h 657235"/>
              <a:gd name="connsiteX28" fmla="*/ 3858381 w 4451047"/>
              <a:gd name="connsiteY28" fmla="*/ 266095 h 657235"/>
              <a:gd name="connsiteX29" fmla="*/ 3906762 w 4451047"/>
              <a:gd name="connsiteY29" fmla="*/ 241904 h 657235"/>
              <a:gd name="connsiteX30" fmla="*/ 3979333 w 4451047"/>
              <a:gd name="connsiteY30" fmla="*/ 229809 h 657235"/>
              <a:gd name="connsiteX31" fmla="*/ 4064000 w 4451047"/>
              <a:gd name="connsiteY31" fmla="*/ 181428 h 657235"/>
              <a:gd name="connsiteX32" fmla="*/ 4112381 w 4451047"/>
              <a:gd name="connsiteY32" fmla="*/ 157238 h 657235"/>
              <a:gd name="connsiteX33" fmla="*/ 4184952 w 4451047"/>
              <a:gd name="connsiteY33" fmla="*/ 120952 h 657235"/>
              <a:gd name="connsiteX34" fmla="*/ 4209143 w 4451047"/>
              <a:gd name="connsiteY34" fmla="*/ 96761 h 657235"/>
              <a:gd name="connsiteX35" fmla="*/ 4257524 w 4451047"/>
              <a:gd name="connsiteY35" fmla="*/ 84666 h 657235"/>
              <a:gd name="connsiteX36" fmla="*/ 4293809 w 4451047"/>
              <a:gd name="connsiteY36" fmla="*/ 72571 h 657235"/>
              <a:gd name="connsiteX37" fmla="*/ 4402666 w 4451047"/>
              <a:gd name="connsiteY37" fmla="*/ 36285 h 657235"/>
              <a:gd name="connsiteX38" fmla="*/ 4451047 w 4451047"/>
              <a:gd name="connsiteY38" fmla="*/ 0 h 65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51047" h="657235">
                <a:moveTo>
                  <a:pt x="0" y="362857"/>
                </a:moveTo>
                <a:cubicBezTo>
                  <a:pt x="8063" y="383016"/>
                  <a:pt x="12147" y="405268"/>
                  <a:pt x="24190" y="423333"/>
                </a:cubicBezTo>
                <a:cubicBezTo>
                  <a:pt x="36841" y="442310"/>
                  <a:pt x="56444" y="455587"/>
                  <a:pt x="72571" y="471714"/>
                </a:cubicBezTo>
                <a:cubicBezTo>
                  <a:pt x="84666" y="483809"/>
                  <a:pt x="99369" y="493767"/>
                  <a:pt x="108857" y="508000"/>
                </a:cubicBezTo>
                <a:cubicBezTo>
                  <a:pt x="116920" y="520095"/>
                  <a:pt x="120720" y="536581"/>
                  <a:pt x="133047" y="544285"/>
                </a:cubicBezTo>
                <a:cubicBezTo>
                  <a:pt x="154670" y="557800"/>
                  <a:pt x="181428" y="560412"/>
                  <a:pt x="205619" y="568476"/>
                </a:cubicBezTo>
                <a:cubicBezTo>
                  <a:pt x="262007" y="587272"/>
                  <a:pt x="235412" y="580503"/>
                  <a:pt x="314476" y="592666"/>
                </a:cubicBezTo>
                <a:cubicBezTo>
                  <a:pt x="342653" y="597001"/>
                  <a:pt x="370672" y="603288"/>
                  <a:pt x="399143" y="604761"/>
                </a:cubicBezTo>
                <a:cubicBezTo>
                  <a:pt x="604645" y="615391"/>
                  <a:pt x="1016000" y="628952"/>
                  <a:pt x="1016000" y="628952"/>
                </a:cubicBezTo>
                <a:cubicBezTo>
                  <a:pt x="1576420" y="679898"/>
                  <a:pt x="1206178" y="650697"/>
                  <a:pt x="2467428" y="628952"/>
                </a:cubicBezTo>
                <a:cubicBezTo>
                  <a:pt x="2495933" y="628461"/>
                  <a:pt x="2523873" y="620889"/>
                  <a:pt x="2552095" y="616857"/>
                </a:cubicBezTo>
                <a:cubicBezTo>
                  <a:pt x="2572254" y="608793"/>
                  <a:pt x="2591974" y="599532"/>
                  <a:pt x="2612571" y="592666"/>
                </a:cubicBezTo>
                <a:cubicBezTo>
                  <a:pt x="2638191" y="584126"/>
                  <a:pt x="2697465" y="573269"/>
                  <a:pt x="2721428" y="568476"/>
                </a:cubicBezTo>
                <a:cubicBezTo>
                  <a:pt x="2741587" y="560412"/>
                  <a:pt x="2760957" y="549998"/>
                  <a:pt x="2781904" y="544285"/>
                </a:cubicBezTo>
                <a:cubicBezTo>
                  <a:pt x="2805564" y="537832"/>
                  <a:pt x="2830428" y="537000"/>
                  <a:pt x="2854476" y="532190"/>
                </a:cubicBezTo>
                <a:cubicBezTo>
                  <a:pt x="2870777" y="528930"/>
                  <a:pt x="2886556" y="523355"/>
                  <a:pt x="2902857" y="520095"/>
                </a:cubicBezTo>
                <a:cubicBezTo>
                  <a:pt x="2926905" y="515286"/>
                  <a:pt x="2951238" y="512032"/>
                  <a:pt x="2975428" y="508000"/>
                </a:cubicBezTo>
                <a:cubicBezTo>
                  <a:pt x="3060494" y="479643"/>
                  <a:pt x="2958539" y="510814"/>
                  <a:pt x="3120571" y="483809"/>
                </a:cubicBezTo>
                <a:cubicBezTo>
                  <a:pt x="3133147" y="481713"/>
                  <a:pt x="3144598" y="475216"/>
                  <a:pt x="3156857" y="471714"/>
                </a:cubicBezTo>
                <a:cubicBezTo>
                  <a:pt x="3172841" y="467147"/>
                  <a:pt x="3188841" y="462352"/>
                  <a:pt x="3205238" y="459619"/>
                </a:cubicBezTo>
                <a:cubicBezTo>
                  <a:pt x="3237301" y="454275"/>
                  <a:pt x="3269937" y="452867"/>
                  <a:pt x="3302000" y="447523"/>
                </a:cubicBezTo>
                <a:cubicBezTo>
                  <a:pt x="3393249" y="432315"/>
                  <a:pt x="3307989" y="441496"/>
                  <a:pt x="3398762" y="411238"/>
                </a:cubicBezTo>
                <a:cubicBezTo>
                  <a:pt x="3418265" y="404737"/>
                  <a:pt x="3439404" y="404551"/>
                  <a:pt x="3459238" y="399142"/>
                </a:cubicBezTo>
                <a:cubicBezTo>
                  <a:pt x="3483838" y="392433"/>
                  <a:pt x="3507071" y="381136"/>
                  <a:pt x="3531809" y="374952"/>
                </a:cubicBezTo>
                <a:lnTo>
                  <a:pt x="3580190" y="362857"/>
                </a:lnTo>
                <a:cubicBezTo>
                  <a:pt x="3612444" y="346730"/>
                  <a:pt x="3641968" y="323223"/>
                  <a:pt x="3676952" y="314476"/>
                </a:cubicBezTo>
                <a:cubicBezTo>
                  <a:pt x="3693079" y="310444"/>
                  <a:pt x="3709105" y="305986"/>
                  <a:pt x="3725333" y="302380"/>
                </a:cubicBezTo>
                <a:cubicBezTo>
                  <a:pt x="3745401" y="297920"/>
                  <a:pt x="3765975" y="295694"/>
                  <a:pt x="3785809" y="290285"/>
                </a:cubicBezTo>
                <a:cubicBezTo>
                  <a:pt x="3810410" y="283576"/>
                  <a:pt x="3834706" y="275565"/>
                  <a:pt x="3858381" y="266095"/>
                </a:cubicBezTo>
                <a:cubicBezTo>
                  <a:pt x="3875122" y="259399"/>
                  <a:pt x="3889492" y="247085"/>
                  <a:pt x="3906762" y="241904"/>
                </a:cubicBezTo>
                <a:cubicBezTo>
                  <a:pt x="3930252" y="234857"/>
                  <a:pt x="3955143" y="233841"/>
                  <a:pt x="3979333" y="229809"/>
                </a:cubicBezTo>
                <a:cubicBezTo>
                  <a:pt x="4125535" y="156710"/>
                  <a:pt x="3944328" y="249812"/>
                  <a:pt x="4064000" y="181428"/>
                </a:cubicBezTo>
                <a:cubicBezTo>
                  <a:pt x="4079655" y="172482"/>
                  <a:pt x="4096726" y="166184"/>
                  <a:pt x="4112381" y="157238"/>
                </a:cubicBezTo>
                <a:cubicBezTo>
                  <a:pt x="4178035" y="119721"/>
                  <a:pt x="4118421" y="143128"/>
                  <a:pt x="4184952" y="120952"/>
                </a:cubicBezTo>
                <a:cubicBezTo>
                  <a:pt x="4193016" y="112888"/>
                  <a:pt x="4198943" y="101861"/>
                  <a:pt x="4209143" y="96761"/>
                </a:cubicBezTo>
                <a:cubicBezTo>
                  <a:pt x="4224011" y="89327"/>
                  <a:pt x="4241540" y="89233"/>
                  <a:pt x="4257524" y="84666"/>
                </a:cubicBezTo>
                <a:cubicBezTo>
                  <a:pt x="4269783" y="81164"/>
                  <a:pt x="4281872" y="77048"/>
                  <a:pt x="4293809" y="72571"/>
                </a:cubicBezTo>
                <a:cubicBezTo>
                  <a:pt x="4384902" y="38411"/>
                  <a:pt x="4321597" y="56552"/>
                  <a:pt x="4402666" y="36285"/>
                </a:cubicBezTo>
                <a:cubicBezTo>
                  <a:pt x="4433232" y="5721"/>
                  <a:pt x="4416657" y="17195"/>
                  <a:pt x="4451047" y="0"/>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 name="Straight Arrow Connector 23"/>
          <p:cNvCxnSpPr>
            <a:stCxn id="7" idx="1"/>
          </p:cNvCxnSpPr>
          <p:nvPr/>
        </p:nvCxnSpPr>
        <p:spPr>
          <a:xfrm flipH="1" flipV="1">
            <a:off x="4246767" y="2607732"/>
            <a:ext cx="2523066" cy="1807029"/>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86387" y="3153991"/>
            <a:ext cx="2033805" cy="646331"/>
          </a:xfrm>
          <a:prstGeom prst="rect">
            <a:avLst/>
          </a:prstGeom>
          <a:noFill/>
        </p:spPr>
        <p:txBody>
          <a:bodyPr wrap="none" rtlCol="0">
            <a:spAutoFit/>
          </a:bodyPr>
          <a:lstStyle/>
          <a:p>
            <a:r>
              <a:rPr lang="en-US" dirty="0"/>
              <a:t>4. Read </a:t>
            </a:r>
          </a:p>
          <a:p>
            <a:r>
              <a:rPr lang="en-US" dirty="0"/>
              <a:t>Confirmation for X1</a:t>
            </a:r>
          </a:p>
        </p:txBody>
      </p:sp>
    </p:spTree>
    <p:extLst>
      <p:ext uri="{BB962C8B-B14F-4D97-AF65-F5344CB8AC3E}">
        <p14:creationId xmlns:p14="http://schemas.microsoft.com/office/powerpoint/2010/main" val="6018230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(Write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24676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087732" y="6226844"/>
            <a:ext cx="5378170" cy="369332"/>
          </a:xfrm>
          <a:prstGeom prst="rect">
            <a:avLst/>
          </a:prstGeom>
          <a:noFill/>
        </p:spPr>
        <p:txBody>
          <a:bodyPr wrap="none" rtlCol="0">
            <a:spAutoFit/>
          </a:bodyPr>
          <a:lstStyle/>
          <a:p>
            <a:r>
              <a:rPr lang="en-US" dirty="0">
                <a:solidFill>
                  <a:srgbClr val="0000FF"/>
                </a:solidFill>
              </a:rPr>
              <a:t>Assume P2 encounters page fault while writing page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Tree>
    <p:extLst>
      <p:ext uri="{BB962C8B-B14F-4D97-AF65-F5344CB8AC3E}">
        <p14:creationId xmlns:p14="http://schemas.microsoft.com/office/powerpoint/2010/main" val="10133546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(Write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087732" y="6226844"/>
            <a:ext cx="5404319" cy="369332"/>
          </a:xfrm>
          <a:prstGeom prst="rect">
            <a:avLst/>
          </a:prstGeom>
          <a:noFill/>
        </p:spPr>
        <p:txBody>
          <a:bodyPr wrap="none" rtlCol="0">
            <a:spAutoFit/>
          </a:bodyPr>
          <a:lstStyle/>
          <a:p>
            <a:r>
              <a:rPr lang="en-US" dirty="0">
                <a:solidFill>
                  <a:srgbClr val="0000FF"/>
                </a:solidFill>
              </a:rPr>
              <a:t>P2 sends a Write request (WQ) to the central manager</a:t>
            </a:r>
          </a:p>
        </p:txBody>
      </p:sp>
      <p:sp>
        <p:nvSpPr>
          <p:cNvPr id="10" name="TextBox 9"/>
          <p:cNvSpPr txBox="1"/>
          <p:nvPr/>
        </p:nvSpPr>
        <p:spPr>
          <a:xfrm>
            <a:off x="4635939" y="3241523"/>
            <a:ext cx="2374305" cy="369332"/>
          </a:xfrm>
          <a:prstGeom prst="rect">
            <a:avLst/>
          </a:prstGeom>
          <a:noFill/>
        </p:spPr>
        <p:txBody>
          <a:bodyPr wrap="none" rtlCol="0">
            <a:spAutoFit/>
          </a:bodyPr>
          <a:lstStyle/>
          <a:p>
            <a:r>
              <a:rPr lang="en-US" dirty="0"/>
              <a:t>1. Write Request 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cxnSp>
        <p:nvCxnSpPr>
          <p:cNvPr id="17" name="Straight Arrow Connector 16"/>
          <p:cNvCxnSpPr>
            <a:stCxn id="6" idx="0"/>
            <a:endCxn id="12" idx="2"/>
          </p:cNvCxnSpPr>
          <p:nvPr/>
        </p:nvCxnSpPr>
        <p:spPr>
          <a:xfrm flipH="1" flipV="1">
            <a:off x="4692953"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363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Ivy (Write Protocol)</a:t>
            </a:r>
          </a:p>
        </p:txBody>
      </p:sp>
      <p:sp>
        <p:nvSpPr>
          <p:cNvPr id="5" name="Rounded Rectangle 4"/>
          <p:cNvSpPr/>
          <p:nvPr/>
        </p:nvSpPr>
        <p:spPr>
          <a:xfrm>
            <a:off x="1777999"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P1</a:t>
            </a:r>
          </a:p>
        </p:txBody>
      </p:sp>
      <p:sp>
        <p:nvSpPr>
          <p:cNvPr id="6" name="Rounded Rectangle 5"/>
          <p:cNvSpPr/>
          <p:nvPr/>
        </p:nvSpPr>
        <p:spPr>
          <a:xfrm>
            <a:off x="4150006"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P2</a:t>
            </a:r>
          </a:p>
        </p:txBody>
      </p:sp>
      <p:sp>
        <p:nvSpPr>
          <p:cNvPr id="7" name="Rounded Rectangle 6"/>
          <p:cNvSpPr/>
          <p:nvPr/>
        </p:nvSpPr>
        <p:spPr>
          <a:xfrm>
            <a:off x="6769833" y="3918856"/>
            <a:ext cx="1100409"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P3</a:t>
            </a:r>
          </a:p>
        </p:txBody>
      </p:sp>
      <p:sp>
        <p:nvSpPr>
          <p:cNvPr id="12" name="Rounded Rectangle 11"/>
          <p:cNvSpPr/>
          <p:nvPr/>
        </p:nvSpPr>
        <p:spPr>
          <a:xfrm>
            <a:off x="3664858" y="1615922"/>
            <a:ext cx="2056190" cy="9918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Central Manager</a:t>
            </a:r>
          </a:p>
        </p:txBody>
      </p:sp>
      <p:sp>
        <p:nvSpPr>
          <p:cNvPr id="8" name="Rectangle 7"/>
          <p:cNvSpPr/>
          <p:nvPr/>
        </p:nvSpPr>
        <p:spPr>
          <a:xfrm>
            <a:off x="5926667" y="1657047"/>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copy_set, owner</a:t>
            </a:r>
          </a:p>
        </p:txBody>
      </p:sp>
      <p:sp>
        <p:nvSpPr>
          <p:cNvPr id="14" name="Rectangle 13"/>
          <p:cNvSpPr/>
          <p:nvPr/>
        </p:nvSpPr>
        <p:spPr>
          <a:xfrm>
            <a:off x="5926667" y="201990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X1, {</a:t>
            </a:r>
            <a:r>
              <a:rPr lang="en-US" dirty="0">
                <a:solidFill>
                  <a:srgbClr val="FF0000"/>
                </a:solidFill>
              </a:rPr>
              <a:t>P3</a:t>
            </a:r>
            <a:r>
              <a:rPr lang="en-US" dirty="0">
                <a:solidFill>
                  <a:srgbClr val="000000"/>
                </a:solidFill>
              </a:rPr>
              <a:t>}, P1 </a:t>
            </a:r>
          </a:p>
        </p:txBody>
      </p:sp>
      <p:sp>
        <p:nvSpPr>
          <p:cNvPr id="15" name="Rectangle 14"/>
          <p:cNvSpPr/>
          <p:nvPr/>
        </p:nvSpPr>
        <p:spPr>
          <a:xfrm>
            <a:off x="151095" y="3074608"/>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16" name="Rectangle 15"/>
          <p:cNvSpPr/>
          <p:nvPr/>
        </p:nvSpPr>
        <p:spPr>
          <a:xfrm>
            <a:off x="151095" y="3437465"/>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read</a:t>
            </a:r>
          </a:p>
        </p:txBody>
      </p:sp>
      <p:sp>
        <p:nvSpPr>
          <p:cNvPr id="3" name="TextBox 2"/>
          <p:cNvSpPr txBox="1"/>
          <p:nvPr/>
        </p:nvSpPr>
        <p:spPr>
          <a:xfrm>
            <a:off x="2087732" y="6226844"/>
            <a:ext cx="5875226" cy="369332"/>
          </a:xfrm>
          <a:prstGeom prst="rect">
            <a:avLst/>
          </a:prstGeom>
          <a:noFill/>
        </p:spPr>
        <p:txBody>
          <a:bodyPr wrap="none" rtlCol="0">
            <a:spAutoFit/>
          </a:bodyPr>
          <a:lstStyle/>
          <a:p>
            <a:r>
              <a:rPr lang="en-US" dirty="0">
                <a:solidFill>
                  <a:srgbClr val="0000FF"/>
                </a:solidFill>
              </a:rPr>
              <a:t>P3 sends confirmation of the invalidation to central manager</a:t>
            </a:r>
          </a:p>
        </p:txBody>
      </p:sp>
      <p:sp>
        <p:nvSpPr>
          <p:cNvPr id="10" name="TextBox 9"/>
          <p:cNvSpPr txBox="1"/>
          <p:nvPr/>
        </p:nvSpPr>
        <p:spPr>
          <a:xfrm>
            <a:off x="3211287" y="3073788"/>
            <a:ext cx="1877437" cy="646331"/>
          </a:xfrm>
          <a:prstGeom prst="rect">
            <a:avLst/>
          </a:prstGeom>
          <a:noFill/>
        </p:spPr>
        <p:txBody>
          <a:bodyPr wrap="none" rtlCol="0">
            <a:spAutoFit/>
          </a:bodyPr>
          <a:lstStyle/>
          <a:p>
            <a:pPr marL="342900" indent="-342900">
              <a:buAutoNum type="arabicPeriod"/>
            </a:pPr>
            <a:r>
              <a:rPr lang="en-US" dirty="0"/>
              <a:t>Write Request </a:t>
            </a:r>
          </a:p>
          <a:p>
            <a:r>
              <a:rPr lang="en-US" dirty="0"/>
              <a:t>for X1</a:t>
            </a:r>
          </a:p>
        </p:txBody>
      </p:sp>
      <p:sp>
        <p:nvSpPr>
          <p:cNvPr id="22" name="Rectangle 21"/>
          <p:cNvSpPr/>
          <p:nvPr/>
        </p:nvSpPr>
        <p:spPr>
          <a:xfrm>
            <a:off x="6132287" y="4961464"/>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Page#, access</a:t>
            </a:r>
          </a:p>
        </p:txBody>
      </p:sp>
      <p:sp>
        <p:nvSpPr>
          <p:cNvPr id="23" name="Rectangle 22"/>
          <p:cNvSpPr/>
          <p:nvPr/>
        </p:nvSpPr>
        <p:spPr>
          <a:xfrm>
            <a:off x="6132287" y="5324321"/>
            <a:ext cx="2878667" cy="36285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X1, </a:t>
            </a:r>
            <a:r>
              <a:rPr lang="en-US" dirty="0">
                <a:solidFill>
                  <a:srgbClr val="FF0000"/>
                </a:solidFill>
              </a:rPr>
              <a:t>nil</a:t>
            </a:r>
          </a:p>
        </p:txBody>
      </p:sp>
      <p:cxnSp>
        <p:nvCxnSpPr>
          <p:cNvPr id="17" name="Straight Arrow Connector 16"/>
          <p:cNvCxnSpPr>
            <a:stCxn id="6" idx="0"/>
            <a:endCxn id="12" idx="2"/>
          </p:cNvCxnSpPr>
          <p:nvPr/>
        </p:nvCxnSpPr>
        <p:spPr>
          <a:xfrm flipH="1" flipV="1">
            <a:off x="4692953" y="2607731"/>
            <a:ext cx="7258" cy="1311125"/>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a:off x="5636381" y="2607731"/>
            <a:ext cx="1882946" cy="1311125"/>
          </a:xfrm>
          <a:prstGeom prst="curvedConnector3">
            <a:avLst>
              <a:gd name="adj1" fmla="val 100104"/>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370845" y="2595192"/>
            <a:ext cx="1833630" cy="646331"/>
          </a:xfrm>
          <a:prstGeom prst="rect">
            <a:avLst/>
          </a:prstGeom>
          <a:noFill/>
        </p:spPr>
        <p:txBody>
          <a:bodyPr wrap="none" rtlCol="0">
            <a:spAutoFit/>
          </a:bodyPr>
          <a:lstStyle/>
          <a:p>
            <a:r>
              <a:rPr lang="en-US" dirty="0"/>
              <a:t>2. Invalidate copy </a:t>
            </a:r>
          </a:p>
          <a:p>
            <a:r>
              <a:rPr lang="en-US" dirty="0"/>
              <a:t>of X1 at P3</a:t>
            </a:r>
          </a:p>
        </p:txBody>
      </p:sp>
      <p:cxnSp>
        <p:nvCxnSpPr>
          <p:cNvPr id="24" name="Straight Arrow Connector 23"/>
          <p:cNvCxnSpPr>
            <a:stCxn id="7" idx="0"/>
          </p:cNvCxnSpPr>
          <p:nvPr/>
        </p:nvCxnSpPr>
        <p:spPr>
          <a:xfrm flipH="1" flipV="1">
            <a:off x="4852611" y="2595193"/>
            <a:ext cx="2467427" cy="1323663"/>
          </a:xfrm>
          <a:prstGeom prst="straightConnector1">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486408" y="3401179"/>
            <a:ext cx="1394507" cy="646331"/>
          </a:xfrm>
          <a:prstGeom prst="rect">
            <a:avLst/>
          </a:prstGeom>
          <a:noFill/>
        </p:spPr>
        <p:txBody>
          <a:bodyPr wrap="none" rtlCol="0">
            <a:spAutoFit/>
          </a:bodyPr>
          <a:lstStyle/>
          <a:p>
            <a:r>
              <a:rPr lang="en-US" dirty="0"/>
              <a:t>3. Invalidate </a:t>
            </a:r>
          </a:p>
          <a:p>
            <a:r>
              <a:rPr lang="en-US" dirty="0"/>
              <a:t>confirmation</a:t>
            </a:r>
          </a:p>
        </p:txBody>
      </p:sp>
    </p:spTree>
    <p:extLst>
      <p:ext uri="{BB962C8B-B14F-4D97-AF65-F5344CB8AC3E}">
        <p14:creationId xmlns:p14="http://schemas.microsoft.com/office/powerpoint/2010/main" val="1843924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56590</TotalTime>
  <Words>8756</Words>
  <Application>Microsoft Office PowerPoint</Application>
  <PresentationFormat>On-screen Show (4:3)</PresentationFormat>
  <Paragraphs>1684</Paragraphs>
  <Slides>108</Slides>
  <Notes>35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Chalkboard SE Regular</vt:lpstr>
      <vt:lpstr>Söhne</vt:lpstr>
      <vt:lpstr>Office Theme</vt:lpstr>
      <vt:lpstr>Distributed Systems and Computing</vt:lpstr>
      <vt:lpstr>Distributed Systems</vt:lpstr>
      <vt:lpstr>What does it mean?</vt:lpstr>
      <vt:lpstr>In this Lecture</vt:lpstr>
      <vt:lpstr>Distributed Shared Memory (DSM)</vt:lpstr>
      <vt:lpstr>Distributed Shared Memory (Example)</vt:lpstr>
      <vt:lpstr>Naïve DSM Protocol</vt:lpstr>
      <vt:lpstr>Naïve DSM Protocol (Example)</vt:lpstr>
      <vt:lpstr>Naïve DSM Protocol (Example)</vt:lpstr>
      <vt:lpstr>Naïve DSM Protocol (Example)</vt:lpstr>
      <vt:lpstr>Naïve DSM Protocol (Summary)</vt:lpstr>
      <vt:lpstr>What is Consistency Model?</vt:lpstr>
      <vt:lpstr>Distributed Systems</vt:lpstr>
      <vt:lpstr>Challenges  (Implementing Consistency Model)</vt:lpstr>
      <vt:lpstr>Strict Consistency</vt:lpstr>
      <vt:lpstr>Strict Consistency (Example)</vt:lpstr>
      <vt:lpstr>Strict Consistency (Exercise)</vt:lpstr>
      <vt:lpstr>Strict Consistency (Exercise)</vt:lpstr>
      <vt:lpstr>Strict Consistency (Implementation)</vt:lpstr>
      <vt:lpstr>Strict Consistency (Exercise)</vt:lpstr>
      <vt:lpstr>Consistency Model (Exercise)</vt:lpstr>
      <vt:lpstr>Strict Consistency Model (Property)</vt:lpstr>
      <vt:lpstr>Sequential Consistency</vt:lpstr>
      <vt:lpstr>Sequential Consistency (Example)</vt:lpstr>
      <vt:lpstr>Sequential Consistency (Example)</vt:lpstr>
      <vt:lpstr>Sequential Consistency (Example)</vt:lpstr>
      <vt:lpstr>Sequential Consistency (Exercise)</vt:lpstr>
      <vt:lpstr>Sequential Consistency (Exercise)</vt:lpstr>
      <vt:lpstr>Sequential Consistency (Exercise)</vt:lpstr>
      <vt:lpstr>Sequential Consistency</vt:lpstr>
      <vt:lpstr>Naïve DSM Protocol and Sequential Consistency</vt:lpstr>
      <vt:lpstr>Naïve DSM Protocol and Sequential Consistency</vt:lpstr>
      <vt:lpstr>Sequential Consistency (Exercise)</vt:lpstr>
      <vt:lpstr>Sequential Consistency Model (Exercise)</vt:lpstr>
      <vt:lpstr>Sequential Consistency Model (Exercise)</vt:lpstr>
      <vt:lpstr>Sequential Consistency Model (Exercise)</vt:lpstr>
      <vt:lpstr>Sequential Consistency Model (Exercise)</vt:lpstr>
      <vt:lpstr>Sequential Consistency Model (Exercise)</vt:lpstr>
      <vt:lpstr>Causal Consistency</vt:lpstr>
      <vt:lpstr>Causal Consistency</vt:lpstr>
      <vt:lpstr>Causal Consistency (Exercise)</vt:lpstr>
      <vt:lpstr>Causal Consistency (Exercise)</vt:lpstr>
      <vt:lpstr>Causal Consistency Model (Exercise)</vt:lpstr>
      <vt:lpstr>Sequential Consistency Model (Exercise)</vt:lpstr>
      <vt:lpstr>Causal Consistency Model (Exercise)</vt:lpstr>
      <vt:lpstr>Causal Consistency Model (Exercise)</vt:lpstr>
      <vt:lpstr>Causal Consistency Model (Exercise)</vt:lpstr>
      <vt:lpstr>Causal Consistency Model (Exercise)</vt:lpstr>
      <vt:lpstr>Causal Consistency (Exercise)</vt:lpstr>
      <vt:lpstr>Causal Consistency (Advantages)</vt:lpstr>
      <vt:lpstr>Causal Consistency (Exercise)</vt:lpstr>
      <vt:lpstr>Total Store Order</vt:lpstr>
      <vt:lpstr>Total Store Order</vt:lpstr>
      <vt:lpstr>Total Store Order (Exercise)</vt:lpstr>
      <vt:lpstr>Total Store Order (Exercise)</vt:lpstr>
      <vt:lpstr>Total Store Order (Exercise)</vt:lpstr>
      <vt:lpstr>Total Store Order (Exercise)</vt:lpstr>
      <vt:lpstr>Total Store Order (Exercise)</vt:lpstr>
      <vt:lpstr>Total Store Order (Exercise)</vt:lpstr>
      <vt:lpstr>Total Store Order (Exercise)</vt:lpstr>
      <vt:lpstr>Total Store Order (Exercise)</vt:lpstr>
      <vt:lpstr>Total Store Order (Exercise)</vt:lpstr>
      <vt:lpstr>Sequential Consistency (Exercise)</vt:lpstr>
      <vt:lpstr>Total Store Order (Exercise)</vt:lpstr>
      <vt:lpstr>Sequential Consistency (Exercise)</vt:lpstr>
      <vt:lpstr>Total Store Order (Exercise)</vt:lpstr>
      <vt:lpstr>Sequential Consistency (Exercise)</vt:lpstr>
      <vt:lpstr>Total Store Order (Exercise)</vt:lpstr>
      <vt:lpstr>Total Store Order (Advantages)</vt:lpstr>
      <vt:lpstr>Total Store Order (Exercise)</vt:lpstr>
      <vt:lpstr>Eventual Consistency</vt:lpstr>
      <vt:lpstr>Eventual Consistency</vt:lpstr>
      <vt:lpstr>Eventual Consistency</vt:lpstr>
      <vt:lpstr>Eventual vs. Sequential Consistency</vt:lpstr>
      <vt:lpstr>Eventual Consistency (Example)</vt:lpstr>
      <vt:lpstr>Eventual Consistency (Example)</vt:lpstr>
      <vt:lpstr>Eventual Consistency (Lost Updates)</vt:lpstr>
      <vt:lpstr>Checking for Updates (Example)</vt:lpstr>
      <vt:lpstr>Checking for Updates (Example)</vt:lpstr>
      <vt:lpstr>Checking for Updates (Example)</vt:lpstr>
      <vt:lpstr>Checking for Updates (Example)</vt:lpstr>
      <vt:lpstr>Checking for Updates (Example)</vt:lpstr>
      <vt:lpstr>Dealing with Conflicts</vt:lpstr>
      <vt:lpstr>Eventual Consistency (Exercise)</vt:lpstr>
      <vt:lpstr>Summarizing Consistency Models</vt:lpstr>
      <vt:lpstr>Case Study: Ivy</vt:lpstr>
      <vt:lpstr>Ivy (System Architecture)</vt:lpstr>
      <vt:lpstr>Ivy vs. Sequential Consistency</vt:lpstr>
      <vt:lpstr>Ivy (Implementation)</vt:lpstr>
      <vt:lpstr>Ivy (Implementation)</vt:lpstr>
      <vt:lpstr>Ivy (Implementation)</vt:lpstr>
      <vt:lpstr>Ivy (Read Protocol)</vt:lpstr>
      <vt:lpstr>Ivy (Read Protocol)</vt:lpstr>
      <vt:lpstr>Ivy (Read Protocol)</vt:lpstr>
      <vt:lpstr>Ivy (Read Protocol)</vt:lpstr>
      <vt:lpstr>Ivy (Read Protocol)</vt:lpstr>
      <vt:lpstr>Ivy (Write Protocol)</vt:lpstr>
      <vt:lpstr>Ivy (Write Protocol)</vt:lpstr>
      <vt:lpstr>Ivy (Write Protocol)</vt:lpstr>
      <vt:lpstr>Ivy (Write Protocol)</vt:lpstr>
      <vt:lpstr>Ivy (Write Protocol)</vt:lpstr>
      <vt:lpstr>Ivy (Implementation)</vt:lpstr>
      <vt:lpstr>Ivy (Exercise)</vt:lpstr>
      <vt:lpstr>Ivy (Exercise)</vt:lpstr>
      <vt:lpstr>PowerPoint Presentation</vt:lpstr>
      <vt:lpstr>Ivy (Properties)</vt:lpstr>
      <vt:lpstr>Ivy and Sequential Consistency (Exercise)</vt:lpstr>
      <vt:lpstr>Ivy and Sequential Consistency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Computing</dc:title>
  <dc:creator>Sudipta Chattopadhyay</dc:creator>
  <cp:lastModifiedBy>Foo Chuan Shao</cp:lastModifiedBy>
  <cp:revision>863</cp:revision>
  <dcterms:created xsi:type="dcterms:W3CDTF">2020-01-23T04:40:46Z</dcterms:created>
  <dcterms:modified xsi:type="dcterms:W3CDTF">2023-12-13T09:36:21Z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2023-10-15T04:26:04Z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87519b78-6fe8-4317-9a47-debd0387f212</vt:lpwstr>
  </property>
  <property fmtid="{D5CDD505-2E9C-101B-9397-08002B2CF9AE}" pid="8" name="MSIP_Label_be298231-ee28-4c9e-9ffa-238d0040efda_ContentBits">
    <vt:lpwstr>0</vt:lpwstr>
  </property>
</Properties>
</file>