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6" r:id="rId2"/>
    <p:sldId id="257" r:id="rId3"/>
    <p:sldId id="259" r:id="rId4"/>
    <p:sldId id="260" r:id="rId5"/>
    <p:sldId id="261" r:id="rId6"/>
    <p:sldId id="265" r:id="rId7"/>
    <p:sldId id="263" r:id="rId8"/>
    <p:sldId id="266" r:id="rId9"/>
    <p:sldId id="267" r:id="rId10"/>
    <p:sldId id="268" r:id="rId11"/>
    <p:sldId id="270" r:id="rId12"/>
    <p:sldId id="271" r:id="rId13"/>
    <p:sldId id="272" r:id="rId14"/>
    <p:sldId id="273" r:id="rId15"/>
    <p:sldId id="274" r:id="rId16"/>
    <p:sldId id="275" r:id="rId17"/>
    <p:sldId id="276" r:id="rId18"/>
    <p:sldId id="277" r:id="rId19"/>
    <p:sldId id="278" r:id="rId20"/>
    <p:sldId id="294" r:id="rId21"/>
    <p:sldId id="295" r:id="rId22"/>
    <p:sldId id="352" r:id="rId23"/>
    <p:sldId id="292" r:id="rId24"/>
    <p:sldId id="291" r:id="rId25"/>
    <p:sldId id="293" r:id="rId26"/>
    <p:sldId id="282" r:id="rId27"/>
    <p:sldId id="283" r:id="rId28"/>
    <p:sldId id="284" r:id="rId29"/>
    <p:sldId id="285" r:id="rId30"/>
    <p:sldId id="286" r:id="rId31"/>
    <p:sldId id="287" r:id="rId32"/>
    <p:sldId id="288" r:id="rId33"/>
    <p:sldId id="296" r:id="rId34"/>
    <p:sldId id="297" r:id="rId35"/>
    <p:sldId id="298" r:id="rId36"/>
    <p:sldId id="303" r:id="rId37"/>
    <p:sldId id="304" r:id="rId38"/>
    <p:sldId id="299" r:id="rId39"/>
    <p:sldId id="300" r:id="rId40"/>
    <p:sldId id="301" r:id="rId41"/>
    <p:sldId id="302" r:id="rId42"/>
    <p:sldId id="305" r:id="rId43"/>
    <p:sldId id="314" r:id="rId44"/>
    <p:sldId id="351" r:id="rId45"/>
    <p:sldId id="308" r:id="rId46"/>
    <p:sldId id="306" r:id="rId47"/>
    <p:sldId id="307" r:id="rId48"/>
    <p:sldId id="309" r:id="rId49"/>
    <p:sldId id="313" r:id="rId50"/>
    <p:sldId id="310" r:id="rId51"/>
    <p:sldId id="311" r:id="rId52"/>
    <p:sldId id="312" r:id="rId53"/>
    <p:sldId id="315" r:id="rId54"/>
    <p:sldId id="317" r:id="rId55"/>
    <p:sldId id="316" r:id="rId56"/>
    <p:sldId id="318" r:id="rId57"/>
    <p:sldId id="319" r:id="rId58"/>
    <p:sldId id="320" r:id="rId59"/>
    <p:sldId id="321" r:id="rId60"/>
    <p:sldId id="336" r:id="rId61"/>
    <p:sldId id="322" r:id="rId62"/>
    <p:sldId id="338" r:id="rId63"/>
    <p:sldId id="339" r:id="rId64"/>
    <p:sldId id="340" r:id="rId65"/>
    <p:sldId id="323" r:id="rId66"/>
    <p:sldId id="327" r:id="rId67"/>
    <p:sldId id="328" r:id="rId68"/>
    <p:sldId id="329" r:id="rId69"/>
    <p:sldId id="330" r:id="rId70"/>
    <p:sldId id="349" r:id="rId71"/>
    <p:sldId id="331" r:id="rId72"/>
    <p:sldId id="350" r:id="rId73"/>
    <p:sldId id="324" r:id="rId74"/>
    <p:sldId id="332" r:id="rId75"/>
    <p:sldId id="334" r:id="rId76"/>
    <p:sldId id="335" r:id="rId77"/>
    <p:sldId id="344" r:id="rId78"/>
    <p:sldId id="345" r:id="rId79"/>
    <p:sldId id="346" r:id="rId80"/>
    <p:sldId id="347" r:id="rId81"/>
    <p:sldId id="348"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3293" autoAdjust="0"/>
  </p:normalViewPr>
  <p:slideViewPr>
    <p:cSldViewPr snapToGrid="0" snapToObjects="1">
      <p:cViewPr>
        <p:scale>
          <a:sx n="66" d="100"/>
          <a:sy n="66" d="100"/>
        </p:scale>
        <p:origin x="2862" y="648"/>
      </p:cViewPr>
      <p:guideLst>
        <p:guide orient="horz" pos="2160"/>
        <p:guide pos="2880"/>
      </p:guideLst>
    </p:cSldViewPr>
  </p:slideViewPr>
  <p:notesTextViewPr>
    <p:cViewPr>
      <p:scale>
        <a:sx n="100" d="100"/>
        <a:sy n="100" d="100"/>
      </p:scale>
      <p:origin x="0" y="-197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1EE38-EE0B-0349-806B-1103E78E7EAA}" type="datetimeFigureOut">
              <a:rPr lang="en-US" smtClean="0"/>
              <a:t>12/13/2023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AB980D-34C4-F24B-9600-7FE5A0183EDC}" type="slidenum">
              <a:rPr lang="en-US" smtClean="0"/>
              <a:t>‹#›</a:t>
            </a:fld>
            <a:endParaRPr lang="en-US"/>
          </a:p>
        </p:txBody>
      </p:sp>
    </p:spTree>
    <p:extLst>
      <p:ext uri="{BB962C8B-B14F-4D97-AF65-F5344CB8AC3E}">
        <p14:creationId xmlns:p14="http://schemas.microsoft.com/office/powerpoint/2010/main" val="39523197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write before replicate</a:t>
            </a:r>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12</a:t>
            </a:fld>
            <a:endParaRPr lang="en-US"/>
          </a:p>
        </p:txBody>
      </p:sp>
    </p:spTree>
    <p:extLst>
      <p:ext uri="{BB962C8B-B14F-4D97-AF65-F5344CB8AC3E}">
        <p14:creationId xmlns:p14="http://schemas.microsoft.com/office/powerpoint/2010/main" val="3338516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45</a:t>
            </a:fld>
            <a:endParaRPr lang="en-US"/>
          </a:p>
        </p:txBody>
      </p:sp>
    </p:spTree>
    <p:extLst>
      <p:ext uri="{BB962C8B-B14F-4D97-AF65-F5344CB8AC3E}">
        <p14:creationId xmlns:p14="http://schemas.microsoft.com/office/powerpoint/2010/main" val="1325825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AB980D-34C4-F24B-9600-7FE5A0183EDC}" type="slidenum">
              <a:rPr lang="en-US" smtClean="0"/>
              <a:t>46</a:t>
            </a:fld>
            <a:endParaRPr lang="en-US"/>
          </a:p>
        </p:txBody>
      </p:sp>
    </p:spTree>
    <p:extLst>
      <p:ext uri="{BB962C8B-B14F-4D97-AF65-F5344CB8AC3E}">
        <p14:creationId xmlns:p14="http://schemas.microsoft.com/office/powerpoint/2010/main" val="1563088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47</a:t>
            </a:fld>
            <a:endParaRPr lang="en-US"/>
          </a:p>
        </p:txBody>
      </p:sp>
    </p:spTree>
    <p:extLst>
      <p:ext uri="{BB962C8B-B14F-4D97-AF65-F5344CB8AC3E}">
        <p14:creationId xmlns:p14="http://schemas.microsoft.com/office/powerpoint/2010/main" val="209031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50</a:t>
            </a:fld>
            <a:endParaRPr lang="en-US"/>
          </a:p>
        </p:txBody>
      </p:sp>
    </p:spTree>
    <p:extLst>
      <p:ext uri="{BB962C8B-B14F-4D97-AF65-F5344CB8AC3E}">
        <p14:creationId xmlns:p14="http://schemas.microsoft.com/office/powerpoint/2010/main" val="157572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53</a:t>
            </a:fld>
            <a:endParaRPr lang="en-US"/>
          </a:p>
        </p:txBody>
      </p:sp>
    </p:spTree>
    <p:extLst>
      <p:ext uri="{BB962C8B-B14F-4D97-AF65-F5344CB8AC3E}">
        <p14:creationId xmlns:p14="http://schemas.microsoft.com/office/powerpoint/2010/main" val="834643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Issues with partition &amp; all</a:t>
            </a:r>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63</a:t>
            </a:fld>
            <a:endParaRPr lang="en-US"/>
          </a:p>
        </p:txBody>
      </p:sp>
    </p:spTree>
    <p:extLst>
      <p:ext uri="{BB962C8B-B14F-4D97-AF65-F5344CB8AC3E}">
        <p14:creationId xmlns:p14="http://schemas.microsoft.com/office/powerpoint/2010/main" val="1565783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half basically says that to even reach &lt;decide, V&gt; you would have to receive majority &lt;accept-OK&gt;, so that’s consensus reached already</a:t>
            </a:r>
          </a:p>
          <a:p>
            <a:endParaRPr lang="en-SG" dirty="0"/>
          </a:p>
          <a:p>
            <a:r>
              <a:rPr lang="en-SG" dirty="0"/>
              <a:t>Second half says that in the first half with prepare, it will already have chosen the right value, so its ok. Will reach consensus on retry</a:t>
            </a:r>
          </a:p>
        </p:txBody>
      </p:sp>
      <p:sp>
        <p:nvSpPr>
          <p:cNvPr id="4" name="Slide Number Placeholder 3"/>
          <p:cNvSpPr>
            <a:spLocks noGrp="1"/>
          </p:cNvSpPr>
          <p:nvPr>
            <p:ph type="sldNum" sz="quarter" idx="5"/>
          </p:nvPr>
        </p:nvSpPr>
        <p:spPr/>
        <p:txBody>
          <a:bodyPr/>
          <a:lstStyle/>
          <a:p>
            <a:fld id="{1AAB980D-34C4-F24B-9600-7FE5A0183EDC}" type="slidenum">
              <a:rPr lang="en-US" smtClean="0"/>
              <a:t>64</a:t>
            </a:fld>
            <a:endParaRPr lang="en-US"/>
          </a:p>
        </p:txBody>
      </p:sp>
    </p:spTree>
    <p:extLst>
      <p:ext uri="{BB962C8B-B14F-4D97-AF65-F5344CB8AC3E}">
        <p14:creationId xmlns:p14="http://schemas.microsoft.com/office/powerpoint/2010/main" val="2359905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65</a:t>
            </a:fld>
            <a:endParaRPr lang="en-US"/>
          </a:p>
        </p:txBody>
      </p:sp>
    </p:spTree>
    <p:extLst>
      <p:ext uri="{BB962C8B-B14F-4D97-AF65-F5344CB8AC3E}">
        <p14:creationId xmlns:p14="http://schemas.microsoft.com/office/powerpoint/2010/main" val="103454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 timeout if no value was continued from then on</a:t>
            </a:r>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67</a:t>
            </a:fld>
            <a:endParaRPr lang="en-US"/>
          </a:p>
        </p:txBody>
      </p:sp>
    </p:spTree>
    <p:extLst>
      <p:ext uri="{BB962C8B-B14F-4D97-AF65-F5344CB8AC3E}">
        <p14:creationId xmlns:p14="http://schemas.microsoft.com/office/powerpoint/2010/main" val="976978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Timeout &amp; use another proposal ID that is increasing</a:t>
            </a:r>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68</a:t>
            </a:fld>
            <a:endParaRPr lang="en-US"/>
          </a:p>
        </p:txBody>
      </p:sp>
    </p:spTree>
    <p:extLst>
      <p:ext uri="{BB962C8B-B14F-4D97-AF65-F5344CB8AC3E}">
        <p14:creationId xmlns:p14="http://schemas.microsoft.com/office/powerpoint/2010/main" val="177439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system with no central point of control that faces a network partition can maintain strong consistency only by </a:t>
            </a:r>
            <a:r>
              <a:rPr lang="en-US" b="1" dirty="0"/>
              <a:t>sacrificing availability </a:t>
            </a:r>
            <a:r>
              <a:rPr lang="en-US" dirty="0"/>
              <a:t>in the partitioned nodes according to the CAP theorem. This theorem states that it is impossible for a distributed data store to simultaneously provide more than two out of the following three guarantees:</a:t>
            </a:r>
          </a:p>
          <a:p>
            <a:endParaRPr lang="en-US" dirty="0"/>
          </a:p>
          <a:p>
            <a:r>
              <a:rPr lang="en-US" dirty="0"/>
              <a:t>Consistency (C): Every read receives the most recent write or an error.</a:t>
            </a:r>
          </a:p>
          <a:p>
            <a:r>
              <a:rPr lang="en-US" dirty="0"/>
              <a:t>Availability (A): Every request receives a (non-error) response, without the guarantee that it contains the most recent write.</a:t>
            </a:r>
          </a:p>
          <a:p>
            <a:r>
              <a:rPr lang="en-US" dirty="0"/>
              <a:t>Partition Tolerance (P): The system continues to operate despite an arbitrary number of messages being dropped (or delayed) by the network between nodes.</a:t>
            </a:r>
          </a:p>
          <a:p>
            <a:endParaRPr lang="en-US" dirty="0"/>
          </a:p>
          <a:p>
            <a:r>
              <a:rPr lang="en-US" dirty="0"/>
              <a:t>For a system with no central point of control (decentralized) to maintain strong consistency during a network partition, it must refuse to operate (thus sacrificing availability) on at least one side of the partition to prevent the occurrence of conflicting operations that could lead to inconsistency. Here’s how it might handle the situation:</a:t>
            </a:r>
          </a:p>
          <a:p>
            <a:endParaRPr lang="en-US" dirty="0"/>
          </a:p>
          <a:p>
            <a:r>
              <a:rPr lang="en-US" b="1" dirty="0"/>
              <a:t>Refusal to Proceed</a:t>
            </a:r>
            <a:r>
              <a:rPr lang="en-US" dirty="0"/>
              <a:t>: When a partition is detected, the system must stop all operations that could lead to inconsistent states until the partition is resolved. This means on one or both sides of the partition, the system will not allow any writes and possibly not even reads if the data cannot be guaranteed to be the most recent.</a:t>
            </a:r>
          </a:p>
          <a:p>
            <a:endParaRPr lang="en-US" dirty="0"/>
          </a:p>
          <a:p>
            <a:r>
              <a:rPr lang="en-US" b="1" dirty="0"/>
              <a:t>Quorum-Based Protocols</a:t>
            </a:r>
            <a:r>
              <a:rPr lang="en-US" dirty="0"/>
              <a:t>: A system could employ a quorum-based protocol where a majority (or another defined quorum) of nodes must agree on any update. During a partition, if a quorum cannot be reached, the system will not process writes, thus maintaining consistency at the expense of availability.</a:t>
            </a:r>
          </a:p>
          <a:p>
            <a:endParaRPr lang="en-US" dirty="0"/>
          </a:p>
          <a:p>
            <a:r>
              <a:rPr lang="en-US" b="1" dirty="0"/>
              <a:t>Synchronized Replicas</a:t>
            </a:r>
            <a:r>
              <a:rPr lang="en-US" dirty="0"/>
              <a:t>: In a fully replicated system, all nodes contain full copies of the data. Operations can proceed only if they can be synchronized across all replicas. In the event of a partition, if not all replicas can be contacted and synchronized, then the operation cannot proceed.</a:t>
            </a:r>
          </a:p>
          <a:p>
            <a:endParaRPr lang="en-US" dirty="0"/>
          </a:p>
          <a:p>
            <a:r>
              <a:rPr lang="en-US" b="1" dirty="0"/>
              <a:t>Version Vectors or Tags</a:t>
            </a:r>
            <a:r>
              <a:rPr lang="en-US" dirty="0"/>
              <a:t>: Some systems use version vectors or tags that can help detect out-of-date or missing updates when a partition occurs. If there is any uncertainty, the operation is not allowed to proceed.</a:t>
            </a:r>
          </a:p>
          <a:p>
            <a:endParaRPr lang="en-US" b="1" dirty="0"/>
          </a:p>
          <a:p>
            <a:r>
              <a:rPr lang="en-US" b="1" dirty="0"/>
              <a:t>Consensus Protocols</a:t>
            </a:r>
            <a:r>
              <a:rPr lang="en-US" dirty="0"/>
              <a:t>: Algorithms like </a:t>
            </a:r>
            <a:r>
              <a:rPr lang="en-US" dirty="0" err="1"/>
              <a:t>Paxos</a:t>
            </a:r>
            <a:r>
              <a:rPr lang="en-US" dirty="0"/>
              <a:t>, Raft, or </a:t>
            </a:r>
            <a:r>
              <a:rPr lang="en-US" dirty="0" err="1"/>
              <a:t>Viewstamped</a:t>
            </a:r>
            <a:r>
              <a:rPr lang="en-US" dirty="0"/>
              <a:t> Replication require a majority of nodes to form a consensus before an operation is committed. If a partition prevents a consensus from being formed, the system will not commit any changes.</a:t>
            </a:r>
          </a:p>
          <a:p>
            <a:endParaRPr lang="en-US" dirty="0"/>
          </a:p>
          <a:p>
            <a:r>
              <a:rPr lang="en-US" dirty="0"/>
              <a:t>In each of these methods, the system is designed to prioritize consistency over availability. If strong consistency cannot be guaranteed due to a network partition, the system will choose to become unavailable (in whole or in part) rather than allow any potential inconsistency.</a:t>
            </a:r>
          </a:p>
        </p:txBody>
      </p:sp>
      <p:sp>
        <p:nvSpPr>
          <p:cNvPr id="4" name="Slide Number Placeholder 3"/>
          <p:cNvSpPr>
            <a:spLocks noGrp="1"/>
          </p:cNvSpPr>
          <p:nvPr>
            <p:ph type="sldNum" sz="quarter" idx="5"/>
          </p:nvPr>
        </p:nvSpPr>
        <p:spPr/>
        <p:txBody>
          <a:bodyPr/>
          <a:lstStyle/>
          <a:p>
            <a:fld id="{1AAB980D-34C4-F24B-9600-7FE5A0183EDC}" type="slidenum">
              <a:rPr lang="en-US" smtClean="0"/>
              <a:t>13</a:t>
            </a:fld>
            <a:endParaRPr lang="en-US"/>
          </a:p>
        </p:txBody>
      </p:sp>
    </p:spTree>
    <p:extLst>
      <p:ext uri="{BB962C8B-B14F-4D97-AF65-F5344CB8AC3E}">
        <p14:creationId xmlns:p14="http://schemas.microsoft.com/office/powerpoint/2010/main" val="3674686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means that if its accepted but crashed, the value is saved due to ACCEPT and reached with consensus is later anyways</a:t>
            </a:r>
          </a:p>
        </p:txBody>
      </p:sp>
      <p:sp>
        <p:nvSpPr>
          <p:cNvPr id="4" name="Slide Number Placeholder 3"/>
          <p:cNvSpPr>
            <a:spLocks noGrp="1"/>
          </p:cNvSpPr>
          <p:nvPr>
            <p:ph type="sldNum" sz="quarter" idx="5"/>
          </p:nvPr>
        </p:nvSpPr>
        <p:spPr/>
        <p:txBody>
          <a:bodyPr/>
          <a:lstStyle/>
          <a:p>
            <a:fld id="{1AAB980D-34C4-F24B-9600-7FE5A0183EDC}" type="slidenum">
              <a:rPr lang="en-US" smtClean="0"/>
              <a:t>72</a:t>
            </a:fld>
            <a:endParaRPr lang="en-US"/>
          </a:p>
        </p:txBody>
      </p:sp>
    </p:spTree>
    <p:extLst>
      <p:ext uri="{BB962C8B-B14F-4D97-AF65-F5344CB8AC3E}">
        <p14:creationId xmlns:p14="http://schemas.microsoft.com/office/powerpoint/2010/main" val="1074253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limited to partition where one partition has majority still.</a:t>
            </a:r>
          </a:p>
          <a:p>
            <a:endParaRPr lang="en-US" dirty="0"/>
          </a:p>
          <a:p>
            <a:r>
              <a:rPr lang="en-US" dirty="0"/>
              <a:t>Question on how to resolve problems of 33%:</a:t>
            </a:r>
          </a:p>
          <a:p>
            <a:pPr algn="l"/>
            <a:r>
              <a:rPr lang="en-US" b="0" i="0" dirty="0">
                <a:solidFill>
                  <a:srgbClr val="D1D5DB"/>
                </a:solidFill>
                <a:effectLst/>
                <a:latin typeface="Söhne"/>
              </a:rPr>
              <a:t>The situation you're describing in </a:t>
            </a:r>
            <a:r>
              <a:rPr lang="en-US" b="0" i="0" dirty="0" err="1">
                <a:solidFill>
                  <a:srgbClr val="D1D5DB"/>
                </a:solidFill>
                <a:effectLst/>
                <a:latin typeface="Söhne"/>
              </a:rPr>
              <a:t>Paxos</a:t>
            </a:r>
            <a:r>
              <a:rPr lang="en-US" b="0" i="0" dirty="0">
                <a:solidFill>
                  <a:srgbClr val="D1D5DB"/>
                </a:solidFill>
                <a:effectLst/>
                <a:latin typeface="Söhne"/>
              </a:rPr>
              <a:t>, where there are multiple proposers each with an equal fraction of acceptor support, can lead to a scenario where consensus is not reached because no single proposer has the majority required to finalize a decision. In </a:t>
            </a:r>
            <a:r>
              <a:rPr lang="en-US" b="0" i="0" dirty="0" err="1">
                <a:solidFill>
                  <a:srgbClr val="D1D5DB"/>
                </a:solidFill>
                <a:effectLst/>
                <a:latin typeface="Söhne"/>
              </a:rPr>
              <a:t>Paxos</a:t>
            </a:r>
            <a:r>
              <a:rPr lang="en-US" b="0" i="0" dirty="0">
                <a:solidFill>
                  <a:srgbClr val="D1D5DB"/>
                </a:solidFill>
                <a:effectLst/>
                <a:latin typeface="Söhne"/>
              </a:rPr>
              <a:t>, a majority is typically more than half; for instance, with five acceptors, at least three would need to agree to achieve a majority.</a:t>
            </a:r>
          </a:p>
          <a:p>
            <a:pPr algn="l"/>
            <a:r>
              <a:rPr lang="en-US" b="0" i="0" dirty="0">
                <a:solidFill>
                  <a:srgbClr val="D1D5DB"/>
                </a:solidFill>
                <a:effectLst/>
                <a:latin typeface="Söhne"/>
              </a:rPr>
              <a:t>To resolve such a deadlock, </a:t>
            </a:r>
            <a:r>
              <a:rPr lang="en-US" b="0" i="0" dirty="0" err="1">
                <a:solidFill>
                  <a:srgbClr val="D1D5DB"/>
                </a:solidFill>
                <a:effectLst/>
                <a:latin typeface="Söhne"/>
              </a:rPr>
              <a:t>Paxos</a:t>
            </a:r>
            <a:r>
              <a:rPr lang="en-US" b="0" i="0" dirty="0">
                <a:solidFill>
                  <a:srgbClr val="D1D5DB"/>
                </a:solidFill>
                <a:effectLst/>
                <a:latin typeface="Söhne"/>
              </a:rPr>
              <a:t> incorporates mechanisms to ensure progress, even in the presence of competing proposers. Here's how such scenarios can be resolved:</a:t>
            </a:r>
          </a:p>
          <a:p>
            <a:pPr algn="l">
              <a:buFont typeface="+mj-lt"/>
              <a:buAutoNum type="arabicPeriod"/>
            </a:pPr>
            <a:r>
              <a:rPr lang="en-US" b="1" i="0" dirty="0">
                <a:solidFill>
                  <a:srgbClr val="D1D5DB"/>
                </a:solidFill>
                <a:effectLst/>
                <a:latin typeface="Söhne"/>
              </a:rPr>
              <a:t>Increasing Proposal Numbers</a:t>
            </a:r>
            <a:r>
              <a:rPr lang="en-US" b="0" i="0" dirty="0">
                <a:solidFill>
                  <a:srgbClr val="D1D5DB"/>
                </a:solidFill>
                <a:effectLst/>
                <a:latin typeface="Söhne"/>
              </a:rPr>
              <a:t>: Each proposer generates proposal numbers in a way that they are unique and can be ordered. If proposers notice that their proposals are not being accepted because of other concurrent proposals, they can issue new proposals with higher numbers. Acceptors will always favor the proposal with the highest number that they have seen.</a:t>
            </a:r>
          </a:p>
          <a:p>
            <a:pPr algn="l">
              <a:buFont typeface="+mj-lt"/>
              <a:buAutoNum type="arabicPeriod"/>
            </a:pPr>
            <a:r>
              <a:rPr lang="en-US" b="1" i="0" dirty="0">
                <a:solidFill>
                  <a:srgbClr val="D1D5DB"/>
                </a:solidFill>
                <a:effectLst/>
                <a:latin typeface="Söhne"/>
              </a:rPr>
              <a:t>Backoff and Retries</a:t>
            </a:r>
            <a:r>
              <a:rPr lang="en-US" b="0" i="0" dirty="0">
                <a:solidFill>
                  <a:srgbClr val="D1D5DB"/>
                </a:solidFill>
                <a:effectLst/>
                <a:latin typeface="Söhne"/>
              </a:rPr>
              <a:t>: If a proposer's request is not accepted, it can use a backoff strategy before retrying with a higher proposal number. This strategy can include some randomness to reduce the likelihood of subsequent collisions.</a:t>
            </a:r>
          </a:p>
          <a:p>
            <a:pPr algn="l">
              <a:buFont typeface="+mj-lt"/>
              <a:buAutoNum type="arabicPeriod"/>
            </a:pPr>
            <a:r>
              <a:rPr lang="en-US" b="1" i="0" dirty="0">
                <a:solidFill>
                  <a:srgbClr val="D1D5DB"/>
                </a:solidFill>
                <a:effectLst/>
                <a:latin typeface="Söhne"/>
              </a:rPr>
              <a:t>Leader Election</a:t>
            </a:r>
            <a:r>
              <a:rPr lang="en-US" b="0" i="0" dirty="0">
                <a:solidFill>
                  <a:srgbClr val="D1D5DB"/>
                </a:solidFill>
                <a:effectLst/>
                <a:latin typeface="Söhne"/>
              </a:rPr>
              <a:t>: Some variations of </a:t>
            </a:r>
            <a:r>
              <a:rPr lang="en-US" b="0" i="0" dirty="0" err="1">
                <a:solidFill>
                  <a:srgbClr val="D1D5DB"/>
                </a:solidFill>
                <a:effectLst/>
                <a:latin typeface="Söhne"/>
              </a:rPr>
              <a:t>Paxos</a:t>
            </a:r>
            <a:r>
              <a:rPr lang="en-US" b="0" i="0" dirty="0">
                <a:solidFill>
                  <a:srgbClr val="D1D5DB"/>
                </a:solidFill>
                <a:effectLst/>
                <a:latin typeface="Söhne"/>
              </a:rPr>
              <a:t> introduce a leader election phase where one proposer is chosen to be the leader. This leader has the exclusive right to propose values, which prevents contention. If the leader fails or is unable to achieve consensus, a new leader is elected.</a:t>
            </a:r>
          </a:p>
          <a:p>
            <a:pPr algn="l">
              <a:buFont typeface="+mj-lt"/>
              <a:buAutoNum type="arabicPeriod"/>
            </a:pPr>
            <a:r>
              <a:rPr lang="en-US" b="1" i="0" dirty="0">
                <a:solidFill>
                  <a:srgbClr val="D1D5DB"/>
                </a:solidFill>
                <a:effectLst/>
                <a:latin typeface="Söhne"/>
              </a:rPr>
              <a:t>Preemption</a:t>
            </a:r>
            <a:r>
              <a:rPr lang="en-US" b="0" i="0" dirty="0">
                <a:solidFill>
                  <a:srgbClr val="D1D5DB"/>
                </a:solidFill>
                <a:effectLst/>
                <a:latin typeface="Söhne"/>
              </a:rPr>
              <a:t>: A proposer can preempt other proposals if it can generate a higher proposal number. Acceptors that have promised to support a lower-numbered proposal will switch their support to the higher-numbered proposal when they receive it.</a:t>
            </a:r>
          </a:p>
          <a:p>
            <a:pPr algn="l">
              <a:buFont typeface="+mj-lt"/>
              <a:buAutoNum type="arabicPeriod"/>
            </a:pPr>
            <a:r>
              <a:rPr lang="en-US" b="1" i="0" dirty="0">
                <a:solidFill>
                  <a:srgbClr val="D1D5DB"/>
                </a:solidFill>
                <a:effectLst/>
                <a:latin typeface="Söhne"/>
              </a:rPr>
              <a:t>Quorum Changes</a:t>
            </a:r>
            <a:r>
              <a:rPr lang="en-US" b="0" i="0" dirty="0">
                <a:solidFill>
                  <a:srgbClr val="D1D5DB"/>
                </a:solidFill>
                <a:effectLst/>
                <a:latin typeface="Söhne"/>
              </a:rPr>
              <a:t>: Some implementations may dynamically change the set of acceptors (while still maintaining the majority requirement) to avoid situations where consensus cannot be reached.</a:t>
            </a:r>
          </a:p>
          <a:p>
            <a:pPr algn="l">
              <a:buFont typeface="+mj-lt"/>
              <a:buAutoNum type="arabicPeriod"/>
            </a:pPr>
            <a:r>
              <a:rPr lang="en-US" b="1" i="0" dirty="0">
                <a:solidFill>
                  <a:srgbClr val="D1D5DB"/>
                </a:solidFill>
                <a:effectLst/>
                <a:latin typeface="Söhne"/>
              </a:rPr>
              <a:t>Failure Detection</a:t>
            </a:r>
            <a:r>
              <a:rPr lang="en-US" b="0" i="0" dirty="0">
                <a:solidFill>
                  <a:srgbClr val="D1D5DB"/>
                </a:solidFill>
                <a:effectLst/>
                <a:latin typeface="Söhne"/>
              </a:rPr>
              <a:t>: Implementing a failure detection mechanism helps to determine if a proposer is no longer functioning and triggers a new leader election or allows other proposers to take action.</a:t>
            </a:r>
          </a:p>
          <a:p>
            <a:pPr algn="l">
              <a:buFont typeface="+mj-lt"/>
              <a:buAutoNum type="arabicPeriod"/>
            </a:pPr>
            <a:r>
              <a:rPr lang="en-US" b="1" i="0" dirty="0">
                <a:solidFill>
                  <a:srgbClr val="D1D5DB"/>
                </a:solidFill>
                <a:effectLst/>
                <a:latin typeface="Söhne"/>
              </a:rPr>
              <a:t>Timed Backoff</a:t>
            </a:r>
            <a:r>
              <a:rPr lang="en-US" b="0" i="0" dirty="0">
                <a:solidFill>
                  <a:srgbClr val="D1D5DB"/>
                </a:solidFill>
                <a:effectLst/>
                <a:latin typeface="Söhne"/>
              </a:rPr>
              <a:t>: When conflicts are detected (multiple proposers are unable to achieve a majority), each proposer may back off for a random amount of time before issuing a new proposal.</a:t>
            </a:r>
          </a:p>
          <a:p>
            <a:pPr algn="l"/>
            <a:r>
              <a:rPr lang="en-US" b="0" i="0" dirty="0">
                <a:solidFill>
                  <a:srgbClr val="D1D5DB"/>
                </a:solidFill>
                <a:effectLst/>
                <a:latin typeface="Söhne"/>
              </a:rPr>
              <a:t>In a practical implementation, the combination of increasing proposal numbers, backoff strategies, and leader election is typically used to ensure that the system can progress to consensus despite having multiple proposers. The key is to ensure that the system can converge on a single proposer's values eventually, even if it takes several rounds of proposals.</a:t>
            </a:r>
          </a:p>
          <a:p>
            <a:endParaRPr lang="en-US" dirty="0"/>
          </a:p>
          <a:p>
            <a:endParaRPr lang="en-US" dirty="0"/>
          </a:p>
        </p:txBody>
      </p:sp>
      <p:sp>
        <p:nvSpPr>
          <p:cNvPr id="4" name="Slide Number Placeholder 3"/>
          <p:cNvSpPr>
            <a:spLocks noGrp="1"/>
          </p:cNvSpPr>
          <p:nvPr>
            <p:ph type="sldNum" sz="quarter" idx="5"/>
          </p:nvPr>
        </p:nvSpPr>
        <p:spPr/>
        <p:txBody>
          <a:bodyPr/>
          <a:lstStyle/>
          <a:p>
            <a:fld id="{1AAB980D-34C4-F24B-9600-7FE5A0183EDC}" type="slidenum">
              <a:rPr lang="en-US" smtClean="0"/>
              <a:t>74</a:t>
            </a:fld>
            <a:endParaRPr lang="en-US"/>
          </a:p>
        </p:txBody>
      </p:sp>
    </p:spTree>
    <p:extLst>
      <p:ext uri="{BB962C8B-B14F-4D97-AF65-F5344CB8AC3E}">
        <p14:creationId xmlns:p14="http://schemas.microsoft.com/office/powerpoint/2010/main" val="23433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75</a:t>
            </a:fld>
            <a:endParaRPr lang="en-US"/>
          </a:p>
        </p:txBody>
      </p:sp>
    </p:spTree>
    <p:extLst>
      <p:ext uri="{BB962C8B-B14F-4D97-AF65-F5344CB8AC3E}">
        <p14:creationId xmlns:p14="http://schemas.microsoft.com/office/powerpoint/2010/main" val="1156726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store on disk and recover before becoming leader</a:t>
            </a:r>
          </a:p>
        </p:txBody>
      </p:sp>
      <p:sp>
        <p:nvSpPr>
          <p:cNvPr id="4" name="Slide Number Placeholder 3"/>
          <p:cNvSpPr>
            <a:spLocks noGrp="1"/>
          </p:cNvSpPr>
          <p:nvPr>
            <p:ph type="sldNum" sz="quarter" idx="5"/>
          </p:nvPr>
        </p:nvSpPr>
        <p:spPr/>
        <p:txBody>
          <a:bodyPr/>
          <a:lstStyle/>
          <a:p>
            <a:fld id="{1AAB980D-34C4-F24B-9600-7FE5A0183EDC}" type="slidenum">
              <a:rPr lang="en-US" smtClean="0"/>
              <a:t>80</a:t>
            </a:fld>
            <a:endParaRPr lang="en-US"/>
          </a:p>
        </p:txBody>
      </p:sp>
    </p:spTree>
    <p:extLst>
      <p:ext uri="{BB962C8B-B14F-4D97-AF65-F5344CB8AC3E}">
        <p14:creationId xmlns:p14="http://schemas.microsoft.com/office/powerpoint/2010/main" val="2775562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Google File System (GFS) is a scalable distributed file system used by Google designed for large-scale data processing under a fault-tolerant architecture. The GFS master is a critical component because it maintains the metadata of the file system, such as the namespace, access control information, the mapping of files to chunks, and the location of those chunks on chunk servers.</a:t>
            </a:r>
          </a:p>
          <a:p>
            <a:pPr algn="l"/>
            <a:r>
              <a:rPr lang="en-US" b="0" i="0" dirty="0">
                <a:solidFill>
                  <a:srgbClr val="D1D5DB"/>
                </a:solidFill>
                <a:effectLst/>
                <a:latin typeface="Söhne"/>
              </a:rPr>
              <a:t>To implement fault tolerance for the GFS master using </a:t>
            </a:r>
            <a:r>
              <a:rPr lang="en-US" b="0" i="0" dirty="0" err="1">
                <a:solidFill>
                  <a:srgbClr val="D1D5DB"/>
                </a:solidFill>
                <a:effectLst/>
                <a:latin typeface="Söhne"/>
              </a:rPr>
              <a:t>Paxos</a:t>
            </a:r>
            <a:r>
              <a:rPr lang="en-US" b="0" i="0" dirty="0">
                <a:solidFill>
                  <a:srgbClr val="D1D5DB"/>
                </a:solidFill>
                <a:effectLst/>
                <a:latin typeface="Söhne"/>
              </a:rPr>
              <a:t>, you'd instantiate </a:t>
            </a:r>
            <a:r>
              <a:rPr lang="en-US" b="0" i="0" dirty="0" err="1">
                <a:solidFill>
                  <a:srgbClr val="D1D5DB"/>
                </a:solidFill>
                <a:effectLst/>
                <a:latin typeface="Söhne"/>
              </a:rPr>
              <a:t>Paxos</a:t>
            </a:r>
            <a:r>
              <a:rPr lang="en-US" b="0" i="0" dirty="0">
                <a:solidFill>
                  <a:srgbClr val="D1D5DB"/>
                </a:solidFill>
                <a:effectLst/>
                <a:latin typeface="Söhne"/>
              </a:rPr>
              <a:t> to manage and replicate the master's state across multiple master replicas to ensure that the system remains available and consistent even in the face of failures.</a:t>
            </a:r>
          </a:p>
          <a:p>
            <a:pPr algn="l"/>
            <a:r>
              <a:rPr lang="en-US" b="1" i="0" dirty="0">
                <a:solidFill>
                  <a:srgbClr val="D1D5DB"/>
                </a:solidFill>
                <a:effectLst/>
                <a:latin typeface="Söhne"/>
              </a:rPr>
              <a:t>Values for Consensus:</a:t>
            </a:r>
            <a:r>
              <a:rPr lang="en-US" b="0" i="0" dirty="0">
                <a:solidFill>
                  <a:srgbClr val="D1D5DB"/>
                </a:solidFill>
                <a:effectLst/>
                <a:latin typeface="Söhne"/>
              </a:rPr>
              <a:t> In the context of GFS, the "values" that </a:t>
            </a:r>
            <a:r>
              <a:rPr lang="en-US" b="0" i="0" dirty="0" err="1">
                <a:solidFill>
                  <a:srgbClr val="D1D5DB"/>
                </a:solidFill>
                <a:effectLst/>
                <a:latin typeface="Söhne"/>
              </a:rPr>
              <a:t>Paxos</a:t>
            </a:r>
            <a:r>
              <a:rPr lang="en-US" b="0" i="0" dirty="0">
                <a:solidFill>
                  <a:srgbClr val="D1D5DB"/>
                </a:solidFill>
                <a:effectLst/>
                <a:latin typeface="Söhne"/>
              </a:rPr>
              <a:t> would need to reach a consensus on would include all the operations that change the state of the master's metadata. Specifically, this could include:</a:t>
            </a:r>
          </a:p>
          <a:p>
            <a:pPr algn="l">
              <a:buFont typeface="+mj-lt"/>
              <a:buAutoNum type="arabicPeriod"/>
            </a:pPr>
            <a:r>
              <a:rPr lang="en-US" b="1" i="0" dirty="0">
                <a:solidFill>
                  <a:srgbClr val="D1D5DB"/>
                </a:solidFill>
                <a:effectLst/>
                <a:latin typeface="Söhne"/>
              </a:rPr>
              <a:t>File and Directory Operations</a:t>
            </a:r>
            <a:r>
              <a:rPr lang="en-US" b="0" i="0" dirty="0">
                <a:solidFill>
                  <a:srgbClr val="D1D5DB"/>
                </a:solidFill>
                <a:effectLst/>
                <a:latin typeface="Söhne"/>
              </a:rPr>
              <a:t>: Creation, deletion, renaming of files and directories.</a:t>
            </a:r>
          </a:p>
          <a:p>
            <a:pPr algn="l">
              <a:buFont typeface="+mj-lt"/>
              <a:buAutoNum type="arabicPeriod"/>
            </a:pPr>
            <a:r>
              <a:rPr lang="en-US" b="1" i="0" dirty="0">
                <a:solidFill>
                  <a:srgbClr val="D1D5DB"/>
                </a:solidFill>
                <a:effectLst/>
                <a:latin typeface="Söhne"/>
              </a:rPr>
              <a:t>Chunk Creation and Allocation</a:t>
            </a:r>
            <a:r>
              <a:rPr lang="en-US" b="0" i="0" dirty="0">
                <a:solidFill>
                  <a:srgbClr val="D1D5DB"/>
                </a:solidFill>
                <a:effectLst/>
                <a:latin typeface="Söhne"/>
              </a:rPr>
              <a:t>: Allocation of new chunks for a file, including the selection of chunk servers to store replicas.</a:t>
            </a:r>
          </a:p>
          <a:p>
            <a:pPr algn="l">
              <a:buFont typeface="+mj-lt"/>
              <a:buAutoNum type="arabicPeriod"/>
            </a:pPr>
            <a:r>
              <a:rPr lang="en-US" b="1" i="0" dirty="0">
                <a:solidFill>
                  <a:srgbClr val="D1D5DB"/>
                </a:solidFill>
                <a:effectLst/>
                <a:latin typeface="Söhne"/>
              </a:rPr>
              <a:t>Metadata Updates</a:t>
            </a:r>
            <a:r>
              <a:rPr lang="en-US" b="0" i="0" dirty="0">
                <a:solidFill>
                  <a:srgbClr val="D1D5DB"/>
                </a:solidFill>
                <a:effectLst/>
                <a:latin typeface="Söhne"/>
              </a:rPr>
              <a:t>: Updates to the mapping of files to chunks, chunk locations, and the hierarchy of the file system.</a:t>
            </a:r>
          </a:p>
          <a:p>
            <a:pPr algn="l">
              <a:buFont typeface="+mj-lt"/>
              <a:buAutoNum type="arabicPeriod"/>
            </a:pPr>
            <a:r>
              <a:rPr lang="en-US" b="1" i="0" dirty="0">
                <a:solidFill>
                  <a:srgbClr val="D1D5DB"/>
                </a:solidFill>
                <a:effectLst/>
                <a:latin typeface="Söhne"/>
              </a:rPr>
              <a:t>Garbage Collection</a:t>
            </a:r>
            <a:r>
              <a:rPr lang="en-US" b="0" i="0" dirty="0">
                <a:solidFill>
                  <a:srgbClr val="D1D5DB"/>
                </a:solidFill>
                <a:effectLst/>
                <a:latin typeface="Söhne"/>
              </a:rPr>
              <a:t>: Decisions about when to reclaim space from deleted files or chunks.</a:t>
            </a:r>
          </a:p>
          <a:p>
            <a:pPr algn="l">
              <a:buFont typeface="+mj-lt"/>
              <a:buAutoNum type="arabicPeriod"/>
            </a:pPr>
            <a:r>
              <a:rPr lang="en-US" b="1" i="0" dirty="0">
                <a:solidFill>
                  <a:srgbClr val="D1D5DB"/>
                </a:solidFill>
                <a:effectLst/>
                <a:latin typeface="Söhne"/>
              </a:rPr>
              <a:t>Replica Management</a:t>
            </a:r>
            <a:r>
              <a:rPr lang="en-US" b="0" i="0" dirty="0">
                <a:solidFill>
                  <a:srgbClr val="D1D5DB"/>
                </a:solidFill>
                <a:effectLst/>
                <a:latin typeface="Söhne"/>
              </a:rPr>
              <a:t>: Instructions for chunk servers to create, delete, or re-replicate chunks.</a:t>
            </a:r>
          </a:p>
          <a:p>
            <a:pPr algn="l"/>
            <a:r>
              <a:rPr lang="en-US" b="1" i="0" dirty="0">
                <a:solidFill>
                  <a:srgbClr val="D1D5DB"/>
                </a:solidFill>
                <a:effectLst/>
                <a:latin typeface="Söhne"/>
              </a:rPr>
              <a:t>Handling the Challenges:</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Leader Election</a:t>
            </a:r>
            <a:r>
              <a:rPr lang="en-US" b="0" i="0" dirty="0">
                <a:solidFill>
                  <a:srgbClr val="D1D5DB"/>
                </a:solidFill>
                <a:effectLst/>
                <a:latin typeface="Söhne"/>
              </a:rPr>
              <a:t>: </a:t>
            </a:r>
            <a:r>
              <a:rPr lang="en-US" b="0" i="0" dirty="0" err="1">
                <a:solidFill>
                  <a:srgbClr val="D1D5DB"/>
                </a:solidFill>
                <a:effectLst/>
                <a:latin typeface="Söhne"/>
              </a:rPr>
              <a:t>Paxos</a:t>
            </a:r>
            <a:r>
              <a:rPr lang="en-US" b="0" i="0" dirty="0">
                <a:solidFill>
                  <a:srgbClr val="D1D5DB"/>
                </a:solidFill>
                <a:effectLst/>
                <a:latin typeface="Söhne"/>
              </a:rPr>
              <a:t> relies on selecting a leader among the proposers to streamline the consensus process. The leader is responsible for managing the replication of the metadata changes. If the current leader fails, </a:t>
            </a:r>
            <a:r>
              <a:rPr lang="en-US" b="0" i="0" dirty="0" err="1">
                <a:solidFill>
                  <a:srgbClr val="D1D5DB"/>
                </a:solidFill>
                <a:effectLst/>
                <a:latin typeface="Söhne"/>
              </a:rPr>
              <a:t>Paxos</a:t>
            </a:r>
            <a:r>
              <a:rPr lang="en-US" b="0" i="0" dirty="0">
                <a:solidFill>
                  <a:srgbClr val="D1D5DB"/>
                </a:solidFill>
                <a:effectLst/>
                <a:latin typeface="Söhne"/>
              </a:rPr>
              <a:t> ensures that a new leader is elected to maintain the continuity of operations.</a:t>
            </a:r>
          </a:p>
          <a:p>
            <a:pPr algn="l">
              <a:buFont typeface="+mj-lt"/>
              <a:buAutoNum type="arabicPeriod"/>
            </a:pPr>
            <a:r>
              <a:rPr lang="en-US" b="1" i="0" dirty="0">
                <a:solidFill>
                  <a:srgbClr val="D1D5DB"/>
                </a:solidFill>
                <a:effectLst/>
                <a:latin typeface="Söhne"/>
              </a:rPr>
              <a:t>Proposer Contention</a:t>
            </a:r>
            <a:r>
              <a:rPr lang="en-US" b="0" i="0" dirty="0">
                <a:solidFill>
                  <a:srgbClr val="D1D5DB"/>
                </a:solidFill>
                <a:effectLst/>
                <a:latin typeface="Söhne"/>
              </a:rPr>
              <a:t>: When multiple masters (proposers) attempt to make changes simultaneously, </a:t>
            </a:r>
            <a:r>
              <a:rPr lang="en-US" b="0" i="0" dirty="0" err="1">
                <a:solidFill>
                  <a:srgbClr val="D1D5DB"/>
                </a:solidFill>
                <a:effectLst/>
                <a:latin typeface="Söhne"/>
              </a:rPr>
              <a:t>Paxos</a:t>
            </a:r>
            <a:r>
              <a:rPr lang="en-US" b="0" i="0" dirty="0">
                <a:solidFill>
                  <a:srgbClr val="D1D5DB"/>
                </a:solidFill>
                <a:effectLst/>
                <a:latin typeface="Söhne"/>
              </a:rPr>
              <a:t> uses increasing sequence numbers for proposals to resolve conflicts. Only proposals with the highest sequence number will be accepted by the acceptors, preventing split-brain scenarios.</a:t>
            </a:r>
          </a:p>
          <a:p>
            <a:pPr algn="l">
              <a:buFont typeface="+mj-lt"/>
              <a:buAutoNum type="arabicPeriod"/>
            </a:pPr>
            <a:r>
              <a:rPr lang="en-US" b="1" i="0" dirty="0">
                <a:solidFill>
                  <a:srgbClr val="D1D5DB"/>
                </a:solidFill>
                <a:effectLst/>
                <a:latin typeface="Söhne"/>
              </a:rPr>
              <a:t>Communication Overhead</a:t>
            </a:r>
            <a:r>
              <a:rPr lang="en-US" b="0" i="0" dirty="0">
                <a:solidFill>
                  <a:srgbClr val="D1D5DB"/>
                </a:solidFill>
                <a:effectLst/>
                <a:latin typeface="Söhne"/>
              </a:rPr>
              <a:t>: </a:t>
            </a:r>
            <a:r>
              <a:rPr lang="en-US" b="0" i="0" dirty="0" err="1">
                <a:solidFill>
                  <a:srgbClr val="D1D5DB"/>
                </a:solidFill>
                <a:effectLst/>
                <a:latin typeface="Söhne"/>
              </a:rPr>
              <a:t>Paxos</a:t>
            </a:r>
            <a:r>
              <a:rPr lang="en-US" b="0" i="0" dirty="0">
                <a:solidFill>
                  <a:srgbClr val="D1D5DB"/>
                </a:solidFill>
                <a:effectLst/>
                <a:latin typeface="Söhne"/>
              </a:rPr>
              <a:t> can be communication-intensive. To mitigate this, implementations may batch operations or changes to the metadata to reduce the number of consensus rounds required.</a:t>
            </a:r>
          </a:p>
          <a:p>
            <a:pPr algn="l">
              <a:buFont typeface="+mj-lt"/>
              <a:buAutoNum type="arabicPeriod"/>
            </a:pPr>
            <a:r>
              <a:rPr lang="en-US" b="1" i="0" dirty="0">
                <a:solidFill>
                  <a:srgbClr val="D1D5DB"/>
                </a:solidFill>
                <a:effectLst/>
                <a:latin typeface="Söhne"/>
              </a:rPr>
              <a:t>Complexity of Implementation</a:t>
            </a:r>
            <a:r>
              <a:rPr lang="en-US" b="0" i="0" dirty="0">
                <a:solidFill>
                  <a:srgbClr val="D1D5DB"/>
                </a:solidFill>
                <a:effectLst/>
                <a:latin typeface="Söhne"/>
              </a:rPr>
              <a:t>: </a:t>
            </a:r>
            <a:r>
              <a:rPr lang="en-US" b="0" i="0" dirty="0" err="1">
                <a:solidFill>
                  <a:srgbClr val="D1D5DB"/>
                </a:solidFill>
                <a:effectLst/>
                <a:latin typeface="Söhne"/>
              </a:rPr>
              <a:t>Paxos</a:t>
            </a:r>
            <a:r>
              <a:rPr lang="en-US" b="0" i="0" dirty="0">
                <a:solidFill>
                  <a:srgbClr val="D1D5DB"/>
                </a:solidFill>
                <a:effectLst/>
                <a:latin typeface="Söhne"/>
              </a:rPr>
              <a:t> is notoriously complex. However, this complexity is often encapsulated within well-tested libraries or systems that provide a </a:t>
            </a:r>
            <a:r>
              <a:rPr lang="en-US" b="0" i="0" dirty="0" err="1">
                <a:solidFill>
                  <a:srgbClr val="D1D5DB"/>
                </a:solidFill>
                <a:effectLst/>
                <a:latin typeface="Söhne"/>
              </a:rPr>
              <a:t>Paxos</a:t>
            </a:r>
            <a:r>
              <a:rPr lang="en-US" b="0" i="0" dirty="0">
                <a:solidFill>
                  <a:srgbClr val="D1D5DB"/>
                </a:solidFill>
                <a:effectLst/>
                <a:latin typeface="Söhne"/>
              </a:rPr>
              <a:t> implementation, abstracting the complexity away from the GFS itself.</a:t>
            </a:r>
          </a:p>
          <a:p>
            <a:pPr algn="l">
              <a:buFont typeface="+mj-lt"/>
              <a:buAutoNum type="arabicPeriod"/>
            </a:pPr>
            <a:r>
              <a:rPr lang="en-US" b="1" i="0" dirty="0">
                <a:solidFill>
                  <a:srgbClr val="D1D5DB"/>
                </a:solidFill>
                <a:effectLst/>
                <a:latin typeface="Söhne"/>
              </a:rPr>
              <a:t>Performance</a:t>
            </a:r>
            <a:r>
              <a:rPr lang="en-US" b="0" i="0" dirty="0">
                <a:solidFill>
                  <a:srgbClr val="D1D5DB"/>
                </a:solidFill>
                <a:effectLst/>
                <a:latin typeface="Söhne"/>
              </a:rPr>
              <a:t>: </a:t>
            </a:r>
            <a:r>
              <a:rPr lang="en-US" b="0" i="0" dirty="0" err="1">
                <a:solidFill>
                  <a:srgbClr val="D1D5DB"/>
                </a:solidFill>
                <a:effectLst/>
                <a:latin typeface="Söhne"/>
              </a:rPr>
              <a:t>Paxos</a:t>
            </a:r>
            <a:r>
              <a:rPr lang="en-US" b="0" i="0" dirty="0">
                <a:solidFill>
                  <a:srgbClr val="D1D5DB"/>
                </a:solidFill>
                <a:effectLst/>
                <a:latin typeface="Söhne"/>
              </a:rPr>
              <a:t> can introduce latency due to the need for multiple rounds of communication to reach consensus. To optimize performance, the system may implement optimizations like multi-</a:t>
            </a:r>
            <a:r>
              <a:rPr lang="en-US" b="0" i="0" dirty="0" err="1">
                <a:solidFill>
                  <a:srgbClr val="D1D5DB"/>
                </a:solidFill>
                <a:effectLst/>
                <a:latin typeface="Söhne"/>
              </a:rPr>
              <a:t>Paxos</a:t>
            </a:r>
            <a:r>
              <a:rPr lang="en-US" b="0" i="0" dirty="0">
                <a:solidFill>
                  <a:srgbClr val="D1D5DB"/>
                </a:solidFill>
                <a:effectLst/>
                <a:latin typeface="Söhne"/>
              </a:rPr>
              <a:t>, where a single leader manages multiple rounds of consensus for a series of values, or delegate non-critical operations that don't require strong consistency to a background process.</a:t>
            </a:r>
          </a:p>
          <a:p>
            <a:pPr algn="l">
              <a:buFont typeface="+mj-lt"/>
              <a:buAutoNum type="arabicPeriod"/>
            </a:pPr>
            <a:r>
              <a:rPr lang="en-US" b="1" i="0" dirty="0">
                <a:solidFill>
                  <a:srgbClr val="D1D5DB"/>
                </a:solidFill>
                <a:effectLst/>
                <a:latin typeface="Söhne"/>
              </a:rPr>
              <a:t>Non-Fault-Tolerant Clients</a:t>
            </a:r>
            <a:r>
              <a:rPr lang="en-US" b="0" i="0" dirty="0">
                <a:solidFill>
                  <a:srgbClr val="D1D5DB"/>
                </a:solidFill>
                <a:effectLst/>
                <a:latin typeface="Söhne"/>
              </a:rPr>
              <a:t>: GFS clients must be aware that they could be interacting with any of the master replicas. The clients might need to be equipped with mechanisms to retry or redirect requests in case they are connected to a replica that becomes non-leader.</a:t>
            </a:r>
          </a:p>
          <a:p>
            <a:pPr algn="l">
              <a:buFont typeface="+mj-lt"/>
              <a:buAutoNum type="arabicPeriod"/>
            </a:pPr>
            <a:r>
              <a:rPr lang="en-US" b="1" i="0" dirty="0">
                <a:solidFill>
                  <a:srgbClr val="D1D5DB"/>
                </a:solidFill>
                <a:effectLst/>
                <a:latin typeface="Söhne"/>
              </a:rPr>
              <a:t>Failure Detection</a:t>
            </a:r>
            <a:r>
              <a:rPr lang="en-US" b="0" i="0" dirty="0">
                <a:solidFill>
                  <a:srgbClr val="D1D5DB"/>
                </a:solidFill>
                <a:effectLst/>
                <a:latin typeface="Söhne"/>
              </a:rPr>
              <a:t>: Accurate failure detection mechanisms are crucial for </a:t>
            </a:r>
            <a:r>
              <a:rPr lang="en-US" b="0" i="0" dirty="0" err="1">
                <a:solidFill>
                  <a:srgbClr val="D1D5DB"/>
                </a:solidFill>
                <a:effectLst/>
                <a:latin typeface="Söhne"/>
              </a:rPr>
              <a:t>Paxos</a:t>
            </a:r>
            <a:r>
              <a:rPr lang="en-US" b="0" i="0" dirty="0">
                <a:solidFill>
                  <a:srgbClr val="D1D5DB"/>
                </a:solidFill>
                <a:effectLst/>
                <a:latin typeface="Söhne"/>
              </a:rPr>
              <a:t> to work effectively in the GFS master. The system needs to quickly detect failed replicas to avoid delays in re-election and to maintain the high availability of the file system.</a:t>
            </a:r>
          </a:p>
          <a:p>
            <a:pPr algn="l"/>
            <a:r>
              <a:rPr lang="en-US" b="0" i="0" dirty="0">
                <a:solidFill>
                  <a:srgbClr val="D1D5DB"/>
                </a:solidFill>
                <a:effectLst/>
                <a:latin typeface="Söhne"/>
              </a:rPr>
              <a:t>By addressing these challenges, the instantiation of </a:t>
            </a:r>
            <a:r>
              <a:rPr lang="en-US" b="0" i="0" dirty="0" err="1">
                <a:solidFill>
                  <a:srgbClr val="D1D5DB"/>
                </a:solidFill>
                <a:effectLst/>
                <a:latin typeface="Söhne"/>
              </a:rPr>
              <a:t>Paxos</a:t>
            </a:r>
            <a:r>
              <a:rPr lang="en-US" b="0" i="0" dirty="0">
                <a:solidFill>
                  <a:srgbClr val="D1D5DB"/>
                </a:solidFill>
                <a:effectLst/>
                <a:latin typeface="Söhne"/>
              </a:rPr>
              <a:t> for GFS master replication can ensure that the file system remains highly available and consistent, even in the presence of faults. The key is to carefully integrate </a:t>
            </a:r>
            <a:r>
              <a:rPr lang="en-US" b="0" i="0" dirty="0" err="1">
                <a:solidFill>
                  <a:srgbClr val="D1D5DB"/>
                </a:solidFill>
                <a:effectLst/>
                <a:latin typeface="Söhne"/>
              </a:rPr>
              <a:t>Paxos</a:t>
            </a:r>
            <a:r>
              <a:rPr lang="en-US" b="0" i="0">
                <a:solidFill>
                  <a:srgbClr val="D1D5DB"/>
                </a:solidFill>
                <a:effectLst/>
                <a:latin typeface="Söhne"/>
              </a:rPr>
              <a:t> with the GFS architecture so that it provides the needed fault tolerance while minimizing the impact on performance and complexity.</a:t>
            </a:r>
          </a:p>
          <a:p>
            <a:endParaRPr lang="en-SG"/>
          </a:p>
        </p:txBody>
      </p:sp>
      <p:sp>
        <p:nvSpPr>
          <p:cNvPr id="4" name="Slide Number Placeholder 3"/>
          <p:cNvSpPr>
            <a:spLocks noGrp="1"/>
          </p:cNvSpPr>
          <p:nvPr>
            <p:ph type="sldNum" sz="quarter" idx="5"/>
          </p:nvPr>
        </p:nvSpPr>
        <p:spPr/>
        <p:txBody>
          <a:bodyPr/>
          <a:lstStyle/>
          <a:p>
            <a:fld id="{1AAB980D-34C4-F24B-9600-7FE5A0183EDC}" type="slidenum">
              <a:rPr lang="en-US" smtClean="0"/>
              <a:t>81</a:t>
            </a:fld>
            <a:endParaRPr lang="en-US"/>
          </a:p>
        </p:txBody>
      </p:sp>
    </p:spTree>
    <p:extLst>
      <p:ext uri="{BB962C8B-B14F-4D97-AF65-F5344CB8AC3E}">
        <p14:creationId xmlns:p14="http://schemas.microsoft.com/office/powerpoint/2010/main" val="708732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Paxos</a:t>
            </a:r>
            <a:r>
              <a:rPr lang="en-US" dirty="0"/>
              <a:t> WILL terminate if there are no failures</a:t>
            </a:r>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18</a:t>
            </a:fld>
            <a:endParaRPr lang="en-US"/>
          </a:p>
        </p:txBody>
      </p:sp>
    </p:spTree>
    <p:extLst>
      <p:ext uri="{BB962C8B-B14F-4D97-AF65-F5344CB8AC3E}">
        <p14:creationId xmlns:p14="http://schemas.microsoft.com/office/powerpoint/2010/main" val="230694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AB980D-34C4-F24B-9600-7FE5A0183EDC}" type="slidenum">
              <a:rPr lang="en-US" smtClean="0"/>
              <a:t>21</a:t>
            </a:fld>
            <a:endParaRPr lang="en-US"/>
          </a:p>
        </p:txBody>
      </p:sp>
    </p:spTree>
    <p:extLst>
      <p:ext uri="{BB962C8B-B14F-4D97-AF65-F5344CB8AC3E}">
        <p14:creationId xmlns:p14="http://schemas.microsoft.com/office/powerpoint/2010/main" val="1639037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enough accepts</a:t>
            </a:r>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27</a:t>
            </a:fld>
            <a:endParaRPr lang="en-US"/>
          </a:p>
        </p:txBody>
      </p:sp>
    </p:spTree>
    <p:extLst>
      <p:ext uri="{BB962C8B-B14F-4D97-AF65-F5344CB8AC3E}">
        <p14:creationId xmlns:p14="http://schemas.microsoft.com/office/powerpoint/2010/main" val="1620308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AB980D-34C4-F24B-9600-7FE5A0183EDC}" type="slidenum">
              <a:rPr lang="en-US" smtClean="0"/>
              <a:t>33</a:t>
            </a:fld>
            <a:endParaRPr lang="en-US"/>
          </a:p>
        </p:txBody>
      </p:sp>
    </p:spTree>
    <p:extLst>
      <p:ext uri="{BB962C8B-B14F-4D97-AF65-F5344CB8AC3E}">
        <p14:creationId xmlns:p14="http://schemas.microsoft.com/office/powerpoint/2010/main" val="1639037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Accepted must go through the acceptance stage first</a:t>
            </a:r>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34</a:t>
            </a:fld>
            <a:endParaRPr lang="en-US"/>
          </a:p>
        </p:txBody>
      </p:sp>
    </p:spTree>
    <p:extLst>
      <p:ext uri="{BB962C8B-B14F-4D97-AF65-F5344CB8AC3E}">
        <p14:creationId xmlns:p14="http://schemas.microsoft.com/office/powerpoint/2010/main" val="3516520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Nh is seen, </a:t>
            </a:r>
            <a:r>
              <a:rPr lang="en-US" dirty="0" err="1"/>
              <a:t>Myn</a:t>
            </a:r>
            <a:r>
              <a:rPr lang="en-US" dirty="0"/>
              <a:t> is proposal number</a:t>
            </a:r>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39</a:t>
            </a:fld>
            <a:endParaRPr lang="en-US"/>
          </a:p>
        </p:txBody>
      </p:sp>
    </p:spTree>
    <p:extLst>
      <p:ext uri="{BB962C8B-B14F-4D97-AF65-F5344CB8AC3E}">
        <p14:creationId xmlns:p14="http://schemas.microsoft.com/office/powerpoint/2010/main" val="200189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if </a:t>
            </a:r>
            <a:r>
              <a:rPr lang="en-US" dirty="0" err="1"/>
              <a:t>theres</a:t>
            </a:r>
            <a:r>
              <a:rPr lang="en-US" dirty="0"/>
              <a:t> even one Va that was sent back that isn’t NULL, you will accept it</a:t>
            </a:r>
          </a:p>
          <a:p>
            <a:endParaRPr lang="en-US" dirty="0"/>
          </a:p>
          <a:p>
            <a:r>
              <a:rPr lang="en-US" dirty="0"/>
              <a:t>Note that </a:t>
            </a:r>
            <a:r>
              <a:rPr lang="en-US" dirty="0" err="1"/>
              <a:t>Myn</a:t>
            </a:r>
            <a:r>
              <a:rPr lang="en-US" dirty="0"/>
              <a:t> will never be Nh, cause </a:t>
            </a:r>
            <a:r>
              <a:rPr lang="en-US" dirty="0" err="1"/>
              <a:t>Myn</a:t>
            </a:r>
            <a:r>
              <a:rPr lang="en-US" dirty="0"/>
              <a:t> is meant to be a nonce</a:t>
            </a:r>
            <a:endParaRPr lang="en-SG" dirty="0"/>
          </a:p>
        </p:txBody>
      </p:sp>
      <p:sp>
        <p:nvSpPr>
          <p:cNvPr id="4" name="Slide Number Placeholder 3"/>
          <p:cNvSpPr>
            <a:spLocks noGrp="1"/>
          </p:cNvSpPr>
          <p:nvPr>
            <p:ph type="sldNum" sz="quarter" idx="5"/>
          </p:nvPr>
        </p:nvSpPr>
        <p:spPr/>
        <p:txBody>
          <a:bodyPr/>
          <a:lstStyle/>
          <a:p>
            <a:fld id="{1AAB980D-34C4-F24B-9600-7FE5A0183EDC}" type="slidenum">
              <a:rPr lang="en-US" smtClean="0"/>
              <a:t>40</a:t>
            </a:fld>
            <a:endParaRPr lang="en-US"/>
          </a:p>
        </p:txBody>
      </p:sp>
    </p:spTree>
    <p:extLst>
      <p:ext uri="{BB962C8B-B14F-4D97-AF65-F5344CB8AC3E}">
        <p14:creationId xmlns:p14="http://schemas.microsoft.com/office/powerpoint/2010/main" val="3318003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93B152-3397-7E40-B990-077643AC5E25}"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260E0-11EB-2049-A61E-CAB2FADA74B8}" type="slidenum">
              <a:rPr lang="en-US" smtClean="0"/>
              <a:t>‹#›</a:t>
            </a:fld>
            <a:endParaRPr lang="en-US"/>
          </a:p>
        </p:txBody>
      </p:sp>
    </p:spTree>
    <p:extLst>
      <p:ext uri="{BB962C8B-B14F-4D97-AF65-F5344CB8AC3E}">
        <p14:creationId xmlns:p14="http://schemas.microsoft.com/office/powerpoint/2010/main" val="299507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93B152-3397-7E40-B990-077643AC5E25}"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260E0-11EB-2049-A61E-CAB2FADA74B8}" type="slidenum">
              <a:rPr lang="en-US" smtClean="0"/>
              <a:t>‹#›</a:t>
            </a:fld>
            <a:endParaRPr lang="en-US"/>
          </a:p>
        </p:txBody>
      </p:sp>
    </p:spTree>
    <p:extLst>
      <p:ext uri="{BB962C8B-B14F-4D97-AF65-F5344CB8AC3E}">
        <p14:creationId xmlns:p14="http://schemas.microsoft.com/office/powerpoint/2010/main" val="423928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93B152-3397-7E40-B990-077643AC5E25}"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260E0-11EB-2049-A61E-CAB2FADA74B8}" type="slidenum">
              <a:rPr lang="en-US" smtClean="0"/>
              <a:t>‹#›</a:t>
            </a:fld>
            <a:endParaRPr lang="en-US"/>
          </a:p>
        </p:txBody>
      </p:sp>
    </p:spTree>
    <p:extLst>
      <p:ext uri="{BB962C8B-B14F-4D97-AF65-F5344CB8AC3E}">
        <p14:creationId xmlns:p14="http://schemas.microsoft.com/office/powerpoint/2010/main" val="328287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93B152-3397-7E40-B990-077643AC5E25}"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260E0-11EB-2049-A61E-CAB2FADA74B8}" type="slidenum">
              <a:rPr lang="en-US" smtClean="0"/>
              <a:t>‹#›</a:t>
            </a:fld>
            <a:endParaRPr lang="en-US"/>
          </a:p>
        </p:txBody>
      </p:sp>
    </p:spTree>
    <p:extLst>
      <p:ext uri="{BB962C8B-B14F-4D97-AF65-F5344CB8AC3E}">
        <p14:creationId xmlns:p14="http://schemas.microsoft.com/office/powerpoint/2010/main" val="151360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93B152-3397-7E40-B990-077643AC5E25}"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260E0-11EB-2049-A61E-CAB2FADA74B8}" type="slidenum">
              <a:rPr lang="en-US" smtClean="0"/>
              <a:t>‹#›</a:t>
            </a:fld>
            <a:endParaRPr lang="en-US"/>
          </a:p>
        </p:txBody>
      </p:sp>
    </p:spTree>
    <p:extLst>
      <p:ext uri="{BB962C8B-B14F-4D97-AF65-F5344CB8AC3E}">
        <p14:creationId xmlns:p14="http://schemas.microsoft.com/office/powerpoint/2010/main" val="180203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93B152-3397-7E40-B990-077643AC5E25}"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260E0-11EB-2049-A61E-CAB2FADA74B8}" type="slidenum">
              <a:rPr lang="en-US" smtClean="0"/>
              <a:t>‹#›</a:t>
            </a:fld>
            <a:endParaRPr lang="en-US"/>
          </a:p>
        </p:txBody>
      </p:sp>
    </p:spTree>
    <p:extLst>
      <p:ext uri="{BB962C8B-B14F-4D97-AF65-F5344CB8AC3E}">
        <p14:creationId xmlns:p14="http://schemas.microsoft.com/office/powerpoint/2010/main" val="316549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93B152-3397-7E40-B990-077643AC5E25}"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260E0-11EB-2049-A61E-CAB2FADA74B8}" type="slidenum">
              <a:rPr lang="en-US" smtClean="0"/>
              <a:t>‹#›</a:t>
            </a:fld>
            <a:endParaRPr lang="en-US"/>
          </a:p>
        </p:txBody>
      </p:sp>
    </p:spTree>
    <p:extLst>
      <p:ext uri="{BB962C8B-B14F-4D97-AF65-F5344CB8AC3E}">
        <p14:creationId xmlns:p14="http://schemas.microsoft.com/office/powerpoint/2010/main" val="395885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93B152-3397-7E40-B990-077643AC5E25}"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260E0-11EB-2049-A61E-CAB2FADA74B8}" type="slidenum">
              <a:rPr lang="en-US" smtClean="0"/>
              <a:t>‹#›</a:t>
            </a:fld>
            <a:endParaRPr lang="en-US"/>
          </a:p>
        </p:txBody>
      </p:sp>
    </p:spTree>
    <p:extLst>
      <p:ext uri="{BB962C8B-B14F-4D97-AF65-F5344CB8AC3E}">
        <p14:creationId xmlns:p14="http://schemas.microsoft.com/office/powerpoint/2010/main" val="321321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3B152-3397-7E40-B990-077643AC5E25}"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260E0-11EB-2049-A61E-CAB2FADA74B8}" type="slidenum">
              <a:rPr lang="en-US" smtClean="0"/>
              <a:t>‹#›</a:t>
            </a:fld>
            <a:endParaRPr lang="en-US"/>
          </a:p>
        </p:txBody>
      </p:sp>
    </p:spTree>
    <p:extLst>
      <p:ext uri="{BB962C8B-B14F-4D97-AF65-F5344CB8AC3E}">
        <p14:creationId xmlns:p14="http://schemas.microsoft.com/office/powerpoint/2010/main" val="360514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93B152-3397-7E40-B990-077643AC5E25}"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260E0-11EB-2049-A61E-CAB2FADA74B8}" type="slidenum">
              <a:rPr lang="en-US" smtClean="0"/>
              <a:t>‹#›</a:t>
            </a:fld>
            <a:endParaRPr lang="en-US"/>
          </a:p>
        </p:txBody>
      </p:sp>
    </p:spTree>
    <p:extLst>
      <p:ext uri="{BB962C8B-B14F-4D97-AF65-F5344CB8AC3E}">
        <p14:creationId xmlns:p14="http://schemas.microsoft.com/office/powerpoint/2010/main" val="23865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93B152-3397-7E40-B990-077643AC5E25}"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260E0-11EB-2049-A61E-CAB2FADA74B8}" type="slidenum">
              <a:rPr lang="en-US" smtClean="0"/>
              <a:t>‹#›</a:t>
            </a:fld>
            <a:endParaRPr lang="en-US"/>
          </a:p>
        </p:txBody>
      </p:sp>
    </p:spTree>
    <p:extLst>
      <p:ext uri="{BB962C8B-B14F-4D97-AF65-F5344CB8AC3E}">
        <p14:creationId xmlns:p14="http://schemas.microsoft.com/office/powerpoint/2010/main" val="272994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3B152-3397-7E40-B990-077643AC5E25}" type="datetimeFigureOut">
              <a:rPr lang="en-US" smtClean="0"/>
              <a:t>12/13/2023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260E0-11EB-2049-A61E-CAB2FADA74B8}" type="slidenum">
              <a:rPr lang="en-US" smtClean="0"/>
              <a:t>‹#›</a:t>
            </a:fld>
            <a:endParaRPr lang="en-US"/>
          </a:p>
        </p:txBody>
      </p:sp>
    </p:spTree>
    <p:extLst>
      <p:ext uri="{BB962C8B-B14F-4D97-AF65-F5344CB8AC3E}">
        <p14:creationId xmlns:p14="http://schemas.microsoft.com/office/powerpoint/2010/main" val="1343310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Distributed Systems and Computing</a:t>
            </a:r>
          </a:p>
        </p:txBody>
      </p:sp>
      <p:sp>
        <p:nvSpPr>
          <p:cNvPr id="3" name="Subtitle 2"/>
          <p:cNvSpPr>
            <a:spLocks noGrp="1"/>
          </p:cNvSpPr>
          <p:nvPr>
            <p:ph type="subTitle" idx="1"/>
          </p:nvPr>
        </p:nvSpPr>
        <p:spPr/>
        <p:txBody>
          <a:bodyPr/>
          <a:lstStyle/>
          <a:p>
            <a:r>
              <a:rPr lang="en-US" dirty="0"/>
              <a:t>Fault Tolerance</a:t>
            </a:r>
          </a:p>
          <a:p>
            <a:endParaRPr lang="en-US" dirty="0"/>
          </a:p>
          <a:p>
            <a:r>
              <a:rPr lang="en-US" dirty="0"/>
              <a:t>RSM, Paxos (Part I)</a:t>
            </a:r>
          </a:p>
        </p:txBody>
      </p:sp>
    </p:spTree>
    <p:extLst>
      <p:ext uri="{BB962C8B-B14F-4D97-AF65-F5344CB8AC3E}">
        <p14:creationId xmlns:p14="http://schemas.microsoft.com/office/powerpoint/2010/main" val="1703525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RSM Failure Scenario 1</a:t>
            </a:r>
            <a:br>
              <a:rPr lang="en-US" dirty="0"/>
            </a:br>
            <a:r>
              <a:rPr lang="en-US" dirty="0">
                <a:solidFill>
                  <a:schemeClr val="accent2"/>
                </a:solidFill>
              </a:rPr>
              <a:t>(Replication fails, no atomicity)</a:t>
            </a:r>
          </a:p>
        </p:txBody>
      </p:sp>
      <p:cxnSp>
        <p:nvCxnSpPr>
          <p:cNvPr id="5" name="Straight Connector 4"/>
          <p:cNvCxnSpPr/>
          <p:nvPr/>
        </p:nvCxnSpPr>
        <p:spPr>
          <a:xfrm flipH="1">
            <a:off x="433009"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3754361"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1747" y="5938334"/>
            <a:ext cx="909511" cy="369332"/>
          </a:xfrm>
          <a:prstGeom prst="rect">
            <a:avLst/>
          </a:prstGeom>
          <a:noFill/>
        </p:spPr>
        <p:txBody>
          <a:bodyPr wrap="none" rtlCol="0">
            <a:spAutoFit/>
          </a:bodyPr>
          <a:lstStyle/>
          <a:p>
            <a:r>
              <a:rPr lang="en-US" b="1" dirty="0"/>
              <a:t>Client 1 </a:t>
            </a:r>
          </a:p>
        </p:txBody>
      </p:sp>
      <p:sp>
        <p:nvSpPr>
          <p:cNvPr id="8" name="TextBox 7"/>
          <p:cNvSpPr txBox="1"/>
          <p:nvPr/>
        </p:nvSpPr>
        <p:spPr>
          <a:xfrm>
            <a:off x="3073093" y="5938334"/>
            <a:ext cx="2178526" cy="369332"/>
          </a:xfrm>
          <a:prstGeom prst="rect">
            <a:avLst/>
          </a:prstGeom>
          <a:noFill/>
        </p:spPr>
        <p:txBody>
          <a:bodyPr wrap="none" rtlCol="0">
            <a:spAutoFit/>
          </a:bodyPr>
          <a:lstStyle/>
          <a:p>
            <a:r>
              <a:rPr lang="en-US" b="1" dirty="0"/>
              <a:t>RSM Primary Replica</a:t>
            </a:r>
          </a:p>
        </p:txBody>
      </p:sp>
      <p:cxnSp>
        <p:nvCxnSpPr>
          <p:cNvPr id="16" name="Straight Connector 15"/>
          <p:cNvCxnSpPr/>
          <p:nvPr/>
        </p:nvCxnSpPr>
        <p:spPr>
          <a:xfrm flipH="1">
            <a:off x="6911218" y="145704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69295" y="2043667"/>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901619" y="1831573"/>
            <a:ext cx="507020" cy="369332"/>
          </a:xfrm>
          <a:prstGeom prst="rect">
            <a:avLst/>
          </a:prstGeom>
          <a:noFill/>
        </p:spPr>
        <p:txBody>
          <a:bodyPr wrap="none" rtlCol="0">
            <a:spAutoFit/>
          </a:bodyPr>
          <a:lstStyle/>
          <a:p>
            <a:r>
              <a:rPr lang="en-US" dirty="0"/>
              <a:t>W1</a:t>
            </a:r>
          </a:p>
        </p:txBody>
      </p:sp>
      <p:sp>
        <p:nvSpPr>
          <p:cNvPr id="26" name="TextBox 25"/>
          <p:cNvSpPr txBox="1"/>
          <p:nvPr/>
        </p:nvSpPr>
        <p:spPr>
          <a:xfrm>
            <a:off x="5879138" y="5969782"/>
            <a:ext cx="1544012" cy="369332"/>
          </a:xfrm>
          <a:prstGeom prst="rect">
            <a:avLst/>
          </a:prstGeom>
          <a:noFill/>
        </p:spPr>
        <p:txBody>
          <a:bodyPr wrap="none" rtlCol="0">
            <a:spAutoFit/>
          </a:bodyPr>
          <a:lstStyle/>
          <a:p>
            <a:r>
              <a:rPr lang="en-US" b="1" dirty="0"/>
              <a:t>RSM Replica 2</a:t>
            </a:r>
          </a:p>
        </p:txBody>
      </p:sp>
      <p:sp>
        <p:nvSpPr>
          <p:cNvPr id="29" name="TextBox 28"/>
          <p:cNvSpPr txBox="1"/>
          <p:nvPr/>
        </p:nvSpPr>
        <p:spPr>
          <a:xfrm>
            <a:off x="4682591" y="4070047"/>
            <a:ext cx="507020" cy="369332"/>
          </a:xfrm>
          <a:prstGeom prst="rect">
            <a:avLst/>
          </a:prstGeom>
          <a:noFill/>
        </p:spPr>
        <p:txBody>
          <a:bodyPr wrap="none" rtlCol="0">
            <a:spAutoFit/>
          </a:bodyPr>
          <a:lstStyle/>
          <a:p>
            <a:r>
              <a:rPr lang="en-US" dirty="0"/>
              <a:t>W1</a:t>
            </a:r>
          </a:p>
        </p:txBody>
      </p:sp>
      <p:sp>
        <p:nvSpPr>
          <p:cNvPr id="30" name="TextBox 29"/>
          <p:cNvSpPr txBox="1"/>
          <p:nvPr/>
        </p:nvSpPr>
        <p:spPr>
          <a:xfrm>
            <a:off x="5879138" y="5035247"/>
            <a:ext cx="507020" cy="369332"/>
          </a:xfrm>
          <a:prstGeom prst="rect">
            <a:avLst/>
          </a:prstGeom>
          <a:noFill/>
        </p:spPr>
        <p:txBody>
          <a:bodyPr wrap="none" rtlCol="0">
            <a:spAutoFit/>
          </a:bodyPr>
          <a:lstStyle/>
          <a:p>
            <a:r>
              <a:rPr lang="en-US" dirty="0"/>
              <a:t>W2</a:t>
            </a:r>
          </a:p>
        </p:txBody>
      </p:sp>
      <p:cxnSp>
        <p:nvCxnSpPr>
          <p:cNvPr id="31" name="Straight Arrow Connector 30"/>
          <p:cNvCxnSpPr/>
          <p:nvPr/>
        </p:nvCxnSpPr>
        <p:spPr>
          <a:xfrm>
            <a:off x="1966000" y="3404809"/>
            <a:ext cx="1396476" cy="40519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711216" y="3664430"/>
            <a:ext cx="507020" cy="369332"/>
          </a:xfrm>
          <a:prstGeom prst="rect">
            <a:avLst/>
          </a:prstGeom>
          <a:noFill/>
        </p:spPr>
        <p:txBody>
          <a:bodyPr wrap="none" rtlCol="0">
            <a:spAutoFit/>
          </a:bodyPr>
          <a:lstStyle/>
          <a:p>
            <a:r>
              <a:rPr lang="en-US" dirty="0"/>
              <a:t>W2</a:t>
            </a:r>
          </a:p>
        </p:txBody>
      </p:sp>
      <p:cxnSp>
        <p:nvCxnSpPr>
          <p:cNvPr id="17" name="Straight Connector 16"/>
          <p:cNvCxnSpPr/>
          <p:nvPr/>
        </p:nvCxnSpPr>
        <p:spPr>
          <a:xfrm flipH="1">
            <a:off x="1966000" y="1499382"/>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511244" y="5928659"/>
            <a:ext cx="909511" cy="369332"/>
          </a:xfrm>
          <a:prstGeom prst="rect">
            <a:avLst/>
          </a:prstGeom>
          <a:noFill/>
        </p:spPr>
        <p:txBody>
          <a:bodyPr wrap="none" rtlCol="0">
            <a:spAutoFit/>
          </a:bodyPr>
          <a:lstStyle/>
          <a:p>
            <a:r>
              <a:rPr lang="en-US" b="1" dirty="0"/>
              <a:t>Client 2 </a:t>
            </a:r>
          </a:p>
        </p:txBody>
      </p:sp>
      <p:cxnSp>
        <p:nvCxnSpPr>
          <p:cNvPr id="21" name="Straight Arrow Connector 20"/>
          <p:cNvCxnSpPr/>
          <p:nvPr/>
        </p:nvCxnSpPr>
        <p:spPr>
          <a:xfrm>
            <a:off x="3778552" y="4228067"/>
            <a:ext cx="3132666" cy="51931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778552" y="4856237"/>
            <a:ext cx="3132667" cy="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154430" y="4526429"/>
            <a:ext cx="520771" cy="369332"/>
          </a:xfrm>
          <a:prstGeom prst="rect">
            <a:avLst/>
          </a:prstGeom>
          <a:noFill/>
        </p:spPr>
        <p:txBody>
          <a:bodyPr wrap="none" rtlCol="0">
            <a:spAutoFit/>
          </a:bodyPr>
          <a:lstStyle/>
          <a:p>
            <a:r>
              <a:rPr lang="en-US" dirty="0" err="1"/>
              <a:t>Ack</a:t>
            </a:r>
            <a:endParaRPr lang="en-US" dirty="0"/>
          </a:p>
        </p:txBody>
      </p:sp>
      <p:cxnSp>
        <p:nvCxnSpPr>
          <p:cNvPr id="34" name="Straight Arrow Connector 33"/>
          <p:cNvCxnSpPr/>
          <p:nvPr/>
        </p:nvCxnSpPr>
        <p:spPr>
          <a:xfrm>
            <a:off x="3754361" y="4997324"/>
            <a:ext cx="3132666" cy="51931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3754361" y="5722256"/>
            <a:ext cx="3132667" cy="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306830" y="5339229"/>
            <a:ext cx="520771" cy="369332"/>
          </a:xfrm>
          <a:prstGeom prst="rect">
            <a:avLst/>
          </a:prstGeom>
          <a:noFill/>
        </p:spPr>
        <p:txBody>
          <a:bodyPr wrap="none" rtlCol="0">
            <a:spAutoFit/>
          </a:bodyPr>
          <a:lstStyle/>
          <a:p>
            <a:r>
              <a:rPr lang="en-US" dirty="0" err="1"/>
              <a:t>Ack</a:t>
            </a:r>
            <a:endParaRPr lang="en-US" dirty="0"/>
          </a:p>
        </p:txBody>
      </p:sp>
      <p:cxnSp>
        <p:nvCxnSpPr>
          <p:cNvPr id="25" name="Straight Connector 24"/>
          <p:cNvCxnSpPr/>
          <p:nvPr/>
        </p:nvCxnSpPr>
        <p:spPr>
          <a:xfrm flipH="1">
            <a:off x="8432114"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977358" y="5920193"/>
            <a:ext cx="909511" cy="369332"/>
          </a:xfrm>
          <a:prstGeom prst="rect">
            <a:avLst/>
          </a:prstGeom>
          <a:noFill/>
        </p:spPr>
        <p:txBody>
          <a:bodyPr wrap="none" rtlCol="0">
            <a:spAutoFit/>
          </a:bodyPr>
          <a:lstStyle/>
          <a:p>
            <a:r>
              <a:rPr lang="en-US" b="1" dirty="0"/>
              <a:t>Client 3 </a:t>
            </a:r>
          </a:p>
        </p:txBody>
      </p:sp>
      <p:cxnSp>
        <p:nvCxnSpPr>
          <p:cNvPr id="28" name="Straight Arrow Connector 27"/>
          <p:cNvCxnSpPr/>
          <p:nvPr/>
        </p:nvCxnSpPr>
        <p:spPr>
          <a:xfrm flipH="1">
            <a:off x="6935409" y="2685143"/>
            <a:ext cx="1496705" cy="374952"/>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29068" y="2500477"/>
            <a:ext cx="656700" cy="369332"/>
          </a:xfrm>
          <a:prstGeom prst="rect">
            <a:avLst/>
          </a:prstGeom>
          <a:noFill/>
        </p:spPr>
        <p:txBody>
          <a:bodyPr wrap="none" rtlCol="0">
            <a:spAutoFit/>
          </a:bodyPr>
          <a:lstStyle/>
          <a:p>
            <a:r>
              <a:rPr lang="en-US" dirty="0"/>
              <a:t>Read</a:t>
            </a:r>
          </a:p>
        </p:txBody>
      </p:sp>
      <p:cxnSp>
        <p:nvCxnSpPr>
          <p:cNvPr id="38" name="Straight Arrow Connector 37"/>
          <p:cNvCxnSpPr/>
          <p:nvPr/>
        </p:nvCxnSpPr>
        <p:spPr>
          <a:xfrm>
            <a:off x="6935409" y="3302000"/>
            <a:ext cx="1496705" cy="768047"/>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058346" y="3555572"/>
            <a:ext cx="1373768" cy="369332"/>
          </a:xfrm>
          <a:prstGeom prst="rect">
            <a:avLst/>
          </a:prstGeom>
          <a:noFill/>
        </p:spPr>
        <p:txBody>
          <a:bodyPr wrap="none" rtlCol="0">
            <a:spAutoFit/>
          </a:bodyPr>
          <a:lstStyle/>
          <a:p>
            <a:r>
              <a:rPr lang="en-US" dirty="0"/>
              <a:t>Gets rubbish</a:t>
            </a:r>
          </a:p>
        </p:txBody>
      </p:sp>
      <p:sp>
        <p:nvSpPr>
          <p:cNvPr id="40" name="Explosion 1 39"/>
          <p:cNvSpPr/>
          <p:nvPr/>
        </p:nvSpPr>
        <p:spPr>
          <a:xfrm>
            <a:off x="3276600" y="2933095"/>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4280504" y="3117334"/>
            <a:ext cx="1674820" cy="369332"/>
          </a:xfrm>
          <a:prstGeom prst="rect">
            <a:avLst/>
          </a:prstGeom>
          <a:noFill/>
        </p:spPr>
        <p:txBody>
          <a:bodyPr wrap="none" rtlCol="0">
            <a:spAutoFit/>
          </a:bodyPr>
          <a:lstStyle/>
          <a:p>
            <a:r>
              <a:rPr lang="en-US" dirty="0"/>
              <a:t>Primary crashes</a:t>
            </a:r>
          </a:p>
        </p:txBody>
      </p:sp>
      <p:sp>
        <p:nvSpPr>
          <p:cNvPr id="43" name="TextBox 42"/>
          <p:cNvSpPr txBox="1"/>
          <p:nvPr/>
        </p:nvSpPr>
        <p:spPr>
          <a:xfrm>
            <a:off x="2705407" y="6363731"/>
            <a:ext cx="4289268" cy="369332"/>
          </a:xfrm>
          <a:prstGeom prst="rect">
            <a:avLst/>
          </a:prstGeom>
          <a:noFill/>
        </p:spPr>
        <p:txBody>
          <a:bodyPr wrap="none" rtlCol="0">
            <a:spAutoFit/>
          </a:bodyPr>
          <a:lstStyle/>
          <a:p>
            <a:r>
              <a:rPr lang="en-US" i="1" dirty="0">
                <a:solidFill>
                  <a:srgbClr val="0000FF"/>
                </a:solidFill>
              </a:rPr>
              <a:t>How do we reliably detect primary failure? </a:t>
            </a:r>
          </a:p>
        </p:txBody>
      </p:sp>
    </p:spTree>
    <p:extLst>
      <p:ext uri="{BB962C8B-B14F-4D97-AF65-F5344CB8AC3E}">
        <p14:creationId xmlns:p14="http://schemas.microsoft.com/office/powerpoint/2010/main" val="395057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RSM Failure Scenario 2</a:t>
            </a:r>
            <a:br>
              <a:rPr lang="en-US" dirty="0"/>
            </a:br>
            <a:r>
              <a:rPr lang="en-US" dirty="0">
                <a:solidFill>
                  <a:schemeClr val="accent2"/>
                </a:solidFill>
              </a:rPr>
              <a:t>(Latency issues)</a:t>
            </a:r>
          </a:p>
        </p:txBody>
      </p:sp>
      <p:cxnSp>
        <p:nvCxnSpPr>
          <p:cNvPr id="5" name="Straight Connector 4"/>
          <p:cNvCxnSpPr/>
          <p:nvPr/>
        </p:nvCxnSpPr>
        <p:spPr>
          <a:xfrm flipH="1">
            <a:off x="495900" y="131759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3817252" y="1317598"/>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144" y="5804931"/>
            <a:ext cx="909511" cy="369332"/>
          </a:xfrm>
          <a:prstGeom prst="rect">
            <a:avLst/>
          </a:prstGeom>
          <a:noFill/>
        </p:spPr>
        <p:txBody>
          <a:bodyPr wrap="none" rtlCol="0">
            <a:spAutoFit/>
          </a:bodyPr>
          <a:lstStyle/>
          <a:p>
            <a:r>
              <a:rPr lang="en-US" b="1" dirty="0"/>
              <a:t>Client 1 </a:t>
            </a:r>
          </a:p>
        </p:txBody>
      </p:sp>
      <p:sp>
        <p:nvSpPr>
          <p:cNvPr id="8" name="TextBox 7"/>
          <p:cNvSpPr txBox="1"/>
          <p:nvPr/>
        </p:nvSpPr>
        <p:spPr>
          <a:xfrm>
            <a:off x="2936734" y="5692019"/>
            <a:ext cx="1441420" cy="646331"/>
          </a:xfrm>
          <a:prstGeom prst="rect">
            <a:avLst/>
          </a:prstGeom>
          <a:noFill/>
        </p:spPr>
        <p:txBody>
          <a:bodyPr wrap="none" rtlCol="0">
            <a:spAutoFit/>
          </a:bodyPr>
          <a:lstStyle/>
          <a:p>
            <a:pPr algn="ctr"/>
            <a:r>
              <a:rPr lang="en-US" b="1" dirty="0"/>
              <a:t>RSM Primary </a:t>
            </a:r>
          </a:p>
          <a:p>
            <a:pPr algn="ctr"/>
            <a:r>
              <a:rPr lang="en-US" b="1" dirty="0"/>
              <a:t>Replica 1</a:t>
            </a:r>
          </a:p>
        </p:txBody>
      </p:sp>
      <p:cxnSp>
        <p:nvCxnSpPr>
          <p:cNvPr id="16" name="Straight Connector 15"/>
          <p:cNvCxnSpPr/>
          <p:nvPr/>
        </p:nvCxnSpPr>
        <p:spPr>
          <a:xfrm flipH="1">
            <a:off x="5412155" y="1227311"/>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32186" y="1910264"/>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964510" y="1698170"/>
            <a:ext cx="507020" cy="369332"/>
          </a:xfrm>
          <a:prstGeom prst="rect">
            <a:avLst/>
          </a:prstGeom>
          <a:noFill/>
        </p:spPr>
        <p:txBody>
          <a:bodyPr wrap="none" rtlCol="0">
            <a:spAutoFit/>
          </a:bodyPr>
          <a:lstStyle/>
          <a:p>
            <a:r>
              <a:rPr lang="en-US" dirty="0"/>
              <a:t>W1</a:t>
            </a:r>
          </a:p>
        </p:txBody>
      </p:sp>
      <p:sp>
        <p:nvSpPr>
          <p:cNvPr id="26" name="TextBox 25"/>
          <p:cNvSpPr txBox="1"/>
          <p:nvPr/>
        </p:nvSpPr>
        <p:spPr>
          <a:xfrm>
            <a:off x="4684192" y="5696857"/>
            <a:ext cx="1441420" cy="646331"/>
          </a:xfrm>
          <a:prstGeom prst="rect">
            <a:avLst/>
          </a:prstGeom>
          <a:noFill/>
        </p:spPr>
        <p:txBody>
          <a:bodyPr wrap="none" rtlCol="0">
            <a:spAutoFit/>
          </a:bodyPr>
          <a:lstStyle/>
          <a:p>
            <a:pPr algn="ctr"/>
            <a:r>
              <a:rPr lang="en-US" b="1" dirty="0"/>
              <a:t>RSM Primary </a:t>
            </a:r>
          </a:p>
          <a:p>
            <a:pPr algn="ctr"/>
            <a:r>
              <a:rPr lang="en-US" b="1" dirty="0"/>
              <a:t>Replica 2</a:t>
            </a:r>
          </a:p>
        </p:txBody>
      </p:sp>
      <p:cxnSp>
        <p:nvCxnSpPr>
          <p:cNvPr id="27" name="Straight Arrow Connector 26"/>
          <p:cNvCxnSpPr/>
          <p:nvPr/>
        </p:nvCxnSpPr>
        <p:spPr>
          <a:xfrm>
            <a:off x="2053082" y="3109330"/>
            <a:ext cx="3383264" cy="55396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29" idx="1"/>
          </p:cNvCxnSpPr>
          <p:nvPr/>
        </p:nvCxnSpPr>
        <p:spPr>
          <a:xfrm>
            <a:off x="495900" y="2067502"/>
            <a:ext cx="4909002" cy="262313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404902" y="4505972"/>
            <a:ext cx="507020" cy="369332"/>
          </a:xfrm>
          <a:prstGeom prst="rect">
            <a:avLst/>
          </a:prstGeom>
          <a:noFill/>
        </p:spPr>
        <p:txBody>
          <a:bodyPr wrap="none" rtlCol="0">
            <a:spAutoFit/>
          </a:bodyPr>
          <a:lstStyle/>
          <a:p>
            <a:r>
              <a:rPr lang="en-US" dirty="0"/>
              <a:t>W1</a:t>
            </a:r>
          </a:p>
        </p:txBody>
      </p:sp>
      <p:sp>
        <p:nvSpPr>
          <p:cNvPr id="30" name="TextBox 29"/>
          <p:cNvSpPr txBox="1"/>
          <p:nvPr/>
        </p:nvSpPr>
        <p:spPr>
          <a:xfrm>
            <a:off x="4743000" y="3251270"/>
            <a:ext cx="507020" cy="369332"/>
          </a:xfrm>
          <a:prstGeom prst="rect">
            <a:avLst/>
          </a:prstGeom>
          <a:noFill/>
        </p:spPr>
        <p:txBody>
          <a:bodyPr wrap="none" rtlCol="0">
            <a:spAutoFit/>
          </a:bodyPr>
          <a:lstStyle/>
          <a:p>
            <a:r>
              <a:rPr lang="en-US" dirty="0"/>
              <a:t>W2</a:t>
            </a:r>
          </a:p>
        </p:txBody>
      </p:sp>
      <p:cxnSp>
        <p:nvCxnSpPr>
          <p:cNvPr id="17" name="Straight Connector 16"/>
          <p:cNvCxnSpPr/>
          <p:nvPr/>
        </p:nvCxnSpPr>
        <p:spPr>
          <a:xfrm flipH="1">
            <a:off x="2028891" y="136597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574135" y="5795256"/>
            <a:ext cx="909511" cy="369332"/>
          </a:xfrm>
          <a:prstGeom prst="rect">
            <a:avLst/>
          </a:prstGeom>
          <a:noFill/>
        </p:spPr>
        <p:txBody>
          <a:bodyPr wrap="none" rtlCol="0">
            <a:spAutoFit/>
          </a:bodyPr>
          <a:lstStyle/>
          <a:p>
            <a:r>
              <a:rPr lang="en-US" b="1" dirty="0"/>
              <a:t>Client 2 </a:t>
            </a:r>
          </a:p>
        </p:txBody>
      </p:sp>
      <p:cxnSp>
        <p:nvCxnSpPr>
          <p:cNvPr id="24" name="Straight Arrow Connector 23"/>
          <p:cNvCxnSpPr/>
          <p:nvPr/>
        </p:nvCxnSpPr>
        <p:spPr>
          <a:xfrm>
            <a:off x="2028891" y="3271406"/>
            <a:ext cx="1788361" cy="52009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774107" y="3531027"/>
            <a:ext cx="507020" cy="369332"/>
          </a:xfrm>
          <a:prstGeom prst="rect">
            <a:avLst/>
          </a:prstGeom>
          <a:noFill/>
        </p:spPr>
        <p:txBody>
          <a:bodyPr wrap="none" rtlCol="0">
            <a:spAutoFit/>
          </a:bodyPr>
          <a:lstStyle/>
          <a:p>
            <a:r>
              <a:rPr lang="en-US" dirty="0"/>
              <a:t>W2</a:t>
            </a:r>
          </a:p>
        </p:txBody>
      </p:sp>
      <p:cxnSp>
        <p:nvCxnSpPr>
          <p:cNvPr id="21" name="Straight Connector 20"/>
          <p:cNvCxnSpPr/>
          <p:nvPr/>
        </p:nvCxnSpPr>
        <p:spPr>
          <a:xfrm flipH="1">
            <a:off x="7064365" y="1227311"/>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8559337" y="1227311"/>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018451" y="5631989"/>
            <a:ext cx="1533255" cy="369332"/>
          </a:xfrm>
          <a:prstGeom prst="rect">
            <a:avLst/>
          </a:prstGeom>
          <a:noFill/>
        </p:spPr>
        <p:txBody>
          <a:bodyPr wrap="none" rtlCol="0">
            <a:spAutoFit/>
          </a:bodyPr>
          <a:lstStyle/>
          <a:p>
            <a:pPr algn="ctr"/>
            <a:r>
              <a:rPr lang="en-US" b="1" dirty="0"/>
              <a:t>Other replicas</a:t>
            </a:r>
          </a:p>
        </p:txBody>
      </p:sp>
      <p:sp>
        <p:nvSpPr>
          <p:cNvPr id="31" name="TextBox 30"/>
          <p:cNvSpPr txBox="1"/>
          <p:nvPr/>
        </p:nvSpPr>
        <p:spPr>
          <a:xfrm>
            <a:off x="2705407" y="6363731"/>
            <a:ext cx="4574777" cy="369332"/>
          </a:xfrm>
          <a:prstGeom prst="rect">
            <a:avLst/>
          </a:prstGeom>
          <a:noFill/>
        </p:spPr>
        <p:txBody>
          <a:bodyPr wrap="none" rtlCol="0">
            <a:spAutoFit/>
          </a:bodyPr>
          <a:lstStyle/>
          <a:p>
            <a:r>
              <a:rPr lang="en-US" i="1" dirty="0">
                <a:solidFill>
                  <a:srgbClr val="0000FF"/>
                </a:solidFill>
              </a:rPr>
              <a:t>How do we ensure no more than one primary? </a:t>
            </a:r>
          </a:p>
        </p:txBody>
      </p:sp>
    </p:spTree>
    <p:extLst>
      <p:ext uri="{BB962C8B-B14F-4D97-AF65-F5344CB8AC3E}">
        <p14:creationId xmlns:p14="http://schemas.microsoft.com/office/powerpoint/2010/main" val="129621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RSM Failure Scenario 3</a:t>
            </a:r>
            <a:br>
              <a:rPr lang="en-US" dirty="0"/>
            </a:br>
            <a:r>
              <a:rPr lang="en-US" dirty="0">
                <a:solidFill>
                  <a:schemeClr val="accent2"/>
                </a:solidFill>
              </a:rPr>
              <a:t>(Atomicity issues)</a:t>
            </a:r>
          </a:p>
        </p:txBody>
      </p:sp>
      <p:cxnSp>
        <p:nvCxnSpPr>
          <p:cNvPr id="5" name="Straight Connector 4"/>
          <p:cNvCxnSpPr/>
          <p:nvPr/>
        </p:nvCxnSpPr>
        <p:spPr>
          <a:xfrm flipH="1">
            <a:off x="768570" y="128648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089922" y="1286488"/>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13814" y="5773821"/>
            <a:ext cx="909511" cy="369332"/>
          </a:xfrm>
          <a:prstGeom prst="rect">
            <a:avLst/>
          </a:prstGeom>
          <a:noFill/>
        </p:spPr>
        <p:txBody>
          <a:bodyPr wrap="none" rtlCol="0">
            <a:spAutoFit/>
          </a:bodyPr>
          <a:lstStyle/>
          <a:p>
            <a:r>
              <a:rPr lang="en-US" b="1" dirty="0"/>
              <a:t>Client 1 </a:t>
            </a:r>
          </a:p>
        </p:txBody>
      </p:sp>
      <p:sp>
        <p:nvSpPr>
          <p:cNvPr id="8" name="TextBox 7"/>
          <p:cNvSpPr txBox="1"/>
          <p:nvPr/>
        </p:nvSpPr>
        <p:spPr>
          <a:xfrm>
            <a:off x="2964235" y="5664964"/>
            <a:ext cx="1441420" cy="646331"/>
          </a:xfrm>
          <a:prstGeom prst="rect">
            <a:avLst/>
          </a:prstGeom>
          <a:noFill/>
        </p:spPr>
        <p:txBody>
          <a:bodyPr wrap="none" rtlCol="0">
            <a:spAutoFit/>
          </a:bodyPr>
          <a:lstStyle/>
          <a:p>
            <a:pPr algn="ctr"/>
            <a:r>
              <a:rPr lang="en-US" b="1" dirty="0"/>
              <a:t>RSM Primary </a:t>
            </a:r>
          </a:p>
          <a:p>
            <a:pPr algn="ctr"/>
            <a:r>
              <a:rPr lang="en-US" b="1" dirty="0"/>
              <a:t>Replica</a:t>
            </a:r>
          </a:p>
        </p:txBody>
      </p:sp>
      <p:cxnSp>
        <p:nvCxnSpPr>
          <p:cNvPr id="16" name="Straight Connector 15"/>
          <p:cNvCxnSpPr/>
          <p:nvPr/>
        </p:nvCxnSpPr>
        <p:spPr>
          <a:xfrm flipH="1">
            <a:off x="5964684" y="1310679"/>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804856" y="1879154"/>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237180" y="1667060"/>
            <a:ext cx="507020" cy="369332"/>
          </a:xfrm>
          <a:prstGeom prst="rect">
            <a:avLst/>
          </a:prstGeom>
          <a:noFill/>
        </p:spPr>
        <p:txBody>
          <a:bodyPr wrap="none" rtlCol="0">
            <a:spAutoFit/>
          </a:bodyPr>
          <a:lstStyle/>
          <a:p>
            <a:r>
              <a:rPr lang="en-US" dirty="0"/>
              <a:t>W1</a:t>
            </a:r>
          </a:p>
        </p:txBody>
      </p:sp>
      <p:sp>
        <p:nvSpPr>
          <p:cNvPr id="26" name="TextBox 25"/>
          <p:cNvSpPr txBox="1"/>
          <p:nvPr/>
        </p:nvSpPr>
        <p:spPr>
          <a:xfrm>
            <a:off x="5319652" y="5764146"/>
            <a:ext cx="1544012" cy="369332"/>
          </a:xfrm>
          <a:prstGeom prst="rect">
            <a:avLst/>
          </a:prstGeom>
          <a:noFill/>
        </p:spPr>
        <p:txBody>
          <a:bodyPr wrap="none" rtlCol="0">
            <a:spAutoFit/>
          </a:bodyPr>
          <a:lstStyle/>
          <a:p>
            <a:r>
              <a:rPr lang="en-US" b="1" dirty="0"/>
              <a:t>RSM Replica 2</a:t>
            </a:r>
          </a:p>
        </p:txBody>
      </p:sp>
      <p:sp>
        <p:nvSpPr>
          <p:cNvPr id="29" name="TextBox 28"/>
          <p:cNvSpPr txBox="1"/>
          <p:nvPr/>
        </p:nvSpPr>
        <p:spPr>
          <a:xfrm>
            <a:off x="5018152" y="3905534"/>
            <a:ext cx="507020" cy="369332"/>
          </a:xfrm>
          <a:prstGeom prst="rect">
            <a:avLst/>
          </a:prstGeom>
          <a:noFill/>
        </p:spPr>
        <p:txBody>
          <a:bodyPr wrap="none" rtlCol="0">
            <a:spAutoFit/>
          </a:bodyPr>
          <a:lstStyle/>
          <a:p>
            <a:r>
              <a:rPr lang="en-US" dirty="0"/>
              <a:t>W1</a:t>
            </a:r>
          </a:p>
        </p:txBody>
      </p:sp>
      <p:cxnSp>
        <p:nvCxnSpPr>
          <p:cNvPr id="31" name="Straight Arrow Connector 30"/>
          <p:cNvCxnSpPr/>
          <p:nvPr/>
        </p:nvCxnSpPr>
        <p:spPr>
          <a:xfrm>
            <a:off x="2301561" y="3240296"/>
            <a:ext cx="1788361" cy="52009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046777" y="3499917"/>
            <a:ext cx="507020" cy="369332"/>
          </a:xfrm>
          <a:prstGeom prst="rect">
            <a:avLst/>
          </a:prstGeom>
          <a:noFill/>
        </p:spPr>
        <p:txBody>
          <a:bodyPr wrap="none" rtlCol="0">
            <a:spAutoFit/>
          </a:bodyPr>
          <a:lstStyle/>
          <a:p>
            <a:r>
              <a:rPr lang="en-US" dirty="0"/>
              <a:t>W2</a:t>
            </a:r>
          </a:p>
        </p:txBody>
      </p:sp>
      <p:cxnSp>
        <p:nvCxnSpPr>
          <p:cNvPr id="17" name="Straight Connector 16"/>
          <p:cNvCxnSpPr/>
          <p:nvPr/>
        </p:nvCxnSpPr>
        <p:spPr>
          <a:xfrm flipH="1">
            <a:off x="2301561" y="133486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846805" y="5764146"/>
            <a:ext cx="909511" cy="369332"/>
          </a:xfrm>
          <a:prstGeom prst="rect">
            <a:avLst/>
          </a:prstGeom>
          <a:noFill/>
        </p:spPr>
        <p:txBody>
          <a:bodyPr wrap="none" rtlCol="0">
            <a:spAutoFit/>
          </a:bodyPr>
          <a:lstStyle/>
          <a:p>
            <a:r>
              <a:rPr lang="en-US" b="1" dirty="0"/>
              <a:t>Client 2 </a:t>
            </a:r>
          </a:p>
        </p:txBody>
      </p:sp>
      <p:cxnSp>
        <p:nvCxnSpPr>
          <p:cNvPr id="21" name="Straight Arrow Connector 20"/>
          <p:cNvCxnSpPr/>
          <p:nvPr/>
        </p:nvCxnSpPr>
        <p:spPr>
          <a:xfrm>
            <a:off x="4114113" y="4063554"/>
            <a:ext cx="1850571" cy="29836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114114" y="4601011"/>
            <a:ext cx="1850570" cy="90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489991" y="4361916"/>
            <a:ext cx="520771" cy="369332"/>
          </a:xfrm>
          <a:prstGeom prst="rect">
            <a:avLst/>
          </a:prstGeom>
          <a:noFill/>
        </p:spPr>
        <p:txBody>
          <a:bodyPr wrap="none" rtlCol="0">
            <a:spAutoFit/>
          </a:bodyPr>
          <a:lstStyle/>
          <a:p>
            <a:r>
              <a:rPr lang="en-US" dirty="0" err="1"/>
              <a:t>Ack</a:t>
            </a:r>
            <a:endParaRPr lang="en-US" dirty="0"/>
          </a:p>
        </p:txBody>
      </p:sp>
      <p:cxnSp>
        <p:nvCxnSpPr>
          <p:cNvPr id="40" name="Straight Connector 39"/>
          <p:cNvCxnSpPr/>
          <p:nvPr/>
        </p:nvCxnSpPr>
        <p:spPr>
          <a:xfrm flipH="1">
            <a:off x="8112798" y="131067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7587207" y="5716546"/>
            <a:ext cx="1544012" cy="369332"/>
          </a:xfrm>
          <a:prstGeom prst="rect">
            <a:avLst/>
          </a:prstGeom>
          <a:noFill/>
        </p:spPr>
        <p:txBody>
          <a:bodyPr wrap="none" rtlCol="0">
            <a:spAutoFit/>
          </a:bodyPr>
          <a:lstStyle/>
          <a:p>
            <a:r>
              <a:rPr lang="en-US" b="1" dirty="0"/>
              <a:t>RSM Replica 3</a:t>
            </a:r>
          </a:p>
        </p:txBody>
      </p:sp>
      <p:sp>
        <p:nvSpPr>
          <p:cNvPr id="42" name="Explosion 1 41"/>
          <p:cNvSpPr/>
          <p:nvPr/>
        </p:nvSpPr>
        <p:spPr>
          <a:xfrm>
            <a:off x="3612162" y="4731248"/>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494898" y="4888059"/>
            <a:ext cx="710351" cy="369332"/>
          </a:xfrm>
          <a:prstGeom prst="rect">
            <a:avLst/>
          </a:prstGeom>
          <a:noFill/>
        </p:spPr>
        <p:txBody>
          <a:bodyPr wrap="none" rtlCol="0">
            <a:spAutoFit/>
          </a:bodyPr>
          <a:lstStyle/>
          <a:p>
            <a:r>
              <a:rPr lang="en-US" dirty="0"/>
              <a:t>Crash</a:t>
            </a:r>
          </a:p>
        </p:txBody>
      </p:sp>
      <p:sp>
        <p:nvSpPr>
          <p:cNvPr id="44" name="TextBox 43"/>
          <p:cNvSpPr txBox="1"/>
          <p:nvPr/>
        </p:nvSpPr>
        <p:spPr>
          <a:xfrm>
            <a:off x="448597" y="6211669"/>
            <a:ext cx="8322698" cy="584776"/>
          </a:xfrm>
          <a:prstGeom prst="rect">
            <a:avLst/>
          </a:prstGeom>
          <a:noFill/>
        </p:spPr>
        <p:txBody>
          <a:bodyPr wrap="none" rtlCol="0">
            <a:spAutoFit/>
          </a:bodyPr>
          <a:lstStyle/>
          <a:p>
            <a:r>
              <a:rPr lang="en-US" sz="1600" i="1" dirty="0">
                <a:solidFill>
                  <a:srgbClr val="0000FF"/>
                </a:solidFill>
              </a:rPr>
              <a:t>If the primary crashes before sending all values to other replicas, then replicas will be inconsistent</a:t>
            </a:r>
          </a:p>
          <a:p>
            <a:r>
              <a:rPr lang="en-US" sz="1600" i="1" dirty="0">
                <a:solidFill>
                  <a:srgbClr val="0000FF"/>
                </a:solidFill>
              </a:rPr>
              <a:t>(in this case Replica 2 and Replica 3 are inconsistent) </a:t>
            </a:r>
          </a:p>
        </p:txBody>
      </p:sp>
    </p:spTree>
    <p:extLst>
      <p:ext uri="{BB962C8B-B14F-4D97-AF65-F5344CB8AC3E}">
        <p14:creationId xmlns:p14="http://schemas.microsoft.com/office/powerpoint/2010/main" val="795764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Fault Tolerant Consensus</a:t>
            </a:r>
          </a:p>
        </p:txBody>
      </p:sp>
      <p:sp>
        <p:nvSpPr>
          <p:cNvPr id="3" name="Content Placeholder 2"/>
          <p:cNvSpPr>
            <a:spLocks noGrp="1"/>
          </p:cNvSpPr>
          <p:nvPr>
            <p:ph idx="1"/>
          </p:nvPr>
        </p:nvSpPr>
        <p:spPr>
          <a:xfrm>
            <a:off x="457200" y="1600200"/>
            <a:ext cx="8229600" cy="4983162"/>
          </a:xfrm>
        </p:spPr>
        <p:txBody>
          <a:bodyPr>
            <a:normAutofit fontScale="85000" lnSpcReduction="20000"/>
          </a:bodyPr>
          <a:lstStyle/>
          <a:p>
            <a:pPr algn="just"/>
            <a:r>
              <a:rPr lang="en-US" i="1" dirty="0">
                <a:solidFill>
                  <a:srgbClr val="0000FF"/>
                </a:solidFill>
              </a:rPr>
              <a:t>Paxos allows all machines to agree on the same value despite node failure, network failure and network delays</a:t>
            </a:r>
          </a:p>
          <a:p>
            <a:pPr algn="just"/>
            <a:endParaRPr lang="en-US" i="1" dirty="0"/>
          </a:p>
          <a:p>
            <a:pPr algn="just"/>
            <a:r>
              <a:rPr lang="en-US" dirty="0"/>
              <a:t>Developed independently by </a:t>
            </a:r>
            <a:r>
              <a:rPr lang="en-US" dirty="0" err="1"/>
              <a:t>Lamport</a:t>
            </a:r>
            <a:r>
              <a:rPr lang="en-US" dirty="0"/>
              <a:t> and Barbara </a:t>
            </a:r>
            <a:r>
              <a:rPr lang="en-US" dirty="0" err="1"/>
              <a:t>Liskov</a:t>
            </a:r>
            <a:r>
              <a:rPr lang="en-US" dirty="0"/>
              <a:t> in 1990</a:t>
            </a:r>
          </a:p>
          <a:p>
            <a:pPr algn="just"/>
            <a:endParaRPr lang="en-US" dirty="0"/>
          </a:p>
          <a:p>
            <a:pPr algn="just"/>
            <a:r>
              <a:rPr lang="en-US" dirty="0"/>
              <a:t>Widely recognized as the only solution </a:t>
            </a:r>
            <a:r>
              <a:rPr lang="en-US" dirty="0">
                <a:solidFill>
                  <a:srgbClr val="FF0000"/>
                </a:solidFill>
              </a:rPr>
              <a:t>for many years (see RAFT in recent times)</a:t>
            </a:r>
          </a:p>
          <a:p>
            <a:pPr lvl="1" algn="just"/>
            <a:r>
              <a:rPr lang="en-US" dirty="0"/>
              <a:t>Internally used in real systems from Google and Microsoft</a:t>
            </a:r>
          </a:p>
          <a:p>
            <a:pPr lvl="1" algn="just"/>
            <a:endParaRPr lang="en-US" dirty="0"/>
          </a:p>
          <a:p>
            <a:pPr algn="just"/>
            <a:r>
              <a:rPr lang="en-US" dirty="0">
                <a:solidFill>
                  <a:schemeClr val="accent2"/>
                </a:solidFill>
              </a:rPr>
              <a:t>Gives up on availability to keep consistency &amp; partition tolerance. Look at notes</a:t>
            </a:r>
          </a:p>
          <a:p>
            <a:pPr algn="just"/>
            <a:endParaRPr lang="en-US" i="1" dirty="0"/>
          </a:p>
          <a:p>
            <a:endParaRPr lang="en-US" dirty="0"/>
          </a:p>
          <a:p>
            <a:pPr marL="0" indent="0">
              <a:buNone/>
            </a:pPr>
            <a:endParaRPr lang="en-US" dirty="0"/>
          </a:p>
        </p:txBody>
      </p:sp>
    </p:spTree>
    <p:extLst>
      <p:ext uri="{BB962C8B-B14F-4D97-AF65-F5344CB8AC3E}">
        <p14:creationId xmlns:p14="http://schemas.microsoft.com/office/powerpoint/2010/main" val="377974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Consensus</a:t>
            </a:r>
            <a:endParaRPr lang="en-US" dirty="0">
              <a:solidFill>
                <a:schemeClr val="accent2"/>
              </a:solidFill>
            </a:endParaRPr>
          </a:p>
        </p:txBody>
      </p:sp>
      <p:sp>
        <p:nvSpPr>
          <p:cNvPr id="3" name="Content Placeholder 2"/>
          <p:cNvSpPr>
            <a:spLocks noGrp="1"/>
          </p:cNvSpPr>
          <p:nvPr>
            <p:ph idx="1"/>
          </p:nvPr>
        </p:nvSpPr>
        <p:spPr/>
        <p:txBody>
          <a:bodyPr/>
          <a:lstStyle/>
          <a:p>
            <a:pPr marL="514350" indent="-514350" algn="just">
              <a:buAutoNum type="arabicPeriod"/>
            </a:pPr>
            <a:r>
              <a:rPr lang="en-US" dirty="0"/>
              <a:t>ALL Nodes agree that “X” is the primary</a:t>
            </a:r>
          </a:p>
          <a:p>
            <a:pPr marL="514350" indent="-514350" algn="just">
              <a:buAutoNum type="arabicPeriod"/>
            </a:pPr>
            <a:r>
              <a:rPr lang="en-US" dirty="0"/>
              <a:t>Nodes agree that “W” should be the most recent operation to be executed</a:t>
            </a:r>
          </a:p>
          <a:p>
            <a:pPr marL="514350" indent="-514350" algn="just">
              <a:buAutoNum type="arabicPeriod"/>
            </a:pPr>
            <a:endParaRPr lang="en-US" dirty="0"/>
          </a:p>
          <a:p>
            <a:pPr marL="514350" indent="-514350" algn="just">
              <a:buAutoNum type="arabicPeriod"/>
            </a:pPr>
            <a:r>
              <a:rPr lang="en-US" i="1" dirty="0">
                <a:solidFill>
                  <a:srgbClr val="0000FF"/>
                </a:solidFill>
              </a:rPr>
              <a:t>This agreement needs to be reached despite the presence of </a:t>
            </a:r>
            <a:r>
              <a:rPr lang="en-US" i="1" dirty="0">
                <a:solidFill>
                  <a:srgbClr val="FF0000"/>
                </a:solidFill>
              </a:rPr>
              <a:t>non-malicious</a:t>
            </a:r>
            <a:r>
              <a:rPr lang="en-US" i="1" dirty="0">
                <a:solidFill>
                  <a:srgbClr val="0000FF"/>
                </a:solidFill>
              </a:rPr>
              <a:t> failures </a:t>
            </a:r>
          </a:p>
        </p:txBody>
      </p:sp>
    </p:spTree>
    <p:extLst>
      <p:ext uri="{BB962C8B-B14F-4D97-AF65-F5344CB8AC3E}">
        <p14:creationId xmlns:p14="http://schemas.microsoft.com/office/powerpoint/2010/main" val="232853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Consensus Requirement</a:t>
            </a:r>
          </a:p>
        </p:txBody>
      </p:sp>
      <p:sp>
        <p:nvSpPr>
          <p:cNvPr id="3" name="Content Placeholder 2"/>
          <p:cNvSpPr>
            <a:spLocks noGrp="1"/>
          </p:cNvSpPr>
          <p:nvPr>
            <p:ph idx="1"/>
          </p:nvPr>
        </p:nvSpPr>
        <p:spPr/>
        <p:txBody>
          <a:bodyPr/>
          <a:lstStyle/>
          <a:p>
            <a:r>
              <a:rPr lang="en-US" dirty="0">
                <a:solidFill>
                  <a:srgbClr val="0000FF"/>
                </a:solidFill>
              </a:rPr>
              <a:t>(Correctness)</a:t>
            </a:r>
          </a:p>
          <a:p>
            <a:pPr lvl="1" algn="just"/>
            <a:r>
              <a:rPr lang="en-US" b="1" dirty="0"/>
              <a:t>(Property #1): </a:t>
            </a:r>
            <a:r>
              <a:rPr lang="en-US" dirty="0"/>
              <a:t>All nodes agree on the same value</a:t>
            </a:r>
          </a:p>
          <a:p>
            <a:pPr lvl="2" algn="just"/>
            <a:r>
              <a:rPr lang="en-US" i="1" dirty="0">
                <a:solidFill>
                  <a:srgbClr val="FF0000"/>
                </a:solidFill>
              </a:rPr>
              <a:t>E.g. a value that needs to be written to a variable</a:t>
            </a:r>
          </a:p>
          <a:p>
            <a:pPr lvl="1" algn="just"/>
            <a:r>
              <a:rPr lang="en-US" b="1" dirty="0"/>
              <a:t>(Property #2): </a:t>
            </a:r>
            <a:r>
              <a:rPr lang="en-US" dirty="0"/>
              <a:t>The agreed value “V” must have been proposed by some node</a:t>
            </a:r>
          </a:p>
        </p:txBody>
      </p:sp>
    </p:spTree>
    <p:extLst>
      <p:ext uri="{BB962C8B-B14F-4D97-AF65-F5344CB8AC3E}">
        <p14:creationId xmlns:p14="http://schemas.microsoft.com/office/powerpoint/2010/main" val="223466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Consensus Requirement</a:t>
            </a:r>
          </a:p>
        </p:txBody>
      </p:sp>
      <p:sp>
        <p:nvSpPr>
          <p:cNvPr id="3" name="Content Placeholder 2"/>
          <p:cNvSpPr>
            <a:spLocks noGrp="1"/>
          </p:cNvSpPr>
          <p:nvPr>
            <p:ph idx="1"/>
          </p:nvPr>
        </p:nvSpPr>
        <p:spPr/>
        <p:txBody>
          <a:bodyPr>
            <a:normAutofit lnSpcReduction="10000"/>
          </a:bodyPr>
          <a:lstStyle/>
          <a:p>
            <a:r>
              <a:rPr lang="en-US" dirty="0">
                <a:solidFill>
                  <a:srgbClr val="0000FF"/>
                </a:solidFill>
              </a:rPr>
              <a:t>(Fault Tolerance)</a:t>
            </a:r>
          </a:p>
          <a:p>
            <a:pPr lvl="1" algn="just"/>
            <a:r>
              <a:rPr lang="en-US" b="1" dirty="0"/>
              <a:t>(Property #1): </a:t>
            </a:r>
            <a:r>
              <a:rPr lang="en-US" dirty="0"/>
              <a:t>If less than a fraction of machines fail, the rest of the machines should still reach agreement</a:t>
            </a:r>
          </a:p>
          <a:p>
            <a:pPr lvl="2" algn="just"/>
            <a:r>
              <a:rPr lang="en-US" i="1" dirty="0">
                <a:solidFill>
                  <a:srgbClr val="FF0000"/>
                </a:solidFill>
              </a:rPr>
              <a:t>See the connection with Voting</a:t>
            </a:r>
          </a:p>
          <a:p>
            <a:pPr lvl="2" algn="just"/>
            <a:r>
              <a:rPr lang="en-US" i="1" dirty="0">
                <a:solidFill>
                  <a:srgbClr val="FF0000"/>
                </a:solidFill>
              </a:rPr>
              <a:t>For reaching agreement with maximum of “n” failures, we need 2n+1 machines</a:t>
            </a:r>
          </a:p>
          <a:p>
            <a:pPr marL="914400" lvl="2" indent="0" algn="just">
              <a:buNone/>
            </a:pPr>
            <a:endParaRPr lang="en-US" i="1" dirty="0">
              <a:solidFill>
                <a:srgbClr val="FF0000"/>
              </a:solidFill>
            </a:endParaRPr>
          </a:p>
          <a:p>
            <a:pPr algn="just"/>
            <a:r>
              <a:rPr lang="en-US" i="1" dirty="0">
                <a:solidFill>
                  <a:srgbClr val="FF0000"/>
                </a:solidFill>
              </a:rPr>
              <a:t>(Termination)</a:t>
            </a:r>
          </a:p>
          <a:p>
            <a:pPr lvl="1" algn="just"/>
            <a:r>
              <a:rPr lang="en-US" i="1" dirty="0">
                <a:solidFill>
                  <a:srgbClr val="FF0000"/>
                </a:solidFill>
              </a:rPr>
              <a:t>Reach consensus eventually</a:t>
            </a:r>
          </a:p>
        </p:txBody>
      </p:sp>
    </p:spTree>
    <p:extLst>
      <p:ext uri="{BB962C8B-B14F-4D97-AF65-F5344CB8AC3E}">
        <p14:creationId xmlns:p14="http://schemas.microsoft.com/office/powerpoint/2010/main" val="3788693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FLP Theorem (Impossibility Result)</a:t>
            </a:r>
          </a:p>
        </p:txBody>
      </p:sp>
      <p:sp>
        <p:nvSpPr>
          <p:cNvPr id="3" name="Content Placeholder 2"/>
          <p:cNvSpPr>
            <a:spLocks noGrp="1"/>
          </p:cNvSpPr>
          <p:nvPr>
            <p:ph idx="1"/>
          </p:nvPr>
        </p:nvSpPr>
        <p:spPr/>
        <p:txBody>
          <a:bodyPr>
            <a:normAutofit fontScale="77500" lnSpcReduction="20000"/>
          </a:bodyPr>
          <a:lstStyle/>
          <a:p>
            <a:r>
              <a:rPr lang="en-US" dirty="0"/>
              <a:t>Proved by Fischer and Lynch in 1985</a:t>
            </a:r>
          </a:p>
          <a:p>
            <a:endParaRPr lang="en-US" dirty="0"/>
          </a:p>
          <a:p>
            <a:r>
              <a:rPr lang="en-US" dirty="0"/>
              <a:t>Agreement </a:t>
            </a:r>
            <a:r>
              <a:rPr lang="en-US" dirty="0">
                <a:solidFill>
                  <a:schemeClr val="accent2"/>
                </a:solidFill>
              </a:rPr>
              <a:t>(ALL agree on same)</a:t>
            </a:r>
          </a:p>
          <a:p>
            <a:r>
              <a:rPr lang="en-US" dirty="0"/>
              <a:t>Termination </a:t>
            </a:r>
            <a:r>
              <a:rPr lang="en-US" dirty="0">
                <a:solidFill>
                  <a:schemeClr val="accent2"/>
                </a:solidFill>
              </a:rPr>
              <a:t>(Terminates eventually)</a:t>
            </a:r>
          </a:p>
          <a:p>
            <a:r>
              <a:rPr lang="en-US" dirty="0"/>
              <a:t>Integrity </a:t>
            </a:r>
            <a:r>
              <a:rPr lang="en-US" dirty="0">
                <a:solidFill>
                  <a:schemeClr val="accent2"/>
                </a:solidFill>
              </a:rPr>
              <a:t>(Proposed by an actual node)</a:t>
            </a:r>
          </a:p>
          <a:p>
            <a:endParaRPr lang="en-US" dirty="0"/>
          </a:p>
          <a:p>
            <a:pPr algn="just"/>
            <a:r>
              <a:rPr lang="en-US" i="1" dirty="0">
                <a:solidFill>
                  <a:srgbClr val="0000FF"/>
                </a:solidFill>
              </a:rPr>
              <a:t>It is </a:t>
            </a:r>
            <a:r>
              <a:rPr lang="en-US" i="1" dirty="0">
                <a:solidFill>
                  <a:srgbClr val="FF0000"/>
                </a:solidFill>
              </a:rPr>
              <a:t>impossible</a:t>
            </a:r>
            <a:r>
              <a:rPr lang="en-US" i="1" dirty="0">
                <a:solidFill>
                  <a:srgbClr val="0000FF"/>
                </a:solidFill>
              </a:rPr>
              <a:t> for a set of processors in an asynchronous system to </a:t>
            </a:r>
            <a:r>
              <a:rPr lang="en-US" i="1" dirty="0">
                <a:solidFill>
                  <a:srgbClr val="FF0000"/>
                </a:solidFill>
              </a:rPr>
              <a:t>agree on a binary value</a:t>
            </a:r>
            <a:r>
              <a:rPr lang="en-US" i="1" dirty="0">
                <a:solidFill>
                  <a:srgbClr val="0000FF"/>
                </a:solidFill>
              </a:rPr>
              <a:t>, even if only a single machine is subject to an </a:t>
            </a:r>
            <a:r>
              <a:rPr lang="en-US" i="1" dirty="0">
                <a:solidFill>
                  <a:srgbClr val="FF0000"/>
                </a:solidFill>
              </a:rPr>
              <a:t>unannounced failure </a:t>
            </a:r>
            <a:r>
              <a:rPr lang="en-US" i="1" dirty="0">
                <a:solidFill>
                  <a:schemeClr val="accent2"/>
                </a:solidFill>
              </a:rPr>
              <a:t>(AT LEAST 1 node, 0 node will fulfil all 3)</a:t>
            </a:r>
          </a:p>
          <a:p>
            <a:endParaRPr lang="en-US" dirty="0"/>
          </a:p>
          <a:p>
            <a:r>
              <a:rPr lang="en-US" dirty="0"/>
              <a:t>Most network is indeed asynchronous</a:t>
            </a:r>
          </a:p>
        </p:txBody>
      </p:sp>
    </p:spTree>
    <p:extLst>
      <p:ext uri="{BB962C8B-B14F-4D97-AF65-F5344CB8AC3E}">
        <p14:creationId xmlns:p14="http://schemas.microsoft.com/office/powerpoint/2010/main" val="81225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Paxos refute FLP then?</a:t>
            </a:r>
          </a:p>
        </p:txBody>
      </p:sp>
      <p:sp>
        <p:nvSpPr>
          <p:cNvPr id="3" name="Content Placeholder 2"/>
          <p:cNvSpPr>
            <a:spLocks noGrp="1"/>
          </p:cNvSpPr>
          <p:nvPr>
            <p:ph idx="1"/>
          </p:nvPr>
        </p:nvSpPr>
        <p:spPr/>
        <p:txBody>
          <a:bodyPr/>
          <a:lstStyle/>
          <a:p>
            <a:r>
              <a:rPr lang="en-US" i="1" dirty="0">
                <a:solidFill>
                  <a:srgbClr val="0000FF"/>
                </a:solidFill>
              </a:rPr>
              <a:t>Paxos, upon termination, guarantees to reach consensus even in the presence of failures</a:t>
            </a:r>
          </a:p>
          <a:p>
            <a:endParaRPr lang="en-US" i="1" dirty="0">
              <a:solidFill>
                <a:srgbClr val="0000FF"/>
              </a:solidFill>
            </a:endParaRPr>
          </a:p>
          <a:p>
            <a:pPr algn="just"/>
            <a:r>
              <a:rPr lang="en-US" dirty="0">
                <a:solidFill>
                  <a:srgbClr val="FF0000"/>
                </a:solidFill>
              </a:rPr>
              <a:t>Of course, Paxos does </a:t>
            </a:r>
            <a:r>
              <a:rPr lang="en-US" dirty="0">
                <a:solidFill>
                  <a:srgbClr val="FF0000"/>
                </a:solidFill>
                <a:highlight>
                  <a:srgbClr val="FFFF00"/>
                </a:highlight>
              </a:rPr>
              <a:t>not</a:t>
            </a:r>
            <a:r>
              <a:rPr lang="en-US" dirty="0">
                <a:solidFill>
                  <a:srgbClr val="FF0000"/>
                </a:solidFill>
              </a:rPr>
              <a:t> refute anything. </a:t>
            </a:r>
            <a:r>
              <a:rPr lang="en-US" dirty="0">
                <a:solidFill>
                  <a:srgbClr val="FF0000"/>
                </a:solidFill>
                <a:highlight>
                  <a:srgbClr val="FFFF00"/>
                </a:highlight>
              </a:rPr>
              <a:t>Paxos does not guarantee that the consensus process will terminate</a:t>
            </a:r>
          </a:p>
        </p:txBody>
      </p:sp>
    </p:spTree>
    <p:extLst>
      <p:ext uri="{BB962C8B-B14F-4D97-AF65-F5344CB8AC3E}">
        <p14:creationId xmlns:p14="http://schemas.microsoft.com/office/powerpoint/2010/main" val="154339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What it brings?</a:t>
            </a:r>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0000FF"/>
                </a:solidFill>
              </a:rPr>
              <a:t>Paxos is a realistic and widely used fault-tolerant agreement protocol</a:t>
            </a:r>
          </a:p>
          <a:p>
            <a:pPr algn="just"/>
            <a:endParaRPr lang="en-US" dirty="0">
              <a:solidFill>
                <a:srgbClr val="0000FF"/>
              </a:solidFill>
            </a:endParaRPr>
          </a:p>
          <a:p>
            <a:pPr algn="just"/>
            <a:r>
              <a:rPr lang="en-US" dirty="0"/>
              <a:t>Paxos properties: </a:t>
            </a:r>
          </a:p>
          <a:p>
            <a:pPr lvl="1" algn="just"/>
            <a:r>
              <a:rPr lang="en-US" dirty="0"/>
              <a:t>Correctness in consensus </a:t>
            </a:r>
            <a:r>
              <a:rPr lang="en-US" dirty="0">
                <a:solidFill>
                  <a:srgbClr val="0000FF"/>
                </a:solidFill>
              </a:rPr>
              <a:t>(unless you find a flaw)</a:t>
            </a:r>
          </a:p>
          <a:p>
            <a:pPr lvl="1" algn="just"/>
            <a:r>
              <a:rPr lang="en-US" dirty="0"/>
              <a:t>Fault tolerance</a:t>
            </a:r>
          </a:p>
          <a:p>
            <a:pPr lvl="2" algn="just"/>
            <a:r>
              <a:rPr lang="en-US" dirty="0">
                <a:solidFill>
                  <a:srgbClr val="0000FF"/>
                </a:solidFill>
              </a:rPr>
              <a:t>If less than N/2 node fails, then the rest of the nodes reach agreement eventually</a:t>
            </a:r>
          </a:p>
          <a:p>
            <a:pPr lvl="1" algn="just"/>
            <a:r>
              <a:rPr lang="en-US" dirty="0">
                <a:solidFill>
                  <a:srgbClr val="FF0000"/>
                </a:solidFill>
              </a:rPr>
              <a:t>No guaranteed termination </a:t>
            </a:r>
            <a:endParaRPr lang="en-US" dirty="0">
              <a:solidFill>
                <a:schemeClr val="accent2">
                  <a:lumMod val="75000"/>
                </a:schemeClr>
              </a:solidFill>
            </a:endParaRPr>
          </a:p>
          <a:p>
            <a:pPr lvl="2" algn="just"/>
            <a:r>
              <a:rPr lang="en-US" dirty="0">
                <a:solidFill>
                  <a:schemeClr val="accent2">
                    <a:lumMod val="75000"/>
                  </a:schemeClr>
                </a:solidFill>
              </a:rPr>
              <a:t>Loses out on this based on FLP</a:t>
            </a:r>
          </a:p>
          <a:p>
            <a:pPr lvl="2" algn="just"/>
            <a:r>
              <a:rPr lang="en-US" dirty="0">
                <a:solidFill>
                  <a:schemeClr val="accent2">
                    <a:lumMod val="75000"/>
                  </a:schemeClr>
                </a:solidFill>
              </a:rPr>
              <a:t>Still occurs even with timeout (introduced later) as it could repeat timeout forever</a:t>
            </a:r>
          </a:p>
        </p:txBody>
      </p:sp>
    </p:spTree>
    <p:extLst>
      <p:ext uri="{BB962C8B-B14F-4D97-AF65-F5344CB8AC3E}">
        <p14:creationId xmlns:p14="http://schemas.microsoft.com/office/powerpoint/2010/main" val="70267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4" name="Rounded Rectangle 3"/>
          <p:cNvSpPr/>
          <p:nvPr/>
        </p:nvSpPr>
        <p:spPr>
          <a:xfrm>
            <a:off x="1186707"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3225964"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6789221" y="1927375"/>
            <a:ext cx="1317007" cy="466453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07143" y="1479851"/>
            <a:ext cx="7438571" cy="447524"/>
          </a:xfrm>
          <a:prstGeom prst="rect">
            <a:avLst/>
          </a:prstGeom>
          <a:noFill/>
          <a:ln w="254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Applications</a:t>
            </a:r>
          </a:p>
        </p:txBody>
      </p:sp>
      <p:sp>
        <p:nvSpPr>
          <p:cNvPr id="8" name="Rectangle 7"/>
          <p:cNvSpPr/>
          <p:nvPr/>
        </p:nvSpPr>
        <p:spPr>
          <a:xfrm>
            <a:off x="907143" y="2188631"/>
            <a:ext cx="7438571" cy="3040744"/>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1056078" y="2292652"/>
            <a:ext cx="3282647"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Mutual Exclusion</a:t>
            </a:r>
          </a:p>
        </p:txBody>
      </p:sp>
      <p:sp>
        <p:nvSpPr>
          <p:cNvPr id="11" name="Rectangle 10"/>
          <p:cNvSpPr/>
          <p:nvPr/>
        </p:nvSpPr>
        <p:spPr>
          <a:xfrm>
            <a:off x="1056078" y="2859310"/>
            <a:ext cx="6909846"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Consistency Models</a:t>
            </a:r>
          </a:p>
        </p:txBody>
      </p:sp>
      <p:sp>
        <p:nvSpPr>
          <p:cNvPr id="12" name="Rectangle 11"/>
          <p:cNvSpPr/>
          <p:nvPr/>
        </p:nvSpPr>
        <p:spPr>
          <a:xfrm>
            <a:off x="1047448" y="4561720"/>
            <a:ext cx="6918476"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Fault Tolerance</a:t>
            </a:r>
          </a:p>
        </p:txBody>
      </p:sp>
      <p:sp>
        <p:nvSpPr>
          <p:cNvPr id="13" name="Rectangle 12"/>
          <p:cNvSpPr/>
          <p:nvPr/>
        </p:nvSpPr>
        <p:spPr>
          <a:xfrm>
            <a:off x="1056078" y="3416297"/>
            <a:ext cx="6909846"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Logical Clocks, Vector Clocks and Causality</a:t>
            </a:r>
          </a:p>
        </p:txBody>
      </p:sp>
      <p:sp>
        <p:nvSpPr>
          <p:cNvPr id="14" name="Rectangle 13"/>
          <p:cNvSpPr/>
          <p:nvPr/>
        </p:nvSpPr>
        <p:spPr>
          <a:xfrm>
            <a:off x="1056599" y="3979935"/>
            <a:ext cx="6909846"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Election and Coordination</a:t>
            </a:r>
          </a:p>
        </p:txBody>
      </p:sp>
      <p:sp>
        <p:nvSpPr>
          <p:cNvPr id="15" name="Rectangle 14"/>
          <p:cNvSpPr/>
          <p:nvPr/>
        </p:nvSpPr>
        <p:spPr>
          <a:xfrm>
            <a:off x="1243392"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6" name="Rectangle 15"/>
          <p:cNvSpPr/>
          <p:nvPr/>
        </p:nvSpPr>
        <p:spPr>
          <a:xfrm>
            <a:off x="1250652"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7" name="Rectangle 16"/>
          <p:cNvSpPr/>
          <p:nvPr/>
        </p:nvSpPr>
        <p:spPr>
          <a:xfrm>
            <a:off x="3287485"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8" name="Rectangle 17"/>
          <p:cNvSpPr/>
          <p:nvPr/>
        </p:nvSpPr>
        <p:spPr>
          <a:xfrm>
            <a:off x="3294745"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9" name="Rectangle 18"/>
          <p:cNvSpPr/>
          <p:nvPr/>
        </p:nvSpPr>
        <p:spPr>
          <a:xfrm>
            <a:off x="6847275" y="5568644"/>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20" name="Rectangle 19"/>
          <p:cNvSpPr/>
          <p:nvPr/>
        </p:nvSpPr>
        <p:spPr>
          <a:xfrm>
            <a:off x="6854535" y="6023419"/>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21" name="TextBox 20"/>
          <p:cNvSpPr txBox="1"/>
          <p:nvPr/>
        </p:nvSpPr>
        <p:spPr>
          <a:xfrm>
            <a:off x="4862286" y="5998027"/>
            <a:ext cx="1416824" cy="369332"/>
          </a:xfrm>
          <a:prstGeom prst="rect">
            <a:avLst/>
          </a:prstGeom>
          <a:noFill/>
        </p:spPr>
        <p:txBody>
          <a:bodyPr wrap="none" rtlCol="0">
            <a:spAutoFit/>
          </a:bodyPr>
          <a:lstStyle/>
          <a:p>
            <a:r>
              <a:rPr lang="en-US" dirty="0"/>
              <a:t>…………………..</a:t>
            </a:r>
          </a:p>
        </p:txBody>
      </p:sp>
      <p:sp>
        <p:nvSpPr>
          <p:cNvPr id="22" name="Rectangle 21"/>
          <p:cNvSpPr/>
          <p:nvPr/>
        </p:nvSpPr>
        <p:spPr>
          <a:xfrm>
            <a:off x="4482497" y="2297486"/>
            <a:ext cx="3483427"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File Systems</a:t>
            </a:r>
          </a:p>
        </p:txBody>
      </p:sp>
    </p:spTree>
    <p:extLst>
      <p:ext uri="{BB962C8B-B14F-4D97-AF65-F5344CB8AC3E}">
        <p14:creationId xmlns:p14="http://schemas.microsoft.com/office/powerpoint/2010/main" val="392174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Overview</a:t>
            </a:r>
          </a:p>
        </p:txBody>
      </p:sp>
      <p:sp>
        <p:nvSpPr>
          <p:cNvPr id="3" name="Content Placeholder 2"/>
          <p:cNvSpPr>
            <a:spLocks noGrp="1"/>
          </p:cNvSpPr>
          <p:nvPr>
            <p:ph idx="1"/>
          </p:nvPr>
        </p:nvSpPr>
        <p:spPr/>
        <p:txBody>
          <a:bodyPr>
            <a:normAutofit fontScale="85000" lnSpcReduction="20000"/>
          </a:bodyPr>
          <a:lstStyle/>
          <a:p>
            <a:r>
              <a:rPr lang="en-US" dirty="0"/>
              <a:t>Each machine may run as a </a:t>
            </a:r>
            <a:r>
              <a:rPr lang="en-US" i="1" dirty="0">
                <a:solidFill>
                  <a:srgbClr val="0000FF"/>
                </a:solidFill>
              </a:rPr>
              <a:t>proposer (leader)</a:t>
            </a:r>
            <a:r>
              <a:rPr lang="en-US" dirty="0"/>
              <a:t>, </a:t>
            </a:r>
            <a:r>
              <a:rPr lang="en-US" i="1" dirty="0">
                <a:solidFill>
                  <a:srgbClr val="0000FF"/>
                </a:solidFill>
              </a:rPr>
              <a:t>acceptor</a:t>
            </a:r>
            <a:r>
              <a:rPr lang="en-US" dirty="0"/>
              <a:t> and </a:t>
            </a:r>
            <a:r>
              <a:rPr lang="en-US" i="1" dirty="0">
                <a:solidFill>
                  <a:srgbClr val="0000FF"/>
                </a:solidFill>
              </a:rPr>
              <a:t>learner</a:t>
            </a:r>
          </a:p>
          <a:p>
            <a:endParaRPr lang="en-US" i="1" dirty="0">
              <a:solidFill>
                <a:srgbClr val="0000FF"/>
              </a:solidFill>
            </a:endParaRPr>
          </a:p>
          <a:p>
            <a:r>
              <a:rPr lang="en-US" dirty="0">
                <a:solidFill>
                  <a:srgbClr val="0000FF"/>
                </a:solidFill>
              </a:rPr>
              <a:t>Proposer (leader) </a:t>
            </a:r>
            <a:r>
              <a:rPr lang="en-US" dirty="0">
                <a:solidFill>
                  <a:srgbClr val="000000"/>
                </a:solidFill>
              </a:rPr>
              <a:t>proposes a value and solicit acceptance from </a:t>
            </a:r>
            <a:r>
              <a:rPr lang="en-US" dirty="0">
                <a:solidFill>
                  <a:srgbClr val="0000FF"/>
                </a:solidFill>
              </a:rPr>
              <a:t>acceptors</a:t>
            </a:r>
          </a:p>
          <a:p>
            <a:endParaRPr lang="en-US" dirty="0">
              <a:solidFill>
                <a:srgbClr val="0000FF"/>
              </a:solidFill>
            </a:endParaRPr>
          </a:p>
          <a:p>
            <a:r>
              <a:rPr lang="en-US" dirty="0">
                <a:solidFill>
                  <a:srgbClr val="0000FF"/>
                </a:solidFill>
              </a:rPr>
              <a:t>Proposer (leader)</a:t>
            </a:r>
            <a:r>
              <a:rPr lang="en-US" dirty="0"/>
              <a:t> announces the chosen value to </a:t>
            </a:r>
            <a:r>
              <a:rPr lang="en-US" dirty="0">
                <a:solidFill>
                  <a:srgbClr val="0000FF"/>
                </a:solidFill>
              </a:rPr>
              <a:t>learners </a:t>
            </a:r>
            <a:endParaRPr lang="en-US" dirty="0">
              <a:solidFill>
                <a:schemeClr val="accent2">
                  <a:lumMod val="75000"/>
                </a:schemeClr>
              </a:solidFill>
            </a:endParaRPr>
          </a:p>
          <a:p>
            <a:endParaRPr lang="en-US" dirty="0">
              <a:solidFill>
                <a:schemeClr val="accent2">
                  <a:lumMod val="75000"/>
                </a:schemeClr>
              </a:solidFill>
            </a:endParaRPr>
          </a:p>
          <a:p>
            <a:r>
              <a:rPr lang="en-US" dirty="0">
                <a:solidFill>
                  <a:schemeClr val="accent2">
                    <a:lumMod val="75000"/>
                  </a:schemeClr>
                </a:solidFill>
              </a:rPr>
              <a:t>Acceptors can announce/broadcast the chose value as well, after accepting a single value</a:t>
            </a:r>
          </a:p>
        </p:txBody>
      </p:sp>
    </p:spTree>
    <p:extLst>
      <p:ext uri="{BB962C8B-B14F-4D97-AF65-F5344CB8AC3E}">
        <p14:creationId xmlns:p14="http://schemas.microsoft.com/office/powerpoint/2010/main" val="1651818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Overview</a:t>
            </a:r>
          </a:p>
        </p:txBody>
      </p:sp>
      <p:sp>
        <p:nvSpPr>
          <p:cNvPr id="3" name="Content Placeholder 2"/>
          <p:cNvSpPr>
            <a:spLocks noGrp="1"/>
          </p:cNvSpPr>
          <p:nvPr>
            <p:ph idx="1"/>
          </p:nvPr>
        </p:nvSpPr>
        <p:spPr/>
        <p:txBody>
          <a:bodyPr>
            <a:normAutofit/>
          </a:bodyPr>
          <a:lstStyle/>
          <a:p>
            <a:pPr algn="just"/>
            <a:r>
              <a:rPr lang="en-US" dirty="0"/>
              <a:t>Roles (i.e., leader, acceptor, learner) in Paxos are transient</a:t>
            </a:r>
          </a:p>
          <a:p>
            <a:pPr lvl="1" algn="just"/>
            <a:r>
              <a:rPr lang="en-US" i="1" dirty="0">
                <a:solidFill>
                  <a:srgbClr val="0000FF"/>
                </a:solidFill>
              </a:rPr>
              <a:t>Can be reassigned or float around</a:t>
            </a:r>
          </a:p>
          <a:p>
            <a:pPr lvl="1" algn="just"/>
            <a:r>
              <a:rPr lang="en-US" i="1" dirty="0">
                <a:solidFill>
                  <a:srgbClr val="0000FF"/>
                </a:solidFill>
              </a:rPr>
              <a:t>Someone has to assign these roles in the protocol</a:t>
            </a:r>
          </a:p>
          <a:p>
            <a:pPr algn="just"/>
            <a:endParaRPr lang="en-US" i="1" dirty="0">
              <a:solidFill>
                <a:srgbClr val="0000FF"/>
              </a:solidFill>
            </a:endParaRPr>
          </a:p>
          <a:p>
            <a:pPr algn="just"/>
            <a:r>
              <a:rPr lang="en-US" dirty="0">
                <a:solidFill>
                  <a:srgbClr val="0000FF"/>
                </a:solidFill>
              </a:rPr>
              <a:t>Acceptors is the set of nodes that want to agree</a:t>
            </a:r>
          </a:p>
        </p:txBody>
      </p:sp>
    </p:spTree>
    <p:extLst>
      <p:ext uri="{BB962C8B-B14F-4D97-AF65-F5344CB8AC3E}">
        <p14:creationId xmlns:p14="http://schemas.microsoft.com/office/powerpoint/2010/main" val="2829585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4F48-EBFA-15F2-04EB-C78EBB17FE4A}"/>
              </a:ext>
            </a:extLst>
          </p:cNvPr>
          <p:cNvSpPr>
            <a:spLocks noGrp="1"/>
          </p:cNvSpPr>
          <p:nvPr>
            <p:ph type="title"/>
          </p:nvPr>
        </p:nvSpPr>
        <p:spPr>
          <a:xfrm>
            <a:off x="457200" y="58738"/>
            <a:ext cx="8229600" cy="1143000"/>
          </a:xfrm>
        </p:spPr>
        <p:txBody>
          <a:bodyPr/>
          <a:lstStyle/>
          <a:p>
            <a:r>
              <a:rPr lang="en-US" dirty="0"/>
              <a:t>Roles</a:t>
            </a:r>
            <a:endParaRPr lang="en-SG" dirty="0"/>
          </a:p>
        </p:txBody>
      </p:sp>
      <p:sp>
        <p:nvSpPr>
          <p:cNvPr id="3" name="Content Placeholder 2">
            <a:extLst>
              <a:ext uri="{FF2B5EF4-FFF2-40B4-BE49-F238E27FC236}">
                <a16:creationId xmlns:a16="http://schemas.microsoft.com/office/drawing/2014/main" id="{D29BAFBB-5064-300B-421E-0321C6B3C989}"/>
              </a:ext>
            </a:extLst>
          </p:cNvPr>
          <p:cNvSpPr>
            <a:spLocks noGrp="1"/>
          </p:cNvSpPr>
          <p:nvPr>
            <p:ph idx="1"/>
          </p:nvPr>
        </p:nvSpPr>
        <p:spPr>
          <a:xfrm>
            <a:off x="457200" y="1168400"/>
            <a:ext cx="8229600" cy="6311900"/>
          </a:xfrm>
        </p:spPr>
        <p:txBody>
          <a:bodyPr>
            <a:normAutofit fontScale="55000" lnSpcReduction="20000"/>
          </a:bodyPr>
          <a:lstStyle/>
          <a:p>
            <a:r>
              <a:rPr lang="en-US" b="1" dirty="0"/>
              <a:t>Proposers:</a:t>
            </a:r>
          </a:p>
          <a:p>
            <a:pPr lvl="1"/>
            <a:r>
              <a:rPr lang="en-US" b="1" dirty="0"/>
              <a:t>Function: Proposers initiate the process of reaching consensus by proposing values. They suggest a value that should be agreed upon by the distributed system.</a:t>
            </a:r>
          </a:p>
          <a:p>
            <a:pPr lvl="1"/>
            <a:r>
              <a:rPr lang="en-US" dirty="0"/>
              <a:t>Process: A proposer generates a proposal identified by a unique number. The proposer sends a "prepare" request to a quorum of acceptors with this proposal number. If the proposer receives enough "promise" responses from the acceptors, it sends an "accept" request to the acceptors with the proposal number and the proposed value.</a:t>
            </a:r>
          </a:p>
          <a:p>
            <a:pPr lvl="1"/>
            <a:endParaRPr lang="en-US" dirty="0"/>
          </a:p>
          <a:p>
            <a:r>
              <a:rPr lang="en-US" b="1" dirty="0"/>
              <a:t>Acceptors:</a:t>
            </a:r>
          </a:p>
          <a:p>
            <a:pPr lvl="1"/>
            <a:r>
              <a:rPr lang="en-US" b="1" dirty="0"/>
              <a:t>Function: Acceptors are the agents that decide whether to accept or reject the proposals made by proposers. They essentially "vote" on proposed values.</a:t>
            </a:r>
          </a:p>
          <a:p>
            <a:pPr lvl="1"/>
            <a:r>
              <a:rPr lang="en-US" dirty="0"/>
              <a:t>Process:</a:t>
            </a:r>
          </a:p>
          <a:p>
            <a:pPr lvl="2"/>
            <a:r>
              <a:rPr lang="en-US" dirty="0"/>
              <a:t>In response to a "prepare" request, an acceptor promises not to accept any more proposals with a number less than the one it just received and responds to the proposer with this promise.</a:t>
            </a:r>
          </a:p>
          <a:p>
            <a:pPr lvl="2"/>
            <a:r>
              <a:rPr lang="en-US" dirty="0"/>
              <a:t>If an acceptor receives an "accept" request and it has not promised to any higher-numbered proposal, it accepts the proposal and sends an acknowledgment back to the proposer.</a:t>
            </a:r>
          </a:p>
          <a:p>
            <a:pPr lvl="2"/>
            <a:r>
              <a:rPr lang="en-US" dirty="0"/>
              <a:t>Role in Consensus: The acceptors collectively make the decision. A value is chosen when a majority of acceptors agree to accept a proposal.</a:t>
            </a:r>
          </a:p>
          <a:p>
            <a:pPr lvl="2"/>
            <a:endParaRPr lang="en-US" dirty="0"/>
          </a:p>
          <a:p>
            <a:r>
              <a:rPr lang="en-US" b="1" dirty="0"/>
              <a:t>Learners:</a:t>
            </a:r>
          </a:p>
          <a:p>
            <a:pPr lvl="1"/>
            <a:r>
              <a:rPr lang="en-US" b="1" dirty="0"/>
              <a:t>Function: Learners are the agents that find out what value has been chosen (consented upon by the acceptors) and act on the decision. They are the ones who need to know the consensus result to perform actions based on that decision.</a:t>
            </a:r>
          </a:p>
          <a:p>
            <a:pPr lvl="1"/>
            <a:r>
              <a:rPr lang="en-US" dirty="0"/>
              <a:t>Process: Learners can find out the chosen value either by being directly informed by the acceptors or proposers, or by requesting the information once they detect that a consensus has been reached.</a:t>
            </a:r>
            <a:endParaRPr lang="en-SG" dirty="0"/>
          </a:p>
        </p:txBody>
      </p:sp>
    </p:spTree>
    <p:extLst>
      <p:ext uri="{BB962C8B-B14F-4D97-AF65-F5344CB8AC3E}">
        <p14:creationId xmlns:p14="http://schemas.microsoft.com/office/powerpoint/2010/main" val="367895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1: Naïve solution</a:t>
            </a:r>
            <a:br>
              <a:rPr lang="en-US" dirty="0"/>
            </a:br>
            <a:r>
              <a:rPr lang="en-US" dirty="0"/>
              <a:t>(Only 1 acceptor)</a:t>
            </a:r>
          </a:p>
        </p:txBody>
      </p:sp>
      <p:sp>
        <p:nvSpPr>
          <p:cNvPr id="3" name="Content Placeholder 2"/>
          <p:cNvSpPr>
            <a:spLocks noGrp="1"/>
          </p:cNvSpPr>
          <p:nvPr>
            <p:ph idx="1"/>
          </p:nvPr>
        </p:nvSpPr>
        <p:spPr/>
        <p:txBody>
          <a:bodyPr/>
          <a:lstStyle/>
          <a:p>
            <a:pPr algn="just"/>
            <a:r>
              <a:rPr lang="en-US" dirty="0"/>
              <a:t>Assign a dedicated server as acceptor</a:t>
            </a:r>
          </a:p>
          <a:p>
            <a:pPr algn="just"/>
            <a:r>
              <a:rPr lang="en-US" dirty="0"/>
              <a:t>Each proposer sends its value to the dedicated acceptor</a:t>
            </a:r>
          </a:p>
          <a:p>
            <a:pPr algn="just"/>
            <a:r>
              <a:rPr lang="en-US" dirty="0"/>
              <a:t>The dedicated acceptor decides a value and announces to all learners</a:t>
            </a:r>
          </a:p>
          <a:p>
            <a:endParaRPr lang="en-US" dirty="0"/>
          </a:p>
          <a:p>
            <a:r>
              <a:rPr lang="en-US" dirty="0">
                <a:solidFill>
                  <a:srgbClr val="FF0000"/>
                </a:solidFill>
              </a:rPr>
              <a:t>Single point of failure</a:t>
            </a:r>
          </a:p>
        </p:txBody>
      </p:sp>
    </p:spTree>
    <p:extLst>
      <p:ext uri="{BB962C8B-B14F-4D97-AF65-F5344CB8AC3E}">
        <p14:creationId xmlns:p14="http://schemas.microsoft.com/office/powerpoint/2010/main" val="214730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1: Naïve solution</a:t>
            </a: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92828" y="5844495"/>
            <a:ext cx="1157588" cy="646331"/>
          </a:xfrm>
          <a:prstGeom prst="rect">
            <a:avLst/>
          </a:prstGeom>
          <a:noFill/>
        </p:spPr>
        <p:txBody>
          <a:bodyPr wrap="none" rtlCol="0">
            <a:spAutoFit/>
          </a:bodyPr>
          <a:lstStyle/>
          <a:p>
            <a:r>
              <a:rPr lang="en-US" b="1" dirty="0"/>
              <a:t>Dedicated </a:t>
            </a:r>
          </a:p>
          <a:p>
            <a:r>
              <a:rPr lang="en-US" b="1" dirty="0"/>
              <a:t>Acceptor</a:t>
            </a:r>
          </a:p>
        </p:txBody>
      </p:sp>
      <p:sp>
        <p:nvSpPr>
          <p:cNvPr id="7" name="TextBox 6"/>
          <p:cNvSpPr txBox="1"/>
          <p:nvPr/>
        </p:nvSpPr>
        <p:spPr>
          <a:xfrm>
            <a:off x="3831372" y="5895296"/>
            <a:ext cx="1005403" cy="369332"/>
          </a:xfrm>
          <a:prstGeom prst="rect">
            <a:avLst/>
          </a:prstGeom>
          <a:noFill/>
        </p:spPr>
        <p:txBody>
          <a:bodyPr wrap="none" rtlCol="0">
            <a:spAutoFit/>
          </a:bodyPr>
          <a:lstStyle/>
          <a:p>
            <a:r>
              <a:rPr lang="en-US" b="1" dirty="0"/>
              <a:t>Leader 2</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329218" y="5875943"/>
            <a:ext cx="870062" cy="369332"/>
          </a:xfrm>
          <a:prstGeom prst="rect">
            <a:avLst/>
          </a:prstGeom>
          <a:noFill/>
        </p:spPr>
        <p:txBody>
          <a:bodyPr wrap="none" rtlCol="0">
            <a:spAutoFit/>
          </a:bodyPr>
          <a:lstStyle/>
          <a:p>
            <a:r>
              <a:rPr lang="en-US" b="1" dirty="0"/>
              <a:t>Node 1</a:t>
            </a:r>
          </a:p>
        </p:txBody>
      </p:sp>
      <p:cxnSp>
        <p:nvCxnSpPr>
          <p:cNvPr id="10" name="Straight Connector 9"/>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374048" y="5895296"/>
            <a:ext cx="1003738" cy="369332"/>
          </a:xfrm>
          <a:prstGeom prst="rect">
            <a:avLst/>
          </a:prstGeom>
          <a:noFill/>
        </p:spPr>
        <p:txBody>
          <a:bodyPr wrap="none" rtlCol="0">
            <a:spAutoFit/>
          </a:bodyPr>
          <a:lstStyle/>
          <a:p>
            <a:r>
              <a:rPr lang="en-US" b="1" dirty="0"/>
              <a:t>Leader 1</a:t>
            </a:r>
          </a:p>
        </p:txBody>
      </p:sp>
      <p:cxnSp>
        <p:nvCxnSpPr>
          <p:cNvPr id="12" name="Straight Connector 11"/>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104343" y="5895295"/>
            <a:ext cx="870062" cy="369332"/>
          </a:xfrm>
          <a:prstGeom prst="rect">
            <a:avLst/>
          </a:prstGeom>
          <a:noFill/>
        </p:spPr>
        <p:txBody>
          <a:bodyPr wrap="none" rtlCol="0">
            <a:spAutoFit/>
          </a:bodyPr>
          <a:lstStyle/>
          <a:p>
            <a:r>
              <a:rPr lang="en-US" b="1" dirty="0"/>
              <a:t>Node 2</a:t>
            </a:r>
          </a:p>
        </p:txBody>
      </p:sp>
      <p:sp>
        <p:nvSpPr>
          <p:cNvPr id="14" name="Freeform 13"/>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16" name="Straight Arrow Connector 15"/>
          <p:cNvCxnSpPr/>
          <p:nvPr/>
        </p:nvCxnSpPr>
        <p:spPr>
          <a:xfrm flipH="1">
            <a:off x="1271623" y="3033450"/>
            <a:ext cx="1557181" cy="108941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1271622" y="2878667"/>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419873" y="3033450"/>
            <a:ext cx="748923" cy="369332"/>
          </a:xfrm>
          <a:prstGeom prst="rect">
            <a:avLst/>
          </a:prstGeom>
          <a:noFill/>
        </p:spPr>
        <p:txBody>
          <a:bodyPr wrap="none" rtlCol="0">
            <a:spAutoFit/>
          </a:bodyPr>
          <a:lstStyle/>
          <a:p>
            <a:r>
              <a:rPr lang="en-US" dirty="0"/>
              <a:t>Solicit</a:t>
            </a:r>
          </a:p>
        </p:txBody>
      </p:sp>
      <p:sp>
        <p:nvSpPr>
          <p:cNvPr id="21" name="TextBox 20"/>
          <p:cNvSpPr txBox="1"/>
          <p:nvPr/>
        </p:nvSpPr>
        <p:spPr>
          <a:xfrm>
            <a:off x="1987071" y="3451162"/>
            <a:ext cx="748923" cy="369332"/>
          </a:xfrm>
          <a:prstGeom prst="rect">
            <a:avLst/>
          </a:prstGeom>
          <a:noFill/>
        </p:spPr>
        <p:txBody>
          <a:bodyPr wrap="none" rtlCol="0">
            <a:spAutoFit/>
          </a:bodyPr>
          <a:lstStyle/>
          <a:p>
            <a:r>
              <a:rPr lang="en-US" dirty="0"/>
              <a:t>Solicit</a:t>
            </a:r>
          </a:p>
        </p:txBody>
      </p:sp>
      <p:cxnSp>
        <p:nvCxnSpPr>
          <p:cNvPr id="24" name="Straight Arrow Connector 23"/>
          <p:cNvCxnSpPr/>
          <p:nvPr/>
        </p:nvCxnSpPr>
        <p:spPr>
          <a:xfrm>
            <a:off x="1271622" y="4366374"/>
            <a:ext cx="2994782" cy="335422"/>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82449" y="4197034"/>
            <a:ext cx="826894" cy="369332"/>
          </a:xfrm>
          <a:prstGeom prst="rect">
            <a:avLst/>
          </a:prstGeom>
          <a:noFill/>
        </p:spPr>
        <p:txBody>
          <a:bodyPr wrap="none" rtlCol="0">
            <a:spAutoFit/>
          </a:bodyPr>
          <a:lstStyle/>
          <a:p>
            <a:r>
              <a:rPr lang="en-US" dirty="0"/>
              <a:t>Accept</a:t>
            </a:r>
          </a:p>
        </p:txBody>
      </p:sp>
      <p:cxnSp>
        <p:nvCxnSpPr>
          <p:cNvPr id="26" name="Straight Connector 25"/>
          <p:cNvCxnSpPr/>
          <p:nvPr/>
        </p:nvCxnSpPr>
        <p:spPr>
          <a:xfrm flipH="1">
            <a:off x="917048" y="2485221"/>
            <a:ext cx="7568771"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917048" y="3930951"/>
            <a:ext cx="7568771"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564490" y="1818441"/>
            <a:ext cx="1146468" cy="369332"/>
          </a:xfrm>
          <a:prstGeom prst="rect">
            <a:avLst/>
          </a:prstGeom>
          <a:noFill/>
        </p:spPr>
        <p:txBody>
          <a:bodyPr wrap="none" rtlCol="0">
            <a:spAutoFit/>
          </a:bodyPr>
          <a:lstStyle/>
          <a:p>
            <a:r>
              <a:rPr lang="en-US" b="1" dirty="0">
                <a:solidFill>
                  <a:srgbClr val="0000FF"/>
                </a:solidFill>
              </a:rPr>
              <a:t>Proposing</a:t>
            </a:r>
          </a:p>
        </p:txBody>
      </p:sp>
      <p:sp>
        <p:nvSpPr>
          <p:cNvPr id="29" name="TextBox 28"/>
          <p:cNvSpPr txBox="1"/>
          <p:nvPr/>
        </p:nvSpPr>
        <p:spPr>
          <a:xfrm>
            <a:off x="7576617" y="3033450"/>
            <a:ext cx="1056700" cy="369332"/>
          </a:xfrm>
          <a:prstGeom prst="rect">
            <a:avLst/>
          </a:prstGeom>
          <a:noFill/>
        </p:spPr>
        <p:txBody>
          <a:bodyPr wrap="none" rtlCol="0">
            <a:spAutoFit/>
          </a:bodyPr>
          <a:lstStyle/>
          <a:p>
            <a:r>
              <a:rPr lang="en-US" b="1" dirty="0">
                <a:solidFill>
                  <a:srgbClr val="0000FF"/>
                </a:solidFill>
              </a:rPr>
              <a:t>Soliciting</a:t>
            </a:r>
          </a:p>
        </p:txBody>
      </p:sp>
      <p:sp>
        <p:nvSpPr>
          <p:cNvPr id="30" name="TextBox 29"/>
          <p:cNvSpPr txBox="1"/>
          <p:nvPr/>
        </p:nvSpPr>
        <p:spPr>
          <a:xfrm>
            <a:off x="7584371" y="4122862"/>
            <a:ext cx="1133644" cy="369332"/>
          </a:xfrm>
          <a:prstGeom prst="rect">
            <a:avLst/>
          </a:prstGeom>
          <a:noFill/>
        </p:spPr>
        <p:txBody>
          <a:bodyPr wrap="none" rtlCol="0">
            <a:spAutoFit/>
          </a:bodyPr>
          <a:lstStyle/>
          <a:p>
            <a:r>
              <a:rPr lang="en-US" b="1" dirty="0">
                <a:solidFill>
                  <a:srgbClr val="0000FF"/>
                </a:solidFill>
              </a:rPr>
              <a:t>Accepting</a:t>
            </a:r>
          </a:p>
        </p:txBody>
      </p:sp>
      <p:sp>
        <p:nvSpPr>
          <p:cNvPr id="31" name="TextBox 30"/>
          <p:cNvSpPr txBox="1"/>
          <p:nvPr/>
        </p:nvSpPr>
        <p:spPr>
          <a:xfrm>
            <a:off x="7584371" y="5061430"/>
            <a:ext cx="1338828" cy="369332"/>
          </a:xfrm>
          <a:prstGeom prst="rect">
            <a:avLst/>
          </a:prstGeom>
          <a:noFill/>
        </p:spPr>
        <p:txBody>
          <a:bodyPr wrap="none" rtlCol="0">
            <a:spAutoFit/>
          </a:bodyPr>
          <a:lstStyle/>
          <a:p>
            <a:r>
              <a:rPr lang="en-US" b="1" dirty="0">
                <a:solidFill>
                  <a:srgbClr val="0000FF"/>
                </a:solidFill>
              </a:rPr>
              <a:t>Announcing</a:t>
            </a:r>
          </a:p>
        </p:txBody>
      </p:sp>
      <p:sp>
        <p:nvSpPr>
          <p:cNvPr id="36" name="Freeform 35"/>
          <p:cNvSpPr/>
          <p:nvPr/>
        </p:nvSpPr>
        <p:spPr>
          <a:xfrm>
            <a:off x="2828804" y="1800120"/>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TextBox 36"/>
          <p:cNvSpPr txBox="1"/>
          <p:nvPr/>
        </p:nvSpPr>
        <p:spPr>
          <a:xfrm>
            <a:off x="3219925" y="1832958"/>
            <a:ext cx="834558" cy="369332"/>
          </a:xfrm>
          <a:prstGeom prst="rect">
            <a:avLst/>
          </a:prstGeom>
          <a:noFill/>
        </p:spPr>
        <p:txBody>
          <a:bodyPr wrap="none" rtlCol="0">
            <a:spAutoFit/>
          </a:bodyPr>
          <a:lstStyle/>
          <a:p>
            <a:r>
              <a:rPr lang="en-US" dirty="0"/>
              <a:t>Leader</a:t>
            </a:r>
          </a:p>
        </p:txBody>
      </p:sp>
      <p:cxnSp>
        <p:nvCxnSpPr>
          <p:cNvPr id="38" name="Straight Arrow Connector 37"/>
          <p:cNvCxnSpPr/>
          <p:nvPr/>
        </p:nvCxnSpPr>
        <p:spPr>
          <a:xfrm>
            <a:off x="1271622" y="5061430"/>
            <a:ext cx="1532992" cy="113725"/>
          </a:xfrm>
          <a:prstGeom prst="straightConnector1">
            <a:avLst/>
          </a:prstGeom>
          <a:ln>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1271623" y="5424287"/>
            <a:ext cx="6267751" cy="371827"/>
          </a:xfrm>
          <a:prstGeom prst="straightConnector1">
            <a:avLst/>
          </a:prstGeom>
          <a:ln>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1271623" y="5306571"/>
            <a:ext cx="3010091" cy="184666"/>
          </a:xfrm>
          <a:prstGeom prst="straightConnector1">
            <a:avLst/>
          </a:prstGeom>
          <a:ln>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1298394" y="4458291"/>
            <a:ext cx="1530410" cy="524947"/>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472350" y="4469606"/>
            <a:ext cx="774571" cy="369332"/>
          </a:xfrm>
          <a:prstGeom prst="rect">
            <a:avLst/>
          </a:prstGeom>
          <a:noFill/>
        </p:spPr>
        <p:txBody>
          <a:bodyPr wrap="none" rtlCol="0">
            <a:spAutoFit/>
          </a:bodyPr>
          <a:lstStyle/>
          <a:p>
            <a:r>
              <a:rPr lang="en-US" dirty="0"/>
              <a:t>Reject</a:t>
            </a:r>
          </a:p>
        </p:txBody>
      </p:sp>
      <p:sp>
        <p:nvSpPr>
          <p:cNvPr id="50" name="TextBox 49"/>
          <p:cNvSpPr txBox="1"/>
          <p:nvPr/>
        </p:nvSpPr>
        <p:spPr>
          <a:xfrm>
            <a:off x="1709525" y="6490826"/>
            <a:ext cx="5983817" cy="338554"/>
          </a:xfrm>
          <a:prstGeom prst="rect">
            <a:avLst/>
          </a:prstGeom>
          <a:noFill/>
        </p:spPr>
        <p:txBody>
          <a:bodyPr wrap="none" rtlCol="0">
            <a:spAutoFit/>
          </a:bodyPr>
          <a:lstStyle/>
          <a:p>
            <a:r>
              <a:rPr lang="en-US" sz="1600" i="1" dirty="0">
                <a:solidFill>
                  <a:srgbClr val="0000FF"/>
                </a:solidFill>
              </a:rPr>
              <a:t>Assign a dedicated server to accept and reject proposals from leaders</a:t>
            </a:r>
          </a:p>
        </p:txBody>
      </p:sp>
      <p:cxnSp>
        <p:nvCxnSpPr>
          <p:cNvPr id="54" name="Straight Arrow Connector 53"/>
          <p:cNvCxnSpPr/>
          <p:nvPr/>
        </p:nvCxnSpPr>
        <p:spPr>
          <a:xfrm>
            <a:off x="1280503" y="5203365"/>
            <a:ext cx="4618756" cy="257207"/>
          </a:xfrm>
          <a:prstGeom prst="straightConnector1">
            <a:avLst/>
          </a:prstGeom>
          <a:ln>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8022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2: Multiple Acceptors</a:t>
            </a:r>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0000FF"/>
                </a:solidFill>
              </a:rPr>
              <a:t>(Proposer)</a:t>
            </a:r>
          </a:p>
          <a:p>
            <a:pPr lvl="1" algn="just"/>
            <a:r>
              <a:rPr lang="en-US" dirty="0"/>
              <a:t>Each proposer propose to all acceptors</a:t>
            </a:r>
          </a:p>
          <a:p>
            <a:pPr algn="just"/>
            <a:r>
              <a:rPr lang="en-US" dirty="0">
                <a:solidFill>
                  <a:srgbClr val="0000FF"/>
                </a:solidFill>
              </a:rPr>
              <a:t>(Acceptor)</a:t>
            </a:r>
          </a:p>
          <a:p>
            <a:pPr lvl="1" algn="just"/>
            <a:r>
              <a:rPr lang="en-US" dirty="0">
                <a:solidFill>
                  <a:srgbClr val="000000"/>
                </a:solidFill>
              </a:rPr>
              <a:t>Each acceptor accepts the first proposal it receives and rejects the rest</a:t>
            </a:r>
          </a:p>
          <a:p>
            <a:pPr algn="just"/>
            <a:r>
              <a:rPr lang="en-US" dirty="0">
                <a:solidFill>
                  <a:srgbClr val="0000FF"/>
                </a:solidFill>
              </a:rPr>
              <a:t>(Acceptance)</a:t>
            </a:r>
          </a:p>
          <a:p>
            <a:pPr lvl="1" algn="just"/>
            <a:r>
              <a:rPr lang="en-US" dirty="0">
                <a:solidFill>
                  <a:srgbClr val="000000"/>
                </a:solidFill>
              </a:rPr>
              <a:t>A proposal is accepted if the proposer receives acceptance from a majority of acceptors</a:t>
            </a:r>
          </a:p>
          <a:p>
            <a:pPr lvl="2" algn="just"/>
            <a:r>
              <a:rPr lang="en-US" i="1" dirty="0">
                <a:solidFill>
                  <a:srgbClr val="FF0000"/>
                </a:solidFill>
              </a:rPr>
              <a:t>Can there be majority received by multiple proposers? </a:t>
            </a:r>
          </a:p>
          <a:p>
            <a:pPr algn="just"/>
            <a:r>
              <a:rPr lang="en-US" dirty="0">
                <a:solidFill>
                  <a:srgbClr val="0000FF"/>
                </a:solidFill>
              </a:rPr>
              <a:t>(Announcement)</a:t>
            </a:r>
          </a:p>
          <a:p>
            <a:pPr lvl="1" algn="just"/>
            <a:r>
              <a:rPr lang="en-US" dirty="0">
                <a:solidFill>
                  <a:srgbClr val="000000"/>
                </a:solidFill>
              </a:rPr>
              <a:t>The proposer announces the result to all learners</a:t>
            </a:r>
          </a:p>
        </p:txBody>
      </p:sp>
    </p:spTree>
    <p:extLst>
      <p:ext uri="{BB962C8B-B14F-4D97-AF65-F5344CB8AC3E}">
        <p14:creationId xmlns:p14="http://schemas.microsoft.com/office/powerpoint/2010/main" val="1379403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Overview</a:t>
            </a: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7" name="TextBox 6"/>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6" name="Straight Connector 15"/>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20" name="Straight Connector 19"/>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25" name="Freeform 2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27" name="Straight Arrow Connector 26"/>
          <p:cNvCxnSpPr/>
          <p:nvPr/>
        </p:nvCxnSpPr>
        <p:spPr>
          <a:xfrm flipH="1">
            <a:off x="2828804" y="2697238"/>
            <a:ext cx="1437600" cy="32657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1271622" y="2878667"/>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281714" y="2697238"/>
            <a:ext cx="1641736" cy="4765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290594" y="2878667"/>
            <a:ext cx="3248780" cy="979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96814" y="2485221"/>
            <a:ext cx="748923" cy="369332"/>
          </a:xfrm>
          <a:prstGeom prst="rect">
            <a:avLst/>
          </a:prstGeom>
          <a:noFill/>
        </p:spPr>
        <p:txBody>
          <a:bodyPr wrap="none" rtlCol="0">
            <a:spAutoFit/>
          </a:bodyPr>
          <a:lstStyle/>
          <a:p>
            <a:r>
              <a:rPr lang="en-US" dirty="0"/>
              <a:t>Solicit</a:t>
            </a:r>
          </a:p>
        </p:txBody>
      </p:sp>
      <p:sp>
        <p:nvSpPr>
          <p:cNvPr id="39" name="TextBox 38"/>
          <p:cNvSpPr txBox="1"/>
          <p:nvPr/>
        </p:nvSpPr>
        <p:spPr>
          <a:xfrm>
            <a:off x="1711119" y="3402782"/>
            <a:ext cx="748923" cy="369332"/>
          </a:xfrm>
          <a:prstGeom prst="rect">
            <a:avLst/>
          </a:prstGeom>
          <a:noFill/>
        </p:spPr>
        <p:txBody>
          <a:bodyPr wrap="none" rtlCol="0">
            <a:spAutoFit/>
          </a:bodyPr>
          <a:lstStyle/>
          <a:p>
            <a:r>
              <a:rPr lang="en-US" dirty="0"/>
              <a:t>Solicit</a:t>
            </a:r>
          </a:p>
        </p:txBody>
      </p:sp>
      <p:sp>
        <p:nvSpPr>
          <p:cNvPr id="40" name="TextBox 39"/>
          <p:cNvSpPr txBox="1"/>
          <p:nvPr/>
        </p:nvSpPr>
        <p:spPr>
          <a:xfrm>
            <a:off x="4954756" y="2539182"/>
            <a:ext cx="748923" cy="369332"/>
          </a:xfrm>
          <a:prstGeom prst="rect">
            <a:avLst/>
          </a:prstGeom>
          <a:noFill/>
        </p:spPr>
        <p:txBody>
          <a:bodyPr wrap="none" rtlCol="0">
            <a:spAutoFit/>
          </a:bodyPr>
          <a:lstStyle/>
          <a:p>
            <a:r>
              <a:rPr lang="en-US" dirty="0"/>
              <a:t>Solicit</a:t>
            </a:r>
          </a:p>
        </p:txBody>
      </p:sp>
      <p:sp>
        <p:nvSpPr>
          <p:cNvPr id="41" name="TextBox 40"/>
          <p:cNvSpPr txBox="1"/>
          <p:nvPr/>
        </p:nvSpPr>
        <p:spPr>
          <a:xfrm>
            <a:off x="6411114" y="3218116"/>
            <a:ext cx="748923" cy="369332"/>
          </a:xfrm>
          <a:prstGeom prst="rect">
            <a:avLst/>
          </a:prstGeom>
          <a:noFill/>
        </p:spPr>
        <p:txBody>
          <a:bodyPr wrap="none" rtlCol="0">
            <a:spAutoFit/>
          </a:bodyPr>
          <a:lstStyle/>
          <a:p>
            <a:r>
              <a:rPr lang="en-US" dirty="0"/>
              <a:t>Solicit</a:t>
            </a:r>
          </a:p>
        </p:txBody>
      </p:sp>
      <p:cxnSp>
        <p:nvCxnSpPr>
          <p:cNvPr id="23" name="Straight Arrow Connector 22"/>
          <p:cNvCxnSpPr/>
          <p:nvPr/>
        </p:nvCxnSpPr>
        <p:spPr>
          <a:xfrm>
            <a:off x="2828804" y="4122869"/>
            <a:ext cx="1437600" cy="243505"/>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082449" y="3839804"/>
            <a:ext cx="826894" cy="369332"/>
          </a:xfrm>
          <a:prstGeom prst="rect">
            <a:avLst/>
          </a:prstGeom>
          <a:noFill/>
        </p:spPr>
        <p:txBody>
          <a:bodyPr wrap="none" rtlCol="0">
            <a:spAutoFit/>
          </a:bodyPr>
          <a:lstStyle/>
          <a:p>
            <a:r>
              <a:rPr lang="en-US" dirty="0"/>
              <a:t>Accept</a:t>
            </a:r>
          </a:p>
        </p:txBody>
      </p:sp>
      <p:cxnSp>
        <p:nvCxnSpPr>
          <p:cNvPr id="29" name="Straight Arrow Connector 28"/>
          <p:cNvCxnSpPr/>
          <p:nvPr/>
        </p:nvCxnSpPr>
        <p:spPr>
          <a:xfrm flipH="1">
            <a:off x="4290594" y="4209136"/>
            <a:ext cx="1632856" cy="447524"/>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541309" y="4023652"/>
            <a:ext cx="826894" cy="369332"/>
          </a:xfrm>
          <a:prstGeom prst="rect">
            <a:avLst/>
          </a:prstGeom>
          <a:noFill/>
        </p:spPr>
        <p:txBody>
          <a:bodyPr wrap="none" rtlCol="0">
            <a:spAutoFit/>
          </a:bodyPr>
          <a:lstStyle/>
          <a:p>
            <a:r>
              <a:rPr lang="en-US" dirty="0"/>
              <a:t>Accept</a:t>
            </a:r>
          </a:p>
        </p:txBody>
      </p:sp>
      <p:cxnSp>
        <p:nvCxnSpPr>
          <p:cNvPr id="33" name="Straight Arrow Connector 32"/>
          <p:cNvCxnSpPr/>
          <p:nvPr/>
        </p:nvCxnSpPr>
        <p:spPr>
          <a:xfrm flipH="1">
            <a:off x="2804613" y="4983238"/>
            <a:ext cx="1461791" cy="191917"/>
          </a:xfrm>
          <a:prstGeom prst="straightConnector1">
            <a:avLst/>
          </a:prstGeom>
          <a:ln>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1271623" y="5130011"/>
            <a:ext cx="2994780" cy="574103"/>
          </a:xfrm>
          <a:prstGeom prst="straightConnector1">
            <a:avLst/>
          </a:prstGeom>
          <a:ln>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956098" y="4717135"/>
            <a:ext cx="1137526" cy="369332"/>
          </a:xfrm>
          <a:prstGeom prst="rect">
            <a:avLst/>
          </a:prstGeom>
          <a:noFill/>
        </p:spPr>
        <p:txBody>
          <a:bodyPr wrap="none" rtlCol="0">
            <a:spAutoFit/>
          </a:bodyPr>
          <a:lstStyle/>
          <a:p>
            <a:r>
              <a:rPr lang="en-US" dirty="0"/>
              <a:t>Announce</a:t>
            </a:r>
          </a:p>
        </p:txBody>
      </p:sp>
      <p:sp>
        <p:nvSpPr>
          <p:cNvPr id="37" name="TextBox 36"/>
          <p:cNvSpPr txBox="1"/>
          <p:nvPr/>
        </p:nvSpPr>
        <p:spPr>
          <a:xfrm>
            <a:off x="1475640" y="5175155"/>
            <a:ext cx="1137526" cy="369332"/>
          </a:xfrm>
          <a:prstGeom prst="rect">
            <a:avLst/>
          </a:prstGeom>
          <a:noFill/>
        </p:spPr>
        <p:txBody>
          <a:bodyPr wrap="none" rtlCol="0">
            <a:spAutoFit/>
          </a:bodyPr>
          <a:lstStyle/>
          <a:p>
            <a:r>
              <a:rPr lang="en-US" dirty="0"/>
              <a:t>Announce</a:t>
            </a:r>
          </a:p>
        </p:txBody>
      </p:sp>
      <p:cxnSp>
        <p:nvCxnSpPr>
          <p:cNvPr id="42" name="Straight Arrow Connector 41"/>
          <p:cNvCxnSpPr/>
          <p:nvPr/>
        </p:nvCxnSpPr>
        <p:spPr>
          <a:xfrm>
            <a:off x="4290594" y="4986866"/>
            <a:ext cx="1608665" cy="259230"/>
          </a:xfrm>
          <a:prstGeom prst="straightConnector1">
            <a:avLst/>
          </a:prstGeom>
          <a:ln>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761733" y="4772766"/>
            <a:ext cx="1137526" cy="369332"/>
          </a:xfrm>
          <a:prstGeom prst="rect">
            <a:avLst/>
          </a:prstGeom>
          <a:noFill/>
        </p:spPr>
        <p:txBody>
          <a:bodyPr wrap="none" rtlCol="0">
            <a:spAutoFit/>
          </a:bodyPr>
          <a:lstStyle/>
          <a:p>
            <a:r>
              <a:rPr lang="en-US" dirty="0"/>
              <a:t>Announce</a:t>
            </a:r>
          </a:p>
        </p:txBody>
      </p:sp>
      <p:cxnSp>
        <p:nvCxnSpPr>
          <p:cNvPr id="44" name="Straight Arrow Connector 43"/>
          <p:cNvCxnSpPr/>
          <p:nvPr/>
        </p:nvCxnSpPr>
        <p:spPr>
          <a:xfrm>
            <a:off x="4281714" y="5130011"/>
            <a:ext cx="3281851" cy="666103"/>
          </a:xfrm>
          <a:prstGeom prst="straightConnector1">
            <a:avLst/>
          </a:prstGeom>
          <a:ln>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13736" y="5238867"/>
            <a:ext cx="1137526" cy="369332"/>
          </a:xfrm>
          <a:prstGeom prst="rect">
            <a:avLst/>
          </a:prstGeom>
          <a:noFill/>
        </p:spPr>
        <p:txBody>
          <a:bodyPr wrap="none" rtlCol="0">
            <a:spAutoFit/>
          </a:bodyPr>
          <a:lstStyle/>
          <a:p>
            <a:r>
              <a:rPr lang="en-US" dirty="0"/>
              <a:t>Announce</a:t>
            </a:r>
          </a:p>
        </p:txBody>
      </p:sp>
      <p:cxnSp>
        <p:nvCxnSpPr>
          <p:cNvPr id="46" name="Straight Connector 45"/>
          <p:cNvCxnSpPr/>
          <p:nvPr/>
        </p:nvCxnSpPr>
        <p:spPr>
          <a:xfrm flipH="1">
            <a:off x="917048" y="2485221"/>
            <a:ext cx="7568771"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917048" y="3930951"/>
            <a:ext cx="7568771"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917048" y="4792118"/>
            <a:ext cx="7568771"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7564490" y="1818441"/>
            <a:ext cx="1146468" cy="369332"/>
          </a:xfrm>
          <a:prstGeom prst="rect">
            <a:avLst/>
          </a:prstGeom>
          <a:noFill/>
        </p:spPr>
        <p:txBody>
          <a:bodyPr wrap="none" rtlCol="0">
            <a:spAutoFit/>
          </a:bodyPr>
          <a:lstStyle/>
          <a:p>
            <a:r>
              <a:rPr lang="en-US" b="1" dirty="0">
                <a:solidFill>
                  <a:srgbClr val="0000FF"/>
                </a:solidFill>
              </a:rPr>
              <a:t>Proposing</a:t>
            </a:r>
          </a:p>
        </p:txBody>
      </p:sp>
      <p:sp>
        <p:nvSpPr>
          <p:cNvPr id="47" name="TextBox 46"/>
          <p:cNvSpPr txBox="1"/>
          <p:nvPr/>
        </p:nvSpPr>
        <p:spPr>
          <a:xfrm>
            <a:off x="7576617" y="3033450"/>
            <a:ext cx="1056700" cy="369332"/>
          </a:xfrm>
          <a:prstGeom prst="rect">
            <a:avLst/>
          </a:prstGeom>
          <a:noFill/>
        </p:spPr>
        <p:txBody>
          <a:bodyPr wrap="none" rtlCol="0">
            <a:spAutoFit/>
          </a:bodyPr>
          <a:lstStyle/>
          <a:p>
            <a:r>
              <a:rPr lang="en-US" b="1" dirty="0">
                <a:solidFill>
                  <a:srgbClr val="0000FF"/>
                </a:solidFill>
              </a:rPr>
              <a:t>Soliciting</a:t>
            </a:r>
          </a:p>
        </p:txBody>
      </p:sp>
      <p:sp>
        <p:nvSpPr>
          <p:cNvPr id="50" name="TextBox 49"/>
          <p:cNvSpPr txBox="1"/>
          <p:nvPr/>
        </p:nvSpPr>
        <p:spPr>
          <a:xfrm>
            <a:off x="7584371" y="4122862"/>
            <a:ext cx="1133644" cy="369332"/>
          </a:xfrm>
          <a:prstGeom prst="rect">
            <a:avLst/>
          </a:prstGeom>
          <a:noFill/>
        </p:spPr>
        <p:txBody>
          <a:bodyPr wrap="none" rtlCol="0">
            <a:spAutoFit/>
          </a:bodyPr>
          <a:lstStyle/>
          <a:p>
            <a:r>
              <a:rPr lang="en-US" b="1" dirty="0">
                <a:solidFill>
                  <a:srgbClr val="0000FF"/>
                </a:solidFill>
              </a:rPr>
              <a:t>Accepting</a:t>
            </a:r>
          </a:p>
        </p:txBody>
      </p:sp>
      <p:sp>
        <p:nvSpPr>
          <p:cNvPr id="51" name="TextBox 50"/>
          <p:cNvSpPr txBox="1"/>
          <p:nvPr/>
        </p:nvSpPr>
        <p:spPr>
          <a:xfrm>
            <a:off x="7584371" y="5061430"/>
            <a:ext cx="1338828" cy="369332"/>
          </a:xfrm>
          <a:prstGeom prst="rect">
            <a:avLst/>
          </a:prstGeom>
          <a:noFill/>
        </p:spPr>
        <p:txBody>
          <a:bodyPr wrap="none" rtlCol="0">
            <a:spAutoFit/>
          </a:bodyPr>
          <a:lstStyle/>
          <a:p>
            <a:r>
              <a:rPr lang="en-US" b="1" dirty="0">
                <a:solidFill>
                  <a:srgbClr val="0000FF"/>
                </a:solidFill>
              </a:rPr>
              <a:t>Announcing</a:t>
            </a:r>
          </a:p>
        </p:txBody>
      </p:sp>
    </p:spTree>
    <p:extLst>
      <p:ext uri="{BB962C8B-B14F-4D97-AF65-F5344CB8AC3E}">
        <p14:creationId xmlns:p14="http://schemas.microsoft.com/office/powerpoint/2010/main" val="2290732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Overview </a:t>
            </a:r>
            <a:r>
              <a:rPr lang="en-US" dirty="0">
                <a:solidFill>
                  <a:schemeClr val="accent2"/>
                </a:solidFill>
              </a:rPr>
              <a:t>(Not majority)</a:t>
            </a: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7" name="TextBox 6"/>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6" name="Straight Connector 15"/>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20" name="Straight Connector 19"/>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25" name="Freeform 2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27" name="Straight Arrow Connector 26"/>
          <p:cNvCxnSpPr/>
          <p:nvPr/>
        </p:nvCxnSpPr>
        <p:spPr>
          <a:xfrm flipH="1">
            <a:off x="2828804" y="2697238"/>
            <a:ext cx="1437600" cy="32657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1271622" y="2878667"/>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281714" y="2697238"/>
            <a:ext cx="1641736" cy="4765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290594" y="2878667"/>
            <a:ext cx="3248780" cy="979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96814" y="2485221"/>
            <a:ext cx="748923" cy="369332"/>
          </a:xfrm>
          <a:prstGeom prst="rect">
            <a:avLst/>
          </a:prstGeom>
          <a:noFill/>
        </p:spPr>
        <p:txBody>
          <a:bodyPr wrap="none" rtlCol="0">
            <a:spAutoFit/>
          </a:bodyPr>
          <a:lstStyle/>
          <a:p>
            <a:r>
              <a:rPr lang="en-US" dirty="0"/>
              <a:t>Solicit</a:t>
            </a:r>
          </a:p>
        </p:txBody>
      </p:sp>
      <p:sp>
        <p:nvSpPr>
          <p:cNvPr id="39" name="TextBox 38"/>
          <p:cNvSpPr txBox="1"/>
          <p:nvPr/>
        </p:nvSpPr>
        <p:spPr>
          <a:xfrm>
            <a:off x="1711119" y="3402782"/>
            <a:ext cx="748923" cy="369332"/>
          </a:xfrm>
          <a:prstGeom prst="rect">
            <a:avLst/>
          </a:prstGeom>
          <a:noFill/>
        </p:spPr>
        <p:txBody>
          <a:bodyPr wrap="none" rtlCol="0">
            <a:spAutoFit/>
          </a:bodyPr>
          <a:lstStyle/>
          <a:p>
            <a:r>
              <a:rPr lang="en-US" dirty="0"/>
              <a:t>Solicit</a:t>
            </a:r>
          </a:p>
        </p:txBody>
      </p:sp>
      <p:sp>
        <p:nvSpPr>
          <p:cNvPr id="40" name="TextBox 39"/>
          <p:cNvSpPr txBox="1"/>
          <p:nvPr/>
        </p:nvSpPr>
        <p:spPr>
          <a:xfrm>
            <a:off x="4954756" y="2539182"/>
            <a:ext cx="748923" cy="369332"/>
          </a:xfrm>
          <a:prstGeom prst="rect">
            <a:avLst/>
          </a:prstGeom>
          <a:noFill/>
        </p:spPr>
        <p:txBody>
          <a:bodyPr wrap="none" rtlCol="0">
            <a:spAutoFit/>
          </a:bodyPr>
          <a:lstStyle/>
          <a:p>
            <a:r>
              <a:rPr lang="en-US" dirty="0"/>
              <a:t>Solicit</a:t>
            </a:r>
          </a:p>
        </p:txBody>
      </p:sp>
      <p:sp>
        <p:nvSpPr>
          <p:cNvPr id="41" name="TextBox 40"/>
          <p:cNvSpPr txBox="1"/>
          <p:nvPr/>
        </p:nvSpPr>
        <p:spPr>
          <a:xfrm>
            <a:off x="6411114" y="3218116"/>
            <a:ext cx="748923" cy="369332"/>
          </a:xfrm>
          <a:prstGeom prst="rect">
            <a:avLst/>
          </a:prstGeom>
          <a:noFill/>
        </p:spPr>
        <p:txBody>
          <a:bodyPr wrap="none" rtlCol="0">
            <a:spAutoFit/>
          </a:bodyPr>
          <a:lstStyle/>
          <a:p>
            <a:r>
              <a:rPr lang="en-US" dirty="0"/>
              <a:t>Solicit</a:t>
            </a:r>
          </a:p>
        </p:txBody>
      </p:sp>
      <p:cxnSp>
        <p:nvCxnSpPr>
          <p:cNvPr id="23" name="Straight Arrow Connector 22"/>
          <p:cNvCxnSpPr/>
          <p:nvPr/>
        </p:nvCxnSpPr>
        <p:spPr>
          <a:xfrm>
            <a:off x="2828804" y="4122869"/>
            <a:ext cx="1437600" cy="243505"/>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082449" y="3839804"/>
            <a:ext cx="826894" cy="369332"/>
          </a:xfrm>
          <a:prstGeom prst="rect">
            <a:avLst/>
          </a:prstGeom>
          <a:noFill/>
        </p:spPr>
        <p:txBody>
          <a:bodyPr wrap="none" rtlCol="0">
            <a:spAutoFit/>
          </a:bodyPr>
          <a:lstStyle/>
          <a:p>
            <a:r>
              <a:rPr lang="en-US" dirty="0"/>
              <a:t>Accept</a:t>
            </a:r>
          </a:p>
        </p:txBody>
      </p:sp>
      <p:cxnSp>
        <p:nvCxnSpPr>
          <p:cNvPr id="46" name="Straight Connector 45"/>
          <p:cNvCxnSpPr/>
          <p:nvPr/>
        </p:nvCxnSpPr>
        <p:spPr>
          <a:xfrm flipH="1">
            <a:off x="917048" y="2485221"/>
            <a:ext cx="7568771"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917048" y="3930951"/>
            <a:ext cx="7568771"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7564490" y="1818441"/>
            <a:ext cx="1146468" cy="369332"/>
          </a:xfrm>
          <a:prstGeom prst="rect">
            <a:avLst/>
          </a:prstGeom>
          <a:noFill/>
        </p:spPr>
        <p:txBody>
          <a:bodyPr wrap="none" rtlCol="0">
            <a:spAutoFit/>
          </a:bodyPr>
          <a:lstStyle/>
          <a:p>
            <a:r>
              <a:rPr lang="en-US" b="1" dirty="0">
                <a:solidFill>
                  <a:srgbClr val="0000FF"/>
                </a:solidFill>
              </a:rPr>
              <a:t>Proposing</a:t>
            </a:r>
          </a:p>
        </p:txBody>
      </p:sp>
      <p:sp>
        <p:nvSpPr>
          <p:cNvPr id="47" name="TextBox 46"/>
          <p:cNvSpPr txBox="1"/>
          <p:nvPr/>
        </p:nvSpPr>
        <p:spPr>
          <a:xfrm>
            <a:off x="7576617" y="3033450"/>
            <a:ext cx="1056700" cy="369332"/>
          </a:xfrm>
          <a:prstGeom prst="rect">
            <a:avLst/>
          </a:prstGeom>
          <a:noFill/>
        </p:spPr>
        <p:txBody>
          <a:bodyPr wrap="none" rtlCol="0">
            <a:spAutoFit/>
          </a:bodyPr>
          <a:lstStyle/>
          <a:p>
            <a:r>
              <a:rPr lang="en-US" b="1" dirty="0">
                <a:solidFill>
                  <a:srgbClr val="0000FF"/>
                </a:solidFill>
              </a:rPr>
              <a:t>Soliciting</a:t>
            </a:r>
          </a:p>
        </p:txBody>
      </p:sp>
      <p:sp>
        <p:nvSpPr>
          <p:cNvPr id="50" name="TextBox 49"/>
          <p:cNvSpPr txBox="1"/>
          <p:nvPr/>
        </p:nvSpPr>
        <p:spPr>
          <a:xfrm>
            <a:off x="7584371" y="4122862"/>
            <a:ext cx="1133644" cy="369332"/>
          </a:xfrm>
          <a:prstGeom prst="rect">
            <a:avLst/>
          </a:prstGeom>
          <a:noFill/>
        </p:spPr>
        <p:txBody>
          <a:bodyPr wrap="none" rtlCol="0">
            <a:spAutoFit/>
          </a:bodyPr>
          <a:lstStyle/>
          <a:p>
            <a:r>
              <a:rPr lang="en-US" b="1" dirty="0">
                <a:solidFill>
                  <a:srgbClr val="0000FF"/>
                </a:solidFill>
              </a:rPr>
              <a:t>Accepting</a:t>
            </a:r>
          </a:p>
        </p:txBody>
      </p:sp>
      <p:sp>
        <p:nvSpPr>
          <p:cNvPr id="51" name="TextBox 50"/>
          <p:cNvSpPr txBox="1"/>
          <p:nvPr/>
        </p:nvSpPr>
        <p:spPr>
          <a:xfrm>
            <a:off x="7584371" y="5061430"/>
            <a:ext cx="1338828" cy="369332"/>
          </a:xfrm>
          <a:prstGeom prst="rect">
            <a:avLst/>
          </a:prstGeom>
          <a:noFill/>
        </p:spPr>
        <p:txBody>
          <a:bodyPr wrap="none" rtlCol="0">
            <a:spAutoFit/>
          </a:bodyPr>
          <a:lstStyle/>
          <a:p>
            <a:r>
              <a:rPr lang="en-US" b="1" dirty="0">
                <a:solidFill>
                  <a:srgbClr val="0000FF"/>
                </a:solidFill>
              </a:rPr>
              <a:t>Announcing</a:t>
            </a:r>
          </a:p>
        </p:txBody>
      </p:sp>
      <p:sp>
        <p:nvSpPr>
          <p:cNvPr id="52" name="Freeform 51"/>
          <p:cNvSpPr/>
          <p:nvPr/>
        </p:nvSpPr>
        <p:spPr>
          <a:xfrm>
            <a:off x="4250058" y="4538308"/>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TextBox 52"/>
          <p:cNvSpPr txBox="1"/>
          <p:nvPr/>
        </p:nvSpPr>
        <p:spPr>
          <a:xfrm>
            <a:off x="4669778" y="4686555"/>
            <a:ext cx="969699" cy="369332"/>
          </a:xfrm>
          <a:prstGeom prst="rect">
            <a:avLst/>
          </a:prstGeom>
          <a:noFill/>
        </p:spPr>
        <p:txBody>
          <a:bodyPr wrap="none" rtlCol="0">
            <a:spAutoFit/>
          </a:bodyPr>
          <a:lstStyle/>
          <a:p>
            <a:r>
              <a:rPr lang="en-US" dirty="0"/>
              <a:t>Timeout</a:t>
            </a:r>
          </a:p>
        </p:txBody>
      </p:sp>
      <p:sp>
        <p:nvSpPr>
          <p:cNvPr id="54" name="Freeform 53"/>
          <p:cNvSpPr/>
          <p:nvPr/>
        </p:nvSpPr>
        <p:spPr>
          <a:xfrm>
            <a:off x="4274872" y="5282515"/>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TextBox 54"/>
          <p:cNvSpPr txBox="1"/>
          <p:nvPr/>
        </p:nvSpPr>
        <p:spPr>
          <a:xfrm>
            <a:off x="4694592" y="5430762"/>
            <a:ext cx="687132" cy="369332"/>
          </a:xfrm>
          <a:prstGeom prst="rect">
            <a:avLst/>
          </a:prstGeom>
          <a:noFill/>
        </p:spPr>
        <p:txBody>
          <a:bodyPr wrap="none" rtlCol="0">
            <a:spAutoFit/>
          </a:bodyPr>
          <a:lstStyle/>
          <a:p>
            <a:r>
              <a:rPr lang="en-US" dirty="0"/>
              <a:t>Retry</a:t>
            </a:r>
          </a:p>
        </p:txBody>
      </p:sp>
    </p:spTree>
    <p:extLst>
      <p:ext uri="{BB962C8B-B14F-4D97-AF65-F5344CB8AC3E}">
        <p14:creationId xmlns:p14="http://schemas.microsoft.com/office/powerpoint/2010/main" val="88912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Challenge 1</a:t>
            </a:r>
            <a:br>
              <a:rPr lang="en-US" dirty="0"/>
            </a:br>
            <a:r>
              <a:rPr lang="en-US" dirty="0">
                <a:solidFill>
                  <a:schemeClr val="accent2"/>
                </a:solidFill>
              </a:rPr>
              <a:t>(Race condition)</a:t>
            </a: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7" name="TextBox 6"/>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6" name="Straight Connector 15"/>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20" name="Straight Connector 19"/>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25" name="Freeform 2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27" name="Straight Arrow Connector 26"/>
          <p:cNvCxnSpPr/>
          <p:nvPr/>
        </p:nvCxnSpPr>
        <p:spPr>
          <a:xfrm flipH="1">
            <a:off x="2828804" y="2697238"/>
            <a:ext cx="1437600" cy="32657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1271622" y="2878667"/>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281714" y="2697238"/>
            <a:ext cx="1641736" cy="4765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290594" y="2878667"/>
            <a:ext cx="3248780" cy="979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96814" y="2485221"/>
            <a:ext cx="748923" cy="369332"/>
          </a:xfrm>
          <a:prstGeom prst="rect">
            <a:avLst/>
          </a:prstGeom>
          <a:noFill/>
        </p:spPr>
        <p:txBody>
          <a:bodyPr wrap="none" rtlCol="0">
            <a:spAutoFit/>
          </a:bodyPr>
          <a:lstStyle/>
          <a:p>
            <a:r>
              <a:rPr lang="en-US" dirty="0"/>
              <a:t>Solicit</a:t>
            </a:r>
          </a:p>
        </p:txBody>
      </p:sp>
      <p:sp>
        <p:nvSpPr>
          <p:cNvPr id="39" name="TextBox 38"/>
          <p:cNvSpPr txBox="1"/>
          <p:nvPr/>
        </p:nvSpPr>
        <p:spPr>
          <a:xfrm>
            <a:off x="1711119" y="3402782"/>
            <a:ext cx="748923" cy="369332"/>
          </a:xfrm>
          <a:prstGeom prst="rect">
            <a:avLst/>
          </a:prstGeom>
          <a:noFill/>
        </p:spPr>
        <p:txBody>
          <a:bodyPr wrap="none" rtlCol="0">
            <a:spAutoFit/>
          </a:bodyPr>
          <a:lstStyle/>
          <a:p>
            <a:r>
              <a:rPr lang="en-US" dirty="0"/>
              <a:t>Solicit</a:t>
            </a:r>
          </a:p>
        </p:txBody>
      </p:sp>
      <p:sp>
        <p:nvSpPr>
          <p:cNvPr id="40" name="TextBox 39"/>
          <p:cNvSpPr txBox="1"/>
          <p:nvPr/>
        </p:nvSpPr>
        <p:spPr>
          <a:xfrm>
            <a:off x="4954756" y="2539182"/>
            <a:ext cx="748923" cy="369332"/>
          </a:xfrm>
          <a:prstGeom prst="rect">
            <a:avLst/>
          </a:prstGeom>
          <a:noFill/>
        </p:spPr>
        <p:txBody>
          <a:bodyPr wrap="none" rtlCol="0">
            <a:spAutoFit/>
          </a:bodyPr>
          <a:lstStyle/>
          <a:p>
            <a:r>
              <a:rPr lang="en-US" dirty="0"/>
              <a:t>Solicit</a:t>
            </a:r>
          </a:p>
        </p:txBody>
      </p:sp>
      <p:sp>
        <p:nvSpPr>
          <p:cNvPr id="41" name="TextBox 40"/>
          <p:cNvSpPr txBox="1"/>
          <p:nvPr/>
        </p:nvSpPr>
        <p:spPr>
          <a:xfrm>
            <a:off x="6411114" y="3218116"/>
            <a:ext cx="748923" cy="369332"/>
          </a:xfrm>
          <a:prstGeom prst="rect">
            <a:avLst/>
          </a:prstGeom>
          <a:noFill/>
        </p:spPr>
        <p:txBody>
          <a:bodyPr wrap="none" rtlCol="0">
            <a:spAutoFit/>
          </a:bodyPr>
          <a:lstStyle/>
          <a:p>
            <a:r>
              <a:rPr lang="en-US" dirty="0"/>
              <a:t>Solicit</a:t>
            </a:r>
          </a:p>
        </p:txBody>
      </p:sp>
      <p:sp>
        <p:nvSpPr>
          <p:cNvPr id="23" name="Freeform 22"/>
          <p:cNvSpPr/>
          <p:nvPr/>
        </p:nvSpPr>
        <p:spPr>
          <a:xfrm>
            <a:off x="5923450" y="2309584"/>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6343170" y="2457831"/>
            <a:ext cx="834558" cy="369332"/>
          </a:xfrm>
          <a:prstGeom prst="rect">
            <a:avLst/>
          </a:prstGeom>
          <a:noFill/>
        </p:spPr>
        <p:txBody>
          <a:bodyPr wrap="none" rtlCol="0">
            <a:spAutoFit/>
          </a:bodyPr>
          <a:lstStyle/>
          <a:p>
            <a:r>
              <a:rPr lang="en-US" dirty="0"/>
              <a:t>Leader</a:t>
            </a:r>
          </a:p>
        </p:txBody>
      </p:sp>
      <p:sp>
        <p:nvSpPr>
          <p:cNvPr id="29" name="TextBox 28"/>
          <p:cNvSpPr txBox="1"/>
          <p:nvPr/>
        </p:nvSpPr>
        <p:spPr>
          <a:xfrm>
            <a:off x="1227119" y="6283160"/>
            <a:ext cx="7455274" cy="338554"/>
          </a:xfrm>
          <a:prstGeom prst="rect">
            <a:avLst/>
          </a:prstGeom>
          <a:noFill/>
        </p:spPr>
        <p:txBody>
          <a:bodyPr wrap="none" rtlCol="0">
            <a:spAutoFit/>
          </a:bodyPr>
          <a:lstStyle/>
          <a:p>
            <a:r>
              <a:rPr lang="en-US" sz="1600" i="1" dirty="0">
                <a:solidFill>
                  <a:srgbClr val="0000FF"/>
                </a:solidFill>
              </a:rPr>
              <a:t>What happens when two machines choose to be the leader and solicit different values?</a:t>
            </a:r>
          </a:p>
        </p:txBody>
      </p:sp>
      <p:cxnSp>
        <p:nvCxnSpPr>
          <p:cNvPr id="31" name="Straight Arrow Connector 30"/>
          <p:cNvCxnSpPr/>
          <p:nvPr/>
        </p:nvCxnSpPr>
        <p:spPr>
          <a:xfrm flipH="1">
            <a:off x="1271622" y="2908514"/>
            <a:ext cx="4627637" cy="1433676"/>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2789700" y="3587448"/>
            <a:ext cx="3109559" cy="1020018"/>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371275" y="3549524"/>
            <a:ext cx="748923" cy="369332"/>
          </a:xfrm>
          <a:prstGeom prst="rect">
            <a:avLst/>
          </a:prstGeom>
          <a:noFill/>
        </p:spPr>
        <p:txBody>
          <a:bodyPr wrap="none" rtlCol="0">
            <a:spAutoFit/>
          </a:bodyPr>
          <a:lstStyle/>
          <a:p>
            <a:r>
              <a:rPr lang="en-US" dirty="0"/>
              <a:t>Solicit</a:t>
            </a:r>
          </a:p>
        </p:txBody>
      </p:sp>
      <p:sp>
        <p:nvSpPr>
          <p:cNvPr id="36" name="TextBox 35"/>
          <p:cNvSpPr txBox="1"/>
          <p:nvPr/>
        </p:nvSpPr>
        <p:spPr>
          <a:xfrm>
            <a:off x="4697647" y="3858381"/>
            <a:ext cx="748923" cy="369332"/>
          </a:xfrm>
          <a:prstGeom prst="rect">
            <a:avLst/>
          </a:prstGeom>
          <a:noFill/>
        </p:spPr>
        <p:txBody>
          <a:bodyPr wrap="none" rtlCol="0">
            <a:spAutoFit/>
          </a:bodyPr>
          <a:lstStyle/>
          <a:p>
            <a:r>
              <a:rPr lang="en-US" dirty="0"/>
              <a:t>Solicit</a:t>
            </a:r>
          </a:p>
        </p:txBody>
      </p:sp>
      <p:cxnSp>
        <p:nvCxnSpPr>
          <p:cNvPr id="37" name="Straight Arrow Connector 36"/>
          <p:cNvCxnSpPr/>
          <p:nvPr/>
        </p:nvCxnSpPr>
        <p:spPr>
          <a:xfrm>
            <a:off x="5923450" y="3218116"/>
            <a:ext cx="1640115" cy="1644170"/>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378819" y="4227713"/>
            <a:ext cx="748923" cy="369332"/>
          </a:xfrm>
          <a:prstGeom prst="rect">
            <a:avLst/>
          </a:prstGeom>
          <a:noFill/>
        </p:spPr>
        <p:txBody>
          <a:bodyPr wrap="none" rtlCol="0">
            <a:spAutoFit/>
          </a:bodyPr>
          <a:lstStyle/>
          <a:p>
            <a:r>
              <a:rPr lang="en-US" dirty="0"/>
              <a:t>Solicit</a:t>
            </a:r>
          </a:p>
        </p:txBody>
      </p:sp>
    </p:spTree>
    <p:extLst>
      <p:ext uri="{BB962C8B-B14F-4D97-AF65-F5344CB8AC3E}">
        <p14:creationId xmlns:p14="http://schemas.microsoft.com/office/powerpoint/2010/main" val="335176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Challenge 2</a:t>
            </a:r>
            <a:br>
              <a:rPr lang="en-US" dirty="0"/>
            </a:br>
            <a:r>
              <a:rPr lang="en-US" dirty="0">
                <a:solidFill>
                  <a:schemeClr val="accent2"/>
                </a:solidFill>
              </a:rPr>
              <a:t>(Non-termination possibility)</a:t>
            </a: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7" name="TextBox 6"/>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6" name="Straight Connector 15"/>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20" name="Straight Connector 19"/>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25" name="Freeform 2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27" name="Straight Arrow Connector 26"/>
          <p:cNvCxnSpPr/>
          <p:nvPr/>
        </p:nvCxnSpPr>
        <p:spPr>
          <a:xfrm flipH="1">
            <a:off x="2828804" y="2697238"/>
            <a:ext cx="1437600" cy="32657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2085581" y="3864820"/>
            <a:ext cx="2196133" cy="52411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281714" y="2697238"/>
            <a:ext cx="1641736" cy="4765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290594" y="2878667"/>
            <a:ext cx="3248780" cy="979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96814" y="2485221"/>
            <a:ext cx="748923" cy="369332"/>
          </a:xfrm>
          <a:prstGeom prst="rect">
            <a:avLst/>
          </a:prstGeom>
          <a:noFill/>
        </p:spPr>
        <p:txBody>
          <a:bodyPr wrap="none" rtlCol="0">
            <a:spAutoFit/>
          </a:bodyPr>
          <a:lstStyle/>
          <a:p>
            <a:r>
              <a:rPr lang="en-US" dirty="0"/>
              <a:t>Solicit</a:t>
            </a:r>
          </a:p>
        </p:txBody>
      </p:sp>
      <p:sp>
        <p:nvSpPr>
          <p:cNvPr id="40" name="TextBox 39"/>
          <p:cNvSpPr txBox="1"/>
          <p:nvPr/>
        </p:nvSpPr>
        <p:spPr>
          <a:xfrm>
            <a:off x="4954756" y="2539182"/>
            <a:ext cx="748923" cy="369332"/>
          </a:xfrm>
          <a:prstGeom prst="rect">
            <a:avLst/>
          </a:prstGeom>
          <a:noFill/>
        </p:spPr>
        <p:txBody>
          <a:bodyPr wrap="none" rtlCol="0">
            <a:spAutoFit/>
          </a:bodyPr>
          <a:lstStyle/>
          <a:p>
            <a:r>
              <a:rPr lang="en-US" dirty="0"/>
              <a:t>Solicit</a:t>
            </a:r>
          </a:p>
        </p:txBody>
      </p:sp>
      <p:sp>
        <p:nvSpPr>
          <p:cNvPr id="41" name="TextBox 40"/>
          <p:cNvSpPr txBox="1"/>
          <p:nvPr/>
        </p:nvSpPr>
        <p:spPr>
          <a:xfrm>
            <a:off x="6411114" y="3218116"/>
            <a:ext cx="748923" cy="369332"/>
          </a:xfrm>
          <a:prstGeom prst="rect">
            <a:avLst/>
          </a:prstGeom>
          <a:noFill/>
        </p:spPr>
        <p:txBody>
          <a:bodyPr wrap="none" rtlCol="0">
            <a:spAutoFit/>
          </a:bodyPr>
          <a:lstStyle/>
          <a:p>
            <a:r>
              <a:rPr lang="en-US" dirty="0"/>
              <a:t>Solicit</a:t>
            </a:r>
          </a:p>
        </p:txBody>
      </p:sp>
      <p:sp>
        <p:nvSpPr>
          <p:cNvPr id="46" name="TextBox 45"/>
          <p:cNvSpPr txBox="1"/>
          <p:nvPr/>
        </p:nvSpPr>
        <p:spPr>
          <a:xfrm>
            <a:off x="3149214" y="4026937"/>
            <a:ext cx="748923" cy="369332"/>
          </a:xfrm>
          <a:prstGeom prst="rect">
            <a:avLst/>
          </a:prstGeom>
          <a:noFill/>
        </p:spPr>
        <p:txBody>
          <a:bodyPr wrap="none" rtlCol="0">
            <a:spAutoFit/>
          </a:bodyPr>
          <a:lstStyle/>
          <a:p>
            <a:r>
              <a:rPr lang="en-US" dirty="0"/>
              <a:t>Solicit</a:t>
            </a:r>
          </a:p>
        </p:txBody>
      </p:sp>
      <p:sp>
        <p:nvSpPr>
          <p:cNvPr id="47" name="Explosion 1 46"/>
          <p:cNvSpPr/>
          <p:nvPr/>
        </p:nvSpPr>
        <p:spPr>
          <a:xfrm>
            <a:off x="3815490" y="3023810"/>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4618867" y="3402782"/>
            <a:ext cx="710351" cy="369332"/>
          </a:xfrm>
          <a:prstGeom prst="rect">
            <a:avLst/>
          </a:prstGeom>
          <a:noFill/>
        </p:spPr>
        <p:txBody>
          <a:bodyPr wrap="none" rtlCol="0">
            <a:spAutoFit/>
          </a:bodyPr>
          <a:lstStyle/>
          <a:p>
            <a:r>
              <a:rPr lang="en-US" dirty="0"/>
              <a:t>Crash</a:t>
            </a:r>
          </a:p>
        </p:txBody>
      </p:sp>
      <p:sp>
        <p:nvSpPr>
          <p:cNvPr id="49" name="TextBox 48"/>
          <p:cNvSpPr txBox="1"/>
          <p:nvPr/>
        </p:nvSpPr>
        <p:spPr>
          <a:xfrm>
            <a:off x="1227119" y="6283160"/>
            <a:ext cx="6770491" cy="338554"/>
          </a:xfrm>
          <a:prstGeom prst="rect">
            <a:avLst/>
          </a:prstGeom>
          <a:noFill/>
        </p:spPr>
        <p:txBody>
          <a:bodyPr wrap="none" rtlCol="0">
            <a:spAutoFit/>
          </a:bodyPr>
          <a:lstStyle/>
          <a:p>
            <a:r>
              <a:rPr lang="en-US" sz="1600" i="1" dirty="0">
                <a:solidFill>
                  <a:srgbClr val="0000FF"/>
                </a:solidFill>
              </a:rPr>
              <a:t>What happens when the leader crashes before soliciting to all other machines?</a:t>
            </a:r>
          </a:p>
        </p:txBody>
      </p:sp>
    </p:spTree>
    <p:extLst>
      <p:ext uri="{BB962C8B-B14F-4D97-AF65-F5344CB8AC3E}">
        <p14:creationId xmlns:p14="http://schemas.microsoft.com/office/powerpoint/2010/main" val="157409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 Categories</a:t>
            </a:r>
          </a:p>
        </p:txBody>
      </p:sp>
      <p:sp>
        <p:nvSpPr>
          <p:cNvPr id="3" name="Content Placeholder 2"/>
          <p:cNvSpPr>
            <a:spLocks noGrp="1"/>
          </p:cNvSpPr>
          <p:nvPr>
            <p:ph idx="1"/>
          </p:nvPr>
        </p:nvSpPr>
        <p:spPr/>
        <p:txBody>
          <a:bodyPr/>
          <a:lstStyle/>
          <a:p>
            <a:r>
              <a:rPr lang="en-US" dirty="0">
                <a:solidFill>
                  <a:srgbClr val="0000FF"/>
                </a:solidFill>
              </a:rPr>
              <a:t>Recoverability</a:t>
            </a:r>
          </a:p>
          <a:p>
            <a:pPr lvl="1" algn="just"/>
            <a:r>
              <a:rPr lang="en-US" dirty="0"/>
              <a:t>Atomicity (all-or-nothing) for updates involving a single server</a:t>
            </a:r>
          </a:p>
          <a:p>
            <a:pPr lvl="1" algn="just"/>
            <a:r>
              <a:rPr lang="en-US" dirty="0"/>
              <a:t>Atomicity (all-or-nothing) for updates involving more than one server (2 Phase Commit)</a:t>
            </a:r>
          </a:p>
          <a:p>
            <a:pPr lvl="1" algn="just"/>
            <a:r>
              <a:rPr lang="en-US" dirty="0">
                <a:solidFill>
                  <a:srgbClr val="0000FF"/>
                </a:solidFill>
              </a:rPr>
              <a:t>Availability and fault tolerance through replication (our focus)</a:t>
            </a:r>
          </a:p>
        </p:txBody>
      </p:sp>
    </p:spTree>
    <p:extLst>
      <p:ext uri="{BB962C8B-B14F-4D97-AF65-F5344CB8AC3E}">
        <p14:creationId xmlns:p14="http://schemas.microsoft.com/office/powerpoint/2010/main" val="1255298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Challenge 3</a:t>
            </a:r>
            <a:br>
              <a:rPr lang="en-US" dirty="0"/>
            </a:br>
            <a:r>
              <a:rPr lang="en-US" dirty="0">
                <a:solidFill>
                  <a:schemeClr val="accent2"/>
                </a:solidFill>
              </a:rPr>
              <a:t>(Network partition/Unstable network)</a:t>
            </a:r>
          </a:p>
        </p:txBody>
      </p:sp>
      <p:sp>
        <p:nvSpPr>
          <p:cNvPr id="49" name="TextBox 48"/>
          <p:cNvSpPr txBox="1"/>
          <p:nvPr/>
        </p:nvSpPr>
        <p:spPr>
          <a:xfrm>
            <a:off x="1227119" y="6283160"/>
            <a:ext cx="7207209" cy="338554"/>
          </a:xfrm>
          <a:prstGeom prst="rect">
            <a:avLst/>
          </a:prstGeom>
          <a:noFill/>
        </p:spPr>
        <p:txBody>
          <a:bodyPr wrap="none" rtlCol="0">
            <a:spAutoFit/>
          </a:bodyPr>
          <a:lstStyle/>
          <a:p>
            <a:r>
              <a:rPr lang="en-US" sz="1600" i="1" dirty="0">
                <a:solidFill>
                  <a:srgbClr val="0000FF"/>
                </a:solidFill>
              </a:rPr>
              <a:t>What if there is a network partition and the leader does not get majority responses? </a:t>
            </a:r>
          </a:p>
        </p:txBody>
      </p:sp>
      <p:cxnSp>
        <p:nvCxnSpPr>
          <p:cNvPr id="28" name="Straight Connector 27"/>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33" name="TextBox 32"/>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34" name="Straight Connector 33"/>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37" name="Straight Connector 36"/>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42" name="Straight Connector 41"/>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44" name="Freeform 43"/>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50" name="Straight Arrow Connector 49"/>
          <p:cNvCxnSpPr/>
          <p:nvPr/>
        </p:nvCxnSpPr>
        <p:spPr>
          <a:xfrm flipH="1">
            <a:off x="2828804" y="2697238"/>
            <a:ext cx="1437600" cy="32657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1271622" y="2878667"/>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81714" y="2697238"/>
            <a:ext cx="1641736" cy="4765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290594" y="2878667"/>
            <a:ext cx="3248780" cy="979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996814" y="2485221"/>
            <a:ext cx="748923" cy="369332"/>
          </a:xfrm>
          <a:prstGeom prst="rect">
            <a:avLst/>
          </a:prstGeom>
          <a:noFill/>
        </p:spPr>
        <p:txBody>
          <a:bodyPr wrap="none" rtlCol="0">
            <a:spAutoFit/>
          </a:bodyPr>
          <a:lstStyle/>
          <a:p>
            <a:r>
              <a:rPr lang="en-US" dirty="0"/>
              <a:t>Solicit</a:t>
            </a:r>
          </a:p>
        </p:txBody>
      </p:sp>
      <p:sp>
        <p:nvSpPr>
          <p:cNvPr id="55" name="TextBox 54"/>
          <p:cNvSpPr txBox="1"/>
          <p:nvPr/>
        </p:nvSpPr>
        <p:spPr>
          <a:xfrm>
            <a:off x="1711119" y="3402782"/>
            <a:ext cx="748923" cy="369332"/>
          </a:xfrm>
          <a:prstGeom prst="rect">
            <a:avLst/>
          </a:prstGeom>
          <a:noFill/>
        </p:spPr>
        <p:txBody>
          <a:bodyPr wrap="none" rtlCol="0">
            <a:spAutoFit/>
          </a:bodyPr>
          <a:lstStyle/>
          <a:p>
            <a:r>
              <a:rPr lang="en-US" dirty="0"/>
              <a:t>Solicit</a:t>
            </a:r>
          </a:p>
        </p:txBody>
      </p:sp>
      <p:sp>
        <p:nvSpPr>
          <p:cNvPr id="56" name="TextBox 55"/>
          <p:cNvSpPr txBox="1"/>
          <p:nvPr/>
        </p:nvSpPr>
        <p:spPr>
          <a:xfrm>
            <a:off x="4954756" y="2539182"/>
            <a:ext cx="748923" cy="369332"/>
          </a:xfrm>
          <a:prstGeom prst="rect">
            <a:avLst/>
          </a:prstGeom>
          <a:noFill/>
        </p:spPr>
        <p:txBody>
          <a:bodyPr wrap="none" rtlCol="0">
            <a:spAutoFit/>
          </a:bodyPr>
          <a:lstStyle/>
          <a:p>
            <a:r>
              <a:rPr lang="en-US" dirty="0"/>
              <a:t>Solicit</a:t>
            </a:r>
          </a:p>
        </p:txBody>
      </p:sp>
      <p:sp>
        <p:nvSpPr>
          <p:cNvPr id="57" name="TextBox 56"/>
          <p:cNvSpPr txBox="1"/>
          <p:nvPr/>
        </p:nvSpPr>
        <p:spPr>
          <a:xfrm>
            <a:off x="6411114" y="3218116"/>
            <a:ext cx="748923" cy="369332"/>
          </a:xfrm>
          <a:prstGeom prst="rect">
            <a:avLst/>
          </a:prstGeom>
          <a:noFill/>
        </p:spPr>
        <p:txBody>
          <a:bodyPr wrap="none" rtlCol="0">
            <a:spAutoFit/>
          </a:bodyPr>
          <a:lstStyle/>
          <a:p>
            <a:r>
              <a:rPr lang="en-US" dirty="0"/>
              <a:t>Solicit</a:t>
            </a:r>
          </a:p>
        </p:txBody>
      </p:sp>
      <p:cxnSp>
        <p:nvCxnSpPr>
          <p:cNvPr id="58" name="Straight Arrow Connector 57"/>
          <p:cNvCxnSpPr/>
          <p:nvPr/>
        </p:nvCxnSpPr>
        <p:spPr>
          <a:xfrm>
            <a:off x="2828804" y="4209136"/>
            <a:ext cx="1002568" cy="1102274"/>
          </a:xfrm>
          <a:prstGeom prst="straightConnector1">
            <a:avLst/>
          </a:prstGeom>
          <a:ln>
            <a:solidFill>
              <a:srgbClr val="0000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3085358" y="4275226"/>
            <a:ext cx="826894" cy="369332"/>
          </a:xfrm>
          <a:prstGeom prst="rect">
            <a:avLst/>
          </a:prstGeom>
          <a:noFill/>
        </p:spPr>
        <p:txBody>
          <a:bodyPr wrap="none" rtlCol="0">
            <a:spAutoFit/>
          </a:bodyPr>
          <a:lstStyle/>
          <a:p>
            <a:r>
              <a:rPr lang="en-US" dirty="0"/>
              <a:t>Accept</a:t>
            </a:r>
          </a:p>
        </p:txBody>
      </p:sp>
      <p:cxnSp>
        <p:nvCxnSpPr>
          <p:cNvPr id="60" name="Straight Arrow Connector 59"/>
          <p:cNvCxnSpPr/>
          <p:nvPr/>
        </p:nvCxnSpPr>
        <p:spPr>
          <a:xfrm flipH="1">
            <a:off x="4290594" y="4209136"/>
            <a:ext cx="1632856" cy="447524"/>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4541309" y="4023652"/>
            <a:ext cx="826894" cy="369332"/>
          </a:xfrm>
          <a:prstGeom prst="rect">
            <a:avLst/>
          </a:prstGeom>
          <a:noFill/>
        </p:spPr>
        <p:txBody>
          <a:bodyPr wrap="none" rtlCol="0">
            <a:spAutoFit/>
          </a:bodyPr>
          <a:lstStyle/>
          <a:p>
            <a:r>
              <a:rPr lang="en-US" dirty="0"/>
              <a:t>Accept</a:t>
            </a:r>
          </a:p>
        </p:txBody>
      </p:sp>
    </p:spTree>
    <p:extLst>
      <p:ext uri="{BB962C8B-B14F-4D97-AF65-F5344CB8AC3E}">
        <p14:creationId xmlns:p14="http://schemas.microsoft.com/office/powerpoint/2010/main" val="660741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Challenge 4</a:t>
            </a:r>
            <a:br>
              <a:rPr lang="en-US" dirty="0"/>
            </a:br>
            <a:r>
              <a:rPr lang="en-US" dirty="0">
                <a:solidFill>
                  <a:schemeClr val="accent2"/>
                </a:solidFill>
              </a:rPr>
              <a:t>(Faults possibility)</a:t>
            </a: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7" name="TextBox 6"/>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6" name="Straight Connector 15"/>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20" name="Straight Connector 19"/>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25" name="Freeform 2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27" name="Straight Arrow Connector 26"/>
          <p:cNvCxnSpPr/>
          <p:nvPr/>
        </p:nvCxnSpPr>
        <p:spPr>
          <a:xfrm flipH="1">
            <a:off x="2828804" y="2697238"/>
            <a:ext cx="1437600" cy="32657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1271622" y="2878667"/>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281714" y="2697238"/>
            <a:ext cx="1641736" cy="4765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290594" y="2878667"/>
            <a:ext cx="3248780" cy="979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96814" y="2485221"/>
            <a:ext cx="748923" cy="369332"/>
          </a:xfrm>
          <a:prstGeom prst="rect">
            <a:avLst/>
          </a:prstGeom>
          <a:noFill/>
        </p:spPr>
        <p:txBody>
          <a:bodyPr wrap="none" rtlCol="0">
            <a:spAutoFit/>
          </a:bodyPr>
          <a:lstStyle/>
          <a:p>
            <a:r>
              <a:rPr lang="en-US" dirty="0"/>
              <a:t>Solicit</a:t>
            </a:r>
          </a:p>
        </p:txBody>
      </p:sp>
      <p:sp>
        <p:nvSpPr>
          <p:cNvPr id="39" name="TextBox 38"/>
          <p:cNvSpPr txBox="1"/>
          <p:nvPr/>
        </p:nvSpPr>
        <p:spPr>
          <a:xfrm>
            <a:off x="1711119" y="3402782"/>
            <a:ext cx="748923" cy="369332"/>
          </a:xfrm>
          <a:prstGeom prst="rect">
            <a:avLst/>
          </a:prstGeom>
          <a:noFill/>
        </p:spPr>
        <p:txBody>
          <a:bodyPr wrap="none" rtlCol="0">
            <a:spAutoFit/>
          </a:bodyPr>
          <a:lstStyle/>
          <a:p>
            <a:r>
              <a:rPr lang="en-US" dirty="0"/>
              <a:t>Solicit</a:t>
            </a:r>
          </a:p>
        </p:txBody>
      </p:sp>
      <p:sp>
        <p:nvSpPr>
          <p:cNvPr id="40" name="TextBox 39"/>
          <p:cNvSpPr txBox="1"/>
          <p:nvPr/>
        </p:nvSpPr>
        <p:spPr>
          <a:xfrm>
            <a:off x="4954756" y="2539182"/>
            <a:ext cx="748923" cy="369332"/>
          </a:xfrm>
          <a:prstGeom prst="rect">
            <a:avLst/>
          </a:prstGeom>
          <a:noFill/>
        </p:spPr>
        <p:txBody>
          <a:bodyPr wrap="none" rtlCol="0">
            <a:spAutoFit/>
          </a:bodyPr>
          <a:lstStyle/>
          <a:p>
            <a:r>
              <a:rPr lang="en-US" dirty="0"/>
              <a:t>Solicit</a:t>
            </a:r>
          </a:p>
        </p:txBody>
      </p:sp>
      <p:sp>
        <p:nvSpPr>
          <p:cNvPr id="41" name="TextBox 40"/>
          <p:cNvSpPr txBox="1"/>
          <p:nvPr/>
        </p:nvSpPr>
        <p:spPr>
          <a:xfrm>
            <a:off x="6411114" y="3218116"/>
            <a:ext cx="748923" cy="369332"/>
          </a:xfrm>
          <a:prstGeom prst="rect">
            <a:avLst/>
          </a:prstGeom>
          <a:noFill/>
        </p:spPr>
        <p:txBody>
          <a:bodyPr wrap="none" rtlCol="0">
            <a:spAutoFit/>
          </a:bodyPr>
          <a:lstStyle/>
          <a:p>
            <a:r>
              <a:rPr lang="en-US" dirty="0"/>
              <a:t>Solicit</a:t>
            </a:r>
          </a:p>
        </p:txBody>
      </p:sp>
      <p:cxnSp>
        <p:nvCxnSpPr>
          <p:cNvPr id="23" name="Straight Arrow Connector 22"/>
          <p:cNvCxnSpPr/>
          <p:nvPr/>
        </p:nvCxnSpPr>
        <p:spPr>
          <a:xfrm>
            <a:off x="2828804" y="3784209"/>
            <a:ext cx="1437600" cy="243505"/>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082449" y="3501144"/>
            <a:ext cx="826894" cy="369332"/>
          </a:xfrm>
          <a:prstGeom prst="rect">
            <a:avLst/>
          </a:prstGeom>
          <a:noFill/>
        </p:spPr>
        <p:txBody>
          <a:bodyPr wrap="none" rtlCol="0">
            <a:spAutoFit/>
          </a:bodyPr>
          <a:lstStyle/>
          <a:p>
            <a:r>
              <a:rPr lang="en-US" dirty="0"/>
              <a:t>Accept</a:t>
            </a:r>
          </a:p>
        </p:txBody>
      </p:sp>
      <p:cxnSp>
        <p:nvCxnSpPr>
          <p:cNvPr id="29" name="Straight Arrow Connector 28"/>
          <p:cNvCxnSpPr/>
          <p:nvPr/>
        </p:nvCxnSpPr>
        <p:spPr>
          <a:xfrm flipH="1">
            <a:off x="4290594" y="3870476"/>
            <a:ext cx="1632856" cy="447524"/>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541309" y="3684992"/>
            <a:ext cx="826894" cy="369332"/>
          </a:xfrm>
          <a:prstGeom prst="rect">
            <a:avLst/>
          </a:prstGeom>
          <a:noFill/>
        </p:spPr>
        <p:txBody>
          <a:bodyPr wrap="none" rtlCol="0">
            <a:spAutoFit/>
          </a:bodyPr>
          <a:lstStyle/>
          <a:p>
            <a:r>
              <a:rPr lang="en-US" dirty="0"/>
              <a:t>Accept</a:t>
            </a:r>
          </a:p>
        </p:txBody>
      </p:sp>
      <p:cxnSp>
        <p:nvCxnSpPr>
          <p:cNvPr id="33" name="Straight Arrow Connector 32"/>
          <p:cNvCxnSpPr/>
          <p:nvPr/>
        </p:nvCxnSpPr>
        <p:spPr>
          <a:xfrm flipH="1">
            <a:off x="3244110" y="5116283"/>
            <a:ext cx="1022295" cy="146773"/>
          </a:xfrm>
          <a:prstGeom prst="straightConnector1">
            <a:avLst/>
          </a:prstGeom>
          <a:ln>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1850571" y="5263056"/>
            <a:ext cx="2415832" cy="478188"/>
          </a:xfrm>
          <a:prstGeom prst="straightConnector1">
            <a:avLst/>
          </a:prstGeom>
          <a:ln>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956098" y="4850180"/>
            <a:ext cx="1137526" cy="369332"/>
          </a:xfrm>
          <a:prstGeom prst="rect">
            <a:avLst/>
          </a:prstGeom>
          <a:noFill/>
        </p:spPr>
        <p:txBody>
          <a:bodyPr wrap="none" rtlCol="0">
            <a:spAutoFit/>
          </a:bodyPr>
          <a:lstStyle/>
          <a:p>
            <a:r>
              <a:rPr lang="en-US" dirty="0"/>
              <a:t>Announce</a:t>
            </a:r>
          </a:p>
        </p:txBody>
      </p:sp>
      <p:sp>
        <p:nvSpPr>
          <p:cNvPr id="37" name="TextBox 36"/>
          <p:cNvSpPr txBox="1"/>
          <p:nvPr/>
        </p:nvSpPr>
        <p:spPr>
          <a:xfrm>
            <a:off x="1475640" y="5308200"/>
            <a:ext cx="1137526" cy="369332"/>
          </a:xfrm>
          <a:prstGeom prst="rect">
            <a:avLst/>
          </a:prstGeom>
          <a:noFill/>
        </p:spPr>
        <p:txBody>
          <a:bodyPr wrap="none" rtlCol="0">
            <a:spAutoFit/>
          </a:bodyPr>
          <a:lstStyle/>
          <a:p>
            <a:r>
              <a:rPr lang="en-US" dirty="0"/>
              <a:t>Announce</a:t>
            </a:r>
          </a:p>
        </p:txBody>
      </p:sp>
      <p:cxnSp>
        <p:nvCxnSpPr>
          <p:cNvPr id="42" name="Straight Arrow Connector 41"/>
          <p:cNvCxnSpPr/>
          <p:nvPr/>
        </p:nvCxnSpPr>
        <p:spPr>
          <a:xfrm>
            <a:off x="4290594" y="5119911"/>
            <a:ext cx="1245398" cy="188289"/>
          </a:xfrm>
          <a:prstGeom prst="straightConnector1">
            <a:avLst/>
          </a:prstGeom>
          <a:ln>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761733" y="4905811"/>
            <a:ext cx="1137526" cy="369332"/>
          </a:xfrm>
          <a:prstGeom prst="rect">
            <a:avLst/>
          </a:prstGeom>
          <a:noFill/>
        </p:spPr>
        <p:txBody>
          <a:bodyPr wrap="none" rtlCol="0">
            <a:spAutoFit/>
          </a:bodyPr>
          <a:lstStyle/>
          <a:p>
            <a:r>
              <a:rPr lang="en-US" dirty="0"/>
              <a:t>Announce</a:t>
            </a:r>
          </a:p>
        </p:txBody>
      </p:sp>
      <p:cxnSp>
        <p:nvCxnSpPr>
          <p:cNvPr id="44" name="Straight Arrow Connector 43"/>
          <p:cNvCxnSpPr/>
          <p:nvPr/>
        </p:nvCxnSpPr>
        <p:spPr>
          <a:xfrm>
            <a:off x="4281714" y="5263056"/>
            <a:ext cx="3023810" cy="578941"/>
          </a:xfrm>
          <a:prstGeom prst="straightConnector1">
            <a:avLst/>
          </a:prstGeom>
          <a:ln>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13736" y="5371912"/>
            <a:ext cx="1137526" cy="369332"/>
          </a:xfrm>
          <a:prstGeom prst="rect">
            <a:avLst/>
          </a:prstGeom>
          <a:noFill/>
        </p:spPr>
        <p:txBody>
          <a:bodyPr wrap="none" rtlCol="0">
            <a:spAutoFit/>
          </a:bodyPr>
          <a:lstStyle/>
          <a:p>
            <a:r>
              <a:rPr lang="en-US" dirty="0"/>
              <a:t>Announce</a:t>
            </a:r>
          </a:p>
        </p:txBody>
      </p:sp>
      <p:sp>
        <p:nvSpPr>
          <p:cNvPr id="46" name="Explosion 1 45"/>
          <p:cNvSpPr/>
          <p:nvPr/>
        </p:nvSpPr>
        <p:spPr>
          <a:xfrm>
            <a:off x="3891797" y="4398583"/>
            <a:ext cx="779834" cy="543503"/>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4597377" y="4480848"/>
            <a:ext cx="710351" cy="369332"/>
          </a:xfrm>
          <a:prstGeom prst="rect">
            <a:avLst/>
          </a:prstGeom>
          <a:noFill/>
        </p:spPr>
        <p:txBody>
          <a:bodyPr wrap="none" rtlCol="0">
            <a:spAutoFit/>
          </a:bodyPr>
          <a:lstStyle/>
          <a:p>
            <a:r>
              <a:rPr lang="en-US" dirty="0"/>
              <a:t>Crash</a:t>
            </a:r>
          </a:p>
        </p:txBody>
      </p:sp>
      <p:sp>
        <p:nvSpPr>
          <p:cNvPr id="48" name="TextBox 47"/>
          <p:cNvSpPr txBox="1"/>
          <p:nvPr/>
        </p:nvSpPr>
        <p:spPr>
          <a:xfrm>
            <a:off x="1227119" y="6283160"/>
            <a:ext cx="7331642" cy="338554"/>
          </a:xfrm>
          <a:prstGeom prst="rect">
            <a:avLst/>
          </a:prstGeom>
          <a:noFill/>
        </p:spPr>
        <p:txBody>
          <a:bodyPr wrap="none" rtlCol="0">
            <a:spAutoFit/>
          </a:bodyPr>
          <a:lstStyle/>
          <a:p>
            <a:r>
              <a:rPr lang="en-US" sz="1600" i="1" dirty="0">
                <a:solidFill>
                  <a:srgbClr val="0000FF"/>
                </a:solidFill>
              </a:rPr>
              <a:t>What if the leader crashes after deciding the value, but before announcing the result? </a:t>
            </a:r>
          </a:p>
        </p:txBody>
      </p:sp>
    </p:spTree>
    <p:extLst>
      <p:ext uri="{BB962C8B-B14F-4D97-AF65-F5344CB8AC3E}">
        <p14:creationId xmlns:p14="http://schemas.microsoft.com/office/powerpoint/2010/main" val="3677826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Challenge 5</a:t>
            </a:r>
            <a:br>
              <a:rPr lang="en-US" dirty="0"/>
            </a:br>
            <a:r>
              <a:rPr lang="en-US" dirty="0">
                <a:solidFill>
                  <a:schemeClr val="accent2"/>
                </a:solidFill>
              </a:rPr>
              <a:t>(Fault &amp; non-termination)</a:t>
            </a: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7" name="TextBox 6"/>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6" name="Straight Connector 15"/>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20" name="Straight Connector 19"/>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25" name="Freeform 2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27" name="Straight Arrow Connector 26"/>
          <p:cNvCxnSpPr/>
          <p:nvPr/>
        </p:nvCxnSpPr>
        <p:spPr>
          <a:xfrm flipH="1">
            <a:off x="2828804" y="2697238"/>
            <a:ext cx="1437600" cy="32657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1271622" y="2878667"/>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281714" y="2697238"/>
            <a:ext cx="1641736" cy="4765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290594" y="2878667"/>
            <a:ext cx="3248780" cy="979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96814" y="2485221"/>
            <a:ext cx="748923" cy="369332"/>
          </a:xfrm>
          <a:prstGeom prst="rect">
            <a:avLst/>
          </a:prstGeom>
          <a:noFill/>
        </p:spPr>
        <p:txBody>
          <a:bodyPr wrap="none" rtlCol="0">
            <a:spAutoFit/>
          </a:bodyPr>
          <a:lstStyle/>
          <a:p>
            <a:r>
              <a:rPr lang="en-US" dirty="0"/>
              <a:t>Solicit</a:t>
            </a:r>
          </a:p>
        </p:txBody>
      </p:sp>
      <p:sp>
        <p:nvSpPr>
          <p:cNvPr id="39" name="TextBox 38"/>
          <p:cNvSpPr txBox="1"/>
          <p:nvPr/>
        </p:nvSpPr>
        <p:spPr>
          <a:xfrm>
            <a:off x="1711119" y="3402782"/>
            <a:ext cx="748923" cy="369332"/>
          </a:xfrm>
          <a:prstGeom prst="rect">
            <a:avLst/>
          </a:prstGeom>
          <a:noFill/>
        </p:spPr>
        <p:txBody>
          <a:bodyPr wrap="none" rtlCol="0">
            <a:spAutoFit/>
          </a:bodyPr>
          <a:lstStyle/>
          <a:p>
            <a:r>
              <a:rPr lang="en-US" dirty="0"/>
              <a:t>Solicit</a:t>
            </a:r>
          </a:p>
        </p:txBody>
      </p:sp>
      <p:sp>
        <p:nvSpPr>
          <p:cNvPr id="40" name="TextBox 39"/>
          <p:cNvSpPr txBox="1"/>
          <p:nvPr/>
        </p:nvSpPr>
        <p:spPr>
          <a:xfrm>
            <a:off x="4954756" y="2539182"/>
            <a:ext cx="748923" cy="369332"/>
          </a:xfrm>
          <a:prstGeom prst="rect">
            <a:avLst/>
          </a:prstGeom>
          <a:noFill/>
        </p:spPr>
        <p:txBody>
          <a:bodyPr wrap="none" rtlCol="0">
            <a:spAutoFit/>
          </a:bodyPr>
          <a:lstStyle/>
          <a:p>
            <a:r>
              <a:rPr lang="en-US" dirty="0"/>
              <a:t>Solicit</a:t>
            </a:r>
          </a:p>
        </p:txBody>
      </p:sp>
      <p:sp>
        <p:nvSpPr>
          <p:cNvPr id="41" name="TextBox 40"/>
          <p:cNvSpPr txBox="1"/>
          <p:nvPr/>
        </p:nvSpPr>
        <p:spPr>
          <a:xfrm>
            <a:off x="6411114" y="3218116"/>
            <a:ext cx="748923" cy="369332"/>
          </a:xfrm>
          <a:prstGeom prst="rect">
            <a:avLst/>
          </a:prstGeom>
          <a:noFill/>
        </p:spPr>
        <p:txBody>
          <a:bodyPr wrap="none" rtlCol="0">
            <a:spAutoFit/>
          </a:bodyPr>
          <a:lstStyle/>
          <a:p>
            <a:r>
              <a:rPr lang="en-US" dirty="0"/>
              <a:t>Solicit</a:t>
            </a:r>
          </a:p>
        </p:txBody>
      </p:sp>
      <p:cxnSp>
        <p:nvCxnSpPr>
          <p:cNvPr id="23" name="Straight Arrow Connector 22"/>
          <p:cNvCxnSpPr/>
          <p:nvPr/>
        </p:nvCxnSpPr>
        <p:spPr>
          <a:xfrm>
            <a:off x="2828804" y="3784209"/>
            <a:ext cx="1437600" cy="243505"/>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082449" y="3501144"/>
            <a:ext cx="826894" cy="369332"/>
          </a:xfrm>
          <a:prstGeom prst="rect">
            <a:avLst/>
          </a:prstGeom>
          <a:noFill/>
        </p:spPr>
        <p:txBody>
          <a:bodyPr wrap="none" rtlCol="0">
            <a:spAutoFit/>
          </a:bodyPr>
          <a:lstStyle/>
          <a:p>
            <a:r>
              <a:rPr lang="en-US" dirty="0"/>
              <a:t>Accept</a:t>
            </a:r>
          </a:p>
        </p:txBody>
      </p:sp>
      <p:cxnSp>
        <p:nvCxnSpPr>
          <p:cNvPr id="29" name="Straight Arrow Connector 28"/>
          <p:cNvCxnSpPr/>
          <p:nvPr/>
        </p:nvCxnSpPr>
        <p:spPr>
          <a:xfrm flipH="1">
            <a:off x="4290594" y="3870476"/>
            <a:ext cx="1632856" cy="447524"/>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541309" y="3684992"/>
            <a:ext cx="826894" cy="369332"/>
          </a:xfrm>
          <a:prstGeom prst="rect">
            <a:avLst/>
          </a:prstGeom>
          <a:noFill/>
        </p:spPr>
        <p:txBody>
          <a:bodyPr wrap="none" rtlCol="0">
            <a:spAutoFit/>
          </a:bodyPr>
          <a:lstStyle/>
          <a:p>
            <a:r>
              <a:rPr lang="en-US" dirty="0"/>
              <a:t>Accept</a:t>
            </a:r>
          </a:p>
        </p:txBody>
      </p:sp>
      <p:cxnSp>
        <p:nvCxnSpPr>
          <p:cNvPr id="33" name="Straight Arrow Connector 32"/>
          <p:cNvCxnSpPr/>
          <p:nvPr/>
        </p:nvCxnSpPr>
        <p:spPr>
          <a:xfrm flipH="1">
            <a:off x="3244110" y="5116283"/>
            <a:ext cx="1022295" cy="146773"/>
          </a:xfrm>
          <a:prstGeom prst="straightConnector1">
            <a:avLst/>
          </a:prstGeom>
          <a:ln>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1850571" y="5263056"/>
            <a:ext cx="2415832" cy="478188"/>
          </a:xfrm>
          <a:prstGeom prst="straightConnector1">
            <a:avLst/>
          </a:prstGeom>
          <a:ln>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956098" y="4850180"/>
            <a:ext cx="1137526" cy="369332"/>
          </a:xfrm>
          <a:prstGeom prst="rect">
            <a:avLst/>
          </a:prstGeom>
          <a:noFill/>
        </p:spPr>
        <p:txBody>
          <a:bodyPr wrap="none" rtlCol="0">
            <a:spAutoFit/>
          </a:bodyPr>
          <a:lstStyle/>
          <a:p>
            <a:r>
              <a:rPr lang="en-US" dirty="0"/>
              <a:t>Announce</a:t>
            </a:r>
          </a:p>
        </p:txBody>
      </p:sp>
      <p:sp>
        <p:nvSpPr>
          <p:cNvPr id="37" name="TextBox 36"/>
          <p:cNvSpPr txBox="1"/>
          <p:nvPr/>
        </p:nvSpPr>
        <p:spPr>
          <a:xfrm>
            <a:off x="1475640" y="5308200"/>
            <a:ext cx="1137526" cy="369332"/>
          </a:xfrm>
          <a:prstGeom prst="rect">
            <a:avLst/>
          </a:prstGeom>
          <a:noFill/>
        </p:spPr>
        <p:txBody>
          <a:bodyPr wrap="none" rtlCol="0">
            <a:spAutoFit/>
          </a:bodyPr>
          <a:lstStyle/>
          <a:p>
            <a:r>
              <a:rPr lang="en-US" dirty="0"/>
              <a:t>Announce</a:t>
            </a:r>
          </a:p>
        </p:txBody>
      </p:sp>
      <p:cxnSp>
        <p:nvCxnSpPr>
          <p:cNvPr id="42" name="Straight Arrow Connector 41"/>
          <p:cNvCxnSpPr/>
          <p:nvPr/>
        </p:nvCxnSpPr>
        <p:spPr>
          <a:xfrm>
            <a:off x="4290594" y="5119911"/>
            <a:ext cx="1245398" cy="188289"/>
          </a:xfrm>
          <a:prstGeom prst="straightConnector1">
            <a:avLst/>
          </a:prstGeom>
          <a:ln>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761733" y="4905811"/>
            <a:ext cx="1137526" cy="369332"/>
          </a:xfrm>
          <a:prstGeom prst="rect">
            <a:avLst/>
          </a:prstGeom>
          <a:noFill/>
        </p:spPr>
        <p:txBody>
          <a:bodyPr wrap="none" rtlCol="0">
            <a:spAutoFit/>
          </a:bodyPr>
          <a:lstStyle/>
          <a:p>
            <a:r>
              <a:rPr lang="en-US" dirty="0"/>
              <a:t>Announce</a:t>
            </a:r>
          </a:p>
        </p:txBody>
      </p:sp>
      <p:cxnSp>
        <p:nvCxnSpPr>
          <p:cNvPr id="44" name="Straight Arrow Connector 43"/>
          <p:cNvCxnSpPr/>
          <p:nvPr/>
        </p:nvCxnSpPr>
        <p:spPr>
          <a:xfrm>
            <a:off x="4281714" y="5263056"/>
            <a:ext cx="3023810" cy="578941"/>
          </a:xfrm>
          <a:prstGeom prst="straightConnector1">
            <a:avLst/>
          </a:prstGeom>
          <a:ln>
            <a:solidFill>
              <a:srgbClr val="008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13736" y="5371912"/>
            <a:ext cx="1137526" cy="369332"/>
          </a:xfrm>
          <a:prstGeom prst="rect">
            <a:avLst/>
          </a:prstGeom>
          <a:noFill/>
        </p:spPr>
        <p:txBody>
          <a:bodyPr wrap="none" rtlCol="0">
            <a:spAutoFit/>
          </a:bodyPr>
          <a:lstStyle/>
          <a:p>
            <a:r>
              <a:rPr lang="en-US" dirty="0"/>
              <a:t>Announce</a:t>
            </a:r>
          </a:p>
        </p:txBody>
      </p:sp>
      <p:sp>
        <p:nvSpPr>
          <p:cNvPr id="46" name="Explosion 1 45"/>
          <p:cNvSpPr/>
          <p:nvPr/>
        </p:nvSpPr>
        <p:spPr>
          <a:xfrm>
            <a:off x="3891797" y="4398583"/>
            <a:ext cx="779834" cy="543503"/>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4597377" y="4480848"/>
            <a:ext cx="710351" cy="369332"/>
          </a:xfrm>
          <a:prstGeom prst="rect">
            <a:avLst/>
          </a:prstGeom>
          <a:noFill/>
        </p:spPr>
        <p:txBody>
          <a:bodyPr wrap="none" rtlCol="0">
            <a:spAutoFit/>
          </a:bodyPr>
          <a:lstStyle/>
          <a:p>
            <a:r>
              <a:rPr lang="en-US" dirty="0"/>
              <a:t>Crash</a:t>
            </a:r>
          </a:p>
        </p:txBody>
      </p:sp>
      <p:sp>
        <p:nvSpPr>
          <p:cNvPr id="48" name="TextBox 47"/>
          <p:cNvSpPr txBox="1"/>
          <p:nvPr/>
        </p:nvSpPr>
        <p:spPr>
          <a:xfrm>
            <a:off x="1227119" y="6283160"/>
            <a:ext cx="7174147" cy="338554"/>
          </a:xfrm>
          <a:prstGeom prst="rect">
            <a:avLst/>
          </a:prstGeom>
          <a:noFill/>
        </p:spPr>
        <p:txBody>
          <a:bodyPr wrap="none" rtlCol="0">
            <a:spAutoFit/>
          </a:bodyPr>
          <a:lstStyle/>
          <a:p>
            <a:r>
              <a:rPr lang="en-US" sz="1600" i="1" dirty="0">
                <a:solidFill>
                  <a:srgbClr val="0000FF"/>
                </a:solidFill>
              </a:rPr>
              <a:t>New Leader (Node 5) decides a new value after the decision by a leader that crashed</a:t>
            </a:r>
          </a:p>
        </p:txBody>
      </p:sp>
      <p:sp>
        <p:nvSpPr>
          <p:cNvPr id="49" name="Freeform 48"/>
          <p:cNvSpPr/>
          <p:nvPr/>
        </p:nvSpPr>
        <p:spPr>
          <a:xfrm>
            <a:off x="7519036" y="5001495"/>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TextBox 49"/>
          <p:cNvSpPr txBox="1"/>
          <p:nvPr/>
        </p:nvSpPr>
        <p:spPr>
          <a:xfrm>
            <a:off x="7938756" y="5149742"/>
            <a:ext cx="834558" cy="369332"/>
          </a:xfrm>
          <a:prstGeom prst="rect">
            <a:avLst/>
          </a:prstGeom>
          <a:noFill/>
        </p:spPr>
        <p:txBody>
          <a:bodyPr wrap="none" rtlCol="0">
            <a:spAutoFit/>
          </a:bodyPr>
          <a:lstStyle/>
          <a:p>
            <a:r>
              <a:rPr lang="en-US" dirty="0"/>
              <a:t>Leader</a:t>
            </a:r>
          </a:p>
        </p:txBody>
      </p:sp>
    </p:spTree>
    <p:extLst>
      <p:ext uri="{BB962C8B-B14F-4D97-AF65-F5344CB8AC3E}">
        <p14:creationId xmlns:p14="http://schemas.microsoft.com/office/powerpoint/2010/main" val="270024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Solution</a:t>
            </a:r>
          </a:p>
        </p:txBody>
      </p:sp>
      <p:sp>
        <p:nvSpPr>
          <p:cNvPr id="3" name="Content Placeholder 2"/>
          <p:cNvSpPr>
            <a:spLocks noGrp="1"/>
          </p:cNvSpPr>
          <p:nvPr>
            <p:ph idx="1"/>
          </p:nvPr>
        </p:nvSpPr>
        <p:spPr/>
        <p:txBody>
          <a:bodyPr>
            <a:normAutofit/>
          </a:bodyPr>
          <a:lstStyle/>
          <a:p>
            <a:pPr algn="just"/>
            <a:r>
              <a:rPr lang="en-US" i="1" dirty="0">
                <a:solidFill>
                  <a:srgbClr val="000000"/>
                </a:solidFill>
              </a:rPr>
              <a:t>Proposals are ordered by Proposal ID#</a:t>
            </a:r>
          </a:p>
          <a:p>
            <a:pPr lvl="1" algn="just"/>
            <a:r>
              <a:rPr lang="en-US" i="1" dirty="0">
                <a:solidFill>
                  <a:srgbClr val="000000"/>
                </a:solidFill>
              </a:rPr>
              <a:t>Such as using </a:t>
            </a:r>
            <a:r>
              <a:rPr lang="en-US" i="1" dirty="0">
                <a:solidFill>
                  <a:srgbClr val="FF0000"/>
                </a:solidFill>
              </a:rPr>
              <a:t>Machine ID#:Logical Clock</a:t>
            </a:r>
          </a:p>
          <a:p>
            <a:pPr marL="457200" lvl="1" indent="0" algn="just">
              <a:buNone/>
            </a:pPr>
            <a:endParaRPr lang="en-US" dirty="0">
              <a:solidFill>
                <a:srgbClr val="0000FF"/>
              </a:solidFill>
            </a:endParaRPr>
          </a:p>
          <a:p>
            <a:pPr algn="just"/>
            <a:r>
              <a:rPr lang="en-US" i="1" dirty="0">
                <a:solidFill>
                  <a:srgbClr val="000000"/>
                </a:solidFill>
              </a:rPr>
              <a:t>Each acceptor may accept multiple proposals</a:t>
            </a:r>
          </a:p>
          <a:p>
            <a:pPr lvl="1" algn="just"/>
            <a:r>
              <a:rPr lang="en-US" dirty="0">
                <a:solidFill>
                  <a:srgbClr val="0000FF"/>
                </a:solidFill>
              </a:rPr>
              <a:t>But if a proposal with value “V” is chosen, then all higher proposal ID# are guaranteed to choose the same value</a:t>
            </a:r>
          </a:p>
          <a:p>
            <a:pPr lvl="1" algn="just"/>
            <a:r>
              <a:rPr lang="en-US" dirty="0">
                <a:solidFill>
                  <a:srgbClr val="0000FF"/>
                </a:solidFill>
              </a:rPr>
              <a:t>This is to ensure eventual consensus</a:t>
            </a:r>
          </a:p>
        </p:txBody>
      </p:sp>
    </p:spTree>
    <p:extLst>
      <p:ext uri="{BB962C8B-B14F-4D97-AF65-F5344CB8AC3E}">
        <p14:creationId xmlns:p14="http://schemas.microsoft.com/office/powerpoint/2010/main" val="1393625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State</a:t>
            </a:r>
          </a:p>
        </p:txBody>
      </p:sp>
      <p:sp>
        <p:nvSpPr>
          <p:cNvPr id="3" name="Content Placeholder 2"/>
          <p:cNvSpPr>
            <a:spLocks noGrp="1"/>
          </p:cNvSpPr>
          <p:nvPr>
            <p:ph idx="1"/>
          </p:nvPr>
        </p:nvSpPr>
        <p:spPr/>
        <p:txBody>
          <a:bodyPr/>
          <a:lstStyle/>
          <a:p>
            <a:pPr algn="just"/>
            <a:r>
              <a:rPr lang="en-US" dirty="0"/>
              <a:t>Each machine/node in the Paxos maintains the following information</a:t>
            </a:r>
          </a:p>
          <a:p>
            <a:pPr lvl="1" algn="just"/>
            <a:r>
              <a:rPr lang="en-US" dirty="0">
                <a:solidFill>
                  <a:srgbClr val="0000FF"/>
                </a:solidFill>
              </a:rPr>
              <a:t>N</a:t>
            </a:r>
            <a:r>
              <a:rPr lang="en-US" baseline="-25000" dirty="0">
                <a:solidFill>
                  <a:srgbClr val="0000FF"/>
                </a:solidFill>
              </a:rPr>
              <a:t>a </a:t>
            </a:r>
            <a:r>
              <a:rPr lang="en-US" dirty="0">
                <a:solidFill>
                  <a:srgbClr val="0000FF"/>
                </a:solidFill>
              </a:rPr>
              <a:t> : Highest proposal ID# accepted</a:t>
            </a:r>
          </a:p>
          <a:p>
            <a:pPr lvl="1" algn="just"/>
            <a:r>
              <a:rPr lang="en-US" dirty="0">
                <a:solidFill>
                  <a:srgbClr val="0000FF"/>
                </a:solidFill>
              </a:rPr>
              <a:t>V</a:t>
            </a:r>
            <a:r>
              <a:rPr lang="en-US" baseline="-25000" dirty="0">
                <a:solidFill>
                  <a:srgbClr val="0000FF"/>
                </a:solidFill>
              </a:rPr>
              <a:t>a </a:t>
            </a:r>
            <a:r>
              <a:rPr lang="en-US" dirty="0">
                <a:solidFill>
                  <a:srgbClr val="0000FF"/>
                </a:solidFill>
              </a:rPr>
              <a:t> : Accepted value for N</a:t>
            </a:r>
            <a:r>
              <a:rPr lang="en-US" baseline="-25000" dirty="0">
                <a:solidFill>
                  <a:srgbClr val="0000FF"/>
                </a:solidFill>
              </a:rPr>
              <a:t>a</a:t>
            </a:r>
          </a:p>
          <a:p>
            <a:pPr lvl="1" algn="just"/>
            <a:r>
              <a:rPr lang="en-US" dirty="0">
                <a:solidFill>
                  <a:srgbClr val="0000FF"/>
                </a:solidFill>
              </a:rPr>
              <a:t>N</a:t>
            </a:r>
            <a:r>
              <a:rPr lang="en-US" baseline="-25000" dirty="0">
                <a:solidFill>
                  <a:srgbClr val="0000FF"/>
                </a:solidFill>
              </a:rPr>
              <a:t>h  </a:t>
            </a:r>
            <a:r>
              <a:rPr lang="en-US" dirty="0">
                <a:solidFill>
                  <a:srgbClr val="0000FF"/>
                </a:solidFill>
              </a:rPr>
              <a:t>: Highest proposal ID# seen</a:t>
            </a:r>
          </a:p>
          <a:p>
            <a:pPr lvl="2" algn="just"/>
            <a:r>
              <a:rPr lang="en-US" dirty="0">
                <a:solidFill>
                  <a:srgbClr val="FF0000"/>
                </a:solidFill>
                <a:highlight>
                  <a:srgbClr val="FFFF00"/>
                </a:highlight>
              </a:rPr>
              <a:t>“Seen” is not the same as “accepted”</a:t>
            </a:r>
          </a:p>
          <a:p>
            <a:pPr lvl="1" algn="just"/>
            <a:r>
              <a:rPr lang="en-US" dirty="0">
                <a:solidFill>
                  <a:srgbClr val="0000FF"/>
                </a:solidFill>
              </a:rPr>
              <a:t>my</a:t>
            </a:r>
            <a:r>
              <a:rPr lang="en-US" baseline="-25000" dirty="0">
                <a:solidFill>
                  <a:srgbClr val="0000FF"/>
                </a:solidFill>
              </a:rPr>
              <a:t>n </a:t>
            </a:r>
            <a:r>
              <a:rPr lang="en-US" dirty="0">
                <a:solidFill>
                  <a:srgbClr val="0000FF"/>
                </a:solidFill>
              </a:rPr>
              <a:t> : My proposal ID# in the current </a:t>
            </a:r>
            <a:r>
              <a:rPr lang="en-US" dirty="0" err="1">
                <a:solidFill>
                  <a:srgbClr val="0000FF"/>
                </a:solidFill>
              </a:rPr>
              <a:t>Paxos</a:t>
            </a:r>
            <a:r>
              <a:rPr lang="en-US" dirty="0">
                <a:solidFill>
                  <a:srgbClr val="0000FF"/>
                </a:solidFill>
              </a:rPr>
              <a:t> session</a:t>
            </a:r>
          </a:p>
          <a:p>
            <a:pPr lvl="2" algn="just"/>
            <a:r>
              <a:rPr lang="en-US" dirty="0">
                <a:solidFill>
                  <a:schemeClr val="accent2"/>
                </a:solidFill>
              </a:rPr>
              <a:t>Some nonce for a proposal</a:t>
            </a:r>
          </a:p>
          <a:p>
            <a:pPr lvl="1" algn="just"/>
            <a:endParaRPr lang="en-US" dirty="0">
              <a:solidFill>
                <a:srgbClr val="0000FF"/>
              </a:solidFill>
            </a:endParaRPr>
          </a:p>
          <a:p>
            <a:pPr lvl="1" algn="just"/>
            <a:endParaRPr lang="en-US" dirty="0">
              <a:solidFill>
                <a:srgbClr val="0000FF"/>
              </a:solidFill>
            </a:endParaRPr>
          </a:p>
          <a:p>
            <a:pPr lvl="1" algn="just"/>
            <a:endParaRPr lang="en-US" baseline="-25000" dirty="0"/>
          </a:p>
        </p:txBody>
      </p:sp>
    </p:spTree>
    <p:extLst>
      <p:ext uri="{BB962C8B-B14F-4D97-AF65-F5344CB8AC3E}">
        <p14:creationId xmlns:p14="http://schemas.microsoft.com/office/powerpoint/2010/main" val="3468729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Protocol Stage</a:t>
            </a:r>
          </a:p>
        </p:txBody>
      </p:sp>
      <p:sp>
        <p:nvSpPr>
          <p:cNvPr id="3" name="Content Placeholder 2"/>
          <p:cNvSpPr>
            <a:spLocks noGrp="1"/>
          </p:cNvSpPr>
          <p:nvPr>
            <p:ph idx="1"/>
          </p:nvPr>
        </p:nvSpPr>
        <p:spPr/>
        <p:txBody>
          <a:bodyPr/>
          <a:lstStyle/>
          <a:p>
            <a:r>
              <a:rPr lang="en-US" b="1" dirty="0"/>
              <a:t>Three stage </a:t>
            </a:r>
            <a:r>
              <a:rPr lang="en-US" dirty="0"/>
              <a:t>protocol</a:t>
            </a:r>
          </a:p>
          <a:p>
            <a:pPr lvl="1" algn="just"/>
            <a:r>
              <a:rPr lang="en-US" dirty="0">
                <a:solidFill>
                  <a:srgbClr val="0000FF"/>
                </a:solidFill>
              </a:rPr>
              <a:t>Prepare: </a:t>
            </a:r>
            <a:r>
              <a:rPr lang="en-US" dirty="0"/>
              <a:t>One or more proposer sends a message that </a:t>
            </a:r>
            <a:r>
              <a:rPr lang="en-US" i="1" dirty="0"/>
              <a:t>it is preparing to become a leader </a:t>
            </a:r>
            <a:r>
              <a:rPr lang="en-US" dirty="0"/>
              <a:t>and acceptors accept/reject proposals</a:t>
            </a:r>
          </a:p>
          <a:p>
            <a:pPr lvl="1" algn="just"/>
            <a:r>
              <a:rPr lang="en-US" dirty="0">
                <a:solidFill>
                  <a:srgbClr val="0000FF"/>
                </a:solidFill>
              </a:rPr>
              <a:t>Accept: </a:t>
            </a:r>
            <a:r>
              <a:rPr lang="en-US" dirty="0"/>
              <a:t>Proposers that passes the prepare stage proposes values to acceptors and acceptors accept/rejects proposal values</a:t>
            </a:r>
          </a:p>
          <a:p>
            <a:pPr lvl="1" algn="just"/>
            <a:r>
              <a:rPr lang="en-US" dirty="0">
                <a:solidFill>
                  <a:srgbClr val="0000FF"/>
                </a:solidFill>
              </a:rPr>
              <a:t>Decide</a:t>
            </a:r>
            <a:r>
              <a:rPr lang="en-US" dirty="0"/>
              <a:t>: Proposer that passes the accept stage decides the final value and announces to learners</a:t>
            </a:r>
          </a:p>
        </p:txBody>
      </p:sp>
    </p:spTree>
    <p:extLst>
      <p:ext uri="{BB962C8B-B14F-4D97-AF65-F5344CB8AC3E}">
        <p14:creationId xmlns:p14="http://schemas.microsoft.com/office/powerpoint/2010/main" val="2920471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Prepare Stage</a:t>
            </a:r>
          </a:p>
        </p:txBody>
      </p:sp>
      <p:sp>
        <p:nvSpPr>
          <p:cNvPr id="3" name="Content Placeholder 2"/>
          <p:cNvSpPr>
            <a:spLocks noGrp="1"/>
          </p:cNvSpPr>
          <p:nvPr>
            <p:ph idx="1"/>
          </p:nvPr>
        </p:nvSpPr>
        <p:spPr/>
        <p:txBody>
          <a:bodyPr/>
          <a:lstStyle/>
          <a:p>
            <a:r>
              <a:rPr lang="en-US" dirty="0">
                <a:solidFill>
                  <a:srgbClr val="0000FF"/>
                </a:solidFill>
              </a:rPr>
              <a:t>(Preparation Send)</a:t>
            </a:r>
          </a:p>
          <a:p>
            <a:pPr lvl="1" algn="just"/>
            <a:r>
              <a:rPr lang="en-US" dirty="0"/>
              <a:t>A proposer selects a proposer number </a:t>
            </a:r>
            <a:r>
              <a:rPr lang="en-US" b="1" dirty="0"/>
              <a:t>my</a:t>
            </a:r>
            <a:r>
              <a:rPr lang="en-US" b="1" baseline="-25000" dirty="0"/>
              <a:t>n</a:t>
            </a:r>
            <a:r>
              <a:rPr lang="en-US" b="1" dirty="0"/>
              <a:t> </a:t>
            </a:r>
            <a:r>
              <a:rPr lang="en-US" dirty="0"/>
              <a:t>and sends a prepare-request message with ID# </a:t>
            </a:r>
            <a:r>
              <a:rPr lang="en-US" b="1" dirty="0"/>
              <a:t>my</a:t>
            </a:r>
            <a:r>
              <a:rPr lang="en-US" b="1" baseline="-25000" dirty="0"/>
              <a:t>n</a:t>
            </a:r>
            <a:r>
              <a:rPr lang="en-US" baseline="-25000" dirty="0"/>
              <a:t> </a:t>
            </a:r>
            <a:r>
              <a:rPr lang="en-US" dirty="0"/>
              <a:t>to all acceptors</a:t>
            </a:r>
          </a:p>
        </p:txBody>
      </p:sp>
    </p:spTree>
    <p:extLst>
      <p:ext uri="{BB962C8B-B14F-4D97-AF65-F5344CB8AC3E}">
        <p14:creationId xmlns:p14="http://schemas.microsoft.com/office/powerpoint/2010/main" val="388979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Prepare Stage</a:t>
            </a:r>
          </a:p>
        </p:txBody>
      </p:sp>
      <p:sp>
        <p:nvSpPr>
          <p:cNvPr id="3" name="Content Placeholder 2"/>
          <p:cNvSpPr>
            <a:spLocks noGrp="1"/>
          </p:cNvSpPr>
          <p:nvPr>
            <p:ph idx="1"/>
          </p:nvPr>
        </p:nvSpPr>
        <p:spPr/>
        <p:txBody>
          <a:bodyPr>
            <a:normAutofit fontScale="92500" lnSpcReduction="20000"/>
          </a:bodyPr>
          <a:lstStyle/>
          <a:p>
            <a:r>
              <a:rPr lang="en-US" dirty="0">
                <a:solidFill>
                  <a:srgbClr val="0000FF"/>
                </a:solidFill>
              </a:rPr>
              <a:t>(Preparation Receive)</a:t>
            </a:r>
          </a:p>
          <a:p>
            <a:pPr lvl="1" algn="just"/>
            <a:r>
              <a:rPr lang="en-US" dirty="0"/>
              <a:t>If an acceptor receives a proposal with proposal ID# </a:t>
            </a:r>
            <a:r>
              <a:rPr lang="en-US" b="1" dirty="0"/>
              <a:t>N </a:t>
            </a:r>
            <a:r>
              <a:rPr lang="en-US" dirty="0"/>
              <a:t>greater than that of any any proposal ID# that it saw, then it responds to that request. </a:t>
            </a:r>
          </a:p>
          <a:p>
            <a:pPr lvl="2" algn="just"/>
            <a:r>
              <a:rPr lang="en-US" dirty="0">
                <a:solidFill>
                  <a:srgbClr val="FF0000"/>
                </a:solidFill>
              </a:rPr>
              <a:t>Otherwise the proposal is rejected</a:t>
            </a:r>
          </a:p>
          <a:p>
            <a:pPr lvl="1" algn="just"/>
            <a:r>
              <a:rPr lang="en-US" dirty="0"/>
              <a:t>This response is also a promise that the acceptor will not respond to </a:t>
            </a:r>
            <a:r>
              <a:rPr lang="en-US" i="1" dirty="0">
                <a:solidFill>
                  <a:srgbClr val="FF0000"/>
                </a:solidFill>
              </a:rPr>
              <a:t>any other proposal less than ID# </a:t>
            </a:r>
            <a:r>
              <a:rPr lang="en-US" b="1" i="1" dirty="0">
                <a:solidFill>
                  <a:srgbClr val="FF0000"/>
                </a:solidFill>
              </a:rPr>
              <a:t>N</a:t>
            </a:r>
          </a:p>
          <a:p>
            <a:pPr lvl="1" algn="just"/>
            <a:r>
              <a:rPr lang="en-US" i="1" dirty="0">
                <a:solidFill>
                  <a:srgbClr val="0000FF"/>
                </a:solidFill>
              </a:rPr>
              <a:t>This response also includes the highest ID# of the proposal </a:t>
            </a:r>
            <a:r>
              <a:rPr lang="en-US" b="1" i="1" dirty="0">
                <a:solidFill>
                  <a:srgbClr val="FF0000"/>
                </a:solidFill>
              </a:rPr>
              <a:t>accepted</a:t>
            </a:r>
            <a:r>
              <a:rPr lang="en-US" i="1" dirty="0">
                <a:solidFill>
                  <a:srgbClr val="FF0000"/>
                </a:solidFill>
              </a:rPr>
              <a:t> </a:t>
            </a:r>
            <a:r>
              <a:rPr lang="en-US" i="1" dirty="0">
                <a:solidFill>
                  <a:srgbClr val="0000FF"/>
                </a:solidFill>
              </a:rPr>
              <a:t>and its respective value (i.e. N</a:t>
            </a:r>
            <a:r>
              <a:rPr lang="en-US" i="1" baseline="-25000" dirty="0">
                <a:solidFill>
                  <a:srgbClr val="0000FF"/>
                </a:solidFill>
              </a:rPr>
              <a:t>a</a:t>
            </a:r>
            <a:r>
              <a:rPr lang="en-US" i="1" dirty="0">
                <a:solidFill>
                  <a:srgbClr val="0000FF"/>
                </a:solidFill>
              </a:rPr>
              <a:t> and V</a:t>
            </a:r>
            <a:r>
              <a:rPr lang="en-US" i="1" baseline="-25000" dirty="0">
                <a:solidFill>
                  <a:srgbClr val="0000FF"/>
                </a:solidFill>
              </a:rPr>
              <a:t>a</a:t>
            </a:r>
            <a:r>
              <a:rPr lang="en-US" i="1" dirty="0">
                <a:solidFill>
                  <a:srgbClr val="0000FF"/>
                </a:solidFill>
              </a:rPr>
              <a:t>)</a:t>
            </a:r>
          </a:p>
          <a:p>
            <a:pPr lvl="2" algn="just"/>
            <a:r>
              <a:rPr lang="en-US" dirty="0">
                <a:solidFill>
                  <a:srgbClr val="FF0000"/>
                </a:solidFill>
              </a:rPr>
              <a:t>Note this is not the highest ID# of the proposal that received a prepare-OK</a:t>
            </a:r>
          </a:p>
        </p:txBody>
      </p:sp>
    </p:spTree>
    <p:extLst>
      <p:ext uri="{BB962C8B-B14F-4D97-AF65-F5344CB8AC3E}">
        <p14:creationId xmlns:p14="http://schemas.microsoft.com/office/powerpoint/2010/main" val="217826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Prepare Stage</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15" name="Freeform 1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701434" y="1966688"/>
            <a:ext cx="834558" cy="369332"/>
          </a:xfrm>
          <a:prstGeom prst="rect">
            <a:avLst/>
          </a:prstGeom>
          <a:noFill/>
        </p:spPr>
        <p:txBody>
          <a:bodyPr wrap="none" rtlCol="0">
            <a:spAutoFit/>
          </a:bodyPr>
          <a:lstStyle/>
          <a:p>
            <a:r>
              <a:rPr lang="en-US" dirty="0">
                <a:solidFill>
                  <a:srgbClr val="0000FF"/>
                </a:solidFill>
              </a:rPr>
              <a:t>Leader</a:t>
            </a:r>
          </a:p>
        </p:txBody>
      </p:sp>
      <p:cxnSp>
        <p:nvCxnSpPr>
          <p:cNvPr id="17" name="Straight Arrow Connector 16"/>
          <p:cNvCxnSpPr/>
          <p:nvPr/>
        </p:nvCxnSpPr>
        <p:spPr>
          <a:xfrm flipH="1">
            <a:off x="2828804" y="3725313"/>
            <a:ext cx="1437600" cy="32657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1271622" y="3906742"/>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281714" y="3725313"/>
            <a:ext cx="1641736" cy="4765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290594" y="3906742"/>
            <a:ext cx="3248780" cy="979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20049" y="3567237"/>
            <a:ext cx="1700030" cy="369332"/>
          </a:xfrm>
          <a:prstGeom prst="rect">
            <a:avLst/>
          </a:prstGeom>
          <a:noFill/>
        </p:spPr>
        <p:txBody>
          <a:bodyPr wrap="none" rtlCol="0">
            <a:spAutoFit/>
          </a:bodyPr>
          <a:lstStyle/>
          <a:p>
            <a:r>
              <a:rPr lang="en-US" dirty="0">
                <a:solidFill>
                  <a:srgbClr val="0000FF"/>
                </a:solidFill>
              </a:rPr>
              <a:t>&lt;prepare, my</a:t>
            </a:r>
            <a:r>
              <a:rPr lang="en-US" baseline="-25000" dirty="0">
                <a:solidFill>
                  <a:srgbClr val="0000FF"/>
                </a:solidFill>
              </a:rPr>
              <a:t>n</a:t>
            </a:r>
            <a:r>
              <a:rPr lang="en-US" dirty="0">
                <a:solidFill>
                  <a:srgbClr val="0000FF"/>
                </a:solidFill>
              </a:rPr>
              <a:t>&gt; </a:t>
            </a:r>
          </a:p>
        </p:txBody>
      </p:sp>
      <p:sp>
        <p:nvSpPr>
          <p:cNvPr id="22" name="TextBox 21"/>
          <p:cNvSpPr txBox="1"/>
          <p:nvPr/>
        </p:nvSpPr>
        <p:spPr>
          <a:xfrm>
            <a:off x="1711119" y="4415950"/>
            <a:ext cx="1637888" cy="646331"/>
          </a:xfrm>
          <a:prstGeom prst="rect">
            <a:avLst/>
          </a:prstGeom>
          <a:noFill/>
        </p:spPr>
        <p:txBody>
          <a:bodyPr wrap="none" rtlCol="0">
            <a:spAutoFit/>
          </a:bodyPr>
          <a:lstStyle/>
          <a:p>
            <a:r>
              <a:rPr lang="en-US" dirty="0">
                <a:solidFill>
                  <a:srgbClr val="0000FF"/>
                </a:solidFill>
              </a:rPr>
              <a:t>&lt;prepare, my</a:t>
            </a:r>
            <a:r>
              <a:rPr lang="en-US" baseline="-25000" dirty="0">
                <a:solidFill>
                  <a:srgbClr val="0000FF"/>
                </a:solidFill>
              </a:rPr>
              <a:t>n</a:t>
            </a:r>
            <a:r>
              <a:rPr lang="en-US" dirty="0">
                <a:solidFill>
                  <a:srgbClr val="0000FF"/>
                </a:solidFill>
              </a:rPr>
              <a:t>&gt; </a:t>
            </a:r>
          </a:p>
          <a:p>
            <a:endParaRPr lang="en-US" dirty="0"/>
          </a:p>
        </p:txBody>
      </p:sp>
      <p:sp>
        <p:nvSpPr>
          <p:cNvPr id="23" name="TextBox 22"/>
          <p:cNvSpPr txBox="1"/>
          <p:nvPr/>
        </p:nvSpPr>
        <p:spPr>
          <a:xfrm>
            <a:off x="4913646" y="3615637"/>
            <a:ext cx="1637888" cy="369332"/>
          </a:xfrm>
          <a:prstGeom prst="rect">
            <a:avLst/>
          </a:prstGeom>
          <a:noFill/>
        </p:spPr>
        <p:txBody>
          <a:bodyPr wrap="none" rtlCol="0">
            <a:spAutoFit/>
          </a:bodyPr>
          <a:lstStyle/>
          <a:p>
            <a:r>
              <a:rPr lang="en-US" dirty="0">
                <a:solidFill>
                  <a:srgbClr val="0000FF"/>
                </a:solidFill>
              </a:rPr>
              <a:t>&lt;prepare, my</a:t>
            </a:r>
            <a:r>
              <a:rPr lang="en-US" baseline="-25000" dirty="0">
                <a:solidFill>
                  <a:srgbClr val="0000FF"/>
                </a:solidFill>
              </a:rPr>
              <a:t>n</a:t>
            </a:r>
            <a:r>
              <a:rPr lang="en-US" dirty="0">
                <a:solidFill>
                  <a:srgbClr val="0000FF"/>
                </a:solidFill>
              </a:rPr>
              <a:t>&gt; </a:t>
            </a:r>
          </a:p>
        </p:txBody>
      </p:sp>
      <p:sp>
        <p:nvSpPr>
          <p:cNvPr id="24" name="TextBox 23"/>
          <p:cNvSpPr txBox="1"/>
          <p:nvPr/>
        </p:nvSpPr>
        <p:spPr>
          <a:xfrm>
            <a:off x="6411114" y="4246191"/>
            <a:ext cx="1637888" cy="369332"/>
          </a:xfrm>
          <a:prstGeom prst="rect">
            <a:avLst/>
          </a:prstGeom>
          <a:noFill/>
        </p:spPr>
        <p:txBody>
          <a:bodyPr wrap="none" rtlCol="0">
            <a:spAutoFit/>
          </a:bodyPr>
          <a:lstStyle/>
          <a:p>
            <a:r>
              <a:rPr lang="en-US" dirty="0">
                <a:solidFill>
                  <a:srgbClr val="0000FF"/>
                </a:solidFill>
              </a:rPr>
              <a:t>&lt;prepare, my</a:t>
            </a:r>
            <a:r>
              <a:rPr lang="en-US" baseline="-25000" dirty="0">
                <a:solidFill>
                  <a:srgbClr val="0000FF"/>
                </a:solidFill>
              </a:rPr>
              <a:t>n</a:t>
            </a:r>
            <a:r>
              <a:rPr lang="en-US" dirty="0">
                <a:solidFill>
                  <a:srgbClr val="0000FF"/>
                </a:solidFill>
              </a:rPr>
              <a:t>&gt; </a:t>
            </a:r>
          </a:p>
        </p:txBody>
      </p:sp>
      <p:sp>
        <p:nvSpPr>
          <p:cNvPr id="29" name="Freeform 28"/>
          <p:cNvSpPr/>
          <p:nvPr/>
        </p:nvSpPr>
        <p:spPr>
          <a:xfrm>
            <a:off x="4290594" y="2611889"/>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TextBox 29"/>
          <p:cNvSpPr txBox="1"/>
          <p:nvPr/>
        </p:nvSpPr>
        <p:spPr>
          <a:xfrm>
            <a:off x="4697583" y="2714100"/>
            <a:ext cx="1748721" cy="369332"/>
          </a:xfrm>
          <a:prstGeom prst="rect">
            <a:avLst/>
          </a:prstGeom>
          <a:noFill/>
        </p:spPr>
        <p:txBody>
          <a:bodyPr wrap="none" rtlCol="0">
            <a:spAutoFit/>
          </a:bodyPr>
          <a:lstStyle/>
          <a:p>
            <a:r>
              <a:rPr lang="en-US" dirty="0">
                <a:solidFill>
                  <a:srgbClr val="0000FF"/>
                </a:solidFill>
              </a:rPr>
              <a:t>Choose </a:t>
            </a:r>
            <a:r>
              <a:rPr lang="en-US" b="1" dirty="0">
                <a:solidFill>
                  <a:srgbClr val="0000FF"/>
                </a:solidFill>
              </a:rPr>
              <a:t>my</a:t>
            </a:r>
            <a:r>
              <a:rPr lang="en-US" b="1" baseline="-25000" dirty="0">
                <a:solidFill>
                  <a:srgbClr val="0000FF"/>
                </a:solidFill>
              </a:rPr>
              <a:t>n</a:t>
            </a:r>
            <a:r>
              <a:rPr lang="en-US" b="1" dirty="0">
                <a:solidFill>
                  <a:srgbClr val="0000FF"/>
                </a:solidFill>
              </a:rPr>
              <a:t> &gt; N</a:t>
            </a:r>
            <a:r>
              <a:rPr lang="en-US" b="1" baseline="-25000" dirty="0">
                <a:solidFill>
                  <a:srgbClr val="0000FF"/>
                </a:solidFill>
              </a:rPr>
              <a:t>h</a:t>
            </a:r>
          </a:p>
        </p:txBody>
      </p:sp>
    </p:spTree>
    <p:extLst>
      <p:ext uri="{BB962C8B-B14F-4D97-AF65-F5344CB8AC3E}">
        <p14:creationId xmlns:p14="http://schemas.microsoft.com/office/powerpoint/2010/main" val="4288322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Prepare Stage (</a:t>
            </a:r>
            <a:r>
              <a:rPr lang="en-US" dirty="0">
                <a:solidFill>
                  <a:srgbClr val="0000FF"/>
                </a:solidFill>
              </a:rPr>
              <a:t>my</a:t>
            </a:r>
            <a:r>
              <a:rPr lang="en-US" baseline="-25000" dirty="0">
                <a:solidFill>
                  <a:srgbClr val="0000FF"/>
                </a:solidFill>
              </a:rPr>
              <a:t>n </a:t>
            </a:r>
            <a:r>
              <a:rPr lang="en-US" dirty="0">
                <a:solidFill>
                  <a:srgbClr val="0000FF"/>
                </a:solidFill>
              </a:rPr>
              <a:t> &lt; N</a:t>
            </a:r>
            <a:r>
              <a:rPr lang="en-US" baseline="-25000" dirty="0">
                <a:solidFill>
                  <a:srgbClr val="0000FF"/>
                </a:solidFill>
              </a:rPr>
              <a:t>h</a:t>
            </a:r>
            <a:r>
              <a:rPr lang="en-US" dirty="0"/>
              <a:t>)</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18" name="Straight Arrow Connector 17"/>
          <p:cNvCxnSpPr/>
          <p:nvPr/>
        </p:nvCxnSpPr>
        <p:spPr>
          <a:xfrm flipH="1">
            <a:off x="1295813" y="2334361"/>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735310" y="2843569"/>
            <a:ext cx="1637888" cy="646331"/>
          </a:xfrm>
          <a:prstGeom prst="rect">
            <a:avLst/>
          </a:prstGeom>
          <a:noFill/>
        </p:spPr>
        <p:txBody>
          <a:bodyPr wrap="none" rtlCol="0">
            <a:spAutoFit/>
          </a:bodyPr>
          <a:lstStyle/>
          <a:p>
            <a:r>
              <a:rPr lang="en-US" dirty="0">
                <a:solidFill>
                  <a:srgbClr val="0000FF"/>
                </a:solidFill>
              </a:rPr>
              <a:t>&lt;prepare, my</a:t>
            </a:r>
            <a:r>
              <a:rPr lang="en-US" baseline="-25000" dirty="0">
                <a:solidFill>
                  <a:srgbClr val="0000FF"/>
                </a:solidFill>
              </a:rPr>
              <a:t>n</a:t>
            </a:r>
            <a:r>
              <a:rPr lang="en-US" dirty="0">
                <a:solidFill>
                  <a:srgbClr val="0000FF"/>
                </a:solidFill>
              </a:rPr>
              <a:t>&gt; </a:t>
            </a:r>
          </a:p>
          <a:p>
            <a:endParaRPr lang="en-US" dirty="0"/>
          </a:p>
        </p:txBody>
      </p:sp>
      <p:cxnSp>
        <p:nvCxnSpPr>
          <p:cNvPr id="25" name="Straight Arrow Connector 24"/>
          <p:cNvCxnSpPr/>
          <p:nvPr/>
        </p:nvCxnSpPr>
        <p:spPr>
          <a:xfrm>
            <a:off x="1295813" y="3737429"/>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71622" y="3922263"/>
            <a:ext cx="1774845" cy="646331"/>
          </a:xfrm>
          <a:prstGeom prst="rect">
            <a:avLst/>
          </a:prstGeom>
          <a:noFill/>
        </p:spPr>
        <p:txBody>
          <a:bodyPr wrap="none" rtlCol="0">
            <a:spAutoFit/>
          </a:bodyPr>
          <a:lstStyle/>
          <a:p>
            <a:r>
              <a:rPr lang="en-US" dirty="0">
                <a:solidFill>
                  <a:srgbClr val="0000FF"/>
                </a:solidFill>
              </a:rPr>
              <a:t>&lt;prepare-reject&gt; </a:t>
            </a:r>
          </a:p>
          <a:p>
            <a:endParaRPr lang="en-US" dirty="0"/>
          </a:p>
        </p:txBody>
      </p:sp>
      <p:sp>
        <p:nvSpPr>
          <p:cNvPr id="31" name="TextBox 30"/>
          <p:cNvSpPr txBox="1"/>
          <p:nvPr/>
        </p:nvSpPr>
        <p:spPr>
          <a:xfrm>
            <a:off x="313634" y="6321124"/>
            <a:ext cx="8830366" cy="338554"/>
          </a:xfrm>
          <a:prstGeom prst="rect">
            <a:avLst/>
          </a:prstGeom>
          <a:noFill/>
        </p:spPr>
        <p:txBody>
          <a:bodyPr wrap="none" rtlCol="0">
            <a:spAutoFit/>
          </a:bodyPr>
          <a:lstStyle/>
          <a:p>
            <a:r>
              <a:rPr lang="en-US" sz="1600" i="1" dirty="0">
                <a:solidFill>
                  <a:srgbClr val="0000FF"/>
                </a:solidFill>
              </a:rPr>
              <a:t>If the received proposal ID# is less than the highest proposal ID seen (</a:t>
            </a:r>
            <a:r>
              <a:rPr lang="en-US" sz="1600" i="1" dirty="0" err="1">
                <a:solidFill>
                  <a:srgbClr val="0000FF"/>
                </a:solidFill>
              </a:rPr>
              <a:t>myn</a:t>
            </a:r>
            <a:r>
              <a:rPr lang="en-US" sz="1600" i="1" dirty="0">
                <a:solidFill>
                  <a:srgbClr val="0000FF"/>
                </a:solidFill>
              </a:rPr>
              <a:t>  &lt; Nh), then reject preparation </a:t>
            </a:r>
          </a:p>
        </p:txBody>
      </p:sp>
      <p:sp>
        <p:nvSpPr>
          <p:cNvPr id="3" name="TextBox 2">
            <a:extLst>
              <a:ext uri="{FF2B5EF4-FFF2-40B4-BE49-F238E27FC236}">
                <a16:creationId xmlns:a16="http://schemas.microsoft.com/office/drawing/2014/main" id="{052DEAC9-8881-3806-969F-A864FAE432C0}"/>
              </a:ext>
            </a:extLst>
          </p:cNvPr>
          <p:cNvSpPr txBox="1"/>
          <p:nvPr/>
        </p:nvSpPr>
        <p:spPr>
          <a:xfrm>
            <a:off x="4776083" y="3223049"/>
            <a:ext cx="2895600" cy="369332"/>
          </a:xfrm>
          <a:prstGeom prst="rect">
            <a:avLst/>
          </a:prstGeom>
          <a:noFill/>
        </p:spPr>
        <p:txBody>
          <a:bodyPr wrap="square" rtlCol="0">
            <a:spAutoFit/>
          </a:bodyPr>
          <a:lstStyle/>
          <a:p>
            <a:r>
              <a:rPr lang="en-US" dirty="0">
                <a:solidFill>
                  <a:schemeClr val="accent2"/>
                </a:solidFill>
                <a:highlight>
                  <a:srgbClr val="FFFF00"/>
                </a:highlight>
              </a:rPr>
              <a:t>Rejection if received &lt; seen</a:t>
            </a:r>
            <a:endParaRPr lang="en-SG" dirty="0">
              <a:solidFill>
                <a:schemeClr val="accent2"/>
              </a:solidFill>
              <a:highlight>
                <a:srgbClr val="FFFF00"/>
              </a:highlight>
            </a:endParaRPr>
          </a:p>
        </p:txBody>
      </p:sp>
    </p:spTree>
    <p:extLst>
      <p:ext uri="{BB962C8B-B14F-4D97-AF65-F5344CB8AC3E}">
        <p14:creationId xmlns:p14="http://schemas.microsoft.com/office/powerpoint/2010/main" val="26417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Replicated State Machine (RSM)</a:t>
            </a:r>
          </a:p>
        </p:txBody>
      </p:sp>
      <p:sp>
        <p:nvSpPr>
          <p:cNvPr id="3" name="Content Placeholder 2"/>
          <p:cNvSpPr>
            <a:spLocks noGrp="1"/>
          </p:cNvSpPr>
          <p:nvPr>
            <p:ph idx="1"/>
          </p:nvPr>
        </p:nvSpPr>
        <p:spPr/>
        <p:txBody>
          <a:bodyPr/>
          <a:lstStyle/>
          <a:p>
            <a:r>
              <a:rPr lang="en-US" dirty="0"/>
              <a:t>The rules for replicated state machines</a:t>
            </a:r>
          </a:p>
          <a:p>
            <a:pPr lvl="1" algn="just"/>
            <a:r>
              <a:rPr lang="en-US" b="1" dirty="0"/>
              <a:t>Rule #1</a:t>
            </a:r>
            <a:r>
              <a:rPr lang="en-US" dirty="0"/>
              <a:t>: </a:t>
            </a:r>
            <a:r>
              <a:rPr lang="en-US" i="1" dirty="0"/>
              <a:t>All replicas start in the same initial state</a:t>
            </a:r>
          </a:p>
          <a:p>
            <a:pPr lvl="1" algn="just"/>
            <a:r>
              <a:rPr lang="en-US" b="1" dirty="0"/>
              <a:t>Rule #2</a:t>
            </a:r>
            <a:r>
              <a:rPr lang="en-US" dirty="0"/>
              <a:t>: </a:t>
            </a:r>
            <a:r>
              <a:rPr lang="en-US" i="1" dirty="0"/>
              <a:t>Every replica apply write operations in the same order</a:t>
            </a:r>
          </a:p>
          <a:p>
            <a:pPr lvl="1" algn="just"/>
            <a:r>
              <a:rPr lang="en-US" b="1" dirty="0"/>
              <a:t>Rule #3</a:t>
            </a:r>
            <a:r>
              <a:rPr lang="en-US" dirty="0"/>
              <a:t>: </a:t>
            </a:r>
            <a:r>
              <a:rPr lang="en-US" i="1" dirty="0"/>
              <a:t>All operations must be deterministic</a:t>
            </a:r>
          </a:p>
          <a:p>
            <a:pPr lvl="2" algn="just"/>
            <a:r>
              <a:rPr lang="en-US" dirty="0">
                <a:solidFill>
                  <a:srgbClr val="FF0000"/>
                </a:solidFill>
              </a:rPr>
              <a:t>What is the example of a non-deterministic operation?</a:t>
            </a:r>
          </a:p>
        </p:txBody>
      </p:sp>
    </p:spTree>
    <p:extLst>
      <p:ext uri="{BB962C8B-B14F-4D97-AF65-F5344CB8AC3E}">
        <p14:creationId xmlns:p14="http://schemas.microsoft.com/office/powerpoint/2010/main" val="2754791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Prepare Stage (</a:t>
            </a:r>
            <a:r>
              <a:rPr lang="en-US" dirty="0">
                <a:solidFill>
                  <a:srgbClr val="0000FF"/>
                </a:solidFill>
              </a:rPr>
              <a:t>my</a:t>
            </a:r>
            <a:r>
              <a:rPr lang="en-US" baseline="-25000" dirty="0">
                <a:solidFill>
                  <a:srgbClr val="0000FF"/>
                </a:solidFill>
              </a:rPr>
              <a:t>n </a:t>
            </a:r>
            <a:r>
              <a:rPr lang="en-US" dirty="0">
                <a:solidFill>
                  <a:srgbClr val="0000FF"/>
                </a:solidFill>
              </a:rPr>
              <a:t> &gt; N</a:t>
            </a:r>
            <a:r>
              <a:rPr lang="en-US" baseline="-25000" dirty="0">
                <a:solidFill>
                  <a:srgbClr val="0000FF"/>
                </a:solidFill>
              </a:rPr>
              <a:t>h</a:t>
            </a:r>
            <a:r>
              <a:rPr lang="en-US" dirty="0"/>
              <a:t>)</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18" name="Straight Arrow Connector 17"/>
          <p:cNvCxnSpPr/>
          <p:nvPr/>
        </p:nvCxnSpPr>
        <p:spPr>
          <a:xfrm flipH="1">
            <a:off x="1295813" y="2334361"/>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735310" y="2843569"/>
            <a:ext cx="1637888" cy="646331"/>
          </a:xfrm>
          <a:prstGeom prst="rect">
            <a:avLst/>
          </a:prstGeom>
          <a:noFill/>
        </p:spPr>
        <p:txBody>
          <a:bodyPr wrap="none" rtlCol="0">
            <a:spAutoFit/>
          </a:bodyPr>
          <a:lstStyle/>
          <a:p>
            <a:r>
              <a:rPr lang="en-US" dirty="0">
                <a:solidFill>
                  <a:srgbClr val="0000FF"/>
                </a:solidFill>
              </a:rPr>
              <a:t>&lt;prepare, my</a:t>
            </a:r>
            <a:r>
              <a:rPr lang="en-US" baseline="-25000" dirty="0">
                <a:solidFill>
                  <a:srgbClr val="0000FF"/>
                </a:solidFill>
              </a:rPr>
              <a:t>n</a:t>
            </a:r>
            <a:r>
              <a:rPr lang="en-US" dirty="0">
                <a:solidFill>
                  <a:srgbClr val="0000FF"/>
                </a:solidFill>
              </a:rPr>
              <a:t>&gt; </a:t>
            </a:r>
          </a:p>
          <a:p>
            <a:endParaRPr lang="en-US" dirty="0"/>
          </a:p>
        </p:txBody>
      </p:sp>
      <p:cxnSp>
        <p:nvCxnSpPr>
          <p:cNvPr id="25" name="Straight Arrow Connector 24"/>
          <p:cNvCxnSpPr/>
          <p:nvPr/>
        </p:nvCxnSpPr>
        <p:spPr>
          <a:xfrm>
            <a:off x="1271622" y="4311188"/>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860387" y="4504713"/>
            <a:ext cx="2098388"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1" name="TextBox 30"/>
          <p:cNvSpPr txBox="1"/>
          <p:nvPr/>
        </p:nvSpPr>
        <p:spPr>
          <a:xfrm>
            <a:off x="610262" y="6283160"/>
            <a:ext cx="8091065" cy="584776"/>
          </a:xfrm>
          <a:prstGeom prst="rect">
            <a:avLst/>
          </a:prstGeom>
          <a:noFill/>
        </p:spPr>
        <p:txBody>
          <a:bodyPr wrap="none" rtlCol="0">
            <a:spAutoFit/>
          </a:bodyPr>
          <a:lstStyle/>
          <a:p>
            <a:r>
              <a:rPr lang="en-US" sz="1600" i="1" dirty="0">
                <a:solidFill>
                  <a:srgbClr val="0000FF"/>
                </a:solidFill>
              </a:rPr>
              <a:t>If the received proposal ID# is more than the highest proposal ID seen, then accept preparation</a:t>
            </a:r>
          </a:p>
          <a:p>
            <a:r>
              <a:rPr lang="en-US" sz="1600" i="1" dirty="0">
                <a:solidFill>
                  <a:srgbClr val="0000FF"/>
                </a:solidFill>
              </a:rPr>
              <a:t>and update the acceptor information on highest proposal ID# seen.  </a:t>
            </a:r>
          </a:p>
        </p:txBody>
      </p:sp>
      <p:sp>
        <p:nvSpPr>
          <p:cNvPr id="19" name="Freeform 18"/>
          <p:cNvSpPr/>
          <p:nvPr/>
        </p:nvSpPr>
        <p:spPr>
          <a:xfrm>
            <a:off x="1279941" y="3489900"/>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Rectangle 2"/>
          <p:cNvSpPr/>
          <p:nvPr/>
        </p:nvSpPr>
        <p:spPr>
          <a:xfrm>
            <a:off x="1674835" y="3574570"/>
            <a:ext cx="986192" cy="369332"/>
          </a:xfrm>
          <a:prstGeom prst="rect">
            <a:avLst/>
          </a:prstGeom>
        </p:spPr>
        <p:txBody>
          <a:bodyPr wrap="none">
            <a:spAutoFit/>
          </a:bodyPr>
          <a:lstStyle/>
          <a:p>
            <a:r>
              <a:rPr lang="en-US" dirty="0">
                <a:solidFill>
                  <a:srgbClr val="0000FF"/>
                </a:solidFill>
              </a:rPr>
              <a:t>N</a:t>
            </a:r>
            <a:r>
              <a:rPr lang="en-US" baseline="-25000" dirty="0">
                <a:solidFill>
                  <a:srgbClr val="0000FF"/>
                </a:solidFill>
              </a:rPr>
              <a:t>h </a:t>
            </a:r>
            <a:r>
              <a:rPr lang="en-US" dirty="0">
                <a:solidFill>
                  <a:srgbClr val="0000FF"/>
                </a:solidFill>
              </a:rPr>
              <a:t>= my</a:t>
            </a:r>
            <a:r>
              <a:rPr lang="en-US" baseline="-25000" dirty="0">
                <a:solidFill>
                  <a:srgbClr val="0000FF"/>
                </a:solidFill>
              </a:rPr>
              <a:t>n</a:t>
            </a:r>
            <a:endParaRPr lang="en-US" dirty="0"/>
          </a:p>
        </p:txBody>
      </p:sp>
      <p:sp>
        <p:nvSpPr>
          <p:cNvPr id="4" name="TextBox 3">
            <a:extLst>
              <a:ext uri="{FF2B5EF4-FFF2-40B4-BE49-F238E27FC236}">
                <a16:creationId xmlns:a16="http://schemas.microsoft.com/office/drawing/2014/main" id="{E0609507-F374-B394-F356-A0A81E896862}"/>
              </a:ext>
            </a:extLst>
          </p:cNvPr>
          <p:cNvSpPr txBox="1"/>
          <p:nvPr/>
        </p:nvSpPr>
        <p:spPr>
          <a:xfrm>
            <a:off x="4812725" y="2611891"/>
            <a:ext cx="3888602" cy="2308324"/>
          </a:xfrm>
          <a:prstGeom prst="rect">
            <a:avLst/>
          </a:prstGeom>
          <a:noFill/>
        </p:spPr>
        <p:txBody>
          <a:bodyPr wrap="square" rtlCol="0">
            <a:spAutoFit/>
          </a:bodyPr>
          <a:lstStyle/>
          <a:p>
            <a:r>
              <a:rPr lang="en-US" dirty="0">
                <a:solidFill>
                  <a:schemeClr val="accent2"/>
                </a:solidFill>
                <a:highlight>
                  <a:srgbClr val="FFFF00"/>
                </a:highlight>
              </a:rPr>
              <a:t>Reply if received &gt; seen</a:t>
            </a:r>
          </a:p>
          <a:p>
            <a:endParaRPr lang="en-SG" dirty="0">
              <a:solidFill>
                <a:schemeClr val="accent2"/>
              </a:solidFill>
              <a:highlight>
                <a:srgbClr val="FFFF00"/>
              </a:highlight>
            </a:endParaRPr>
          </a:p>
          <a:p>
            <a:r>
              <a:rPr lang="en-SG" dirty="0">
                <a:solidFill>
                  <a:schemeClr val="accent2"/>
                </a:solidFill>
                <a:highlight>
                  <a:srgbClr val="FFFF00"/>
                </a:highlight>
              </a:rPr>
              <a:t>Reply with a Va IF exist</a:t>
            </a:r>
          </a:p>
          <a:p>
            <a:r>
              <a:rPr lang="en-SG" dirty="0">
                <a:solidFill>
                  <a:schemeClr val="accent2"/>
                </a:solidFill>
                <a:highlight>
                  <a:srgbClr val="FFFF00"/>
                </a:highlight>
              </a:rPr>
              <a:t>Else Va will be null</a:t>
            </a:r>
          </a:p>
          <a:p>
            <a:r>
              <a:rPr lang="en-SG" dirty="0">
                <a:solidFill>
                  <a:schemeClr val="accent2"/>
                </a:solidFill>
                <a:highlight>
                  <a:srgbClr val="FFFF00"/>
                </a:highlight>
              </a:rPr>
              <a:t>(This slide is misleading as heck)</a:t>
            </a:r>
          </a:p>
          <a:p>
            <a:endParaRPr lang="en-SG" dirty="0">
              <a:solidFill>
                <a:schemeClr val="accent2"/>
              </a:solidFill>
              <a:highlight>
                <a:srgbClr val="FFFF00"/>
              </a:highlight>
            </a:endParaRPr>
          </a:p>
          <a:p>
            <a:r>
              <a:rPr lang="en-SG" dirty="0">
                <a:solidFill>
                  <a:schemeClr val="accent2"/>
                </a:solidFill>
                <a:highlight>
                  <a:srgbClr val="FFFF00"/>
                </a:highlight>
              </a:rPr>
              <a:t>Va is a previously accepted value (remember that it can’t agree to &gt;1)</a:t>
            </a:r>
            <a:endParaRPr lang="en-US" dirty="0">
              <a:solidFill>
                <a:schemeClr val="accent2"/>
              </a:solidFill>
              <a:highlight>
                <a:srgbClr val="FFFF00"/>
              </a:highlight>
            </a:endParaRPr>
          </a:p>
        </p:txBody>
      </p:sp>
      <p:sp>
        <p:nvSpPr>
          <p:cNvPr id="15" name="TextBox 14">
            <a:extLst>
              <a:ext uri="{FF2B5EF4-FFF2-40B4-BE49-F238E27FC236}">
                <a16:creationId xmlns:a16="http://schemas.microsoft.com/office/drawing/2014/main" id="{F85AEA05-80DE-832B-F6A4-55FDDC4FF4C3}"/>
              </a:ext>
            </a:extLst>
          </p:cNvPr>
          <p:cNvSpPr txBox="1"/>
          <p:nvPr/>
        </p:nvSpPr>
        <p:spPr>
          <a:xfrm>
            <a:off x="252598" y="5163996"/>
            <a:ext cx="4025900" cy="646331"/>
          </a:xfrm>
          <a:prstGeom prst="rect">
            <a:avLst/>
          </a:prstGeom>
          <a:noFill/>
        </p:spPr>
        <p:txBody>
          <a:bodyPr wrap="square" rtlCol="0">
            <a:spAutoFit/>
          </a:bodyPr>
          <a:lstStyle/>
          <a:p>
            <a:r>
              <a:rPr lang="en-US" dirty="0"/>
              <a:t>Replies with Na not Nh, Na could be NULL if nothing has been accepted yet</a:t>
            </a:r>
          </a:p>
        </p:txBody>
      </p:sp>
    </p:spTree>
    <p:extLst>
      <p:ext uri="{BB962C8B-B14F-4D97-AF65-F5344CB8AC3E}">
        <p14:creationId xmlns:p14="http://schemas.microsoft.com/office/powerpoint/2010/main" val="2555976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Prepare Stage (</a:t>
            </a:r>
            <a:r>
              <a:rPr lang="en-US" dirty="0">
                <a:solidFill>
                  <a:srgbClr val="0000FF"/>
                </a:solidFill>
              </a:rPr>
              <a:t>Overall</a:t>
            </a:r>
            <a:r>
              <a:rPr lang="en-US" dirty="0"/>
              <a:t>)</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18" name="Straight Arrow Connector 17"/>
          <p:cNvCxnSpPr/>
          <p:nvPr/>
        </p:nvCxnSpPr>
        <p:spPr>
          <a:xfrm flipH="1">
            <a:off x="1295813" y="1625580"/>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738691" y="2083765"/>
            <a:ext cx="1637888" cy="646331"/>
          </a:xfrm>
          <a:prstGeom prst="rect">
            <a:avLst/>
          </a:prstGeom>
          <a:noFill/>
        </p:spPr>
        <p:txBody>
          <a:bodyPr wrap="none" rtlCol="0">
            <a:spAutoFit/>
          </a:bodyPr>
          <a:lstStyle/>
          <a:p>
            <a:r>
              <a:rPr lang="en-US" dirty="0">
                <a:solidFill>
                  <a:srgbClr val="0000FF"/>
                </a:solidFill>
              </a:rPr>
              <a:t>&lt;prepare, my</a:t>
            </a:r>
            <a:r>
              <a:rPr lang="en-US" baseline="-25000" dirty="0">
                <a:solidFill>
                  <a:srgbClr val="0000FF"/>
                </a:solidFill>
              </a:rPr>
              <a:t>n</a:t>
            </a:r>
            <a:r>
              <a:rPr lang="en-US" dirty="0">
                <a:solidFill>
                  <a:srgbClr val="0000FF"/>
                </a:solidFill>
              </a:rPr>
              <a:t>&gt; </a:t>
            </a:r>
          </a:p>
          <a:p>
            <a:endParaRPr lang="en-US" dirty="0"/>
          </a:p>
        </p:txBody>
      </p:sp>
      <p:cxnSp>
        <p:nvCxnSpPr>
          <p:cNvPr id="25" name="Straight Arrow Connector 24"/>
          <p:cNvCxnSpPr/>
          <p:nvPr/>
        </p:nvCxnSpPr>
        <p:spPr>
          <a:xfrm>
            <a:off x="1271622" y="3861095"/>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509440" y="6292017"/>
            <a:ext cx="6383987" cy="338554"/>
          </a:xfrm>
          <a:prstGeom prst="rect">
            <a:avLst/>
          </a:prstGeom>
          <a:noFill/>
        </p:spPr>
        <p:txBody>
          <a:bodyPr wrap="none" rtlCol="0">
            <a:spAutoFit/>
          </a:bodyPr>
          <a:lstStyle/>
          <a:p>
            <a:r>
              <a:rPr lang="en-US" sz="1600" i="1" dirty="0">
                <a:solidFill>
                  <a:srgbClr val="0000FF"/>
                </a:solidFill>
              </a:rPr>
              <a:t>The overall process on receiving a &lt;prepare, </a:t>
            </a:r>
            <a:r>
              <a:rPr lang="en-US" sz="1600" dirty="0">
                <a:solidFill>
                  <a:srgbClr val="0000FF"/>
                </a:solidFill>
              </a:rPr>
              <a:t>my</a:t>
            </a:r>
            <a:r>
              <a:rPr lang="en-US" sz="1600" baseline="-25000" dirty="0">
                <a:solidFill>
                  <a:srgbClr val="0000FF"/>
                </a:solidFill>
              </a:rPr>
              <a:t>n</a:t>
            </a:r>
            <a:r>
              <a:rPr lang="en-US" sz="1600" i="1" dirty="0">
                <a:solidFill>
                  <a:srgbClr val="0000FF"/>
                </a:solidFill>
              </a:rPr>
              <a:t>&gt; message at an acceptor</a:t>
            </a:r>
          </a:p>
        </p:txBody>
      </p:sp>
      <p:sp>
        <p:nvSpPr>
          <p:cNvPr id="19" name="Freeform 18"/>
          <p:cNvSpPr/>
          <p:nvPr/>
        </p:nvSpPr>
        <p:spPr>
          <a:xfrm>
            <a:off x="1279941" y="3277175"/>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Rectangle 2"/>
          <p:cNvSpPr/>
          <p:nvPr/>
        </p:nvSpPr>
        <p:spPr>
          <a:xfrm>
            <a:off x="1674835" y="3338515"/>
            <a:ext cx="986192" cy="369332"/>
          </a:xfrm>
          <a:prstGeom prst="rect">
            <a:avLst/>
          </a:prstGeom>
        </p:spPr>
        <p:txBody>
          <a:bodyPr wrap="none">
            <a:spAutoFit/>
          </a:bodyPr>
          <a:lstStyle/>
          <a:p>
            <a:r>
              <a:rPr lang="en-US" dirty="0">
                <a:solidFill>
                  <a:srgbClr val="0000FF"/>
                </a:solidFill>
              </a:rPr>
              <a:t>N</a:t>
            </a:r>
            <a:r>
              <a:rPr lang="en-US" baseline="-25000" dirty="0">
                <a:solidFill>
                  <a:srgbClr val="0000FF"/>
                </a:solidFill>
              </a:rPr>
              <a:t>h </a:t>
            </a:r>
            <a:r>
              <a:rPr lang="en-US" dirty="0">
                <a:solidFill>
                  <a:srgbClr val="0000FF"/>
                </a:solidFill>
              </a:rPr>
              <a:t>= my</a:t>
            </a:r>
            <a:r>
              <a:rPr lang="en-US" baseline="-25000" dirty="0">
                <a:solidFill>
                  <a:srgbClr val="0000FF"/>
                </a:solidFill>
              </a:rPr>
              <a:t>n</a:t>
            </a:r>
            <a:endParaRPr lang="en-US" dirty="0"/>
          </a:p>
        </p:txBody>
      </p:sp>
      <p:sp>
        <p:nvSpPr>
          <p:cNvPr id="20" name="Rectangle 19"/>
          <p:cNvSpPr/>
          <p:nvPr/>
        </p:nvSpPr>
        <p:spPr>
          <a:xfrm>
            <a:off x="1079848" y="2684651"/>
            <a:ext cx="6894557" cy="29517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Snip Single Corner Rectangle 20"/>
          <p:cNvSpPr/>
          <p:nvPr/>
        </p:nvSpPr>
        <p:spPr>
          <a:xfrm>
            <a:off x="1079848" y="2684652"/>
            <a:ext cx="865806" cy="317486"/>
          </a:xfrm>
          <a:prstGeom prst="snip1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Alt</a:t>
            </a:r>
          </a:p>
        </p:txBody>
      </p:sp>
      <p:cxnSp>
        <p:nvCxnSpPr>
          <p:cNvPr id="23" name="Straight Connector 22"/>
          <p:cNvCxnSpPr/>
          <p:nvPr/>
        </p:nvCxnSpPr>
        <p:spPr>
          <a:xfrm flipH="1" flipV="1">
            <a:off x="1076588" y="4448468"/>
            <a:ext cx="6897817" cy="1994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282203" y="2912829"/>
            <a:ext cx="918181" cy="307777"/>
          </a:xfrm>
          <a:prstGeom prst="rect">
            <a:avLst/>
          </a:prstGeom>
        </p:spPr>
        <p:txBody>
          <a:bodyPr wrap="none">
            <a:spAutoFit/>
          </a:bodyPr>
          <a:lstStyle/>
          <a:p>
            <a:r>
              <a:rPr lang="en-US" sz="1400" dirty="0">
                <a:solidFill>
                  <a:srgbClr val="0000FF"/>
                </a:solidFill>
              </a:rPr>
              <a:t>[N</a:t>
            </a:r>
            <a:r>
              <a:rPr lang="en-US" sz="1400" baseline="-25000" dirty="0">
                <a:solidFill>
                  <a:srgbClr val="0000FF"/>
                </a:solidFill>
              </a:rPr>
              <a:t>h </a:t>
            </a:r>
            <a:r>
              <a:rPr lang="en-US" sz="1400" dirty="0">
                <a:solidFill>
                  <a:srgbClr val="0000FF"/>
                </a:solidFill>
              </a:rPr>
              <a:t>&lt; my</a:t>
            </a:r>
            <a:r>
              <a:rPr lang="en-US" sz="1400" baseline="-25000" dirty="0">
                <a:solidFill>
                  <a:srgbClr val="0000FF"/>
                </a:solidFill>
              </a:rPr>
              <a:t>n</a:t>
            </a:r>
            <a:r>
              <a:rPr lang="en-US" sz="1400" dirty="0">
                <a:solidFill>
                  <a:srgbClr val="0000FF"/>
                </a:solidFill>
              </a:rPr>
              <a:t>]</a:t>
            </a:r>
            <a:endParaRPr lang="en-US" sz="1400" dirty="0"/>
          </a:p>
        </p:txBody>
      </p:sp>
      <p:sp>
        <p:nvSpPr>
          <p:cNvPr id="26" name="Rectangle 25"/>
          <p:cNvSpPr/>
          <p:nvPr/>
        </p:nvSpPr>
        <p:spPr>
          <a:xfrm>
            <a:off x="1295813" y="4468416"/>
            <a:ext cx="584853" cy="307777"/>
          </a:xfrm>
          <a:prstGeom prst="rect">
            <a:avLst/>
          </a:prstGeom>
        </p:spPr>
        <p:txBody>
          <a:bodyPr wrap="none">
            <a:spAutoFit/>
          </a:bodyPr>
          <a:lstStyle/>
          <a:p>
            <a:r>
              <a:rPr lang="en-US" sz="1400" dirty="0">
                <a:solidFill>
                  <a:srgbClr val="0000FF"/>
                </a:solidFill>
              </a:rPr>
              <a:t>[else]</a:t>
            </a:r>
            <a:endParaRPr lang="en-US" sz="1400" dirty="0"/>
          </a:p>
        </p:txBody>
      </p:sp>
      <p:cxnSp>
        <p:nvCxnSpPr>
          <p:cNvPr id="27" name="Straight Arrow Connector 26"/>
          <p:cNvCxnSpPr/>
          <p:nvPr/>
        </p:nvCxnSpPr>
        <p:spPr>
          <a:xfrm>
            <a:off x="1279941" y="4920638"/>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71622" y="5107802"/>
            <a:ext cx="1774845" cy="646331"/>
          </a:xfrm>
          <a:prstGeom prst="rect">
            <a:avLst/>
          </a:prstGeom>
          <a:noFill/>
        </p:spPr>
        <p:txBody>
          <a:bodyPr wrap="none" rtlCol="0">
            <a:spAutoFit/>
          </a:bodyPr>
          <a:lstStyle/>
          <a:p>
            <a:r>
              <a:rPr lang="en-US" dirty="0">
                <a:solidFill>
                  <a:srgbClr val="0000FF"/>
                </a:solidFill>
              </a:rPr>
              <a:t>&lt;prepare-reject&gt; </a:t>
            </a:r>
          </a:p>
          <a:p>
            <a:endParaRPr lang="en-US" dirty="0"/>
          </a:p>
        </p:txBody>
      </p:sp>
      <p:sp>
        <p:nvSpPr>
          <p:cNvPr id="30" name="TextBox 29"/>
          <p:cNvSpPr txBox="1"/>
          <p:nvPr/>
        </p:nvSpPr>
        <p:spPr>
          <a:xfrm>
            <a:off x="1259522" y="3972533"/>
            <a:ext cx="2098388"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Tree>
    <p:extLst>
      <p:ext uri="{BB962C8B-B14F-4D97-AF65-F5344CB8AC3E}">
        <p14:creationId xmlns:p14="http://schemas.microsoft.com/office/powerpoint/2010/main" val="2660843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Accept Stage</a:t>
            </a:r>
          </a:p>
        </p:txBody>
      </p:sp>
      <p:sp>
        <p:nvSpPr>
          <p:cNvPr id="3" name="Content Placeholder 2"/>
          <p:cNvSpPr>
            <a:spLocks noGrp="1"/>
          </p:cNvSpPr>
          <p:nvPr>
            <p:ph idx="1"/>
          </p:nvPr>
        </p:nvSpPr>
        <p:spPr>
          <a:xfrm>
            <a:off x="520700" y="1600200"/>
            <a:ext cx="8229600" cy="4525963"/>
          </a:xfrm>
        </p:spPr>
        <p:txBody>
          <a:bodyPr/>
          <a:lstStyle/>
          <a:p>
            <a:r>
              <a:rPr lang="en-US" dirty="0">
                <a:solidFill>
                  <a:srgbClr val="0000FF"/>
                </a:solidFill>
              </a:rPr>
              <a:t>(Accept Stage)</a:t>
            </a:r>
          </a:p>
          <a:p>
            <a:pPr lvl="1" algn="just"/>
            <a:r>
              <a:rPr lang="en-US" dirty="0"/>
              <a:t>In the prepare stage, a Paxos node only prepares </a:t>
            </a:r>
            <a:r>
              <a:rPr lang="en-US" i="1" dirty="0">
                <a:solidFill>
                  <a:srgbClr val="FF0000"/>
                </a:solidFill>
              </a:rPr>
              <a:t>the proposal w/o a value</a:t>
            </a:r>
          </a:p>
          <a:p>
            <a:pPr lvl="1" algn="just"/>
            <a:r>
              <a:rPr lang="en-US" dirty="0">
                <a:highlight>
                  <a:srgbClr val="FFFF00"/>
                </a:highlight>
              </a:rPr>
              <a:t>After prepare-OK from a majority of acceptors, </a:t>
            </a:r>
            <a:r>
              <a:rPr lang="en-US" i="1" dirty="0">
                <a:solidFill>
                  <a:srgbClr val="FF0000"/>
                </a:solidFill>
                <a:highlight>
                  <a:srgbClr val="FFFF00"/>
                </a:highlight>
              </a:rPr>
              <a:t>the proposer decides a value</a:t>
            </a:r>
          </a:p>
        </p:txBody>
      </p:sp>
    </p:spTree>
    <p:extLst>
      <p:ext uri="{BB962C8B-B14F-4D97-AF65-F5344CB8AC3E}">
        <p14:creationId xmlns:p14="http://schemas.microsoft.com/office/powerpoint/2010/main" val="2445883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Accept Stage</a:t>
            </a:r>
          </a:p>
        </p:txBody>
      </p:sp>
      <p:sp>
        <p:nvSpPr>
          <p:cNvPr id="3" name="Content Placeholder 2"/>
          <p:cNvSpPr>
            <a:spLocks noGrp="1"/>
          </p:cNvSpPr>
          <p:nvPr>
            <p:ph idx="1"/>
          </p:nvPr>
        </p:nvSpPr>
        <p:spPr/>
        <p:txBody>
          <a:bodyPr>
            <a:normAutofit lnSpcReduction="10000"/>
          </a:bodyPr>
          <a:lstStyle/>
          <a:p>
            <a:r>
              <a:rPr lang="en-US" dirty="0">
                <a:solidFill>
                  <a:srgbClr val="0000FF"/>
                </a:solidFill>
              </a:rPr>
              <a:t>(Accept Send)</a:t>
            </a:r>
          </a:p>
          <a:p>
            <a:pPr lvl="1" algn="just"/>
            <a:r>
              <a:rPr lang="en-US" dirty="0"/>
              <a:t>If a </a:t>
            </a:r>
            <a:r>
              <a:rPr lang="en-US" b="1" dirty="0"/>
              <a:t>proposer</a:t>
            </a:r>
            <a:r>
              <a:rPr lang="en-US" dirty="0"/>
              <a:t> gets prepare-OK from </a:t>
            </a:r>
            <a:r>
              <a:rPr lang="en-US" dirty="0">
                <a:highlight>
                  <a:srgbClr val="FFFF00"/>
                </a:highlight>
              </a:rPr>
              <a:t>a majority of </a:t>
            </a:r>
            <a:r>
              <a:rPr lang="en-US" b="1" dirty="0">
                <a:highlight>
                  <a:srgbClr val="FFFF00"/>
                </a:highlight>
              </a:rPr>
              <a:t>acceptors</a:t>
            </a:r>
            <a:r>
              <a:rPr lang="en-US" dirty="0"/>
              <a:t>, then </a:t>
            </a:r>
            <a:r>
              <a:rPr lang="en-US" i="1" dirty="0">
                <a:solidFill>
                  <a:srgbClr val="FF0000"/>
                </a:solidFill>
              </a:rPr>
              <a:t>it selects the value corresponding to the highest proposal number accepted </a:t>
            </a:r>
            <a:r>
              <a:rPr lang="en-US" dirty="0"/>
              <a:t>(this is derived trivially from all the </a:t>
            </a:r>
            <a:r>
              <a:rPr lang="en-US" b="1" dirty="0"/>
              <a:t>&lt;prepare-OK, Na, Va&gt;</a:t>
            </a:r>
            <a:r>
              <a:rPr lang="en-US" dirty="0"/>
              <a:t> messages received)</a:t>
            </a:r>
          </a:p>
          <a:p>
            <a:pPr lvl="1" algn="just"/>
            <a:r>
              <a:rPr lang="en-US" dirty="0"/>
              <a:t>Then the proposer requests to accept its own proposal </a:t>
            </a:r>
            <a:r>
              <a:rPr lang="en-US" i="1" dirty="0">
                <a:solidFill>
                  <a:srgbClr val="FF0000"/>
                </a:solidFill>
              </a:rPr>
              <a:t>with the respective proposal id (i.e. my</a:t>
            </a:r>
            <a:r>
              <a:rPr lang="en-US" i="1" baseline="-25000" dirty="0">
                <a:solidFill>
                  <a:srgbClr val="FF0000"/>
                </a:solidFill>
              </a:rPr>
              <a:t>n</a:t>
            </a:r>
            <a:r>
              <a:rPr lang="en-US" i="1" dirty="0">
                <a:solidFill>
                  <a:srgbClr val="FF0000"/>
                </a:solidFill>
              </a:rPr>
              <a:t>) and the value chosen in the last step</a:t>
            </a:r>
          </a:p>
          <a:p>
            <a:pPr lvl="2" algn="just"/>
            <a:r>
              <a:rPr lang="en-US" i="1" dirty="0">
                <a:solidFill>
                  <a:srgbClr val="0000FF"/>
                </a:solidFill>
              </a:rPr>
              <a:t>This is sent to all acceptors for approval</a:t>
            </a:r>
          </a:p>
        </p:txBody>
      </p:sp>
    </p:spTree>
    <p:extLst>
      <p:ext uri="{BB962C8B-B14F-4D97-AF65-F5344CB8AC3E}">
        <p14:creationId xmlns:p14="http://schemas.microsoft.com/office/powerpoint/2010/main" val="4035362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Choice of “Value”</a:t>
            </a:r>
          </a:p>
        </p:txBody>
      </p:sp>
      <p:sp>
        <p:nvSpPr>
          <p:cNvPr id="3" name="Content Placeholder 2"/>
          <p:cNvSpPr>
            <a:spLocks noGrp="1"/>
          </p:cNvSpPr>
          <p:nvPr>
            <p:ph idx="1"/>
          </p:nvPr>
        </p:nvSpPr>
        <p:spPr/>
        <p:txBody>
          <a:bodyPr>
            <a:normAutofit/>
          </a:bodyPr>
          <a:lstStyle/>
          <a:p>
            <a:pPr lvl="1"/>
            <a:r>
              <a:rPr lang="en-US" dirty="0"/>
              <a:t>How to choose a value “V” at the proposer? </a:t>
            </a:r>
          </a:p>
          <a:p>
            <a:pPr lvl="2" algn="just"/>
            <a:r>
              <a:rPr lang="en-US" dirty="0"/>
              <a:t>Proposer receives &lt;prepare_OK, Nil, Nil&gt; only</a:t>
            </a:r>
          </a:p>
          <a:p>
            <a:pPr lvl="3"/>
            <a:r>
              <a:rPr lang="en-US" dirty="0">
                <a:solidFill>
                  <a:srgbClr val="0000FF"/>
                </a:solidFill>
              </a:rPr>
              <a:t>The proposer creates a value “V”, as no value is accepted yet</a:t>
            </a:r>
          </a:p>
          <a:p>
            <a:pPr lvl="2" algn="just"/>
            <a:r>
              <a:rPr lang="en-US" dirty="0"/>
              <a:t>Proposer receives one &lt;prepare_OK, Na, Va&gt; and the rest  &lt;prepare_OK, Nil, Nil&gt;</a:t>
            </a:r>
          </a:p>
          <a:p>
            <a:pPr lvl="3"/>
            <a:r>
              <a:rPr lang="en-US" dirty="0">
                <a:solidFill>
                  <a:srgbClr val="0000FF"/>
                </a:solidFill>
              </a:rPr>
              <a:t>The proposer chooses “V=Va”</a:t>
            </a:r>
          </a:p>
          <a:p>
            <a:pPr lvl="2" algn="just"/>
            <a:r>
              <a:rPr lang="en-US" dirty="0"/>
              <a:t>Proposer receives say &lt;prepare_OK, Na, Va&gt; and &lt;prepare_OK, Na’, Va’&gt; where Na &lt; Na’</a:t>
            </a:r>
          </a:p>
          <a:p>
            <a:pPr lvl="3" algn="just"/>
            <a:r>
              <a:rPr lang="en-US" dirty="0">
                <a:solidFill>
                  <a:srgbClr val="0000FF"/>
                </a:solidFill>
              </a:rPr>
              <a:t>The proposer chooses a value associated with Na’</a:t>
            </a:r>
          </a:p>
          <a:p>
            <a:pPr lvl="3" algn="just"/>
            <a:r>
              <a:rPr lang="en-US" dirty="0">
                <a:solidFill>
                  <a:srgbClr val="0000FF"/>
                </a:solidFill>
              </a:rPr>
              <a:t>The situation is trivially extended even if more than two proposals are received with non-Nil values</a:t>
            </a:r>
          </a:p>
          <a:p>
            <a:pPr lvl="3"/>
            <a:endParaRPr lang="en-US" dirty="0"/>
          </a:p>
          <a:p>
            <a:pPr marL="914400" lvl="2"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724774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Accept Stage</a:t>
            </a:r>
          </a:p>
        </p:txBody>
      </p:sp>
      <p:sp>
        <p:nvSpPr>
          <p:cNvPr id="3" name="Content Placeholder 2"/>
          <p:cNvSpPr>
            <a:spLocks noGrp="1"/>
          </p:cNvSpPr>
          <p:nvPr>
            <p:ph idx="1"/>
          </p:nvPr>
        </p:nvSpPr>
        <p:spPr/>
        <p:txBody>
          <a:bodyPr>
            <a:normAutofit fontScale="92500"/>
          </a:bodyPr>
          <a:lstStyle/>
          <a:p>
            <a:r>
              <a:rPr lang="en-US" dirty="0">
                <a:solidFill>
                  <a:srgbClr val="0000FF"/>
                </a:solidFill>
              </a:rPr>
              <a:t>(Special Note)</a:t>
            </a:r>
          </a:p>
          <a:p>
            <a:pPr lvl="1" algn="just"/>
            <a:r>
              <a:rPr lang="en-US" dirty="0"/>
              <a:t>While requesting accept message (for accepting a chosen value) to the acceptors, the </a:t>
            </a:r>
            <a:r>
              <a:rPr lang="en-US" i="1" dirty="0">
                <a:solidFill>
                  <a:srgbClr val="FF0000"/>
                </a:solidFill>
              </a:rPr>
              <a:t>proposer choose the last accepted value </a:t>
            </a:r>
            <a:r>
              <a:rPr lang="en-US" i="1" dirty="0"/>
              <a:t>(i.e. V</a:t>
            </a:r>
            <a:r>
              <a:rPr lang="en-US" i="1" baseline="-25000" dirty="0"/>
              <a:t>a</a:t>
            </a:r>
            <a:r>
              <a:rPr lang="en-US" i="1" dirty="0"/>
              <a:t>) and not a value chosen by the proposer, </a:t>
            </a:r>
            <a:r>
              <a:rPr lang="en-US" i="1" dirty="0">
                <a:solidFill>
                  <a:schemeClr val="accent2">
                    <a:lumMod val="75000"/>
                  </a:schemeClr>
                </a:solidFill>
              </a:rPr>
              <a:t>if there is a previously accepted value</a:t>
            </a:r>
            <a:endParaRPr lang="en-US" i="1" dirty="0"/>
          </a:p>
          <a:p>
            <a:pPr lvl="2" algn="just"/>
            <a:r>
              <a:rPr lang="en-US" i="1" dirty="0">
                <a:solidFill>
                  <a:srgbClr val="0000FF"/>
                </a:solidFill>
              </a:rPr>
              <a:t>This is crucial for the convergence of the consensus process</a:t>
            </a:r>
          </a:p>
          <a:p>
            <a:pPr lvl="2" algn="just"/>
            <a:endParaRPr lang="en-US" i="1" dirty="0">
              <a:solidFill>
                <a:srgbClr val="0000FF"/>
              </a:solidFill>
            </a:endParaRPr>
          </a:p>
          <a:p>
            <a:pPr lvl="1" algn="just"/>
            <a:r>
              <a:rPr lang="en-US" i="1" dirty="0">
                <a:solidFill>
                  <a:schemeClr val="accent2"/>
                </a:solidFill>
              </a:rPr>
              <a:t>Basically, just means send out the Va received in the prepare stage</a:t>
            </a:r>
          </a:p>
          <a:p>
            <a:pPr lvl="1" algn="just"/>
            <a:r>
              <a:rPr lang="en-US" i="1" dirty="0">
                <a:solidFill>
                  <a:schemeClr val="accent2"/>
                </a:solidFill>
              </a:rPr>
              <a:t>If it is NULL, send out value chosen by proposer</a:t>
            </a:r>
          </a:p>
        </p:txBody>
      </p:sp>
    </p:spTree>
    <p:extLst>
      <p:ext uri="{BB962C8B-B14F-4D97-AF65-F5344CB8AC3E}">
        <p14:creationId xmlns:p14="http://schemas.microsoft.com/office/powerpoint/2010/main" val="293502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686"/>
            <a:ext cx="8229600" cy="1143000"/>
          </a:xfrm>
        </p:spPr>
        <p:txBody>
          <a:bodyPr>
            <a:normAutofit fontScale="90000"/>
          </a:bodyPr>
          <a:lstStyle/>
          <a:p>
            <a:r>
              <a:rPr lang="en-US" dirty="0"/>
              <a:t>Paxos: Accept Stage </a:t>
            </a:r>
            <a:br>
              <a:rPr lang="en-US" dirty="0"/>
            </a:br>
            <a:r>
              <a:rPr lang="en-US" sz="3100" dirty="0"/>
              <a:t>(</a:t>
            </a:r>
            <a:r>
              <a:rPr lang="en-US" sz="3100" dirty="0">
                <a:solidFill>
                  <a:schemeClr val="accent2"/>
                </a:solidFill>
              </a:rPr>
              <a:t>MUST be </a:t>
            </a:r>
            <a:r>
              <a:rPr lang="en-US" sz="3100" dirty="0">
                <a:solidFill>
                  <a:srgbClr val="0000FF"/>
                </a:solidFill>
              </a:rPr>
              <a:t>Majority Votes, N</a:t>
            </a:r>
            <a:r>
              <a:rPr lang="en-US" sz="3100" baseline="-25000" dirty="0">
                <a:solidFill>
                  <a:srgbClr val="0000FF"/>
                </a:solidFill>
              </a:rPr>
              <a:t>a</a:t>
            </a:r>
            <a:r>
              <a:rPr lang="en-US" sz="3100" dirty="0">
                <a:solidFill>
                  <a:srgbClr val="0000FF"/>
                </a:solidFill>
              </a:rPr>
              <a:t> &gt; N</a:t>
            </a:r>
            <a:r>
              <a:rPr lang="en-US" sz="3100" baseline="-25000" dirty="0">
                <a:solidFill>
                  <a:srgbClr val="0000FF"/>
                </a:solidFill>
              </a:rPr>
              <a:t>a</a:t>
            </a:r>
            <a:r>
              <a:rPr lang="en-US" sz="3100" dirty="0">
                <a:solidFill>
                  <a:srgbClr val="0000FF"/>
                </a:solidFill>
              </a:rPr>
              <a:t>’</a:t>
            </a:r>
            <a:r>
              <a:rPr lang="en-US" sz="3100" dirty="0"/>
              <a:t>)</a:t>
            </a:r>
            <a:endParaRPr lang="en-US" sz="3100" dirty="0">
              <a:solidFill>
                <a:schemeClr val="accent2"/>
              </a:solidFill>
            </a:endParaRP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25" name="Straight Arrow Connector 24"/>
          <p:cNvCxnSpPr/>
          <p:nvPr/>
        </p:nvCxnSpPr>
        <p:spPr>
          <a:xfrm>
            <a:off x="1295813" y="2134045"/>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884578" y="2327570"/>
            <a:ext cx="2098388"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1" name="TextBox 30"/>
          <p:cNvSpPr txBox="1"/>
          <p:nvPr/>
        </p:nvSpPr>
        <p:spPr>
          <a:xfrm>
            <a:off x="610262" y="6283160"/>
            <a:ext cx="8305967" cy="584776"/>
          </a:xfrm>
          <a:prstGeom prst="rect">
            <a:avLst/>
          </a:prstGeom>
          <a:noFill/>
        </p:spPr>
        <p:txBody>
          <a:bodyPr wrap="none" rtlCol="0">
            <a:spAutoFit/>
          </a:bodyPr>
          <a:lstStyle/>
          <a:p>
            <a:r>
              <a:rPr lang="en-US" sz="1600" i="1" dirty="0">
                <a:solidFill>
                  <a:srgbClr val="0000FF"/>
                </a:solidFill>
              </a:rPr>
              <a:t>If a majority votes for prepare-OK is received, the proposer choose the value corresponding to the </a:t>
            </a:r>
          </a:p>
          <a:p>
            <a:r>
              <a:rPr lang="en-US" sz="1600" i="1" dirty="0">
                <a:solidFill>
                  <a:srgbClr val="0000FF"/>
                </a:solidFill>
              </a:rPr>
              <a:t>Highest proposal ID# accepted (sent as part of the prepare-ok message)</a:t>
            </a:r>
          </a:p>
        </p:txBody>
      </p:sp>
      <p:cxnSp>
        <p:nvCxnSpPr>
          <p:cNvPr id="20" name="Straight Arrow Connector 19"/>
          <p:cNvCxnSpPr/>
          <p:nvPr/>
        </p:nvCxnSpPr>
        <p:spPr>
          <a:xfrm flipH="1">
            <a:off x="4290594" y="2455333"/>
            <a:ext cx="3272971" cy="65314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150086" y="2785310"/>
            <a:ext cx="2208874"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err="1">
                <a:solidFill>
                  <a:srgbClr val="0000FF"/>
                </a:solidFill>
              </a:rPr>
              <a:t>V’</a:t>
            </a:r>
            <a:r>
              <a:rPr lang="en-US" baseline="-25000" dirty="0" err="1">
                <a:solidFill>
                  <a:srgbClr val="0000FF"/>
                </a:solidFill>
              </a:rPr>
              <a:t>a</a:t>
            </a:r>
            <a:r>
              <a:rPr lang="en-US" dirty="0">
                <a:solidFill>
                  <a:srgbClr val="0000FF"/>
                </a:solidFill>
              </a:rPr>
              <a:t>&gt; </a:t>
            </a:r>
          </a:p>
          <a:p>
            <a:endParaRPr lang="en-US" dirty="0"/>
          </a:p>
        </p:txBody>
      </p:sp>
      <p:cxnSp>
        <p:nvCxnSpPr>
          <p:cNvPr id="24" name="Straight Arrow Connector 23"/>
          <p:cNvCxnSpPr/>
          <p:nvPr/>
        </p:nvCxnSpPr>
        <p:spPr>
          <a:xfrm flipH="1">
            <a:off x="1295814" y="3431641"/>
            <a:ext cx="2970589" cy="753311"/>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2804614" y="3701143"/>
            <a:ext cx="1461789" cy="1064381"/>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290594" y="3431641"/>
            <a:ext cx="3272971" cy="753311"/>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290594" y="3701143"/>
            <a:ext cx="1641734" cy="1064381"/>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226624" y="3438452"/>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8" name="TextBox 37"/>
          <p:cNvSpPr txBox="1"/>
          <p:nvPr/>
        </p:nvSpPr>
        <p:spPr>
          <a:xfrm>
            <a:off x="1711119" y="4051897"/>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9" name="TextBox 38"/>
          <p:cNvSpPr txBox="1"/>
          <p:nvPr/>
        </p:nvSpPr>
        <p:spPr>
          <a:xfrm>
            <a:off x="5637233" y="3474737"/>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40" name="TextBox 39"/>
          <p:cNvSpPr txBox="1"/>
          <p:nvPr/>
        </p:nvSpPr>
        <p:spPr>
          <a:xfrm>
            <a:off x="5150086" y="4071252"/>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 name="TextBox 2">
            <a:extLst>
              <a:ext uri="{FF2B5EF4-FFF2-40B4-BE49-F238E27FC236}">
                <a16:creationId xmlns:a16="http://schemas.microsoft.com/office/drawing/2014/main" id="{EA060CD4-996B-9CCC-4651-D56B4B0ACF68}"/>
              </a:ext>
            </a:extLst>
          </p:cNvPr>
          <p:cNvSpPr txBox="1"/>
          <p:nvPr/>
        </p:nvSpPr>
        <p:spPr>
          <a:xfrm>
            <a:off x="4659513" y="1552700"/>
            <a:ext cx="3536714" cy="646331"/>
          </a:xfrm>
          <a:prstGeom prst="rect">
            <a:avLst/>
          </a:prstGeom>
          <a:noFill/>
        </p:spPr>
        <p:txBody>
          <a:bodyPr wrap="square" rtlCol="0">
            <a:spAutoFit/>
          </a:bodyPr>
          <a:lstStyle/>
          <a:p>
            <a:r>
              <a:rPr lang="en-US" dirty="0">
                <a:solidFill>
                  <a:schemeClr val="accent2"/>
                </a:solidFill>
                <a:highlight>
                  <a:srgbClr val="FFFF00"/>
                </a:highlight>
              </a:rPr>
              <a:t>Choose highest frequency of accepted number</a:t>
            </a:r>
            <a:endParaRPr lang="en-SG" dirty="0">
              <a:solidFill>
                <a:schemeClr val="accent2"/>
              </a:solidFill>
              <a:highlight>
                <a:srgbClr val="FFFF00"/>
              </a:highlight>
            </a:endParaRPr>
          </a:p>
        </p:txBody>
      </p:sp>
    </p:spTree>
    <p:extLst>
      <p:ext uri="{BB962C8B-B14F-4D97-AF65-F5344CB8AC3E}">
        <p14:creationId xmlns:p14="http://schemas.microsoft.com/office/powerpoint/2010/main" val="624985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686"/>
            <a:ext cx="8229600" cy="1143000"/>
          </a:xfrm>
        </p:spPr>
        <p:txBody>
          <a:bodyPr>
            <a:normAutofit fontScale="90000"/>
          </a:bodyPr>
          <a:lstStyle/>
          <a:p>
            <a:r>
              <a:rPr lang="en-US" dirty="0"/>
              <a:t>Paxos: Accept Stage </a:t>
            </a:r>
            <a:br>
              <a:rPr lang="en-US" dirty="0"/>
            </a:br>
            <a:r>
              <a:rPr lang="en-US" sz="3100" dirty="0"/>
              <a:t>(</a:t>
            </a:r>
            <a:r>
              <a:rPr lang="en-US" sz="3100" dirty="0">
                <a:solidFill>
                  <a:srgbClr val="0000FF"/>
                </a:solidFill>
              </a:rPr>
              <a:t>Majority Votes, N</a:t>
            </a:r>
            <a:r>
              <a:rPr lang="en-US" sz="3100" baseline="-25000" dirty="0">
                <a:solidFill>
                  <a:srgbClr val="0000FF"/>
                </a:solidFill>
              </a:rPr>
              <a:t>a</a:t>
            </a:r>
            <a:r>
              <a:rPr lang="en-US" sz="3100" dirty="0">
                <a:solidFill>
                  <a:srgbClr val="0000FF"/>
                </a:solidFill>
              </a:rPr>
              <a:t> &gt; N</a:t>
            </a:r>
            <a:r>
              <a:rPr lang="en-US" sz="3100" baseline="-25000" dirty="0">
                <a:solidFill>
                  <a:srgbClr val="0000FF"/>
                </a:solidFill>
              </a:rPr>
              <a:t>a</a:t>
            </a:r>
            <a:r>
              <a:rPr lang="en-US" sz="3100" dirty="0">
                <a:solidFill>
                  <a:srgbClr val="0000FF"/>
                </a:solidFill>
              </a:rPr>
              <a:t>’, V</a:t>
            </a:r>
            <a:r>
              <a:rPr lang="en-US" sz="3100" baseline="-25000" dirty="0">
                <a:solidFill>
                  <a:srgbClr val="0000FF"/>
                </a:solidFill>
              </a:rPr>
              <a:t>a </a:t>
            </a:r>
            <a:r>
              <a:rPr lang="en-US" sz="3100" dirty="0">
                <a:solidFill>
                  <a:srgbClr val="0000FF"/>
                </a:solidFill>
              </a:rPr>
              <a:t>= NULL</a:t>
            </a:r>
            <a:r>
              <a:rPr lang="en-US" sz="3100" dirty="0"/>
              <a:t>)</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25" name="Straight Arrow Connector 24"/>
          <p:cNvCxnSpPr/>
          <p:nvPr/>
        </p:nvCxnSpPr>
        <p:spPr>
          <a:xfrm>
            <a:off x="1295813" y="2134045"/>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884578" y="2327570"/>
            <a:ext cx="2098388"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1" name="TextBox 30"/>
          <p:cNvSpPr txBox="1"/>
          <p:nvPr/>
        </p:nvSpPr>
        <p:spPr>
          <a:xfrm>
            <a:off x="610262" y="6283160"/>
            <a:ext cx="8305967" cy="584776"/>
          </a:xfrm>
          <a:prstGeom prst="rect">
            <a:avLst/>
          </a:prstGeom>
          <a:noFill/>
        </p:spPr>
        <p:txBody>
          <a:bodyPr wrap="none" rtlCol="0">
            <a:spAutoFit/>
          </a:bodyPr>
          <a:lstStyle/>
          <a:p>
            <a:r>
              <a:rPr lang="en-US" sz="1600" i="1" dirty="0">
                <a:solidFill>
                  <a:srgbClr val="0000FF"/>
                </a:solidFill>
              </a:rPr>
              <a:t>If a majority votes for prepare-OK is received, the proposer choose the value corresponding to the </a:t>
            </a:r>
          </a:p>
          <a:p>
            <a:r>
              <a:rPr lang="en-US" sz="1600" i="1" dirty="0">
                <a:solidFill>
                  <a:srgbClr val="0000FF"/>
                </a:solidFill>
              </a:rPr>
              <a:t>Highest proposal ID# accepted (sent as part of the prepare-ok message)</a:t>
            </a:r>
          </a:p>
        </p:txBody>
      </p:sp>
      <p:cxnSp>
        <p:nvCxnSpPr>
          <p:cNvPr id="20" name="Straight Arrow Connector 19"/>
          <p:cNvCxnSpPr/>
          <p:nvPr/>
        </p:nvCxnSpPr>
        <p:spPr>
          <a:xfrm flipH="1">
            <a:off x="4290594" y="2455333"/>
            <a:ext cx="3272971" cy="65314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150086" y="2785310"/>
            <a:ext cx="2174619"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err="1">
                <a:solidFill>
                  <a:srgbClr val="0000FF"/>
                </a:solidFill>
              </a:rPr>
              <a:t>V</a:t>
            </a:r>
            <a:r>
              <a:rPr lang="en-US" baseline="-25000" dirty="0" err="1">
                <a:solidFill>
                  <a:srgbClr val="0000FF"/>
                </a:solidFill>
              </a:rPr>
              <a:t>a</a:t>
            </a:r>
            <a:r>
              <a:rPr lang="en-US" dirty="0">
                <a:solidFill>
                  <a:srgbClr val="0000FF"/>
                </a:solidFill>
              </a:rPr>
              <a:t>&gt; </a:t>
            </a:r>
          </a:p>
          <a:p>
            <a:endParaRPr lang="en-US" dirty="0"/>
          </a:p>
        </p:txBody>
      </p:sp>
      <p:cxnSp>
        <p:nvCxnSpPr>
          <p:cNvPr id="24" name="Straight Arrow Connector 23"/>
          <p:cNvCxnSpPr/>
          <p:nvPr/>
        </p:nvCxnSpPr>
        <p:spPr>
          <a:xfrm flipH="1">
            <a:off x="1320005" y="4448081"/>
            <a:ext cx="2970589" cy="753311"/>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2828805" y="4717583"/>
            <a:ext cx="1461789" cy="1064381"/>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314785" y="4448081"/>
            <a:ext cx="3272971" cy="753311"/>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314785" y="4717583"/>
            <a:ext cx="1641734" cy="1064381"/>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250815" y="4454892"/>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V&gt; </a:t>
            </a:r>
          </a:p>
          <a:p>
            <a:endParaRPr lang="en-US" dirty="0"/>
          </a:p>
        </p:txBody>
      </p:sp>
      <p:sp>
        <p:nvSpPr>
          <p:cNvPr id="38" name="TextBox 37"/>
          <p:cNvSpPr txBox="1"/>
          <p:nvPr/>
        </p:nvSpPr>
        <p:spPr>
          <a:xfrm>
            <a:off x="1735310" y="5068337"/>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V&gt; </a:t>
            </a:r>
          </a:p>
          <a:p>
            <a:endParaRPr lang="en-US" dirty="0"/>
          </a:p>
        </p:txBody>
      </p:sp>
      <p:sp>
        <p:nvSpPr>
          <p:cNvPr id="39" name="TextBox 38"/>
          <p:cNvSpPr txBox="1"/>
          <p:nvPr/>
        </p:nvSpPr>
        <p:spPr>
          <a:xfrm>
            <a:off x="5661424" y="4491177"/>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V&gt; </a:t>
            </a:r>
          </a:p>
          <a:p>
            <a:endParaRPr lang="en-US" dirty="0"/>
          </a:p>
        </p:txBody>
      </p:sp>
      <p:sp>
        <p:nvSpPr>
          <p:cNvPr id="40" name="TextBox 39"/>
          <p:cNvSpPr txBox="1"/>
          <p:nvPr/>
        </p:nvSpPr>
        <p:spPr>
          <a:xfrm>
            <a:off x="5174277" y="5087692"/>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V&gt; </a:t>
            </a:r>
          </a:p>
          <a:p>
            <a:endParaRPr lang="en-US" dirty="0"/>
          </a:p>
        </p:txBody>
      </p:sp>
      <p:sp>
        <p:nvSpPr>
          <p:cNvPr id="26" name="Freeform 25"/>
          <p:cNvSpPr/>
          <p:nvPr/>
        </p:nvSpPr>
        <p:spPr>
          <a:xfrm>
            <a:off x="4272094" y="3489900"/>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p:cNvSpPr txBox="1"/>
          <p:nvPr/>
        </p:nvSpPr>
        <p:spPr>
          <a:xfrm>
            <a:off x="4701434" y="3509602"/>
            <a:ext cx="1060770" cy="646331"/>
          </a:xfrm>
          <a:prstGeom prst="rect">
            <a:avLst/>
          </a:prstGeom>
          <a:noFill/>
        </p:spPr>
        <p:txBody>
          <a:bodyPr wrap="none" rtlCol="0">
            <a:spAutoFit/>
          </a:bodyPr>
          <a:lstStyle/>
          <a:p>
            <a:r>
              <a:rPr lang="en-US" dirty="0">
                <a:solidFill>
                  <a:srgbClr val="0000FF"/>
                </a:solidFill>
              </a:rPr>
              <a:t>Choose V</a:t>
            </a:r>
          </a:p>
          <a:p>
            <a:endParaRPr lang="en-US" dirty="0"/>
          </a:p>
        </p:txBody>
      </p:sp>
      <p:sp>
        <p:nvSpPr>
          <p:cNvPr id="3" name="TextBox 2">
            <a:extLst>
              <a:ext uri="{FF2B5EF4-FFF2-40B4-BE49-F238E27FC236}">
                <a16:creationId xmlns:a16="http://schemas.microsoft.com/office/drawing/2014/main" id="{641E93EA-D8F3-172C-8BCA-AFCDECB791EE}"/>
              </a:ext>
            </a:extLst>
          </p:cNvPr>
          <p:cNvSpPr txBox="1"/>
          <p:nvPr/>
        </p:nvSpPr>
        <p:spPr>
          <a:xfrm>
            <a:off x="5231819" y="1716281"/>
            <a:ext cx="3025376" cy="369332"/>
          </a:xfrm>
          <a:prstGeom prst="rect">
            <a:avLst/>
          </a:prstGeom>
          <a:noFill/>
        </p:spPr>
        <p:txBody>
          <a:bodyPr wrap="square" rtlCol="0">
            <a:spAutoFit/>
          </a:bodyPr>
          <a:lstStyle/>
          <a:p>
            <a:r>
              <a:rPr lang="en-US" dirty="0">
                <a:solidFill>
                  <a:schemeClr val="accent2"/>
                </a:solidFill>
                <a:highlight>
                  <a:srgbClr val="FFFF00"/>
                </a:highlight>
              </a:rPr>
              <a:t>Va is NULL, propose own value</a:t>
            </a:r>
            <a:endParaRPr lang="en-SG" dirty="0">
              <a:solidFill>
                <a:schemeClr val="accent2"/>
              </a:solidFill>
              <a:highlight>
                <a:srgbClr val="FFFF00"/>
              </a:highlight>
            </a:endParaRPr>
          </a:p>
        </p:txBody>
      </p:sp>
    </p:spTree>
    <p:extLst>
      <p:ext uri="{BB962C8B-B14F-4D97-AF65-F5344CB8AC3E}">
        <p14:creationId xmlns:p14="http://schemas.microsoft.com/office/powerpoint/2010/main" val="1472666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686"/>
            <a:ext cx="8229600" cy="1143000"/>
          </a:xfrm>
        </p:spPr>
        <p:txBody>
          <a:bodyPr>
            <a:normAutofit fontScale="90000"/>
          </a:bodyPr>
          <a:lstStyle/>
          <a:p>
            <a:r>
              <a:rPr lang="en-US" dirty="0"/>
              <a:t>Paxos: Accept Stage </a:t>
            </a:r>
            <a:br>
              <a:rPr lang="en-US" dirty="0"/>
            </a:br>
            <a:r>
              <a:rPr lang="en-US" sz="3100" dirty="0"/>
              <a:t>(</a:t>
            </a:r>
            <a:r>
              <a:rPr lang="en-US" sz="3100" dirty="0">
                <a:solidFill>
                  <a:srgbClr val="0000FF"/>
                </a:solidFill>
              </a:rPr>
              <a:t>Not majority</a:t>
            </a:r>
            <a:r>
              <a:rPr lang="en-US" sz="3100" dirty="0"/>
              <a:t>)</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25" name="Straight Arrow Connector 24"/>
          <p:cNvCxnSpPr/>
          <p:nvPr/>
        </p:nvCxnSpPr>
        <p:spPr>
          <a:xfrm>
            <a:off x="1295813" y="2134045"/>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884578" y="2327570"/>
            <a:ext cx="2098388"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1" name="TextBox 30"/>
          <p:cNvSpPr txBox="1"/>
          <p:nvPr/>
        </p:nvSpPr>
        <p:spPr>
          <a:xfrm>
            <a:off x="610262" y="6283160"/>
            <a:ext cx="8249962" cy="338554"/>
          </a:xfrm>
          <a:prstGeom prst="rect">
            <a:avLst/>
          </a:prstGeom>
          <a:noFill/>
        </p:spPr>
        <p:txBody>
          <a:bodyPr wrap="none" rtlCol="0">
            <a:spAutoFit/>
          </a:bodyPr>
          <a:lstStyle/>
          <a:p>
            <a:r>
              <a:rPr lang="en-US" sz="1600" i="1" dirty="0">
                <a:solidFill>
                  <a:srgbClr val="0000FF"/>
                </a:solidFill>
              </a:rPr>
              <a:t>If the prepare-ok is not received from a majority of acceptors, then restart Paxos after some time</a:t>
            </a:r>
          </a:p>
        </p:txBody>
      </p:sp>
      <p:sp>
        <p:nvSpPr>
          <p:cNvPr id="26" name="Freeform 25"/>
          <p:cNvSpPr/>
          <p:nvPr/>
        </p:nvSpPr>
        <p:spPr>
          <a:xfrm>
            <a:off x="4262931" y="5001804"/>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p:cNvSpPr txBox="1"/>
          <p:nvPr/>
        </p:nvSpPr>
        <p:spPr>
          <a:xfrm>
            <a:off x="4692271" y="5021506"/>
            <a:ext cx="2441694" cy="646331"/>
          </a:xfrm>
          <a:prstGeom prst="rect">
            <a:avLst/>
          </a:prstGeom>
          <a:noFill/>
        </p:spPr>
        <p:txBody>
          <a:bodyPr wrap="none" rtlCol="0">
            <a:spAutoFit/>
          </a:bodyPr>
          <a:lstStyle/>
          <a:p>
            <a:r>
              <a:rPr lang="en-US" dirty="0">
                <a:solidFill>
                  <a:srgbClr val="0000FF"/>
                </a:solidFill>
              </a:rPr>
              <a:t>Delay and Restart Paxos</a:t>
            </a:r>
          </a:p>
          <a:p>
            <a:endParaRPr lang="en-US" dirty="0"/>
          </a:p>
        </p:txBody>
      </p:sp>
    </p:spTree>
    <p:extLst>
      <p:ext uri="{BB962C8B-B14F-4D97-AF65-F5344CB8AC3E}">
        <p14:creationId xmlns:p14="http://schemas.microsoft.com/office/powerpoint/2010/main" val="2789287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Accept Stage</a:t>
            </a:r>
          </a:p>
        </p:txBody>
      </p:sp>
      <p:sp>
        <p:nvSpPr>
          <p:cNvPr id="3" name="Content Placeholder 2"/>
          <p:cNvSpPr>
            <a:spLocks noGrp="1"/>
          </p:cNvSpPr>
          <p:nvPr>
            <p:ph idx="1"/>
          </p:nvPr>
        </p:nvSpPr>
        <p:spPr/>
        <p:txBody>
          <a:bodyPr>
            <a:normAutofit/>
          </a:bodyPr>
          <a:lstStyle/>
          <a:p>
            <a:r>
              <a:rPr lang="en-US" dirty="0">
                <a:solidFill>
                  <a:srgbClr val="0000FF"/>
                </a:solidFill>
              </a:rPr>
              <a:t>(Accept Receive)</a:t>
            </a:r>
          </a:p>
          <a:p>
            <a:pPr lvl="1" algn="just"/>
            <a:r>
              <a:rPr lang="en-US" dirty="0"/>
              <a:t>If an acceptor receives a proposal with proposal ID# </a:t>
            </a:r>
            <a:r>
              <a:rPr lang="en-US" b="1" dirty="0"/>
              <a:t>N </a:t>
            </a:r>
            <a:r>
              <a:rPr lang="en-US" dirty="0"/>
              <a:t>greater than or equal to that of any proposal ID# that it saw (i.e. </a:t>
            </a:r>
            <a:r>
              <a:rPr lang="en-US" b="1" dirty="0"/>
              <a:t>N</a:t>
            </a:r>
            <a:r>
              <a:rPr lang="en-US" b="1" baseline="-25000" dirty="0"/>
              <a:t>h</a:t>
            </a:r>
            <a:r>
              <a:rPr lang="en-US" dirty="0"/>
              <a:t>), then it responds to that request. </a:t>
            </a:r>
          </a:p>
          <a:p>
            <a:pPr lvl="2" algn="just"/>
            <a:r>
              <a:rPr lang="en-US" dirty="0">
                <a:solidFill>
                  <a:srgbClr val="FF0000"/>
                </a:solidFill>
              </a:rPr>
              <a:t>Otherwise the proposal is rejected</a:t>
            </a:r>
          </a:p>
          <a:p>
            <a:pPr lvl="1" algn="just"/>
            <a:r>
              <a:rPr lang="en-US" i="1" dirty="0">
                <a:solidFill>
                  <a:srgbClr val="0000FF"/>
                </a:solidFill>
              </a:rPr>
              <a:t>This response also updates the N</a:t>
            </a:r>
            <a:r>
              <a:rPr lang="en-US" i="1" baseline="-25000" dirty="0">
                <a:solidFill>
                  <a:srgbClr val="0000FF"/>
                </a:solidFill>
              </a:rPr>
              <a:t>a </a:t>
            </a:r>
            <a:r>
              <a:rPr lang="en-US" i="1" dirty="0">
                <a:solidFill>
                  <a:srgbClr val="0000FF"/>
                </a:solidFill>
              </a:rPr>
              <a:t>, V</a:t>
            </a:r>
            <a:r>
              <a:rPr lang="en-US" i="1" baseline="-25000" dirty="0">
                <a:solidFill>
                  <a:srgbClr val="0000FF"/>
                </a:solidFill>
              </a:rPr>
              <a:t>a</a:t>
            </a:r>
            <a:r>
              <a:rPr lang="en-US" i="1" dirty="0">
                <a:solidFill>
                  <a:srgbClr val="0000FF"/>
                </a:solidFill>
              </a:rPr>
              <a:t> and N</a:t>
            </a:r>
            <a:r>
              <a:rPr lang="en-US" i="1" baseline="-25000" dirty="0">
                <a:solidFill>
                  <a:srgbClr val="0000FF"/>
                </a:solidFill>
              </a:rPr>
              <a:t>h</a:t>
            </a:r>
            <a:r>
              <a:rPr lang="en-US" i="1" dirty="0">
                <a:solidFill>
                  <a:srgbClr val="0000FF"/>
                </a:solidFill>
              </a:rPr>
              <a:t> records of the acceptor with the information from the current accept request (i.e. &lt;accept, N, V&gt;)</a:t>
            </a:r>
            <a:endParaRPr lang="en-US" dirty="0">
              <a:solidFill>
                <a:srgbClr val="FF0000"/>
              </a:solidFill>
            </a:endParaRPr>
          </a:p>
        </p:txBody>
      </p:sp>
    </p:spTree>
    <p:extLst>
      <p:ext uri="{BB962C8B-B14F-4D97-AF65-F5344CB8AC3E}">
        <p14:creationId xmlns:p14="http://schemas.microsoft.com/office/powerpoint/2010/main" val="1050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Consistency Violation</a:t>
            </a:r>
            <a:br>
              <a:rPr lang="en-US" dirty="0"/>
            </a:br>
            <a:r>
              <a:rPr lang="en-US" dirty="0"/>
              <a:t>(Latency issues)</a:t>
            </a:r>
          </a:p>
        </p:txBody>
      </p:sp>
      <p:cxnSp>
        <p:nvCxnSpPr>
          <p:cNvPr id="5" name="Straight Connector 4"/>
          <p:cNvCxnSpPr/>
          <p:nvPr/>
        </p:nvCxnSpPr>
        <p:spPr>
          <a:xfrm flipH="1">
            <a:off x="1536095"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857447"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081339" y="5932287"/>
            <a:ext cx="909511" cy="369332"/>
          </a:xfrm>
          <a:prstGeom prst="rect">
            <a:avLst/>
          </a:prstGeom>
          <a:noFill/>
        </p:spPr>
        <p:txBody>
          <a:bodyPr wrap="none" rtlCol="0">
            <a:spAutoFit/>
          </a:bodyPr>
          <a:lstStyle/>
          <a:p>
            <a:r>
              <a:rPr lang="en-US" b="1" dirty="0"/>
              <a:t>Client 1 </a:t>
            </a:r>
          </a:p>
        </p:txBody>
      </p:sp>
      <p:sp>
        <p:nvSpPr>
          <p:cNvPr id="8" name="TextBox 7"/>
          <p:cNvSpPr txBox="1"/>
          <p:nvPr/>
        </p:nvSpPr>
        <p:spPr>
          <a:xfrm>
            <a:off x="4176179" y="5932287"/>
            <a:ext cx="1540806" cy="369332"/>
          </a:xfrm>
          <a:prstGeom prst="rect">
            <a:avLst/>
          </a:prstGeom>
          <a:noFill/>
        </p:spPr>
        <p:txBody>
          <a:bodyPr wrap="none" rtlCol="0">
            <a:spAutoFit/>
          </a:bodyPr>
          <a:lstStyle/>
          <a:p>
            <a:r>
              <a:rPr lang="en-US" b="1" dirty="0"/>
              <a:t>RSM Replica 1</a:t>
            </a:r>
          </a:p>
        </p:txBody>
      </p:sp>
      <p:cxnSp>
        <p:nvCxnSpPr>
          <p:cNvPr id="16" name="Straight Connector 15"/>
          <p:cNvCxnSpPr/>
          <p:nvPr/>
        </p:nvCxnSpPr>
        <p:spPr>
          <a:xfrm flipH="1">
            <a:off x="8014304"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572381" y="2037620"/>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004705" y="1825526"/>
            <a:ext cx="507020" cy="369332"/>
          </a:xfrm>
          <a:prstGeom prst="rect">
            <a:avLst/>
          </a:prstGeom>
          <a:noFill/>
        </p:spPr>
        <p:txBody>
          <a:bodyPr wrap="none" rtlCol="0">
            <a:spAutoFit/>
          </a:bodyPr>
          <a:lstStyle/>
          <a:p>
            <a:r>
              <a:rPr lang="en-US" dirty="0"/>
              <a:t>W1</a:t>
            </a:r>
          </a:p>
        </p:txBody>
      </p:sp>
      <p:sp>
        <p:nvSpPr>
          <p:cNvPr id="26" name="TextBox 25"/>
          <p:cNvSpPr txBox="1"/>
          <p:nvPr/>
        </p:nvSpPr>
        <p:spPr>
          <a:xfrm>
            <a:off x="6982224" y="5963735"/>
            <a:ext cx="1544012" cy="369332"/>
          </a:xfrm>
          <a:prstGeom prst="rect">
            <a:avLst/>
          </a:prstGeom>
          <a:noFill/>
        </p:spPr>
        <p:txBody>
          <a:bodyPr wrap="none" rtlCol="0">
            <a:spAutoFit/>
          </a:bodyPr>
          <a:lstStyle/>
          <a:p>
            <a:r>
              <a:rPr lang="en-US" b="1" dirty="0"/>
              <a:t>RSM Replica 2</a:t>
            </a:r>
          </a:p>
        </p:txBody>
      </p:sp>
      <p:cxnSp>
        <p:nvCxnSpPr>
          <p:cNvPr id="27" name="Straight Arrow Connector 26"/>
          <p:cNvCxnSpPr/>
          <p:nvPr/>
        </p:nvCxnSpPr>
        <p:spPr>
          <a:xfrm>
            <a:off x="3093277" y="3236686"/>
            <a:ext cx="4945218" cy="8273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536095" y="2194858"/>
            <a:ext cx="6478209" cy="353828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445097" y="4633328"/>
            <a:ext cx="507020" cy="369332"/>
          </a:xfrm>
          <a:prstGeom prst="rect">
            <a:avLst/>
          </a:prstGeom>
          <a:noFill/>
        </p:spPr>
        <p:txBody>
          <a:bodyPr wrap="none" rtlCol="0">
            <a:spAutoFit/>
          </a:bodyPr>
          <a:lstStyle/>
          <a:p>
            <a:r>
              <a:rPr lang="en-US" dirty="0"/>
              <a:t>W1</a:t>
            </a:r>
          </a:p>
        </p:txBody>
      </p:sp>
      <p:sp>
        <p:nvSpPr>
          <p:cNvPr id="30" name="TextBox 29"/>
          <p:cNvSpPr txBox="1"/>
          <p:nvPr/>
        </p:nvSpPr>
        <p:spPr>
          <a:xfrm>
            <a:off x="6191587" y="3236686"/>
            <a:ext cx="507020" cy="369332"/>
          </a:xfrm>
          <a:prstGeom prst="rect">
            <a:avLst/>
          </a:prstGeom>
          <a:noFill/>
        </p:spPr>
        <p:txBody>
          <a:bodyPr wrap="none" rtlCol="0">
            <a:spAutoFit/>
          </a:bodyPr>
          <a:lstStyle/>
          <a:p>
            <a:r>
              <a:rPr lang="en-US" dirty="0"/>
              <a:t>W2</a:t>
            </a:r>
          </a:p>
        </p:txBody>
      </p:sp>
      <p:cxnSp>
        <p:nvCxnSpPr>
          <p:cNvPr id="17" name="Straight Connector 16"/>
          <p:cNvCxnSpPr/>
          <p:nvPr/>
        </p:nvCxnSpPr>
        <p:spPr>
          <a:xfrm flipH="1">
            <a:off x="3069086" y="1493335"/>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14330" y="5922612"/>
            <a:ext cx="909511" cy="369332"/>
          </a:xfrm>
          <a:prstGeom prst="rect">
            <a:avLst/>
          </a:prstGeom>
          <a:noFill/>
        </p:spPr>
        <p:txBody>
          <a:bodyPr wrap="none" rtlCol="0">
            <a:spAutoFit/>
          </a:bodyPr>
          <a:lstStyle/>
          <a:p>
            <a:r>
              <a:rPr lang="en-US" b="1" dirty="0"/>
              <a:t>Client 2 </a:t>
            </a:r>
          </a:p>
        </p:txBody>
      </p:sp>
      <p:cxnSp>
        <p:nvCxnSpPr>
          <p:cNvPr id="24" name="Straight Arrow Connector 23"/>
          <p:cNvCxnSpPr/>
          <p:nvPr/>
        </p:nvCxnSpPr>
        <p:spPr>
          <a:xfrm>
            <a:off x="3069086" y="3398762"/>
            <a:ext cx="1788361" cy="52009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814302" y="3658383"/>
            <a:ext cx="507020" cy="369332"/>
          </a:xfrm>
          <a:prstGeom prst="rect">
            <a:avLst/>
          </a:prstGeom>
          <a:noFill/>
        </p:spPr>
        <p:txBody>
          <a:bodyPr wrap="none" rtlCol="0">
            <a:spAutoFit/>
          </a:bodyPr>
          <a:lstStyle/>
          <a:p>
            <a:r>
              <a:rPr lang="en-US" dirty="0"/>
              <a:t>W2</a:t>
            </a:r>
          </a:p>
        </p:txBody>
      </p:sp>
    </p:spTree>
    <p:extLst>
      <p:ext uri="{BB962C8B-B14F-4D97-AF65-F5344CB8AC3E}">
        <p14:creationId xmlns:p14="http://schemas.microsoft.com/office/powerpoint/2010/main" val="63443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Accept Stage (</a:t>
            </a:r>
            <a:r>
              <a:rPr lang="en-US" dirty="0">
                <a:solidFill>
                  <a:srgbClr val="0000FF"/>
                </a:solidFill>
              </a:rPr>
              <a:t>my</a:t>
            </a:r>
            <a:r>
              <a:rPr lang="en-US" baseline="-25000" dirty="0">
                <a:solidFill>
                  <a:srgbClr val="0000FF"/>
                </a:solidFill>
              </a:rPr>
              <a:t>n </a:t>
            </a:r>
            <a:r>
              <a:rPr lang="en-US" dirty="0">
                <a:solidFill>
                  <a:srgbClr val="0000FF"/>
                </a:solidFill>
              </a:rPr>
              <a:t> &gt;= N</a:t>
            </a:r>
            <a:r>
              <a:rPr lang="en-US" baseline="-25000" dirty="0">
                <a:solidFill>
                  <a:srgbClr val="0000FF"/>
                </a:solidFill>
              </a:rPr>
              <a:t>h</a:t>
            </a:r>
            <a:r>
              <a:rPr lang="en-US" dirty="0"/>
              <a:t>)</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18" name="Straight Arrow Connector 17"/>
          <p:cNvCxnSpPr/>
          <p:nvPr/>
        </p:nvCxnSpPr>
        <p:spPr>
          <a:xfrm flipH="1">
            <a:off x="1295813" y="2334361"/>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735310" y="2843569"/>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cxnSp>
        <p:nvCxnSpPr>
          <p:cNvPr id="25" name="Straight Arrow Connector 24"/>
          <p:cNvCxnSpPr/>
          <p:nvPr/>
        </p:nvCxnSpPr>
        <p:spPr>
          <a:xfrm>
            <a:off x="1271622" y="4311188"/>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79941" y="4515281"/>
            <a:ext cx="1377300" cy="646331"/>
          </a:xfrm>
          <a:prstGeom prst="rect">
            <a:avLst/>
          </a:prstGeom>
          <a:noFill/>
        </p:spPr>
        <p:txBody>
          <a:bodyPr wrap="none" rtlCol="0">
            <a:spAutoFit/>
          </a:bodyPr>
          <a:lstStyle/>
          <a:p>
            <a:r>
              <a:rPr lang="en-US" dirty="0">
                <a:solidFill>
                  <a:srgbClr val="0000FF"/>
                </a:solidFill>
              </a:rPr>
              <a:t>&lt;accept-OK&gt; </a:t>
            </a:r>
          </a:p>
          <a:p>
            <a:endParaRPr lang="en-US" dirty="0"/>
          </a:p>
        </p:txBody>
      </p:sp>
      <p:sp>
        <p:nvSpPr>
          <p:cNvPr id="31" name="TextBox 30"/>
          <p:cNvSpPr txBox="1"/>
          <p:nvPr/>
        </p:nvSpPr>
        <p:spPr>
          <a:xfrm>
            <a:off x="9181" y="6263922"/>
            <a:ext cx="9134819" cy="584776"/>
          </a:xfrm>
          <a:prstGeom prst="rect">
            <a:avLst/>
          </a:prstGeom>
          <a:noFill/>
        </p:spPr>
        <p:txBody>
          <a:bodyPr wrap="none" rtlCol="0">
            <a:spAutoFit/>
          </a:bodyPr>
          <a:lstStyle/>
          <a:p>
            <a:r>
              <a:rPr lang="en-US" sz="1600" i="1" dirty="0">
                <a:solidFill>
                  <a:srgbClr val="0000FF"/>
                </a:solidFill>
              </a:rPr>
              <a:t>If the received proposal ID# is more than the highest proposal ID seen, then 1) accept the proposed value</a:t>
            </a:r>
          </a:p>
          <a:p>
            <a:r>
              <a:rPr lang="en-US" sz="1600" i="1" dirty="0">
                <a:solidFill>
                  <a:srgbClr val="0000FF"/>
                </a:solidFill>
              </a:rPr>
              <a:t>and 2) update the acceptor information on highest proposal ID# accepted and 3) highest proposal ID# seen.  </a:t>
            </a:r>
          </a:p>
        </p:txBody>
      </p:sp>
      <p:sp>
        <p:nvSpPr>
          <p:cNvPr id="19" name="Freeform 18"/>
          <p:cNvSpPr/>
          <p:nvPr/>
        </p:nvSpPr>
        <p:spPr>
          <a:xfrm>
            <a:off x="1279941" y="3489900"/>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Rectangle 2"/>
          <p:cNvSpPr/>
          <p:nvPr/>
        </p:nvSpPr>
        <p:spPr>
          <a:xfrm>
            <a:off x="1674835" y="3574570"/>
            <a:ext cx="2126003" cy="369332"/>
          </a:xfrm>
          <a:prstGeom prst="rect">
            <a:avLst/>
          </a:prstGeom>
        </p:spPr>
        <p:txBody>
          <a:bodyPr wrap="none">
            <a:spAutoFit/>
          </a:bodyPr>
          <a:lstStyle/>
          <a:p>
            <a:r>
              <a:rPr lang="en-US" dirty="0">
                <a:solidFill>
                  <a:srgbClr val="0000FF"/>
                </a:solidFill>
              </a:rPr>
              <a:t>N</a:t>
            </a:r>
            <a:r>
              <a:rPr lang="en-US" baseline="-25000" dirty="0">
                <a:solidFill>
                  <a:srgbClr val="0000FF"/>
                </a:solidFill>
              </a:rPr>
              <a:t>a </a:t>
            </a:r>
            <a:r>
              <a:rPr lang="en-US" dirty="0">
                <a:solidFill>
                  <a:srgbClr val="0000FF"/>
                </a:solidFill>
              </a:rPr>
              <a:t>= N</a:t>
            </a:r>
            <a:r>
              <a:rPr lang="en-US" baseline="-25000" dirty="0">
                <a:solidFill>
                  <a:srgbClr val="0000FF"/>
                </a:solidFill>
              </a:rPr>
              <a:t>h </a:t>
            </a:r>
            <a:r>
              <a:rPr lang="en-US" dirty="0">
                <a:solidFill>
                  <a:srgbClr val="0000FF"/>
                </a:solidFill>
              </a:rPr>
              <a:t> = my</a:t>
            </a:r>
            <a:r>
              <a:rPr lang="en-US" baseline="-25000" dirty="0">
                <a:solidFill>
                  <a:srgbClr val="0000FF"/>
                </a:solidFill>
              </a:rPr>
              <a:t>n, </a:t>
            </a:r>
            <a:r>
              <a:rPr lang="en-US" dirty="0">
                <a:solidFill>
                  <a:srgbClr val="0000FF"/>
                </a:solidFill>
              </a:rPr>
              <a:t>V</a:t>
            </a:r>
            <a:r>
              <a:rPr lang="en-US" baseline="-25000" dirty="0">
                <a:solidFill>
                  <a:srgbClr val="0000FF"/>
                </a:solidFill>
              </a:rPr>
              <a:t>a </a:t>
            </a:r>
            <a:r>
              <a:rPr lang="en-US" dirty="0">
                <a:solidFill>
                  <a:srgbClr val="0000FF"/>
                </a:solidFill>
              </a:rPr>
              <a:t> = V</a:t>
            </a:r>
            <a:endParaRPr lang="en-US" dirty="0"/>
          </a:p>
        </p:txBody>
      </p:sp>
    </p:spTree>
    <p:extLst>
      <p:ext uri="{BB962C8B-B14F-4D97-AF65-F5344CB8AC3E}">
        <p14:creationId xmlns:p14="http://schemas.microsoft.com/office/powerpoint/2010/main" val="3763603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Accept Stage (</a:t>
            </a:r>
            <a:r>
              <a:rPr lang="en-US" dirty="0">
                <a:solidFill>
                  <a:srgbClr val="0000FF"/>
                </a:solidFill>
              </a:rPr>
              <a:t>my</a:t>
            </a:r>
            <a:r>
              <a:rPr lang="en-US" baseline="-25000" dirty="0">
                <a:solidFill>
                  <a:srgbClr val="0000FF"/>
                </a:solidFill>
              </a:rPr>
              <a:t>n </a:t>
            </a:r>
            <a:r>
              <a:rPr lang="en-US" dirty="0">
                <a:solidFill>
                  <a:srgbClr val="0000FF"/>
                </a:solidFill>
              </a:rPr>
              <a:t> &lt; N</a:t>
            </a:r>
            <a:r>
              <a:rPr lang="en-US" baseline="-25000" dirty="0">
                <a:solidFill>
                  <a:srgbClr val="0000FF"/>
                </a:solidFill>
              </a:rPr>
              <a:t>h</a:t>
            </a:r>
            <a:r>
              <a:rPr lang="en-US" dirty="0"/>
              <a:t>)</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18" name="Straight Arrow Connector 17"/>
          <p:cNvCxnSpPr/>
          <p:nvPr/>
        </p:nvCxnSpPr>
        <p:spPr>
          <a:xfrm flipH="1">
            <a:off x="1295813" y="2334361"/>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735310" y="2843569"/>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cxnSp>
        <p:nvCxnSpPr>
          <p:cNvPr id="25" name="Straight Arrow Connector 24"/>
          <p:cNvCxnSpPr/>
          <p:nvPr/>
        </p:nvCxnSpPr>
        <p:spPr>
          <a:xfrm>
            <a:off x="1271622" y="4311188"/>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79941" y="4515281"/>
            <a:ext cx="1646605" cy="646331"/>
          </a:xfrm>
          <a:prstGeom prst="rect">
            <a:avLst/>
          </a:prstGeom>
          <a:noFill/>
        </p:spPr>
        <p:txBody>
          <a:bodyPr wrap="none" rtlCol="0">
            <a:spAutoFit/>
          </a:bodyPr>
          <a:lstStyle/>
          <a:p>
            <a:r>
              <a:rPr lang="en-US" dirty="0">
                <a:solidFill>
                  <a:srgbClr val="0000FF"/>
                </a:solidFill>
              </a:rPr>
              <a:t>&lt;accept-reject&gt; </a:t>
            </a:r>
          </a:p>
          <a:p>
            <a:endParaRPr lang="en-US" dirty="0"/>
          </a:p>
        </p:txBody>
      </p:sp>
      <p:sp>
        <p:nvSpPr>
          <p:cNvPr id="31" name="TextBox 30"/>
          <p:cNvSpPr txBox="1"/>
          <p:nvPr/>
        </p:nvSpPr>
        <p:spPr>
          <a:xfrm>
            <a:off x="323657" y="6274303"/>
            <a:ext cx="8476387" cy="338554"/>
          </a:xfrm>
          <a:prstGeom prst="rect">
            <a:avLst/>
          </a:prstGeom>
          <a:noFill/>
        </p:spPr>
        <p:txBody>
          <a:bodyPr wrap="none" rtlCol="0">
            <a:spAutoFit/>
          </a:bodyPr>
          <a:lstStyle/>
          <a:p>
            <a:r>
              <a:rPr lang="en-US" sz="1600" i="1" dirty="0">
                <a:solidFill>
                  <a:srgbClr val="0000FF"/>
                </a:solidFill>
              </a:rPr>
              <a:t>If the received proposal ID# is less than the highest proposal ID seen, then reject the proposed value.  </a:t>
            </a:r>
          </a:p>
        </p:txBody>
      </p:sp>
    </p:spTree>
    <p:extLst>
      <p:ext uri="{BB962C8B-B14F-4D97-AF65-F5344CB8AC3E}">
        <p14:creationId xmlns:p14="http://schemas.microsoft.com/office/powerpoint/2010/main" val="4146627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Accept Stage </a:t>
            </a:r>
            <a:br>
              <a:rPr lang="en-US" dirty="0"/>
            </a:br>
            <a:r>
              <a:rPr lang="en-US" dirty="0"/>
              <a:t>(</a:t>
            </a:r>
            <a:r>
              <a:rPr lang="en-US" dirty="0">
                <a:solidFill>
                  <a:srgbClr val="0000FF"/>
                </a:solidFill>
              </a:rPr>
              <a:t>Overall Acceptor Behavior</a:t>
            </a:r>
            <a:r>
              <a:rPr lang="en-US" dirty="0"/>
              <a:t>)</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18" name="Straight Arrow Connector 17"/>
          <p:cNvCxnSpPr/>
          <p:nvPr/>
        </p:nvCxnSpPr>
        <p:spPr>
          <a:xfrm flipH="1">
            <a:off x="1295813" y="1625580"/>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738691" y="2083765"/>
            <a:ext cx="173637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cxnSp>
        <p:nvCxnSpPr>
          <p:cNvPr id="25" name="Straight Arrow Connector 24"/>
          <p:cNvCxnSpPr/>
          <p:nvPr/>
        </p:nvCxnSpPr>
        <p:spPr>
          <a:xfrm>
            <a:off x="1271622" y="3861095"/>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509440" y="6292017"/>
            <a:ext cx="6507151" cy="338554"/>
          </a:xfrm>
          <a:prstGeom prst="rect">
            <a:avLst/>
          </a:prstGeom>
          <a:noFill/>
        </p:spPr>
        <p:txBody>
          <a:bodyPr wrap="none" rtlCol="0">
            <a:spAutoFit/>
          </a:bodyPr>
          <a:lstStyle/>
          <a:p>
            <a:r>
              <a:rPr lang="en-US" sz="1600" i="1" dirty="0">
                <a:solidFill>
                  <a:srgbClr val="0000FF"/>
                </a:solidFill>
              </a:rPr>
              <a:t>The overall process on receiving a &lt;accept, </a:t>
            </a:r>
            <a:r>
              <a:rPr lang="en-US" sz="1600" dirty="0">
                <a:solidFill>
                  <a:srgbClr val="0000FF"/>
                </a:solidFill>
              </a:rPr>
              <a:t>my</a:t>
            </a:r>
            <a:r>
              <a:rPr lang="en-US" sz="1600" baseline="-25000" dirty="0">
                <a:solidFill>
                  <a:srgbClr val="0000FF"/>
                </a:solidFill>
              </a:rPr>
              <a:t>n, </a:t>
            </a:r>
            <a:r>
              <a:rPr lang="en-US" sz="1600" dirty="0">
                <a:solidFill>
                  <a:srgbClr val="0000FF"/>
                </a:solidFill>
              </a:rPr>
              <a:t> V</a:t>
            </a:r>
            <a:r>
              <a:rPr lang="en-US" sz="1600" i="1" dirty="0">
                <a:solidFill>
                  <a:srgbClr val="0000FF"/>
                </a:solidFill>
              </a:rPr>
              <a:t>&gt; message at an acceptor</a:t>
            </a:r>
          </a:p>
        </p:txBody>
      </p:sp>
      <p:sp>
        <p:nvSpPr>
          <p:cNvPr id="19" name="Freeform 18"/>
          <p:cNvSpPr/>
          <p:nvPr/>
        </p:nvSpPr>
        <p:spPr>
          <a:xfrm>
            <a:off x="1279941" y="3277175"/>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Rectangle 2"/>
          <p:cNvSpPr/>
          <p:nvPr/>
        </p:nvSpPr>
        <p:spPr>
          <a:xfrm>
            <a:off x="1674835" y="3338515"/>
            <a:ext cx="2126003" cy="369332"/>
          </a:xfrm>
          <a:prstGeom prst="rect">
            <a:avLst/>
          </a:prstGeom>
        </p:spPr>
        <p:txBody>
          <a:bodyPr wrap="none">
            <a:spAutoFit/>
          </a:bodyPr>
          <a:lstStyle/>
          <a:p>
            <a:r>
              <a:rPr lang="en-US" dirty="0">
                <a:solidFill>
                  <a:srgbClr val="0000FF"/>
                </a:solidFill>
              </a:rPr>
              <a:t>N</a:t>
            </a:r>
            <a:r>
              <a:rPr lang="en-US" baseline="-25000" dirty="0">
                <a:solidFill>
                  <a:srgbClr val="0000FF"/>
                </a:solidFill>
              </a:rPr>
              <a:t>a </a:t>
            </a:r>
            <a:r>
              <a:rPr lang="en-US" dirty="0">
                <a:solidFill>
                  <a:srgbClr val="0000FF"/>
                </a:solidFill>
              </a:rPr>
              <a:t>= N</a:t>
            </a:r>
            <a:r>
              <a:rPr lang="en-US" baseline="-25000" dirty="0">
                <a:solidFill>
                  <a:srgbClr val="0000FF"/>
                </a:solidFill>
              </a:rPr>
              <a:t>h </a:t>
            </a:r>
            <a:r>
              <a:rPr lang="en-US" dirty="0">
                <a:solidFill>
                  <a:srgbClr val="0000FF"/>
                </a:solidFill>
              </a:rPr>
              <a:t> = my</a:t>
            </a:r>
            <a:r>
              <a:rPr lang="en-US" baseline="-25000" dirty="0">
                <a:solidFill>
                  <a:srgbClr val="0000FF"/>
                </a:solidFill>
              </a:rPr>
              <a:t>n, </a:t>
            </a:r>
            <a:r>
              <a:rPr lang="en-US" dirty="0">
                <a:solidFill>
                  <a:srgbClr val="0000FF"/>
                </a:solidFill>
              </a:rPr>
              <a:t>V</a:t>
            </a:r>
            <a:r>
              <a:rPr lang="en-US" baseline="-25000" dirty="0">
                <a:solidFill>
                  <a:srgbClr val="0000FF"/>
                </a:solidFill>
              </a:rPr>
              <a:t>a </a:t>
            </a:r>
            <a:r>
              <a:rPr lang="en-US" dirty="0">
                <a:solidFill>
                  <a:srgbClr val="0000FF"/>
                </a:solidFill>
              </a:rPr>
              <a:t> = V</a:t>
            </a:r>
            <a:endParaRPr lang="en-US" dirty="0"/>
          </a:p>
        </p:txBody>
      </p:sp>
      <p:sp>
        <p:nvSpPr>
          <p:cNvPr id="20" name="Rectangle 19"/>
          <p:cNvSpPr/>
          <p:nvPr/>
        </p:nvSpPr>
        <p:spPr>
          <a:xfrm>
            <a:off x="1079848" y="2684651"/>
            <a:ext cx="6894557" cy="29517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Snip Single Corner Rectangle 20"/>
          <p:cNvSpPr/>
          <p:nvPr/>
        </p:nvSpPr>
        <p:spPr>
          <a:xfrm>
            <a:off x="1079848" y="2684652"/>
            <a:ext cx="865806" cy="317486"/>
          </a:xfrm>
          <a:prstGeom prst="snip1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Alt</a:t>
            </a:r>
          </a:p>
        </p:txBody>
      </p:sp>
      <p:cxnSp>
        <p:nvCxnSpPr>
          <p:cNvPr id="23" name="Straight Connector 22"/>
          <p:cNvCxnSpPr/>
          <p:nvPr/>
        </p:nvCxnSpPr>
        <p:spPr>
          <a:xfrm flipH="1" flipV="1">
            <a:off x="1076588" y="4448468"/>
            <a:ext cx="6897817" cy="1994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282203" y="2912829"/>
            <a:ext cx="1007599" cy="307777"/>
          </a:xfrm>
          <a:prstGeom prst="rect">
            <a:avLst/>
          </a:prstGeom>
        </p:spPr>
        <p:txBody>
          <a:bodyPr wrap="none">
            <a:spAutoFit/>
          </a:bodyPr>
          <a:lstStyle/>
          <a:p>
            <a:r>
              <a:rPr lang="en-US" sz="1400" dirty="0">
                <a:solidFill>
                  <a:srgbClr val="0000FF"/>
                </a:solidFill>
              </a:rPr>
              <a:t>[N</a:t>
            </a:r>
            <a:r>
              <a:rPr lang="en-US" sz="1400" baseline="-25000" dirty="0">
                <a:solidFill>
                  <a:srgbClr val="0000FF"/>
                </a:solidFill>
              </a:rPr>
              <a:t>h </a:t>
            </a:r>
            <a:r>
              <a:rPr lang="en-US" sz="1400" dirty="0">
                <a:solidFill>
                  <a:srgbClr val="0000FF"/>
                </a:solidFill>
              </a:rPr>
              <a:t>&lt;= my</a:t>
            </a:r>
            <a:r>
              <a:rPr lang="en-US" sz="1400" baseline="-25000" dirty="0">
                <a:solidFill>
                  <a:srgbClr val="0000FF"/>
                </a:solidFill>
              </a:rPr>
              <a:t>n</a:t>
            </a:r>
            <a:r>
              <a:rPr lang="en-US" sz="1400" dirty="0">
                <a:solidFill>
                  <a:srgbClr val="0000FF"/>
                </a:solidFill>
              </a:rPr>
              <a:t>]</a:t>
            </a:r>
            <a:endParaRPr lang="en-US" sz="1400" dirty="0"/>
          </a:p>
        </p:txBody>
      </p:sp>
      <p:sp>
        <p:nvSpPr>
          <p:cNvPr id="26" name="Rectangle 25"/>
          <p:cNvSpPr/>
          <p:nvPr/>
        </p:nvSpPr>
        <p:spPr>
          <a:xfrm>
            <a:off x="1295813" y="4468416"/>
            <a:ext cx="584853" cy="307777"/>
          </a:xfrm>
          <a:prstGeom prst="rect">
            <a:avLst/>
          </a:prstGeom>
        </p:spPr>
        <p:txBody>
          <a:bodyPr wrap="none">
            <a:spAutoFit/>
          </a:bodyPr>
          <a:lstStyle/>
          <a:p>
            <a:r>
              <a:rPr lang="en-US" sz="1400" dirty="0">
                <a:solidFill>
                  <a:srgbClr val="0000FF"/>
                </a:solidFill>
              </a:rPr>
              <a:t>[else]</a:t>
            </a:r>
            <a:endParaRPr lang="en-US" sz="1400" dirty="0"/>
          </a:p>
        </p:txBody>
      </p:sp>
      <p:cxnSp>
        <p:nvCxnSpPr>
          <p:cNvPr id="27" name="Straight Arrow Connector 26"/>
          <p:cNvCxnSpPr/>
          <p:nvPr/>
        </p:nvCxnSpPr>
        <p:spPr>
          <a:xfrm>
            <a:off x="1279941" y="4920638"/>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71622" y="5107802"/>
            <a:ext cx="1646605" cy="646331"/>
          </a:xfrm>
          <a:prstGeom prst="rect">
            <a:avLst/>
          </a:prstGeom>
          <a:noFill/>
        </p:spPr>
        <p:txBody>
          <a:bodyPr wrap="none" rtlCol="0">
            <a:spAutoFit/>
          </a:bodyPr>
          <a:lstStyle/>
          <a:p>
            <a:r>
              <a:rPr lang="en-US" dirty="0">
                <a:solidFill>
                  <a:srgbClr val="0000FF"/>
                </a:solidFill>
              </a:rPr>
              <a:t>&lt;accept-reject&gt; </a:t>
            </a:r>
          </a:p>
          <a:p>
            <a:endParaRPr lang="en-US" dirty="0"/>
          </a:p>
        </p:txBody>
      </p:sp>
      <p:sp>
        <p:nvSpPr>
          <p:cNvPr id="30" name="TextBox 29"/>
          <p:cNvSpPr txBox="1"/>
          <p:nvPr/>
        </p:nvSpPr>
        <p:spPr>
          <a:xfrm>
            <a:off x="1259522" y="3972533"/>
            <a:ext cx="1331164" cy="646331"/>
          </a:xfrm>
          <a:prstGeom prst="rect">
            <a:avLst/>
          </a:prstGeom>
          <a:noFill/>
        </p:spPr>
        <p:txBody>
          <a:bodyPr wrap="none" rtlCol="0">
            <a:spAutoFit/>
          </a:bodyPr>
          <a:lstStyle/>
          <a:p>
            <a:r>
              <a:rPr lang="en-US" dirty="0">
                <a:solidFill>
                  <a:srgbClr val="0000FF"/>
                </a:solidFill>
              </a:rPr>
              <a:t>&lt;accept-ok&gt; </a:t>
            </a:r>
          </a:p>
          <a:p>
            <a:endParaRPr lang="en-US" dirty="0"/>
          </a:p>
        </p:txBody>
      </p:sp>
      <p:sp>
        <p:nvSpPr>
          <p:cNvPr id="4" name="TextBox 3">
            <a:extLst>
              <a:ext uri="{FF2B5EF4-FFF2-40B4-BE49-F238E27FC236}">
                <a16:creationId xmlns:a16="http://schemas.microsoft.com/office/drawing/2014/main" id="{E7949C61-554C-7BE4-2616-AB144D88787F}"/>
              </a:ext>
            </a:extLst>
          </p:cNvPr>
          <p:cNvSpPr txBox="1"/>
          <p:nvPr/>
        </p:nvSpPr>
        <p:spPr>
          <a:xfrm>
            <a:off x="4314785" y="2856485"/>
            <a:ext cx="3659620" cy="1200329"/>
          </a:xfrm>
          <a:prstGeom prst="rect">
            <a:avLst/>
          </a:prstGeom>
          <a:noFill/>
        </p:spPr>
        <p:txBody>
          <a:bodyPr wrap="square" rtlCol="0">
            <a:spAutoFit/>
          </a:bodyPr>
          <a:lstStyle/>
          <a:p>
            <a:r>
              <a:rPr lang="en-US" dirty="0">
                <a:solidFill>
                  <a:schemeClr val="accent2"/>
                </a:solidFill>
                <a:highlight>
                  <a:srgbClr val="FFFF00"/>
                </a:highlight>
              </a:rPr>
              <a:t>This is just acceptance, where if the Na = Nh, naturally Va = V</a:t>
            </a:r>
          </a:p>
          <a:p>
            <a:endParaRPr lang="en-US" dirty="0">
              <a:solidFill>
                <a:schemeClr val="accent2"/>
              </a:solidFill>
              <a:highlight>
                <a:srgbClr val="FFFF00"/>
              </a:highlight>
            </a:endParaRPr>
          </a:p>
          <a:p>
            <a:r>
              <a:rPr lang="en-US" dirty="0">
                <a:solidFill>
                  <a:schemeClr val="accent2"/>
                </a:solidFill>
                <a:highlight>
                  <a:srgbClr val="FFFF00"/>
                </a:highlight>
              </a:rPr>
              <a:t>There will be no V = NULL here at all</a:t>
            </a:r>
          </a:p>
        </p:txBody>
      </p:sp>
      <p:sp>
        <p:nvSpPr>
          <p:cNvPr id="15" name="TextBox 14">
            <a:extLst>
              <a:ext uri="{FF2B5EF4-FFF2-40B4-BE49-F238E27FC236}">
                <a16:creationId xmlns:a16="http://schemas.microsoft.com/office/drawing/2014/main" id="{A741B56A-DCBD-F964-10A3-A252852436A5}"/>
              </a:ext>
            </a:extLst>
          </p:cNvPr>
          <p:cNvSpPr txBox="1"/>
          <p:nvPr/>
        </p:nvSpPr>
        <p:spPr>
          <a:xfrm>
            <a:off x="4600614" y="4867732"/>
            <a:ext cx="3888602" cy="646331"/>
          </a:xfrm>
          <a:prstGeom prst="rect">
            <a:avLst/>
          </a:prstGeom>
          <a:noFill/>
        </p:spPr>
        <p:txBody>
          <a:bodyPr wrap="square" rtlCol="0">
            <a:spAutoFit/>
          </a:bodyPr>
          <a:lstStyle/>
          <a:p>
            <a:r>
              <a:rPr lang="en-US" dirty="0">
                <a:solidFill>
                  <a:schemeClr val="accent2"/>
                </a:solidFill>
                <a:highlight>
                  <a:srgbClr val="FFFF00"/>
                </a:highlight>
              </a:rPr>
              <a:t>Reject all Nh &lt; Na as they would be outdated</a:t>
            </a:r>
          </a:p>
        </p:txBody>
      </p:sp>
    </p:spTree>
    <p:extLst>
      <p:ext uri="{BB962C8B-B14F-4D97-AF65-F5344CB8AC3E}">
        <p14:creationId xmlns:p14="http://schemas.microsoft.com/office/powerpoint/2010/main" val="996700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Exercise</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Construct a scenario (e.g., a sequence diagram) where an acceptor receives an accept message from a proposer and the accept message is tagged with the same proposal ID# as the current value of </a:t>
            </a:r>
            <a:r>
              <a:rPr lang="en-US" b="1" dirty="0"/>
              <a:t>N</a:t>
            </a:r>
            <a:r>
              <a:rPr lang="en-US" b="1" baseline="-25000" dirty="0"/>
              <a:t>h</a:t>
            </a:r>
            <a:r>
              <a:rPr lang="en-US" dirty="0"/>
              <a:t> in the acceptor. </a:t>
            </a:r>
          </a:p>
          <a:p>
            <a:pPr marL="0" indent="0" algn="just">
              <a:buNone/>
            </a:pPr>
            <a:endParaRPr lang="en-US" dirty="0"/>
          </a:p>
          <a:p>
            <a:pPr marL="0" indent="0" algn="just">
              <a:buNone/>
            </a:pPr>
            <a:r>
              <a:rPr lang="en-US" b="1" dirty="0">
                <a:solidFill>
                  <a:srgbClr val="0000FF"/>
                </a:solidFill>
              </a:rPr>
              <a:t>Ans: </a:t>
            </a:r>
            <a:r>
              <a:rPr lang="en-US" dirty="0"/>
              <a:t>Assume that there is only one leader, and it proposes with proposal ID N. Eventually, all acceptors will have N as their </a:t>
            </a:r>
            <a:r>
              <a:rPr lang="en-US" b="1" dirty="0"/>
              <a:t>N</a:t>
            </a:r>
            <a:r>
              <a:rPr lang="en-US" b="1" baseline="-25000" dirty="0"/>
              <a:t>h</a:t>
            </a:r>
            <a:r>
              <a:rPr lang="en-US" b="1" dirty="0"/>
              <a:t> </a:t>
            </a:r>
            <a:r>
              <a:rPr lang="en-US" dirty="0"/>
              <a:t>and send prepare-OK. The leader will then send &lt;accept, N, V&gt; to all acceptors. Since the acceptor has </a:t>
            </a:r>
            <a:r>
              <a:rPr lang="en-US" b="1" dirty="0"/>
              <a:t>N</a:t>
            </a:r>
            <a:r>
              <a:rPr lang="en-US" b="1" baseline="-25000" dirty="0"/>
              <a:t>h</a:t>
            </a:r>
            <a:r>
              <a:rPr lang="en-US" b="1" dirty="0"/>
              <a:t> = N</a:t>
            </a:r>
            <a:r>
              <a:rPr lang="en-US" dirty="0"/>
              <a:t>, the condition is satisfied. </a:t>
            </a:r>
          </a:p>
          <a:p>
            <a:pPr marL="0" indent="0" algn="just">
              <a:buNone/>
            </a:pPr>
            <a:endParaRPr lang="en-US" dirty="0"/>
          </a:p>
          <a:p>
            <a:pPr marL="0" indent="0" algn="just">
              <a:buNone/>
            </a:pPr>
            <a:r>
              <a:rPr lang="en-US" dirty="0">
                <a:solidFill>
                  <a:schemeClr val="accent2">
                    <a:lumMod val="75000"/>
                  </a:schemeClr>
                </a:solidFill>
              </a:rPr>
              <a:t>Basically a 1 leader scenario, only 1 proposal, so everyone gets the same Na, and so Na = Nh</a:t>
            </a:r>
          </a:p>
        </p:txBody>
      </p:sp>
    </p:spTree>
    <p:extLst>
      <p:ext uri="{BB962C8B-B14F-4D97-AF65-F5344CB8AC3E}">
        <p14:creationId xmlns:p14="http://schemas.microsoft.com/office/powerpoint/2010/main" val="964279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Decide Stage (Broadcast)</a:t>
            </a:r>
          </a:p>
        </p:txBody>
      </p:sp>
      <p:sp>
        <p:nvSpPr>
          <p:cNvPr id="3" name="Content Placeholder 2"/>
          <p:cNvSpPr>
            <a:spLocks noGrp="1"/>
          </p:cNvSpPr>
          <p:nvPr>
            <p:ph idx="1"/>
          </p:nvPr>
        </p:nvSpPr>
        <p:spPr/>
        <p:txBody>
          <a:bodyPr>
            <a:normAutofit/>
          </a:bodyPr>
          <a:lstStyle/>
          <a:p>
            <a:r>
              <a:rPr lang="en-US" dirty="0">
                <a:solidFill>
                  <a:srgbClr val="0000FF"/>
                </a:solidFill>
              </a:rPr>
              <a:t>(Decide Send)</a:t>
            </a:r>
          </a:p>
          <a:p>
            <a:pPr lvl="1" algn="just"/>
            <a:r>
              <a:rPr lang="en-US" dirty="0">
                <a:solidFill>
                  <a:srgbClr val="000000"/>
                </a:solidFill>
              </a:rPr>
              <a:t>Once a proposer receives accept-OK from a majority of the acceptors it decides the value V (which was sent earlier as part of the accept request) and </a:t>
            </a:r>
            <a:r>
              <a:rPr lang="en-US" i="1" dirty="0">
                <a:solidFill>
                  <a:srgbClr val="FF0000"/>
                </a:solidFill>
              </a:rPr>
              <a:t>announces the value V to all learners via a decide message</a:t>
            </a:r>
          </a:p>
          <a:p>
            <a:pPr lvl="1" algn="just"/>
            <a:endParaRPr lang="en-US" i="1" dirty="0">
              <a:solidFill>
                <a:srgbClr val="FF0000"/>
              </a:solidFill>
            </a:endParaRPr>
          </a:p>
          <a:p>
            <a:pPr lvl="1" algn="just"/>
            <a:r>
              <a:rPr lang="en-US" i="1" dirty="0">
                <a:solidFill>
                  <a:srgbClr val="FF0000"/>
                </a:solidFill>
              </a:rPr>
              <a:t>This is like announcement/broadcasting</a:t>
            </a:r>
          </a:p>
        </p:txBody>
      </p:sp>
    </p:spTree>
    <p:extLst>
      <p:ext uri="{BB962C8B-B14F-4D97-AF65-F5344CB8AC3E}">
        <p14:creationId xmlns:p14="http://schemas.microsoft.com/office/powerpoint/2010/main" val="875987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Decide Stage</a:t>
            </a:r>
            <a:br>
              <a:rPr lang="en-US" dirty="0"/>
            </a:br>
            <a:r>
              <a:rPr lang="en-US" dirty="0"/>
              <a:t>Must receive OK from &gt;50%</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17" name="Straight Arrow Connector 16"/>
          <p:cNvCxnSpPr/>
          <p:nvPr/>
        </p:nvCxnSpPr>
        <p:spPr>
          <a:xfrm>
            <a:off x="1271622" y="2274317"/>
            <a:ext cx="3042477"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11119" y="2459151"/>
            <a:ext cx="1377300" cy="646331"/>
          </a:xfrm>
          <a:prstGeom prst="rect">
            <a:avLst/>
          </a:prstGeom>
          <a:noFill/>
        </p:spPr>
        <p:txBody>
          <a:bodyPr wrap="none" rtlCol="0">
            <a:spAutoFit/>
          </a:bodyPr>
          <a:lstStyle/>
          <a:p>
            <a:r>
              <a:rPr lang="en-US" dirty="0">
                <a:solidFill>
                  <a:srgbClr val="0000FF"/>
                </a:solidFill>
              </a:rPr>
              <a:t>&lt;accept-OK&gt; </a:t>
            </a:r>
          </a:p>
          <a:p>
            <a:endParaRPr lang="en-US" dirty="0"/>
          </a:p>
        </p:txBody>
      </p:sp>
      <p:cxnSp>
        <p:nvCxnSpPr>
          <p:cNvPr id="21" name="Straight Arrow Connector 20"/>
          <p:cNvCxnSpPr/>
          <p:nvPr/>
        </p:nvCxnSpPr>
        <p:spPr>
          <a:xfrm flipH="1">
            <a:off x="4266403" y="2782317"/>
            <a:ext cx="1665926" cy="70435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821980" y="3068398"/>
            <a:ext cx="1377300" cy="646331"/>
          </a:xfrm>
          <a:prstGeom prst="rect">
            <a:avLst/>
          </a:prstGeom>
          <a:noFill/>
        </p:spPr>
        <p:txBody>
          <a:bodyPr wrap="none" rtlCol="0">
            <a:spAutoFit/>
          </a:bodyPr>
          <a:lstStyle/>
          <a:p>
            <a:r>
              <a:rPr lang="en-US" dirty="0">
                <a:solidFill>
                  <a:srgbClr val="0000FF"/>
                </a:solidFill>
              </a:rPr>
              <a:t>&lt;accept-OK&gt; </a:t>
            </a:r>
          </a:p>
          <a:p>
            <a:endParaRPr lang="en-US" dirty="0"/>
          </a:p>
        </p:txBody>
      </p:sp>
      <p:cxnSp>
        <p:nvCxnSpPr>
          <p:cNvPr id="27" name="Straight Arrow Connector 26"/>
          <p:cNvCxnSpPr/>
          <p:nvPr/>
        </p:nvCxnSpPr>
        <p:spPr>
          <a:xfrm flipH="1">
            <a:off x="1280803" y="1701395"/>
            <a:ext cx="3010092" cy="30192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720300" y="1803750"/>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cxnSp>
        <p:nvCxnSpPr>
          <p:cNvPr id="30" name="Straight Arrow Connector 29"/>
          <p:cNvCxnSpPr/>
          <p:nvPr/>
        </p:nvCxnSpPr>
        <p:spPr>
          <a:xfrm>
            <a:off x="4314099" y="2003323"/>
            <a:ext cx="1642420" cy="35706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01434" y="1832018"/>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cxnSp>
        <p:nvCxnSpPr>
          <p:cNvPr id="34" name="Straight Connector 33"/>
          <p:cNvCxnSpPr/>
          <p:nvPr/>
        </p:nvCxnSpPr>
        <p:spPr>
          <a:xfrm flipH="1">
            <a:off x="917048" y="3930951"/>
            <a:ext cx="7568771"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658925" y="2782316"/>
            <a:ext cx="837827" cy="646331"/>
          </a:xfrm>
          <a:prstGeom prst="rect">
            <a:avLst/>
          </a:prstGeom>
          <a:noFill/>
        </p:spPr>
        <p:txBody>
          <a:bodyPr wrap="none" rtlCol="0">
            <a:spAutoFit/>
          </a:bodyPr>
          <a:lstStyle/>
          <a:p>
            <a:r>
              <a:rPr lang="en-US" b="1" dirty="0"/>
              <a:t>Accept</a:t>
            </a:r>
          </a:p>
          <a:p>
            <a:endParaRPr lang="en-US" dirty="0"/>
          </a:p>
        </p:txBody>
      </p:sp>
      <p:cxnSp>
        <p:nvCxnSpPr>
          <p:cNvPr id="36" name="Straight Arrow Connector 35"/>
          <p:cNvCxnSpPr/>
          <p:nvPr/>
        </p:nvCxnSpPr>
        <p:spPr>
          <a:xfrm flipH="1">
            <a:off x="2828804" y="4181598"/>
            <a:ext cx="1437599" cy="34746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1271623" y="4529066"/>
            <a:ext cx="3019272" cy="106300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266403" y="4421231"/>
            <a:ext cx="3272971" cy="117084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4290895" y="4181598"/>
            <a:ext cx="1665624" cy="34746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295813" y="4828158"/>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49" name="TextBox 48"/>
          <p:cNvSpPr txBox="1"/>
          <p:nvPr/>
        </p:nvSpPr>
        <p:spPr>
          <a:xfrm>
            <a:off x="2553183" y="4002216"/>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0" name="TextBox 49"/>
          <p:cNvSpPr txBox="1"/>
          <p:nvPr/>
        </p:nvSpPr>
        <p:spPr>
          <a:xfrm>
            <a:off x="4921091" y="4035144"/>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1" name="TextBox 50"/>
          <p:cNvSpPr txBox="1"/>
          <p:nvPr/>
        </p:nvSpPr>
        <p:spPr>
          <a:xfrm>
            <a:off x="6380736" y="4917304"/>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2" name="TextBox 51"/>
          <p:cNvSpPr txBox="1"/>
          <p:nvPr/>
        </p:nvSpPr>
        <p:spPr>
          <a:xfrm>
            <a:off x="7658925" y="4850653"/>
            <a:ext cx="839743" cy="646331"/>
          </a:xfrm>
          <a:prstGeom prst="rect">
            <a:avLst/>
          </a:prstGeom>
          <a:noFill/>
        </p:spPr>
        <p:txBody>
          <a:bodyPr wrap="none" rtlCol="0">
            <a:spAutoFit/>
          </a:bodyPr>
          <a:lstStyle/>
          <a:p>
            <a:r>
              <a:rPr lang="en-US" b="1" dirty="0"/>
              <a:t>Decide</a:t>
            </a:r>
          </a:p>
          <a:p>
            <a:endParaRPr lang="en-US" dirty="0"/>
          </a:p>
        </p:txBody>
      </p:sp>
      <p:sp>
        <p:nvSpPr>
          <p:cNvPr id="53" name="TextBox 52"/>
          <p:cNvSpPr txBox="1"/>
          <p:nvPr/>
        </p:nvSpPr>
        <p:spPr>
          <a:xfrm>
            <a:off x="1009714" y="6273224"/>
            <a:ext cx="7383439" cy="584776"/>
          </a:xfrm>
          <a:prstGeom prst="rect">
            <a:avLst/>
          </a:prstGeom>
          <a:noFill/>
        </p:spPr>
        <p:txBody>
          <a:bodyPr wrap="none" rtlCol="0">
            <a:spAutoFit/>
          </a:bodyPr>
          <a:lstStyle/>
          <a:p>
            <a:pPr algn="ctr"/>
            <a:r>
              <a:rPr lang="en-US" sz="1600" i="1" dirty="0">
                <a:solidFill>
                  <a:srgbClr val="0000FF"/>
                </a:solidFill>
              </a:rPr>
              <a:t>After receiving accept-OK from a majority of acceptors, the proposer decides the value </a:t>
            </a:r>
          </a:p>
          <a:p>
            <a:pPr algn="ctr"/>
            <a:r>
              <a:rPr lang="en-US" sz="1600" i="1" dirty="0">
                <a:solidFill>
                  <a:srgbClr val="0000FF"/>
                </a:solidFill>
              </a:rPr>
              <a:t>and send to all learners</a:t>
            </a:r>
          </a:p>
        </p:txBody>
      </p:sp>
    </p:spTree>
    <p:extLst>
      <p:ext uri="{BB962C8B-B14F-4D97-AF65-F5344CB8AC3E}">
        <p14:creationId xmlns:p14="http://schemas.microsoft.com/office/powerpoint/2010/main" val="4196651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Properties</a:t>
            </a:r>
          </a:p>
        </p:txBody>
      </p:sp>
      <p:sp>
        <p:nvSpPr>
          <p:cNvPr id="3" name="Content Placeholder 2"/>
          <p:cNvSpPr>
            <a:spLocks noGrp="1"/>
          </p:cNvSpPr>
          <p:nvPr>
            <p:ph idx="1"/>
          </p:nvPr>
        </p:nvSpPr>
        <p:spPr/>
        <p:txBody>
          <a:bodyPr>
            <a:normAutofit fontScale="77500" lnSpcReduction="20000"/>
          </a:bodyPr>
          <a:lstStyle/>
          <a:p>
            <a:pPr algn="just"/>
            <a:r>
              <a:rPr lang="en-US" dirty="0">
                <a:solidFill>
                  <a:srgbClr val="0000FF"/>
                </a:solidFill>
              </a:rPr>
              <a:t>(Property #1)</a:t>
            </a:r>
          </a:p>
          <a:p>
            <a:pPr lvl="1" algn="just"/>
            <a:r>
              <a:rPr lang="en-US" dirty="0"/>
              <a:t>Proposal numbers are unique, e.g. using proposer ID# and the logical clock combination</a:t>
            </a:r>
          </a:p>
          <a:p>
            <a:pPr algn="just"/>
            <a:endParaRPr lang="en-US" dirty="0"/>
          </a:p>
          <a:p>
            <a:pPr algn="just"/>
            <a:r>
              <a:rPr lang="en-US" dirty="0">
                <a:solidFill>
                  <a:srgbClr val="0000FF"/>
                </a:solidFill>
              </a:rPr>
              <a:t>(Property #2)</a:t>
            </a:r>
          </a:p>
          <a:p>
            <a:pPr lvl="1" algn="just"/>
            <a:r>
              <a:rPr lang="en-US" dirty="0"/>
              <a:t>Any two sets of acceptors have at least one acceptor in common </a:t>
            </a:r>
          </a:p>
          <a:p>
            <a:pPr lvl="2" algn="just"/>
            <a:r>
              <a:rPr lang="en-US" i="1" dirty="0">
                <a:solidFill>
                  <a:srgbClr val="FF0000"/>
                </a:solidFill>
              </a:rPr>
              <a:t>Remember Maekawa’s voting protocol</a:t>
            </a:r>
          </a:p>
          <a:p>
            <a:pPr lvl="2" algn="just"/>
            <a:endParaRPr lang="en-US" i="1" dirty="0">
              <a:solidFill>
                <a:srgbClr val="FF0000"/>
              </a:solidFill>
            </a:endParaRPr>
          </a:p>
          <a:p>
            <a:pPr algn="just"/>
            <a:r>
              <a:rPr lang="en-US" dirty="0">
                <a:solidFill>
                  <a:srgbClr val="0000FF"/>
                </a:solidFill>
              </a:rPr>
              <a:t>(Property #3)</a:t>
            </a:r>
          </a:p>
          <a:p>
            <a:pPr lvl="1" algn="just"/>
            <a:r>
              <a:rPr lang="en-US" dirty="0"/>
              <a:t>The value sent out in Accept stage is the value of the highest number proposal ID# of all the responses in the prepare stage</a:t>
            </a:r>
          </a:p>
          <a:p>
            <a:pPr lvl="2" algn="just"/>
            <a:r>
              <a:rPr lang="en-US" i="1" dirty="0">
                <a:solidFill>
                  <a:srgbClr val="FF0000"/>
                </a:solidFill>
              </a:rPr>
              <a:t>This is required for the consensus convergence</a:t>
            </a:r>
          </a:p>
          <a:p>
            <a:pPr lvl="1" algn="just"/>
            <a:endParaRPr lang="en-US" i="1" dirty="0">
              <a:solidFill>
                <a:srgbClr val="FF0000"/>
              </a:solidFill>
            </a:endParaRPr>
          </a:p>
          <a:p>
            <a:pPr lvl="1" algn="just"/>
            <a:endParaRPr lang="en-US" dirty="0"/>
          </a:p>
        </p:txBody>
      </p:sp>
    </p:spTree>
    <p:extLst>
      <p:ext uri="{BB962C8B-B14F-4D97-AF65-F5344CB8AC3E}">
        <p14:creationId xmlns:p14="http://schemas.microsoft.com/office/powerpoint/2010/main" val="8283508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Next</a:t>
            </a:r>
          </a:p>
        </p:txBody>
      </p:sp>
      <p:sp>
        <p:nvSpPr>
          <p:cNvPr id="3" name="Content Placeholder 2"/>
          <p:cNvSpPr>
            <a:spLocks noGrp="1"/>
          </p:cNvSpPr>
          <p:nvPr>
            <p:ph idx="1"/>
          </p:nvPr>
        </p:nvSpPr>
        <p:spPr/>
        <p:txBody>
          <a:bodyPr/>
          <a:lstStyle/>
          <a:p>
            <a:r>
              <a:rPr lang="en-US" dirty="0"/>
              <a:t>More into Paxos in the next lecture</a:t>
            </a:r>
          </a:p>
        </p:txBody>
      </p:sp>
    </p:spTree>
    <p:extLst>
      <p:ext uri="{BB962C8B-B14F-4D97-AF65-F5344CB8AC3E}">
        <p14:creationId xmlns:p14="http://schemas.microsoft.com/office/powerpoint/2010/main" val="16277373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Paxos Deeper</a:t>
            </a:r>
          </a:p>
        </p:txBody>
      </p:sp>
      <p:sp>
        <p:nvSpPr>
          <p:cNvPr id="3" name="Content Placeholder 2"/>
          <p:cNvSpPr>
            <a:spLocks noGrp="1"/>
          </p:cNvSpPr>
          <p:nvPr>
            <p:ph idx="1"/>
          </p:nvPr>
        </p:nvSpPr>
        <p:spPr/>
        <p:txBody>
          <a:bodyPr/>
          <a:lstStyle/>
          <a:p>
            <a:r>
              <a:rPr lang="en-US" dirty="0"/>
              <a:t>When a value “V” is chosen? </a:t>
            </a:r>
          </a:p>
          <a:p>
            <a:pPr lvl="1" algn="just"/>
            <a:r>
              <a:rPr lang="en-US" dirty="0">
                <a:solidFill>
                  <a:srgbClr val="0000FF"/>
                </a:solidFill>
              </a:rPr>
              <a:t>Condition #1</a:t>
            </a:r>
            <a:r>
              <a:rPr lang="en-US" dirty="0"/>
              <a:t>: </a:t>
            </a:r>
            <a:r>
              <a:rPr lang="en-US" i="1" dirty="0"/>
              <a:t>A leader/proposal receives a majority of prepare-OK and proposes “V” (prepare)</a:t>
            </a:r>
          </a:p>
          <a:p>
            <a:pPr lvl="1" algn="just"/>
            <a:r>
              <a:rPr lang="en-US" dirty="0">
                <a:solidFill>
                  <a:srgbClr val="0000FF"/>
                </a:solidFill>
              </a:rPr>
              <a:t>Condition #2</a:t>
            </a:r>
            <a:r>
              <a:rPr lang="en-US" dirty="0"/>
              <a:t>: </a:t>
            </a:r>
            <a:r>
              <a:rPr lang="en-US" i="1" dirty="0"/>
              <a:t>When a majority of acceptors accept “V”  (accept #1)</a:t>
            </a:r>
          </a:p>
          <a:p>
            <a:pPr lvl="1" algn="just"/>
            <a:r>
              <a:rPr lang="en-US" dirty="0">
                <a:solidFill>
                  <a:srgbClr val="0000FF"/>
                </a:solidFill>
              </a:rPr>
              <a:t>Condition #3</a:t>
            </a:r>
            <a:r>
              <a:rPr lang="en-US" i="1" dirty="0"/>
              <a:t>: When the leader/proposer receives a majority of accept-OK for value “V” (accept #2)</a:t>
            </a:r>
          </a:p>
        </p:txBody>
      </p:sp>
    </p:spTree>
    <p:extLst>
      <p:ext uri="{BB962C8B-B14F-4D97-AF65-F5344CB8AC3E}">
        <p14:creationId xmlns:p14="http://schemas.microsoft.com/office/powerpoint/2010/main" val="50859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“Chosen” property</a:t>
            </a:r>
          </a:p>
        </p:txBody>
      </p:sp>
      <p:sp>
        <p:nvSpPr>
          <p:cNvPr id="3" name="Content Placeholder 2"/>
          <p:cNvSpPr>
            <a:spLocks noGrp="1"/>
          </p:cNvSpPr>
          <p:nvPr>
            <p:ph idx="1"/>
          </p:nvPr>
        </p:nvSpPr>
        <p:spPr/>
        <p:txBody>
          <a:bodyPr/>
          <a:lstStyle/>
          <a:p>
            <a:pPr algn="just"/>
            <a:r>
              <a:rPr lang="en-US" b="1" dirty="0"/>
              <a:t>Property #1</a:t>
            </a:r>
            <a:r>
              <a:rPr lang="en-US" dirty="0"/>
              <a:t>: </a:t>
            </a:r>
            <a:r>
              <a:rPr lang="en-US" i="1" dirty="0"/>
              <a:t>A value in Paxos is chosen at proposal number N if and only if majority of acceptors accept the value at Phase 2 (accept stage) of the proposal number. </a:t>
            </a:r>
          </a:p>
          <a:p>
            <a:pPr lvl="1" algn="just"/>
            <a:r>
              <a:rPr lang="en-US" i="1" dirty="0">
                <a:solidFill>
                  <a:srgbClr val="0000FF"/>
                </a:solidFill>
              </a:rPr>
              <a:t>This is a stable property. Once majority accepts value “V”, all future majorities will accept too. </a:t>
            </a:r>
          </a:p>
          <a:p>
            <a:pPr lvl="1" algn="just"/>
            <a:endParaRPr lang="en-US" i="1" dirty="0">
              <a:solidFill>
                <a:srgbClr val="0000FF"/>
              </a:solidFill>
            </a:endParaRPr>
          </a:p>
          <a:p>
            <a:pPr lvl="1" algn="just"/>
            <a:r>
              <a:rPr lang="en-US" i="1" dirty="0">
                <a:solidFill>
                  <a:srgbClr val="0000FF"/>
                </a:solidFill>
              </a:rPr>
              <a:t>This is actually accepting/decide or anything</a:t>
            </a:r>
          </a:p>
        </p:txBody>
      </p:sp>
    </p:spTree>
    <p:extLst>
      <p:ext uri="{BB962C8B-B14F-4D97-AF65-F5344CB8AC3E}">
        <p14:creationId xmlns:p14="http://schemas.microsoft.com/office/powerpoint/2010/main" val="185235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Update Consistency with Primary</a:t>
            </a:r>
            <a:br>
              <a:rPr lang="en-US" sz="3600" dirty="0"/>
            </a:br>
            <a:r>
              <a:rPr lang="en-US" sz="3600" dirty="0"/>
              <a:t>(This is ok as long as all request from 1)</a:t>
            </a:r>
          </a:p>
        </p:txBody>
      </p:sp>
      <p:cxnSp>
        <p:nvCxnSpPr>
          <p:cNvPr id="5" name="Straight Connector 4"/>
          <p:cNvCxnSpPr/>
          <p:nvPr/>
        </p:nvCxnSpPr>
        <p:spPr>
          <a:xfrm flipH="1">
            <a:off x="1536095"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857447"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081339" y="5932287"/>
            <a:ext cx="909511" cy="369332"/>
          </a:xfrm>
          <a:prstGeom prst="rect">
            <a:avLst/>
          </a:prstGeom>
          <a:noFill/>
        </p:spPr>
        <p:txBody>
          <a:bodyPr wrap="none" rtlCol="0">
            <a:spAutoFit/>
          </a:bodyPr>
          <a:lstStyle/>
          <a:p>
            <a:r>
              <a:rPr lang="en-US" b="1" dirty="0"/>
              <a:t>Client 1 </a:t>
            </a:r>
          </a:p>
        </p:txBody>
      </p:sp>
      <p:sp>
        <p:nvSpPr>
          <p:cNvPr id="8" name="TextBox 7"/>
          <p:cNvSpPr txBox="1"/>
          <p:nvPr/>
        </p:nvSpPr>
        <p:spPr>
          <a:xfrm>
            <a:off x="4176179" y="5932287"/>
            <a:ext cx="2178526" cy="369332"/>
          </a:xfrm>
          <a:prstGeom prst="rect">
            <a:avLst/>
          </a:prstGeom>
          <a:noFill/>
        </p:spPr>
        <p:txBody>
          <a:bodyPr wrap="none" rtlCol="0">
            <a:spAutoFit/>
          </a:bodyPr>
          <a:lstStyle/>
          <a:p>
            <a:r>
              <a:rPr lang="en-US" b="1" dirty="0"/>
              <a:t>RSM Primary Replica</a:t>
            </a:r>
          </a:p>
        </p:txBody>
      </p:sp>
      <p:cxnSp>
        <p:nvCxnSpPr>
          <p:cNvPr id="16" name="Straight Connector 15"/>
          <p:cNvCxnSpPr/>
          <p:nvPr/>
        </p:nvCxnSpPr>
        <p:spPr>
          <a:xfrm flipH="1">
            <a:off x="8014304"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572381" y="2037620"/>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004705" y="1825526"/>
            <a:ext cx="507020" cy="369332"/>
          </a:xfrm>
          <a:prstGeom prst="rect">
            <a:avLst/>
          </a:prstGeom>
          <a:noFill/>
        </p:spPr>
        <p:txBody>
          <a:bodyPr wrap="none" rtlCol="0">
            <a:spAutoFit/>
          </a:bodyPr>
          <a:lstStyle/>
          <a:p>
            <a:r>
              <a:rPr lang="en-US" dirty="0"/>
              <a:t>W1</a:t>
            </a:r>
          </a:p>
        </p:txBody>
      </p:sp>
      <p:sp>
        <p:nvSpPr>
          <p:cNvPr id="26" name="TextBox 25"/>
          <p:cNvSpPr txBox="1"/>
          <p:nvPr/>
        </p:nvSpPr>
        <p:spPr>
          <a:xfrm>
            <a:off x="6982224" y="5963735"/>
            <a:ext cx="1544012" cy="369332"/>
          </a:xfrm>
          <a:prstGeom prst="rect">
            <a:avLst/>
          </a:prstGeom>
          <a:noFill/>
        </p:spPr>
        <p:txBody>
          <a:bodyPr wrap="none" rtlCol="0">
            <a:spAutoFit/>
          </a:bodyPr>
          <a:lstStyle/>
          <a:p>
            <a:r>
              <a:rPr lang="en-US" b="1" dirty="0"/>
              <a:t>RSM Replica 2</a:t>
            </a:r>
          </a:p>
        </p:txBody>
      </p:sp>
      <p:sp>
        <p:nvSpPr>
          <p:cNvPr id="29" name="TextBox 28"/>
          <p:cNvSpPr txBox="1"/>
          <p:nvPr/>
        </p:nvSpPr>
        <p:spPr>
          <a:xfrm>
            <a:off x="5785677" y="4064000"/>
            <a:ext cx="507020" cy="369332"/>
          </a:xfrm>
          <a:prstGeom prst="rect">
            <a:avLst/>
          </a:prstGeom>
          <a:noFill/>
        </p:spPr>
        <p:txBody>
          <a:bodyPr wrap="none" rtlCol="0">
            <a:spAutoFit/>
          </a:bodyPr>
          <a:lstStyle/>
          <a:p>
            <a:r>
              <a:rPr lang="en-US" dirty="0"/>
              <a:t>W1</a:t>
            </a:r>
          </a:p>
        </p:txBody>
      </p:sp>
      <p:sp>
        <p:nvSpPr>
          <p:cNvPr id="30" name="TextBox 29"/>
          <p:cNvSpPr txBox="1"/>
          <p:nvPr/>
        </p:nvSpPr>
        <p:spPr>
          <a:xfrm>
            <a:off x="6982224" y="5029200"/>
            <a:ext cx="507020" cy="369332"/>
          </a:xfrm>
          <a:prstGeom prst="rect">
            <a:avLst/>
          </a:prstGeom>
          <a:noFill/>
        </p:spPr>
        <p:txBody>
          <a:bodyPr wrap="none" rtlCol="0">
            <a:spAutoFit/>
          </a:bodyPr>
          <a:lstStyle/>
          <a:p>
            <a:r>
              <a:rPr lang="en-US" dirty="0"/>
              <a:t>W2</a:t>
            </a:r>
          </a:p>
        </p:txBody>
      </p:sp>
      <p:cxnSp>
        <p:nvCxnSpPr>
          <p:cNvPr id="31" name="Straight Arrow Connector 30"/>
          <p:cNvCxnSpPr/>
          <p:nvPr/>
        </p:nvCxnSpPr>
        <p:spPr>
          <a:xfrm>
            <a:off x="3069086" y="3398762"/>
            <a:ext cx="1788361" cy="52009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814302" y="3658383"/>
            <a:ext cx="507020" cy="369332"/>
          </a:xfrm>
          <a:prstGeom prst="rect">
            <a:avLst/>
          </a:prstGeom>
          <a:noFill/>
        </p:spPr>
        <p:txBody>
          <a:bodyPr wrap="none" rtlCol="0">
            <a:spAutoFit/>
          </a:bodyPr>
          <a:lstStyle/>
          <a:p>
            <a:r>
              <a:rPr lang="en-US" dirty="0"/>
              <a:t>W2</a:t>
            </a:r>
          </a:p>
        </p:txBody>
      </p:sp>
      <p:cxnSp>
        <p:nvCxnSpPr>
          <p:cNvPr id="17" name="Straight Connector 16"/>
          <p:cNvCxnSpPr/>
          <p:nvPr/>
        </p:nvCxnSpPr>
        <p:spPr>
          <a:xfrm flipH="1">
            <a:off x="3069086" y="1493335"/>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14330" y="5922612"/>
            <a:ext cx="909511" cy="369332"/>
          </a:xfrm>
          <a:prstGeom prst="rect">
            <a:avLst/>
          </a:prstGeom>
          <a:noFill/>
        </p:spPr>
        <p:txBody>
          <a:bodyPr wrap="none" rtlCol="0">
            <a:spAutoFit/>
          </a:bodyPr>
          <a:lstStyle/>
          <a:p>
            <a:r>
              <a:rPr lang="en-US" b="1" dirty="0"/>
              <a:t>Client 2 </a:t>
            </a:r>
          </a:p>
        </p:txBody>
      </p:sp>
      <p:cxnSp>
        <p:nvCxnSpPr>
          <p:cNvPr id="21" name="Straight Arrow Connector 20"/>
          <p:cNvCxnSpPr/>
          <p:nvPr/>
        </p:nvCxnSpPr>
        <p:spPr>
          <a:xfrm>
            <a:off x="4881638" y="4222020"/>
            <a:ext cx="3132666" cy="51931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881638" y="4850190"/>
            <a:ext cx="3132667" cy="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257516" y="4520382"/>
            <a:ext cx="520771" cy="369332"/>
          </a:xfrm>
          <a:prstGeom prst="rect">
            <a:avLst/>
          </a:prstGeom>
          <a:noFill/>
        </p:spPr>
        <p:txBody>
          <a:bodyPr wrap="none" rtlCol="0">
            <a:spAutoFit/>
          </a:bodyPr>
          <a:lstStyle/>
          <a:p>
            <a:r>
              <a:rPr lang="en-US" dirty="0" err="1"/>
              <a:t>Ack</a:t>
            </a:r>
            <a:endParaRPr lang="en-US" dirty="0"/>
          </a:p>
        </p:txBody>
      </p:sp>
      <p:cxnSp>
        <p:nvCxnSpPr>
          <p:cNvPr id="34" name="Straight Arrow Connector 33"/>
          <p:cNvCxnSpPr/>
          <p:nvPr/>
        </p:nvCxnSpPr>
        <p:spPr>
          <a:xfrm>
            <a:off x="4857447" y="4991277"/>
            <a:ext cx="3132666" cy="51931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4857447" y="5716209"/>
            <a:ext cx="3132667" cy="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409916" y="5333182"/>
            <a:ext cx="520771" cy="369332"/>
          </a:xfrm>
          <a:prstGeom prst="rect">
            <a:avLst/>
          </a:prstGeom>
          <a:noFill/>
        </p:spPr>
        <p:txBody>
          <a:bodyPr wrap="none" rtlCol="0">
            <a:spAutoFit/>
          </a:bodyPr>
          <a:lstStyle/>
          <a:p>
            <a:r>
              <a:rPr lang="en-US" dirty="0" err="1"/>
              <a:t>Ack</a:t>
            </a:r>
            <a:endParaRPr lang="en-US" dirty="0"/>
          </a:p>
        </p:txBody>
      </p:sp>
    </p:spTree>
    <p:extLst>
      <p:ext uri="{BB962C8B-B14F-4D97-AF65-F5344CB8AC3E}">
        <p14:creationId xmlns:p14="http://schemas.microsoft.com/office/powerpoint/2010/main" val="35880414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Solution: Timeout (Termination)</a:t>
            </a:r>
          </a:p>
        </p:txBody>
      </p:sp>
      <p:sp>
        <p:nvSpPr>
          <p:cNvPr id="3" name="Content Placeholder 2"/>
          <p:cNvSpPr>
            <a:spLocks noGrp="1"/>
          </p:cNvSpPr>
          <p:nvPr>
            <p:ph idx="1"/>
          </p:nvPr>
        </p:nvSpPr>
        <p:spPr/>
        <p:txBody>
          <a:bodyPr/>
          <a:lstStyle/>
          <a:p>
            <a:pPr algn="just"/>
            <a:r>
              <a:rPr lang="en-US" dirty="0"/>
              <a:t>All nodes wait a maximum period (timeout) for the messages they expect (e.g. accept-OK/accept-reject)</a:t>
            </a:r>
          </a:p>
          <a:p>
            <a:pPr algn="just"/>
            <a:endParaRPr lang="en-US" dirty="0"/>
          </a:p>
          <a:p>
            <a:pPr algn="just"/>
            <a:r>
              <a:rPr lang="en-US" dirty="0">
                <a:solidFill>
                  <a:srgbClr val="0000FF"/>
                </a:solidFill>
              </a:rPr>
              <a:t>Upon timeout, a node declares itself and restarts a new Paxos session starting from Phase 1 (prepare)</a:t>
            </a:r>
          </a:p>
        </p:txBody>
      </p:sp>
    </p:spTree>
    <p:extLst>
      <p:ext uri="{BB962C8B-B14F-4D97-AF65-F5344CB8AC3E}">
        <p14:creationId xmlns:p14="http://schemas.microsoft.com/office/powerpoint/2010/main" val="1002370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Paxos Solution: Challenge 1</a:t>
            </a: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7" name="TextBox 6"/>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6" name="Straight Connector 15"/>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20" name="Straight Connector 19"/>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25" name="Freeform 2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27" name="Straight Arrow Connector 26"/>
          <p:cNvCxnSpPr/>
          <p:nvPr/>
        </p:nvCxnSpPr>
        <p:spPr>
          <a:xfrm flipH="1">
            <a:off x="2828804" y="2697238"/>
            <a:ext cx="1437600" cy="32657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1271622" y="2878667"/>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281714" y="2697238"/>
            <a:ext cx="1641736" cy="4765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290594" y="2878667"/>
            <a:ext cx="3248780" cy="979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96814" y="2485221"/>
            <a:ext cx="748923" cy="369332"/>
          </a:xfrm>
          <a:prstGeom prst="rect">
            <a:avLst/>
          </a:prstGeom>
          <a:noFill/>
        </p:spPr>
        <p:txBody>
          <a:bodyPr wrap="none" rtlCol="0">
            <a:spAutoFit/>
          </a:bodyPr>
          <a:lstStyle/>
          <a:p>
            <a:r>
              <a:rPr lang="en-US" dirty="0"/>
              <a:t>Solicit</a:t>
            </a:r>
          </a:p>
        </p:txBody>
      </p:sp>
      <p:sp>
        <p:nvSpPr>
          <p:cNvPr id="39" name="TextBox 38"/>
          <p:cNvSpPr txBox="1"/>
          <p:nvPr/>
        </p:nvSpPr>
        <p:spPr>
          <a:xfrm>
            <a:off x="1711119" y="3402782"/>
            <a:ext cx="748923" cy="369332"/>
          </a:xfrm>
          <a:prstGeom prst="rect">
            <a:avLst/>
          </a:prstGeom>
          <a:noFill/>
        </p:spPr>
        <p:txBody>
          <a:bodyPr wrap="none" rtlCol="0">
            <a:spAutoFit/>
          </a:bodyPr>
          <a:lstStyle/>
          <a:p>
            <a:r>
              <a:rPr lang="en-US" dirty="0"/>
              <a:t>Solicit</a:t>
            </a:r>
          </a:p>
        </p:txBody>
      </p:sp>
      <p:sp>
        <p:nvSpPr>
          <p:cNvPr id="40" name="TextBox 39"/>
          <p:cNvSpPr txBox="1"/>
          <p:nvPr/>
        </p:nvSpPr>
        <p:spPr>
          <a:xfrm>
            <a:off x="4954756" y="2539182"/>
            <a:ext cx="748923" cy="369332"/>
          </a:xfrm>
          <a:prstGeom prst="rect">
            <a:avLst/>
          </a:prstGeom>
          <a:noFill/>
        </p:spPr>
        <p:txBody>
          <a:bodyPr wrap="none" rtlCol="0">
            <a:spAutoFit/>
          </a:bodyPr>
          <a:lstStyle/>
          <a:p>
            <a:r>
              <a:rPr lang="en-US" dirty="0"/>
              <a:t>Solicit</a:t>
            </a:r>
          </a:p>
        </p:txBody>
      </p:sp>
      <p:sp>
        <p:nvSpPr>
          <p:cNvPr id="41" name="TextBox 40"/>
          <p:cNvSpPr txBox="1"/>
          <p:nvPr/>
        </p:nvSpPr>
        <p:spPr>
          <a:xfrm>
            <a:off x="6411114" y="3218116"/>
            <a:ext cx="748923" cy="369332"/>
          </a:xfrm>
          <a:prstGeom prst="rect">
            <a:avLst/>
          </a:prstGeom>
          <a:noFill/>
        </p:spPr>
        <p:txBody>
          <a:bodyPr wrap="none" rtlCol="0">
            <a:spAutoFit/>
          </a:bodyPr>
          <a:lstStyle/>
          <a:p>
            <a:r>
              <a:rPr lang="en-US" dirty="0"/>
              <a:t>Solicit</a:t>
            </a:r>
          </a:p>
        </p:txBody>
      </p:sp>
      <p:sp>
        <p:nvSpPr>
          <p:cNvPr id="23" name="Freeform 22"/>
          <p:cNvSpPr/>
          <p:nvPr/>
        </p:nvSpPr>
        <p:spPr>
          <a:xfrm>
            <a:off x="5923450" y="2309584"/>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6343170" y="2457831"/>
            <a:ext cx="834558" cy="369332"/>
          </a:xfrm>
          <a:prstGeom prst="rect">
            <a:avLst/>
          </a:prstGeom>
          <a:noFill/>
        </p:spPr>
        <p:txBody>
          <a:bodyPr wrap="none" rtlCol="0">
            <a:spAutoFit/>
          </a:bodyPr>
          <a:lstStyle/>
          <a:p>
            <a:r>
              <a:rPr lang="en-US" dirty="0"/>
              <a:t>Leader</a:t>
            </a:r>
          </a:p>
        </p:txBody>
      </p:sp>
      <p:sp>
        <p:nvSpPr>
          <p:cNvPr id="29" name="TextBox 28"/>
          <p:cNvSpPr txBox="1"/>
          <p:nvPr/>
        </p:nvSpPr>
        <p:spPr>
          <a:xfrm>
            <a:off x="841057" y="6273224"/>
            <a:ext cx="8003501" cy="584776"/>
          </a:xfrm>
          <a:prstGeom prst="rect">
            <a:avLst/>
          </a:prstGeom>
          <a:noFill/>
        </p:spPr>
        <p:txBody>
          <a:bodyPr wrap="none" rtlCol="0">
            <a:spAutoFit/>
          </a:bodyPr>
          <a:lstStyle/>
          <a:p>
            <a:r>
              <a:rPr lang="en-US" sz="1600" i="1" dirty="0">
                <a:solidFill>
                  <a:srgbClr val="0000FF"/>
                </a:solidFill>
              </a:rPr>
              <a:t>How does Paxos work when two machines choose to be the leader and solicit different values?</a:t>
            </a:r>
          </a:p>
          <a:p>
            <a:endParaRPr lang="en-US" sz="1600" i="1" dirty="0">
              <a:solidFill>
                <a:srgbClr val="0000FF"/>
              </a:solidFill>
            </a:endParaRPr>
          </a:p>
        </p:txBody>
      </p:sp>
      <p:cxnSp>
        <p:nvCxnSpPr>
          <p:cNvPr id="31" name="Straight Arrow Connector 30"/>
          <p:cNvCxnSpPr/>
          <p:nvPr/>
        </p:nvCxnSpPr>
        <p:spPr>
          <a:xfrm flipH="1">
            <a:off x="1271622" y="2908514"/>
            <a:ext cx="4627637" cy="1433676"/>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2789700" y="3587448"/>
            <a:ext cx="3109559" cy="1020018"/>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371275" y="3549524"/>
            <a:ext cx="748923" cy="369332"/>
          </a:xfrm>
          <a:prstGeom prst="rect">
            <a:avLst/>
          </a:prstGeom>
          <a:noFill/>
        </p:spPr>
        <p:txBody>
          <a:bodyPr wrap="none" rtlCol="0">
            <a:spAutoFit/>
          </a:bodyPr>
          <a:lstStyle/>
          <a:p>
            <a:r>
              <a:rPr lang="en-US" dirty="0"/>
              <a:t>Solicit</a:t>
            </a:r>
          </a:p>
        </p:txBody>
      </p:sp>
      <p:sp>
        <p:nvSpPr>
          <p:cNvPr id="36" name="TextBox 35"/>
          <p:cNvSpPr txBox="1"/>
          <p:nvPr/>
        </p:nvSpPr>
        <p:spPr>
          <a:xfrm>
            <a:off x="4697647" y="3858381"/>
            <a:ext cx="748923" cy="369332"/>
          </a:xfrm>
          <a:prstGeom prst="rect">
            <a:avLst/>
          </a:prstGeom>
          <a:noFill/>
        </p:spPr>
        <p:txBody>
          <a:bodyPr wrap="none" rtlCol="0">
            <a:spAutoFit/>
          </a:bodyPr>
          <a:lstStyle/>
          <a:p>
            <a:r>
              <a:rPr lang="en-US" dirty="0"/>
              <a:t>Solicit</a:t>
            </a:r>
          </a:p>
        </p:txBody>
      </p:sp>
      <p:cxnSp>
        <p:nvCxnSpPr>
          <p:cNvPr id="37" name="Straight Arrow Connector 36"/>
          <p:cNvCxnSpPr/>
          <p:nvPr/>
        </p:nvCxnSpPr>
        <p:spPr>
          <a:xfrm>
            <a:off x="5923450" y="3218116"/>
            <a:ext cx="1640115" cy="1644170"/>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378819" y="4227713"/>
            <a:ext cx="748923" cy="369332"/>
          </a:xfrm>
          <a:prstGeom prst="rect">
            <a:avLst/>
          </a:prstGeom>
          <a:noFill/>
        </p:spPr>
        <p:txBody>
          <a:bodyPr wrap="none" rtlCol="0">
            <a:spAutoFit/>
          </a:bodyPr>
          <a:lstStyle/>
          <a:p>
            <a:r>
              <a:rPr lang="en-US" dirty="0"/>
              <a:t>Solicit</a:t>
            </a:r>
          </a:p>
        </p:txBody>
      </p:sp>
    </p:spTree>
    <p:extLst>
      <p:ext uri="{BB962C8B-B14F-4D97-AF65-F5344CB8AC3E}">
        <p14:creationId xmlns:p14="http://schemas.microsoft.com/office/powerpoint/2010/main" val="42056294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Solution: Challenge 1</a:t>
            </a:r>
          </a:p>
        </p:txBody>
      </p:sp>
      <p:sp>
        <p:nvSpPr>
          <p:cNvPr id="3" name="Content Placeholder 2"/>
          <p:cNvSpPr>
            <a:spLocks noGrp="1"/>
          </p:cNvSpPr>
          <p:nvPr>
            <p:ph idx="1"/>
          </p:nvPr>
        </p:nvSpPr>
        <p:spPr/>
        <p:txBody>
          <a:bodyPr/>
          <a:lstStyle/>
          <a:p>
            <a:r>
              <a:rPr lang="en-US" dirty="0"/>
              <a:t>More than one leader</a:t>
            </a:r>
          </a:p>
          <a:p>
            <a:pPr lvl="1"/>
            <a:r>
              <a:rPr lang="en-US" dirty="0"/>
              <a:t>Partition</a:t>
            </a:r>
          </a:p>
          <a:p>
            <a:pPr lvl="1"/>
            <a:r>
              <a:rPr lang="en-US" dirty="0"/>
              <a:t>Lost packets</a:t>
            </a:r>
          </a:p>
          <a:p>
            <a:pPr lvl="1"/>
            <a:r>
              <a:rPr lang="en-US" dirty="0"/>
              <a:t>Timeout </a:t>
            </a:r>
          </a:p>
          <a:p>
            <a:pPr lvl="1"/>
            <a:endParaRPr lang="en-US" dirty="0"/>
          </a:p>
          <a:p>
            <a:pPr algn="just"/>
            <a:r>
              <a:rPr lang="en-US" dirty="0"/>
              <a:t>Paxos uses different proposal ID for any two leaders, say </a:t>
            </a:r>
            <a:r>
              <a:rPr lang="en-US" dirty="0">
                <a:solidFill>
                  <a:srgbClr val="0000FF"/>
                </a:solidFill>
              </a:rPr>
              <a:t>N</a:t>
            </a:r>
            <a:r>
              <a:rPr lang="en-US" dirty="0"/>
              <a:t> and </a:t>
            </a:r>
            <a:r>
              <a:rPr lang="en-US" dirty="0">
                <a:solidFill>
                  <a:srgbClr val="0000FF"/>
                </a:solidFill>
              </a:rPr>
              <a:t>N+1</a:t>
            </a:r>
          </a:p>
        </p:txBody>
      </p:sp>
    </p:spTree>
    <p:extLst>
      <p:ext uri="{BB962C8B-B14F-4D97-AF65-F5344CB8AC3E}">
        <p14:creationId xmlns:p14="http://schemas.microsoft.com/office/powerpoint/2010/main" val="4262303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Solution: Challenge 1 </a:t>
            </a:r>
            <a:br>
              <a:rPr lang="en-US" dirty="0"/>
            </a:br>
            <a:r>
              <a:rPr lang="en-US" dirty="0">
                <a:solidFill>
                  <a:schemeClr val="accent2"/>
                </a:solidFill>
              </a:rPr>
              <a:t>(OK scenario)</a:t>
            </a:r>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0000FF"/>
                </a:solidFill>
              </a:rPr>
              <a:t>(Scenario 1): </a:t>
            </a:r>
            <a:r>
              <a:rPr lang="en-US" dirty="0"/>
              <a:t>Leader of “N” </a:t>
            </a:r>
            <a:r>
              <a:rPr lang="en-US" b="1" dirty="0">
                <a:solidFill>
                  <a:srgbClr val="0000FF"/>
                </a:solidFill>
              </a:rPr>
              <a:t>did not receive </a:t>
            </a:r>
            <a:r>
              <a:rPr lang="en-US" dirty="0">
                <a:solidFill>
                  <a:srgbClr val="0000FF"/>
                </a:solidFill>
              </a:rPr>
              <a:t>&lt;accept-OK&gt; from a majority of acceptors</a:t>
            </a:r>
          </a:p>
          <a:p>
            <a:pPr lvl="1" algn="just"/>
            <a:r>
              <a:rPr lang="en-US" dirty="0"/>
              <a:t>The proposer did not receive majority of </a:t>
            </a:r>
            <a:r>
              <a:rPr lang="en-US" dirty="0">
                <a:solidFill>
                  <a:srgbClr val="0000FF"/>
                </a:solidFill>
              </a:rPr>
              <a:t>&lt;accept-OK&gt;</a:t>
            </a:r>
            <a:r>
              <a:rPr lang="en-US" dirty="0"/>
              <a:t>, as no node will send </a:t>
            </a:r>
            <a:r>
              <a:rPr lang="en-US" dirty="0">
                <a:solidFill>
                  <a:srgbClr val="0000FF"/>
                </a:solidFill>
              </a:rPr>
              <a:t>&lt;accept-OK&gt; </a:t>
            </a:r>
            <a:r>
              <a:rPr lang="en-US" dirty="0"/>
              <a:t>for </a:t>
            </a:r>
            <a:r>
              <a:rPr lang="en-US" dirty="0">
                <a:solidFill>
                  <a:srgbClr val="0000FF"/>
                </a:solidFill>
              </a:rPr>
              <a:t>&lt;prepare, N&gt; </a:t>
            </a:r>
            <a:r>
              <a:rPr lang="en-US" dirty="0"/>
              <a:t>after seeing </a:t>
            </a:r>
            <a:r>
              <a:rPr lang="en-US" dirty="0">
                <a:solidFill>
                  <a:srgbClr val="0000FF"/>
                </a:solidFill>
              </a:rPr>
              <a:t>&lt;prepare, N+1&gt;</a:t>
            </a:r>
          </a:p>
          <a:p>
            <a:pPr lvl="1" algn="just"/>
            <a:r>
              <a:rPr lang="en-US" dirty="0"/>
              <a:t>Or proposer of “N” will be in a network partition with minority of nodes</a:t>
            </a:r>
          </a:p>
          <a:p>
            <a:pPr lvl="1" algn="just"/>
            <a:endParaRPr lang="en-US" dirty="0"/>
          </a:p>
          <a:p>
            <a:pPr algn="just"/>
            <a:r>
              <a:rPr lang="en-US" i="1" dirty="0">
                <a:solidFill>
                  <a:srgbClr val="FF0000"/>
                </a:solidFill>
              </a:rPr>
              <a:t>Consequence: The value proposed with proposal ID “N” was never decided. Thus, </a:t>
            </a:r>
            <a:r>
              <a:rPr lang="en-US" i="1" dirty="0">
                <a:solidFill>
                  <a:srgbClr val="FF0000"/>
                </a:solidFill>
                <a:highlight>
                  <a:srgbClr val="FFFF00"/>
                </a:highlight>
              </a:rPr>
              <a:t>no issues</a:t>
            </a:r>
            <a:r>
              <a:rPr lang="en-US" i="1" dirty="0">
                <a:solidFill>
                  <a:srgbClr val="FF0000"/>
                </a:solidFill>
              </a:rPr>
              <a:t> with the consensus/agreement.</a:t>
            </a:r>
          </a:p>
        </p:txBody>
      </p:sp>
    </p:spTree>
    <p:extLst>
      <p:ext uri="{BB962C8B-B14F-4D97-AF65-F5344CB8AC3E}">
        <p14:creationId xmlns:p14="http://schemas.microsoft.com/office/powerpoint/2010/main" val="269232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Solution: Challenge 1</a:t>
            </a:r>
          </a:p>
        </p:txBody>
      </p:sp>
      <p:sp>
        <p:nvSpPr>
          <p:cNvPr id="3" name="Content Placeholder 2"/>
          <p:cNvSpPr>
            <a:spLocks noGrp="1"/>
          </p:cNvSpPr>
          <p:nvPr>
            <p:ph idx="1"/>
          </p:nvPr>
        </p:nvSpPr>
        <p:spPr/>
        <p:txBody>
          <a:bodyPr>
            <a:normAutofit fontScale="70000" lnSpcReduction="20000"/>
          </a:bodyPr>
          <a:lstStyle/>
          <a:p>
            <a:pPr algn="just"/>
            <a:r>
              <a:rPr lang="en-US" dirty="0">
                <a:solidFill>
                  <a:srgbClr val="0000FF"/>
                </a:solidFill>
              </a:rPr>
              <a:t>(Scenario 2): </a:t>
            </a:r>
            <a:r>
              <a:rPr lang="en-US" dirty="0"/>
              <a:t>Leader/Proposer of “N” </a:t>
            </a:r>
            <a:r>
              <a:rPr lang="en-US" b="1" dirty="0">
                <a:solidFill>
                  <a:srgbClr val="0000FF"/>
                </a:solidFill>
                <a:highlight>
                  <a:srgbClr val="FFFF00"/>
                </a:highlight>
              </a:rPr>
              <a:t>did receive</a:t>
            </a:r>
            <a:r>
              <a:rPr lang="en-US" b="1" dirty="0">
                <a:solidFill>
                  <a:srgbClr val="0000FF"/>
                </a:solidFill>
              </a:rPr>
              <a:t> </a:t>
            </a:r>
            <a:r>
              <a:rPr lang="en-US" dirty="0">
                <a:solidFill>
                  <a:srgbClr val="0000FF"/>
                </a:solidFill>
              </a:rPr>
              <a:t>&lt;accept-OK&gt; from a majority of acceptors</a:t>
            </a:r>
          </a:p>
          <a:p>
            <a:pPr lvl="1" algn="just"/>
            <a:r>
              <a:rPr lang="en-US" dirty="0"/>
              <a:t>The leader of “N” (say </a:t>
            </a:r>
            <a:r>
              <a:rPr lang="en-US" dirty="0">
                <a:solidFill>
                  <a:srgbClr val="0000FF"/>
                </a:solidFill>
              </a:rPr>
              <a:t>leader</a:t>
            </a:r>
            <a:r>
              <a:rPr lang="en-US" baseline="-25000" dirty="0">
                <a:solidFill>
                  <a:srgbClr val="0000FF"/>
                </a:solidFill>
              </a:rPr>
              <a:t>N</a:t>
            </a:r>
            <a:r>
              <a:rPr lang="en-US" dirty="0"/>
              <a:t>) may have sent </a:t>
            </a:r>
            <a:r>
              <a:rPr lang="en-US" dirty="0">
                <a:solidFill>
                  <a:srgbClr val="0000FF"/>
                </a:solidFill>
              </a:rPr>
              <a:t>&lt;decide, V&gt; </a:t>
            </a:r>
            <a:r>
              <a:rPr lang="en-US" dirty="0">
                <a:solidFill>
                  <a:schemeClr val="accent2">
                    <a:lumMod val="75000"/>
                  </a:schemeClr>
                </a:solidFill>
              </a:rPr>
              <a:t>(broadcast)</a:t>
            </a:r>
          </a:p>
          <a:p>
            <a:pPr lvl="1" algn="just"/>
            <a:r>
              <a:rPr lang="en-US" dirty="0"/>
              <a:t>But majority acceptors of </a:t>
            </a:r>
            <a:r>
              <a:rPr lang="en-US" dirty="0">
                <a:solidFill>
                  <a:srgbClr val="0000FF"/>
                </a:solidFill>
              </a:rPr>
              <a:t>leader</a:t>
            </a:r>
            <a:r>
              <a:rPr lang="en-US" baseline="-25000" dirty="0">
                <a:solidFill>
                  <a:srgbClr val="0000FF"/>
                </a:solidFill>
              </a:rPr>
              <a:t>N</a:t>
            </a:r>
            <a:r>
              <a:rPr lang="en-US" baseline="-25000" dirty="0"/>
              <a:t> </a:t>
            </a:r>
            <a:r>
              <a:rPr lang="en-US" dirty="0"/>
              <a:t>must have seen the </a:t>
            </a:r>
            <a:r>
              <a:rPr lang="en-US" dirty="0">
                <a:solidFill>
                  <a:srgbClr val="0000FF"/>
                </a:solidFill>
              </a:rPr>
              <a:t>&lt;accept, ..&gt; </a:t>
            </a:r>
            <a:r>
              <a:rPr lang="en-US" dirty="0"/>
              <a:t>message of </a:t>
            </a:r>
            <a:r>
              <a:rPr lang="en-US" dirty="0">
                <a:solidFill>
                  <a:srgbClr val="0000FF"/>
                </a:solidFill>
              </a:rPr>
              <a:t>leader</a:t>
            </a:r>
            <a:r>
              <a:rPr lang="en-US" baseline="-25000" dirty="0">
                <a:solidFill>
                  <a:srgbClr val="0000FF"/>
                </a:solidFill>
              </a:rPr>
              <a:t>N</a:t>
            </a:r>
            <a:r>
              <a:rPr lang="en-US" dirty="0">
                <a:solidFill>
                  <a:srgbClr val="0000FF"/>
                </a:solidFill>
              </a:rPr>
              <a:t> </a:t>
            </a:r>
            <a:r>
              <a:rPr lang="en-US" dirty="0"/>
              <a:t>before the </a:t>
            </a:r>
            <a:r>
              <a:rPr lang="en-US" dirty="0">
                <a:solidFill>
                  <a:srgbClr val="0000FF"/>
                </a:solidFill>
              </a:rPr>
              <a:t>&lt;prepare,..&gt; </a:t>
            </a:r>
            <a:r>
              <a:rPr lang="en-US" dirty="0"/>
              <a:t>of </a:t>
            </a:r>
            <a:r>
              <a:rPr lang="en-US" dirty="0">
                <a:solidFill>
                  <a:srgbClr val="0000FF"/>
                </a:solidFill>
              </a:rPr>
              <a:t>leader</a:t>
            </a:r>
            <a:r>
              <a:rPr lang="en-US" baseline="-25000" dirty="0">
                <a:solidFill>
                  <a:srgbClr val="0000FF"/>
                </a:solidFill>
              </a:rPr>
              <a:t>N+1</a:t>
            </a:r>
            <a:r>
              <a:rPr lang="en-US" dirty="0">
                <a:solidFill>
                  <a:srgbClr val="0000FF"/>
                </a:solidFill>
              </a:rPr>
              <a:t> </a:t>
            </a:r>
          </a:p>
          <a:p>
            <a:pPr lvl="2" algn="just"/>
            <a:r>
              <a:rPr lang="en-US" dirty="0">
                <a:solidFill>
                  <a:srgbClr val="FF0000"/>
                </a:solidFill>
              </a:rPr>
              <a:t>Otherwise</a:t>
            </a:r>
            <a:r>
              <a:rPr lang="en-US" baseline="-25000" dirty="0">
                <a:solidFill>
                  <a:srgbClr val="FF0000"/>
                </a:solidFill>
              </a:rPr>
              <a:t>,</a:t>
            </a:r>
            <a:r>
              <a:rPr lang="en-US" dirty="0">
                <a:solidFill>
                  <a:srgbClr val="FF0000"/>
                </a:solidFill>
              </a:rPr>
              <a:t> these majority acceptors will ignore the &lt;accept, …&gt; of leader</a:t>
            </a:r>
            <a:r>
              <a:rPr lang="en-US" baseline="-25000" dirty="0">
                <a:solidFill>
                  <a:srgbClr val="FF0000"/>
                </a:solidFill>
              </a:rPr>
              <a:t>N</a:t>
            </a:r>
            <a:r>
              <a:rPr lang="en-US" dirty="0">
                <a:solidFill>
                  <a:srgbClr val="FF0000"/>
                </a:solidFill>
              </a:rPr>
              <a:t>  and therefore, the majority could not have been obtained</a:t>
            </a:r>
          </a:p>
          <a:p>
            <a:pPr lvl="2" algn="just"/>
            <a:endParaRPr lang="en-US" dirty="0">
              <a:solidFill>
                <a:srgbClr val="FF0000"/>
              </a:solidFill>
            </a:endParaRPr>
          </a:p>
          <a:p>
            <a:pPr lvl="1" algn="just"/>
            <a:r>
              <a:rPr lang="en-US" dirty="0">
                <a:solidFill>
                  <a:srgbClr val="0000FF"/>
                </a:solidFill>
              </a:rPr>
              <a:t>leader</a:t>
            </a:r>
            <a:r>
              <a:rPr lang="en-US" baseline="-25000" dirty="0">
                <a:solidFill>
                  <a:srgbClr val="0000FF"/>
                </a:solidFill>
              </a:rPr>
              <a:t>N+1</a:t>
            </a:r>
            <a:r>
              <a:rPr lang="en-US" dirty="0">
                <a:solidFill>
                  <a:srgbClr val="0000FF"/>
                </a:solidFill>
              </a:rPr>
              <a:t> </a:t>
            </a:r>
            <a:r>
              <a:rPr lang="en-US" dirty="0"/>
              <a:t>must receive </a:t>
            </a:r>
            <a:r>
              <a:rPr lang="en-US" dirty="0">
                <a:solidFill>
                  <a:srgbClr val="0000FF"/>
                </a:solidFill>
              </a:rPr>
              <a:t>&lt;prepare-OK,…&gt; </a:t>
            </a:r>
            <a:r>
              <a:rPr lang="en-US" dirty="0"/>
              <a:t>from at least one node which has seen the value chosen by </a:t>
            </a:r>
            <a:r>
              <a:rPr lang="en-US" dirty="0" err="1">
                <a:solidFill>
                  <a:srgbClr val="0000FF"/>
                </a:solidFill>
              </a:rPr>
              <a:t>leader</a:t>
            </a:r>
            <a:r>
              <a:rPr lang="en-US" baseline="-25000" dirty="0" err="1">
                <a:solidFill>
                  <a:srgbClr val="0000FF"/>
                </a:solidFill>
              </a:rPr>
              <a:t>N</a:t>
            </a:r>
            <a:r>
              <a:rPr lang="en-US" dirty="0"/>
              <a:t> and therefore, </a:t>
            </a:r>
            <a:r>
              <a:rPr lang="en-US" dirty="0">
                <a:solidFill>
                  <a:srgbClr val="0000FF"/>
                </a:solidFill>
              </a:rPr>
              <a:t>leader</a:t>
            </a:r>
            <a:r>
              <a:rPr lang="en-US" baseline="-25000" dirty="0">
                <a:solidFill>
                  <a:srgbClr val="0000FF"/>
                </a:solidFill>
              </a:rPr>
              <a:t>N+1</a:t>
            </a:r>
            <a:r>
              <a:rPr lang="en-US" dirty="0"/>
              <a:t> is aware of the value chosen by </a:t>
            </a:r>
            <a:r>
              <a:rPr lang="en-US" dirty="0" err="1">
                <a:solidFill>
                  <a:srgbClr val="0000FF"/>
                </a:solidFill>
              </a:rPr>
              <a:t>leader</a:t>
            </a:r>
            <a:r>
              <a:rPr lang="en-US" baseline="-25000" dirty="0" err="1">
                <a:solidFill>
                  <a:srgbClr val="0000FF"/>
                </a:solidFill>
              </a:rPr>
              <a:t>N</a:t>
            </a:r>
            <a:r>
              <a:rPr lang="en-US" dirty="0">
                <a:solidFill>
                  <a:srgbClr val="0000FF"/>
                </a:solidFill>
              </a:rPr>
              <a:t> </a:t>
            </a:r>
          </a:p>
          <a:p>
            <a:pPr lvl="1" algn="just"/>
            <a:r>
              <a:rPr lang="en-US" dirty="0"/>
              <a:t>Therefore, </a:t>
            </a:r>
            <a:r>
              <a:rPr lang="en-US" dirty="0">
                <a:solidFill>
                  <a:srgbClr val="0000FF"/>
                </a:solidFill>
              </a:rPr>
              <a:t>leader</a:t>
            </a:r>
            <a:r>
              <a:rPr lang="en-US" baseline="-25000" dirty="0">
                <a:solidFill>
                  <a:srgbClr val="0000FF"/>
                </a:solidFill>
              </a:rPr>
              <a:t>N+1</a:t>
            </a:r>
            <a:r>
              <a:rPr lang="en-US" dirty="0"/>
              <a:t> </a:t>
            </a:r>
            <a:r>
              <a:rPr lang="en-US" dirty="0">
                <a:highlight>
                  <a:srgbClr val="FFFF00"/>
                </a:highlight>
              </a:rPr>
              <a:t>will not choose a new value</a:t>
            </a:r>
            <a:r>
              <a:rPr lang="en-US" dirty="0"/>
              <a:t> instead will use the value chosen by </a:t>
            </a:r>
            <a:r>
              <a:rPr lang="en-US" dirty="0" err="1">
                <a:solidFill>
                  <a:srgbClr val="0000FF"/>
                </a:solidFill>
              </a:rPr>
              <a:t>leader</a:t>
            </a:r>
            <a:r>
              <a:rPr lang="en-US" baseline="-25000" dirty="0" err="1">
                <a:solidFill>
                  <a:srgbClr val="0000FF"/>
                </a:solidFill>
              </a:rPr>
              <a:t>N</a:t>
            </a:r>
            <a:r>
              <a:rPr lang="en-US" baseline="-25000" dirty="0">
                <a:solidFill>
                  <a:srgbClr val="0000FF"/>
                </a:solidFill>
              </a:rPr>
              <a:t> </a:t>
            </a:r>
            <a:r>
              <a:rPr lang="en-US" baseline="-25000" dirty="0"/>
              <a:t> </a:t>
            </a:r>
            <a:r>
              <a:rPr lang="en-US" dirty="0"/>
              <a:t> (check the protocol for the “</a:t>
            </a:r>
            <a:r>
              <a:rPr lang="en-US" dirty="0">
                <a:solidFill>
                  <a:srgbClr val="0000FF"/>
                </a:solidFill>
              </a:rPr>
              <a:t>Accept</a:t>
            </a:r>
            <a:r>
              <a:rPr lang="en-US" dirty="0"/>
              <a:t>” stage)</a:t>
            </a:r>
          </a:p>
          <a:p>
            <a:pPr lvl="1" algn="just"/>
            <a:endParaRPr lang="en-US" dirty="0"/>
          </a:p>
          <a:p>
            <a:pPr algn="just"/>
            <a:r>
              <a:rPr lang="en-US" i="1" dirty="0">
                <a:solidFill>
                  <a:srgbClr val="FF0000"/>
                </a:solidFill>
              </a:rPr>
              <a:t>Consequence: </a:t>
            </a:r>
            <a:r>
              <a:rPr lang="en-US" i="1" dirty="0" err="1">
                <a:solidFill>
                  <a:srgbClr val="FF0000"/>
                </a:solidFill>
              </a:rPr>
              <a:t>leader</a:t>
            </a:r>
            <a:r>
              <a:rPr lang="en-US" i="1" baseline="-25000" dirty="0" err="1">
                <a:solidFill>
                  <a:srgbClr val="FF0000"/>
                </a:solidFill>
              </a:rPr>
              <a:t>N</a:t>
            </a:r>
            <a:r>
              <a:rPr lang="en-US" i="1" baseline="-25000" dirty="0">
                <a:solidFill>
                  <a:srgbClr val="FF0000"/>
                </a:solidFill>
              </a:rPr>
              <a:t>  </a:t>
            </a:r>
            <a:r>
              <a:rPr lang="en-US" i="1" dirty="0">
                <a:solidFill>
                  <a:srgbClr val="FF0000"/>
                </a:solidFill>
              </a:rPr>
              <a:t>and leader</a:t>
            </a:r>
            <a:r>
              <a:rPr lang="en-US" i="1" baseline="-25000" dirty="0">
                <a:solidFill>
                  <a:srgbClr val="FF0000"/>
                </a:solidFill>
              </a:rPr>
              <a:t>N+1</a:t>
            </a:r>
            <a:r>
              <a:rPr lang="en-US" i="1" dirty="0">
                <a:solidFill>
                  <a:srgbClr val="FF0000"/>
                </a:solidFill>
              </a:rPr>
              <a:t> </a:t>
            </a:r>
            <a:r>
              <a:rPr lang="en-US" i="1" dirty="0">
                <a:solidFill>
                  <a:srgbClr val="FF0000"/>
                </a:solidFill>
                <a:highlight>
                  <a:srgbClr val="FFFF00"/>
                </a:highlight>
              </a:rPr>
              <a:t>will reach agreement</a:t>
            </a:r>
            <a:r>
              <a:rPr lang="en-US" i="1" dirty="0">
                <a:solidFill>
                  <a:srgbClr val="FF0000"/>
                </a:solidFill>
              </a:rPr>
              <a:t> on the value</a:t>
            </a:r>
          </a:p>
          <a:p>
            <a:pPr lvl="2" algn="just"/>
            <a:endParaRPr lang="en-US" baseline="-25000" dirty="0">
              <a:solidFill>
                <a:srgbClr val="FF0000"/>
              </a:solidFill>
            </a:endParaRPr>
          </a:p>
        </p:txBody>
      </p:sp>
    </p:spTree>
    <p:extLst>
      <p:ext uri="{BB962C8B-B14F-4D97-AF65-F5344CB8AC3E}">
        <p14:creationId xmlns:p14="http://schemas.microsoft.com/office/powerpoint/2010/main" val="1414557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Solution: Challenge 2</a:t>
            </a:r>
            <a:br>
              <a:rPr lang="en-US" dirty="0"/>
            </a:br>
            <a:r>
              <a:rPr lang="en-US" dirty="0">
                <a:solidFill>
                  <a:schemeClr val="accent2"/>
                </a:solidFill>
              </a:rPr>
              <a:t>(Fault Tolerance)</a:t>
            </a: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7" name="TextBox 6"/>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6" name="Straight Connector 15"/>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20" name="Straight Connector 19"/>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25" name="Freeform 2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27" name="Straight Arrow Connector 26"/>
          <p:cNvCxnSpPr/>
          <p:nvPr/>
        </p:nvCxnSpPr>
        <p:spPr>
          <a:xfrm flipH="1">
            <a:off x="2861461" y="4364827"/>
            <a:ext cx="1437600" cy="326572"/>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1295813" y="4835164"/>
            <a:ext cx="3010093" cy="760269"/>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314371" y="4364827"/>
            <a:ext cx="1641736" cy="476552"/>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323251" y="4546256"/>
            <a:ext cx="3248780" cy="979714"/>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7" name="Explosion 1 46"/>
          <p:cNvSpPr/>
          <p:nvPr/>
        </p:nvSpPr>
        <p:spPr>
          <a:xfrm>
            <a:off x="3779762" y="3350603"/>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911227" y="3525328"/>
            <a:ext cx="710351" cy="369332"/>
          </a:xfrm>
          <a:prstGeom prst="rect">
            <a:avLst/>
          </a:prstGeom>
          <a:noFill/>
        </p:spPr>
        <p:txBody>
          <a:bodyPr wrap="none" rtlCol="0">
            <a:spAutoFit/>
          </a:bodyPr>
          <a:lstStyle/>
          <a:p>
            <a:r>
              <a:rPr lang="en-US" dirty="0"/>
              <a:t>Crash</a:t>
            </a:r>
          </a:p>
        </p:txBody>
      </p:sp>
      <p:sp>
        <p:nvSpPr>
          <p:cNvPr id="49" name="TextBox 48"/>
          <p:cNvSpPr txBox="1"/>
          <p:nvPr/>
        </p:nvSpPr>
        <p:spPr>
          <a:xfrm>
            <a:off x="25489" y="6319106"/>
            <a:ext cx="9248332" cy="338554"/>
          </a:xfrm>
          <a:prstGeom prst="rect">
            <a:avLst/>
          </a:prstGeom>
          <a:noFill/>
        </p:spPr>
        <p:txBody>
          <a:bodyPr wrap="none" rtlCol="0">
            <a:spAutoFit/>
          </a:bodyPr>
          <a:lstStyle/>
          <a:p>
            <a:r>
              <a:rPr lang="en-US" sz="1600" i="1" dirty="0">
                <a:solidFill>
                  <a:srgbClr val="0000FF"/>
                </a:solidFill>
              </a:rPr>
              <a:t>What happens in Paxos when the leader with proposal ID# N crashes before soliciting to any other machines?</a:t>
            </a:r>
          </a:p>
        </p:txBody>
      </p:sp>
      <p:sp>
        <p:nvSpPr>
          <p:cNvPr id="28" name="TextBox 27"/>
          <p:cNvSpPr txBox="1"/>
          <p:nvPr/>
        </p:nvSpPr>
        <p:spPr>
          <a:xfrm>
            <a:off x="2165468" y="4139327"/>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sp>
        <p:nvSpPr>
          <p:cNvPr id="29" name="TextBox 28"/>
          <p:cNvSpPr txBox="1"/>
          <p:nvPr/>
        </p:nvSpPr>
        <p:spPr>
          <a:xfrm>
            <a:off x="4852051" y="4223938"/>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sp>
        <p:nvSpPr>
          <p:cNvPr id="31" name="TextBox 30"/>
          <p:cNvSpPr txBox="1"/>
          <p:nvPr/>
        </p:nvSpPr>
        <p:spPr>
          <a:xfrm>
            <a:off x="6312863" y="4870269"/>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sp>
        <p:nvSpPr>
          <p:cNvPr id="33" name="TextBox 32"/>
          <p:cNvSpPr txBox="1"/>
          <p:nvPr/>
        </p:nvSpPr>
        <p:spPr>
          <a:xfrm>
            <a:off x="2945846" y="5036113"/>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cxnSp>
        <p:nvCxnSpPr>
          <p:cNvPr id="34" name="Straight Arrow Connector 33"/>
          <p:cNvCxnSpPr/>
          <p:nvPr/>
        </p:nvCxnSpPr>
        <p:spPr>
          <a:xfrm>
            <a:off x="1295813" y="2134045"/>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884578" y="2327570"/>
            <a:ext cx="2098388"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cxnSp>
        <p:nvCxnSpPr>
          <p:cNvPr id="37" name="Straight Arrow Connector 36"/>
          <p:cNvCxnSpPr/>
          <p:nvPr/>
        </p:nvCxnSpPr>
        <p:spPr>
          <a:xfrm flipH="1">
            <a:off x="4290594" y="2455333"/>
            <a:ext cx="3272971" cy="65314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150086" y="2785310"/>
            <a:ext cx="2174619"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Tree>
    <p:extLst>
      <p:ext uri="{BB962C8B-B14F-4D97-AF65-F5344CB8AC3E}">
        <p14:creationId xmlns:p14="http://schemas.microsoft.com/office/powerpoint/2010/main" val="33516312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Solution: Challenge 2</a:t>
            </a:r>
          </a:p>
        </p:txBody>
      </p:sp>
      <p:sp>
        <p:nvSpPr>
          <p:cNvPr id="3" name="Content Placeholder 2"/>
          <p:cNvSpPr>
            <a:spLocks noGrp="1"/>
          </p:cNvSpPr>
          <p:nvPr>
            <p:ph idx="1"/>
          </p:nvPr>
        </p:nvSpPr>
        <p:spPr/>
        <p:txBody>
          <a:bodyPr>
            <a:normAutofit/>
          </a:bodyPr>
          <a:lstStyle/>
          <a:p>
            <a:pPr algn="just"/>
            <a:r>
              <a:rPr lang="en-US" dirty="0"/>
              <a:t>Some node in participating in Paxos will </a:t>
            </a:r>
            <a:r>
              <a:rPr lang="en-US" dirty="0">
                <a:highlight>
                  <a:srgbClr val="FFFF00"/>
                </a:highlight>
              </a:rPr>
              <a:t>timeout</a:t>
            </a:r>
          </a:p>
          <a:p>
            <a:pPr lvl="1" algn="just"/>
            <a:r>
              <a:rPr lang="en-US" i="1" dirty="0">
                <a:solidFill>
                  <a:srgbClr val="0000FF"/>
                </a:solidFill>
              </a:rPr>
              <a:t>Will become a leader and prepare a proposal</a:t>
            </a:r>
          </a:p>
          <a:p>
            <a:pPr algn="just"/>
            <a:r>
              <a:rPr lang="en-US" dirty="0"/>
              <a:t>Old leader (Node 3 in the previous example) did not send any decide.</a:t>
            </a:r>
          </a:p>
          <a:p>
            <a:pPr lvl="1" algn="just"/>
            <a:r>
              <a:rPr lang="en-US" i="1" dirty="0">
                <a:solidFill>
                  <a:srgbClr val="0000FF"/>
                </a:solidFill>
              </a:rPr>
              <a:t>No risk of any non-agreement caused by old leader</a:t>
            </a:r>
          </a:p>
          <a:p>
            <a:pPr algn="just"/>
            <a:r>
              <a:rPr lang="en-US" dirty="0">
                <a:solidFill>
                  <a:srgbClr val="0000FF"/>
                </a:solidFill>
              </a:rPr>
              <a:t>The new leader should choose a higher proposal ID than N</a:t>
            </a:r>
            <a:endParaRPr lang="en-US" baseline="-25000" dirty="0">
              <a:solidFill>
                <a:srgbClr val="0000FF"/>
              </a:solidFill>
            </a:endParaRPr>
          </a:p>
        </p:txBody>
      </p:sp>
    </p:spTree>
    <p:extLst>
      <p:ext uri="{BB962C8B-B14F-4D97-AF65-F5344CB8AC3E}">
        <p14:creationId xmlns:p14="http://schemas.microsoft.com/office/powerpoint/2010/main" val="4002593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Solution: Challenge 2</a:t>
            </a:r>
            <a:br>
              <a:rPr lang="en-US" dirty="0"/>
            </a:br>
            <a:r>
              <a:rPr lang="en-US" dirty="0">
                <a:solidFill>
                  <a:schemeClr val="accent2"/>
                </a:solidFill>
              </a:rPr>
              <a:t>(Solution: </a:t>
            </a:r>
            <a:r>
              <a:rPr lang="en-US" dirty="0">
                <a:solidFill>
                  <a:schemeClr val="accent2"/>
                </a:solidFill>
                <a:highlight>
                  <a:srgbClr val="FFFF00"/>
                </a:highlight>
              </a:rPr>
              <a:t>Timeout</a:t>
            </a:r>
            <a:r>
              <a:rPr lang="en-US" dirty="0">
                <a:solidFill>
                  <a:schemeClr val="accent2"/>
                </a:solidFill>
              </a:rPr>
              <a:t>)</a:t>
            </a: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7" name="TextBox 6"/>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6" name="Straight Connector 15"/>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20" name="Straight Connector 19"/>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25" name="Freeform 2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701434" y="1966688"/>
            <a:ext cx="834558" cy="369332"/>
          </a:xfrm>
          <a:prstGeom prst="rect">
            <a:avLst/>
          </a:prstGeom>
          <a:noFill/>
        </p:spPr>
        <p:txBody>
          <a:bodyPr wrap="none" rtlCol="0">
            <a:spAutoFit/>
          </a:bodyPr>
          <a:lstStyle/>
          <a:p>
            <a:r>
              <a:rPr lang="en-US" dirty="0"/>
              <a:t>Leader</a:t>
            </a:r>
          </a:p>
        </p:txBody>
      </p:sp>
      <p:sp>
        <p:nvSpPr>
          <p:cNvPr id="47" name="Explosion 1 46"/>
          <p:cNvSpPr/>
          <p:nvPr/>
        </p:nvSpPr>
        <p:spPr>
          <a:xfrm>
            <a:off x="3779762" y="3350603"/>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911227" y="3525328"/>
            <a:ext cx="710351" cy="369332"/>
          </a:xfrm>
          <a:prstGeom prst="rect">
            <a:avLst/>
          </a:prstGeom>
          <a:noFill/>
        </p:spPr>
        <p:txBody>
          <a:bodyPr wrap="none" rtlCol="0">
            <a:spAutoFit/>
          </a:bodyPr>
          <a:lstStyle/>
          <a:p>
            <a:r>
              <a:rPr lang="en-US" dirty="0"/>
              <a:t>Crash</a:t>
            </a:r>
          </a:p>
        </p:txBody>
      </p:sp>
      <p:cxnSp>
        <p:nvCxnSpPr>
          <p:cNvPr id="34" name="Straight Arrow Connector 33"/>
          <p:cNvCxnSpPr/>
          <p:nvPr/>
        </p:nvCxnSpPr>
        <p:spPr>
          <a:xfrm>
            <a:off x="1295813" y="2134045"/>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884578" y="2327570"/>
            <a:ext cx="2098388"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cxnSp>
        <p:nvCxnSpPr>
          <p:cNvPr id="37" name="Straight Arrow Connector 36"/>
          <p:cNvCxnSpPr/>
          <p:nvPr/>
        </p:nvCxnSpPr>
        <p:spPr>
          <a:xfrm flipH="1">
            <a:off x="4290594" y="2455333"/>
            <a:ext cx="3272971" cy="65314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150086" y="2785310"/>
            <a:ext cx="2174619"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8" name="Freeform 37"/>
          <p:cNvSpPr/>
          <p:nvPr/>
        </p:nvSpPr>
        <p:spPr>
          <a:xfrm>
            <a:off x="7539374" y="3371538"/>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8017240" y="3525328"/>
            <a:ext cx="834558" cy="369332"/>
          </a:xfrm>
          <a:prstGeom prst="rect">
            <a:avLst/>
          </a:prstGeom>
          <a:noFill/>
        </p:spPr>
        <p:txBody>
          <a:bodyPr wrap="none" rtlCol="0">
            <a:spAutoFit/>
          </a:bodyPr>
          <a:lstStyle/>
          <a:p>
            <a:r>
              <a:rPr lang="en-US" dirty="0"/>
              <a:t>Leader</a:t>
            </a:r>
          </a:p>
        </p:txBody>
      </p:sp>
      <p:sp>
        <p:nvSpPr>
          <p:cNvPr id="41" name="TextBox 40"/>
          <p:cNvSpPr txBox="1"/>
          <p:nvPr/>
        </p:nvSpPr>
        <p:spPr>
          <a:xfrm>
            <a:off x="360392" y="6247214"/>
            <a:ext cx="7919831" cy="584776"/>
          </a:xfrm>
          <a:prstGeom prst="rect">
            <a:avLst/>
          </a:prstGeom>
          <a:noFill/>
        </p:spPr>
        <p:txBody>
          <a:bodyPr wrap="none" rtlCol="0">
            <a:spAutoFit/>
          </a:bodyPr>
          <a:lstStyle/>
          <a:p>
            <a:r>
              <a:rPr lang="en-US" sz="1600" i="1" dirty="0">
                <a:solidFill>
                  <a:srgbClr val="0000FF"/>
                </a:solidFill>
              </a:rPr>
              <a:t>Node 5 has already seen proposal ID# N from Node 3. Thus, it will choose a proposal ID more </a:t>
            </a:r>
          </a:p>
          <a:p>
            <a:r>
              <a:rPr lang="en-US" sz="1600" i="1" dirty="0">
                <a:solidFill>
                  <a:srgbClr val="0000FF"/>
                </a:solidFill>
              </a:rPr>
              <a:t>than </a:t>
            </a:r>
            <a:r>
              <a:rPr lang="en-US" sz="1600" b="1" dirty="0">
                <a:solidFill>
                  <a:srgbClr val="0000FF"/>
                </a:solidFill>
              </a:rPr>
              <a:t>N</a:t>
            </a:r>
            <a:r>
              <a:rPr lang="en-US" sz="1600" b="1" baseline="-25000" dirty="0">
                <a:solidFill>
                  <a:srgbClr val="0000FF"/>
                </a:solidFill>
              </a:rPr>
              <a:t>h</a:t>
            </a:r>
            <a:r>
              <a:rPr lang="en-US" sz="1600" i="1" dirty="0">
                <a:solidFill>
                  <a:srgbClr val="0000FF"/>
                </a:solidFill>
              </a:rPr>
              <a:t>= N</a:t>
            </a:r>
          </a:p>
        </p:txBody>
      </p:sp>
      <p:sp>
        <p:nvSpPr>
          <p:cNvPr id="42" name="Freeform 41"/>
          <p:cNvSpPr/>
          <p:nvPr/>
        </p:nvSpPr>
        <p:spPr>
          <a:xfrm>
            <a:off x="7531131" y="4241394"/>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7100044" y="4729065"/>
            <a:ext cx="1748721" cy="369332"/>
          </a:xfrm>
          <a:prstGeom prst="rect">
            <a:avLst/>
          </a:prstGeom>
          <a:noFill/>
        </p:spPr>
        <p:txBody>
          <a:bodyPr wrap="none" rtlCol="0">
            <a:spAutoFit/>
          </a:bodyPr>
          <a:lstStyle/>
          <a:p>
            <a:r>
              <a:rPr lang="en-US" dirty="0">
                <a:solidFill>
                  <a:srgbClr val="0000FF"/>
                </a:solidFill>
              </a:rPr>
              <a:t>Choose </a:t>
            </a:r>
            <a:r>
              <a:rPr lang="en-US" b="1" dirty="0">
                <a:solidFill>
                  <a:srgbClr val="0000FF"/>
                </a:solidFill>
              </a:rPr>
              <a:t>my</a:t>
            </a:r>
            <a:r>
              <a:rPr lang="en-US" b="1" baseline="-25000" dirty="0">
                <a:solidFill>
                  <a:srgbClr val="0000FF"/>
                </a:solidFill>
              </a:rPr>
              <a:t>n</a:t>
            </a:r>
            <a:r>
              <a:rPr lang="en-US" b="1" dirty="0">
                <a:solidFill>
                  <a:srgbClr val="0000FF"/>
                </a:solidFill>
              </a:rPr>
              <a:t> &gt; N</a:t>
            </a:r>
            <a:r>
              <a:rPr lang="en-US" b="1" baseline="-25000" dirty="0">
                <a:solidFill>
                  <a:srgbClr val="0000FF"/>
                </a:solidFill>
              </a:rPr>
              <a:t>h</a:t>
            </a:r>
          </a:p>
        </p:txBody>
      </p:sp>
    </p:spTree>
    <p:extLst>
      <p:ext uri="{BB962C8B-B14F-4D97-AF65-F5344CB8AC3E}">
        <p14:creationId xmlns:p14="http://schemas.microsoft.com/office/powerpoint/2010/main" val="31369677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Solution: Challenge 2</a:t>
            </a:r>
          </a:p>
        </p:txBody>
      </p:sp>
      <p:sp>
        <p:nvSpPr>
          <p:cNvPr id="3" name="Content Placeholder 2"/>
          <p:cNvSpPr>
            <a:spLocks noGrp="1"/>
          </p:cNvSpPr>
          <p:nvPr>
            <p:ph idx="1"/>
          </p:nvPr>
        </p:nvSpPr>
        <p:spPr/>
        <p:txBody>
          <a:bodyPr>
            <a:normAutofit fontScale="85000" lnSpcReduction="20000"/>
          </a:bodyPr>
          <a:lstStyle/>
          <a:p>
            <a:pPr algn="just"/>
            <a:r>
              <a:rPr lang="en-US" dirty="0"/>
              <a:t>Some node in participating in Paxos will timeout</a:t>
            </a:r>
          </a:p>
          <a:p>
            <a:pPr lvl="1" algn="just"/>
            <a:r>
              <a:rPr lang="en-US" i="1" dirty="0">
                <a:solidFill>
                  <a:srgbClr val="0000FF"/>
                </a:solidFill>
              </a:rPr>
              <a:t>Will become a leader and prepare a proposal</a:t>
            </a:r>
          </a:p>
          <a:p>
            <a:pPr algn="just"/>
            <a:r>
              <a:rPr lang="en-US" dirty="0"/>
              <a:t>Old leader (Node 3 in the previous example) did not send any decide.</a:t>
            </a:r>
          </a:p>
          <a:p>
            <a:pPr lvl="1" algn="just"/>
            <a:r>
              <a:rPr lang="en-US" i="1" dirty="0">
                <a:solidFill>
                  <a:srgbClr val="0000FF"/>
                </a:solidFill>
              </a:rPr>
              <a:t>No risk of any non-agreement caused by old leader</a:t>
            </a:r>
          </a:p>
          <a:p>
            <a:pPr algn="just"/>
            <a:r>
              <a:rPr lang="en-US" dirty="0">
                <a:solidFill>
                  <a:srgbClr val="0000FF"/>
                </a:solidFill>
              </a:rPr>
              <a:t>The new leader should choose a higher proposal ID than N</a:t>
            </a:r>
          </a:p>
          <a:p>
            <a:pPr lvl="1" algn="just"/>
            <a:r>
              <a:rPr lang="en-US" i="1" dirty="0">
                <a:solidFill>
                  <a:srgbClr val="FF0000"/>
                </a:solidFill>
              </a:rPr>
              <a:t>Otherwise this new leader will timeout</a:t>
            </a:r>
          </a:p>
          <a:p>
            <a:pPr lvl="1" algn="just"/>
            <a:r>
              <a:rPr lang="en-US" i="1" dirty="0">
                <a:solidFill>
                  <a:srgbClr val="FF0000"/>
                </a:solidFill>
              </a:rPr>
              <a:t>Eventually find a leader who know N and use a higher N for the proposal ID</a:t>
            </a:r>
          </a:p>
          <a:p>
            <a:pPr lvl="1" algn="just"/>
            <a:endParaRPr lang="en-US" i="1" dirty="0">
              <a:solidFill>
                <a:srgbClr val="FF0000"/>
              </a:solidFill>
            </a:endParaRPr>
          </a:p>
          <a:p>
            <a:pPr algn="just"/>
            <a:r>
              <a:rPr lang="en-US" dirty="0">
                <a:solidFill>
                  <a:schemeClr val="accent2">
                    <a:lumMod val="75000"/>
                  </a:schemeClr>
                </a:solidFill>
              </a:rPr>
              <a:t>Timeout &amp; use another proposal ID that is increasing</a:t>
            </a:r>
            <a:endParaRPr lang="en-SG" dirty="0">
              <a:solidFill>
                <a:schemeClr val="accent2">
                  <a:lumMod val="75000"/>
                </a:schemeClr>
              </a:solidFill>
            </a:endParaRPr>
          </a:p>
          <a:p>
            <a:pPr algn="just"/>
            <a:endParaRPr lang="en-US" i="1" dirty="0">
              <a:solidFill>
                <a:srgbClr val="FF0000"/>
              </a:solidFill>
            </a:endParaRPr>
          </a:p>
          <a:p>
            <a:pPr marL="457200" lvl="1" indent="0" algn="just">
              <a:buNone/>
            </a:pPr>
            <a:endParaRPr lang="en-US" baseline="-25000" dirty="0">
              <a:solidFill>
                <a:srgbClr val="0000FF"/>
              </a:solidFill>
            </a:endParaRPr>
          </a:p>
        </p:txBody>
      </p:sp>
    </p:spTree>
    <p:extLst>
      <p:ext uri="{BB962C8B-B14F-4D97-AF65-F5344CB8AC3E}">
        <p14:creationId xmlns:p14="http://schemas.microsoft.com/office/powerpoint/2010/main" val="3204321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Solution: Challenge 3 </a:t>
            </a:r>
            <a:br>
              <a:rPr lang="en-US" dirty="0"/>
            </a:br>
            <a:r>
              <a:rPr lang="en-US" sz="3600" dirty="0">
                <a:solidFill>
                  <a:schemeClr val="accent2"/>
                </a:solidFill>
              </a:rPr>
              <a:t>(Fault, in another place, solution is timeout)</a:t>
            </a:r>
            <a:endParaRPr lang="en-US" dirty="0">
              <a:solidFill>
                <a:schemeClr val="accent2"/>
              </a:solidFill>
            </a:endParaRP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7" name="TextBox 6"/>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6" name="Straight Connector 15"/>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20" name="Straight Connector 19"/>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25" name="Freeform 2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701434" y="1966688"/>
            <a:ext cx="834558" cy="369332"/>
          </a:xfrm>
          <a:prstGeom prst="rect">
            <a:avLst/>
          </a:prstGeom>
          <a:noFill/>
        </p:spPr>
        <p:txBody>
          <a:bodyPr wrap="none" rtlCol="0">
            <a:spAutoFit/>
          </a:bodyPr>
          <a:lstStyle/>
          <a:p>
            <a:r>
              <a:rPr lang="en-US" dirty="0"/>
              <a:t>Leader</a:t>
            </a:r>
          </a:p>
        </p:txBody>
      </p:sp>
      <p:sp>
        <p:nvSpPr>
          <p:cNvPr id="47" name="Explosion 1 46"/>
          <p:cNvSpPr/>
          <p:nvPr/>
        </p:nvSpPr>
        <p:spPr>
          <a:xfrm>
            <a:off x="3764451" y="4512824"/>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911227" y="4729065"/>
            <a:ext cx="710351" cy="369332"/>
          </a:xfrm>
          <a:prstGeom prst="rect">
            <a:avLst/>
          </a:prstGeom>
          <a:noFill/>
        </p:spPr>
        <p:txBody>
          <a:bodyPr wrap="none" rtlCol="0">
            <a:spAutoFit/>
          </a:bodyPr>
          <a:lstStyle/>
          <a:p>
            <a:r>
              <a:rPr lang="en-US" dirty="0"/>
              <a:t>Crash</a:t>
            </a:r>
          </a:p>
        </p:txBody>
      </p:sp>
      <p:cxnSp>
        <p:nvCxnSpPr>
          <p:cNvPr id="34" name="Straight Arrow Connector 33"/>
          <p:cNvCxnSpPr/>
          <p:nvPr/>
        </p:nvCxnSpPr>
        <p:spPr>
          <a:xfrm>
            <a:off x="1295813" y="2134045"/>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884578" y="2327570"/>
            <a:ext cx="2098388"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cxnSp>
        <p:nvCxnSpPr>
          <p:cNvPr id="37" name="Straight Arrow Connector 36"/>
          <p:cNvCxnSpPr/>
          <p:nvPr/>
        </p:nvCxnSpPr>
        <p:spPr>
          <a:xfrm flipH="1">
            <a:off x="4290594" y="2455333"/>
            <a:ext cx="3272971" cy="65314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150086" y="2785310"/>
            <a:ext cx="2174619"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41" name="TextBox 40"/>
          <p:cNvSpPr txBox="1"/>
          <p:nvPr/>
        </p:nvSpPr>
        <p:spPr>
          <a:xfrm>
            <a:off x="2214885" y="6329521"/>
            <a:ext cx="4885159" cy="338554"/>
          </a:xfrm>
          <a:prstGeom prst="rect">
            <a:avLst/>
          </a:prstGeom>
          <a:noFill/>
        </p:spPr>
        <p:txBody>
          <a:bodyPr wrap="none" rtlCol="0">
            <a:spAutoFit/>
          </a:bodyPr>
          <a:lstStyle/>
          <a:p>
            <a:r>
              <a:rPr lang="en-US" sz="1600" i="1" dirty="0">
                <a:solidFill>
                  <a:srgbClr val="0000FF"/>
                </a:solidFill>
              </a:rPr>
              <a:t>Leader fails after sending a minority of accept messages</a:t>
            </a:r>
          </a:p>
        </p:txBody>
      </p:sp>
      <p:cxnSp>
        <p:nvCxnSpPr>
          <p:cNvPr id="27" name="Straight Arrow Connector 26"/>
          <p:cNvCxnSpPr/>
          <p:nvPr/>
        </p:nvCxnSpPr>
        <p:spPr>
          <a:xfrm flipH="1">
            <a:off x="1295814" y="3431641"/>
            <a:ext cx="2970589" cy="753311"/>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26624" y="3438452"/>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Tree>
    <p:extLst>
      <p:ext uri="{BB962C8B-B14F-4D97-AF65-F5344CB8AC3E}">
        <p14:creationId xmlns:p14="http://schemas.microsoft.com/office/powerpoint/2010/main" val="21847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File Systems (</a:t>
            </a:r>
            <a:r>
              <a:rPr lang="en-US"/>
              <a:t>An Example)</a:t>
            </a:r>
            <a:endParaRPr lang="en-US" dirty="0"/>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5216676" y="3643650"/>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373915" y="3643650"/>
            <a:ext cx="2263172" cy="369332"/>
          </a:xfrm>
          <a:prstGeom prst="rect">
            <a:avLst/>
          </a:prstGeom>
          <a:noFill/>
        </p:spPr>
        <p:txBody>
          <a:bodyPr wrap="none" rtlCol="0">
            <a:spAutoFit/>
          </a:bodyPr>
          <a:lstStyle/>
          <a:p>
            <a:r>
              <a:rPr lang="en-US" b="1" dirty="0"/>
              <a:t>Primary Chunk Server</a:t>
            </a:r>
          </a:p>
        </p:txBody>
      </p:sp>
      <p:sp>
        <p:nvSpPr>
          <p:cNvPr id="14" name="Rectangle 13"/>
          <p:cNvSpPr/>
          <p:nvPr/>
        </p:nvSpPr>
        <p:spPr>
          <a:xfrm>
            <a:off x="7577354" y="3677653"/>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C</a:t>
            </a:r>
          </a:p>
          <a:p>
            <a:pPr algn="ctr"/>
            <a:r>
              <a:rPr lang="en-US" sz="1200" dirty="0">
                <a:solidFill>
                  <a:srgbClr val="000000"/>
                </a:solidFill>
              </a:rPr>
              <a:t>h</a:t>
            </a:r>
          </a:p>
          <a:p>
            <a:pPr algn="ctr"/>
            <a:r>
              <a:rPr lang="en-US" sz="1200" dirty="0">
                <a:solidFill>
                  <a:srgbClr val="000000"/>
                </a:solidFill>
              </a:rPr>
              <a:t>u</a:t>
            </a:r>
          </a:p>
          <a:p>
            <a:pPr algn="ctr"/>
            <a:r>
              <a:rPr lang="en-US" sz="1200" dirty="0">
                <a:solidFill>
                  <a:srgbClr val="000000"/>
                </a:solidFill>
              </a:rPr>
              <a:t>n</a:t>
            </a:r>
          </a:p>
          <a:p>
            <a:pPr algn="ctr"/>
            <a:r>
              <a:rPr lang="en-US" sz="1200" dirty="0">
                <a:solidFill>
                  <a:srgbClr val="000000"/>
                </a:solidFill>
              </a:rPr>
              <a:t>k</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83730" y="2129170"/>
            <a:ext cx="3160916" cy="369332"/>
          </a:xfrm>
          <a:prstGeom prst="rect">
            <a:avLst/>
          </a:prstGeom>
          <a:noFill/>
        </p:spPr>
        <p:txBody>
          <a:bodyPr wrap="none" rtlCol="0">
            <a:spAutoFit/>
          </a:bodyPr>
          <a:lstStyle/>
          <a:p>
            <a:r>
              <a:rPr lang="en-US" dirty="0">
                <a:solidFill>
                  <a:srgbClr val="0000FF"/>
                </a:solidFill>
              </a:rPr>
              <a:t>1. (file name, byte ranges, data)</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cxnSp>
        <p:nvCxnSpPr>
          <p:cNvPr id="36" name="Straight Arrow Connector 35"/>
          <p:cNvCxnSpPr>
            <a:stCxn id="5" idx="1"/>
            <a:endCxn id="30" idx="3"/>
          </p:cNvCxnSpPr>
          <p:nvPr/>
        </p:nvCxnSpPr>
        <p:spPr>
          <a:xfrm flipH="1">
            <a:off x="2540000" y="242231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635202" y="2548860"/>
            <a:ext cx="2654393" cy="369332"/>
          </a:xfrm>
          <a:prstGeom prst="rect">
            <a:avLst/>
          </a:prstGeom>
          <a:noFill/>
        </p:spPr>
        <p:txBody>
          <a:bodyPr wrap="none" rtlCol="0">
            <a:spAutoFit/>
          </a:bodyPr>
          <a:lstStyle/>
          <a:p>
            <a:r>
              <a:rPr lang="en-US" dirty="0">
                <a:solidFill>
                  <a:srgbClr val="0000FF"/>
                </a:solidFill>
              </a:rPr>
              <a:t>2. (file name, chunk index)</a:t>
            </a:r>
          </a:p>
        </p:txBody>
      </p:sp>
      <p:cxnSp>
        <p:nvCxnSpPr>
          <p:cNvPr id="40" name="Straight Arrow Connector 39"/>
          <p:cNvCxnSpPr/>
          <p:nvPr/>
        </p:nvCxnSpPr>
        <p:spPr>
          <a:xfrm flipV="1">
            <a:off x="2533014" y="281590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rot="20382666">
            <a:off x="2874465" y="2934816"/>
            <a:ext cx="2722583" cy="923330"/>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Primary replica location, </a:t>
            </a:r>
          </a:p>
          <a:p>
            <a:r>
              <a:rPr lang="en-US" dirty="0">
                <a:solidFill>
                  <a:srgbClr val="0000FF"/>
                </a:solidFill>
              </a:rPr>
              <a:t>Secondary replica location)</a:t>
            </a:r>
          </a:p>
        </p:txBody>
      </p:sp>
      <p:sp>
        <p:nvSpPr>
          <p:cNvPr id="42" name="Rectangle 41"/>
          <p:cNvSpPr/>
          <p:nvPr/>
        </p:nvSpPr>
        <p:spPr>
          <a:xfrm>
            <a:off x="5245749" y="4710022"/>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187458" y="4710022"/>
            <a:ext cx="2507530" cy="369332"/>
          </a:xfrm>
          <a:prstGeom prst="rect">
            <a:avLst/>
          </a:prstGeom>
          <a:noFill/>
        </p:spPr>
        <p:txBody>
          <a:bodyPr wrap="none" rtlCol="0">
            <a:spAutoFit/>
          </a:bodyPr>
          <a:lstStyle/>
          <a:p>
            <a:r>
              <a:rPr lang="en-US" b="1" dirty="0"/>
              <a:t>Secondary Chunk Server</a:t>
            </a:r>
          </a:p>
        </p:txBody>
      </p:sp>
      <p:sp>
        <p:nvSpPr>
          <p:cNvPr id="44" name="Rectangle 43"/>
          <p:cNvSpPr/>
          <p:nvPr/>
        </p:nvSpPr>
        <p:spPr>
          <a:xfrm>
            <a:off x="7606427" y="4744025"/>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5223738" y="5783359"/>
            <a:ext cx="2897946" cy="9139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165842" y="5783359"/>
            <a:ext cx="2507530" cy="369332"/>
          </a:xfrm>
          <a:prstGeom prst="rect">
            <a:avLst/>
          </a:prstGeom>
          <a:noFill/>
        </p:spPr>
        <p:txBody>
          <a:bodyPr wrap="none" rtlCol="0">
            <a:spAutoFit/>
          </a:bodyPr>
          <a:lstStyle/>
          <a:p>
            <a:r>
              <a:rPr lang="en-US" b="1" dirty="0"/>
              <a:t>Secondary Chunk Server</a:t>
            </a:r>
          </a:p>
        </p:txBody>
      </p:sp>
      <p:sp>
        <p:nvSpPr>
          <p:cNvPr id="48" name="Rectangle 47"/>
          <p:cNvSpPr/>
          <p:nvPr/>
        </p:nvSpPr>
        <p:spPr>
          <a:xfrm>
            <a:off x="7584416" y="5817362"/>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677139" y="4151439"/>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W1</a:t>
            </a:r>
          </a:p>
        </p:txBody>
      </p:sp>
      <p:sp>
        <p:nvSpPr>
          <p:cNvPr id="51" name="Rectangle 50"/>
          <p:cNvSpPr/>
          <p:nvPr/>
        </p:nvSpPr>
        <p:spPr>
          <a:xfrm>
            <a:off x="6124767"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W2</a:t>
            </a:r>
          </a:p>
        </p:txBody>
      </p:sp>
      <p:sp>
        <p:nvSpPr>
          <p:cNvPr id="52" name="Rectangle 51"/>
          <p:cNvSpPr/>
          <p:nvPr/>
        </p:nvSpPr>
        <p:spPr>
          <a:xfrm>
            <a:off x="6572394" y="4146384"/>
            <a:ext cx="447627" cy="2296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000000"/>
                </a:solidFill>
              </a:rPr>
              <a:t>W3</a:t>
            </a:r>
          </a:p>
        </p:txBody>
      </p:sp>
      <p:sp>
        <p:nvSpPr>
          <p:cNvPr id="26" name="Freeform 25"/>
          <p:cNvSpPr/>
          <p:nvPr/>
        </p:nvSpPr>
        <p:spPr>
          <a:xfrm>
            <a:off x="967807" y="4136571"/>
            <a:ext cx="4269431" cy="604847"/>
          </a:xfrm>
          <a:custGeom>
            <a:avLst/>
            <a:gdLst>
              <a:gd name="connsiteX0" fmla="*/ 374764 w 4269431"/>
              <a:gd name="connsiteY0" fmla="*/ 0 h 604847"/>
              <a:gd name="connsiteX1" fmla="*/ 374764 w 4269431"/>
              <a:gd name="connsiteY1" fmla="*/ 604762 h 604847"/>
              <a:gd name="connsiteX2" fmla="*/ 4269431 w 4269431"/>
              <a:gd name="connsiteY2" fmla="*/ 48381 h 604847"/>
            </a:gdLst>
            <a:ahLst/>
            <a:cxnLst>
              <a:cxn ang="0">
                <a:pos x="connsiteX0" y="connsiteY0"/>
              </a:cxn>
              <a:cxn ang="0">
                <a:pos x="connsiteX1" y="connsiteY1"/>
              </a:cxn>
              <a:cxn ang="0">
                <a:pos x="connsiteX2" y="connsiteY2"/>
              </a:cxn>
            </a:cxnLst>
            <a:rect l="l" t="t" r="r" b="b"/>
            <a:pathLst>
              <a:path w="4269431" h="604847">
                <a:moveTo>
                  <a:pt x="374764" y="0"/>
                </a:moveTo>
                <a:cubicBezTo>
                  <a:pt x="50208" y="298349"/>
                  <a:pt x="-274347" y="596699"/>
                  <a:pt x="374764" y="604762"/>
                </a:cubicBezTo>
                <a:cubicBezTo>
                  <a:pt x="1023875" y="612825"/>
                  <a:pt x="4269431" y="48381"/>
                  <a:pt x="4269431" y="48381"/>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57200" y="5503333"/>
            <a:ext cx="3923833" cy="646331"/>
          </a:xfrm>
          <a:prstGeom prst="rect">
            <a:avLst/>
          </a:prstGeom>
          <a:noFill/>
        </p:spPr>
        <p:txBody>
          <a:bodyPr wrap="none" rtlCol="0">
            <a:spAutoFit/>
          </a:bodyPr>
          <a:lstStyle/>
          <a:p>
            <a:r>
              <a:rPr lang="en-US" i="1" dirty="0">
                <a:solidFill>
                  <a:srgbClr val="0000FF"/>
                </a:solidFill>
              </a:rPr>
              <a:t>Chunk Servers maintain primary replica </a:t>
            </a:r>
          </a:p>
          <a:p>
            <a:r>
              <a:rPr lang="en-US" i="1" dirty="0">
                <a:solidFill>
                  <a:srgbClr val="0000FF"/>
                </a:solidFill>
              </a:rPr>
              <a:t>for consistency</a:t>
            </a:r>
          </a:p>
        </p:txBody>
      </p:sp>
    </p:spTree>
    <p:extLst>
      <p:ext uri="{BB962C8B-B14F-4D97-AF65-F5344CB8AC3E}">
        <p14:creationId xmlns:p14="http://schemas.microsoft.com/office/powerpoint/2010/main" val="1982742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Solution: Challenge 3 (Exercise)</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Discuss, based on the Paxos protocol and the previous discussion, how Paxos can deal with this challenge.</a:t>
            </a:r>
          </a:p>
          <a:p>
            <a:pPr marL="0" indent="0" algn="just">
              <a:buNone/>
            </a:pPr>
            <a:endParaRPr lang="en-US" dirty="0"/>
          </a:p>
          <a:p>
            <a:pPr marL="0" indent="0" algn="just">
              <a:buNone/>
            </a:pPr>
            <a:r>
              <a:rPr lang="en-US" b="1" dirty="0">
                <a:solidFill>
                  <a:srgbClr val="0000FF"/>
                </a:solidFill>
              </a:rPr>
              <a:t>Ans: </a:t>
            </a:r>
            <a:r>
              <a:rPr lang="en-US" dirty="0">
                <a:solidFill>
                  <a:srgbClr val="000000"/>
                </a:solidFill>
              </a:rPr>
              <a:t>Since the leader sent a minority of accepts before being crashed, this does not introduce any problem, as it never got the majority of accepts to reach the consensus on any value. In this case, some other node in Paxos will eventually become a leader and will </a:t>
            </a:r>
            <a:r>
              <a:rPr lang="en-US" dirty="0">
                <a:solidFill>
                  <a:srgbClr val="000000"/>
                </a:solidFill>
                <a:highlight>
                  <a:srgbClr val="FFFF00"/>
                </a:highlight>
              </a:rPr>
              <a:t>restart the Paxos session</a:t>
            </a:r>
            <a:r>
              <a:rPr lang="en-US" dirty="0">
                <a:solidFill>
                  <a:srgbClr val="000000"/>
                </a:solidFill>
              </a:rPr>
              <a:t> from the beginning. </a:t>
            </a:r>
            <a:endParaRPr lang="en-US" b="1" dirty="0">
              <a:solidFill>
                <a:srgbClr val="000000"/>
              </a:solidFill>
            </a:endParaRPr>
          </a:p>
          <a:p>
            <a:pPr marL="0" indent="0" algn="just">
              <a:buNone/>
            </a:pPr>
            <a:endParaRPr lang="en-US" dirty="0"/>
          </a:p>
          <a:p>
            <a:pPr algn="just"/>
            <a:endParaRPr lang="en-US" i="1" dirty="0">
              <a:solidFill>
                <a:srgbClr val="FF0000"/>
              </a:solidFill>
            </a:endParaRPr>
          </a:p>
          <a:p>
            <a:pPr marL="457200" lvl="1" indent="0" algn="just">
              <a:buNone/>
            </a:pPr>
            <a:endParaRPr lang="en-US" baseline="-25000" dirty="0">
              <a:solidFill>
                <a:srgbClr val="0000FF"/>
              </a:solidFill>
            </a:endParaRPr>
          </a:p>
        </p:txBody>
      </p:sp>
    </p:spTree>
    <p:extLst>
      <p:ext uri="{BB962C8B-B14F-4D97-AF65-F5344CB8AC3E}">
        <p14:creationId xmlns:p14="http://schemas.microsoft.com/office/powerpoint/2010/main" val="28138853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Solution: Challenge 4</a:t>
            </a:r>
          </a:p>
        </p:txBody>
      </p:sp>
      <p:cxnSp>
        <p:nvCxnSpPr>
          <p:cNvPr id="4" name="Straight Connector 3"/>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7" name="TextBox 6"/>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8" name="Straight Connector 7"/>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6" name="Straight Connector 15"/>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20" name="Straight Connector 19"/>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25" name="Freeform 24"/>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701434" y="1966688"/>
            <a:ext cx="834558" cy="369332"/>
          </a:xfrm>
          <a:prstGeom prst="rect">
            <a:avLst/>
          </a:prstGeom>
          <a:noFill/>
        </p:spPr>
        <p:txBody>
          <a:bodyPr wrap="none" rtlCol="0">
            <a:spAutoFit/>
          </a:bodyPr>
          <a:lstStyle/>
          <a:p>
            <a:r>
              <a:rPr lang="en-US" dirty="0"/>
              <a:t>Leader</a:t>
            </a:r>
          </a:p>
        </p:txBody>
      </p:sp>
      <p:sp>
        <p:nvSpPr>
          <p:cNvPr id="47" name="Explosion 1 46"/>
          <p:cNvSpPr/>
          <p:nvPr/>
        </p:nvSpPr>
        <p:spPr>
          <a:xfrm>
            <a:off x="3764451" y="4512824"/>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911227" y="4729065"/>
            <a:ext cx="710351" cy="369332"/>
          </a:xfrm>
          <a:prstGeom prst="rect">
            <a:avLst/>
          </a:prstGeom>
          <a:noFill/>
        </p:spPr>
        <p:txBody>
          <a:bodyPr wrap="none" rtlCol="0">
            <a:spAutoFit/>
          </a:bodyPr>
          <a:lstStyle/>
          <a:p>
            <a:r>
              <a:rPr lang="en-US" dirty="0"/>
              <a:t>Crash</a:t>
            </a:r>
          </a:p>
        </p:txBody>
      </p:sp>
      <p:cxnSp>
        <p:nvCxnSpPr>
          <p:cNvPr id="34" name="Straight Arrow Connector 33"/>
          <p:cNvCxnSpPr/>
          <p:nvPr/>
        </p:nvCxnSpPr>
        <p:spPr>
          <a:xfrm>
            <a:off x="1295813" y="2134045"/>
            <a:ext cx="2970590"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884578" y="2327570"/>
            <a:ext cx="2098388"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cxnSp>
        <p:nvCxnSpPr>
          <p:cNvPr id="37" name="Straight Arrow Connector 36"/>
          <p:cNvCxnSpPr/>
          <p:nvPr/>
        </p:nvCxnSpPr>
        <p:spPr>
          <a:xfrm flipH="1">
            <a:off x="4290594" y="2455333"/>
            <a:ext cx="3272971" cy="65314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150086" y="2785310"/>
            <a:ext cx="2174619" cy="646331"/>
          </a:xfrm>
          <a:prstGeom prst="rect">
            <a:avLst/>
          </a:prstGeom>
          <a:noFill/>
        </p:spPr>
        <p:txBody>
          <a:bodyPr wrap="none" rtlCol="0">
            <a:spAutoFit/>
          </a:bodyPr>
          <a:lstStyle/>
          <a:p>
            <a:r>
              <a:rPr lang="en-US" dirty="0">
                <a:solidFill>
                  <a:srgbClr val="0000FF"/>
                </a:solidFill>
              </a:rPr>
              <a:t>&lt;prepare-ok, N’</a:t>
            </a:r>
            <a:r>
              <a:rPr lang="en-US" baseline="-25000" dirty="0">
                <a:solidFill>
                  <a:srgbClr val="0000FF"/>
                </a:solidFill>
              </a:rPr>
              <a:t>a,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41" name="TextBox 40"/>
          <p:cNvSpPr txBox="1"/>
          <p:nvPr/>
        </p:nvSpPr>
        <p:spPr>
          <a:xfrm>
            <a:off x="2214885" y="6329521"/>
            <a:ext cx="4840776" cy="338554"/>
          </a:xfrm>
          <a:prstGeom prst="rect">
            <a:avLst/>
          </a:prstGeom>
          <a:noFill/>
        </p:spPr>
        <p:txBody>
          <a:bodyPr wrap="none" rtlCol="0">
            <a:spAutoFit/>
          </a:bodyPr>
          <a:lstStyle/>
          <a:p>
            <a:r>
              <a:rPr lang="en-US" sz="1600" i="1" dirty="0">
                <a:solidFill>
                  <a:srgbClr val="0000FF"/>
                </a:solidFill>
              </a:rPr>
              <a:t>Leader fails after sending a majority of accept messages</a:t>
            </a:r>
          </a:p>
        </p:txBody>
      </p:sp>
      <p:cxnSp>
        <p:nvCxnSpPr>
          <p:cNvPr id="27" name="Straight Arrow Connector 26"/>
          <p:cNvCxnSpPr/>
          <p:nvPr/>
        </p:nvCxnSpPr>
        <p:spPr>
          <a:xfrm flipH="1">
            <a:off x="1295814" y="3431641"/>
            <a:ext cx="2970589" cy="753311"/>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26624" y="3438452"/>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cxnSp>
        <p:nvCxnSpPr>
          <p:cNvPr id="24" name="Straight Arrow Connector 23"/>
          <p:cNvCxnSpPr/>
          <p:nvPr/>
        </p:nvCxnSpPr>
        <p:spPr>
          <a:xfrm>
            <a:off x="4266403" y="3906020"/>
            <a:ext cx="3297162" cy="606804"/>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632047" y="3878420"/>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Tree>
    <p:extLst>
      <p:ext uri="{BB962C8B-B14F-4D97-AF65-F5344CB8AC3E}">
        <p14:creationId xmlns:p14="http://schemas.microsoft.com/office/powerpoint/2010/main" val="32294806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Solution: Challenge 4 (Exercise)</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Discuss, based on the Paxos protocol and the previous discussion, how Paxos can deal with this challenge.</a:t>
            </a:r>
          </a:p>
          <a:p>
            <a:pPr marL="0" indent="0" algn="just">
              <a:buNone/>
            </a:pPr>
            <a:endParaRPr lang="en-US" dirty="0"/>
          </a:p>
          <a:p>
            <a:pPr marL="0" indent="0" algn="just">
              <a:buNone/>
            </a:pPr>
            <a:r>
              <a:rPr lang="en-US" b="1" dirty="0">
                <a:solidFill>
                  <a:srgbClr val="0000FF"/>
                </a:solidFill>
              </a:rPr>
              <a:t>Ans: </a:t>
            </a:r>
            <a:r>
              <a:rPr lang="en-US" dirty="0">
                <a:solidFill>
                  <a:srgbClr val="000000"/>
                </a:solidFill>
              </a:rPr>
              <a:t>If the leader crashed before deciding the value, the scenario is exactly the same as Challenge 3. </a:t>
            </a:r>
          </a:p>
          <a:p>
            <a:pPr marL="0" indent="0" algn="just">
              <a:buNone/>
            </a:pPr>
            <a:endParaRPr lang="en-US" dirty="0">
              <a:solidFill>
                <a:srgbClr val="000000"/>
              </a:solidFill>
            </a:endParaRPr>
          </a:p>
          <a:p>
            <a:pPr marL="0" indent="0" algn="just">
              <a:buNone/>
            </a:pPr>
            <a:r>
              <a:rPr lang="en-US" dirty="0">
                <a:solidFill>
                  <a:srgbClr val="000000"/>
                </a:solidFill>
              </a:rPr>
              <a:t>However, it is possible that the node crashed after the majority of acceptors send an accept-OK. In this case, the new leader (after the old leader crashed) must </a:t>
            </a:r>
            <a:r>
              <a:rPr lang="en-US" dirty="0">
                <a:solidFill>
                  <a:srgbClr val="000000"/>
                </a:solidFill>
                <a:highlight>
                  <a:srgbClr val="FFFF00"/>
                </a:highlight>
              </a:rPr>
              <a:t>see the decided value</a:t>
            </a:r>
            <a:r>
              <a:rPr lang="en-US" dirty="0">
                <a:solidFill>
                  <a:srgbClr val="000000"/>
                </a:solidFill>
              </a:rPr>
              <a:t> by the old leader (or the value accepted by majority of acceptors) as part of </a:t>
            </a:r>
            <a:r>
              <a:rPr lang="en-US" i="1" dirty="0">
                <a:solidFill>
                  <a:srgbClr val="000000"/>
                </a:solidFill>
              </a:rPr>
              <a:t>at least one prepare-OK message</a:t>
            </a:r>
            <a:r>
              <a:rPr lang="en-US" dirty="0">
                <a:solidFill>
                  <a:srgbClr val="000000"/>
                </a:solidFill>
              </a:rPr>
              <a:t>. </a:t>
            </a:r>
          </a:p>
          <a:p>
            <a:pPr marL="0" indent="0" algn="just">
              <a:buNone/>
            </a:pPr>
            <a:endParaRPr lang="en-US" dirty="0">
              <a:solidFill>
                <a:srgbClr val="000000"/>
              </a:solidFill>
            </a:endParaRPr>
          </a:p>
          <a:p>
            <a:pPr marL="0" indent="0" algn="just">
              <a:buNone/>
            </a:pPr>
            <a:r>
              <a:rPr lang="en-US" dirty="0">
                <a:solidFill>
                  <a:srgbClr val="000000"/>
                </a:solidFill>
              </a:rPr>
              <a:t>Therefore, the </a:t>
            </a:r>
            <a:r>
              <a:rPr lang="en-US" b="1" dirty="0">
                <a:solidFill>
                  <a:srgbClr val="000000"/>
                </a:solidFill>
              </a:rPr>
              <a:t>new leader will </a:t>
            </a:r>
            <a:r>
              <a:rPr lang="en-US" b="1" dirty="0">
                <a:solidFill>
                  <a:srgbClr val="000000"/>
                </a:solidFill>
                <a:highlight>
                  <a:srgbClr val="FFFF00"/>
                </a:highlight>
              </a:rPr>
              <a:t>decide on the same value</a:t>
            </a:r>
            <a:r>
              <a:rPr lang="en-US" b="1" dirty="0">
                <a:solidFill>
                  <a:srgbClr val="000000"/>
                </a:solidFill>
              </a:rPr>
              <a:t> as decided by the old leader.</a:t>
            </a:r>
            <a:r>
              <a:rPr lang="en-US" dirty="0">
                <a:solidFill>
                  <a:srgbClr val="000000"/>
                </a:solidFill>
              </a:rPr>
              <a:t> In other words, this case is exactly the same as Challenge 1: Scenario 2. </a:t>
            </a:r>
            <a:endParaRPr lang="en-US" b="1" dirty="0">
              <a:solidFill>
                <a:srgbClr val="000000"/>
              </a:solidFill>
            </a:endParaRPr>
          </a:p>
          <a:p>
            <a:pPr marL="0" indent="0" algn="just">
              <a:buNone/>
            </a:pPr>
            <a:endParaRPr lang="en-US" dirty="0"/>
          </a:p>
          <a:p>
            <a:pPr algn="just"/>
            <a:endParaRPr lang="en-US" i="1" dirty="0">
              <a:solidFill>
                <a:srgbClr val="FF0000"/>
              </a:solidFill>
            </a:endParaRPr>
          </a:p>
          <a:p>
            <a:pPr marL="457200" lvl="1" indent="0" algn="just">
              <a:buNone/>
            </a:pPr>
            <a:endParaRPr lang="en-US" baseline="-25000" dirty="0">
              <a:solidFill>
                <a:srgbClr val="0000FF"/>
              </a:solidFill>
            </a:endParaRPr>
          </a:p>
        </p:txBody>
      </p:sp>
    </p:spTree>
    <p:extLst>
      <p:ext uri="{BB962C8B-B14F-4D97-AF65-F5344CB8AC3E}">
        <p14:creationId xmlns:p14="http://schemas.microsoft.com/office/powerpoint/2010/main" val="29241212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Solution: Challenge 5 </a:t>
            </a:r>
            <a:br>
              <a:rPr lang="en-US" dirty="0"/>
            </a:br>
            <a:r>
              <a:rPr lang="en-US" dirty="0">
                <a:solidFill>
                  <a:schemeClr val="accent2"/>
                </a:solidFill>
              </a:rPr>
              <a:t>(Network Partition)</a:t>
            </a:r>
          </a:p>
        </p:txBody>
      </p:sp>
      <p:sp>
        <p:nvSpPr>
          <p:cNvPr id="49" name="TextBox 48"/>
          <p:cNvSpPr txBox="1"/>
          <p:nvPr/>
        </p:nvSpPr>
        <p:spPr>
          <a:xfrm>
            <a:off x="1227119" y="6283160"/>
            <a:ext cx="7207209" cy="338554"/>
          </a:xfrm>
          <a:prstGeom prst="rect">
            <a:avLst/>
          </a:prstGeom>
          <a:noFill/>
        </p:spPr>
        <p:txBody>
          <a:bodyPr wrap="none" rtlCol="0">
            <a:spAutoFit/>
          </a:bodyPr>
          <a:lstStyle/>
          <a:p>
            <a:r>
              <a:rPr lang="en-US" sz="1600" i="1" dirty="0">
                <a:solidFill>
                  <a:srgbClr val="0000FF"/>
                </a:solidFill>
              </a:rPr>
              <a:t>What if there is a network partition and the leader does not get majority responses? </a:t>
            </a:r>
          </a:p>
        </p:txBody>
      </p:sp>
      <p:cxnSp>
        <p:nvCxnSpPr>
          <p:cNvPr id="28" name="Straight Connector 27"/>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33" name="TextBox 32"/>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34" name="Straight Connector 33"/>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37" name="Straight Connector 36"/>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42" name="Straight Connector 41"/>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44" name="Freeform 43"/>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50" name="Straight Arrow Connector 49"/>
          <p:cNvCxnSpPr/>
          <p:nvPr/>
        </p:nvCxnSpPr>
        <p:spPr>
          <a:xfrm flipH="1">
            <a:off x="2828804" y="2697238"/>
            <a:ext cx="1437600" cy="32657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1271622" y="2878667"/>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81714" y="2697238"/>
            <a:ext cx="1641736" cy="4765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290594" y="2878667"/>
            <a:ext cx="3248780" cy="979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828804" y="4209136"/>
            <a:ext cx="1002568" cy="1102274"/>
          </a:xfrm>
          <a:prstGeom prst="straightConnector1">
            <a:avLst/>
          </a:prstGeom>
          <a:ln>
            <a:solidFill>
              <a:srgbClr val="0000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4290594" y="4209136"/>
            <a:ext cx="1632856" cy="447524"/>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132217" y="2576247"/>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2" name="TextBox 31"/>
          <p:cNvSpPr txBox="1"/>
          <p:nvPr/>
        </p:nvSpPr>
        <p:spPr>
          <a:xfrm>
            <a:off x="6315352" y="3054155"/>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5" name="TextBox 34"/>
          <p:cNvSpPr txBox="1"/>
          <p:nvPr/>
        </p:nvSpPr>
        <p:spPr>
          <a:xfrm>
            <a:off x="2189751" y="2431876"/>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8" name="TextBox 37"/>
          <p:cNvSpPr txBox="1"/>
          <p:nvPr/>
        </p:nvSpPr>
        <p:spPr>
          <a:xfrm>
            <a:off x="1226624" y="3438452"/>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b="1" dirty="0"/>
          </a:p>
        </p:txBody>
      </p:sp>
      <p:sp>
        <p:nvSpPr>
          <p:cNvPr id="40" name="TextBox 39"/>
          <p:cNvSpPr txBox="1"/>
          <p:nvPr/>
        </p:nvSpPr>
        <p:spPr>
          <a:xfrm>
            <a:off x="2750096" y="4501458"/>
            <a:ext cx="1377300" cy="646331"/>
          </a:xfrm>
          <a:prstGeom prst="rect">
            <a:avLst/>
          </a:prstGeom>
          <a:noFill/>
        </p:spPr>
        <p:txBody>
          <a:bodyPr wrap="none" rtlCol="0">
            <a:spAutoFit/>
          </a:bodyPr>
          <a:lstStyle/>
          <a:p>
            <a:r>
              <a:rPr lang="en-US" dirty="0">
                <a:solidFill>
                  <a:srgbClr val="0000FF"/>
                </a:solidFill>
              </a:rPr>
              <a:t>&lt;accept-OK&gt;</a:t>
            </a:r>
          </a:p>
          <a:p>
            <a:endParaRPr lang="en-US" b="1" dirty="0"/>
          </a:p>
        </p:txBody>
      </p:sp>
      <p:sp>
        <p:nvSpPr>
          <p:cNvPr id="41" name="TextBox 40"/>
          <p:cNvSpPr txBox="1"/>
          <p:nvPr/>
        </p:nvSpPr>
        <p:spPr>
          <a:xfrm>
            <a:off x="4433611" y="4084783"/>
            <a:ext cx="1377300" cy="646331"/>
          </a:xfrm>
          <a:prstGeom prst="rect">
            <a:avLst/>
          </a:prstGeom>
          <a:noFill/>
        </p:spPr>
        <p:txBody>
          <a:bodyPr wrap="none" rtlCol="0">
            <a:spAutoFit/>
          </a:bodyPr>
          <a:lstStyle/>
          <a:p>
            <a:r>
              <a:rPr lang="en-US" dirty="0">
                <a:solidFill>
                  <a:srgbClr val="0000FF"/>
                </a:solidFill>
              </a:rPr>
              <a:t>&lt;accept-OK&gt; </a:t>
            </a:r>
          </a:p>
          <a:p>
            <a:endParaRPr lang="en-US" b="1" dirty="0"/>
          </a:p>
        </p:txBody>
      </p:sp>
    </p:spTree>
    <p:extLst>
      <p:ext uri="{BB962C8B-B14F-4D97-AF65-F5344CB8AC3E}">
        <p14:creationId xmlns:p14="http://schemas.microsoft.com/office/powerpoint/2010/main" val="31114532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Solution: Challenge 5</a:t>
            </a:r>
          </a:p>
        </p:txBody>
      </p:sp>
      <p:sp>
        <p:nvSpPr>
          <p:cNvPr id="3" name="Content Placeholder 2"/>
          <p:cNvSpPr>
            <a:spLocks noGrp="1"/>
          </p:cNvSpPr>
          <p:nvPr>
            <p:ph idx="1"/>
          </p:nvPr>
        </p:nvSpPr>
        <p:spPr/>
        <p:txBody>
          <a:bodyPr>
            <a:normAutofit fontScale="92500" lnSpcReduction="20000"/>
          </a:bodyPr>
          <a:lstStyle/>
          <a:p>
            <a:pPr algn="just"/>
            <a:r>
              <a:rPr lang="en-US" dirty="0"/>
              <a:t>With network partitions</a:t>
            </a:r>
          </a:p>
          <a:p>
            <a:pPr lvl="1" algn="just"/>
            <a:r>
              <a:rPr lang="en-US" dirty="0">
                <a:solidFill>
                  <a:srgbClr val="FF0000"/>
                </a:solidFill>
              </a:rPr>
              <a:t>With one partition and with 2n+1 nodes, there will be majority of nodes in one partition</a:t>
            </a:r>
          </a:p>
          <a:p>
            <a:pPr lvl="1" algn="just"/>
            <a:endParaRPr lang="en-US" dirty="0">
              <a:solidFill>
                <a:srgbClr val="FF0000"/>
              </a:solidFill>
            </a:endParaRPr>
          </a:p>
          <a:p>
            <a:pPr algn="just"/>
            <a:r>
              <a:rPr lang="en-US" dirty="0"/>
              <a:t>The current leader is in the minority partition</a:t>
            </a:r>
          </a:p>
          <a:p>
            <a:pPr lvl="1" algn="just"/>
            <a:r>
              <a:rPr lang="en-US" dirty="0">
                <a:solidFill>
                  <a:srgbClr val="0000FF"/>
                </a:solidFill>
              </a:rPr>
              <a:t>Times out, eventually a </a:t>
            </a:r>
            <a:r>
              <a:rPr lang="en-US" dirty="0">
                <a:solidFill>
                  <a:srgbClr val="0000FF"/>
                </a:solidFill>
                <a:highlight>
                  <a:srgbClr val="FFFF00"/>
                </a:highlight>
              </a:rPr>
              <a:t>new leader in the majority partition will emerge</a:t>
            </a:r>
          </a:p>
          <a:p>
            <a:pPr marL="457200" lvl="1" indent="0" algn="just">
              <a:buNone/>
            </a:pPr>
            <a:endParaRPr lang="en-US" dirty="0">
              <a:solidFill>
                <a:srgbClr val="0000FF"/>
              </a:solidFill>
            </a:endParaRPr>
          </a:p>
          <a:p>
            <a:pPr algn="just"/>
            <a:r>
              <a:rPr lang="en-US" dirty="0"/>
              <a:t>The current leader is in the majority partition</a:t>
            </a:r>
          </a:p>
          <a:p>
            <a:pPr lvl="1" algn="just"/>
            <a:r>
              <a:rPr lang="en-US" dirty="0">
                <a:solidFill>
                  <a:srgbClr val="0000FF"/>
                </a:solidFill>
              </a:rPr>
              <a:t>Reaches agreement with the majority of nodes (if no other nodes fail)</a:t>
            </a:r>
          </a:p>
        </p:txBody>
      </p:sp>
    </p:spTree>
    <p:extLst>
      <p:ext uri="{BB962C8B-B14F-4D97-AF65-F5344CB8AC3E}">
        <p14:creationId xmlns:p14="http://schemas.microsoft.com/office/powerpoint/2010/main" val="31163295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Solution: Challenge 5</a:t>
            </a:r>
          </a:p>
        </p:txBody>
      </p:sp>
      <p:sp>
        <p:nvSpPr>
          <p:cNvPr id="49" name="TextBox 48"/>
          <p:cNvSpPr txBox="1"/>
          <p:nvPr/>
        </p:nvSpPr>
        <p:spPr>
          <a:xfrm>
            <a:off x="124930" y="6308471"/>
            <a:ext cx="9149447" cy="338554"/>
          </a:xfrm>
          <a:prstGeom prst="rect">
            <a:avLst/>
          </a:prstGeom>
          <a:noFill/>
        </p:spPr>
        <p:txBody>
          <a:bodyPr wrap="none" rtlCol="0">
            <a:spAutoFit/>
          </a:bodyPr>
          <a:lstStyle/>
          <a:p>
            <a:r>
              <a:rPr lang="en-US" sz="1600" i="1" dirty="0">
                <a:solidFill>
                  <a:srgbClr val="0000FF"/>
                </a:solidFill>
              </a:rPr>
              <a:t>If the leader is in the majority of the partition, then it will reach agreement with the other nodes in partition</a:t>
            </a:r>
          </a:p>
        </p:txBody>
      </p:sp>
      <p:cxnSp>
        <p:nvCxnSpPr>
          <p:cNvPr id="28" name="Straight Connector 27"/>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33" name="TextBox 32"/>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34" name="Straight Connector 33"/>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37" name="Straight Connector 36"/>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42" name="Straight Connector 41"/>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44" name="Freeform 43"/>
          <p:cNvSpPr/>
          <p:nvPr/>
        </p:nvSpPr>
        <p:spPr>
          <a:xfrm>
            <a:off x="4281714" y="1818441"/>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p:cNvSpPr txBox="1"/>
          <p:nvPr/>
        </p:nvSpPr>
        <p:spPr>
          <a:xfrm>
            <a:off x="4701434" y="1966688"/>
            <a:ext cx="834558" cy="369332"/>
          </a:xfrm>
          <a:prstGeom prst="rect">
            <a:avLst/>
          </a:prstGeom>
          <a:noFill/>
        </p:spPr>
        <p:txBody>
          <a:bodyPr wrap="none" rtlCol="0">
            <a:spAutoFit/>
          </a:bodyPr>
          <a:lstStyle/>
          <a:p>
            <a:r>
              <a:rPr lang="en-US" dirty="0"/>
              <a:t>Leader</a:t>
            </a:r>
          </a:p>
        </p:txBody>
      </p:sp>
      <p:cxnSp>
        <p:nvCxnSpPr>
          <p:cNvPr id="50" name="Straight Arrow Connector 49"/>
          <p:cNvCxnSpPr/>
          <p:nvPr/>
        </p:nvCxnSpPr>
        <p:spPr>
          <a:xfrm flipH="1">
            <a:off x="2828804" y="2697238"/>
            <a:ext cx="1437600" cy="32657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1271622" y="2878667"/>
            <a:ext cx="3010092" cy="70878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81714" y="2697238"/>
            <a:ext cx="1641736" cy="47655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290594" y="2878667"/>
            <a:ext cx="3248780" cy="979714"/>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828804" y="4209136"/>
            <a:ext cx="1002568" cy="1102274"/>
          </a:xfrm>
          <a:prstGeom prst="straightConnector1">
            <a:avLst/>
          </a:prstGeom>
          <a:ln>
            <a:solidFill>
              <a:srgbClr val="0000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4290594" y="4209136"/>
            <a:ext cx="1632856" cy="447524"/>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132217" y="2576247"/>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2" name="TextBox 31"/>
          <p:cNvSpPr txBox="1"/>
          <p:nvPr/>
        </p:nvSpPr>
        <p:spPr>
          <a:xfrm>
            <a:off x="6315352" y="3054155"/>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5" name="TextBox 34"/>
          <p:cNvSpPr txBox="1"/>
          <p:nvPr/>
        </p:nvSpPr>
        <p:spPr>
          <a:xfrm>
            <a:off x="2189751" y="2431876"/>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8" name="TextBox 37"/>
          <p:cNvSpPr txBox="1"/>
          <p:nvPr/>
        </p:nvSpPr>
        <p:spPr>
          <a:xfrm>
            <a:off x="1226624" y="3438452"/>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b="1" dirty="0"/>
          </a:p>
        </p:txBody>
      </p:sp>
      <p:sp>
        <p:nvSpPr>
          <p:cNvPr id="40" name="TextBox 39"/>
          <p:cNvSpPr txBox="1"/>
          <p:nvPr/>
        </p:nvSpPr>
        <p:spPr>
          <a:xfrm>
            <a:off x="2750096" y="4501458"/>
            <a:ext cx="1377300" cy="646331"/>
          </a:xfrm>
          <a:prstGeom prst="rect">
            <a:avLst/>
          </a:prstGeom>
          <a:noFill/>
        </p:spPr>
        <p:txBody>
          <a:bodyPr wrap="none" rtlCol="0">
            <a:spAutoFit/>
          </a:bodyPr>
          <a:lstStyle/>
          <a:p>
            <a:r>
              <a:rPr lang="en-US" dirty="0">
                <a:solidFill>
                  <a:srgbClr val="0000FF"/>
                </a:solidFill>
              </a:rPr>
              <a:t>&lt;accept-OK&gt;</a:t>
            </a:r>
          </a:p>
          <a:p>
            <a:endParaRPr lang="en-US" b="1" dirty="0"/>
          </a:p>
        </p:txBody>
      </p:sp>
      <p:sp>
        <p:nvSpPr>
          <p:cNvPr id="41" name="TextBox 40"/>
          <p:cNvSpPr txBox="1"/>
          <p:nvPr/>
        </p:nvSpPr>
        <p:spPr>
          <a:xfrm>
            <a:off x="4433611" y="4084783"/>
            <a:ext cx="1377300" cy="646331"/>
          </a:xfrm>
          <a:prstGeom prst="rect">
            <a:avLst/>
          </a:prstGeom>
          <a:noFill/>
        </p:spPr>
        <p:txBody>
          <a:bodyPr wrap="none" rtlCol="0">
            <a:spAutoFit/>
          </a:bodyPr>
          <a:lstStyle/>
          <a:p>
            <a:r>
              <a:rPr lang="en-US" dirty="0">
                <a:solidFill>
                  <a:srgbClr val="0000FF"/>
                </a:solidFill>
              </a:rPr>
              <a:t>&lt;accept-OK&gt; </a:t>
            </a:r>
          </a:p>
          <a:p>
            <a:endParaRPr lang="en-US" b="1" dirty="0"/>
          </a:p>
        </p:txBody>
      </p:sp>
      <p:cxnSp>
        <p:nvCxnSpPr>
          <p:cNvPr id="46" name="Straight Connector 45"/>
          <p:cNvCxnSpPr/>
          <p:nvPr/>
        </p:nvCxnSpPr>
        <p:spPr>
          <a:xfrm flipH="1">
            <a:off x="3462320" y="1317982"/>
            <a:ext cx="59902" cy="4557961"/>
          </a:xfrm>
          <a:prstGeom prst="line">
            <a:avLst/>
          </a:prstGeom>
          <a:ln w="38100">
            <a:solidFill>
              <a:srgbClr val="800000"/>
            </a:solidFill>
            <a:prstDash val="sysDash"/>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958330" y="1698621"/>
            <a:ext cx="1021772" cy="369332"/>
          </a:xfrm>
          <a:prstGeom prst="rect">
            <a:avLst/>
          </a:prstGeom>
          <a:noFill/>
        </p:spPr>
        <p:txBody>
          <a:bodyPr wrap="none" rtlCol="0">
            <a:spAutoFit/>
          </a:bodyPr>
          <a:lstStyle/>
          <a:p>
            <a:r>
              <a:rPr lang="en-US" b="1" dirty="0"/>
              <a:t>Partition</a:t>
            </a:r>
          </a:p>
        </p:txBody>
      </p:sp>
      <p:cxnSp>
        <p:nvCxnSpPr>
          <p:cNvPr id="48" name="Straight Arrow Connector 47"/>
          <p:cNvCxnSpPr/>
          <p:nvPr/>
        </p:nvCxnSpPr>
        <p:spPr>
          <a:xfrm flipH="1">
            <a:off x="4290594" y="4656660"/>
            <a:ext cx="3272971" cy="878512"/>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5923450" y="4476823"/>
            <a:ext cx="1377300" cy="646331"/>
          </a:xfrm>
          <a:prstGeom prst="rect">
            <a:avLst/>
          </a:prstGeom>
          <a:noFill/>
        </p:spPr>
        <p:txBody>
          <a:bodyPr wrap="none" rtlCol="0">
            <a:spAutoFit/>
          </a:bodyPr>
          <a:lstStyle/>
          <a:p>
            <a:r>
              <a:rPr lang="en-US" dirty="0">
                <a:solidFill>
                  <a:srgbClr val="0000FF"/>
                </a:solidFill>
              </a:rPr>
              <a:t>&lt;accept-OK&gt; </a:t>
            </a:r>
          </a:p>
          <a:p>
            <a:endParaRPr lang="en-US" b="1" dirty="0"/>
          </a:p>
        </p:txBody>
      </p:sp>
    </p:spTree>
    <p:extLst>
      <p:ext uri="{BB962C8B-B14F-4D97-AF65-F5344CB8AC3E}">
        <p14:creationId xmlns:p14="http://schemas.microsoft.com/office/powerpoint/2010/main" val="19409156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Solution: Challenge 5</a:t>
            </a:r>
          </a:p>
        </p:txBody>
      </p:sp>
      <p:cxnSp>
        <p:nvCxnSpPr>
          <p:cNvPr id="28" name="Straight Connector 27"/>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33" name="TextBox 32"/>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34" name="Straight Connector 33"/>
          <p:cNvCxnSpPr/>
          <p:nvPr/>
        </p:nvCxnSpPr>
        <p:spPr>
          <a:xfrm flipH="1">
            <a:off x="5899259"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37" name="Straight Connector 36"/>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42" name="Straight Connector 41"/>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7104343" y="5895295"/>
            <a:ext cx="870062" cy="369332"/>
          </a:xfrm>
          <a:prstGeom prst="rect">
            <a:avLst/>
          </a:prstGeom>
          <a:noFill/>
        </p:spPr>
        <p:txBody>
          <a:bodyPr wrap="none" rtlCol="0">
            <a:spAutoFit/>
          </a:bodyPr>
          <a:lstStyle/>
          <a:p>
            <a:r>
              <a:rPr lang="en-US" b="1" dirty="0"/>
              <a:t>Node 5</a:t>
            </a:r>
          </a:p>
        </p:txBody>
      </p:sp>
      <p:sp>
        <p:nvSpPr>
          <p:cNvPr id="44" name="Freeform 43"/>
          <p:cNvSpPr/>
          <p:nvPr/>
        </p:nvSpPr>
        <p:spPr>
          <a:xfrm flipH="1">
            <a:off x="2396062" y="1806392"/>
            <a:ext cx="423226"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p:cNvSpPr txBox="1"/>
          <p:nvPr/>
        </p:nvSpPr>
        <p:spPr>
          <a:xfrm>
            <a:off x="1561504" y="1883287"/>
            <a:ext cx="834558" cy="369332"/>
          </a:xfrm>
          <a:prstGeom prst="rect">
            <a:avLst/>
          </a:prstGeom>
          <a:noFill/>
        </p:spPr>
        <p:txBody>
          <a:bodyPr wrap="none" rtlCol="0">
            <a:spAutoFit/>
          </a:bodyPr>
          <a:lstStyle/>
          <a:p>
            <a:r>
              <a:rPr lang="en-US" dirty="0"/>
              <a:t>Leader</a:t>
            </a:r>
          </a:p>
        </p:txBody>
      </p:sp>
      <p:cxnSp>
        <p:nvCxnSpPr>
          <p:cNvPr id="50" name="Straight Arrow Connector 49"/>
          <p:cNvCxnSpPr/>
          <p:nvPr/>
        </p:nvCxnSpPr>
        <p:spPr>
          <a:xfrm>
            <a:off x="2804613" y="2878667"/>
            <a:ext cx="1477101" cy="559785"/>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1271622" y="3222578"/>
            <a:ext cx="1557182" cy="36487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2828804" y="2697238"/>
            <a:ext cx="3094646" cy="476552"/>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2828804" y="2468221"/>
            <a:ext cx="4734761" cy="585934"/>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1271622" y="4084783"/>
            <a:ext cx="1557182" cy="540136"/>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408067" y="2971867"/>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2" name="TextBox 31"/>
          <p:cNvSpPr txBox="1"/>
          <p:nvPr/>
        </p:nvSpPr>
        <p:spPr>
          <a:xfrm>
            <a:off x="5772352" y="2491437"/>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5" name="TextBox 34"/>
          <p:cNvSpPr txBox="1"/>
          <p:nvPr/>
        </p:nvSpPr>
        <p:spPr>
          <a:xfrm>
            <a:off x="2958330" y="3169264"/>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dirty="0"/>
          </a:p>
        </p:txBody>
      </p:sp>
      <p:sp>
        <p:nvSpPr>
          <p:cNvPr id="38" name="TextBox 37"/>
          <p:cNvSpPr txBox="1"/>
          <p:nvPr/>
        </p:nvSpPr>
        <p:spPr>
          <a:xfrm>
            <a:off x="1226624" y="3438452"/>
            <a:ext cx="1791213"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 </a:t>
            </a:r>
            <a:r>
              <a:rPr lang="en-US" dirty="0">
                <a:solidFill>
                  <a:srgbClr val="0000FF"/>
                </a:solidFill>
              </a:rPr>
              <a:t>V</a:t>
            </a:r>
            <a:r>
              <a:rPr lang="en-US" baseline="-25000" dirty="0">
                <a:solidFill>
                  <a:srgbClr val="0000FF"/>
                </a:solidFill>
              </a:rPr>
              <a:t>a</a:t>
            </a:r>
            <a:r>
              <a:rPr lang="en-US" dirty="0">
                <a:solidFill>
                  <a:srgbClr val="0000FF"/>
                </a:solidFill>
              </a:rPr>
              <a:t>&gt; </a:t>
            </a:r>
          </a:p>
          <a:p>
            <a:endParaRPr lang="en-US" b="1" dirty="0"/>
          </a:p>
        </p:txBody>
      </p:sp>
      <p:sp>
        <p:nvSpPr>
          <p:cNvPr id="40" name="TextBox 39"/>
          <p:cNvSpPr txBox="1"/>
          <p:nvPr/>
        </p:nvSpPr>
        <p:spPr>
          <a:xfrm>
            <a:off x="457200" y="4106066"/>
            <a:ext cx="1377300" cy="646331"/>
          </a:xfrm>
          <a:prstGeom prst="rect">
            <a:avLst/>
          </a:prstGeom>
          <a:noFill/>
        </p:spPr>
        <p:txBody>
          <a:bodyPr wrap="none" rtlCol="0">
            <a:spAutoFit/>
          </a:bodyPr>
          <a:lstStyle/>
          <a:p>
            <a:r>
              <a:rPr lang="en-US" dirty="0">
                <a:solidFill>
                  <a:srgbClr val="0000FF"/>
                </a:solidFill>
              </a:rPr>
              <a:t>&lt;accept-OK&gt;</a:t>
            </a:r>
          </a:p>
          <a:p>
            <a:endParaRPr lang="en-US" b="1" dirty="0"/>
          </a:p>
        </p:txBody>
      </p:sp>
      <p:cxnSp>
        <p:nvCxnSpPr>
          <p:cNvPr id="46" name="Straight Connector 45"/>
          <p:cNvCxnSpPr/>
          <p:nvPr/>
        </p:nvCxnSpPr>
        <p:spPr>
          <a:xfrm flipH="1">
            <a:off x="3462320" y="1317982"/>
            <a:ext cx="59902" cy="4557961"/>
          </a:xfrm>
          <a:prstGeom prst="line">
            <a:avLst/>
          </a:prstGeom>
          <a:ln w="38100">
            <a:solidFill>
              <a:srgbClr val="800000"/>
            </a:solidFill>
            <a:prstDash val="sysDash"/>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958330" y="1698621"/>
            <a:ext cx="1021772" cy="369332"/>
          </a:xfrm>
          <a:prstGeom prst="rect">
            <a:avLst/>
          </a:prstGeom>
          <a:noFill/>
        </p:spPr>
        <p:txBody>
          <a:bodyPr wrap="none" rtlCol="0">
            <a:spAutoFit/>
          </a:bodyPr>
          <a:lstStyle/>
          <a:p>
            <a:r>
              <a:rPr lang="en-US" b="1" dirty="0"/>
              <a:t>Partition</a:t>
            </a:r>
          </a:p>
        </p:txBody>
      </p:sp>
      <p:sp>
        <p:nvSpPr>
          <p:cNvPr id="55" name="Freeform 54"/>
          <p:cNvSpPr/>
          <p:nvPr/>
        </p:nvSpPr>
        <p:spPr>
          <a:xfrm flipH="1">
            <a:off x="2374048" y="4745488"/>
            <a:ext cx="423226"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TextBox 55"/>
          <p:cNvSpPr txBox="1"/>
          <p:nvPr/>
        </p:nvSpPr>
        <p:spPr>
          <a:xfrm>
            <a:off x="1628763" y="4895984"/>
            <a:ext cx="932843" cy="369332"/>
          </a:xfrm>
          <a:prstGeom prst="rect">
            <a:avLst/>
          </a:prstGeom>
          <a:noFill/>
        </p:spPr>
        <p:txBody>
          <a:bodyPr wrap="none" rtlCol="0">
            <a:spAutoFit/>
          </a:bodyPr>
          <a:lstStyle/>
          <a:p>
            <a:r>
              <a:rPr lang="en-US" dirty="0"/>
              <a:t>timeout</a:t>
            </a:r>
          </a:p>
        </p:txBody>
      </p:sp>
      <p:sp>
        <p:nvSpPr>
          <p:cNvPr id="57" name="Freeform 56"/>
          <p:cNvSpPr/>
          <p:nvPr/>
        </p:nvSpPr>
        <p:spPr>
          <a:xfrm flipH="1">
            <a:off x="5476033" y="5007049"/>
            <a:ext cx="423226"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TextBox 58"/>
          <p:cNvSpPr txBox="1"/>
          <p:nvPr/>
        </p:nvSpPr>
        <p:spPr>
          <a:xfrm>
            <a:off x="4641475" y="5083944"/>
            <a:ext cx="834558" cy="369332"/>
          </a:xfrm>
          <a:prstGeom prst="rect">
            <a:avLst/>
          </a:prstGeom>
          <a:noFill/>
        </p:spPr>
        <p:txBody>
          <a:bodyPr wrap="none" rtlCol="0">
            <a:spAutoFit/>
          </a:bodyPr>
          <a:lstStyle/>
          <a:p>
            <a:r>
              <a:rPr lang="en-US" dirty="0"/>
              <a:t>Leader</a:t>
            </a:r>
          </a:p>
        </p:txBody>
      </p:sp>
      <p:sp>
        <p:nvSpPr>
          <p:cNvPr id="61" name="TextBox 60"/>
          <p:cNvSpPr txBox="1"/>
          <p:nvPr/>
        </p:nvSpPr>
        <p:spPr>
          <a:xfrm>
            <a:off x="386046" y="6241191"/>
            <a:ext cx="8630776" cy="584776"/>
          </a:xfrm>
          <a:prstGeom prst="rect">
            <a:avLst/>
          </a:prstGeom>
          <a:noFill/>
        </p:spPr>
        <p:txBody>
          <a:bodyPr wrap="none" rtlCol="0">
            <a:spAutoFit/>
          </a:bodyPr>
          <a:lstStyle/>
          <a:p>
            <a:r>
              <a:rPr lang="en-US" sz="1600" i="1" dirty="0">
                <a:solidFill>
                  <a:srgbClr val="0000FF"/>
                </a:solidFill>
              </a:rPr>
              <a:t>If the leader is in the minority of the partition, then it will timeout and eventually some node from the </a:t>
            </a:r>
          </a:p>
          <a:p>
            <a:r>
              <a:rPr lang="en-US" sz="1600" i="1" dirty="0">
                <a:solidFill>
                  <a:srgbClr val="0000FF"/>
                </a:solidFill>
              </a:rPr>
              <a:t>majority partition will become a leader</a:t>
            </a:r>
          </a:p>
        </p:txBody>
      </p:sp>
      <p:sp>
        <p:nvSpPr>
          <p:cNvPr id="3" name="TextBox 2">
            <a:extLst>
              <a:ext uri="{FF2B5EF4-FFF2-40B4-BE49-F238E27FC236}">
                <a16:creationId xmlns:a16="http://schemas.microsoft.com/office/drawing/2014/main" id="{9E8CE4E4-B17E-93A3-336D-CFB034B1AD99}"/>
              </a:ext>
            </a:extLst>
          </p:cNvPr>
          <p:cNvSpPr txBox="1"/>
          <p:nvPr/>
        </p:nvSpPr>
        <p:spPr>
          <a:xfrm>
            <a:off x="5228663" y="4389334"/>
            <a:ext cx="3410858" cy="369332"/>
          </a:xfrm>
          <a:prstGeom prst="rect">
            <a:avLst/>
          </a:prstGeom>
          <a:noFill/>
        </p:spPr>
        <p:txBody>
          <a:bodyPr wrap="square" rtlCol="0">
            <a:spAutoFit/>
          </a:bodyPr>
          <a:lstStyle/>
          <a:p>
            <a:r>
              <a:rPr lang="en-US" dirty="0">
                <a:solidFill>
                  <a:schemeClr val="accent2"/>
                </a:solidFill>
                <a:highlight>
                  <a:srgbClr val="FFFF00"/>
                </a:highlight>
              </a:rPr>
              <a:t>Node 4 will become the leader</a:t>
            </a:r>
            <a:endParaRPr lang="en-SG" dirty="0">
              <a:solidFill>
                <a:schemeClr val="accent2"/>
              </a:solidFill>
              <a:highlight>
                <a:srgbClr val="FFFF00"/>
              </a:highlight>
            </a:endParaRPr>
          </a:p>
        </p:txBody>
      </p:sp>
    </p:spTree>
    <p:extLst>
      <p:ext uri="{BB962C8B-B14F-4D97-AF65-F5344CB8AC3E}">
        <p14:creationId xmlns:p14="http://schemas.microsoft.com/office/powerpoint/2010/main" val="4504014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Paxos Solution: Challenge 6</a:t>
            </a:r>
            <a:br>
              <a:rPr lang="en-US" dirty="0"/>
            </a:br>
            <a:r>
              <a:rPr lang="en-US" dirty="0">
                <a:solidFill>
                  <a:schemeClr val="accent2"/>
                </a:solidFill>
              </a:rPr>
              <a:t>(Incomplete </a:t>
            </a:r>
            <a:r>
              <a:rPr lang="en-US" dirty="0" err="1">
                <a:solidFill>
                  <a:schemeClr val="accent2"/>
                </a:solidFill>
              </a:rPr>
              <a:t>Paxos</a:t>
            </a:r>
            <a:r>
              <a:rPr lang="en-US" dirty="0">
                <a:solidFill>
                  <a:schemeClr val="accent2"/>
                </a:solidFill>
              </a:rPr>
              <a:t>)</a:t>
            </a:r>
            <a:endParaRPr lang="en-US" dirty="0"/>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17" name="Straight Arrow Connector 16"/>
          <p:cNvCxnSpPr/>
          <p:nvPr/>
        </p:nvCxnSpPr>
        <p:spPr>
          <a:xfrm>
            <a:off x="1271622" y="2274317"/>
            <a:ext cx="3042477"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11119" y="2459151"/>
            <a:ext cx="1377300" cy="646331"/>
          </a:xfrm>
          <a:prstGeom prst="rect">
            <a:avLst/>
          </a:prstGeom>
          <a:noFill/>
        </p:spPr>
        <p:txBody>
          <a:bodyPr wrap="none" rtlCol="0">
            <a:spAutoFit/>
          </a:bodyPr>
          <a:lstStyle/>
          <a:p>
            <a:r>
              <a:rPr lang="en-US" dirty="0">
                <a:solidFill>
                  <a:srgbClr val="0000FF"/>
                </a:solidFill>
              </a:rPr>
              <a:t>&lt;accept-OK&gt; </a:t>
            </a:r>
          </a:p>
          <a:p>
            <a:endParaRPr lang="en-US" dirty="0"/>
          </a:p>
        </p:txBody>
      </p:sp>
      <p:cxnSp>
        <p:nvCxnSpPr>
          <p:cNvPr id="21" name="Straight Arrow Connector 20"/>
          <p:cNvCxnSpPr/>
          <p:nvPr/>
        </p:nvCxnSpPr>
        <p:spPr>
          <a:xfrm flipH="1">
            <a:off x="4266403" y="2782317"/>
            <a:ext cx="1665926" cy="70435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821980" y="3068398"/>
            <a:ext cx="1377300" cy="646331"/>
          </a:xfrm>
          <a:prstGeom prst="rect">
            <a:avLst/>
          </a:prstGeom>
          <a:noFill/>
        </p:spPr>
        <p:txBody>
          <a:bodyPr wrap="none" rtlCol="0">
            <a:spAutoFit/>
          </a:bodyPr>
          <a:lstStyle/>
          <a:p>
            <a:r>
              <a:rPr lang="en-US" dirty="0">
                <a:solidFill>
                  <a:srgbClr val="0000FF"/>
                </a:solidFill>
              </a:rPr>
              <a:t>&lt;accept-OK&gt; </a:t>
            </a:r>
          </a:p>
          <a:p>
            <a:endParaRPr lang="en-US" dirty="0"/>
          </a:p>
        </p:txBody>
      </p:sp>
      <p:cxnSp>
        <p:nvCxnSpPr>
          <p:cNvPr id="27" name="Straight Arrow Connector 26"/>
          <p:cNvCxnSpPr/>
          <p:nvPr/>
        </p:nvCxnSpPr>
        <p:spPr>
          <a:xfrm flipH="1">
            <a:off x="1280803" y="1701395"/>
            <a:ext cx="3010092" cy="30192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720300" y="1803750"/>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cxnSp>
        <p:nvCxnSpPr>
          <p:cNvPr id="30" name="Straight Arrow Connector 29"/>
          <p:cNvCxnSpPr/>
          <p:nvPr/>
        </p:nvCxnSpPr>
        <p:spPr>
          <a:xfrm>
            <a:off x="4314099" y="2003323"/>
            <a:ext cx="1642420" cy="35706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01434" y="1832018"/>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cxnSp>
        <p:nvCxnSpPr>
          <p:cNvPr id="34" name="Straight Connector 33"/>
          <p:cNvCxnSpPr/>
          <p:nvPr/>
        </p:nvCxnSpPr>
        <p:spPr>
          <a:xfrm flipH="1">
            <a:off x="917048" y="4110681"/>
            <a:ext cx="7568771"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658925" y="2782316"/>
            <a:ext cx="837827" cy="646331"/>
          </a:xfrm>
          <a:prstGeom prst="rect">
            <a:avLst/>
          </a:prstGeom>
          <a:noFill/>
        </p:spPr>
        <p:txBody>
          <a:bodyPr wrap="none" rtlCol="0">
            <a:spAutoFit/>
          </a:bodyPr>
          <a:lstStyle/>
          <a:p>
            <a:r>
              <a:rPr lang="en-US" b="1" dirty="0"/>
              <a:t>Accept</a:t>
            </a:r>
          </a:p>
          <a:p>
            <a:endParaRPr lang="en-US" dirty="0"/>
          </a:p>
        </p:txBody>
      </p:sp>
      <p:cxnSp>
        <p:nvCxnSpPr>
          <p:cNvPr id="36" name="Straight Arrow Connector 35"/>
          <p:cNvCxnSpPr/>
          <p:nvPr/>
        </p:nvCxnSpPr>
        <p:spPr>
          <a:xfrm flipH="1">
            <a:off x="2828804" y="4361328"/>
            <a:ext cx="1437599" cy="34746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4290895" y="4361328"/>
            <a:ext cx="1665624" cy="347468"/>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553183" y="4181946"/>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0" name="TextBox 49"/>
          <p:cNvSpPr txBox="1"/>
          <p:nvPr/>
        </p:nvSpPr>
        <p:spPr>
          <a:xfrm>
            <a:off x="4921091" y="4214874"/>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2" name="TextBox 51"/>
          <p:cNvSpPr txBox="1"/>
          <p:nvPr/>
        </p:nvSpPr>
        <p:spPr>
          <a:xfrm>
            <a:off x="7658925" y="5030383"/>
            <a:ext cx="839743" cy="646331"/>
          </a:xfrm>
          <a:prstGeom prst="rect">
            <a:avLst/>
          </a:prstGeom>
          <a:noFill/>
        </p:spPr>
        <p:txBody>
          <a:bodyPr wrap="none" rtlCol="0">
            <a:spAutoFit/>
          </a:bodyPr>
          <a:lstStyle/>
          <a:p>
            <a:r>
              <a:rPr lang="en-US" b="1" dirty="0"/>
              <a:t>Decide</a:t>
            </a:r>
          </a:p>
          <a:p>
            <a:endParaRPr lang="en-US" dirty="0"/>
          </a:p>
        </p:txBody>
      </p:sp>
      <p:sp>
        <p:nvSpPr>
          <p:cNvPr id="53" name="TextBox 52"/>
          <p:cNvSpPr txBox="1"/>
          <p:nvPr/>
        </p:nvSpPr>
        <p:spPr>
          <a:xfrm>
            <a:off x="155229" y="6273224"/>
            <a:ext cx="9092441" cy="584776"/>
          </a:xfrm>
          <a:prstGeom prst="rect">
            <a:avLst/>
          </a:prstGeom>
          <a:noFill/>
        </p:spPr>
        <p:txBody>
          <a:bodyPr wrap="none" rtlCol="0">
            <a:spAutoFit/>
          </a:bodyPr>
          <a:lstStyle/>
          <a:p>
            <a:pPr algn="ctr"/>
            <a:r>
              <a:rPr lang="en-US" sz="1600" i="1" dirty="0">
                <a:solidFill>
                  <a:srgbClr val="0000FF"/>
                </a:solidFill>
              </a:rPr>
              <a:t>Acceptor fails after sending accept-OK. Thus, Phase 3 does not complete, as Node 3 times out after sending </a:t>
            </a:r>
          </a:p>
          <a:p>
            <a:pPr algn="ctr"/>
            <a:r>
              <a:rPr lang="en-US" sz="1600" i="1" dirty="0">
                <a:solidFill>
                  <a:srgbClr val="0000FF"/>
                </a:solidFill>
              </a:rPr>
              <a:t>&lt;decide, V&gt; message to Node 4</a:t>
            </a:r>
          </a:p>
        </p:txBody>
      </p:sp>
      <p:sp>
        <p:nvSpPr>
          <p:cNvPr id="37" name="Explosion 1 36"/>
          <p:cNvSpPr/>
          <p:nvPr/>
        </p:nvSpPr>
        <p:spPr>
          <a:xfrm>
            <a:off x="5454567" y="3313822"/>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5601343" y="3530063"/>
            <a:ext cx="710351" cy="369332"/>
          </a:xfrm>
          <a:prstGeom prst="rect">
            <a:avLst/>
          </a:prstGeom>
          <a:noFill/>
        </p:spPr>
        <p:txBody>
          <a:bodyPr wrap="none" rtlCol="0">
            <a:spAutoFit/>
          </a:bodyPr>
          <a:lstStyle/>
          <a:p>
            <a:r>
              <a:rPr lang="en-US" dirty="0"/>
              <a:t>Crash</a:t>
            </a:r>
          </a:p>
        </p:txBody>
      </p:sp>
      <p:cxnSp>
        <p:nvCxnSpPr>
          <p:cNvPr id="40" name="Straight Arrow Connector 39"/>
          <p:cNvCxnSpPr/>
          <p:nvPr/>
        </p:nvCxnSpPr>
        <p:spPr>
          <a:xfrm flipH="1">
            <a:off x="1271623" y="4361328"/>
            <a:ext cx="3019272" cy="106300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290594" y="4373315"/>
            <a:ext cx="3272971" cy="117084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1295813" y="5007888"/>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44" name="TextBox 43"/>
          <p:cNvSpPr txBox="1"/>
          <p:nvPr/>
        </p:nvSpPr>
        <p:spPr>
          <a:xfrm>
            <a:off x="6380736" y="5097034"/>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Tree>
    <p:extLst>
      <p:ext uri="{BB962C8B-B14F-4D97-AF65-F5344CB8AC3E}">
        <p14:creationId xmlns:p14="http://schemas.microsoft.com/office/powerpoint/2010/main" val="29277803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83671" cy="1143000"/>
          </a:xfrm>
        </p:spPr>
        <p:txBody>
          <a:bodyPr>
            <a:normAutofit fontScale="90000"/>
          </a:bodyPr>
          <a:lstStyle/>
          <a:p>
            <a:r>
              <a:rPr lang="en-US" dirty="0"/>
              <a:t>Paxos Solution: Challenge 6: Scenario 1</a:t>
            </a:r>
            <a:br>
              <a:rPr lang="en-US" dirty="0"/>
            </a:br>
            <a:r>
              <a:rPr lang="en-US" dirty="0">
                <a:solidFill>
                  <a:schemeClr val="accent2"/>
                </a:solidFill>
              </a:rPr>
              <a:t>(Incomplete </a:t>
            </a:r>
            <a:r>
              <a:rPr lang="en-US" dirty="0" err="1">
                <a:solidFill>
                  <a:schemeClr val="accent2"/>
                </a:solidFill>
              </a:rPr>
              <a:t>Paxos</a:t>
            </a:r>
            <a:r>
              <a:rPr lang="en-US" dirty="0">
                <a:solidFill>
                  <a:schemeClr val="accent2"/>
                </a:solidFill>
              </a:rPr>
              <a:t>, restart)</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17" name="Straight Arrow Connector 16"/>
          <p:cNvCxnSpPr/>
          <p:nvPr/>
        </p:nvCxnSpPr>
        <p:spPr>
          <a:xfrm>
            <a:off x="1271622" y="2274317"/>
            <a:ext cx="3042477" cy="50800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11119" y="2459151"/>
            <a:ext cx="1377300" cy="646331"/>
          </a:xfrm>
          <a:prstGeom prst="rect">
            <a:avLst/>
          </a:prstGeom>
          <a:noFill/>
        </p:spPr>
        <p:txBody>
          <a:bodyPr wrap="none" rtlCol="0">
            <a:spAutoFit/>
          </a:bodyPr>
          <a:lstStyle/>
          <a:p>
            <a:r>
              <a:rPr lang="en-US" dirty="0">
                <a:solidFill>
                  <a:srgbClr val="0000FF"/>
                </a:solidFill>
              </a:rPr>
              <a:t>&lt;accept-OK&gt; </a:t>
            </a:r>
          </a:p>
          <a:p>
            <a:endParaRPr lang="en-US" dirty="0"/>
          </a:p>
        </p:txBody>
      </p:sp>
      <p:cxnSp>
        <p:nvCxnSpPr>
          <p:cNvPr id="21" name="Straight Arrow Connector 20"/>
          <p:cNvCxnSpPr/>
          <p:nvPr/>
        </p:nvCxnSpPr>
        <p:spPr>
          <a:xfrm flipH="1">
            <a:off x="4266403" y="2782317"/>
            <a:ext cx="1665926" cy="70435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821980" y="3068398"/>
            <a:ext cx="1377300" cy="646331"/>
          </a:xfrm>
          <a:prstGeom prst="rect">
            <a:avLst/>
          </a:prstGeom>
          <a:noFill/>
        </p:spPr>
        <p:txBody>
          <a:bodyPr wrap="none" rtlCol="0">
            <a:spAutoFit/>
          </a:bodyPr>
          <a:lstStyle/>
          <a:p>
            <a:r>
              <a:rPr lang="en-US" dirty="0">
                <a:solidFill>
                  <a:srgbClr val="0000FF"/>
                </a:solidFill>
              </a:rPr>
              <a:t>&lt;accept-OK&gt; </a:t>
            </a:r>
          </a:p>
          <a:p>
            <a:endParaRPr lang="en-US" dirty="0"/>
          </a:p>
        </p:txBody>
      </p:sp>
      <p:cxnSp>
        <p:nvCxnSpPr>
          <p:cNvPr id="27" name="Straight Arrow Connector 26"/>
          <p:cNvCxnSpPr/>
          <p:nvPr/>
        </p:nvCxnSpPr>
        <p:spPr>
          <a:xfrm flipH="1">
            <a:off x="1280803" y="1701395"/>
            <a:ext cx="3010092" cy="30192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720300" y="1803750"/>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cxnSp>
        <p:nvCxnSpPr>
          <p:cNvPr id="30" name="Straight Arrow Connector 29"/>
          <p:cNvCxnSpPr/>
          <p:nvPr/>
        </p:nvCxnSpPr>
        <p:spPr>
          <a:xfrm>
            <a:off x="4314099" y="2003323"/>
            <a:ext cx="1642420" cy="35706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01434" y="1832018"/>
            <a:ext cx="1787669" cy="646331"/>
          </a:xfrm>
          <a:prstGeom prst="rect">
            <a:avLst/>
          </a:prstGeom>
          <a:noFill/>
        </p:spPr>
        <p:txBody>
          <a:bodyPr wrap="none" rtlCol="0">
            <a:spAutoFit/>
          </a:bodyPr>
          <a:lstStyle/>
          <a:p>
            <a:r>
              <a:rPr lang="en-US" dirty="0">
                <a:solidFill>
                  <a:srgbClr val="0000FF"/>
                </a:solidFill>
              </a:rPr>
              <a:t>&lt;accept, my</a:t>
            </a:r>
            <a:r>
              <a:rPr lang="en-US" baseline="-25000" dirty="0">
                <a:solidFill>
                  <a:srgbClr val="0000FF"/>
                </a:solidFill>
              </a:rPr>
              <a:t>n,</a:t>
            </a:r>
            <a:r>
              <a:rPr lang="en-US" dirty="0">
                <a:solidFill>
                  <a:srgbClr val="0000FF"/>
                </a:solidFill>
              </a:rPr>
              <a:t> V&gt; </a:t>
            </a:r>
          </a:p>
          <a:p>
            <a:endParaRPr lang="en-US" dirty="0"/>
          </a:p>
        </p:txBody>
      </p:sp>
      <p:cxnSp>
        <p:nvCxnSpPr>
          <p:cNvPr id="34" name="Straight Connector 33"/>
          <p:cNvCxnSpPr/>
          <p:nvPr/>
        </p:nvCxnSpPr>
        <p:spPr>
          <a:xfrm flipH="1">
            <a:off x="917048" y="4110681"/>
            <a:ext cx="7568771"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658925" y="2782316"/>
            <a:ext cx="837827" cy="646331"/>
          </a:xfrm>
          <a:prstGeom prst="rect">
            <a:avLst/>
          </a:prstGeom>
          <a:noFill/>
        </p:spPr>
        <p:txBody>
          <a:bodyPr wrap="none" rtlCol="0">
            <a:spAutoFit/>
          </a:bodyPr>
          <a:lstStyle/>
          <a:p>
            <a:r>
              <a:rPr lang="en-US" b="1" dirty="0"/>
              <a:t>Accept</a:t>
            </a:r>
          </a:p>
          <a:p>
            <a:endParaRPr lang="en-US" dirty="0"/>
          </a:p>
        </p:txBody>
      </p:sp>
      <p:cxnSp>
        <p:nvCxnSpPr>
          <p:cNvPr id="36" name="Straight Arrow Connector 35"/>
          <p:cNvCxnSpPr/>
          <p:nvPr/>
        </p:nvCxnSpPr>
        <p:spPr>
          <a:xfrm flipH="1">
            <a:off x="2828804" y="4361328"/>
            <a:ext cx="1437599" cy="34746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1271623" y="4361328"/>
            <a:ext cx="3019272" cy="106300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290594" y="4373315"/>
            <a:ext cx="3272971" cy="117084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4290895" y="4361328"/>
            <a:ext cx="1665624" cy="347468"/>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295813" y="5007888"/>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49" name="TextBox 48"/>
          <p:cNvSpPr txBox="1"/>
          <p:nvPr/>
        </p:nvSpPr>
        <p:spPr>
          <a:xfrm>
            <a:off x="2553183" y="4181946"/>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0" name="TextBox 49"/>
          <p:cNvSpPr txBox="1"/>
          <p:nvPr/>
        </p:nvSpPr>
        <p:spPr>
          <a:xfrm>
            <a:off x="4921091" y="4214874"/>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1" name="TextBox 50"/>
          <p:cNvSpPr txBox="1"/>
          <p:nvPr/>
        </p:nvSpPr>
        <p:spPr>
          <a:xfrm>
            <a:off x="6380736" y="5097034"/>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2" name="TextBox 51"/>
          <p:cNvSpPr txBox="1"/>
          <p:nvPr/>
        </p:nvSpPr>
        <p:spPr>
          <a:xfrm>
            <a:off x="7658925" y="5030383"/>
            <a:ext cx="839743" cy="646331"/>
          </a:xfrm>
          <a:prstGeom prst="rect">
            <a:avLst/>
          </a:prstGeom>
          <a:noFill/>
        </p:spPr>
        <p:txBody>
          <a:bodyPr wrap="none" rtlCol="0">
            <a:spAutoFit/>
          </a:bodyPr>
          <a:lstStyle/>
          <a:p>
            <a:r>
              <a:rPr lang="en-US" b="1" dirty="0"/>
              <a:t>Decide</a:t>
            </a:r>
          </a:p>
          <a:p>
            <a:endParaRPr lang="en-US" dirty="0"/>
          </a:p>
        </p:txBody>
      </p:sp>
      <p:sp>
        <p:nvSpPr>
          <p:cNvPr id="53" name="TextBox 52"/>
          <p:cNvSpPr txBox="1"/>
          <p:nvPr/>
        </p:nvSpPr>
        <p:spPr>
          <a:xfrm>
            <a:off x="562055" y="6273224"/>
            <a:ext cx="8278816" cy="338554"/>
          </a:xfrm>
          <a:prstGeom prst="rect">
            <a:avLst/>
          </a:prstGeom>
          <a:noFill/>
        </p:spPr>
        <p:txBody>
          <a:bodyPr wrap="none" rtlCol="0">
            <a:spAutoFit/>
          </a:bodyPr>
          <a:lstStyle/>
          <a:p>
            <a:pPr algn="ctr"/>
            <a:r>
              <a:rPr lang="en-US" sz="1600" i="1" dirty="0">
                <a:solidFill>
                  <a:srgbClr val="0000FF"/>
                </a:solidFill>
              </a:rPr>
              <a:t>If Node 4 permanently encounters fault, previous Paxos session does not complete. </a:t>
            </a:r>
            <a:r>
              <a:rPr lang="en-US" sz="1600" b="1" i="1" dirty="0">
                <a:solidFill>
                  <a:srgbClr val="0000FF"/>
                </a:solidFill>
              </a:rPr>
              <a:t>Restart Paxos. </a:t>
            </a:r>
          </a:p>
        </p:txBody>
      </p:sp>
      <p:sp>
        <p:nvSpPr>
          <p:cNvPr id="37" name="Explosion 1 36"/>
          <p:cNvSpPr/>
          <p:nvPr/>
        </p:nvSpPr>
        <p:spPr>
          <a:xfrm>
            <a:off x="5454567" y="3313822"/>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5601343" y="3530063"/>
            <a:ext cx="710351" cy="369332"/>
          </a:xfrm>
          <a:prstGeom prst="rect">
            <a:avLst/>
          </a:prstGeom>
          <a:noFill/>
        </p:spPr>
        <p:txBody>
          <a:bodyPr wrap="none" rtlCol="0">
            <a:spAutoFit/>
          </a:bodyPr>
          <a:lstStyle/>
          <a:p>
            <a:r>
              <a:rPr lang="en-US" dirty="0"/>
              <a:t>Crash</a:t>
            </a:r>
          </a:p>
        </p:txBody>
      </p:sp>
      <p:sp>
        <p:nvSpPr>
          <p:cNvPr id="40" name="Freeform 39"/>
          <p:cNvSpPr/>
          <p:nvPr/>
        </p:nvSpPr>
        <p:spPr>
          <a:xfrm>
            <a:off x="4237185" y="4614936"/>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Freeform 41"/>
          <p:cNvSpPr/>
          <p:nvPr/>
        </p:nvSpPr>
        <p:spPr>
          <a:xfrm>
            <a:off x="4246065" y="5408384"/>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3732567" y="4684722"/>
            <a:ext cx="932843" cy="646331"/>
          </a:xfrm>
          <a:prstGeom prst="rect">
            <a:avLst/>
          </a:prstGeom>
          <a:noFill/>
        </p:spPr>
        <p:txBody>
          <a:bodyPr wrap="none" rtlCol="0">
            <a:spAutoFit/>
          </a:bodyPr>
          <a:lstStyle/>
          <a:p>
            <a:r>
              <a:rPr lang="en-US" dirty="0">
                <a:solidFill>
                  <a:srgbClr val="0000FF"/>
                </a:solidFill>
              </a:rPr>
              <a:t>timeout</a:t>
            </a:r>
          </a:p>
          <a:p>
            <a:endParaRPr lang="en-US" dirty="0"/>
          </a:p>
        </p:txBody>
      </p:sp>
      <p:sp>
        <p:nvSpPr>
          <p:cNvPr id="44" name="TextBox 43"/>
          <p:cNvSpPr txBox="1"/>
          <p:nvPr/>
        </p:nvSpPr>
        <p:spPr>
          <a:xfrm>
            <a:off x="3707763" y="5452167"/>
            <a:ext cx="1454808" cy="646331"/>
          </a:xfrm>
          <a:prstGeom prst="rect">
            <a:avLst/>
          </a:prstGeom>
          <a:noFill/>
        </p:spPr>
        <p:txBody>
          <a:bodyPr wrap="none" rtlCol="0">
            <a:spAutoFit/>
          </a:bodyPr>
          <a:lstStyle/>
          <a:p>
            <a:r>
              <a:rPr lang="en-US" dirty="0">
                <a:solidFill>
                  <a:srgbClr val="0000FF"/>
                </a:solidFill>
              </a:rPr>
              <a:t>Restart Paxos</a:t>
            </a:r>
          </a:p>
          <a:p>
            <a:endParaRPr lang="en-US" dirty="0"/>
          </a:p>
        </p:txBody>
      </p:sp>
    </p:spTree>
    <p:extLst>
      <p:ext uri="{BB962C8B-B14F-4D97-AF65-F5344CB8AC3E}">
        <p14:creationId xmlns:p14="http://schemas.microsoft.com/office/powerpoint/2010/main" val="1413095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83671" cy="1143000"/>
          </a:xfrm>
        </p:spPr>
        <p:txBody>
          <a:bodyPr>
            <a:normAutofit fontScale="90000"/>
          </a:bodyPr>
          <a:lstStyle/>
          <a:p>
            <a:r>
              <a:rPr lang="en-US" dirty="0"/>
              <a:t>Paxos Solution: Challenge 6: Scenario 2</a:t>
            </a:r>
            <a:br>
              <a:rPr lang="en-US" dirty="0"/>
            </a:br>
            <a:r>
              <a:rPr lang="en-US" dirty="0">
                <a:solidFill>
                  <a:schemeClr val="accent2"/>
                </a:solidFill>
              </a:rPr>
              <a:t>(Failure to send decide)</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36" name="Straight Arrow Connector 35"/>
          <p:cNvCxnSpPr/>
          <p:nvPr/>
        </p:nvCxnSpPr>
        <p:spPr>
          <a:xfrm flipH="1">
            <a:off x="2890147" y="1797232"/>
            <a:ext cx="1437599" cy="34746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1332966" y="1797232"/>
            <a:ext cx="3019272" cy="106300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351937" y="1809219"/>
            <a:ext cx="3272971" cy="117084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4352238" y="1797232"/>
            <a:ext cx="1665624" cy="347468"/>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357156" y="2443792"/>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49" name="TextBox 48"/>
          <p:cNvSpPr txBox="1"/>
          <p:nvPr/>
        </p:nvSpPr>
        <p:spPr>
          <a:xfrm>
            <a:off x="2614526" y="1617850"/>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0" name="TextBox 49"/>
          <p:cNvSpPr txBox="1"/>
          <p:nvPr/>
        </p:nvSpPr>
        <p:spPr>
          <a:xfrm>
            <a:off x="4982434" y="1650778"/>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1" name="TextBox 50"/>
          <p:cNvSpPr txBox="1"/>
          <p:nvPr/>
        </p:nvSpPr>
        <p:spPr>
          <a:xfrm>
            <a:off x="6442079" y="2532938"/>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2" name="TextBox 51"/>
          <p:cNvSpPr txBox="1"/>
          <p:nvPr/>
        </p:nvSpPr>
        <p:spPr>
          <a:xfrm>
            <a:off x="7720268" y="2466287"/>
            <a:ext cx="839743" cy="646331"/>
          </a:xfrm>
          <a:prstGeom prst="rect">
            <a:avLst/>
          </a:prstGeom>
          <a:noFill/>
        </p:spPr>
        <p:txBody>
          <a:bodyPr wrap="none" rtlCol="0">
            <a:spAutoFit/>
          </a:bodyPr>
          <a:lstStyle/>
          <a:p>
            <a:r>
              <a:rPr lang="en-US" b="1" dirty="0"/>
              <a:t>Decide</a:t>
            </a:r>
          </a:p>
          <a:p>
            <a:endParaRPr lang="en-US" dirty="0"/>
          </a:p>
        </p:txBody>
      </p:sp>
      <p:sp>
        <p:nvSpPr>
          <p:cNvPr id="53" name="TextBox 52"/>
          <p:cNvSpPr txBox="1"/>
          <p:nvPr/>
        </p:nvSpPr>
        <p:spPr>
          <a:xfrm>
            <a:off x="239305" y="6273224"/>
            <a:ext cx="8924346" cy="338554"/>
          </a:xfrm>
          <a:prstGeom prst="rect">
            <a:avLst/>
          </a:prstGeom>
          <a:noFill/>
        </p:spPr>
        <p:txBody>
          <a:bodyPr wrap="none" rtlCol="0">
            <a:spAutoFit/>
          </a:bodyPr>
          <a:lstStyle/>
          <a:p>
            <a:pPr algn="ctr"/>
            <a:r>
              <a:rPr lang="en-US" sz="1600" i="1" dirty="0">
                <a:solidFill>
                  <a:srgbClr val="0000FF"/>
                </a:solidFill>
              </a:rPr>
              <a:t>If the leader fails before Node 4 reboots, then Node 4 needs to </a:t>
            </a:r>
            <a:r>
              <a:rPr lang="en-US" sz="1600" i="1" dirty="0">
                <a:solidFill>
                  <a:srgbClr val="0000FF"/>
                </a:solidFill>
                <a:highlight>
                  <a:srgbClr val="FFFF00"/>
                </a:highlight>
              </a:rPr>
              <a:t>recover </a:t>
            </a:r>
            <a:r>
              <a:rPr lang="en-US" sz="1600" dirty="0">
                <a:solidFill>
                  <a:srgbClr val="0000FF"/>
                </a:solidFill>
                <a:highlight>
                  <a:srgbClr val="FFFF00"/>
                </a:highlight>
              </a:rPr>
              <a:t>N</a:t>
            </a:r>
            <a:r>
              <a:rPr lang="en-US" sz="1600" baseline="-25000" dirty="0">
                <a:solidFill>
                  <a:srgbClr val="0000FF"/>
                </a:solidFill>
                <a:highlight>
                  <a:srgbClr val="FFFF00"/>
                </a:highlight>
              </a:rPr>
              <a:t>a </a:t>
            </a:r>
            <a:r>
              <a:rPr lang="en-US" sz="1600" dirty="0">
                <a:solidFill>
                  <a:srgbClr val="0000FF"/>
                </a:solidFill>
                <a:highlight>
                  <a:srgbClr val="FFFF00"/>
                </a:highlight>
              </a:rPr>
              <a:t>and V</a:t>
            </a:r>
            <a:r>
              <a:rPr lang="en-US" sz="1600" baseline="-25000" dirty="0">
                <a:solidFill>
                  <a:srgbClr val="0000FF"/>
                </a:solidFill>
                <a:highlight>
                  <a:srgbClr val="FFFF00"/>
                </a:highlight>
              </a:rPr>
              <a:t>a </a:t>
            </a:r>
            <a:r>
              <a:rPr lang="en-US" sz="1600" dirty="0">
                <a:solidFill>
                  <a:srgbClr val="0000FF"/>
                </a:solidFill>
                <a:highlight>
                  <a:srgbClr val="FFFF00"/>
                </a:highlight>
              </a:rPr>
              <a:t> from persistent storage</a:t>
            </a:r>
            <a:r>
              <a:rPr lang="en-US" sz="1600" i="1" dirty="0">
                <a:solidFill>
                  <a:srgbClr val="0000FF"/>
                </a:solidFill>
                <a:highlight>
                  <a:srgbClr val="FFFF00"/>
                </a:highlight>
              </a:rPr>
              <a:t> </a:t>
            </a:r>
          </a:p>
        </p:txBody>
      </p:sp>
      <p:sp>
        <p:nvSpPr>
          <p:cNvPr id="40" name="Freeform 39"/>
          <p:cNvSpPr/>
          <p:nvPr/>
        </p:nvSpPr>
        <p:spPr>
          <a:xfrm>
            <a:off x="5932328" y="2828562"/>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6387697" y="3727850"/>
            <a:ext cx="1954381" cy="646331"/>
          </a:xfrm>
          <a:prstGeom prst="rect">
            <a:avLst/>
          </a:prstGeom>
          <a:noFill/>
        </p:spPr>
        <p:txBody>
          <a:bodyPr wrap="none" rtlCol="0">
            <a:spAutoFit/>
          </a:bodyPr>
          <a:lstStyle/>
          <a:p>
            <a:r>
              <a:rPr lang="en-US" dirty="0">
                <a:solidFill>
                  <a:srgbClr val="0000FF"/>
                </a:solidFill>
              </a:rPr>
              <a:t>Recover N</a:t>
            </a:r>
            <a:r>
              <a:rPr lang="en-US" baseline="-25000" dirty="0">
                <a:solidFill>
                  <a:srgbClr val="0000FF"/>
                </a:solidFill>
              </a:rPr>
              <a:t>a  </a:t>
            </a:r>
            <a:r>
              <a:rPr lang="en-US" dirty="0">
                <a:solidFill>
                  <a:srgbClr val="0000FF"/>
                </a:solidFill>
              </a:rPr>
              <a:t> and V</a:t>
            </a:r>
            <a:r>
              <a:rPr lang="en-US" baseline="-25000" dirty="0">
                <a:solidFill>
                  <a:srgbClr val="0000FF"/>
                </a:solidFill>
              </a:rPr>
              <a:t>a</a:t>
            </a:r>
            <a:endParaRPr lang="en-US" dirty="0">
              <a:solidFill>
                <a:srgbClr val="0000FF"/>
              </a:solidFill>
            </a:endParaRPr>
          </a:p>
          <a:p>
            <a:endParaRPr lang="en-US" dirty="0"/>
          </a:p>
        </p:txBody>
      </p:sp>
      <p:sp>
        <p:nvSpPr>
          <p:cNvPr id="46" name="Explosion 1 45"/>
          <p:cNvSpPr/>
          <p:nvPr/>
        </p:nvSpPr>
        <p:spPr>
          <a:xfrm>
            <a:off x="3850286" y="2535543"/>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3997062" y="2751784"/>
            <a:ext cx="710351" cy="369332"/>
          </a:xfrm>
          <a:prstGeom prst="rect">
            <a:avLst/>
          </a:prstGeom>
          <a:noFill/>
        </p:spPr>
        <p:txBody>
          <a:bodyPr wrap="none" rtlCol="0">
            <a:spAutoFit/>
          </a:bodyPr>
          <a:lstStyle/>
          <a:p>
            <a:r>
              <a:rPr lang="en-US" dirty="0"/>
              <a:t>Crash</a:t>
            </a:r>
          </a:p>
        </p:txBody>
      </p:sp>
      <p:sp>
        <p:nvSpPr>
          <p:cNvPr id="54" name="Freeform 53"/>
          <p:cNvSpPr/>
          <p:nvPr/>
        </p:nvSpPr>
        <p:spPr>
          <a:xfrm>
            <a:off x="5956519" y="3674849"/>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6498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(In)consistency with Read</a:t>
            </a:r>
            <a:br>
              <a:rPr lang="en-US" dirty="0"/>
            </a:br>
            <a:r>
              <a:rPr lang="en-US" dirty="0">
                <a:solidFill>
                  <a:schemeClr val="accent2"/>
                </a:solidFill>
              </a:rPr>
              <a:t>(Next slide just shows latency issues)</a:t>
            </a:r>
          </a:p>
        </p:txBody>
      </p:sp>
      <p:cxnSp>
        <p:nvCxnSpPr>
          <p:cNvPr id="5" name="Straight Connector 4"/>
          <p:cNvCxnSpPr/>
          <p:nvPr/>
        </p:nvCxnSpPr>
        <p:spPr>
          <a:xfrm flipH="1">
            <a:off x="433009"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3754361"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1747" y="5938334"/>
            <a:ext cx="909511" cy="369332"/>
          </a:xfrm>
          <a:prstGeom prst="rect">
            <a:avLst/>
          </a:prstGeom>
          <a:noFill/>
        </p:spPr>
        <p:txBody>
          <a:bodyPr wrap="none" rtlCol="0">
            <a:spAutoFit/>
          </a:bodyPr>
          <a:lstStyle/>
          <a:p>
            <a:r>
              <a:rPr lang="en-US" b="1" dirty="0"/>
              <a:t>Client 1 </a:t>
            </a:r>
          </a:p>
        </p:txBody>
      </p:sp>
      <p:sp>
        <p:nvSpPr>
          <p:cNvPr id="8" name="TextBox 7"/>
          <p:cNvSpPr txBox="1"/>
          <p:nvPr/>
        </p:nvSpPr>
        <p:spPr>
          <a:xfrm>
            <a:off x="3073093" y="5938334"/>
            <a:ext cx="2178526" cy="369332"/>
          </a:xfrm>
          <a:prstGeom prst="rect">
            <a:avLst/>
          </a:prstGeom>
          <a:noFill/>
        </p:spPr>
        <p:txBody>
          <a:bodyPr wrap="none" rtlCol="0">
            <a:spAutoFit/>
          </a:bodyPr>
          <a:lstStyle/>
          <a:p>
            <a:r>
              <a:rPr lang="en-US" b="1" dirty="0"/>
              <a:t>RSM Primary Replica</a:t>
            </a:r>
          </a:p>
        </p:txBody>
      </p:sp>
      <p:cxnSp>
        <p:nvCxnSpPr>
          <p:cNvPr id="16" name="Straight Connector 15"/>
          <p:cNvCxnSpPr/>
          <p:nvPr/>
        </p:nvCxnSpPr>
        <p:spPr>
          <a:xfrm flipH="1">
            <a:off x="6911218" y="145704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69295" y="2043667"/>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901619" y="1831573"/>
            <a:ext cx="507020" cy="369332"/>
          </a:xfrm>
          <a:prstGeom prst="rect">
            <a:avLst/>
          </a:prstGeom>
          <a:noFill/>
        </p:spPr>
        <p:txBody>
          <a:bodyPr wrap="none" rtlCol="0">
            <a:spAutoFit/>
          </a:bodyPr>
          <a:lstStyle/>
          <a:p>
            <a:r>
              <a:rPr lang="en-US" dirty="0"/>
              <a:t>W1</a:t>
            </a:r>
          </a:p>
        </p:txBody>
      </p:sp>
      <p:sp>
        <p:nvSpPr>
          <p:cNvPr id="26" name="TextBox 25"/>
          <p:cNvSpPr txBox="1"/>
          <p:nvPr/>
        </p:nvSpPr>
        <p:spPr>
          <a:xfrm>
            <a:off x="5879138" y="5969782"/>
            <a:ext cx="1544012" cy="369332"/>
          </a:xfrm>
          <a:prstGeom prst="rect">
            <a:avLst/>
          </a:prstGeom>
          <a:noFill/>
        </p:spPr>
        <p:txBody>
          <a:bodyPr wrap="none" rtlCol="0">
            <a:spAutoFit/>
          </a:bodyPr>
          <a:lstStyle/>
          <a:p>
            <a:r>
              <a:rPr lang="en-US" b="1" dirty="0"/>
              <a:t>RSM Replica 2</a:t>
            </a:r>
          </a:p>
        </p:txBody>
      </p:sp>
      <p:sp>
        <p:nvSpPr>
          <p:cNvPr id="29" name="TextBox 28"/>
          <p:cNvSpPr txBox="1"/>
          <p:nvPr/>
        </p:nvSpPr>
        <p:spPr>
          <a:xfrm>
            <a:off x="4682591" y="4070047"/>
            <a:ext cx="507020" cy="369332"/>
          </a:xfrm>
          <a:prstGeom prst="rect">
            <a:avLst/>
          </a:prstGeom>
          <a:noFill/>
        </p:spPr>
        <p:txBody>
          <a:bodyPr wrap="none" rtlCol="0">
            <a:spAutoFit/>
          </a:bodyPr>
          <a:lstStyle/>
          <a:p>
            <a:r>
              <a:rPr lang="en-US" dirty="0"/>
              <a:t>W1</a:t>
            </a:r>
          </a:p>
        </p:txBody>
      </p:sp>
      <p:sp>
        <p:nvSpPr>
          <p:cNvPr id="30" name="TextBox 29"/>
          <p:cNvSpPr txBox="1"/>
          <p:nvPr/>
        </p:nvSpPr>
        <p:spPr>
          <a:xfrm>
            <a:off x="5879138" y="5035247"/>
            <a:ext cx="507020" cy="369332"/>
          </a:xfrm>
          <a:prstGeom prst="rect">
            <a:avLst/>
          </a:prstGeom>
          <a:noFill/>
        </p:spPr>
        <p:txBody>
          <a:bodyPr wrap="none" rtlCol="0">
            <a:spAutoFit/>
          </a:bodyPr>
          <a:lstStyle/>
          <a:p>
            <a:r>
              <a:rPr lang="en-US" dirty="0"/>
              <a:t>W2</a:t>
            </a:r>
          </a:p>
        </p:txBody>
      </p:sp>
      <p:cxnSp>
        <p:nvCxnSpPr>
          <p:cNvPr id="31" name="Straight Arrow Connector 30"/>
          <p:cNvCxnSpPr/>
          <p:nvPr/>
        </p:nvCxnSpPr>
        <p:spPr>
          <a:xfrm>
            <a:off x="1966000" y="3404809"/>
            <a:ext cx="1788361" cy="52009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711216" y="3664430"/>
            <a:ext cx="507020" cy="369332"/>
          </a:xfrm>
          <a:prstGeom prst="rect">
            <a:avLst/>
          </a:prstGeom>
          <a:noFill/>
        </p:spPr>
        <p:txBody>
          <a:bodyPr wrap="none" rtlCol="0">
            <a:spAutoFit/>
          </a:bodyPr>
          <a:lstStyle/>
          <a:p>
            <a:r>
              <a:rPr lang="en-US" dirty="0"/>
              <a:t>W2</a:t>
            </a:r>
          </a:p>
        </p:txBody>
      </p:sp>
      <p:cxnSp>
        <p:nvCxnSpPr>
          <p:cNvPr id="17" name="Straight Connector 16"/>
          <p:cNvCxnSpPr/>
          <p:nvPr/>
        </p:nvCxnSpPr>
        <p:spPr>
          <a:xfrm flipH="1">
            <a:off x="1966000" y="1499382"/>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511244" y="5928659"/>
            <a:ext cx="909511" cy="369332"/>
          </a:xfrm>
          <a:prstGeom prst="rect">
            <a:avLst/>
          </a:prstGeom>
          <a:noFill/>
        </p:spPr>
        <p:txBody>
          <a:bodyPr wrap="none" rtlCol="0">
            <a:spAutoFit/>
          </a:bodyPr>
          <a:lstStyle/>
          <a:p>
            <a:r>
              <a:rPr lang="en-US" b="1" dirty="0"/>
              <a:t>Client 2 </a:t>
            </a:r>
          </a:p>
        </p:txBody>
      </p:sp>
      <p:cxnSp>
        <p:nvCxnSpPr>
          <p:cNvPr id="21" name="Straight Arrow Connector 20"/>
          <p:cNvCxnSpPr/>
          <p:nvPr/>
        </p:nvCxnSpPr>
        <p:spPr>
          <a:xfrm>
            <a:off x="3778552" y="4228067"/>
            <a:ext cx="3132666" cy="51931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778552" y="4856237"/>
            <a:ext cx="3132667" cy="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154430" y="4526429"/>
            <a:ext cx="520771" cy="369332"/>
          </a:xfrm>
          <a:prstGeom prst="rect">
            <a:avLst/>
          </a:prstGeom>
          <a:noFill/>
        </p:spPr>
        <p:txBody>
          <a:bodyPr wrap="none" rtlCol="0">
            <a:spAutoFit/>
          </a:bodyPr>
          <a:lstStyle/>
          <a:p>
            <a:r>
              <a:rPr lang="en-US" dirty="0" err="1"/>
              <a:t>Ack</a:t>
            </a:r>
            <a:endParaRPr lang="en-US" dirty="0"/>
          </a:p>
        </p:txBody>
      </p:sp>
      <p:cxnSp>
        <p:nvCxnSpPr>
          <p:cNvPr id="34" name="Straight Arrow Connector 33"/>
          <p:cNvCxnSpPr/>
          <p:nvPr/>
        </p:nvCxnSpPr>
        <p:spPr>
          <a:xfrm>
            <a:off x="3754361" y="4997324"/>
            <a:ext cx="3132666" cy="51931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3754361" y="5722256"/>
            <a:ext cx="3132667" cy="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306830" y="5339229"/>
            <a:ext cx="520771" cy="369332"/>
          </a:xfrm>
          <a:prstGeom prst="rect">
            <a:avLst/>
          </a:prstGeom>
          <a:noFill/>
        </p:spPr>
        <p:txBody>
          <a:bodyPr wrap="none" rtlCol="0">
            <a:spAutoFit/>
          </a:bodyPr>
          <a:lstStyle/>
          <a:p>
            <a:r>
              <a:rPr lang="en-US" dirty="0" err="1"/>
              <a:t>Ack</a:t>
            </a:r>
            <a:endParaRPr lang="en-US" dirty="0"/>
          </a:p>
        </p:txBody>
      </p:sp>
      <p:cxnSp>
        <p:nvCxnSpPr>
          <p:cNvPr id="25" name="Straight Connector 24"/>
          <p:cNvCxnSpPr/>
          <p:nvPr/>
        </p:nvCxnSpPr>
        <p:spPr>
          <a:xfrm flipH="1">
            <a:off x="8432114"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977358" y="5920193"/>
            <a:ext cx="909511" cy="369332"/>
          </a:xfrm>
          <a:prstGeom prst="rect">
            <a:avLst/>
          </a:prstGeom>
          <a:noFill/>
        </p:spPr>
        <p:txBody>
          <a:bodyPr wrap="none" rtlCol="0">
            <a:spAutoFit/>
          </a:bodyPr>
          <a:lstStyle/>
          <a:p>
            <a:r>
              <a:rPr lang="en-US" b="1" dirty="0"/>
              <a:t>Client 3 </a:t>
            </a:r>
          </a:p>
        </p:txBody>
      </p:sp>
      <p:cxnSp>
        <p:nvCxnSpPr>
          <p:cNvPr id="28" name="Straight Arrow Connector 27"/>
          <p:cNvCxnSpPr/>
          <p:nvPr/>
        </p:nvCxnSpPr>
        <p:spPr>
          <a:xfrm flipH="1">
            <a:off x="3778552" y="2685143"/>
            <a:ext cx="4653562" cy="882952"/>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189611" y="2874997"/>
            <a:ext cx="656700" cy="369332"/>
          </a:xfrm>
          <a:prstGeom prst="rect">
            <a:avLst/>
          </a:prstGeom>
          <a:noFill/>
        </p:spPr>
        <p:txBody>
          <a:bodyPr wrap="none" rtlCol="0">
            <a:spAutoFit/>
          </a:bodyPr>
          <a:lstStyle/>
          <a:p>
            <a:r>
              <a:rPr lang="en-US" dirty="0"/>
              <a:t>Read</a:t>
            </a:r>
          </a:p>
        </p:txBody>
      </p:sp>
      <p:cxnSp>
        <p:nvCxnSpPr>
          <p:cNvPr id="38" name="Straight Arrow Connector 37"/>
          <p:cNvCxnSpPr/>
          <p:nvPr/>
        </p:nvCxnSpPr>
        <p:spPr>
          <a:xfrm>
            <a:off x="3754361" y="3712384"/>
            <a:ext cx="4677753" cy="357663"/>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729458" y="3525333"/>
            <a:ext cx="2052628" cy="369332"/>
          </a:xfrm>
          <a:prstGeom prst="rect">
            <a:avLst/>
          </a:prstGeom>
          <a:noFill/>
        </p:spPr>
        <p:txBody>
          <a:bodyPr wrap="none" rtlCol="0">
            <a:spAutoFit/>
          </a:bodyPr>
          <a:lstStyle/>
          <a:p>
            <a:r>
              <a:rPr lang="en-US" dirty="0"/>
              <a:t>Gets value from W1</a:t>
            </a:r>
          </a:p>
        </p:txBody>
      </p:sp>
    </p:spTree>
    <p:extLst>
      <p:ext uri="{BB962C8B-B14F-4D97-AF65-F5344CB8AC3E}">
        <p14:creationId xmlns:p14="http://schemas.microsoft.com/office/powerpoint/2010/main" val="7506781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83671" cy="1143000"/>
          </a:xfrm>
        </p:spPr>
        <p:txBody>
          <a:bodyPr>
            <a:normAutofit fontScale="90000"/>
          </a:bodyPr>
          <a:lstStyle/>
          <a:p>
            <a:r>
              <a:rPr lang="en-US" dirty="0"/>
              <a:t>Paxos Solution: Challenge 6: Scenario 2</a:t>
            </a:r>
            <a:br>
              <a:rPr lang="en-US" dirty="0"/>
            </a:br>
            <a:r>
              <a:rPr lang="en-US" dirty="0">
                <a:solidFill>
                  <a:schemeClr val="accent2"/>
                </a:solidFill>
              </a:rPr>
              <a:t>(Recoverability from disk)</a:t>
            </a:r>
          </a:p>
        </p:txBody>
      </p:sp>
      <p:cxnSp>
        <p:nvCxnSpPr>
          <p:cNvPr id="5" name="Straight Connector 4"/>
          <p:cNvCxnSpPr/>
          <p:nvPr/>
        </p:nvCxnSpPr>
        <p:spPr>
          <a:xfrm flipH="1">
            <a:off x="1271622"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26640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1057" y="5904971"/>
            <a:ext cx="870062" cy="369332"/>
          </a:xfrm>
          <a:prstGeom prst="rect">
            <a:avLst/>
          </a:prstGeom>
          <a:noFill/>
        </p:spPr>
        <p:txBody>
          <a:bodyPr wrap="none" rtlCol="0">
            <a:spAutoFit/>
          </a:bodyPr>
          <a:lstStyle/>
          <a:p>
            <a:r>
              <a:rPr lang="en-US" b="1" dirty="0"/>
              <a:t>Node 1 </a:t>
            </a:r>
          </a:p>
        </p:txBody>
      </p:sp>
      <p:sp>
        <p:nvSpPr>
          <p:cNvPr id="8" name="TextBox 7"/>
          <p:cNvSpPr txBox="1"/>
          <p:nvPr/>
        </p:nvSpPr>
        <p:spPr>
          <a:xfrm>
            <a:off x="3831372" y="5895296"/>
            <a:ext cx="870062" cy="369332"/>
          </a:xfrm>
          <a:prstGeom prst="rect">
            <a:avLst/>
          </a:prstGeom>
          <a:noFill/>
        </p:spPr>
        <p:txBody>
          <a:bodyPr wrap="none" rtlCol="0">
            <a:spAutoFit/>
          </a:bodyPr>
          <a:lstStyle/>
          <a:p>
            <a:r>
              <a:rPr lang="en-US" b="1" dirty="0"/>
              <a:t>Node 3</a:t>
            </a:r>
          </a:p>
        </p:txBody>
      </p:sp>
      <p:cxnSp>
        <p:nvCxnSpPr>
          <p:cNvPr id="9" name="Straight Connector 8"/>
          <p:cNvCxnSpPr/>
          <p:nvPr/>
        </p:nvCxnSpPr>
        <p:spPr>
          <a:xfrm flipH="1">
            <a:off x="5932328"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29218" y="5875943"/>
            <a:ext cx="870062" cy="369332"/>
          </a:xfrm>
          <a:prstGeom prst="rect">
            <a:avLst/>
          </a:prstGeom>
          <a:noFill/>
        </p:spPr>
        <p:txBody>
          <a:bodyPr wrap="none" rtlCol="0">
            <a:spAutoFit/>
          </a:bodyPr>
          <a:lstStyle/>
          <a:p>
            <a:r>
              <a:rPr lang="en-US" b="1" dirty="0"/>
              <a:t>Node 4</a:t>
            </a:r>
          </a:p>
        </p:txBody>
      </p:sp>
      <p:cxnSp>
        <p:nvCxnSpPr>
          <p:cNvPr id="11" name="Straight Connector 10"/>
          <p:cNvCxnSpPr/>
          <p:nvPr/>
        </p:nvCxnSpPr>
        <p:spPr>
          <a:xfrm flipH="1">
            <a:off x="2804613"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374048" y="5895296"/>
            <a:ext cx="870062" cy="369332"/>
          </a:xfrm>
          <a:prstGeom prst="rect">
            <a:avLst/>
          </a:prstGeom>
          <a:noFill/>
        </p:spPr>
        <p:txBody>
          <a:bodyPr wrap="none" rtlCol="0">
            <a:spAutoFit/>
          </a:bodyPr>
          <a:lstStyle/>
          <a:p>
            <a:r>
              <a:rPr lang="en-US" b="1" dirty="0"/>
              <a:t>Node 2 </a:t>
            </a:r>
          </a:p>
        </p:txBody>
      </p:sp>
      <p:cxnSp>
        <p:nvCxnSpPr>
          <p:cNvPr id="13" name="Straight Connector 12"/>
          <p:cNvCxnSpPr/>
          <p:nvPr/>
        </p:nvCxnSpPr>
        <p:spPr>
          <a:xfrm flipH="1">
            <a:off x="7539374" y="1466019"/>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04343" y="5895295"/>
            <a:ext cx="870062" cy="369332"/>
          </a:xfrm>
          <a:prstGeom prst="rect">
            <a:avLst/>
          </a:prstGeom>
          <a:noFill/>
        </p:spPr>
        <p:txBody>
          <a:bodyPr wrap="none" rtlCol="0">
            <a:spAutoFit/>
          </a:bodyPr>
          <a:lstStyle/>
          <a:p>
            <a:r>
              <a:rPr lang="en-US" b="1" dirty="0"/>
              <a:t>Node 5</a:t>
            </a:r>
          </a:p>
        </p:txBody>
      </p:sp>
      <p:cxnSp>
        <p:nvCxnSpPr>
          <p:cNvPr id="36" name="Straight Arrow Connector 35"/>
          <p:cNvCxnSpPr/>
          <p:nvPr/>
        </p:nvCxnSpPr>
        <p:spPr>
          <a:xfrm flipH="1">
            <a:off x="2890147" y="1797232"/>
            <a:ext cx="1437599" cy="34746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1332966" y="1797232"/>
            <a:ext cx="3019272" cy="106300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351937" y="1809219"/>
            <a:ext cx="3272971" cy="117084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4352238" y="1797232"/>
            <a:ext cx="1665624" cy="347468"/>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357156" y="2443792"/>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49" name="TextBox 48"/>
          <p:cNvSpPr txBox="1"/>
          <p:nvPr/>
        </p:nvSpPr>
        <p:spPr>
          <a:xfrm>
            <a:off x="2614526" y="1617850"/>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0" name="TextBox 49"/>
          <p:cNvSpPr txBox="1"/>
          <p:nvPr/>
        </p:nvSpPr>
        <p:spPr>
          <a:xfrm>
            <a:off x="4982434" y="1650778"/>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1" name="TextBox 50"/>
          <p:cNvSpPr txBox="1"/>
          <p:nvPr/>
        </p:nvSpPr>
        <p:spPr>
          <a:xfrm>
            <a:off x="6442079" y="2532938"/>
            <a:ext cx="1278189" cy="646331"/>
          </a:xfrm>
          <a:prstGeom prst="rect">
            <a:avLst/>
          </a:prstGeom>
          <a:noFill/>
        </p:spPr>
        <p:txBody>
          <a:bodyPr wrap="none" rtlCol="0">
            <a:spAutoFit/>
          </a:bodyPr>
          <a:lstStyle/>
          <a:p>
            <a:r>
              <a:rPr lang="en-US" dirty="0">
                <a:solidFill>
                  <a:srgbClr val="0000FF"/>
                </a:solidFill>
              </a:rPr>
              <a:t>&lt;decide, V&gt; </a:t>
            </a:r>
          </a:p>
          <a:p>
            <a:endParaRPr lang="en-US" dirty="0"/>
          </a:p>
        </p:txBody>
      </p:sp>
      <p:sp>
        <p:nvSpPr>
          <p:cNvPr id="52" name="TextBox 51"/>
          <p:cNvSpPr txBox="1"/>
          <p:nvPr/>
        </p:nvSpPr>
        <p:spPr>
          <a:xfrm>
            <a:off x="7720268" y="2466287"/>
            <a:ext cx="839743" cy="646331"/>
          </a:xfrm>
          <a:prstGeom prst="rect">
            <a:avLst/>
          </a:prstGeom>
          <a:noFill/>
        </p:spPr>
        <p:txBody>
          <a:bodyPr wrap="none" rtlCol="0">
            <a:spAutoFit/>
          </a:bodyPr>
          <a:lstStyle/>
          <a:p>
            <a:r>
              <a:rPr lang="en-US" b="1" dirty="0"/>
              <a:t>Decide</a:t>
            </a:r>
          </a:p>
          <a:p>
            <a:endParaRPr lang="en-US" dirty="0"/>
          </a:p>
        </p:txBody>
      </p:sp>
      <p:sp>
        <p:nvSpPr>
          <p:cNvPr id="53" name="TextBox 52"/>
          <p:cNvSpPr txBox="1"/>
          <p:nvPr/>
        </p:nvSpPr>
        <p:spPr>
          <a:xfrm>
            <a:off x="701300" y="6201332"/>
            <a:ext cx="8000395" cy="584776"/>
          </a:xfrm>
          <a:prstGeom prst="rect">
            <a:avLst/>
          </a:prstGeom>
          <a:noFill/>
        </p:spPr>
        <p:txBody>
          <a:bodyPr wrap="none" rtlCol="0">
            <a:spAutoFit/>
          </a:bodyPr>
          <a:lstStyle/>
          <a:p>
            <a:pPr algn="ctr"/>
            <a:r>
              <a:rPr lang="en-US" sz="1600" i="1" dirty="0">
                <a:solidFill>
                  <a:srgbClr val="0000FF"/>
                </a:solidFill>
              </a:rPr>
              <a:t>The new leader must reach agreement on the same value, choosing the same value as agreed </a:t>
            </a:r>
          </a:p>
          <a:p>
            <a:pPr algn="ctr"/>
            <a:r>
              <a:rPr lang="en-US" sz="1600" i="1" dirty="0">
                <a:solidFill>
                  <a:srgbClr val="0000FF"/>
                </a:solidFill>
              </a:rPr>
              <a:t>before ensures the consensus (this is ensured by fetching </a:t>
            </a:r>
            <a:r>
              <a:rPr lang="en-US" sz="1600" dirty="0">
                <a:solidFill>
                  <a:srgbClr val="0000FF"/>
                </a:solidFill>
              </a:rPr>
              <a:t>V</a:t>
            </a:r>
            <a:r>
              <a:rPr lang="en-US" sz="1600" baseline="-25000" dirty="0">
                <a:solidFill>
                  <a:srgbClr val="0000FF"/>
                </a:solidFill>
              </a:rPr>
              <a:t>a</a:t>
            </a:r>
            <a:r>
              <a:rPr lang="en-US" sz="1600" dirty="0">
                <a:solidFill>
                  <a:srgbClr val="0000FF"/>
                </a:solidFill>
              </a:rPr>
              <a:t> </a:t>
            </a:r>
            <a:r>
              <a:rPr lang="en-US" sz="1600" i="1" dirty="0">
                <a:solidFill>
                  <a:srgbClr val="0000FF"/>
                </a:solidFill>
              </a:rPr>
              <a:t>from the disk)</a:t>
            </a:r>
          </a:p>
        </p:txBody>
      </p:sp>
      <p:sp>
        <p:nvSpPr>
          <p:cNvPr id="40" name="Freeform 39"/>
          <p:cNvSpPr/>
          <p:nvPr/>
        </p:nvSpPr>
        <p:spPr>
          <a:xfrm>
            <a:off x="5932328" y="2828562"/>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6387697" y="3727850"/>
            <a:ext cx="1954381" cy="646331"/>
          </a:xfrm>
          <a:prstGeom prst="rect">
            <a:avLst/>
          </a:prstGeom>
          <a:noFill/>
        </p:spPr>
        <p:txBody>
          <a:bodyPr wrap="none" rtlCol="0">
            <a:spAutoFit/>
          </a:bodyPr>
          <a:lstStyle/>
          <a:p>
            <a:r>
              <a:rPr lang="en-US" dirty="0">
                <a:solidFill>
                  <a:srgbClr val="0000FF"/>
                </a:solidFill>
              </a:rPr>
              <a:t>Recover N</a:t>
            </a:r>
            <a:r>
              <a:rPr lang="en-US" baseline="-25000" dirty="0">
                <a:solidFill>
                  <a:srgbClr val="0000FF"/>
                </a:solidFill>
              </a:rPr>
              <a:t>a  </a:t>
            </a:r>
            <a:r>
              <a:rPr lang="en-US" dirty="0">
                <a:solidFill>
                  <a:srgbClr val="0000FF"/>
                </a:solidFill>
              </a:rPr>
              <a:t> and V</a:t>
            </a:r>
            <a:r>
              <a:rPr lang="en-US" baseline="-25000" dirty="0">
                <a:solidFill>
                  <a:srgbClr val="0000FF"/>
                </a:solidFill>
              </a:rPr>
              <a:t>a</a:t>
            </a:r>
            <a:endParaRPr lang="en-US" dirty="0">
              <a:solidFill>
                <a:srgbClr val="0000FF"/>
              </a:solidFill>
            </a:endParaRPr>
          </a:p>
          <a:p>
            <a:endParaRPr lang="en-US" dirty="0"/>
          </a:p>
        </p:txBody>
      </p:sp>
      <p:sp>
        <p:nvSpPr>
          <p:cNvPr id="46" name="Explosion 1 45"/>
          <p:cNvSpPr/>
          <p:nvPr/>
        </p:nvSpPr>
        <p:spPr>
          <a:xfrm>
            <a:off x="3850286" y="2535543"/>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3997062" y="2751784"/>
            <a:ext cx="710351" cy="369332"/>
          </a:xfrm>
          <a:prstGeom prst="rect">
            <a:avLst/>
          </a:prstGeom>
          <a:noFill/>
        </p:spPr>
        <p:txBody>
          <a:bodyPr wrap="none" rtlCol="0">
            <a:spAutoFit/>
          </a:bodyPr>
          <a:lstStyle/>
          <a:p>
            <a:r>
              <a:rPr lang="en-US" dirty="0"/>
              <a:t>Crash</a:t>
            </a:r>
          </a:p>
        </p:txBody>
      </p:sp>
      <p:sp>
        <p:nvSpPr>
          <p:cNvPr id="54" name="Freeform 53"/>
          <p:cNvSpPr/>
          <p:nvPr/>
        </p:nvSpPr>
        <p:spPr>
          <a:xfrm>
            <a:off x="5956519" y="3674849"/>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a:off x="5932328" y="4414518"/>
            <a:ext cx="455369" cy="523122"/>
          </a:xfrm>
          <a:custGeom>
            <a:avLst/>
            <a:gdLst>
              <a:gd name="connsiteX0" fmla="*/ 0 w 455369"/>
              <a:gd name="connsiteY0" fmla="*/ 44226 h 523122"/>
              <a:gd name="connsiteX1" fmla="*/ 399143 w 455369"/>
              <a:gd name="connsiteY1" fmla="*/ 44226 h 523122"/>
              <a:gd name="connsiteX2" fmla="*/ 411238 w 455369"/>
              <a:gd name="connsiteY2" fmla="*/ 503845 h 523122"/>
              <a:gd name="connsiteX3" fmla="*/ 12096 w 455369"/>
              <a:gd name="connsiteY3" fmla="*/ 443369 h 523122"/>
            </a:gdLst>
            <a:ahLst/>
            <a:cxnLst>
              <a:cxn ang="0">
                <a:pos x="connsiteX0" y="connsiteY0"/>
              </a:cxn>
              <a:cxn ang="0">
                <a:pos x="connsiteX1" y="connsiteY1"/>
              </a:cxn>
              <a:cxn ang="0">
                <a:pos x="connsiteX2" y="connsiteY2"/>
              </a:cxn>
              <a:cxn ang="0">
                <a:pos x="connsiteX3" y="connsiteY3"/>
              </a:cxn>
            </a:cxnLst>
            <a:rect l="l" t="t" r="r" b="b"/>
            <a:pathLst>
              <a:path w="455369" h="523122">
                <a:moveTo>
                  <a:pt x="0" y="44226"/>
                </a:moveTo>
                <a:cubicBezTo>
                  <a:pt x="165301" y="5924"/>
                  <a:pt x="330603" y="-32377"/>
                  <a:pt x="399143" y="44226"/>
                </a:cubicBezTo>
                <a:cubicBezTo>
                  <a:pt x="467683" y="120829"/>
                  <a:pt x="475746" y="437321"/>
                  <a:pt x="411238" y="503845"/>
                </a:cubicBezTo>
                <a:cubicBezTo>
                  <a:pt x="346730" y="570369"/>
                  <a:pt x="12096" y="443369"/>
                  <a:pt x="12096" y="443369"/>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p:cNvSpPr txBox="1"/>
          <p:nvPr/>
        </p:nvSpPr>
        <p:spPr>
          <a:xfrm>
            <a:off x="6387697" y="4530809"/>
            <a:ext cx="834558" cy="369332"/>
          </a:xfrm>
          <a:prstGeom prst="rect">
            <a:avLst/>
          </a:prstGeom>
          <a:noFill/>
        </p:spPr>
        <p:txBody>
          <a:bodyPr wrap="none" rtlCol="0">
            <a:spAutoFit/>
          </a:bodyPr>
          <a:lstStyle/>
          <a:p>
            <a:r>
              <a:rPr lang="en-US" dirty="0"/>
              <a:t>Leader</a:t>
            </a:r>
          </a:p>
        </p:txBody>
      </p:sp>
    </p:spTree>
    <p:extLst>
      <p:ext uri="{BB962C8B-B14F-4D97-AF65-F5344CB8AC3E}">
        <p14:creationId xmlns:p14="http://schemas.microsoft.com/office/powerpoint/2010/main" val="11632034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Paxos: Exercise</a:t>
            </a:r>
          </a:p>
        </p:txBody>
      </p:sp>
      <p:sp>
        <p:nvSpPr>
          <p:cNvPr id="3" name="Content Placeholder 2"/>
          <p:cNvSpPr>
            <a:spLocks noGrp="1"/>
          </p:cNvSpPr>
          <p:nvPr>
            <p:ph idx="1"/>
          </p:nvPr>
        </p:nvSpPr>
        <p:spPr/>
        <p:txBody>
          <a:bodyPr>
            <a:normAutofit/>
          </a:bodyPr>
          <a:lstStyle/>
          <a:p>
            <a:pPr marL="0" indent="0" algn="just">
              <a:buNone/>
            </a:pPr>
            <a:r>
              <a:rPr lang="en-US" i="1" dirty="0"/>
              <a:t>Discuss how you can instantiate Paxos in implementing certain fault tolerance for GFS master. Specifically, discuss</a:t>
            </a:r>
          </a:p>
          <a:p>
            <a:pPr lvl="1" algn="just"/>
            <a:r>
              <a:rPr lang="en-US" dirty="0"/>
              <a:t>What are the “values” that we need to reach a consensus? </a:t>
            </a:r>
          </a:p>
          <a:p>
            <a:pPr lvl="1" algn="just"/>
            <a:r>
              <a:rPr lang="en-US" dirty="0"/>
              <a:t>Consider the consequences of the six challenges in the context of implementing fault tolerance for GFS master and discuss how your instantiation of Paxos is handling them.</a:t>
            </a:r>
          </a:p>
          <a:p>
            <a:pPr lvl="1" algn="just"/>
            <a:endParaRPr lang="en-US" dirty="0"/>
          </a:p>
          <a:p>
            <a:pPr marL="0" indent="0" algn="just">
              <a:buNone/>
            </a:pPr>
            <a:endParaRPr lang="en-US" dirty="0"/>
          </a:p>
        </p:txBody>
      </p:sp>
    </p:spTree>
    <p:extLst>
      <p:ext uri="{BB962C8B-B14F-4D97-AF65-F5344CB8AC3E}">
        <p14:creationId xmlns:p14="http://schemas.microsoft.com/office/powerpoint/2010/main" val="98800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(In)consistency with Read</a:t>
            </a:r>
            <a:br>
              <a:rPr lang="en-US" dirty="0"/>
            </a:br>
            <a:r>
              <a:rPr lang="en-US" dirty="0">
                <a:solidFill>
                  <a:schemeClr val="accent2"/>
                </a:solidFill>
              </a:rPr>
              <a:t>(Solution: don’t read from replica)</a:t>
            </a:r>
          </a:p>
        </p:txBody>
      </p:sp>
      <p:cxnSp>
        <p:nvCxnSpPr>
          <p:cNvPr id="5" name="Straight Connector 4"/>
          <p:cNvCxnSpPr/>
          <p:nvPr/>
        </p:nvCxnSpPr>
        <p:spPr>
          <a:xfrm flipH="1">
            <a:off x="433009"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3754361"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1747" y="5938334"/>
            <a:ext cx="909511" cy="369332"/>
          </a:xfrm>
          <a:prstGeom prst="rect">
            <a:avLst/>
          </a:prstGeom>
          <a:noFill/>
        </p:spPr>
        <p:txBody>
          <a:bodyPr wrap="none" rtlCol="0">
            <a:spAutoFit/>
          </a:bodyPr>
          <a:lstStyle/>
          <a:p>
            <a:r>
              <a:rPr lang="en-US" b="1" dirty="0"/>
              <a:t>Client 1 </a:t>
            </a:r>
          </a:p>
        </p:txBody>
      </p:sp>
      <p:sp>
        <p:nvSpPr>
          <p:cNvPr id="8" name="TextBox 7"/>
          <p:cNvSpPr txBox="1"/>
          <p:nvPr/>
        </p:nvSpPr>
        <p:spPr>
          <a:xfrm>
            <a:off x="3073093" y="5938334"/>
            <a:ext cx="2178526" cy="369332"/>
          </a:xfrm>
          <a:prstGeom prst="rect">
            <a:avLst/>
          </a:prstGeom>
          <a:noFill/>
        </p:spPr>
        <p:txBody>
          <a:bodyPr wrap="none" rtlCol="0">
            <a:spAutoFit/>
          </a:bodyPr>
          <a:lstStyle/>
          <a:p>
            <a:r>
              <a:rPr lang="en-US" b="1" dirty="0"/>
              <a:t>RSM Primary Replica</a:t>
            </a:r>
          </a:p>
        </p:txBody>
      </p:sp>
      <p:cxnSp>
        <p:nvCxnSpPr>
          <p:cNvPr id="16" name="Straight Connector 15"/>
          <p:cNvCxnSpPr/>
          <p:nvPr/>
        </p:nvCxnSpPr>
        <p:spPr>
          <a:xfrm flipH="1">
            <a:off x="6911218" y="1457048"/>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69295" y="2043667"/>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901619" y="1831573"/>
            <a:ext cx="507020" cy="369332"/>
          </a:xfrm>
          <a:prstGeom prst="rect">
            <a:avLst/>
          </a:prstGeom>
          <a:noFill/>
        </p:spPr>
        <p:txBody>
          <a:bodyPr wrap="none" rtlCol="0">
            <a:spAutoFit/>
          </a:bodyPr>
          <a:lstStyle/>
          <a:p>
            <a:r>
              <a:rPr lang="en-US" dirty="0"/>
              <a:t>W1</a:t>
            </a:r>
          </a:p>
        </p:txBody>
      </p:sp>
      <p:sp>
        <p:nvSpPr>
          <p:cNvPr id="26" name="TextBox 25"/>
          <p:cNvSpPr txBox="1"/>
          <p:nvPr/>
        </p:nvSpPr>
        <p:spPr>
          <a:xfrm>
            <a:off x="5879138" y="5969782"/>
            <a:ext cx="1544012" cy="369332"/>
          </a:xfrm>
          <a:prstGeom prst="rect">
            <a:avLst/>
          </a:prstGeom>
          <a:noFill/>
        </p:spPr>
        <p:txBody>
          <a:bodyPr wrap="none" rtlCol="0">
            <a:spAutoFit/>
          </a:bodyPr>
          <a:lstStyle/>
          <a:p>
            <a:r>
              <a:rPr lang="en-US" b="1" dirty="0"/>
              <a:t>RSM Replica 2</a:t>
            </a:r>
          </a:p>
        </p:txBody>
      </p:sp>
      <p:sp>
        <p:nvSpPr>
          <p:cNvPr id="29" name="TextBox 28"/>
          <p:cNvSpPr txBox="1"/>
          <p:nvPr/>
        </p:nvSpPr>
        <p:spPr>
          <a:xfrm>
            <a:off x="4682591" y="4070047"/>
            <a:ext cx="507020" cy="369332"/>
          </a:xfrm>
          <a:prstGeom prst="rect">
            <a:avLst/>
          </a:prstGeom>
          <a:noFill/>
        </p:spPr>
        <p:txBody>
          <a:bodyPr wrap="none" rtlCol="0">
            <a:spAutoFit/>
          </a:bodyPr>
          <a:lstStyle/>
          <a:p>
            <a:r>
              <a:rPr lang="en-US" dirty="0"/>
              <a:t>W1</a:t>
            </a:r>
          </a:p>
        </p:txBody>
      </p:sp>
      <p:sp>
        <p:nvSpPr>
          <p:cNvPr id="30" name="TextBox 29"/>
          <p:cNvSpPr txBox="1"/>
          <p:nvPr/>
        </p:nvSpPr>
        <p:spPr>
          <a:xfrm>
            <a:off x="5879138" y="5035247"/>
            <a:ext cx="507020" cy="369332"/>
          </a:xfrm>
          <a:prstGeom prst="rect">
            <a:avLst/>
          </a:prstGeom>
          <a:noFill/>
        </p:spPr>
        <p:txBody>
          <a:bodyPr wrap="none" rtlCol="0">
            <a:spAutoFit/>
          </a:bodyPr>
          <a:lstStyle/>
          <a:p>
            <a:r>
              <a:rPr lang="en-US" dirty="0"/>
              <a:t>W2</a:t>
            </a:r>
          </a:p>
        </p:txBody>
      </p:sp>
      <p:cxnSp>
        <p:nvCxnSpPr>
          <p:cNvPr id="31" name="Straight Arrow Connector 30"/>
          <p:cNvCxnSpPr/>
          <p:nvPr/>
        </p:nvCxnSpPr>
        <p:spPr>
          <a:xfrm>
            <a:off x="1966000" y="3404809"/>
            <a:ext cx="1788361" cy="52009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711216" y="3664430"/>
            <a:ext cx="507020" cy="369332"/>
          </a:xfrm>
          <a:prstGeom prst="rect">
            <a:avLst/>
          </a:prstGeom>
          <a:noFill/>
        </p:spPr>
        <p:txBody>
          <a:bodyPr wrap="none" rtlCol="0">
            <a:spAutoFit/>
          </a:bodyPr>
          <a:lstStyle/>
          <a:p>
            <a:r>
              <a:rPr lang="en-US" dirty="0"/>
              <a:t>W2</a:t>
            </a:r>
          </a:p>
        </p:txBody>
      </p:sp>
      <p:cxnSp>
        <p:nvCxnSpPr>
          <p:cNvPr id="17" name="Straight Connector 16"/>
          <p:cNvCxnSpPr/>
          <p:nvPr/>
        </p:nvCxnSpPr>
        <p:spPr>
          <a:xfrm flipH="1">
            <a:off x="1966000" y="1499382"/>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511244" y="5928659"/>
            <a:ext cx="909511" cy="369332"/>
          </a:xfrm>
          <a:prstGeom prst="rect">
            <a:avLst/>
          </a:prstGeom>
          <a:noFill/>
        </p:spPr>
        <p:txBody>
          <a:bodyPr wrap="none" rtlCol="0">
            <a:spAutoFit/>
          </a:bodyPr>
          <a:lstStyle/>
          <a:p>
            <a:r>
              <a:rPr lang="en-US" b="1" dirty="0"/>
              <a:t>Client 2 </a:t>
            </a:r>
          </a:p>
        </p:txBody>
      </p:sp>
      <p:cxnSp>
        <p:nvCxnSpPr>
          <p:cNvPr id="21" name="Straight Arrow Connector 20"/>
          <p:cNvCxnSpPr/>
          <p:nvPr/>
        </p:nvCxnSpPr>
        <p:spPr>
          <a:xfrm>
            <a:off x="3778552" y="4228067"/>
            <a:ext cx="3132666" cy="51931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778552" y="4856237"/>
            <a:ext cx="3132667" cy="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154430" y="4526429"/>
            <a:ext cx="520771" cy="369332"/>
          </a:xfrm>
          <a:prstGeom prst="rect">
            <a:avLst/>
          </a:prstGeom>
          <a:noFill/>
        </p:spPr>
        <p:txBody>
          <a:bodyPr wrap="none" rtlCol="0">
            <a:spAutoFit/>
          </a:bodyPr>
          <a:lstStyle/>
          <a:p>
            <a:r>
              <a:rPr lang="en-US" dirty="0" err="1"/>
              <a:t>Ack</a:t>
            </a:r>
            <a:endParaRPr lang="en-US" dirty="0"/>
          </a:p>
        </p:txBody>
      </p:sp>
      <p:cxnSp>
        <p:nvCxnSpPr>
          <p:cNvPr id="34" name="Straight Arrow Connector 33"/>
          <p:cNvCxnSpPr/>
          <p:nvPr/>
        </p:nvCxnSpPr>
        <p:spPr>
          <a:xfrm>
            <a:off x="3754361" y="4997324"/>
            <a:ext cx="3132666" cy="51931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3754361" y="5722256"/>
            <a:ext cx="3132667" cy="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306830" y="5339229"/>
            <a:ext cx="520771" cy="369332"/>
          </a:xfrm>
          <a:prstGeom prst="rect">
            <a:avLst/>
          </a:prstGeom>
          <a:noFill/>
        </p:spPr>
        <p:txBody>
          <a:bodyPr wrap="none" rtlCol="0">
            <a:spAutoFit/>
          </a:bodyPr>
          <a:lstStyle/>
          <a:p>
            <a:r>
              <a:rPr lang="en-US" dirty="0" err="1"/>
              <a:t>Ack</a:t>
            </a:r>
            <a:endParaRPr lang="en-US" dirty="0"/>
          </a:p>
        </p:txBody>
      </p:sp>
      <p:cxnSp>
        <p:nvCxnSpPr>
          <p:cNvPr id="25" name="Straight Connector 24"/>
          <p:cNvCxnSpPr/>
          <p:nvPr/>
        </p:nvCxnSpPr>
        <p:spPr>
          <a:xfrm flipH="1">
            <a:off x="8432114"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977358" y="5920193"/>
            <a:ext cx="909511" cy="369332"/>
          </a:xfrm>
          <a:prstGeom prst="rect">
            <a:avLst/>
          </a:prstGeom>
          <a:noFill/>
        </p:spPr>
        <p:txBody>
          <a:bodyPr wrap="none" rtlCol="0">
            <a:spAutoFit/>
          </a:bodyPr>
          <a:lstStyle/>
          <a:p>
            <a:r>
              <a:rPr lang="en-US" b="1" dirty="0"/>
              <a:t>Client 3 </a:t>
            </a:r>
          </a:p>
        </p:txBody>
      </p:sp>
      <p:cxnSp>
        <p:nvCxnSpPr>
          <p:cNvPr id="28" name="Straight Arrow Connector 27"/>
          <p:cNvCxnSpPr/>
          <p:nvPr/>
        </p:nvCxnSpPr>
        <p:spPr>
          <a:xfrm flipH="1">
            <a:off x="6935409" y="2685143"/>
            <a:ext cx="1496705" cy="374952"/>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29068" y="2500477"/>
            <a:ext cx="656700" cy="369332"/>
          </a:xfrm>
          <a:prstGeom prst="rect">
            <a:avLst/>
          </a:prstGeom>
          <a:noFill/>
        </p:spPr>
        <p:txBody>
          <a:bodyPr wrap="none" rtlCol="0">
            <a:spAutoFit/>
          </a:bodyPr>
          <a:lstStyle/>
          <a:p>
            <a:r>
              <a:rPr lang="en-US" dirty="0"/>
              <a:t>Read</a:t>
            </a:r>
          </a:p>
        </p:txBody>
      </p:sp>
      <p:cxnSp>
        <p:nvCxnSpPr>
          <p:cNvPr id="38" name="Straight Arrow Connector 37"/>
          <p:cNvCxnSpPr/>
          <p:nvPr/>
        </p:nvCxnSpPr>
        <p:spPr>
          <a:xfrm>
            <a:off x="6935409" y="3302000"/>
            <a:ext cx="1496705" cy="768047"/>
          </a:xfrm>
          <a:prstGeom prst="straightConnector1">
            <a:avLst/>
          </a:prstGeom>
          <a:ln>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058346" y="3555572"/>
            <a:ext cx="1373768" cy="369332"/>
          </a:xfrm>
          <a:prstGeom prst="rect">
            <a:avLst/>
          </a:prstGeom>
          <a:noFill/>
        </p:spPr>
        <p:txBody>
          <a:bodyPr wrap="none" rtlCol="0">
            <a:spAutoFit/>
          </a:bodyPr>
          <a:lstStyle/>
          <a:p>
            <a:r>
              <a:rPr lang="en-US" dirty="0"/>
              <a:t>Gets rubbish</a:t>
            </a:r>
          </a:p>
        </p:txBody>
      </p:sp>
    </p:spTree>
    <p:extLst>
      <p:ext uri="{BB962C8B-B14F-4D97-AF65-F5344CB8AC3E}">
        <p14:creationId xmlns:p14="http://schemas.microsoft.com/office/powerpoint/2010/main" val="3581723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45468</TotalTime>
  <Words>7260</Words>
  <Application>Microsoft Office PowerPoint</Application>
  <PresentationFormat>On-screen Show (4:3)</PresentationFormat>
  <Paragraphs>977</Paragraphs>
  <Slides>81</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81</vt:i4>
      </vt:variant>
    </vt:vector>
  </HeadingPairs>
  <TitlesOfParts>
    <vt:vector size="85" baseType="lpstr">
      <vt:lpstr>Arial</vt:lpstr>
      <vt:lpstr>Calibri</vt:lpstr>
      <vt:lpstr>Söhne</vt:lpstr>
      <vt:lpstr>Office Theme</vt:lpstr>
      <vt:lpstr>Distributed Systems and Computing</vt:lpstr>
      <vt:lpstr>Distributed Systems</vt:lpstr>
      <vt:lpstr>Fault Tolerance Categories</vt:lpstr>
      <vt:lpstr>Replicated State Machine (RSM)</vt:lpstr>
      <vt:lpstr>Update Consistency Violation (Latency issues)</vt:lpstr>
      <vt:lpstr>Update Consistency with Primary (This is ok as long as all request from 1)</vt:lpstr>
      <vt:lpstr>Google File Systems (An Example)</vt:lpstr>
      <vt:lpstr>Update (In)consistency with Read (Next slide just shows latency issues)</vt:lpstr>
      <vt:lpstr>Update (In)consistency with Read (Solution: don’t read from replica)</vt:lpstr>
      <vt:lpstr>RSM Failure Scenario 1 (Replication fails, no atomicity)</vt:lpstr>
      <vt:lpstr>RSM Failure Scenario 2 (Latency issues)</vt:lpstr>
      <vt:lpstr>RSM Failure Scenario 3 (Atomicity issues)</vt:lpstr>
      <vt:lpstr>Paxos: Fault Tolerant Consensus</vt:lpstr>
      <vt:lpstr>Paxos: Consensus</vt:lpstr>
      <vt:lpstr>Consensus Requirement</vt:lpstr>
      <vt:lpstr>Consensus Requirement</vt:lpstr>
      <vt:lpstr>FLP Theorem (Impossibility Result)</vt:lpstr>
      <vt:lpstr>Did Paxos refute FLP then?</vt:lpstr>
      <vt:lpstr>Paxos: What it brings?</vt:lpstr>
      <vt:lpstr>Paxos: Overview</vt:lpstr>
      <vt:lpstr>Paxos: Overview</vt:lpstr>
      <vt:lpstr>Roles</vt:lpstr>
      <vt:lpstr>Paxos 1: Naïve solution (Only 1 acceptor)</vt:lpstr>
      <vt:lpstr>Paxos 1: Naïve solution</vt:lpstr>
      <vt:lpstr>Paxos 2: Multiple Acceptors</vt:lpstr>
      <vt:lpstr>Paxos: Overview</vt:lpstr>
      <vt:lpstr>Paxos: Overview (Not majority)</vt:lpstr>
      <vt:lpstr>Paxos: Challenge 1 (Race condition)</vt:lpstr>
      <vt:lpstr>Paxos: Challenge 2 (Non-termination possibility)</vt:lpstr>
      <vt:lpstr>Paxos: Challenge 3 (Network partition/Unstable network)</vt:lpstr>
      <vt:lpstr>Paxos: Challenge 4 (Faults possibility)</vt:lpstr>
      <vt:lpstr>Paxos: Challenge 5 (Fault &amp; non-termination)</vt:lpstr>
      <vt:lpstr>Paxos Solution</vt:lpstr>
      <vt:lpstr>Paxos: State</vt:lpstr>
      <vt:lpstr>Paxos: Protocol Stage</vt:lpstr>
      <vt:lpstr>Paxos: Prepare Stage</vt:lpstr>
      <vt:lpstr>Paxos: Prepare Stage</vt:lpstr>
      <vt:lpstr>Paxos: Prepare Stage</vt:lpstr>
      <vt:lpstr>Paxos: Prepare Stage (myn  &lt; Nh)</vt:lpstr>
      <vt:lpstr>Paxos: Prepare Stage (myn  &gt; Nh)</vt:lpstr>
      <vt:lpstr>Paxos: Prepare Stage (Overall)</vt:lpstr>
      <vt:lpstr>Paxos: Accept Stage</vt:lpstr>
      <vt:lpstr>Paxos: Accept Stage</vt:lpstr>
      <vt:lpstr>Paxos: Choice of “Value”</vt:lpstr>
      <vt:lpstr>Paxos: Accept Stage</vt:lpstr>
      <vt:lpstr>Paxos: Accept Stage  (MUST be Majority Votes, Na &gt; Na’)</vt:lpstr>
      <vt:lpstr>Paxos: Accept Stage  (Majority Votes, Na &gt; Na’, Va = NULL)</vt:lpstr>
      <vt:lpstr>Paxos: Accept Stage  (Not majority)</vt:lpstr>
      <vt:lpstr>Paxos: Accept Stage</vt:lpstr>
      <vt:lpstr>Paxos: Accept Stage (myn  &gt;= Nh)</vt:lpstr>
      <vt:lpstr>Paxos: Accept Stage (myn  &lt; Nh)</vt:lpstr>
      <vt:lpstr>Paxos: Accept Stage  (Overall Acceptor Behavior)</vt:lpstr>
      <vt:lpstr>Paxos: Exercise</vt:lpstr>
      <vt:lpstr>Paxos: Decide Stage (Broadcast)</vt:lpstr>
      <vt:lpstr>Paxos: Decide Stage Must receive OK from &gt;50%</vt:lpstr>
      <vt:lpstr>Paxos: Properties</vt:lpstr>
      <vt:lpstr>Paxos: Next</vt:lpstr>
      <vt:lpstr>Understanding Paxos Deeper</vt:lpstr>
      <vt:lpstr>“Chosen” property</vt:lpstr>
      <vt:lpstr>Paxos Solution: Timeout (Termination)</vt:lpstr>
      <vt:lpstr>Paxos Solution: Challenge 1</vt:lpstr>
      <vt:lpstr>Paxos Solution: Challenge 1</vt:lpstr>
      <vt:lpstr>Paxos Solution: Challenge 1  (OK scenario)</vt:lpstr>
      <vt:lpstr>Paxos Solution: Challenge 1</vt:lpstr>
      <vt:lpstr>Paxos Solution: Challenge 2 (Fault Tolerance)</vt:lpstr>
      <vt:lpstr>Paxos Solution: Challenge 2</vt:lpstr>
      <vt:lpstr>Paxos Solution: Challenge 2 (Solution: Timeout)</vt:lpstr>
      <vt:lpstr>Paxos Solution: Challenge 2</vt:lpstr>
      <vt:lpstr>Paxos Solution: Challenge 3  (Fault, in another place, solution is timeout)</vt:lpstr>
      <vt:lpstr>Paxos Solution: Challenge 3 (Exercise)</vt:lpstr>
      <vt:lpstr>Paxos Solution: Challenge 4</vt:lpstr>
      <vt:lpstr>Paxos Solution: Challenge 4 (Exercise)</vt:lpstr>
      <vt:lpstr>Paxos Solution: Challenge 5  (Network Partition)</vt:lpstr>
      <vt:lpstr>Paxos Solution: Challenge 5</vt:lpstr>
      <vt:lpstr>Paxos Solution: Challenge 5</vt:lpstr>
      <vt:lpstr>Paxos Solution: Challenge 5</vt:lpstr>
      <vt:lpstr>Paxos Solution: Challenge 6 (Incomplete Paxos)</vt:lpstr>
      <vt:lpstr>Paxos Solution: Challenge 6: Scenario 1 (Incomplete Paxos, restart)</vt:lpstr>
      <vt:lpstr>Paxos Solution: Challenge 6: Scenario 2 (Failure to send decide)</vt:lpstr>
      <vt:lpstr>Paxos Solution: Challenge 6: Scenario 2 (Recoverability from disk)</vt:lpstr>
      <vt:lpstr>Paxos: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and Computing</dc:title>
  <dc:creator>Sudipta Chattopadhyay</dc:creator>
  <cp:lastModifiedBy>Foo Chuan Shao</cp:lastModifiedBy>
  <cp:revision>706</cp:revision>
  <dcterms:created xsi:type="dcterms:W3CDTF">2020-04-03T06:30:00Z</dcterms:created>
  <dcterms:modified xsi:type="dcterms:W3CDTF">2023-12-13T12:11:37Z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298231-ee28-4c9e-9ffa-238d0040efda_Enabled">
    <vt:lpwstr>true</vt:lpwstr>
  </property>
  <property fmtid="{D5CDD505-2E9C-101B-9397-08002B2CF9AE}" pid="3" name="MSIP_Label_be298231-ee28-4c9e-9ffa-238d0040efda_SetDate">
    <vt:lpwstr>2023-11-06T02:37:12Z</vt:lpwstr>
  </property>
  <property fmtid="{D5CDD505-2E9C-101B-9397-08002B2CF9AE}" pid="4" name="MSIP_Label_be298231-ee28-4c9e-9ffa-238d0040efda_Method">
    <vt:lpwstr>Privileged</vt:lpwstr>
  </property>
  <property fmtid="{D5CDD505-2E9C-101B-9397-08002B2CF9AE}" pid="5" name="MSIP_Label_be298231-ee28-4c9e-9ffa-238d0040efda_Name">
    <vt:lpwstr>Public</vt:lpwstr>
  </property>
  <property fmtid="{D5CDD505-2E9C-101B-9397-08002B2CF9AE}" pid="6" name="MSIP_Label_be298231-ee28-4c9e-9ffa-238d0040efda_SiteId">
    <vt:lpwstr>3476b776-e990-4f72-b950-62489831623d</vt:lpwstr>
  </property>
  <property fmtid="{D5CDD505-2E9C-101B-9397-08002B2CF9AE}" pid="7" name="MSIP_Label_be298231-ee28-4c9e-9ffa-238d0040efda_ActionId">
    <vt:lpwstr>acb9a4fd-38a9-470e-9554-0fb11db11e4e</vt:lpwstr>
  </property>
  <property fmtid="{D5CDD505-2E9C-101B-9397-08002B2CF9AE}" pid="8" name="MSIP_Label_be298231-ee28-4c9e-9ffa-238d0040efda_ContentBits">
    <vt:lpwstr>0</vt:lpwstr>
  </property>
</Properties>
</file>