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89" r:id="rId18"/>
    <p:sldId id="275" r:id="rId19"/>
    <p:sldId id="276" r:id="rId20"/>
    <p:sldId id="277" r:id="rId21"/>
    <p:sldId id="318" r:id="rId22"/>
    <p:sldId id="283" r:id="rId23"/>
    <p:sldId id="290" r:id="rId24"/>
    <p:sldId id="287" r:id="rId25"/>
    <p:sldId id="291" r:id="rId26"/>
    <p:sldId id="292" r:id="rId27"/>
    <p:sldId id="294" r:id="rId28"/>
    <p:sldId id="293" r:id="rId29"/>
    <p:sldId id="296" r:id="rId30"/>
    <p:sldId id="295" r:id="rId31"/>
    <p:sldId id="298" r:id="rId32"/>
    <p:sldId id="297" r:id="rId33"/>
    <p:sldId id="301" r:id="rId34"/>
    <p:sldId id="299" r:id="rId35"/>
    <p:sldId id="300" r:id="rId36"/>
    <p:sldId id="302" r:id="rId37"/>
    <p:sldId id="304" r:id="rId38"/>
    <p:sldId id="305" r:id="rId39"/>
    <p:sldId id="306" r:id="rId40"/>
    <p:sldId id="307" r:id="rId41"/>
    <p:sldId id="308" r:id="rId42"/>
    <p:sldId id="309" r:id="rId43"/>
    <p:sldId id="311" r:id="rId44"/>
    <p:sldId id="312" r:id="rId45"/>
    <p:sldId id="310" r:id="rId46"/>
    <p:sldId id="313" r:id="rId47"/>
    <p:sldId id="314" r:id="rId48"/>
    <p:sldId id="316" r:id="rId49"/>
    <p:sldId id="315" r:id="rId50"/>
    <p:sldId id="31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72" autoAdjust="0"/>
  </p:normalViewPr>
  <p:slideViewPr>
    <p:cSldViewPr snapToGrid="0" snapToObjects="1">
      <p:cViewPr>
        <p:scale>
          <a:sx n="66" d="100"/>
          <a:sy n="66" d="100"/>
        </p:scale>
        <p:origin x="2904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31449-7259-FD4A-96A9-C853874A7DF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8957B-94D0-044A-BE12-C2A981C2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8957B-94D0-044A-BE12-C2A981C2EE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fairness is not established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8957B-94D0-044A-BE12-C2A981C2EE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consensus based on only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+1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matching messages does not guarantee a majority of honest nodes, because all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Byzantine nodes could potentially contribute to these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+1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messages, leaving only one honest node’s message.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the worst-case scenario, all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Byzantine nodes might collude and send the same incorrect message. To ensure that these malicious nodes cannot control the decision, we need more than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honest nodes to outvote them. This requires at least 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+1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additional honest nodes' messages, totaling 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2</a:t>
            </a:r>
            <a:r>
              <a:rPr lang="en-US" b="0" i="1" dirty="0">
                <a:solidFill>
                  <a:srgbClr val="D1D5DB"/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+1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messages.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8957B-94D0-044A-BE12-C2A981C2EE1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8957B-94D0-044A-BE12-C2A981C2EE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8957B-94D0-044A-BE12-C2A981C2EE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8957B-94D0-044A-BE12-C2A981C2EE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57EE-81E3-0D40-96AC-6C0E49D78A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8174-0430-C34C-A792-70A92508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Distributed Systems and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2202" cy="1752600"/>
          </a:xfrm>
        </p:spPr>
        <p:txBody>
          <a:bodyPr/>
          <a:lstStyle/>
          <a:p>
            <a:r>
              <a:rPr lang="en-US" dirty="0"/>
              <a:t>Byzantine Fault Tolerance (BFT), Part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General’s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(Interactive Consistency </a:t>
            </a:r>
            <a:r>
              <a:rPr lang="en-US" dirty="0">
                <a:solidFill>
                  <a:schemeClr val="accent2"/>
                </a:solidFill>
                <a:highlight>
                  <a:srgbClr val="FFFF00"/>
                </a:highlight>
              </a:rPr>
              <a:t>&lt;IDEAL&gt;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Conditions)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(IC1): </a:t>
            </a:r>
            <a:r>
              <a:rPr lang="en-US" dirty="0"/>
              <a:t>All loyal lieutenants obey the same order</a:t>
            </a:r>
          </a:p>
          <a:p>
            <a:pPr lvl="1" algn="just"/>
            <a:r>
              <a:rPr lang="en-US" b="1" dirty="0">
                <a:solidFill>
                  <a:srgbClr val="0000FF"/>
                </a:solidFill>
              </a:rPr>
              <a:t>(IC2): </a:t>
            </a:r>
            <a:r>
              <a:rPr lang="en-US" dirty="0"/>
              <a:t>If the commander is loyal, every loyal lieutenant obeys the same order he sends</a:t>
            </a:r>
          </a:p>
          <a:p>
            <a:pPr lvl="2" algn="just"/>
            <a:r>
              <a:rPr lang="en-US" dirty="0">
                <a:solidFill>
                  <a:schemeClr val="accent2"/>
                </a:solidFill>
              </a:rPr>
              <a:t>This is just bullshit, this is ideal, </a:t>
            </a:r>
            <a:r>
              <a:rPr lang="en-US" dirty="0">
                <a:solidFill>
                  <a:schemeClr val="accent2"/>
                </a:solidFill>
                <a:highlight>
                  <a:srgbClr val="FFFF00"/>
                </a:highlight>
              </a:rPr>
              <a:t>not actual</a:t>
            </a:r>
          </a:p>
          <a:p>
            <a:pPr lvl="2" algn="just"/>
            <a:r>
              <a:rPr lang="en-US" dirty="0">
                <a:solidFill>
                  <a:schemeClr val="accent2"/>
                </a:solidFill>
              </a:rPr>
              <a:t>He proves that it is impossibility later</a:t>
            </a:r>
          </a:p>
          <a:p>
            <a:pPr lvl="3" algn="just"/>
            <a:r>
              <a:rPr lang="en-US" dirty="0">
                <a:solidFill>
                  <a:schemeClr val="accent2"/>
                </a:solidFill>
              </a:rPr>
              <a:t>Reason cause lieutenant can be malicious themselves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1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General’s Problem</a:t>
            </a:r>
            <a:br>
              <a:rPr lang="en-US" dirty="0"/>
            </a:br>
            <a:r>
              <a:rPr lang="en-US" dirty="0"/>
              <a:t>(Impossibility 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With three generals, there does not exist any solution that can handle a single traitor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8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General’s Problem</a:t>
            </a:r>
            <a:br>
              <a:rPr lang="en-US" dirty="0"/>
            </a:br>
            <a:r>
              <a:rPr lang="en-US" dirty="0"/>
              <a:t>(Impossibility Result): Case 1</a:t>
            </a:r>
          </a:p>
        </p:txBody>
      </p:sp>
      <p:sp>
        <p:nvSpPr>
          <p:cNvPr id="5" name="Oval 4"/>
          <p:cNvSpPr/>
          <p:nvPr/>
        </p:nvSpPr>
        <p:spPr>
          <a:xfrm>
            <a:off x="3350378" y="1923143"/>
            <a:ext cx="2310191" cy="556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Commander</a:t>
            </a:r>
          </a:p>
        </p:txBody>
      </p:sp>
      <p:sp>
        <p:nvSpPr>
          <p:cNvPr id="7" name="Oval 6"/>
          <p:cNvSpPr/>
          <p:nvPr/>
        </p:nvSpPr>
        <p:spPr>
          <a:xfrm>
            <a:off x="339873" y="3703563"/>
            <a:ext cx="2310191" cy="556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Lieutenant 1</a:t>
            </a:r>
          </a:p>
        </p:txBody>
      </p:sp>
      <p:sp>
        <p:nvSpPr>
          <p:cNvPr id="8" name="Oval 7"/>
          <p:cNvSpPr/>
          <p:nvPr/>
        </p:nvSpPr>
        <p:spPr>
          <a:xfrm>
            <a:off x="6497559" y="3635829"/>
            <a:ext cx="2310191" cy="556381"/>
          </a:xfrm>
          <a:prstGeom prst="ellipse">
            <a:avLst/>
          </a:prstGeom>
          <a:pattFill prst="ltDnDiag">
            <a:fgClr>
              <a:schemeClr val="accent1"/>
            </a:fgClr>
            <a:bgClr>
              <a:prstClr val="white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Lieutenant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9712" y="41922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Traitor</a:t>
            </a:r>
          </a:p>
        </p:txBody>
      </p: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>
          <a:xfrm flipH="1">
            <a:off x="1494969" y="2398044"/>
            <a:ext cx="2193729" cy="1305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0"/>
          </p:cNvCxnSpPr>
          <p:nvPr/>
        </p:nvCxnSpPr>
        <p:spPr>
          <a:xfrm>
            <a:off x="5322249" y="2398044"/>
            <a:ext cx="2330406" cy="1237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6"/>
          </p:cNvCxnSpPr>
          <p:nvPr/>
        </p:nvCxnSpPr>
        <p:spPr>
          <a:xfrm flipH="1">
            <a:off x="2650064" y="3914020"/>
            <a:ext cx="3847495" cy="67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97559" y="2723848"/>
            <a:ext cx="9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“Attack”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94969" y="2691582"/>
            <a:ext cx="9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“Attack”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8698" y="3989830"/>
            <a:ext cx="185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He said “Retreat”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1333" y="4946952"/>
            <a:ext cx="726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Lieutenant 1 receives an “Attack” order from Commander, but Lieutenant 2</a:t>
            </a:r>
          </a:p>
          <a:p>
            <a:r>
              <a:rPr lang="en-US" dirty="0"/>
              <a:t>communicated that he received a “Retreat” order (being a traitor)</a:t>
            </a:r>
          </a:p>
        </p:txBody>
      </p:sp>
    </p:spTree>
    <p:extLst>
      <p:ext uri="{BB962C8B-B14F-4D97-AF65-F5344CB8AC3E}">
        <p14:creationId xmlns:p14="http://schemas.microsoft.com/office/powerpoint/2010/main" val="277050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General’s Problem</a:t>
            </a:r>
            <a:br>
              <a:rPr lang="en-US" dirty="0"/>
            </a:br>
            <a:r>
              <a:rPr lang="en-US" dirty="0"/>
              <a:t>(Impossibility Result): Case 2</a:t>
            </a:r>
          </a:p>
        </p:txBody>
      </p:sp>
      <p:sp>
        <p:nvSpPr>
          <p:cNvPr id="5" name="Oval 4"/>
          <p:cNvSpPr/>
          <p:nvPr/>
        </p:nvSpPr>
        <p:spPr>
          <a:xfrm>
            <a:off x="3350378" y="1923143"/>
            <a:ext cx="2310191" cy="556381"/>
          </a:xfrm>
          <a:prstGeom prst="ellipse">
            <a:avLst/>
          </a:prstGeom>
          <a:pattFill prst="ltDnDiag">
            <a:fgClr>
              <a:schemeClr val="accent1"/>
            </a:fgClr>
            <a:bgClr>
              <a:prstClr val="white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Commander</a:t>
            </a:r>
          </a:p>
        </p:txBody>
      </p:sp>
      <p:sp>
        <p:nvSpPr>
          <p:cNvPr id="7" name="Oval 6"/>
          <p:cNvSpPr/>
          <p:nvPr/>
        </p:nvSpPr>
        <p:spPr>
          <a:xfrm>
            <a:off x="339873" y="3703563"/>
            <a:ext cx="2310191" cy="556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Lieutenant 1</a:t>
            </a:r>
          </a:p>
        </p:txBody>
      </p:sp>
      <p:sp>
        <p:nvSpPr>
          <p:cNvPr id="8" name="Oval 7"/>
          <p:cNvSpPr/>
          <p:nvPr/>
        </p:nvSpPr>
        <p:spPr>
          <a:xfrm>
            <a:off x="6497559" y="3635829"/>
            <a:ext cx="2310191" cy="556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Lieutenant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569" y="202871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Traitor</a:t>
            </a:r>
          </a:p>
        </p:txBody>
      </p: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>
          <a:xfrm flipH="1">
            <a:off x="1494969" y="2398044"/>
            <a:ext cx="2193729" cy="1305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0"/>
          </p:cNvCxnSpPr>
          <p:nvPr/>
        </p:nvCxnSpPr>
        <p:spPr>
          <a:xfrm>
            <a:off x="5322249" y="2398044"/>
            <a:ext cx="2330406" cy="1237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6"/>
          </p:cNvCxnSpPr>
          <p:nvPr/>
        </p:nvCxnSpPr>
        <p:spPr>
          <a:xfrm flipH="1">
            <a:off x="2650064" y="3914020"/>
            <a:ext cx="3847495" cy="67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97559" y="2723848"/>
            <a:ext cx="11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“Retreat”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94969" y="2691582"/>
            <a:ext cx="9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“Attack”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8698" y="3989830"/>
            <a:ext cx="185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He said “Retreat”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1333" y="4946952"/>
            <a:ext cx="764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Lieutenant 1 receives an “Attack” order from Commander, but the commander, </a:t>
            </a:r>
          </a:p>
          <a:p>
            <a:r>
              <a:rPr lang="en-US" dirty="0"/>
              <a:t>being a traitor sends a “Retreat” order to Lieutenant 2</a:t>
            </a:r>
          </a:p>
        </p:txBody>
      </p:sp>
    </p:spTree>
    <p:extLst>
      <p:ext uri="{BB962C8B-B14F-4D97-AF65-F5344CB8AC3E}">
        <p14:creationId xmlns:p14="http://schemas.microsoft.com/office/powerpoint/2010/main" val="128380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General’s Problem</a:t>
            </a:r>
            <a:br>
              <a:rPr lang="en-US" dirty="0"/>
            </a:br>
            <a:r>
              <a:rPr lang="en-US" dirty="0"/>
              <a:t>(Impossibility Result)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6351" y="4053710"/>
            <a:ext cx="70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Traitor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379" y="1923143"/>
            <a:ext cx="4496330" cy="2269067"/>
            <a:chOff x="339873" y="1923143"/>
            <a:chExt cx="8467877" cy="2436019"/>
          </a:xfrm>
        </p:grpSpPr>
        <p:sp>
          <p:nvSpPr>
            <p:cNvPr id="5" name="Oval 4"/>
            <p:cNvSpPr/>
            <p:nvPr/>
          </p:nvSpPr>
          <p:spPr>
            <a:xfrm>
              <a:off x="3350378" y="1923143"/>
              <a:ext cx="2310191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Commander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9873" y="3703563"/>
              <a:ext cx="2310191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497559" y="3635829"/>
              <a:ext cx="2310191" cy="556381"/>
            </a:xfrm>
            <a:prstGeom prst="ellipse">
              <a:avLst/>
            </a:prstGeom>
            <a:pattFill prst="ltDnDiag">
              <a:fgClr>
                <a:schemeClr val="accent1"/>
              </a:fgClr>
              <a:bgClr>
                <a:prstClr val="white"/>
              </a:bgClr>
            </a:patt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2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7" idx="0"/>
            </p:cNvCxnSpPr>
            <p:nvPr/>
          </p:nvCxnSpPr>
          <p:spPr>
            <a:xfrm flipH="1">
              <a:off x="1494969" y="2398044"/>
              <a:ext cx="2193729" cy="13055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8" idx="0"/>
            </p:cNvCxnSpPr>
            <p:nvPr/>
          </p:nvCxnSpPr>
          <p:spPr>
            <a:xfrm>
              <a:off x="5322249" y="2398044"/>
              <a:ext cx="2330406" cy="1237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7" idx="6"/>
            </p:cNvCxnSpPr>
            <p:nvPr/>
          </p:nvCxnSpPr>
          <p:spPr>
            <a:xfrm flipH="1">
              <a:off x="2650064" y="3914020"/>
              <a:ext cx="3847495" cy="67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97559" y="2723848"/>
              <a:ext cx="998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“Attack”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5597" y="2691582"/>
              <a:ext cx="998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“Attack”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02458" y="3989830"/>
              <a:ext cx="185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He said “Retreat”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3832" y="4946952"/>
            <a:ext cx="81099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Lieutenant 1 cannot distinguish between the two scenarios to discover the traitor</a:t>
            </a:r>
          </a:p>
          <a:p>
            <a:pPr marL="285750" indent="-285750">
              <a:buFont typeface="Arial"/>
              <a:buChar char="•"/>
            </a:pPr>
            <a:r>
              <a:rPr lang="en-US" i="1" dirty="0">
                <a:solidFill>
                  <a:srgbClr val="0000FF"/>
                </a:solidFill>
              </a:rPr>
              <a:t>Lieutenant 1 thus follows the order from the commander (i.e. “Attack”) in both </a:t>
            </a:r>
          </a:p>
          <a:p>
            <a:r>
              <a:rPr lang="en-US" i="1" dirty="0">
                <a:solidFill>
                  <a:srgbClr val="0000FF"/>
                </a:solidFill>
              </a:rPr>
              <a:t>scenarios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i="1" dirty="0">
                <a:solidFill>
                  <a:srgbClr val="FF0000"/>
                </a:solidFill>
              </a:rPr>
              <a:t>Lieutenant 2 follows the order “Retreat” from commander in scenario 2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10523" y="1957872"/>
            <a:ext cx="4183673" cy="2092111"/>
            <a:chOff x="339871" y="1923143"/>
            <a:chExt cx="8467879" cy="2393764"/>
          </a:xfrm>
        </p:grpSpPr>
        <p:sp>
          <p:nvSpPr>
            <p:cNvPr id="15" name="Oval 14"/>
            <p:cNvSpPr/>
            <p:nvPr/>
          </p:nvSpPr>
          <p:spPr>
            <a:xfrm>
              <a:off x="3153048" y="1923143"/>
              <a:ext cx="2507522" cy="556381"/>
            </a:xfrm>
            <a:prstGeom prst="ellipse">
              <a:avLst/>
            </a:prstGeom>
            <a:pattFill prst="ltDnDiag">
              <a:fgClr>
                <a:schemeClr val="accent1"/>
              </a:fgClr>
              <a:bgClr>
                <a:prstClr val="white"/>
              </a:bgClr>
            </a:patt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Commander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39871" y="3703563"/>
              <a:ext cx="2496060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227693" y="3635829"/>
              <a:ext cx="2580057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0569" y="202871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Traitor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16" idx="0"/>
            </p:cNvCxnSpPr>
            <p:nvPr/>
          </p:nvCxnSpPr>
          <p:spPr>
            <a:xfrm flipH="1">
              <a:off x="1587902" y="2398044"/>
              <a:ext cx="1932364" cy="1305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5"/>
              <a:endCxn id="17" idx="0"/>
            </p:cNvCxnSpPr>
            <p:nvPr/>
          </p:nvCxnSpPr>
          <p:spPr>
            <a:xfrm>
              <a:off x="5293352" y="2398044"/>
              <a:ext cx="2224370" cy="1237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>
            <a:xfrm flipH="1">
              <a:off x="2835931" y="3914020"/>
              <a:ext cx="3391762" cy="67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497559" y="2723848"/>
              <a:ext cx="11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“Retreat”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5861" y="2691582"/>
              <a:ext cx="998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“Attack”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35933" y="3947575"/>
              <a:ext cx="185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He said “Retreat”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80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General’s Problem</a:t>
            </a:r>
            <a:br>
              <a:rPr lang="en-US" dirty="0"/>
            </a:br>
            <a:r>
              <a:rPr lang="en-US" dirty="0"/>
              <a:t>(Impossibility Result)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6351" y="4053710"/>
            <a:ext cx="70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Traitor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379" y="1923143"/>
            <a:ext cx="4496330" cy="2269067"/>
            <a:chOff x="339873" y="1923143"/>
            <a:chExt cx="8467877" cy="2436019"/>
          </a:xfrm>
        </p:grpSpPr>
        <p:sp>
          <p:nvSpPr>
            <p:cNvPr id="5" name="Oval 4"/>
            <p:cNvSpPr/>
            <p:nvPr/>
          </p:nvSpPr>
          <p:spPr>
            <a:xfrm>
              <a:off x="3350378" y="1923143"/>
              <a:ext cx="2310191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Commander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9873" y="3703563"/>
              <a:ext cx="2310191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497559" y="3635829"/>
              <a:ext cx="2310191" cy="556381"/>
            </a:xfrm>
            <a:prstGeom prst="ellipse">
              <a:avLst/>
            </a:prstGeom>
            <a:pattFill prst="ltDnDiag">
              <a:fgClr>
                <a:schemeClr val="accent1"/>
              </a:fgClr>
              <a:bgClr>
                <a:prstClr val="white"/>
              </a:bgClr>
            </a:patt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2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7" idx="0"/>
            </p:cNvCxnSpPr>
            <p:nvPr/>
          </p:nvCxnSpPr>
          <p:spPr>
            <a:xfrm flipH="1">
              <a:off x="1494969" y="2398044"/>
              <a:ext cx="2193729" cy="13055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8" idx="0"/>
            </p:cNvCxnSpPr>
            <p:nvPr/>
          </p:nvCxnSpPr>
          <p:spPr>
            <a:xfrm>
              <a:off x="5322249" y="2398044"/>
              <a:ext cx="2330406" cy="1237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7" idx="6"/>
            </p:cNvCxnSpPr>
            <p:nvPr/>
          </p:nvCxnSpPr>
          <p:spPr>
            <a:xfrm flipH="1">
              <a:off x="2650064" y="3914020"/>
              <a:ext cx="3847495" cy="67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97559" y="2723848"/>
              <a:ext cx="998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“Attack”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5597" y="2691582"/>
              <a:ext cx="998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“Attack”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02458" y="3989830"/>
              <a:ext cx="185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He said “Retreat”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92894" y="4946952"/>
            <a:ext cx="6891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Previous scenarios violates the </a:t>
            </a:r>
            <a:r>
              <a:rPr lang="en-US" b="1" dirty="0">
                <a:solidFill>
                  <a:srgbClr val="FF0000"/>
                </a:solidFill>
              </a:rPr>
              <a:t>interactive consistency condition IC1 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i="1" dirty="0">
                <a:solidFill>
                  <a:srgbClr val="0000FF"/>
                </a:solidFill>
              </a:rPr>
              <a:t>All loyal lieutenants obey the same order</a:t>
            </a:r>
          </a:p>
          <a:p>
            <a:pPr marL="742950" lvl="1" indent="-285750">
              <a:buFont typeface="Arial"/>
              <a:buChar char="•"/>
            </a:pPr>
            <a:endParaRPr lang="en-US" b="1" i="1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>
                <a:solidFill>
                  <a:srgbClr val="FF0000"/>
                </a:solidFill>
              </a:rPr>
              <a:t>No solution exists for 3-general problem with one traitor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10523" y="1957872"/>
            <a:ext cx="4183673" cy="2092111"/>
            <a:chOff x="339871" y="1923143"/>
            <a:chExt cx="8467879" cy="2393764"/>
          </a:xfrm>
        </p:grpSpPr>
        <p:sp>
          <p:nvSpPr>
            <p:cNvPr id="15" name="Oval 14"/>
            <p:cNvSpPr/>
            <p:nvPr/>
          </p:nvSpPr>
          <p:spPr>
            <a:xfrm>
              <a:off x="3153048" y="1923143"/>
              <a:ext cx="2507522" cy="556381"/>
            </a:xfrm>
            <a:prstGeom prst="ellipse">
              <a:avLst/>
            </a:prstGeom>
            <a:pattFill prst="ltDnDiag">
              <a:fgClr>
                <a:schemeClr val="accent1"/>
              </a:fgClr>
              <a:bgClr>
                <a:prstClr val="white"/>
              </a:bgClr>
            </a:patt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Commander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39871" y="3703563"/>
              <a:ext cx="2496060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227693" y="3635829"/>
              <a:ext cx="2580057" cy="5563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Lieutenant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0569" y="202871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Traitor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16" idx="0"/>
            </p:cNvCxnSpPr>
            <p:nvPr/>
          </p:nvCxnSpPr>
          <p:spPr>
            <a:xfrm flipH="1">
              <a:off x="1587902" y="2398044"/>
              <a:ext cx="1932364" cy="1305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5"/>
              <a:endCxn id="17" idx="0"/>
            </p:cNvCxnSpPr>
            <p:nvPr/>
          </p:nvCxnSpPr>
          <p:spPr>
            <a:xfrm>
              <a:off x="5293352" y="2398044"/>
              <a:ext cx="2224370" cy="1237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>
            <a:xfrm flipH="1">
              <a:off x="2835931" y="3914020"/>
              <a:ext cx="3391762" cy="67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497559" y="2723848"/>
              <a:ext cx="11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“Retreat”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5861" y="2691582"/>
              <a:ext cx="998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“Attack”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35933" y="3947575"/>
              <a:ext cx="185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He said “Retreat”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32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General’s Problem</a:t>
            </a:r>
            <a:br>
              <a:rPr lang="en-US" dirty="0"/>
            </a:br>
            <a:r>
              <a:rPr lang="en-US" dirty="0"/>
              <a:t>(Impossibility 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(General Version)</a:t>
            </a:r>
          </a:p>
          <a:p>
            <a:pPr lvl="1" algn="just"/>
            <a:r>
              <a:rPr lang="en-US" i="1" dirty="0"/>
              <a:t>No solution with fewer than </a:t>
            </a:r>
            <a:r>
              <a:rPr lang="en-US" i="1" dirty="0">
                <a:highlight>
                  <a:srgbClr val="FFFF00"/>
                </a:highlight>
              </a:rPr>
              <a:t>3m+1</a:t>
            </a:r>
            <a:r>
              <a:rPr lang="en-US" i="1" dirty="0"/>
              <a:t> generals can cope with m traitors </a:t>
            </a:r>
            <a:r>
              <a:rPr lang="en-US" i="1" dirty="0">
                <a:solidFill>
                  <a:schemeClr val="accent2"/>
                </a:solidFill>
              </a:rPr>
              <a:t>(2m + 1 honest nodes)</a:t>
            </a:r>
          </a:p>
          <a:p>
            <a:pPr lvl="2" algn="just"/>
            <a:r>
              <a:rPr lang="en-US" i="1" dirty="0">
                <a:solidFill>
                  <a:schemeClr val="accent2"/>
                </a:solidFill>
              </a:rPr>
              <a:t>Does not include fault tolerance for this</a:t>
            </a:r>
          </a:p>
          <a:p>
            <a:pPr lvl="2" algn="just"/>
            <a:r>
              <a:rPr lang="en-US" i="1" dirty="0">
                <a:solidFill>
                  <a:schemeClr val="accent2"/>
                </a:solidFill>
              </a:rPr>
              <a:t>Since later we learn that need 2m+1 messages to confirm</a:t>
            </a:r>
          </a:p>
          <a:p>
            <a:pPr lvl="1" algn="just"/>
            <a:endParaRPr lang="en-US" i="1" dirty="0"/>
          </a:p>
          <a:p>
            <a:pPr lvl="1" algn="just"/>
            <a:r>
              <a:rPr lang="en-US" dirty="0"/>
              <a:t>The proof reduces the problem to the 3-general’s problem and using its impossibility result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Why 3f+1 Nodes?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(Byzantine Failure)</a:t>
            </a:r>
          </a:p>
          <a:p>
            <a:pPr lvl="1"/>
            <a:r>
              <a:rPr lang="en-US" dirty="0"/>
              <a:t>A message is not sent at all </a:t>
            </a:r>
            <a:r>
              <a:rPr lang="en-US" dirty="0">
                <a:solidFill>
                  <a:schemeClr val="accent2"/>
                </a:solidFill>
                <a:highlight>
                  <a:srgbClr val="FFFF00"/>
                </a:highlight>
              </a:rPr>
              <a:t>(withholding)</a:t>
            </a:r>
          </a:p>
          <a:p>
            <a:pPr lvl="2" algn="just"/>
            <a:r>
              <a:rPr lang="en-US" i="1" dirty="0">
                <a:solidFill>
                  <a:srgbClr val="FF0000"/>
                </a:solidFill>
              </a:rPr>
              <a:t>Since at most f nodes can fail, for liveness, the size of acceptors cannot exceed N-f. Note that in the worst case, all of the “f” failed nodes will seize its reply. </a:t>
            </a:r>
          </a:p>
          <a:p>
            <a:pPr lvl="1" algn="just"/>
            <a:r>
              <a:rPr lang="en-US" dirty="0"/>
              <a:t>A message is </a:t>
            </a:r>
            <a:r>
              <a:rPr lang="en-US" dirty="0">
                <a:highlight>
                  <a:srgbClr val="FFFF00"/>
                </a:highlight>
              </a:rPr>
              <a:t>maliciously sent</a:t>
            </a:r>
            <a:r>
              <a:rPr lang="en-US" dirty="0"/>
              <a:t> (i.e. different than expected)</a:t>
            </a:r>
          </a:p>
          <a:p>
            <a:pPr lvl="1" algn="just"/>
            <a:r>
              <a:rPr lang="en-US" i="1" dirty="0">
                <a:solidFill>
                  <a:srgbClr val="FF0000"/>
                </a:solidFill>
              </a:rPr>
              <a:t>In the worst case, out of N-f acceptors, “f” messages might be sent maliciously. </a:t>
            </a:r>
          </a:p>
          <a:p>
            <a:pPr lvl="2" algn="just"/>
            <a:r>
              <a:rPr lang="en-US" i="1" dirty="0">
                <a:solidFill>
                  <a:srgbClr val="0000FF"/>
                </a:solidFill>
              </a:rPr>
              <a:t>Therefore, for the system to sustain faults, (N-f) – f must be greater than “f” (to accomplish majority). </a:t>
            </a:r>
          </a:p>
          <a:p>
            <a:pPr lvl="3" algn="just"/>
            <a:r>
              <a:rPr lang="en-US" i="1" dirty="0">
                <a:solidFill>
                  <a:srgbClr val="0000FF"/>
                </a:solidFill>
              </a:rPr>
              <a:t>(N-f) – f &gt; f i.e.  N &gt;= 3f + 1</a:t>
            </a:r>
          </a:p>
        </p:txBody>
      </p:sp>
    </p:spTree>
    <p:extLst>
      <p:ext uri="{BB962C8B-B14F-4D97-AF65-F5344CB8AC3E}">
        <p14:creationId xmlns:p14="http://schemas.microsoft.com/office/powerpoint/2010/main" val="285233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756436" y="2403258"/>
            <a:ext cx="3449039" cy="2863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Paxos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Paxos for RSM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36095" y="144495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857447" y="144495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1339" y="5932287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6179" y="5932287"/>
            <a:ext cx="21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RSM Primary Replica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014304" y="1451001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72381" y="2037620"/>
            <a:ext cx="3309257" cy="83457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4705" y="1825526"/>
            <a:ext cx="50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2224" y="596373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RSM Replica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69086" y="2872191"/>
            <a:ext cx="1788361" cy="52009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9159" y="3132908"/>
            <a:ext cx="50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69086" y="1493335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4330" y="5922612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2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57447" y="5611763"/>
            <a:ext cx="3156857" cy="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8444" y="524243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Consistency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327535"/>
            <a:ext cx="870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For each change in the replicas, a Paxos session is run for reaching consensus in the value</a:t>
            </a:r>
          </a:p>
        </p:txBody>
      </p:sp>
    </p:spTree>
    <p:extLst>
      <p:ext uri="{BB962C8B-B14F-4D97-AF65-F5344CB8AC3E}">
        <p14:creationId xmlns:p14="http://schemas.microsoft.com/office/powerpoint/2010/main" val="127403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Paxos+RSM Limitation with Byzantine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Cannot rely on the primary</a:t>
            </a:r>
          </a:p>
          <a:p>
            <a:pPr lvl="1" algn="just"/>
            <a:r>
              <a:rPr lang="en-US" dirty="0"/>
              <a:t>A sequence number is assigned, e.g., to execute an operation</a:t>
            </a:r>
          </a:p>
          <a:p>
            <a:pPr lvl="1" algn="just"/>
            <a:r>
              <a:rPr lang="en-US" i="1" dirty="0">
                <a:solidFill>
                  <a:srgbClr val="FF0000"/>
                </a:solidFill>
              </a:rPr>
              <a:t>A malicious primary can assign the same sequence number to different requests</a:t>
            </a:r>
          </a:p>
        </p:txBody>
      </p:sp>
    </p:spTree>
    <p:extLst>
      <p:ext uri="{BB962C8B-B14F-4D97-AF65-F5344CB8AC3E}">
        <p14:creationId xmlns:p14="http://schemas.microsoft.com/office/powerpoint/2010/main" val="31405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86707" y="1932215"/>
            <a:ext cx="1317007" cy="46596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25964" y="1932215"/>
            <a:ext cx="1317007" cy="46596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89221" y="1927375"/>
            <a:ext cx="1317007" cy="4664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7143" y="1479851"/>
            <a:ext cx="7438571" cy="447524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Applications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7143" y="2188631"/>
            <a:ext cx="7438571" cy="304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078" y="2292652"/>
            <a:ext cx="3282647" cy="447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Mutual Exclusion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6078" y="2859310"/>
            <a:ext cx="6909846" cy="447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Consistency Models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7448" y="4561720"/>
            <a:ext cx="6918476" cy="44752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Tolerance + Byzantine Fault Tolerance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6078" y="3416297"/>
            <a:ext cx="6909846" cy="447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Logical Clocks, Vector Clocks and Causality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6599" y="3979935"/>
            <a:ext cx="6909846" cy="447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Election and Coordination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43392" y="5550503"/>
            <a:ext cx="1187752" cy="4475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0652" y="6005278"/>
            <a:ext cx="1187752" cy="4475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87485" y="5550503"/>
            <a:ext cx="1187752" cy="4475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94745" y="6005278"/>
            <a:ext cx="1187752" cy="4475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7275" y="5568644"/>
            <a:ext cx="1187752" cy="4475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4535" y="6023419"/>
            <a:ext cx="1187752" cy="4475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2286" y="5998027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…………………..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82497" y="2297486"/>
            <a:ext cx="3483427" cy="44752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382158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756436" y="2403258"/>
            <a:ext cx="3449039" cy="2863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Paxos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Paxos+RSM Limitation with Byzantine Nodes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36095" y="144495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857447" y="144495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1339" y="5932287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9797" y="5761448"/>
            <a:ext cx="217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RSM Primary Replica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(malicious)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014304" y="1451001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72381" y="2037620"/>
            <a:ext cx="3309257" cy="83457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4705" y="1825526"/>
            <a:ext cx="50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2224" y="596373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RSM Replica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69086" y="2872191"/>
            <a:ext cx="1788361" cy="52009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9159" y="3132908"/>
            <a:ext cx="50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69086" y="1493335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4330" y="5922612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2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57447" y="5611763"/>
            <a:ext cx="3156857" cy="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28444" y="524243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Consistency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327535"/>
            <a:ext cx="837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If the primary replica is malicious, both W1 and W2 may get the same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124541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CC4F67-F8D2-7DD2-DFE1-922730A4EE76}"/>
              </a:ext>
            </a:extLst>
          </p:cNvPr>
          <p:cNvCxnSpPr/>
          <p:nvPr/>
        </p:nvCxnSpPr>
        <p:spPr>
          <a:xfrm flipH="1">
            <a:off x="1421039" y="4810926"/>
            <a:ext cx="4651828" cy="443865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Paxos+RSM Limitation with Byzantine Nodes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21039" y="1474313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415820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048676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8635" y="5932618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54030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88791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431131" y="1875116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0851" y="2023363"/>
            <a:ext cx="83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41569" y="2529504"/>
            <a:ext cx="2970589" cy="753311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1569" y="2511957"/>
            <a:ext cx="18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&lt;accept, my</a:t>
            </a:r>
            <a:r>
              <a:rPr lang="en-US" baseline="-25000" dirty="0">
                <a:solidFill>
                  <a:srgbClr val="0000FF"/>
                </a:solidFill>
              </a:rPr>
              <a:t>n,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V</a:t>
            </a:r>
            <a:r>
              <a:rPr lang="en-US" baseline="-25000" dirty="0">
                <a:solidFill>
                  <a:srgbClr val="0000FF"/>
                </a:solidFill>
                <a:highlight>
                  <a:srgbClr val="FFFF00"/>
                </a:highlight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 </a:t>
            </a:r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40011" y="2854886"/>
            <a:ext cx="3297162" cy="606804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1769" y="2785908"/>
            <a:ext cx="18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&lt;accept, </a:t>
            </a:r>
            <a:r>
              <a:rPr lang="en-US" dirty="0" err="1">
                <a:solidFill>
                  <a:srgbClr val="0000FF"/>
                </a:solidFill>
              </a:rPr>
              <a:t>my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V</a:t>
            </a:r>
            <a:r>
              <a:rPr lang="en-US" baseline="-25000" dirty="0">
                <a:solidFill>
                  <a:srgbClr val="0000FF"/>
                </a:solidFill>
                <a:highlight>
                  <a:srgbClr val="FFFF00"/>
                </a:highlight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 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1372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74048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2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343" y="5895295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5</a:t>
            </a:r>
          </a:p>
        </p:txBody>
      </p:sp>
      <p:sp>
        <p:nvSpPr>
          <p:cNvPr id="26" name="Freeform 25"/>
          <p:cNvSpPr/>
          <p:nvPr/>
        </p:nvSpPr>
        <p:spPr>
          <a:xfrm>
            <a:off x="6072867" y="1885391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28236" y="1917334"/>
            <a:ext cx="83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45230" y="3359015"/>
            <a:ext cx="2970590" cy="102675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4030" y="305828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&lt;accept-OK&gt; 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412158" y="3511415"/>
            <a:ext cx="3276634" cy="485713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9475" y="3636606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&lt;accept-OK&gt; 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441569" y="3359015"/>
            <a:ext cx="4631298" cy="92392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5230" y="3689030"/>
            <a:ext cx="144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&lt;prepare, …&gt; 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21039" y="4435337"/>
            <a:ext cx="4651828" cy="196848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3650" y="4164595"/>
            <a:ext cx="226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&lt;prepare-OK,  Na,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Xa</a:t>
            </a:r>
            <a:r>
              <a:rPr lang="en-US" dirty="0">
                <a:solidFill>
                  <a:srgbClr val="008000"/>
                </a:solidFill>
              </a:rPr>
              <a:t>&gt;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  <a:highlight>
                  <a:srgbClr val="FFFF00"/>
                </a:highlight>
              </a:rPr>
              <a:t>Xa is malicious value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1057" y="5904971"/>
            <a:ext cx="1271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Node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(Byzantine)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38727" y="6401504"/>
            <a:ext cx="65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Node 4 will eventually decide a value Xa being misguided by Node 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93864" y="2606432"/>
            <a:ext cx="1594927" cy="1390696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048676" y="4282937"/>
            <a:ext cx="1640116" cy="349248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0702" y="4347165"/>
            <a:ext cx="2260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&lt;prepare-OK, Na, </a:t>
            </a:r>
            <a:r>
              <a:rPr lang="en-US" dirty="0">
                <a:solidFill>
                  <a:srgbClr val="008000"/>
                </a:solidFill>
                <a:highlight>
                  <a:srgbClr val="FFFF00"/>
                </a:highlight>
              </a:rPr>
              <a:t>Va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F483E-EE8F-1D44-BD42-5088CEB11053}"/>
              </a:ext>
            </a:extLst>
          </p:cNvPr>
          <p:cNvSpPr txBox="1"/>
          <p:nvPr/>
        </p:nvSpPr>
        <p:spPr>
          <a:xfrm>
            <a:off x="1421039" y="4810926"/>
            <a:ext cx="171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&lt;accept,  …, </a:t>
            </a:r>
            <a:r>
              <a:rPr lang="en-US" dirty="0">
                <a:solidFill>
                  <a:srgbClr val="FF0000"/>
                </a:solidFill>
              </a:rPr>
              <a:t>Xa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6192C9-8288-1F4E-3DE0-4B8DF9A91378}"/>
              </a:ext>
            </a:extLst>
          </p:cNvPr>
          <p:cNvCxnSpPr/>
          <p:nvPr/>
        </p:nvCxnSpPr>
        <p:spPr>
          <a:xfrm>
            <a:off x="1396507" y="5472684"/>
            <a:ext cx="4676360" cy="267739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E7FC45-AD22-CABB-DB79-9ACB567033EA}"/>
              </a:ext>
            </a:extLst>
          </p:cNvPr>
          <p:cNvSpPr txBox="1"/>
          <p:nvPr/>
        </p:nvSpPr>
        <p:spPr>
          <a:xfrm>
            <a:off x="4440011" y="530536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&lt;accept-OK&gt;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BE9C1-A72E-D636-DE05-CA5C6F3F2BD2}"/>
              </a:ext>
            </a:extLst>
          </p:cNvPr>
          <p:cNvSpPr txBox="1"/>
          <p:nvPr/>
        </p:nvSpPr>
        <p:spPr>
          <a:xfrm>
            <a:off x="6471442" y="2403561"/>
            <a:ext cx="144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&lt;prepare, …&gt; </a:t>
            </a:r>
          </a:p>
          <a:p>
            <a:endParaRPr lang="en-US" dirty="0"/>
          </a:p>
        </p:txBody>
      </p:sp>
      <p:sp>
        <p:nvSpPr>
          <p:cNvPr id="17" name="Explosion 1 45">
            <a:extLst>
              <a:ext uri="{FF2B5EF4-FFF2-40B4-BE49-F238E27FC236}">
                <a16:creationId xmlns:a16="http://schemas.microsoft.com/office/drawing/2014/main" id="{5E6077D2-6EC3-5FE4-FA85-1BA267DEC2F2}"/>
              </a:ext>
            </a:extLst>
          </p:cNvPr>
          <p:cNvSpPr/>
          <p:nvPr/>
        </p:nvSpPr>
        <p:spPr>
          <a:xfrm>
            <a:off x="5478635" y="5319398"/>
            <a:ext cx="2664583" cy="73780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752BDC-CBC3-A4FF-65B9-D9CDE8F7E8C0}"/>
              </a:ext>
            </a:extLst>
          </p:cNvPr>
          <p:cNvSpPr txBox="1"/>
          <p:nvPr/>
        </p:nvSpPr>
        <p:spPr>
          <a:xfrm>
            <a:off x="5746514" y="5473379"/>
            <a:ext cx="207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Consensus violation</a:t>
            </a:r>
          </a:p>
        </p:txBody>
      </p:sp>
    </p:spTree>
    <p:extLst>
      <p:ext uri="{BB962C8B-B14F-4D97-AF65-F5344CB8AC3E}">
        <p14:creationId xmlns:p14="http://schemas.microsoft.com/office/powerpoint/2010/main" val="171287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Byzantine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PBFT</a:t>
            </a:r>
            <a:r>
              <a:rPr lang="en-US" dirty="0"/>
              <a:t>, “Practical Byzantine Fault Tolerance”, M. Castro and B. Liskov, SOSP 1999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Replicate service across many nodes</a:t>
            </a:r>
          </a:p>
          <a:p>
            <a:pPr lvl="1" algn="just"/>
            <a:r>
              <a:rPr lang="en-US" i="1" dirty="0">
                <a:solidFill>
                  <a:srgbClr val="FF0000"/>
                </a:solidFill>
              </a:rPr>
              <a:t>A small fraction of nodes are Byzantine</a:t>
            </a:r>
          </a:p>
          <a:p>
            <a:pPr lvl="1" algn="just"/>
            <a:r>
              <a:rPr lang="en-US" i="1" dirty="0">
                <a:solidFill>
                  <a:srgbClr val="0000FF"/>
                </a:solidFill>
              </a:rPr>
              <a:t>Rely on super-majority of votes to reach consensus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Property: For tolerating &lt;=f Byzantine failures, it uses an RSM with 3f+1 replicas</a:t>
            </a:r>
          </a:p>
        </p:txBody>
      </p:sp>
    </p:spTree>
    <p:extLst>
      <p:ext uri="{BB962C8B-B14F-4D97-AF65-F5344CB8AC3E}">
        <p14:creationId xmlns:p14="http://schemas.microsoft.com/office/powerpoint/2010/main" val="305129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5261720" y="1295019"/>
            <a:ext cx="2806790" cy="49502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08099" y="1295019"/>
            <a:ext cx="1137651" cy="49502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Paxos: Byzantine Failure Case 1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(Withholding)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71622" y="1417638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640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1372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3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32328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9218" y="5875943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4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461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4048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2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539374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343" y="5895295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5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5813" y="2334361"/>
            <a:ext cx="3010092" cy="70878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35310" y="2843569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&lt;accept, my</a:t>
            </a:r>
            <a:r>
              <a:rPr lang="en-US" baseline="-25000" dirty="0">
                <a:solidFill>
                  <a:srgbClr val="0000FF"/>
                </a:solidFill>
              </a:rPr>
              <a:t>n,</a:t>
            </a:r>
            <a:r>
              <a:rPr lang="en-US" dirty="0">
                <a:solidFill>
                  <a:srgbClr val="0000FF"/>
                </a:solidFill>
              </a:rPr>
              <a:t> V&gt; 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68300" y="4311188"/>
            <a:ext cx="903322" cy="66721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9941" y="451528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&lt;accept-OK&gt; 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40075" y="6382025"/>
            <a:ext cx="4785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Example Quoram of Node 3 to handle Byzantine Nodes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057" y="5904971"/>
            <a:ext cx="1271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Node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(Byzantine)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6F975-396C-0917-E445-CCC0C2C8C984}"/>
              </a:ext>
            </a:extLst>
          </p:cNvPr>
          <p:cNvSpPr txBox="1"/>
          <p:nvPr/>
        </p:nvSpPr>
        <p:spPr>
          <a:xfrm>
            <a:off x="501411" y="5089363"/>
            <a:ext cx="3146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&lt;accept-OK&gt; message is </a:t>
            </a:r>
            <a:r>
              <a:rPr lang="en-US" sz="1600" i="1" dirty="0">
                <a:solidFill>
                  <a:srgbClr val="0000FF"/>
                </a:solidFill>
                <a:highlight>
                  <a:srgbClr val="FFFF00"/>
                </a:highlight>
              </a:rPr>
              <a:t>never sent</a:t>
            </a:r>
          </a:p>
        </p:txBody>
      </p:sp>
    </p:spTree>
    <p:extLst>
      <p:ext uri="{BB962C8B-B14F-4D97-AF65-F5344CB8AC3E}">
        <p14:creationId xmlns:p14="http://schemas.microsoft.com/office/powerpoint/2010/main" val="244734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Paxos: Byzantine Failure Case 2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21039" y="1474313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415820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048676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8635" y="5932618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54030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88791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431131" y="1875116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0851" y="2023363"/>
            <a:ext cx="83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41569" y="2529504"/>
            <a:ext cx="2970589" cy="753311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1569" y="2511957"/>
            <a:ext cx="179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&lt;accept, my</a:t>
            </a:r>
            <a:r>
              <a:rPr lang="en-US" baseline="-25000" dirty="0">
                <a:solidFill>
                  <a:srgbClr val="0000FF"/>
                </a:solidFill>
              </a:rPr>
              <a:t>n, </a:t>
            </a:r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baseline="-25000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 </a:t>
            </a:r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40011" y="2854886"/>
            <a:ext cx="3297162" cy="606804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1769" y="2785908"/>
            <a:ext cx="179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&lt;accept, my</a:t>
            </a:r>
            <a:r>
              <a:rPr lang="en-US" baseline="-25000" dirty="0">
                <a:solidFill>
                  <a:srgbClr val="0000FF"/>
                </a:solidFill>
              </a:rPr>
              <a:t>n, </a:t>
            </a:r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baseline="-25000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 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1372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74048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2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343" y="5895295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5</a:t>
            </a:r>
          </a:p>
        </p:txBody>
      </p:sp>
      <p:sp>
        <p:nvSpPr>
          <p:cNvPr id="26" name="Freeform 25"/>
          <p:cNvSpPr/>
          <p:nvPr/>
        </p:nvSpPr>
        <p:spPr>
          <a:xfrm>
            <a:off x="6072867" y="1885391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28236" y="1917334"/>
            <a:ext cx="83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45230" y="3359015"/>
            <a:ext cx="2970590" cy="102675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4030" y="305828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&lt;accept-OK&gt; 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412158" y="3511415"/>
            <a:ext cx="3276634" cy="485713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9475" y="3636606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&lt;accept-OK&gt; 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441569" y="3359015"/>
            <a:ext cx="4631298" cy="92392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5230" y="3689030"/>
            <a:ext cx="144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&lt;prepare, …&gt; 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21039" y="4435337"/>
            <a:ext cx="4651828" cy="196848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3650" y="4164595"/>
            <a:ext cx="226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&lt;prepare-OK,  Na, </a:t>
            </a:r>
            <a:r>
              <a:rPr lang="en-US" dirty="0">
                <a:solidFill>
                  <a:srgbClr val="FF0000"/>
                </a:solidFill>
              </a:rPr>
              <a:t>Xa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1057" y="5904971"/>
            <a:ext cx="1271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Node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(Byzantine)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4048" y="6415075"/>
            <a:ext cx="415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&lt;prepare-OK&gt; message is </a:t>
            </a:r>
            <a:r>
              <a:rPr lang="en-US" i="1" dirty="0">
                <a:solidFill>
                  <a:srgbClr val="0000FF"/>
                </a:solidFill>
                <a:highlight>
                  <a:srgbClr val="FFFF00"/>
                </a:highlight>
              </a:rPr>
              <a:t>sent maliciously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421039" y="4810926"/>
            <a:ext cx="4651828" cy="443865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1039" y="4810926"/>
            <a:ext cx="171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&lt;accept,  …, </a:t>
            </a:r>
            <a:r>
              <a:rPr lang="en-US" dirty="0">
                <a:solidFill>
                  <a:srgbClr val="FF0000"/>
                </a:solidFill>
              </a:rPr>
              <a:t>Xa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96507" y="5472684"/>
            <a:ext cx="4676360" cy="267739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0011" y="530536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&lt;accept-OK&gt; </a:t>
            </a:r>
          </a:p>
          <a:p>
            <a:endParaRPr lang="en-US" dirty="0"/>
          </a:p>
        </p:txBody>
      </p:sp>
      <p:sp>
        <p:nvSpPr>
          <p:cNvPr id="38" name="Explosion 1 37"/>
          <p:cNvSpPr/>
          <p:nvPr/>
        </p:nvSpPr>
        <p:spPr>
          <a:xfrm>
            <a:off x="5478635" y="5319398"/>
            <a:ext cx="2664583" cy="73780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6514" y="5473379"/>
            <a:ext cx="207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Consensus violation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3864" y="2606432"/>
            <a:ext cx="1619118" cy="1098186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38536" y="2428980"/>
            <a:ext cx="144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&lt;prepare, …&gt; 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093864" y="3998664"/>
            <a:ext cx="1594928" cy="6463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92761" y="4282937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&lt;prepare-OK, Na, </a:t>
            </a:r>
            <a:r>
              <a:rPr lang="en-US" dirty="0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5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5504041" y="1178146"/>
            <a:ext cx="2813497" cy="52369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76404" y="1314373"/>
            <a:ext cx="1137651" cy="52369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Paxos: Byzantine Failure Case 2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(Additional race condition on node 5)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21039" y="1474313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415820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048676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8635" y="5932618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54030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88791" y="1522694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431131" y="1875116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0851" y="2023363"/>
            <a:ext cx="83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41569" y="2529504"/>
            <a:ext cx="2970589" cy="753311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1569" y="2511957"/>
            <a:ext cx="179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&lt;accept, my</a:t>
            </a:r>
            <a:r>
              <a:rPr lang="en-US" baseline="-25000" dirty="0">
                <a:solidFill>
                  <a:srgbClr val="0000FF"/>
                </a:solidFill>
              </a:rPr>
              <a:t>n, </a:t>
            </a:r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baseline="-25000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 </a:t>
            </a:r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40011" y="2854886"/>
            <a:ext cx="3297162" cy="606804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1769" y="2785908"/>
            <a:ext cx="179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&lt;accept, my</a:t>
            </a:r>
            <a:r>
              <a:rPr lang="en-US" baseline="-25000" dirty="0">
                <a:solidFill>
                  <a:srgbClr val="0000FF"/>
                </a:solidFill>
              </a:rPr>
              <a:t>n, </a:t>
            </a:r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baseline="-25000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 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1372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74048" y="5895296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2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343" y="5895295"/>
            <a:ext cx="87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 5</a:t>
            </a:r>
          </a:p>
        </p:txBody>
      </p:sp>
      <p:sp>
        <p:nvSpPr>
          <p:cNvPr id="26" name="Freeform 25"/>
          <p:cNvSpPr/>
          <p:nvPr/>
        </p:nvSpPr>
        <p:spPr>
          <a:xfrm>
            <a:off x="6072867" y="1885391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28236" y="1917334"/>
            <a:ext cx="83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45230" y="3359015"/>
            <a:ext cx="2970590" cy="102675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4030" y="305828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&lt;accept-OK&gt; 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412158" y="3511415"/>
            <a:ext cx="3276634" cy="485713"/>
          </a:xfrm>
          <a:prstGeom prst="straightConnector1">
            <a:avLst/>
          </a:prstGeom>
          <a:ln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9475" y="3636606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&lt;accept-OK&gt; 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441569" y="3359015"/>
            <a:ext cx="4631298" cy="92392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5230" y="3689030"/>
            <a:ext cx="144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&lt;prepare, …&gt; 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21039" y="4435337"/>
            <a:ext cx="4651828" cy="196848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3650" y="4164595"/>
            <a:ext cx="226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&lt;prepare-OK,  Na, </a:t>
            </a:r>
            <a:r>
              <a:rPr lang="en-US" dirty="0">
                <a:solidFill>
                  <a:srgbClr val="FF0000"/>
                </a:solidFill>
              </a:rPr>
              <a:t>Xa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1057" y="5904971"/>
            <a:ext cx="1271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Node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(Byzantine)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12601" y="6415075"/>
            <a:ext cx="623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Example Quoram of Node 4 with Byzantine nodes in the quoram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421039" y="4810926"/>
            <a:ext cx="4651828" cy="443865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1039" y="4810926"/>
            <a:ext cx="171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&lt;accept,  …, </a:t>
            </a:r>
            <a:r>
              <a:rPr lang="en-US" dirty="0">
                <a:solidFill>
                  <a:srgbClr val="FF0000"/>
                </a:solidFill>
              </a:rPr>
              <a:t>Xa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96507" y="5472684"/>
            <a:ext cx="4676360" cy="267739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0011" y="530536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&lt;accept-OK&gt; </a:t>
            </a:r>
          </a:p>
          <a:p>
            <a:endParaRPr lang="en-US" dirty="0"/>
          </a:p>
        </p:txBody>
      </p:sp>
      <p:sp>
        <p:nvSpPr>
          <p:cNvPr id="38" name="Explosion 1 37"/>
          <p:cNvSpPr/>
          <p:nvPr/>
        </p:nvSpPr>
        <p:spPr>
          <a:xfrm>
            <a:off x="5478635" y="5319398"/>
            <a:ext cx="2664583" cy="73780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6514" y="5473379"/>
            <a:ext cx="207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Consensus violation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93864" y="2606432"/>
            <a:ext cx="1643309" cy="248454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1411" y="2380600"/>
            <a:ext cx="144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&lt;prepare, …&gt; </a:t>
            </a:r>
          </a:p>
          <a:p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048676" y="3109074"/>
            <a:ext cx="1664306" cy="1226287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39842" y="3998664"/>
            <a:ext cx="201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&lt;prepare-OK,    -,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008000"/>
                </a:solidFill>
              </a:rPr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0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stage protocol with RSM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Pre-prepare, prepare and commit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Primary replica runs the protocol in the normal case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Without any faults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algn="just"/>
            <a:r>
              <a:rPr lang="en-US" i="1" dirty="0">
                <a:solidFill>
                  <a:srgbClr val="0000FF"/>
                </a:solidFill>
              </a:rPr>
              <a:t>Other replicas </a:t>
            </a:r>
            <a:r>
              <a:rPr lang="en-US" i="1" dirty="0">
                <a:solidFill>
                  <a:srgbClr val="0000FF"/>
                </a:solidFill>
                <a:highlight>
                  <a:srgbClr val="FFFF00"/>
                </a:highlight>
              </a:rPr>
              <a:t>monitor</a:t>
            </a:r>
            <a:r>
              <a:rPr lang="en-US" i="1" dirty="0">
                <a:solidFill>
                  <a:srgbClr val="0000FF"/>
                </a:solidFill>
              </a:rPr>
              <a:t> the primary and perform a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view change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if the primary fails</a:t>
            </a:r>
          </a:p>
        </p:txBody>
      </p:sp>
    </p:spTree>
    <p:extLst>
      <p:ext uri="{BB962C8B-B14F-4D97-AF65-F5344CB8AC3E}">
        <p14:creationId xmlns:p14="http://schemas.microsoft.com/office/powerpoint/2010/main" val="366688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Ensure </a:t>
            </a:r>
            <a:r>
              <a:rPr lang="en-US" dirty="0">
                <a:highlight>
                  <a:srgbClr val="FFFF00"/>
                </a:highlight>
              </a:rPr>
              <a:t>safety and liveness</a:t>
            </a:r>
            <a:r>
              <a:rPr lang="en-US" dirty="0"/>
              <a:t> despite network asynchrony</a:t>
            </a:r>
          </a:p>
          <a:p>
            <a:pPr lvl="1" algn="just"/>
            <a:r>
              <a:rPr lang="en-US" i="1" dirty="0"/>
              <a:t>Establish a total order of execution of requests coming from clients </a:t>
            </a:r>
            <a:r>
              <a:rPr lang="en-US" dirty="0">
                <a:solidFill>
                  <a:srgbClr val="0000FF"/>
                </a:solidFill>
              </a:rPr>
              <a:t>(pre-prepare and prepare)</a:t>
            </a:r>
          </a:p>
          <a:p>
            <a:pPr lvl="1" algn="just"/>
            <a:r>
              <a:rPr lang="en-US" i="1" dirty="0"/>
              <a:t>Ensure requests are observed consistently across views </a:t>
            </a:r>
            <a:r>
              <a:rPr lang="en-US" dirty="0">
                <a:solidFill>
                  <a:srgbClr val="0000FF"/>
                </a:solidFill>
              </a:rPr>
              <a:t>(commit)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View is a configuration of replica with primary (view#  mod N)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0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State of Replica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replica ID “i” </a:t>
            </a:r>
            <a:r>
              <a:rPr lang="en-US" dirty="0"/>
              <a:t>(between 0 and N-1)</a:t>
            </a:r>
            <a:endParaRPr lang="en-US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view number v#</a:t>
            </a:r>
            <a:r>
              <a:rPr lang="en-US" dirty="0"/>
              <a:t>, initially 0</a:t>
            </a:r>
          </a:p>
          <a:p>
            <a:pPr marL="342900" lvl="1" indent="-342900" algn="just">
              <a:buFont typeface="Arial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primary replica (ID)</a:t>
            </a:r>
          </a:p>
          <a:p>
            <a:pPr marL="742950" lvl="2" indent="-342900" algn="just"/>
            <a:r>
              <a:rPr lang="en-US" dirty="0">
                <a:solidFill>
                  <a:srgbClr val="FF0000"/>
                </a:solidFill>
              </a:rPr>
              <a:t>ID of primary replica: v# mod N</a:t>
            </a:r>
            <a:endParaRPr lang="en-US" dirty="0">
              <a:solidFill>
                <a:srgbClr val="0000FF"/>
              </a:solidFill>
            </a:endParaRPr>
          </a:p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log of &lt;op, seq#, status&gt; </a:t>
            </a:r>
            <a:r>
              <a:rPr lang="en-US" dirty="0"/>
              <a:t>entries</a:t>
            </a:r>
          </a:p>
          <a:p>
            <a:pPr lvl="1" algn="just"/>
            <a:r>
              <a:rPr lang="en-US" dirty="0"/>
              <a:t>op: the operation/request</a:t>
            </a:r>
          </a:p>
          <a:p>
            <a:pPr lvl="2" algn="just"/>
            <a:r>
              <a:rPr lang="en-US" dirty="0">
                <a:solidFill>
                  <a:schemeClr val="accent2"/>
                </a:solidFill>
              </a:rPr>
              <a:t>op is from the client</a:t>
            </a:r>
          </a:p>
          <a:p>
            <a:pPr lvl="1" algn="just"/>
            <a:r>
              <a:rPr lang="en-US" dirty="0"/>
              <a:t>seq#: a sequence number identifying the operation</a:t>
            </a:r>
          </a:p>
          <a:p>
            <a:pPr lvl="2" algn="just"/>
            <a:r>
              <a:rPr lang="en-US" dirty="0">
                <a:solidFill>
                  <a:schemeClr val="accent2"/>
                </a:solidFill>
              </a:rPr>
              <a:t>This is just a nonce used to identify</a:t>
            </a:r>
          </a:p>
          <a:p>
            <a:pPr lvl="1" algn="just"/>
            <a:r>
              <a:rPr lang="en-US" dirty="0"/>
              <a:t>Status: </a:t>
            </a:r>
            <a:r>
              <a:rPr lang="en-US" dirty="0">
                <a:solidFill>
                  <a:srgbClr val="0000FF"/>
                </a:solidFill>
              </a:rPr>
              <a:t>pre-prepared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prepared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committed </a:t>
            </a:r>
          </a:p>
          <a:p>
            <a:pPr lvl="1" algn="just"/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In examples, messages are </a:t>
            </a:r>
          </a:p>
          <a:p>
            <a:pPr lvl="1" algn="just"/>
            <a:r>
              <a:rPr lang="en-US" dirty="0">
                <a:solidFill>
                  <a:schemeClr val="accent2"/>
                </a:solidFill>
              </a:rPr>
              <a:t>&lt;pre-prepare, v#, seq#, op&gt;</a:t>
            </a:r>
          </a:p>
          <a:p>
            <a:pPr lvl="1" algn="just"/>
            <a:r>
              <a:rPr lang="en-US" dirty="0">
                <a:solidFill>
                  <a:schemeClr val="accent2"/>
                </a:solidFill>
              </a:rPr>
              <a:t>&lt;prepare, ID, v#, seq#, op&gt;</a:t>
            </a:r>
          </a:p>
          <a:p>
            <a:pPr lvl="1" algn="just"/>
            <a:r>
              <a:rPr lang="en-US" dirty="0">
                <a:solidFill>
                  <a:schemeClr val="accent2"/>
                </a:solidFill>
              </a:rPr>
              <a:t>&lt;commit, ID, v#, seq#, op&gt;</a:t>
            </a:r>
          </a:p>
          <a:p>
            <a:pPr lvl="1" algn="just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2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State of Replica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Additionally each message in PBFT contains a </a:t>
            </a:r>
            <a:r>
              <a:rPr lang="en-US" dirty="0">
                <a:highlight>
                  <a:srgbClr val="FFFF00"/>
                </a:highlight>
              </a:rPr>
              <a:t>digest and a signature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(Encrypted &amp; signed) </a:t>
            </a:r>
            <a:r>
              <a:rPr lang="en-US" dirty="0"/>
              <a:t>to protect </a:t>
            </a:r>
            <a:r>
              <a:rPr lang="en-US" dirty="0">
                <a:solidFill>
                  <a:srgbClr val="0000FF"/>
                </a:solidFill>
              </a:rPr>
              <a:t>integrity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authenticity</a:t>
            </a:r>
            <a:r>
              <a:rPr lang="en-US" dirty="0"/>
              <a:t>, respectively</a:t>
            </a:r>
          </a:p>
          <a:p>
            <a:pPr lvl="1" algn="just"/>
            <a:r>
              <a:rPr lang="en-US" dirty="0">
                <a:solidFill>
                  <a:srgbClr val="0000FF"/>
                </a:solidFill>
              </a:rPr>
              <a:t>When a message is received its integrity and authenticity is verified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A message is dropped otherwise</a:t>
            </a:r>
          </a:p>
          <a:p>
            <a:pPr lvl="1" algn="just"/>
            <a:r>
              <a:rPr lang="en-US" dirty="0"/>
              <a:t>For simplicity, we will not show the digest and the signature in the message (their presence will be implicitly assumed)</a:t>
            </a:r>
          </a:p>
        </p:txBody>
      </p:sp>
    </p:spTree>
    <p:extLst>
      <p:ext uri="{BB962C8B-B14F-4D97-AF65-F5344CB8AC3E}">
        <p14:creationId xmlns:p14="http://schemas.microsoft.com/office/powerpoint/2010/main" val="31407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RSM and Paxos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Traditional </a:t>
            </a:r>
            <a:r>
              <a:rPr lang="en-US" dirty="0">
                <a:solidFill>
                  <a:schemeClr val="accent2"/>
                </a:solidFill>
              </a:rPr>
              <a:t>(AWS)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replicated state machines (RSMs) </a:t>
            </a:r>
            <a:r>
              <a:rPr lang="en-US" dirty="0"/>
              <a:t>tolerate </a:t>
            </a:r>
            <a:r>
              <a:rPr lang="en-US" b="1" dirty="0">
                <a:highlight>
                  <a:srgbClr val="FFFF00"/>
                </a:highlight>
              </a:rPr>
              <a:t>non-malicious</a:t>
            </a:r>
            <a:r>
              <a:rPr lang="en-US" dirty="0"/>
              <a:t> failures</a:t>
            </a:r>
          </a:p>
          <a:p>
            <a:pPr lvl="1" algn="just"/>
            <a:r>
              <a:rPr lang="en-US" dirty="0"/>
              <a:t>Node crashes</a:t>
            </a:r>
          </a:p>
          <a:p>
            <a:pPr lvl="1" algn="just"/>
            <a:r>
              <a:rPr lang="en-US" dirty="0"/>
              <a:t>Network partitions</a:t>
            </a:r>
          </a:p>
          <a:p>
            <a:pPr lvl="1" algn="just"/>
            <a:r>
              <a:rPr lang="en-US" dirty="0"/>
              <a:t>Network delay</a:t>
            </a:r>
          </a:p>
          <a:p>
            <a:pPr lvl="1"/>
            <a:endParaRPr lang="en-US" dirty="0"/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An RSM with </a:t>
            </a:r>
            <a:r>
              <a:rPr lang="en-US" b="1" i="1" dirty="0">
                <a:solidFill>
                  <a:srgbClr val="FF0000"/>
                </a:solidFill>
                <a:highlight>
                  <a:srgbClr val="FFFF00"/>
                </a:highlight>
              </a:rPr>
              <a:t>2f+1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(Non-malicious) </a:t>
            </a:r>
            <a:r>
              <a:rPr lang="en-US" i="1" dirty="0">
                <a:solidFill>
                  <a:srgbClr val="FF0000"/>
                </a:solidFill>
              </a:rPr>
              <a:t>replicas tolerates &lt;= f simultaneous failures</a:t>
            </a:r>
          </a:p>
          <a:p>
            <a:pPr lvl="1" algn="just"/>
            <a:r>
              <a:rPr lang="en-US" i="1" dirty="0">
                <a:solidFill>
                  <a:srgbClr val="FF0000"/>
                </a:solidFill>
              </a:rPr>
              <a:t>Reason is half could be down, but everything else agree</a:t>
            </a:r>
          </a:p>
        </p:txBody>
      </p:sp>
    </p:spTree>
    <p:extLst>
      <p:ext uri="{BB962C8B-B14F-4D97-AF65-F5344CB8AC3E}">
        <p14:creationId xmlns:p14="http://schemas.microsoft.com/office/powerpoint/2010/main" val="2110612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Pre-prepare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(Goal)</a:t>
            </a:r>
          </a:p>
          <a:p>
            <a:pPr lvl="1" algn="just"/>
            <a:r>
              <a:rPr lang="en-US" i="1" dirty="0"/>
              <a:t>Acknowledge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 unique sequence number </a:t>
            </a:r>
            <a:r>
              <a:rPr lang="en-US" dirty="0"/>
              <a:t>for the request (from client)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Let us first discuss the normal operation w/o faults</a:t>
            </a:r>
          </a:p>
          <a:p>
            <a:pPr lvl="2" algn="just"/>
            <a:r>
              <a:rPr lang="en-US" dirty="0">
                <a:solidFill>
                  <a:schemeClr val="accent2"/>
                </a:solidFill>
              </a:rPr>
              <a:t>Without faults and without Byzantine</a:t>
            </a:r>
          </a:p>
        </p:txBody>
      </p:sp>
    </p:spTree>
    <p:extLst>
      <p:ext uri="{BB962C8B-B14F-4D97-AF65-F5344CB8AC3E}">
        <p14:creationId xmlns:p14="http://schemas.microsoft.com/office/powerpoint/2010/main" val="206427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Pre-prepare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(Pre-prepare Send)</a:t>
            </a:r>
          </a:p>
          <a:p>
            <a:pPr lvl="1" algn="just"/>
            <a:r>
              <a:rPr lang="en-US" dirty="0"/>
              <a:t>Primary replica assigns a </a:t>
            </a:r>
            <a:r>
              <a:rPr lang="en-US" dirty="0">
                <a:solidFill>
                  <a:srgbClr val="0000FF"/>
                </a:solidFill>
              </a:rPr>
              <a:t>seq# </a:t>
            </a:r>
            <a:r>
              <a:rPr lang="en-US" dirty="0"/>
              <a:t>for the request</a:t>
            </a:r>
          </a:p>
          <a:p>
            <a:pPr lvl="1" algn="just"/>
            <a:r>
              <a:rPr lang="en-US" dirty="0"/>
              <a:t>Send </a:t>
            </a:r>
            <a:r>
              <a:rPr lang="en-US" dirty="0">
                <a:solidFill>
                  <a:srgbClr val="0000FF"/>
                </a:solidFill>
              </a:rPr>
              <a:t>&lt;pre-prepare, v#, seq#, op&gt; </a:t>
            </a:r>
            <a:r>
              <a:rPr lang="en-US" dirty="0"/>
              <a:t>to all replicas</a:t>
            </a:r>
          </a:p>
          <a:p>
            <a:pPr lvl="1" algn="just"/>
            <a:r>
              <a:rPr lang="en-US" dirty="0"/>
              <a:t>Records the operation in the log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Note that for malicious primary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It can send different seq# for the same op to different replicas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Use a duplicate seq# for op</a:t>
            </a:r>
          </a:p>
        </p:txBody>
      </p:sp>
    </p:spTree>
    <p:extLst>
      <p:ext uri="{BB962C8B-B14F-4D97-AF65-F5344CB8AC3E}">
        <p14:creationId xmlns:p14="http://schemas.microsoft.com/office/powerpoint/2010/main" val="2011223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Pre-prepare stage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71622" y="1417638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640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057" y="5904971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1372" y="5895296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32328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9218" y="5875943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2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461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4048" y="58952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539374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343" y="5895295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813" y="1948756"/>
            <a:ext cx="1532991" cy="5105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993" y="2179118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&lt;request&gt; 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8804" y="3315019"/>
            <a:ext cx="1461790" cy="24628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6403" y="3335088"/>
            <a:ext cx="277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&lt;pre-prepare, v#, seq#, op&gt;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657" y="6274303"/>
            <a:ext cx="8528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Primary assigns a sequence number seq# to the request and send pre-prepare message to all replicas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04613" y="2584887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24333" y="27331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&lt;seq#&gt;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04613" y="3561304"/>
            <a:ext cx="3127715" cy="635057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2084" y="3658253"/>
            <a:ext cx="277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&lt;pre-prepare, v#, seq#, op&gt; 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28804" y="3981419"/>
            <a:ext cx="4734761" cy="97452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9218" y="4196361"/>
            <a:ext cx="277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&lt;pre-prepare, v#, seq#, op&gt;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1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Pre-prepare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(Pre-prepare Receive)</a:t>
            </a:r>
          </a:p>
          <a:p>
            <a:pPr lvl="1" algn="just"/>
            <a:r>
              <a:rPr lang="en-US" dirty="0"/>
              <a:t>Upon receiving a pre-prepare message, the replica checks</a:t>
            </a:r>
          </a:p>
          <a:p>
            <a:pPr lvl="2" algn="just"/>
            <a:r>
              <a:rPr lang="en-US" dirty="0"/>
              <a:t>Whether v# and seq# are </a:t>
            </a:r>
            <a:r>
              <a:rPr lang="en-US" dirty="0">
                <a:highlight>
                  <a:srgbClr val="FFFF00"/>
                </a:highlight>
              </a:rPr>
              <a:t>valid</a:t>
            </a:r>
            <a:r>
              <a:rPr lang="en-US" dirty="0"/>
              <a:t>, for example, there is no presence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duplicate seq</a:t>
            </a:r>
            <a:r>
              <a:rPr lang="en-US" dirty="0">
                <a:solidFill>
                  <a:srgbClr val="FF0000"/>
                </a:solidFill>
              </a:rPr>
              <a:t># (e.g. &lt;1,2,2&gt;)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unexpected seq</a:t>
            </a:r>
            <a:r>
              <a:rPr lang="en-US" dirty="0">
                <a:solidFill>
                  <a:srgbClr val="FF0000"/>
                </a:solidFill>
              </a:rPr>
              <a:t># (e.g. &lt;1, 6, 70000000&gt;)</a:t>
            </a:r>
          </a:p>
          <a:p>
            <a:pPr lvl="2" algn="just"/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The backup replica proceeds to the prepare stage if v# and seq# are valid</a:t>
            </a:r>
          </a:p>
          <a:p>
            <a:pPr lvl="1" algn="just"/>
            <a:r>
              <a:rPr lang="en-US" dirty="0">
                <a:solidFill>
                  <a:schemeClr val="accent2"/>
                </a:solidFill>
              </a:rPr>
              <a:t>The receiver will continue to send out prepare, no replies required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27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Pre-prepare stage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71622" y="1417638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640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057" y="5904971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1372" y="5895296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32328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9218" y="5875943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2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461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4048" y="58952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539374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343" y="5895295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813" y="1948756"/>
            <a:ext cx="1532991" cy="5105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993" y="2179118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&lt;request&gt; 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8804" y="3315019"/>
            <a:ext cx="1461790" cy="24628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6403" y="3335088"/>
            <a:ext cx="277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&lt;pre-prepare, v#, seq#, op&gt;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394" y="6274303"/>
            <a:ext cx="7840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If v# and seq# are valid (i.e. not maliciously modified), then accept the pre-prepare message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04613" y="2584887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24333" y="27331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&lt;seq#&gt;</a:t>
            </a:r>
          </a:p>
        </p:txBody>
      </p:sp>
      <p:sp>
        <p:nvSpPr>
          <p:cNvPr id="25" name="Freeform 24"/>
          <p:cNvSpPr/>
          <p:nvPr/>
        </p:nvSpPr>
        <p:spPr>
          <a:xfrm>
            <a:off x="4266403" y="3963948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29873" y="41177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v#, seq#</a:t>
            </a:r>
          </a:p>
        </p:txBody>
      </p:sp>
      <p:sp>
        <p:nvSpPr>
          <p:cNvPr id="33" name="Freeform 32"/>
          <p:cNvSpPr/>
          <p:nvPr/>
        </p:nvSpPr>
        <p:spPr>
          <a:xfrm>
            <a:off x="4266403" y="4751405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73243" y="4905195"/>
            <a:ext cx="279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the operation in Log</a:t>
            </a:r>
          </a:p>
        </p:txBody>
      </p:sp>
    </p:spTree>
    <p:extLst>
      <p:ext uri="{BB962C8B-B14F-4D97-AF65-F5344CB8AC3E}">
        <p14:creationId xmlns:p14="http://schemas.microsoft.com/office/powerpoint/2010/main" val="1403769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Pre-prepare stage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71622" y="1417638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640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057" y="5904971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1372" y="5895296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32328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9218" y="5875943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2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461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4048" y="58952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539374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343" y="5895295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813" y="1948756"/>
            <a:ext cx="1532991" cy="5105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993" y="2179118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&lt;request&gt; 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8804" y="3315019"/>
            <a:ext cx="1461790" cy="24628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6403" y="3335088"/>
            <a:ext cx="277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&lt;pre-prepare, v#, seq#, op&gt;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394" y="6274303"/>
            <a:ext cx="7455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If v# and seq# are invalid (i.e. maliciously modified), then drop the pre-prepare message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04613" y="2584887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24333" y="27331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&lt;seq#&gt;</a:t>
            </a:r>
          </a:p>
        </p:txBody>
      </p:sp>
      <p:sp>
        <p:nvSpPr>
          <p:cNvPr id="25" name="Freeform 24"/>
          <p:cNvSpPr/>
          <p:nvPr/>
        </p:nvSpPr>
        <p:spPr>
          <a:xfrm>
            <a:off x="4266403" y="3963948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29873" y="41177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v#, seq#</a:t>
            </a:r>
          </a:p>
        </p:txBody>
      </p:sp>
      <p:sp>
        <p:nvSpPr>
          <p:cNvPr id="33" name="Freeform 32"/>
          <p:cNvSpPr/>
          <p:nvPr/>
        </p:nvSpPr>
        <p:spPr>
          <a:xfrm>
            <a:off x="4266403" y="4751405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73243" y="4905195"/>
            <a:ext cx="306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the pre-prepare message</a:t>
            </a:r>
          </a:p>
        </p:txBody>
      </p:sp>
    </p:spTree>
    <p:extLst>
      <p:ext uri="{BB962C8B-B14F-4D97-AF65-F5344CB8AC3E}">
        <p14:creationId xmlns:p14="http://schemas.microsoft.com/office/powerpoint/2010/main" val="322292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(Goal)</a:t>
            </a:r>
          </a:p>
          <a:p>
            <a:pPr lvl="1" algn="just"/>
            <a:r>
              <a:rPr lang="en-US" dirty="0"/>
              <a:t>The replicas to </a:t>
            </a:r>
            <a:r>
              <a:rPr lang="en-US" i="1" dirty="0"/>
              <a:t>agree</a:t>
            </a:r>
            <a:r>
              <a:rPr lang="en-US" dirty="0"/>
              <a:t> on </a:t>
            </a:r>
            <a:r>
              <a:rPr lang="en-US" dirty="0">
                <a:solidFill>
                  <a:srgbClr val="0000FF"/>
                </a:solidFill>
              </a:rPr>
              <a:t>a unique sequence number </a:t>
            </a:r>
            <a:r>
              <a:rPr lang="en-US" dirty="0"/>
              <a:t>for the request (from client)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Let us first discuss the normal operation w/o faults</a:t>
            </a:r>
          </a:p>
        </p:txBody>
      </p:sp>
    </p:spTree>
    <p:extLst>
      <p:ext uri="{BB962C8B-B14F-4D97-AF65-F5344CB8AC3E}">
        <p14:creationId xmlns:p14="http://schemas.microsoft.com/office/powerpoint/2010/main" val="813555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(Prepare Send)</a:t>
            </a:r>
          </a:p>
          <a:p>
            <a:pPr lvl="1" algn="just"/>
            <a:r>
              <a:rPr lang="en-US" dirty="0"/>
              <a:t>Send prepare messages to all </a:t>
            </a:r>
          </a:p>
          <a:p>
            <a:pPr lvl="1" algn="just"/>
            <a:r>
              <a:rPr lang="en-US" dirty="0"/>
              <a:t>Each prepare message contains </a:t>
            </a:r>
            <a:r>
              <a:rPr lang="en-US" dirty="0">
                <a:solidFill>
                  <a:srgbClr val="0000FF"/>
                </a:solidFill>
              </a:rPr>
              <a:t>&lt;i, v#, seq#, op&gt; </a:t>
            </a:r>
            <a:r>
              <a:rPr lang="en-US" dirty="0"/>
              <a:t>for replica “i”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</a:rPr>
              <a:t>Each replica send the prepare to all other replicas</a:t>
            </a:r>
          </a:p>
          <a:p>
            <a:pPr lvl="1" algn="just"/>
            <a:endParaRPr lang="en-US" dirty="0">
              <a:highlight>
                <a:srgbClr val="FFFF00"/>
              </a:highlight>
            </a:endParaRPr>
          </a:p>
          <a:p>
            <a:pPr lvl="1" algn="just"/>
            <a:r>
              <a:rPr lang="en-US" dirty="0">
                <a:solidFill>
                  <a:schemeClr val="accent2"/>
                </a:solidFill>
              </a:rPr>
              <a:t>Primary will send immediately after its pre-prepare (To combat 2f + 1 messages)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5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(Prepare Receive)</a:t>
            </a:r>
          </a:p>
          <a:p>
            <a:pPr lvl="1" algn="just"/>
            <a:r>
              <a:rPr lang="en-US" dirty="0"/>
              <a:t>Upon receiving a prepare message, the replica checks</a:t>
            </a:r>
          </a:p>
          <a:p>
            <a:pPr lvl="2" algn="just"/>
            <a:r>
              <a:rPr lang="en-US" dirty="0"/>
              <a:t>Like the pre-prepare stage, whether </a:t>
            </a:r>
            <a:r>
              <a:rPr lang="en-US" dirty="0">
                <a:highlight>
                  <a:srgbClr val="FFFF00"/>
                </a:highlight>
              </a:rPr>
              <a:t>v# and seq# are valid</a:t>
            </a:r>
            <a:r>
              <a:rPr lang="en-US" dirty="0"/>
              <a:t>, for example, there is no presence of </a:t>
            </a:r>
            <a:r>
              <a:rPr lang="en-US" dirty="0">
                <a:solidFill>
                  <a:srgbClr val="0000FF"/>
                </a:solidFill>
              </a:rPr>
              <a:t>duplicate seq# (e.g. &lt;1,2,2&gt;) or unexpected seq# (e.g. &lt;1, 6, 7000000&gt;)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Invalidity is possible if one of the replicas is malicious</a:t>
            </a:r>
          </a:p>
          <a:p>
            <a:pPr marL="914400" lvl="2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06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Prepare stage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71622" y="1417638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640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057" y="5904971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1372" y="5895296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32328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9218" y="5875943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2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461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4048" y="58952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539374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343" y="5895295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813" y="1948756"/>
            <a:ext cx="1532991" cy="5105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993" y="2179118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&lt;request&gt; 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04613" y="4159001"/>
            <a:ext cx="1485981" cy="56034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50153" y="4147727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&lt;prepare, #1, v#, seq#, op&gt;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92534" y="6312446"/>
            <a:ext cx="530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If f = 1, then 2f+1=3 matching prepare messages are required 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04613" y="2584887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24333" y="27331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&lt;seq#&gt;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90594" y="4159001"/>
            <a:ext cx="1665925" cy="2208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66403" y="4159001"/>
            <a:ext cx="3272971" cy="64751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5724" y="4069169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&lt;prepare, #1, v#, seq#, op&gt; </a:t>
            </a:r>
          </a:p>
          <a:p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314786" y="3774622"/>
            <a:ext cx="1641733" cy="121052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50153" y="3774622"/>
            <a:ext cx="1589221" cy="294547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04613" y="3774622"/>
            <a:ext cx="3127716" cy="136292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77026" y="3531064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&lt;prepare, #2, v#, seq#, op&gt; 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46462" y="4661978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&lt;prepare, #2, v#, seq#, op&gt; </a:t>
            </a:r>
          </a:p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917048" y="3267933"/>
            <a:ext cx="756877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5557" y="2866799"/>
            <a:ext cx="239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After pre-prepare stage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2930D-3A6F-051F-D6BB-BD6463A4BE22}"/>
              </a:ext>
            </a:extLst>
          </p:cNvPr>
          <p:cNvSpPr txBox="1"/>
          <p:nvPr/>
        </p:nvSpPr>
        <p:spPr>
          <a:xfrm>
            <a:off x="1382152" y="1613307"/>
            <a:ext cx="776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If the pre-prepare is received and the seq#, v#  are valid, then send prepare messages to all</a:t>
            </a:r>
          </a:p>
        </p:txBody>
      </p:sp>
    </p:spTree>
    <p:extLst>
      <p:ext uri="{BB962C8B-B14F-4D97-AF65-F5344CB8AC3E}">
        <p14:creationId xmlns:p14="http://schemas.microsoft.com/office/powerpoint/2010/main" val="33451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node failures</a:t>
            </a:r>
          </a:p>
          <a:p>
            <a:pPr lvl="1"/>
            <a:r>
              <a:rPr lang="en-US" dirty="0"/>
              <a:t>Failed nodes perform </a:t>
            </a:r>
            <a:r>
              <a:rPr lang="en-US" dirty="0">
                <a:solidFill>
                  <a:srgbClr val="FF0000"/>
                </a:solidFill>
              </a:rPr>
              <a:t>incorrect computation</a:t>
            </a:r>
          </a:p>
          <a:p>
            <a:pPr lvl="1"/>
            <a:r>
              <a:rPr lang="en-US" dirty="0"/>
              <a:t>Failed nodes </a:t>
            </a:r>
            <a:r>
              <a:rPr lang="en-US" dirty="0">
                <a:solidFill>
                  <a:srgbClr val="FF0000"/>
                </a:solidFill>
              </a:rPr>
              <a:t>collude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Cause of Byzantine faults</a:t>
            </a:r>
          </a:p>
          <a:p>
            <a:pPr lvl="1" algn="just"/>
            <a:r>
              <a:rPr lang="en-US" i="1" dirty="0">
                <a:solidFill>
                  <a:srgbClr val="0000FF"/>
                </a:solidFill>
                <a:highlight>
                  <a:srgbClr val="FFFF00"/>
                </a:highlight>
              </a:rPr>
              <a:t>Security-related</a:t>
            </a:r>
            <a:r>
              <a:rPr lang="en-US" i="1" dirty="0">
                <a:solidFill>
                  <a:srgbClr val="0000FF"/>
                </a:solidFill>
              </a:rPr>
              <a:t> attacks, hardware/software errors</a:t>
            </a:r>
          </a:p>
        </p:txBody>
      </p:sp>
    </p:spTree>
    <p:extLst>
      <p:ext uri="{BB962C8B-B14F-4D97-AF65-F5344CB8AC3E}">
        <p14:creationId xmlns:p14="http://schemas.microsoft.com/office/powerpoint/2010/main" val="3458627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(Prepare Guarantee)</a:t>
            </a:r>
            <a:r>
              <a:rPr lang="en-US" dirty="0"/>
              <a:t>: Prepare stage finishes successfully for a request “op” </a:t>
            </a:r>
            <a:r>
              <a:rPr lang="en-US" dirty="0">
                <a:highlight>
                  <a:srgbClr val="FFFF00"/>
                </a:highlight>
              </a:rPr>
              <a:t>if and only if </a:t>
            </a:r>
          </a:p>
          <a:p>
            <a:pPr lvl="1" algn="just"/>
            <a:r>
              <a:rPr lang="en-US" i="1" dirty="0"/>
              <a:t>Valid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&lt;pre-prepare&gt; </a:t>
            </a:r>
            <a:r>
              <a:rPr lang="en-US" dirty="0"/>
              <a:t>for “op” is received</a:t>
            </a:r>
          </a:p>
          <a:p>
            <a:pPr lvl="1" algn="just"/>
            <a:r>
              <a:rPr lang="en-US" i="1" dirty="0">
                <a:highlight>
                  <a:srgbClr val="FFFF00"/>
                </a:highlight>
              </a:rPr>
              <a:t>2f+1</a:t>
            </a:r>
            <a:r>
              <a:rPr lang="en-US" dirty="0"/>
              <a:t> (including self-vote) distinct, valid and matching </a:t>
            </a:r>
            <a:r>
              <a:rPr lang="en-US" dirty="0">
                <a:solidFill>
                  <a:srgbClr val="0000FF"/>
                </a:solidFill>
              </a:rPr>
              <a:t>&lt;prepare&gt; </a:t>
            </a:r>
            <a:r>
              <a:rPr lang="en-US" dirty="0"/>
              <a:t>messages (i.e. with the same v# and seq#) received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Thus continues with at most “f” byzantine failures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The operation is recorded in the log as &lt;prepared&gt;</a:t>
            </a:r>
          </a:p>
        </p:txBody>
      </p:sp>
    </p:spTree>
    <p:extLst>
      <p:ext uri="{BB962C8B-B14F-4D97-AF65-F5344CB8AC3E}">
        <p14:creationId xmlns:p14="http://schemas.microsoft.com/office/powerpoint/2010/main" val="4207289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Prepare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(Prepare Guarantee)</a:t>
            </a:r>
            <a:r>
              <a:rPr lang="en-US" dirty="0"/>
              <a:t>: Two different requests can never have the same seq#</a:t>
            </a:r>
          </a:p>
          <a:p>
            <a:pPr lvl="1" algn="just"/>
            <a:r>
              <a:rPr lang="en-US" dirty="0">
                <a:solidFill>
                  <a:srgbClr val="0000FF"/>
                </a:solidFill>
              </a:rPr>
              <a:t>Each seq# is agreed by non-faulty replicas in the prepare stage</a:t>
            </a:r>
          </a:p>
          <a:p>
            <a:pPr lvl="1" algn="just"/>
            <a:r>
              <a:rPr lang="en-US" dirty="0">
                <a:solidFill>
                  <a:srgbClr val="0000FF"/>
                </a:solidFill>
              </a:rPr>
              <a:t>Non-faulty replicas agree on total order for requests within a view (v#)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0000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This does not yet guarantee that clients will </a:t>
            </a:r>
            <a:r>
              <a:rPr lang="en-US" i="1" dirty="0">
                <a:solidFill>
                  <a:srgbClr val="FF0000"/>
                </a:solidFill>
              </a:rPr>
              <a:t>observe</a:t>
            </a:r>
            <a:r>
              <a:rPr lang="en-US" dirty="0">
                <a:solidFill>
                  <a:srgbClr val="FF0000"/>
                </a:solidFill>
              </a:rPr>
              <a:t> the same total order from all replicas yet</a:t>
            </a:r>
          </a:p>
          <a:p>
            <a:pPr lvl="1" algn="just"/>
            <a:r>
              <a:rPr lang="en-US" dirty="0">
                <a:solidFill>
                  <a:srgbClr val="0000FF"/>
                </a:solidFill>
              </a:rPr>
              <a:t>Thus, we need the final commit stage</a:t>
            </a:r>
          </a:p>
        </p:txBody>
      </p:sp>
    </p:spTree>
    <p:extLst>
      <p:ext uri="{BB962C8B-B14F-4D97-AF65-F5344CB8AC3E}">
        <p14:creationId xmlns:p14="http://schemas.microsoft.com/office/powerpoint/2010/main" val="249930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Commit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(Goal)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</a:rPr>
              <a:t>Establish total order</a:t>
            </a:r>
            <a:r>
              <a:rPr lang="en-US" dirty="0"/>
              <a:t> in all replicas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Let us first discuss the normal operation w/o faults</a:t>
            </a:r>
          </a:p>
        </p:txBody>
      </p:sp>
    </p:spTree>
    <p:extLst>
      <p:ext uri="{BB962C8B-B14F-4D97-AF65-F5344CB8AC3E}">
        <p14:creationId xmlns:p14="http://schemas.microsoft.com/office/powerpoint/2010/main" val="3880085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PBFT: Commit stage </a:t>
            </a: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(After receiving 2f+1 prepare with same value)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(Commit Send)</a:t>
            </a:r>
          </a:p>
          <a:p>
            <a:pPr lvl="1" algn="just"/>
            <a:r>
              <a:rPr lang="en-US" dirty="0"/>
              <a:t>Send commit messages to all </a:t>
            </a:r>
          </a:p>
          <a:p>
            <a:pPr lvl="2" algn="just"/>
            <a:r>
              <a:rPr lang="en-US" dirty="0"/>
              <a:t>Each commit message contains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, v#, seq#, op&gt; </a:t>
            </a:r>
            <a:r>
              <a:rPr lang="en-US" dirty="0"/>
              <a:t>for replica “</a:t>
            </a:r>
            <a:r>
              <a:rPr lang="en-US" dirty="0" err="1"/>
              <a:t>i</a:t>
            </a:r>
            <a:r>
              <a:rPr lang="en-US" dirty="0"/>
              <a:t>” </a:t>
            </a:r>
          </a:p>
          <a:p>
            <a:pPr lvl="1" algn="just"/>
            <a:r>
              <a:rPr lang="en-US" dirty="0"/>
              <a:t>Each replica send the commit to all other replicas</a:t>
            </a:r>
          </a:p>
          <a:p>
            <a:pPr lvl="2" algn="just"/>
            <a:r>
              <a:rPr lang="en-US" dirty="0">
                <a:solidFill>
                  <a:schemeClr val="accent2"/>
                </a:solidFill>
              </a:rPr>
              <a:t>This is a second stage similar to prepare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(Commit receive)</a:t>
            </a:r>
          </a:p>
          <a:p>
            <a:pPr lvl="1" algn="just"/>
            <a:r>
              <a:rPr lang="en-US" dirty="0"/>
              <a:t>Check the validity of </a:t>
            </a:r>
            <a:r>
              <a:rPr lang="en-US" dirty="0">
                <a:solidFill>
                  <a:srgbClr val="0000FF"/>
                </a:solidFill>
              </a:rPr>
              <a:t>v#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seq# </a:t>
            </a:r>
            <a:r>
              <a:rPr lang="en-US" dirty="0"/>
              <a:t>as </a:t>
            </a:r>
            <a:r>
              <a:rPr lang="en-US" dirty="0">
                <a:solidFill>
                  <a:srgbClr val="0000FF"/>
                </a:solidFill>
              </a:rPr>
              <a:t>pre-prepare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prepare</a:t>
            </a:r>
            <a:r>
              <a:rPr lang="en-US" dirty="0"/>
              <a:t> stage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21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Commit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(Commit Guarantee)</a:t>
            </a:r>
            <a:r>
              <a:rPr lang="en-US" dirty="0"/>
              <a:t>: Commit stage finishes successfully for a request “op” if and only if </a:t>
            </a:r>
          </a:p>
          <a:p>
            <a:pPr lvl="1" algn="just"/>
            <a:r>
              <a:rPr lang="en-US" i="1" dirty="0"/>
              <a:t>Valid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&lt;pre-prepare&gt; </a:t>
            </a:r>
            <a:r>
              <a:rPr lang="en-US" dirty="0"/>
              <a:t>for “op” is received</a:t>
            </a:r>
          </a:p>
          <a:p>
            <a:pPr lvl="1" algn="just"/>
            <a:r>
              <a:rPr lang="en-US" dirty="0">
                <a:solidFill>
                  <a:srgbClr val="0000FF"/>
                </a:solidFill>
              </a:rPr>
              <a:t>&lt;prepare&gt; </a:t>
            </a:r>
            <a:r>
              <a:rPr lang="en-US" dirty="0"/>
              <a:t>was recorded in the log</a:t>
            </a:r>
          </a:p>
          <a:p>
            <a:pPr lvl="1" algn="just"/>
            <a:r>
              <a:rPr lang="en-US" i="1" dirty="0"/>
              <a:t>2f+1</a:t>
            </a:r>
            <a:r>
              <a:rPr lang="en-US" dirty="0"/>
              <a:t> (including self-vote) distinct, valid and matching </a:t>
            </a:r>
            <a:r>
              <a:rPr lang="en-US" dirty="0">
                <a:solidFill>
                  <a:srgbClr val="0000FF"/>
                </a:solidFill>
              </a:rPr>
              <a:t>&lt;commit&gt; </a:t>
            </a:r>
            <a:r>
              <a:rPr lang="en-US" dirty="0"/>
              <a:t>messages (i.e. with the same seq# and v#) received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Thus continues with at most “f” byzantine failures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The operation is recorded in the log as &lt;committed&gt;</a:t>
            </a:r>
          </a:p>
          <a:p>
            <a:pPr lvl="1" algn="just"/>
            <a:r>
              <a:rPr lang="en-US" i="1" dirty="0">
                <a:solidFill>
                  <a:srgbClr val="0000FF"/>
                </a:solidFill>
              </a:rPr>
              <a:t>Commit stage guarantees a consensus among the non-malicious replicas regarding the value for the agreed seq# in the prepare stage</a:t>
            </a:r>
          </a:p>
        </p:txBody>
      </p:sp>
    </p:spTree>
    <p:extLst>
      <p:ext uri="{BB962C8B-B14F-4D97-AF65-F5344CB8AC3E}">
        <p14:creationId xmlns:p14="http://schemas.microsoft.com/office/powerpoint/2010/main" val="852663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Commit stage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71622" y="1417638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640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057" y="5904971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1372" y="5895296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32328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9218" y="5875943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2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461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4048" y="58952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539374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343" y="5895295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813" y="1948756"/>
            <a:ext cx="1532991" cy="5105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993" y="2179118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&lt;request&gt; 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04613" y="3897509"/>
            <a:ext cx="1485981" cy="56034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56519" y="4089772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&lt;commit, #1, v#, seq#, op&gt;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92534" y="6312446"/>
            <a:ext cx="5241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If f = 1, then 2f+1=3 matching commit messages are required 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04613" y="2584887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24333" y="27331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&lt;seq#&gt;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90594" y="3897509"/>
            <a:ext cx="1665925" cy="2208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66403" y="3897509"/>
            <a:ext cx="3272971" cy="64751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5724" y="3807677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&lt;commit, #1, v#, seq#, op&gt; </a:t>
            </a:r>
          </a:p>
          <a:p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314786" y="3513130"/>
            <a:ext cx="1641733" cy="121052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50153" y="3513130"/>
            <a:ext cx="1589221" cy="294547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04613" y="3513130"/>
            <a:ext cx="3127716" cy="136292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78292" y="3267933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&lt;commit, #2, v#, seq#, op&gt; 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46462" y="4400486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&lt;commit, #2, v#, seq#, op&gt; </a:t>
            </a:r>
          </a:p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917048" y="3267933"/>
            <a:ext cx="756877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5557" y="2866799"/>
            <a:ext cx="200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After prepare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17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i="1" dirty="0"/>
              <a:t>Assume you have at most 2 failures. Draw a sequence diagram involving all the messages required for PBFT (until the commit stage is finished). 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b="1" dirty="0">
                <a:solidFill>
                  <a:srgbClr val="0000FF"/>
                </a:solidFill>
              </a:rPr>
              <a:t>Ans: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OK, it is just the combination of all three stages as mentioned in the preceding slides separately. Except that here you will have 3*2+1 = 7 nodes.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7475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Executing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replica “i” executes a request “op” </a:t>
            </a:r>
            <a:r>
              <a:rPr lang="en-US" dirty="0">
                <a:highlight>
                  <a:srgbClr val="FFFF00"/>
                </a:highlight>
              </a:rPr>
              <a:t>if and only if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Committed stage succeeds (as described in the previous slides) at replica “i” for the operation “op”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All requests with the lower seq# are already executed</a:t>
            </a:r>
          </a:p>
        </p:txBody>
      </p:sp>
    </p:spTree>
    <p:extLst>
      <p:ext uri="{BB962C8B-B14F-4D97-AF65-F5344CB8AC3E}">
        <p14:creationId xmlns:p14="http://schemas.microsoft.com/office/powerpoint/2010/main" val="397704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Replying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replica “i” directly replies</a:t>
            </a:r>
            <a:r>
              <a:rPr lang="en-US" dirty="0"/>
              <a:t> to client after executing a request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Client waits for “f+1” matching replies from replicas. Once “f+1” replies are received, the request completes. </a:t>
            </a:r>
          </a:p>
          <a:p>
            <a:pPr marL="571500" indent="-514350" algn="just">
              <a:buFont typeface="+mj-lt"/>
              <a:buAutoNum type="arabicPeriod"/>
            </a:pPr>
            <a:endParaRPr lang="en-US" sz="2800" dirty="0">
              <a:solidFill>
                <a:srgbClr val="0000FF"/>
              </a:solidFill>
            </a:endParaRPr>
          </a:p>
          <a:p>
            <a:pPr marL="57150" indent="0" algn="just">
              <a:buNone/>
            </a:pPr>
            <a:r>
              <a:rPr lang="en-US" sz="2800" dirty="0">
                <a:solidFill>
                  <a:schemeClr val="accent2"/>
                </a:solidFill>
              </a:rPr>
              <a:t>This is for the client to know when to go ahead with the request made at the very start</a:t>
            </a:r>
          </a:p>
        </p:txBody>
      </p:sp>
    </p:spTree>
    <p:extLst>
      <p:ext uri="{BB962C8B-B14F-4D97-AF65-F5344CB8AC3E}">
        <p14:creationId xmlns:p14="http://schemas.microsoft.com/office/powerpoint/2010/main" val="1907154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Replying a request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71622" y="1417638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640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057" y="5904971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1372" y="5895296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32328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9218" y="5875943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2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04613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4048" y="58952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539374" y="1466019"/>
            <a:ext cx="24191" cy="437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343" y="5895295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813" y="1948756"/>
            <a:ext cx="1532991" cy="5105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993" y="2179118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&lt;request&gt;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1389" y="6313232"/>
            <a:ext cx="5996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If f = 1, then the client waits for f+1 = 2 matching replies from replicas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04613" y="2584887"/>
            <a:ext cx="455369" cy="523122"/>
          </a:xfrm>
          <a:custGeom>
            <a:avLst/>
            <a:gdLst>
              <a:gd name="connsiteX0" fmla="*/ 0 w 455369"/>
              <a:gd name="connsiteY0" fmla="*/ 44226 h 523122"/>
              <a:gd name="connsiteX1" fmla="*/ 399143 w 455369"/>
              <a:gd name="connsiteY1" fmla="*/ 44226 h 523122"/>
              <a:gd name="connsiteX2" fmla="*/ 411238 w 455369"/>
              <a:gd name="connsiteY2" fmla="*/ 503845 h 523122"/>
              <a:gd name="connsiteX3" fmla="*/ 12096 w 455369"/>
              <a:gd name="connsiteY3" fmla="*/ 443369 h 5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69" h="523122">
                <a:moveTo>
                  <a:pt x="0" y="44226"/>
                </a:moveTo>
                <a:cubicBezTo>
                  <a:pt x="165301" y="5924"/>
                  <a:pt x="330603" y="-32377"/>
                  <a:pt x="399143" y="44226"/>
                </a:cubicBezTo>
                <a:cubicBezTo>
                  <a:pt x="467683" y="120829"/>
                  <a:pt x="475746" y="437321"/>
                  <a:pt x="411238" y="503845"/>
                </a:cubicBezTo>
                <a:cubicBezTo>
                  <a:pt x="346730" y="570369"/>
                  <a:pt x="12096" y="443369"/>
                  <a:pt x="12096" y="44336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24333" y="27331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&lt;seq#&gt;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917048" y="3267933"/>
            <a:ext cx="756877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1585" y="2866799"/>
            <a:ext cx="280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After commit and execution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95813" y="3822798"/>
            <a:ext cx="4660707" cy="68486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271623" y="4681994"/>
            <a:ext cx="2994780" cy="56034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4962" y="4035663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&lt;reply&gt; 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71993" y="4733598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&lt;reply&gt;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8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#1:</a:t>
            </a:r>
            <a:r>
              <a:rPr lang="en-US" i="1" dirty="0"/>
              <a:t> Client asks a file system to write “a” in a chunk. A Byzantine chunk server writes “b” and respond to client </a:t>
            </a:r>
            <a:r>
              <a:rPr lang="en-US" i="1" dirty="0">
                <a:solidFill>
                  <a:schemeClr val="accent2"/>
                </a:solidFill>
              </a:rPr>
              <a:t>(Wrong response)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i="1" dirty="0">
              <a:solidFill>
                <a:srgbClr val="FF0000"/>
              </a:solidFill>
            </a:endParaRPr>
          </a:p>
          <a:p>
            <a:pPr algn="just"/>
            <a:r>
              <a:rPr lang="en-US" b="1" i="1" dirty="0"/>
              <a:t>#2: </a:t>
            </a:r>
            <a:r>
              <a:rPr lang="en-US" i="1" dirty="0"/>
              <a:t>A client asks a server to return a value. A Byzantine server does not respond at all. </a:t>
            </a:r>
            <a:r>
              <a:rPr lang="en-US" i="1" dirty="0">
                <a:solidFill>
                  <a:schemeClr val="accent2"/>
                </a:solidFill>
              </a:rPr>
              <a:t>(No response, causing network delays)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44470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PBFT: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have shown the operation in normal condition</a:t>
            </a:r>
          </a:p>
          <a:p>
            <a:pPr algn="just"/>
            <a:r>
              <a:rPr lang="en-US" dirty="0"/>
              <a:t>In the next lecture, we will discuss PBFT operation more closely in the presence of byzantine faults</a:t>
            </a:r>
          </a:p>
        </p:txBody>
      </p:sp>
    </p:spTree>
    <p:extLst>
      <p:ext uri="{BB962C8B-B14F-4D97-AF65-F5344CB8AC3E}">
        <p14:creationId xmlns:p14="http://schemas.microsoft.com/office/powerpoint/2010/main" val="42604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General’s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Published by Lamport, Shostak and Pease in 1982 in ACM Transactions on Programming Languages and Systems (TOPLAS)</a:t>
            </a:r>
          </a:p>
        </p:txBody>
      </p:sp>
      <p:pic>
        <p:nvPicPr>
          <p:cNvPr id="4" name="Picture 3" descr="Screen Shot 2020-04-13 at 12.2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9" y="3526643"/>
            <a:ext cx="5608562" cy="28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General’s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(Context)</a:t>
            </a:r>
          </a:p>
          <a:p>
            <a:pPr lvl="1" algn="just"/>
            <a:r>
              <a:rPr lang="en-US" dirty="0"/>
              <a:t>Byzantine army is camped outside an enemy city. Each division of the army is commanded by its own general</a:t>
            </a:r>
          </a:p>
          <a:p>
            <a:pPr lvl="1" algn="just"/>
            <a:r>
              <a:rPr lang="en-US" dirty="0"/>
              <a:t>The generals communicate only via messenger</a:t>
            </a:r>
          </a:p>
          <a:p>
            <a:pPr lvl="1" algn="just"/>
            <a:r>
              <a:rPr lang="en-US" dirty="0"/>
              <a:t>Some of the generals might be </a:t>
            </a:r>
            <a:r>
              <a:rPr lang="en-US" dirty="0">
                <a:solidFill>
                  <a:srgbClr val="FF0000"/>
                </a:solidFill>
              </a:rPr>
              <a:t>traitors, thus preventing the honest generals to reach consensus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1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General’s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(Objective)</a:t>
            </a:r>
          </a:p>
          <a:p>
            <a:pPr lvl="1" algn="just"/>
            <a:r>
              <a:rPr lang="en-US" dirty="0"/>
              <a:t>The Byzantine army generals must have an algorithm to guarantee that</a:t>
            </a:r>
          </a:p>
          <a:p>
            <a:pPr lvl="2" algn="just"/>
            <a:r>
              <a:rPr lang="en-US" b="1" dirty="0"/>
              <a:t>Condition #1:</a:t>
            </a:r>
            <a:r>
              <a:rPr lang="en-US" dirty="0"/>
              <a:t> </a:t>
            </a:r>
            <a:r>
              <a:rPr lang="en-US" i="1" dirty="0"/>
              <a:t>All loyal generals decide on the same plan of action</a:t>
            </a:r>
          </a:p>
          <a:p>
            <a:pPr lvl="2" algn="just"/>
            <a:r>
              <a:rPr lang="en-US" b="1" dirty="0"/>
              <a:t>Condition #2:</a:t>
            </a:r>
            <a:r>
              <a:rPr lang="en-US" dirty="0"/>
              <a:t> </a:t>
            </a:r>
            <a:r>
              <a:rPr lang="en-US" i="1" dirty="0"/>
              <a:t>A small number of traitors cannot cause the loyal generals to adopt a bad plan</a:t>
            </a:r>
          </a:p>
          <a:p>
            <a:pPr lvl="3" algn="just"/>
            <a:r>
              <a:rPr lang="en-US" dirty="0">
                <a:solidFill>
                  <a:srgbClr val="FF0000"/>
                </a:solidFill>
              </a:rPr>
              <a:t>Hard to formalize due to the subjective notion of “bad plan”</a:t>
            </a:r>
          </a:p>
        </p:txBody>
      </p:sp>
    </p:spTree>
    <p:extLst>
      <p:ext uri="{BB962C8B-B14F-4D97-AF65-F5344CB8AC3E}">
        <p14:creationId xmlns:p14="http://schemas.microsoft.com/office/powerpoint/2010/main" val="38294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General’s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Since all loyal generals are equivalent and must follow the same order, this can be reduced to a problem where </a:t>
            </a:r>
            <a:r>
              <a:rPr lang="en-US" i="1" dirty="0">
                <a:solidFill>
                  <a:srgbClr val="FF0000"/>
                </a:solidFill>
              </a:rPr>
              <a:t>one of the general is “commander” and the rest are lieutenants </a:t>
            </a:r>
          </a:p>
          <a:p>
            <a:pPr algn="just"/>
            <a:r>
              <a:rPr lang="en-US" i="1" dirty="0">
                <a:solidFill>
                  <a:schemeClr val="accent2"/>
                </a:solidFill>
              </a:rPr>
              <a:t>Commander is the </a:t>
            </a:r>
            <a:r>
              <a:rPr lang="en-US" b="1" i="1" dirty="0">
                <a:solidFill>
                  <a:schemeClr val="accent2"/>
                </a:solidFill>
              </a:rPr>
              <a:t>proposer</a:t>
            </a:r>
            <a:r>
              <a:rPr lang="en-US" i="1" dirty="0">
                <a:solidFill>
                  <a:schemeClr val="accent2"/>
                </a:solidFill>
              </a:rPr>
              <a:t> while lieutenants are the acceptors </a:t>
            </a:r>
          </a:p>
          <a:p>
            <a:pPr lvl="1" algn="just"/>
            <a:r>
              <a:rPr lang="en-US" i="1" dirty="0">
                <a:solidFill>
                  <a:schemeClr val="accent2"/>
                </a:solidFill>
              </a:rPr>
              <a:t>All of them are called generals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31359</TotalTime>
  <Words>3146</Words>
  <Application>Microsoft Office PowerPoint</Application>
  <PresentationFormat>On-screen Show (4:3)</PresentationFormat>
  <Paragraphs>454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KaTeX_Main</vt:lpstr>
      <vt:lpstr>KaTeX_Math</vt:lpstr>
      <vt:lpstr>Söhne</vt:lpstr>
      <vt:lpstr>Office Theme</vt:lpstr>
      <vt:lpstr>Distributed Systems and Computing</vt:lpstr>
      <vt:lpstr>Distributed Systems</vt:lpstr>
      <vt:lpstr>Revisiting RSM and Paxos</vt:lpstr>
      <vt:lpstr>Byzantine Faults</vt:lpstr>
      <vt:lpstr>Byzantine Faults (Example)</vt:lpstr>
      <vt:lpstr>Byzantine General’s Problem</vt:lpstr>
      <vt:lpstr>Byzantine General’s Problem</vt:lpstr>
      <vt:lpstr>Byzantine General’s Problem</vt:lpstr>
      <vt:lpstr>Byzantine General’s Problem</vt:lpstr>
      <vt:lpstr>Byzantine General’s Problem</vt:lpstr>
      <vt:lpstr>Byzantine General’s Problem (Impossibility Result)</vt:lpstr>
      <vt:lpstr>Byzantine General’s Problem (Impossibility Result): Case 1</vt:lpstr>
      <vt:lpstr>Byzantine General’s Problem (Impossibility Result): Case 2</vt:lpstr>
      <vt:lpstr>Byzantine General’s Problem (Impossibility Result)</vt:lpstr>
      <vt:lpstr>Byzantine General’s Problem (Impossibility Result)</vt:lpstr>
      <vt:lpstr>Byzantine General’s Problem (Impossibility Result)</vt:lpstr>
      <vt:lpstr>PBFT: Why 3f+1 Nodes? </vt:lpstr>
      <vt:lpstr>Revisiting Paxos for RSM</vt:lpstr>
      <vt:lpstr>Paxos+RSM Limitation with Byzantine Nodes</vt:lpstr>
      <vt:lpstr>Paxos+RSM Limitation with Byzantine Nodes</vt:lpstr>
      <vt:lpstr>Paxos+RSM Limitation with Byzantine Nodes</vt:lpstr>
      <vt:lpstr>Practical Byzantine Fault Tolerance</vt:lpstr>
      <vt:lpstr>Paxos: Byzantine Failure Case 1 (Withholding)</vt:lpstr>
      <vt:lpstr>Paxos: Byzantine Failure Case 2</vt:lpstr>
      <vt:lpstr>Paxos: Byzantine Failure Case 2 (Additional race condition on node 5)</vt:lpstr>
      <vt:lpstr>PBFT: Basic Idea</vt:lpstr>
      <vt:lpstr>PBFT: Objective</vt:lpstr>
      <vt:lpstr>PBFT: State of Replica</vt:lpstr>
      <vt:lpstr>PBFT: State of Replica</vt:lpstr>
      <vt:lpstr>PBFT: Pre-prepare stage</vt:lpstr>
      <vt:lpstr>PBFT: Pre-prepare stage</vt:lpstr>
      <vt:lpstr>PBFT: Pre-prepare stage</vt:lpstr>
      <vt:lpstr>PBFT: Pre-prepare stage</vt:lpstr>
      <vt:lpstr>PBFT: Pre-prepare stage</vt:lpstr>
      <vt:lpstr>PBFT: Pre-prepare stage</vt:lpstr>
      <vt:lpstr>PBFT: Prepare stage</vt:lpstr>
      <vt:lpstr>PBFT: Prepare stage</vt:lpstr>
      <vt:lpstr>PBFT: Prepare stage</vt:lpstr>
      <vt:lpstr>PBFT: Prepare stage</vt:lpstr>
      <vt:lpstr>PBFT: Prepare stage</vt:lpstr>
      <vt:lpstr>PBFT: Prepare stage</vt:lpstr>
      <vt:lpstr>PBFT: Commit stage</vt:lpstr>
      <vt:lpstr>PBFT: Commit stage  (After receiving 2f+1 prepare with same value)</vt:lpstr>
      <vt:lpstr>PBFT: Commit stage</vt:lpstr>
      <vt:lpstr>PBFT: Commit stage</vt:lpstr>
      <vt:lpstr>PBFT: Exercise</vt:lpstr>
      <vt:lpstr>PBFT: Executing a request</vt:lpstr>
      <vt:lpstr>PBFT: Replying a request</vt:lpstr>
      <vt:lpstr>PBFT: Replying a request</vt:lpstr>
      <vt:lpstr>PBFT: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and Computing</dc:title>
  <dc:creator>Sudipta Chattopadhyay</dc:creator>
  <cp:lastModifiedBy>Foo Chuan Shao</cp:lastModifiedBy>
  <cp:revision>537</cp:revision>
  <dcterms:created xsi:type="dcterms:W3CDTF">2020-04-13T03:58:17Z</dcterms:created>
  <dcterms:modified xsi:type="dcterms:W3CDTF">2023-12-13T13:00:44Z</dcterms:modified>
</cp:coreProperties>
</file>