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68" r:id="rId2"/>
    <p:sldId id="257" r:id="rId3"/>
    <p:sldId id="258" r:id="rId4"/>
    <p:sldId id="259" r:id="rId5"/>
    <p:sldId id="295" r:id="rId6"/>
    <p:sldId id="260" r:id="rId7"/>
    <p:sldId id="261" r:id="rId8"/>
    <p:sldId id="262" r:id="rId9"/>
    <p:sldId id="263" r:id="rId10"/>
    <p:sldId id="264" r:id="rId11"/>
    <p:sldId id="266" r:id="rId12"/>
    <p:sldId id="267" r:id="rId13"/>
    <p:sldId id="269" r:id="rId14"/>
    <p:sldId id="270" r:id="rId15"/>
    <p:sldId id="271" r:id="rId16"/>
    <p:sldId id="272" r:id="rId17"/>
    <p:sldId id="273" r:id="rId18"/>
    <p:sldId id="275" r:id="rId19"/>
    <p:sldId id="276" r:id="rId20"/>
    <p:sldId id="286" r:id="rId21"/>
    <p:sldId id="290" r:id="rId22"/>
    <p:sldId id="292" r:id="rId23"/>
    <p:sldId id="278" r:id="rId24"/>
    <p:sldId id="281" r:id="rId25"/>
    <p:sldId id="282" r:id="rId26"/>
    <p:sldId id="283" r:id="rId27"/>
    <p:sldId id="284" r:id="rId28"/>
    <p:sldId id="287" r:id="rId29"/>
    <p:sldId id="288" r:id="rId30"/>
    <p:sldId id="298" r:id="rId31"/>
    <p:sldId id="294" r:id="rId32"/>
    <p:sldId id="296" r:id="rId33"/>
    <p:sldId id="297" r:id="rId34"/>
    <p:sldId id="28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361" autoAdjust="0"/>
  </p:normalViewPr>
  <p:slideViewPr>
    <p:cSldViewPr snapToGrid="0" snapToObjects="1">
      <p:cViewPr varScale="1">
        <p:scale>
          <a:sx n="85" d="100"/>
          <a:sy n="85" d="100"/>
        </p:scale>
        <p:origin x="23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86A3A-89F5-974B-B545-20884967BEA9}"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05A16-91C1-F649-B99E-40B18CCEC767}" type="slidenum">
              <a:rPr lang="en-US" smtClean="0"/>
              <a:t>‹#›</a:t>
            </a:fld>
            <a:endParaRPr lang="en-US"/>
          </a:p>
        </p:txBody>
      </p:sp>
    </p:spTree>
    <p:extLst>
      <p:ext uri="{BB962C8B-B14F-4D97-AF65-F5344CB8AC3E}">
        <p14:creationId xmlns:p14="http://schemas.microsoft.com/office/powerpoint/2010/main" val="2074107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messages are sent to every other replica as well</a:t>
            </a:r>
            <a:endParaRPr lang="en-SG" dirty="0"/>
          </a:p>
        </p:txBody>
      </p:sp>
      <p:sp>
        <p:nvSpPr>
          <p:cNvPr id="4" name="Slide Number Placeholder 3"/>
          <p:cNvSpPr>
            <a:spLocks noGrp="1"/>
          </p:cNvSpPr>
          <p:nvPr>
            <p:ph type="sldNum" sz="quarter" idx="5"/>
          </p:nvPr>
        </p:nvSpPr>
        <p:spPr/>
        <p:txBody>
          <a:bodyPr/>
          <a:lstStyle/>
          <a:p>
            <a:fld id="{7F705A16-91C1-F649-B99E-40B18CCEC767}" type="slidenum">
              <a:rPr lang="en-US" smtClean="0"/>
              <a:t>4</a:t>
            </a:fld>
            <a:endParaRPr lang="en-US"/>
          </a:p>
        </p:txBody>
      </p:sp>
    </p:spTree>
    <p:extLst>
      <p:ext uri="{BB962C8B-B14F-4D97-AF65-F5344CB8AC3E}">
        <p14:creationId xmlns:p14="http://schemas.microsoft.com/office/powerpoint/2010/main" val="378814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31</a:t>
            </a:fld>
            <a:endParaRPr lang="en-US"/>
          </a:p>
        </p:txBody>
      </p:sp>
    </p:spTree>
    <p:extLst>
      <p:ext uri="{BB962C8B-B14F-4D97-AF65-F5344CB8AC3E}">
        <p14:creationId xmlns:p14="http://schemas.microsoft.com/office/powerpoint/2010/main" val="4093946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a situation where a Byzantine primary manipulates the Replicated State Machine (RSM) such that only one replica is stalled or receives incorrect sequence numbers, the system can handle this through its fault tolerance mechanisms. The other replicas, upon detecting inconsistencies or timeouts in updates from the primary, can initiate a view change. During this view change, replicas exchange information about their states, allowing them to identify and disregard the incorrect sequence provided by the Byzantine primary. The new primary, elected through the view change process, then leads the system to a consistent state based on the majority agreement of the non-faulty replicas. This approach ensures that the system maintains consistency and continues operation despite the primary's Byzantine behavior.</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Timeout occurs when commit doesn’t happen eventually anyways. So, for those who receives the original message will just initiate a &lt;view-change&gt; anyways.</a:t>
            </a:r>
            <a:endParaRPr lang="en-SG" dirty="0"/>
          </a:p>
        </p:txBody>
      </p:sp>
      <p:sp>
        <p:nvSpPr>
          <p:cNvPr id="4" name="Slide Number Placeholder 3"/>
          <p:cNvSpPr>
            <a:spLocks noGrp="1"/>
          </p:cNvSpPr>
          <p:nvPr>
            <p:ph type="sldNum" sz="quarter" idx="5"/>
          </p:nvPr>
        </p:nvSpPr>
        <p:spPr/>
        <p:txBody>
          <a:bodyPr/>
          <a:lstStyle/>
          <a:p>
            <a:fld id="{7F705A16-91C1-F649-B99E-40B18CCEC767}" type="slidenum">
              <a:rPr lang="en-US" smtClean="0"/>
              <a:t>32</a:t>
            </a:fld>
            <a:endParaRPr lang="en-US"/>
          </a:p>
        </p:txBody>
      </p:sp>
    </p:spTree>
    <p:extLst>
      <p:ext uri="{BB962C8B-B14F-4D97-AF65-F5344CB8AC3E}">
        <p14:creationId xmlns:p14="http://schemas.microsoft.com/office/powerpoint/2010/main" val="374984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If a replica initiates a &lt;view-change&gt; prematurely but not maliciously, and the view change fails to succeed, the replica that initiated the change will eventually detect that the new view has not been established. It will continue operating in the current view until a successful view change is initiated, either by itself or another replica. This situation highlights the importance of carefully designed timeouts and failure detection mechanisms in distributed systems to distinguish between slow and failed nodes, and to avoid unnecessary or premature view changes.</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The replica will have timeouts associated with the view-change process. If the new view is not established within this timeout period, the replica can either retry the view change or revert to participating in the current view.</a:t>
            </a:r>
          </a:p>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33</a:t>
            </a:fld>
            <a:endParaRPr lang="en-US"/>
          </a:p>
        </p:txBody>
      </p:sp>
    </p:spTree>
    <p:extLst>
      <p:ext uri="{BB962C8B-B14F-4D97-AF65-F5344CB8AC3E}">
        <p14:creationId xmlns:p14="http://schemas.microsoft.com/office/powerpoint/2010/main" val="10572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34</a:t>
            </a:fld>
            <a:endParaRPr lang="en-US"/>
          </a:p>
        </p:txBody>
      </p:sp>
    </p:spTree>
    <p:extLst>
      <p:ext uri="{BB962C8B-B14F-4D97-AF65-F5344CB8AC3E}">
        <p14:creationId xmlns:p14="http://schemas.microsoft.com/office/powerpoint/2010/main" val="13342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In this scenario, Replica 1, Replica 2, and Replica 3 will eventually reach consensus on all sequence numbers and progress to the commit stage. </a:t>
            </a:r>
          </a:p>
          <a:p>
            <a:pPr algn="l"/>
            <a:endParaRPr lang="en-US" b="0" i="0" dirty="0">
              <a:solidFill>
                <a:srgbClr val="FFFFFF"/>
              </a:solidFill>
              <a:effectLst/>
              <a:latin typeface="Söhne"/>
            </a:endParaRPr>
          </a:p>
          <a:p>
            <a:pPr algn="l"/>
            <a:r>
              <a:rPr lang="en-US" b="0" i="0" dirty="0">
                <a:solidFill>
                  <a:srgbClr val="FFFFFF"/>
                </a:solidFill>
                <a:effectLst/>
                <a:latin typeface="Söhne"/>
              </a:rPr>
              <a:t>However, they encounter a timeout before executing request op2. This timeout triggers a view change. During the view change, the sequence with Seq#2 and Seq#3 will be reconstructed with "No operation" because the replicas couldn't complete the operation due to the timeout. This process is part of PBFT's mechanism to handle situations where operations cannot be executed as expected, ensuring the system remains consistent and can recover from such disruptions.</a:t>
            </a:r>
          </a:p>
          <a:p>
            <a:br>
              <a:rPr lang="en-US" b="0" i="0" dirty="0">
                <a:solidFill>
                  <a:srgbClr val="FFFFFF"/>
                </a:solidFill>
                <a:effectLst/>
                <a:latin typeface="Söhne"/>
              </a:rPr>
            </a:br>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5</a:t>
            </a:fld>
            <a:endParaRPr lang="en-US"/>
          </a:p>
        </p:txBody>
      </p:sp>
    </p:spTree>
    <p:extLst>
      <p:ext uri="{BB962C8B-B14F-4D97-AF65-F5344CB8AC3E}">
        <p14:creationId xmlns:p14="http://schemas.microsoft.com/office/powerpoint/2010/main" val="202575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Clown wrote “timeout”, but really meant receiving malicious messages</a:t>
            </a:r>
            <a:endParaRPr lang="en-SG" dirty="0"/>
          </a:p>
        </p:txBody>
      </p:sp>
      <p:sp>
        <p:nvSpPr>
          <p:cNvPr id="4" name="Slide Number Placeholder 3"/>
          <p:cNvSpPr>
            <a:spLocks noGrp="1"/>
          </p:cNvSpPr>
          <p:nvPr>
            <p:ph type="sldNum" sz="quarter" idx="5"/>
          </p:nvPr>
        </p:nvSpPr>
        <p:spPr/>
        <p:txBody>
          <a:bodyPr/>
          <a:lstStyle/>
          <a:p>
            <a:fld id="{7F705A16-91C1-F649-B99E-40B18CCEC767}" type="slidenum">
              <a:rPr lang="en-US" smtClean="0"/>
              <a:t>7</a:t>
            </a:fld>
            <a:endParaRPr lang="en-US"/>
          </a:p>
        </p:txBody>
      </p:sp>
    </p:spTree>
    <p:extLst>
      <p:ext uri="{BB962C8B-B14F-4D97-AF65-F5344CB8AC3E}">
        <p14:creationId xmlns:p14="http://schemas.microsoft.com/office/powerpoint/2010/main" val="46551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 us assume that Replica 1 received all the requests, i.e. op1, op2, op4, op5 with sequence numbers</a:t>
            </a:r>
            <a:r>
              <a:rPr lang="en-US" baseline="0" dirty="0"/>
              <a:t> 1,2,4 and 5 respectively. </a:t>
            </a:r>
          </a:p>
          <a:p>
            <a:pPr marL="228600" indent="-228600">
              <a:buAutoNum type="arabicPeriod"/>
            </a:pPr>
            <a:r>
              <a:rPr lang="en-US" baseline="0" dirty="0"/>
              <a:t>If Replica 1 is honest, it will have matching prepare messages for all sequence numbers in Replica 2 as well as for all sequence numbers in Replica 3. Note that </a:t>
            </a:r>
            <a:r>
              <a:rPr lang="en-US" b="1" baseline="0" dirty="0"/>
              <a:t>Replica 1 got all the sequence numbers</a:t>
            </a:r>
            <a:r>
              <a:rPr lang="en-US" baseline="0" dirty="0"/>
              <a:t>. </a:t>
            </a:r>
          </a:p>
          <a:p>
            <a:pPr marL="228600" indent="-228600">
              <a:buAutoNum type="arabicPeriod"/>
            </a:pPr>
            <a:r>
              <a:rPr lang="en-US" baseline="0" dirty="0"/>
              <a:t>The primary is byzantine, thus, it will prepare arbitrary messages with arbitrary sequence numbers. In short, it is capable to craft and send matching </a:t>
            </a:r>
            <a:r>
              <a:rPr lang="en-US" b="1" baseline="0" dirty="0"/>
              <a:t>prepare</a:t>
            </a:r>
            <a:r>
              <a:rPr lang="en-US" baseline="0" dirty="0"/>
              <a:t> messages for all sequence numbers in Replica 2 as well as for all sequence numbers in Replica 3. </a:t>
            </a:r>
          </a:p>
          <a:p>
            <a:pPr marL="457200" lvl="1" indent="0">
              <a:buNone/>
            </a:pPr>
            <a:r>
              <a:rPr lang="en-US" baseline="0" dirty="0">
                <a:solidFill>
                  <a:schemeClr val="accent2"/>
                </a:solidFill>
              </a:rPr>
              <a:t>- Here, replica 1 will receive “prepare” from the Byzantine &amp; 1 of the replica</a:t>
            </a:r>
          </a:p>
          <a:p>
            <a:pPr marL="228600" indent="-228600">
              <a:buAutoNum type="arabicPeriod"/>
            </a:pPr>
            <a:r>
              <a:rPr lang="en-US" baseline="0" dirty="0"/>
              <a:t>Now, Replica 2 has three different matching responses (including itself), thus validating 2f+1 matching replies (commits)</a:t>
            </a:r>
          </a:p>
          <a:p>
            <a:pPr marL="228600" indent="-228600">
              <a:buAutoNum type="arabicPeriod"/>
            </a:pPr>
            <a:r>
              <a:rPr lang="en-US" baseline="0" dirty="0"/>
              <a:t>Similarly, Replica 3 also has three different matching responses (including itself), thus validating 2f+1 matching replies (commits)</a:t>
            </a:r>
          </a:p>
          <a:p>
            <a:pPr marL="228600" indent="-228600">
              <a:buAutoNum type="arabicPeriod"/>
            </a:pPr>
            <a:r>
              <a:rPr lang="en-US" baseline="0" dirty="0"/>
              <a:t>Despite having 2f+1 matching responses from other replicas, both Replica 2 and Replica 3 will prepare different sequence of messages (1,4,5 for Replica 2 and 1,2,5 for Replica 3). </a:t>
            </a:r>
          </a:p>
          <a:p>
            <a:pPr marL="228600" indent="-228600">
              <a:buAutoNum type="arabicPeriod"/>
            </a:pPr>
            <a:r>
              <a:rPr lang="en-US" baseline="0" dirty="0"/>
              <a:t>This finishes the scenario. </a:t>
            </a:r>
          </a:p>
          <a:p>
            <a:pPr marL="228600" indent="-228600">
              <a:buAutoNum type="arabicPeriod"/>
            </a:pPr>
            <a:endParaRPr lang="en-US" baseline="0" dirty="0"/>
          </a:p>
          <a:p>
            <a:pPr marL="0" indent="0">
              <a:buNone/>
            </a:pPr>
            <a:r>
              <a:rPr lang="en-US" baseline="0" dirty="0"/>
              <a:t>NOTE: This means that the original PBFT is not robust, there’s some issues that can occur with it. View change IS the solution</a:t>
            </a:r>
          </a:p>
        </p:txBody>
      </p:sp>
      <p:sp>
        <p:nvSpPr>
          <p:cNvPr id="4" name="Slide Number Placeholder 3"/>
          <p:cNvSpPr>
            <a:spLocks noGrp="1"/>
          </p:cNvSpPr>
          <p:nvPr>
            <p:ph type="sldNum" sz="quarter" idx="5"/>
          </p:nvPr>
        </p:nvSpPr>
        <p:spPr/>
        <p:txBody>
          <a:bodyPr/>
          <a:lstStyle/>
          <a:p>
            <a:fld id="{7F705A16-91C1-F649-B99E-40B18CCEC767}" type="slidenum">
              <a:rPr lang="en-US" smtClean="0"/>
              <a:t>10</a:t>
            </a:fld>
            <a:endParaRPr lang="en-US"/>
          </a:p>
        </p:txBody>
      </p:sp>
    </p:spTree>
    <p:extLst>
      <p:ext uri="{BB962C8B-B14F-4D97-AF65-F5344CB8AC3E}">
        <p14:creationId xmlns:p14="http://schemas.microsoft.com/office/powerpoint/2010/main" val="356435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Clown left out ID in the message, but just assume its there</a:t>
            </a:r>
            <a:endParaRPr lang="en-SG" dirty="0"/>
          </a:p>
        </p:txBody>
      </p:sp>
      <p:sp>
        <p:nvSpPr>
          <p:cNvPr id="4" name="Slide Number Placeholder 3"/>
          <p:cNvSpPr>
            <a:spLocks noGrp="1"/>
          </p:cNvSpPr>
          <p:nvPr>
            <p:ph type="sldNum" sz="quarter" idx="5"/>
          </p:nvPr>
        </p:nvSpPr>
        <p:spPr/>
        <p:txBody>
          <a:bodyPr/>
          <a:lstStyle/>
          <a:p>
            <a:fld id="{7F705A16-91C1-F649-B99E-40B18CCEC767}" type="slidenum">
              <a:rPr lang="en-US" smtClean="0"/>
              <a:t>11</a:t>
            </a:fld>
            <a:endParaRPr lang="en-US"/>
          </a:p>
        </p:txBody>
      </p:sp>
    </p:spTree>
    <p:extLst>
      <p:ext uri="{BB962C8B-B14F-4D97-AF65-F5344CB8AC3E}">
        <p14:creationId xmlns:p14="http://schemas.microsoft.com/office/powerpoint/2010/main" val="3957750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F705A16-91C1-F649-B99E-40B18CCEC767}" type="slidenum">
              <a:rPr lang="en-US" smtClean="0"/>
              <a:t>17</a:t>
            </a:fld>
            <a:endParaRPr lang="en-US"/>
          </a:p>
        </p:txBody>
      </p:sp>
    </p:spTree>
    <p:extLst>
      <p:ext uri="{BB962C8B-B14F-4D97-AF65-F5344CB8AC3E}">
        <p14:creationId xmlns:p14="http://schemas.microsoft.com/office/powerpoint/2010/main" val="294006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21</a:t>
            </a:fld>
            <a:endParaRPr lang="en-US"/>
          </a:p>
        </p:txBody>
      </p:sp>
    </p:spTree>
    <p:extLst>
      <p:ext uri="{BB962C8B-B14F-4D97-AF65-F5344CB8AC3E}">
        <p14:creationId xmlns:p14="http://schemas.microsoft.com/office/powerpoint/2010/main" val="307225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22</a:t>
            </a:fld>
            <a:endParaRPr lang="en-US"/>
          </a:p>
        </p:txBody>
      </p:sp>
    </p:spTree>
    <p:extLst>
      <p:ext uri="{BB962C8B-B14F-4D97-AF65-F5344CB8AC3E}">
        <p14:creationId xmlns:p14="http://schemas.microsoft.com/office/powerpoint/2010/main" val="252536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05A16-91C1-F649-B99E-40B18CCEC767}" type="slidenum">
              <a:rPr lang="en-US" smtClean="0"/>
              <a:t>30</a:t>
            </a:fld>
            <a:endParaRPr lang="en-US"/>
          </a:p>
        </p:txBody>
      </p:sp>
    </p:spTree>
    <p:extLst>
      <p:ext uri="{BB962C8B-B14F-4D97-AF65-F5344CB8AC3E}">
        <p14:creationId xmlns:p14="http://schemas.microsoft.com/office/powerpoint/2010/main" val="328425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004CDE-500F-1A48-A156-4D6329F74138}"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326661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04CDE-500F-1A48-A156-4D6329F74138}"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406129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04CDE-500F-1A48-A156-4D6329F74138}"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249654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04CDE-500F-1A48-A156-4D6329F74138}"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142310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04CDE-500F-1A48-A156-4D6329F74138}"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236941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004CDE-500F-1A48-A156-4D6329F74138}"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322843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004CDE-500F-1A48-A156-4D6329F74138}"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89519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004CDE-500F-1A48-A156-4D6329F74138}"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169693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04CDE-500F-1A48-A156-4D6329F74138}"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1455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04CDE-500F-1A48-A156-4D6329F74138}"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23732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04CDE-500F-1A48-A156-4D6329F74138}"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C57CC-2773-5041-BF11-D3013508B629}" type="slidenum">
              <a:rPr lang="en-US" smtClean="0"/>
              <a:t>‹#›</a:t>
            </a:fld>
            <a:endParaRPr lang="en-US"/>
          </a:p>
        </p:txBody>
      </p:sp>
    </p:spTree>
    <p:extLst>
      <p:ext uri="{BB962C8B-B14F-4D97-AF65-F5344CB8AC3E}">
        <p14:creationId xmlns:p14="http://schemas.microsoft.com/office/powerpoint/2010/main" val="294096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04CDE-500F-1A48-A156-4D6329F74138}"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C57CC-2773-5041-BF11-D3013508B629}" type="slidenum">
              <a:rPr lang="en-US" smtClean="0"/>
              <a:t>‹#›</a:t>
            </a:fld>
            <a:endParaRPr lang="en-US"/>
          </a:p>
        </p:txBody>
      </p:sp>
    </p:spTree>
    <p:extLst>
      <p:ext uri="{BB962C8B-B14F-4D97-AF65-F5344CB8AC3E}">
        <p14:creationId xmlns:p14="http://schemas.microsoft.com/office/powerpoint/2010/main" val="130890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Distributed Systems and Computing</a:t>
            </a:r>
          </a:p>
        </p:txBody>
      </p:sp>
      <p:sp>
        <p:nvSpPr>
          <p:cNvPr id="3" name="Subtitle 2"/>
          <p:cNvSpPr>
            <a:spLocks noGrp="1"/>
          </p:cNvSpPr>
          <p:nvPr>
            <p:ph type="subTitle" idx="1"/>
          </p:nvPr>
        </p:nvSpPr>
        <p:spPr>
          <a:xfrm>
            <a:off x="1371600" y="3886200"/>
            <a:ext cx="6622202" cy="1752600"/>
          </a:xfrm>
        </p:spPr>
        <p:txBody>
          <a:bodyPr/>
          <a:lstStyle/>
          <a:p>
            <a:r>
              <a:rPr lang="en-US" dirty="0"/>
              <a:t>Byzantine Fault Tolerance (BFT), Part 2</a:t>
            </a:r>
          </a:p>
          <a:p>
            <a:endParaRPr lang="en-US" dirty="0"/>
          </a:p>
        </p:txBody>
      </p:sp>
    </p:spTree>
    <p:extLst>
      <p:ext uri="{BB962C8B-B14F-4D97-AF65-F5344CB8AC3E}">
        <p14:creationId xmlns:p14="http://schemas.microsoft.com/office/powerpoint/2010/main" val="394448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Problem Scenario 2</a:t>
            </a:r>
            <a:br>
              <a:rPr lang="en-US" dirty="0"/>
            </a:br>
            <a:r>
              <a:rPr lang="en-US" dirty="0">
                <a:solidFill>
                  <a:schemeClr val="accent2"/>
                </a:solidFill>
              </a:rPr>
              <a:t>(Multiple different requests)</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cxnSp>
        <p:nvCxnSpPr>
          <p:cNvPr id="17" name="Straight Arrow Connector 16"/>
          <p:cNvCxnSpPr/>
          <p:nvPr/>
        </p:nvCxnSpPr>
        <p:spPr>
          <a:xfrm>
            <a:off x="2828804" y="1888909"/>
            <a:ext cx="3127715" cy="48287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440723" y="1765567"/>
            <a:ext cx="3237673"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op1&gt; </a:t>
            </a:r>
          </a:p>
          <a:p>
            <a:endParaRPr lang="en-US" dirty="0"/>
          </a:p>
        </p:txBody>
      </p:sp>
      <p:sp>
        <p:nvSpPr>
          <p:cNvPr id="19" name="TextBox 18"/>
          <p:cNvSpPr txBox="1"/>
          <p:nvPr/>
        </p:nvSpPr>
        <p:spPr>
          <a:xfrm>
            <a:off x="382164" y="6296164"/>
            <a:ext cx="8793781" cy="584776"/>
          </a:xfrm>
          <a:prstGeom prst="rect">
            <a:avLst/>
          </a:prstGeom>
          <a:noFill/>
        </p:spPr>
        <p:txBody>
          <a:bodyPr wrap="none" rtlCol="0">
            <a:spAutoFit/>
          </a:bodyPr>
          <a:lstStyle/>
          <a:p>
            <a:r>
              <a:rPr lang="en-US" sz="1600" i="1" dirty="0">
                <a:solidFill>
                  <a:srgbClr val="0000FF"/>
                </a:solidFill>
              </a:rPr>
              <a:t>The Byzantine primary </a:t>
            </a:r>
            <a:r>
              <a:rPr lang="en-US" sz="1600" i="1" dirty="0">
                <a:solidFill>
                  <a:srgbClr val="0000FF"/>
                </a:solidFill>
                <a:highlight>
                  <a:srgbClr val="FFFF00"/>
                </a:highlight>
              </a:rPr>
              <a:t>sends different requests</a:t>
            </a:r>
            <a:r>
              <a:rPr lang="en-US" sz="1600" i="1" dirty="0">
                <a:solidFill>
                  <a:srgbClr val="0000FF"/>
                </a:solidFill>
              </a:rPr>
              <a:t> to different replicas, thus different replicas may prepare </a:t>
            </a:r>
          </a:p>
          <a:p>
            <a:r>
              <a:rPr lang="en-US" sz="1600" i="1" dirty="0">
                <a:solidFill>
                  <a:srgbClr val="0000FF"/>
                </a:solidFill>
              </a:rPr>
              <a:t>differently </a:t>
            </a:r>
            <a:endParaRPr lang="en-US" sz="1600" b="1" i="1" dirty="0">
              <a:solidFill>
                <a:srgbClr val="0000FF"/>
              </a:solidFill>
            </a:endParaRPr>
          </a:p>
        </p:txBody>
      </p:sp>
      <p:cxnSp>
        <p:nvCxnSpPr>
          <p:cNvPr id="26" name="Straight Arrow Connector 25"/>
          <p:cNvCxnSpPr/>
          <p:nvPr/>
        </p:nvCxnSpPr>
        <p:spPr>
          <a:xfrm>
            <a:off x="2804613" y="2135194"/>
            <a:ext cx="3127715" cy="63505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42084" y="2232143"/>
            <a:ext cx="328865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a:t>
            </a:r>
            <a:r>
              <a:rPr lang="en-US" b="1" dirty="0">
                <a:solidFill>
                  <a:srgbClr val="FF0000"/>
                </a:solidFill>
                <a:highlight>
                  <a:srgbClr val="FFFF00"/>
                </a:highlight>
              </a:rPr>
              <a:t>4</a:t>
            </a:r>
            <a:r>
              <a:rPr lang="en-US" dirty="0">
                <a:solidFill>
                  <a:srgbClr val="0000FF"/>
                </a:solidFill>
              </a:rPr>
              <a:t>, </a:t>
            </a:r>
            <a:r>
              <a:rPr lang="en-US" dirty="0">
                <a:solidFill>
                  <a:srgbClr val="0000FF"/>
                </a:solidFill>
                <a:highlight>
                  <a:srgbClr val="FFFF00"/>
                </a:highlight>
              </a:rPr>
              <a:t>op4</a:t>
            </a:r>
            <a:r>
              <a:rPr lang="en-US" dirty="0">
                <a:solidFill>
                  <a:srgbClr val="0000FF"/>
                </a:solidFill>
              </a:rPr>
              <a:t>&gt; </a:t>
            </a:r>
          </a:p>
          <a:p>
            <a:endParaRPr lang="en-US" dirty="0"/>
          </a:p>
        </p:txBody>
      </p:sp>
      <p:cxnSp>
        <p:nvCxnSpPr>
          <p:cNvPr id="30" name="Straight Arrow Connector 29"/>
          <p:cNvCxnSpPr/>
          <p:nvPr/>
        </p:nvCxnSpPr>
        <p:spPr>
          <a:xfrm>
            <a:off x="2828804" y="2555309"/>
            <a:ext cx="3127715" cy="6383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9218" y="2646909"/>
            <a:ext cx="3237673"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5</a:t>
            </a:r>
            <a:r>
              <a:rPr lang="en-US" dirty="0">
                <a:solidFill>
                  <a:srgbClr val="0000FF"/>
                </a:solidFill>
              </a:rPr>
              <a:t>, op5&gt; </a:t>
            </a:r>
          </a:p>
          <a:p>
            <a:endParaRPr lang="en-US" dirty="0"/>
          </a:p>
        </p:txBody>
      </p:sp>
      <p:sp>
        <p:nvSpPr>
          <p:cNvPr id="34" name="Freeform 33"/>
          <p:cNvSpPr/>
          <p:nvPr/>
        </p:nvSpPr>
        <p:spPr>
          <a:xfrm>
            <a:off x="5921657" y="329324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351573" y="3307583"/>
            <a:ext cx="932843" cy="369332"/>
          </a:xfrm>
          <a:prstGeom prst="rect">
            <a:avLst/>
          </a:prstGeom>
          <a:noFill/>
        </p:spPr>
        <p:txBody>
          <a:bodyPr wrap="none" rtlCol="0">
            <a:spAutoFit/>
          </a:bodyPr>
          <a:lstStyle/>
          <a:p>
            <a:r>
              <a:rPr lang="en-US" dirty="0"/>
              <a:t>timeout</a:t>
            </a:r>
          </a:p>
        </p:txBody>
      </p:sp>
      <p:cxnSp>
        <p:nvCxnSpPr>
          <p:cNvPr id="27" name="Straight Arrow Connector 26"/>
          <p:cNvCxnSpPr/>
          <p:nvPr/>
        </p:nvCxnSpPr>
        <p:spPr>
          <a:xfrm>
            <a:off x="2828804" y="4033647"/>
            <a:ext cx="4734761" cy="75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440723" y="3910305"/>
            <a:ext cx="3237673"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op1&gt; </a:t>
            </a:r>
          </a:p>
          <a:p>
            <a:endParaRPr lang="en-US" dirty="0"/>
          </a:p>
        </p:txBody>
      </p:sp>
      <p:cxnSp>
        <p:nvCxnSpPr>
          <p:cNvPr id="31" name="Straight Arrow Connector 30"/>
          <p:cNvCxnSpPr/>
          <p:nvPr/>
        </p:nvCxnSpPr>
        <p:spPr>
          <a:xfrm>
            <a:off x="2804613" y="4279932"/>
            <a:ext cx="4757477" cy="92505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42084" y="4376881"/>
            <a:ext cx="328865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a:t>
            </a:r>
            <a:r>
              <a:rPr lang="en-US" b="1" dirty="0">
                <a:solidFill>
                  <a:srgbClr val="FF0000"/>
                </a:solidFill>
                <a:highlight>
                  <a:srgbClr val="FFFF00"/>
                </a:highlight>
              </a:rPr>
              <a:t>2</a:t>
            </a:r>
            <a:r>
              <a:rPr lang="en-US" dirty="0">
                <a:solidFill>
                  <a:srgbClr val="0000FF"/>
                </a:solidFill>
              </a:rPr>
              <a:t>, </a:t>
            </a:r>
            <a:r>
              <a:rPr lang="en-US" dirty="0">
                <a:solidFill>
                  <a:srgbClr val="0000FF"/>
                </a:solidFill>
                <a:highlight>
                  <a:srgbClr val="FFFF00"/>
                </a:highlight>
              </a:rPr>
              <a:t>op2</a:t>
            </a:r>
            <a:r>
              <a:rPr lang="en-US" dirty="0">
                <a:solidFill>
                  <a:srgbClr val="0000FF"/>
                </a:solidFill>
              </a:rPr>
              <a:t>&gt; </a:t>
            </a:r>
          </a:p>
          <a:p>
            <a:endParaRPr lang="en-US" dirty="0"/>
          </a:p>
        </p:txBody>
      </p:sp>
      <p:cxnSp>
        <p:nvCxnSpPr>
          <p:cNvPr id="40" name="Straight Arrow Connector 39"/>
          <p:cNvCxnSpPr/>
          <p:nvPr/>
        </p:nvCxnSpPr>
        <p:spPr>
          <a:xfrm>
            <a:off x="2828804" y="4700047"/>
            <a:ext cx="4710570" cy="94075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329218" y="4791647"/>
            <a:ext cx="3237673"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5</a:t>
            </a:r>
            <a:r>
              <a:rPr lang="en-US" dirty="0">
                <a:solidFill>
                  <a:srgbClr val="0000FF"/>
                </a:solidFill>
              </a:rPr>
              <a:t>, op5&gt; </a:t>
            </a:r>
          </a:p>
          <a:p>
            <a:endParaRPr lang="en-US" dirty="0"/>
          </a:p>
        </p:txBody>
      </p:sp>
    </p:spTree>
    <p:extLst>
      <p:ext uri="{BB962C8B-B14F-4D97-AF65-F5344CB8AC3E}">
        <p14:creationId xmlns:p14="http://schemas.microsoft.com/office/powerpoint/2010/main" val="41339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 Example</a:t>
            </a:r>
          </a:p>
        </p:txBody>
      </p:sp>
      <p:sp>
        <p:nvSpPr>
          <p:cNvPr id="3" name="Content Placeholder 2"/>
          <p:cNvSpPr>
            <a:spLocks noGrp="1"/>
          </p:cNvSpPr>
          <p:nvPr>
            <p:ph idx="1"/>
          </p:nvPr>
        </p:nvSpPr>
        <p:spPr>
          <a:xfrm>
            <a:off x="457200" y="1600200"/>
            <a:ext cx="8229600" cy="5156200"/>
          </a:xfrm>
        </p:spPr>
        <p:txBody>
          <a:bodyPr>
            <a:normAutofit fontScale="77500" lnSpcReduction="20000"/>
          </a:bodyPr>
          <a:lstStyle/>
          <a:p>
            <a:r>
              <a:rPr lang="en-US" dirty="0">
                <a:solidFill>
                  <a:srgbClr val="0000FF"/>
                </a:solidFill>
              </a:rPr>
              <a:t>(Receiving VIEW-change)</a:t>
            </a:r>
          </a:p>
          <a:p>
            <a:pPr lvl="1" algn="just"/>
            <a:r>
              <a:rPr lang="en-US" dirty="0"/>
              <a:t>Consider the two view-change messages received by the new primary: </a:t>
            </a:r>
          </a:p>
          <a:p>
            <a:pPr lvl="2" algn="just"/>
            <a:r>
              <a:rPr lang="en-US" dirty="0">
                <a:solidFill>
                  <a:srgbClr val="FF0000"/>
                </a:solidFill>
              </a:rPr>
              <a:t>&lt;view-change, seq1: x = 1, seq4: y = 4, seq5: z = 5 &gt;</a:t>
            </a:r>
          </a:p>
          <a:p>
            <a:pPr lvl="2" algn="just"/>
            <a:r>
              <a:rPr lang="en-US" dirty="0">
                <a:solidFill>
                  <a:srgbClr val="FF0000"/>
                </a:solidFill>
              </a:rPr>
              <a:t>&lt;view-change, seq2: x = 3, seq4: y = 4, seq5: z = 5 &gt;</a:t>
            </a:r>
          </a:p>
          <a:p>
            <a:pPr lvl="2" algn="just"/>
            <a:endParaRPr lang="en-US" dirty="0">
              <a:solidFill>
                <a:srgbClr val="FF0000"/>
              </a:solidFill>
            </a:endParaRPr>
          </a:p>
          <a:p>
            <a:pPr lvl="1" algn="just"/>
            <a:r>
              <a:rPr lang="en-US" dirty="0"/>
              <a:t>The set of pre-preparation messages</a:t>
            </a:r>
          </a:p>
          <a:p>
            <a:pPr lvl="2" algn="just"/>
            <a:r>
              <a:rPr lang="en-US" dirty="0">
                <a:solidFill>
                  <a:srgbClr val="0000FF"/>
                </a:solidFill>
              </a:rPr>
              <a:t>seq1: x = 1</a:t>
            </a:r>
          </a:p>
          <a:p>
            <a:pPr lvl="2" algn="just"/>
            <a:r>
              <a:rPr lang="en-US" dirty="0">
                <a:solidFill>
                  <a:srgbClr val="0000FF"/>
                </a:solidFill>
              </a:rPr>
              <a:t>seq2: x = 3</a:t>
            </a:r>
          </a:p>
          <a:p>
            <a:pPr lvl="2" algn="just"/>
            <a:r>
              <a:rPr lang="en-US" i="1" dirty="0">
                <a:solidFill>
                  <a:srgbClr val="FF0000"/>
                </a:solidFill>
              </a:rPr>
              <a:t>seq3: ?</a:t>
            </a:r>
          </a:p>
          <a:p>
            <a:pPr lvl="2" algn="just"/>
            <a:r>
              <a:rPr lang="en-US" dirty="0">
                <a:solidFill>
                  <a:srgbClr val="0000FF"/>
                </a:solidFill>
              </a:rPr>
              <a:t>seq4: y=4</a:t>
            </a:r>
          </a:p>
          <a:p>
            <a:pPr lvl="2" algn="just"/>
            <a:r>
              <a:rPr lang="en-US" dirty="0">
                <a:solidFill>
                  <a:srgbClr val="0000FF"/>
                </a:solidFill>
              </a:rPr>
              <a:t>seq5: z=5</a:t>
            </a:r>
          </a:p>
          <a:p>
            <a:pPr lvl="2" algn="just"/>
            <a:endParaRPr lang="en-US" dirty="0">
              <a:solidFill>
                <a:srgbClr val="0000FF"/>
              </a:solidFill>
            </a:endParaRPr>
          </a:p>
          <a:p>
            <a:pPr lvl="1" algn="just"/>
            <a:r>
              <a:rPr lang="en-US" i="1" dirty="0">
                <a:solidFill>
                  <a:srgbClr val="0000FF"/>
                </a:solidFill>
              </a:rPr>
              <a:t>Missing sequence numbers are replaced with a no operation</a:t>
            </a:r>
          </a:p>
          <a:p>
            <a:pPr lvl="1" algn="just"/>
            <a:r>
              <a:rPr lang="en-US" i="1" dirty="0">
                <a:solidFill>
                  <a:schemeClr val="accent2"/>
                </a:solidFill>
              </a:rPr>
              <a:t>The sequence numbers are meant to be in order from 1 to n</a:t>
            </a:r>
          </a:p>
          <a:p>
            <a:pPr lvl="2" algn="just"/>
            <a:endParaRPr lang="en-US" dirty="0">
              <a:solidFill>
                <a:srgbClr val="FF0000"/>
              </a:solidFill>
            </a:endParaRPr>
          </a:p>
          <a:p>
            <a:pPr lvl="2" algn="just"/>
            <a:endParaRPr lang="en-US" dirty="0">
              <a:solidFill>
                <a:srgbClr val="FF0000"/>
              </a:solidFill>
            </a:endParaRPr>
          </a:p>
        </p:txBody>
      </p:sp>
    </p:spTree>
    <p:extLst>
      <p:ext uri="{BB962C8B-B14F-4D97-AF65-F5344CB8AC3E}">
        <p14:creationId xmlns:p14="http://schemas.microsoft.com/office/powerpoint/2010/main" val="10837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3" end="13"/>
                                            </p:txEl>
                                          </p:spTgt>
                                        </p:tgtEl>
                                        <p:attrNameLst>
                                          <p:attrName>style.visibility</p:attrName>
                                        </p:attrNameLst>
                                      </p:cBhvr>
                                      <p:to>
                                        <p:strVal val="visible"/>
                                      </p:to>
                                    </p:set>
                                    <p:animEffect transition="in" filter="blinds(horizontal)">
                                      <p:cBhvr>
                                        <p:cTn id="1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 Example</a:t>
            </a:r>
          </a:p>
        </p:txBody>
      </p:sp>
      <p:sp>
        <p:nvSpPr>
          <p:cNvPr id="3" name="Content Placeholder 2"/>
          <p:cNvSpPr>
            <a:spLocks noGrp="1"/>
          </p:cNvSpPr>
          <p:nvPr>
            <p:ph idx="1"/>
          </p:nvPr>
        </p:nvSpPr>
        <p:spPr>
          <a:xfrm>
            <a:off x="457200" y="1600200"/>
            <a:ext cx="8229600" cy="5118100"/>
          </a:xfrm>
        </p:spPr>
        <p:txBody>
          <a:bodyPr>
            <a:normAutofit fontScale="92500" lnSpcReduction="10000"/>
          </a:bodyPr>
          <a:lstStyle/>
          <a:p>
            <a:r>
              <a:rPr lang="en-US" dirty="0">
                <a:solidFill>
                  <a:srgbClr val="0000FF"/>
                </a:solidFill>
              </a:rPr>
              <a:t>(Receiving VIEW-change)</a:t>
            </a:r>
          </a:p>
          <a:p>
            <a:pPr lvl="1" algn="just"/>
            <a:r>
              <a:rPr lang="en-US" dirty="0"/>
              <a:t>Consider the two view-change messages received by the new primary: </a:t>
            </a:r>
          </a:p>
          <a:p>
            <a:pPr lvl="2" algn="just"/>
            <a:r>
              <a:rPr lang="en-US" dirty="0">
                <a:solidFill>
                  <a:srgbClr val="FF0000"/>
                </a:solidFill>
              </a:rPr>
              <a:t>&lt;view-change, seq1: x = 1, seq4: y = 4, seq5: z = 5 &gt;</a:t>
            </a:r>
          </a:p>
          <a:p>
            <a:pPr lvl="2" algn="just"/>
            <a:r>
              <a:rPr lang="en-US" dirty="0">
                <a:solidFill>
                  <a:srgbClr val="FF0000"/>
                </a:solidFill>
              </a:rPr>
              <a:t>&lt;view-change, seq20000000: x = 3, seq4: y = 4, seq5: z = 5 &gt;</a:t>
            </a:r>
          </a:p>
          <a:p>
            <a:pPr lvl="2" algn="just"/>
            <a:endParaRPr lang="en-US" dirty="0">
              <a:solidFill>
                <a:srgbClr val="FF0000"/>
              </a:solidFill>
            </a:endParaRPr>
          </a:p>
          <a:p>
            <a:pPr lvl="1" algn="just"/>
            <a:r>
              <a:rPr lang="en-US" dirty="0"/>
              <a:t>The malicious primary can choose an arbitrary high sequence number</a:t>
            </a:r>
          </a:p>
          <a:p>
            <a:pPr lvl="2" algn="just"/>
            <a:r>
              <a:rPr lang="en-US" dirty="0">
                <a:solidFill>
                  <a:srgbClr val="0000FF"/>
                </a:solidFill>
              </a:rPr>
              <a:t>This may end up in many no-operation requests</a:t>
            </a:r>
          </a:p>
          <a:p>
            <a:pPr lvl="2" algn="just"/>
            <a:endParaRPr lang="en-US" dirty="0">
              <a:solidFill>
                <a:srgbClr val="0000FF"/>
              </a:solidFill>
            </a:endParaRPr>
          </a:p>
          <a:p>
            <a:pPr lvl="1" algn="just"/>
            <a:r>
              <a:rPr lang="en-US" i="1" dirty="0">
                <a:solidFill>
                  <a:srgbClr val="0000FF"/>
                </a:solidFill>
              </a:rPr>
              <a:t>Sequence numbers are bounded by [min, max]</a:t>
            </a:r>
          </a:p>
          <a:p>
            <a:pPr lvl="1" algn="just"/>
            <a:r>
              <a:rPr lang="en-US" i="1" dirty="0">
                <a:solidFill>
                  <a:schemeClr val="accent2"/>
                </a:solidFill>
              </a:rPr>
              <a:t>Set a limit so won’t waste space by unknown values</a:t>
            </a:r>
          </a:p>
          <a:p>
            <a:pPr lvl="1" algn="just"/>
            <a:endParaRPr lang="en-US" i="1" dirty="0">
              <a:solidFill>
                <a:schemeClr val="accent2"/>
              </a:solidFill>
            </a:endParaRPr>
          </a:p>
          <a:p>
            <a:pPr lvl="2" algn="just"/>
            <a:endParaRPr lang="en-US" dirty="0">
              <a:solidFill>
                <a:srgbClr val="FF0000"/>
              </a:solidFill>
            </a:endParaRPr>
          </a:p>
          <a:p>
            <a:pPr lvl="2" algn="just"/>
            <a:endParaRPr lang="en-US" dirty="0">
              <a:solidFill>
                <a:srgbClr val="FF0000"/>
              </a:solidFill>
            </a:endParaRPr>
          </a:p>
        </p:txBody>
      </p:sp>
    </p:spTree>
    <p:extLst>
      <p:ext uri="{BB962C8B-B14F-4D97-AF65-F5344CB8AC3E}">
        <p14:creationId xmlns:p14="http://schemas.microsoft.com/office/powerpoint/2010/main" val="30139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 </a:t>
            </a:r>
            <a:r>
              <a:rPr lang="en-US" dirty="0">
                <a:solidFill>
                  <a:schemeClr val="accent2"/>
                </a:solidFill>
              </a:rPr>
              <a:t>(Sending)</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447858" y="6293655"/>
            <a:ext cx="8625165" cy="584776"/>
          </a:xfrm>
          <a:prstGeom prst="rect">
            <a:avLst/>
          </a:prstGeom>
          <a:noFill/>
        </p:spPr>
        <p:txBody>
          <a:bodyPr wrap="none" rtlCol="0">
            <a:spAutoFit/>
          </a:bodyPr>
          <a:lstStyle/>
          <a:p>
            <a:r>
              <a:rPr lang="en-US" sz="1600" i="1" dirty="0">
                <a:solidFill>
                  <a:srgbClr val="0000FF"/>
                </a:solidFill>
              </a:rPr>
              <a:t>The new primary </a:t>
            </a:r>
            <a:r>
              <a:rPr lang="en-US" sz="1600" i="1" dirty="0">
                <a:solidFill>
                  <a:srgbClr val="0000FF"/>
                </a:solidFill>
                <a:highlight>
                  <a:srgbClr val="FFFF00"/>
                </a:highlight>
              </a:rPr>
              <a:t>broadcasts</a:t>
            </a:r>
            <a:r>
              <a:rPr lang="en-US" sz="1600" i="1" dirty="0">
                <a:solidFill>
                  <a:srgbClr val="0000FF"/>
                </a:solidFill>
              </a:rPr>
              <a:t> the message with the new set of pre-prepare messages to be committed</a:t>
            </a:r>
          </a:p>
          <a:p>
            <a:r>
              <a:rPr lang="en-US" sz="1600" i="1" dirty="0">
                <a:solidFill>
                  <a:srgbClr val="0000FF"/>
                </a:solidFill>
              </a:rPr>
              <a:t>in view v#+1 </a:t>
            </a:r>
            <a:endParaRPr lang="en-US" sz="1600" b="1" i="1" dirty="0">
              <a:solidFill>
                <a:srgbClr val="0000FF"/>
              </a:solidFill>
            </a:endParaRPr>
          </a:p>
        </p:txBody>
      </p:sp>
      <p:cxnSp>
        <p:nvCxnSpPr>
          <p:cNvPr id="31" name="Straight Arrow Connector 30"/>
          <p:cNvCxnSpPr/>
          <p:nvPr/>
        </p:nvCxnSpPr>
        <p:spPr>
          <a:xfrm flipH="1">
            <a:off x="4266403" y="1833150"/>
            <a:ext cx="3272971" cy="86217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99124" y="2362086"/>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cxnSp>
        <p:nvCxnSpPr>
          <p:cNvPr id="24" name="Straight Arrow Connector 23"/>
          <p:cNvCxnSpPr/>
          <p:nvPr/>
        </p:nvCxnSpPr>
        <p:spPr>
          <a:xfrm flipH="1">
            <a:off x="4247013" y="2695320"/>
            <a:ext cx="1709506" cy="10126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247013" y="3991429"/>
            <a:ext cx="3316552" cy="217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00990" y="3668263"/>
            <a:ext cx="3942105" cy="646331"/>
          </a:xfrm>
          <a:prstGeom prst="rect">
            <a:avLst/>
          </a:prstGeom>
          <a:noFill/>
        </p:spPr>
        <p:txBody>
          <a:bodyPr wrap="none" rtlCol="0">
            <a:spAutoFit/>
          </a:bodyPr>
          <a:lstStyle/>
          <a:p>
            <a:r>
              <a:rPr lang="en-US" dirty="0">
                <a:solidFill>
                  <a:srgbClr val="0000FF"/>
                </a:solidFill>
              </a:rPr>
              <a:t>&lt;new-view, </a:t>
            </a:r>
            <a:r>
              <a:rPr lang="en-US" b="1" dirty="0">
                <a:solidFill>
                  <a:srgbClr val="FF0000"/>
                </a:solidFill>
              </a:rPr>
              <a:t>v#+1</a:t>
            </a:r>
            <a:r>
              <a:rPr lang="en-US" dirty="0">
                <a:solidFill>
                  <a:srgbClr val="0000FF"/>
                </a:solidFill>
              </a:rPr>
              <a:t>, …all pre-prepared….&gt; </a:t>
            </a:r>
          </a:p>
          <a:p>
            <a:endParaRPr lang="en-US" dirty="0"/>
          </a:p>
        </p:txBody>
      </p:sp>
      <p:cxnSp>
        <p:nvCxnSpPr>
          <p:cNvPr id="32" name="Straight Arrow Connector 31"/>
          <p:cNvCxnSpPr/>
          <p:nvPr/>
        </p:nvCxnSpPr>
        <p:spPr>
          <a:xfrm>
            <a:off x="4298243" y="4773227"/>
            <a:ext cx="1658276" cy="10115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652220" y="4450061"/>
            <a:ext cx="3872470" cy="1754326"/>
          </a:xfrm>
          <a:prstGeom prst="rect">
            <a:avLst/>
          </a:prstGeom>
          <a:noFill/>
        </p:spPr>
        <p:txBody>
          <a:bodyPr wrap="none" rtlCol="0">
            <a:spAutoFit/>
          </a:bodyPr>
          <a:lstStyle/>
          <a:p>
            <a:r>
              <a:rPr lang="en-US" dirty="0">
                <a:solidFill>
                  <a:srgbClr val="0000FF"/>
                </a:solidFill>
                <a:highlight>
                  <a:srgbClr val="FFFF00"/>
                </a:highlight>
              </a:rPr>
              <a:t>&lt;new-view, </a:t>
            </a:r>
            <a:r>
              <a:rPr lang="en-US" b="1" dirty="0">
                <a:solidFill>
                  <a:srgbClr val="FF0000"/>
                </a:solidFill>
                <a:highlight>
                  <a:srgbClr val="FFFF00"/>
                </a:highlight>
              </a:rPr>
              <a:t>v#+1</a:t>
            </a:r>
            <a:r>
              <a:rPr lang="en-US" dirty="0">
                <a:solidFill>
                  <a:srgbClr val="0000FF"/>
                </a:solidFill>
                <a:highlight>
                  <a:srgbClr val="FFFF00"/>
                </a:highlight>
              </a:rPr>
              <a:t>, …all pre-prepared….&gt;</a:t>
            </a:r>
          </a:p>
          <a:p>
            <a:endParaRPr lang="en-US" dirty="0">
              <a:solidFill>
                <a:srgbClr val="0000FF"/>
              </a:solidFill>
              <a:highlight>
                <a:srgbClr val="FFFF00"/>
              </a:highlight>
            </a:endParaRPr>
          </a:p>
          <a:p>
            <a:r>
              <a:rPr lang="en-US" dirty="0">
                <a:solidFill>
                  <a:schemeClr val="accent2"/>
                </a:solidFill>
              </a:rPr>
              <a:t>This is a broadcasted response to all </a:t>
            </a:r>
          </a:p>
          <a:p>
            <a:r>
              <a:rPr lang="en-US" dirty="0">
                <a:solidFill>
                  <a:schemeClr val="accent2"/>
                </a:solidFill>
              </a:rPr>
              <a:t>to inform that the view change and </a:t>
            </a:r>
          </a:p>
          <a:p>
            <a:r>
              <a:rPr lang="en-US" dirty="0">
                <a:solidFill>
                  <a:schemeClr val="accent2"/>
                </a:solidFill>
              </a:rPr>
              <a:t>new primary is replica 1 </a:t>
            </a:r>
          </a:p>
          <a:p>
            <a:endParaRPr lang="en-US" dirty="0">
              <a:highlight>
                <a:srgbClr val="FFFF00"/>
              </a:highlight>
            </a:endParaRPr>
          </a:p>
        </p:txBody>
      </p:sp>
      <p:sp>
        <p:nvSpPr>
          <p:cNvPr id="4" name="TextBox 3">
            <a:extLst>
              <a:ext uri="{FF2B5EF4-FFF2-40B4-BE49-F238E27FC236}">
                <a16:creationId xmlns:a16="http://schemas.microsoft.com/office/drawing/2014/main" id="{80B621E3-6100-7A1A-552C-EE008A8245BC}"/>
              </a:ext>
            </a:extLst>
          </p:cNvPr>
          <p:cNvSpPr txBox="1"/>
          <p:nvPr/>
        </p:nvSpPr>
        <p:spPr>
          <a:xfrm>
            <a:off x="164541" y="4074886"/>
            <a:ext cx="3508149" cy="923330"/>
          </a:xfrm>
          <a:prstGeom prst="rect">
            <a:avLst/>
          </a:prstGeom>
          <a:noFill/>
        </p:spPr>
        <p:txBody>
          <a:bodyPr wrap="square" rtlCol="0">
            <a:spAutoFit/>
          </a:bodyPr>
          <a:lstStyle/>
          <a:p>
            <a:r>
              <a:rPr lang="en-US" dirty="0">
                <a:solidFill>
                  <a:schemeClr val="accent2"/>
                </a:solidFill>
              </a:rPr>
              <a:t>&lt;new-view&gt; is only broadcasted after getting 2f+1 &lt;view-change&gt; messages</a:t>
            </a:r>
            <a:endParaRPr lang="en-SG" dirty="0">
              <a:solidFill>
                <a:schemeClr val="accent2"/>
              </a:solidFill>
            </a:endParaRPr>
          </a:p>
        </p:txBody>
      </p:sp>
    </p:spTree>
    <p:extLst>
      <p:ext uri="{BB962C8B-B14F-4D97-AF65-F5344CB8AC3E}">
        <p14:creationId xmlns:p14="http://schemas.microsoft.com/office/powerpoint/2010/main" val="277541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PBFT: View Change </a:t>
            </a:r>
            <a:r>
              <a:rPr lang="en-US" dirty="0">
                <a:solidFill>
                  <a:schemeClr val="accent2"/>
                </a:solidFill>
              </a:rPr>
              <a:t>(Validity Check)</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447858" y="6446900"/>
            <a:ext cx="8400544" cy="338554"/>
          </a:xfrm>
          <a:prstGeom prst="rect">
            <a:avLst/>
          </a:prstGeom>
          <a:noFill/>
        </p:spPr>
        <p:txBody>
          <a:bodyPr wrap="none" rtlCol="0">
            <a:spAutoFit/>
          </a:bodyPr>
          <a:lstStyle/>
          <a:p>
            <a:r>
              <a:rPr lang="en-US" sz="1600" i="1" dirty="0">
                <a:solidFill>
                  <a:srgbClr val="0000FF"/>
                </a:solidFill>
              </a:rPr>
              <a:t>Each replica also receives the view-change, thus it checks validity of pre-prepared messages locally</a:t>
            </a:r>
            <a:endParaRPr lang="en-US" sz="1600" b="1" i="1" dirty="0">
              <a:solidFill>
                <a:srgbClr val="0000FF"/>
              </a:solidFill>
            </a:endParaRPr>
          </a:p>
        </p:txBody>
      </p:sp>
      <p:cxnSp>
        <p:nvCxnSpPr>
          <p:cNvPr id="26" name="Straight Arrow Connector 25"/>
          <p:cNvCxnSpPr/>
          <p:nvPr/>
        </p:nvCxnSpPr>
        <p:spPr>
          <a:xfrm>
            <a:off x="4274052" y="1813376"/>
            <a:ext cx="3316552" cy="217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28029" y="1490210"/>
            <a:ext cx="3942105" cy="646331"/>
          </a:xfrm>
          <a:prstGeom prst="rect">
            <a:avLst/>
          </a:prstGeom>
          <a:noFill/>
        </p:spPr>
        <p:txBody>
          <a:bodyPr wrap="none" rtlCol="0">
            <a:spAutoFit/>
          </a:bodyPr>
          <a:lstStyle/>
          <a:p>
            <a:r>
              <a:rPr lang="en-US" dirty="0">
                <a:solidFill>
                  <a:srgbClr val="0000FF"/>
                </a:solidFill>
              </a:rPr>
              <a:t>&lt;new-view, </a:t>
            </a:r>
            <a:r>
              <a:rPr lang="en-US" b="1" dirty="0">
                <a:solidFill>
                  <a:srgbClr val="FF0000"/>
                </a:solidFill>
              </a:rPr>
              <a:t>v#+1</a:t>
            </a:r>
            <a:r>
              <a:rPr lang="en-US" dirty="0">
                <a:solidFill>
                  <a:srgbClr val="0000FF"/>
                </a:solidFill>
              </a:rPr>
              <a:t>, …all pre-prepared….&gt; </a:t>
            </a:r>
          </a:p>
          <a:p>
            <a:endParaRPr lang="en-US" dirty="0"/>
          </a:p>
        </p:txBody>
      </p:sp>
      <p:cxnSp>
        <p:nvCxnSpPr>
          <p:cNvPr id="32" name="Straight Arrow Connector 31"/>
          <p:cNvCxnSpPr/>
          <p:nvPr/>
        </p:nvCxnSpPr>
        <p:spPr>
          <a:xfrm>
            <a:off x="4325282" y="2595174"/>
            <a:ext cx="1658276" cy="10115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679259" y="2272008"/>
            <a:ext cx="3942105" cy="646331"/>
          </a:xfrm>
          <a:prstGeom prst="rect">
            <a:avLst/>
          </a:prstGeom>
          <a:noFill/>
        </p:spPr>
        <p:txBody>
          <a:bodyPr wrap="none" rtlCol="0">
            <a:spAutoFit/>
          </a:bodyPr>
          <a:lstStyle/>
          <a:p>
            <a:r>
              <a:rPr lang="en-US" dirty="0">
                <a:solidFill>
                  <a:srgbClr val="0000FF"/>
                </a:solidFill>
              </a:rPr>
              <a:t>&lt;new-view, </a:t>
            </a:r>
            <a:r>
              <a:rPr lang="en-US" b="1" dirty="0">
                <a:solidFill>
                  <a:srgbClr val="FF0000"/>
                </a:solidFill>
              </a:rPr>
              <a:t>v#+1</a:t>
            </a:r>
            <a:r>
              <a:rPr lang="en-US" dirty="0">
                <a:solidFill>
                  <a:srgbClr val="0000FF"/>
                </a:solidFill>
              </a:rPr>
              <a:t>, …all pre-prepared….&gt; </a:t>
            </a:r>
          </a:p>
          <a:p>
            <a:endParaRPr lang="en-US" dirty="0"/>
          </a:p>
        </p:txBody>
      </p:sp>
      <p:sp>
        <p:nvSpPr>
          <p:cNvPr id="21" name="Freeform 20"/>
          <p:cNvSpPr/>
          <p:nvPr/>
        </p:nvSpPr>
        <p:spPr>
          <a:xfrm>
            <a:off x="5921657" y="329324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6351573" y="3307583"/>
            <a:ext cx="1723549" cy="646331"/>
          </a:xfrm>
          <a:prstGeom prst="rect">
            <a:avLst/>
          </a:prstGeom>
          <a:noFill/>
        </p:spPr>
        <p:txBody>
          <a:bodyPr wrap="none" rtlCol="0">
            <a:spAutoFit/>
          </a:bodyPr>
          <a:lstStyle/>
          <a:p>
            <a:r>
              <a:rPr lang="en-US" dirty="0"/>
              <a:t>Check validity of </a:t>
            </a:r>
          </a:p>
          <a:p>
            <a:r>
              <a:rPr lang="en-US" dirty="0"/>
              <a:t>pre-prepared</a:t>
            </a:r>
          </a:p>
        </p:txBody>
      </p:sp>
      <p:sp>
        <p:nvSpPr>
          <p:cNvPr id="23" name="Freeform 22"/>
          <p:cNvSpPr/>
          <p:nvPr/>
        </p:nvSpPr>
        <p:spPr>
          <a:xfrm>
            <a:off x="7555510" y="442535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5867055" y="4439698"/>
            <a:ext cx="1723549" cy="646331"/>
          </a:xfrm>
          <a:prstGeom prst="rect">
            <a:avLst/>
          </a:prstGeom>
          <a:noFill/>
        </p:spPr>
        <p:txBody>
          <a:bodyPr wrap="none" rtlCol="0">
            <a:spAutoFit/>
          </a:bodyPr>
          <a:lstStyle/>
          <a:p>
            <a:r>
              <a:rPr lang="en-US" dirty="0"/>
              <a:t>Check validity of </a:t>
            </a:r>
          </a:p>
          <a:p>
            <a:r>
              <a:rPr lang="en-US" dirty="0"/>
              <a:t>pre-prepared</a:t>
            </a:r>
          </a:p>
        </p:txBody>
      </p:sp>
    </p:spTree>
    <p:extLst>
      <p:ext uri="{BB962C8B-B14F-4D97-AF65-F5344CB8AC3E}">
        <p14:creationId xmlns:p14="http://schemas.microsoft.com/office/powerpoint/2010/main" val="235371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View Change </a:t>
            </a:r>
            <a:br>
              <a:rPr lang="en-US" dirty="0"/>
            </a:br>
            <a:r>
              <a:rPr lang="en-US" dirty="0">
                <a:solidFill>
                  <a:schemeClr val="accent2"/>
                </a:solidFill>
              </a:rPr>
              <a:t>(New primary is also faulty)</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447858" y="6446900"/>
            <a:ext cx="8443224" cy="338554"/>
          </a:xfrm>
          <a:prstGeom prst="rect">
            <a:avLst/>
          </a:prstGeom>
          <a:noFill/>
        </p:spPr>
        <p:txBody>
          <a:bodyPr wrap="none" rtlCol="0">
            <a:spAutoFit/>
          </a:bodyPr>
          <a:lstStyle/>
          <a:p>
            <a:r>
              <a:rPr lang="en-US" sz="1600" i="1" dirty="0">
                <a:solidFill>
                  <a:srgbClr val="0000FF"/>
                </a:solidFill>
              </a:rPr>
              <a:t>If the validity check fails, repeat the view-change process to find a new primary. Eventually will find. </a:t>
            </a:r>
            <a:endParaRPr lang="en-US" sz="1600" b="1" i="1" dirty="0">
              <a:solidFill>
                <a:srgbClr val="0000FF"/>
              </a:solidFill>
            </a:endParaRPr>
          </a:p>
        </p:txBody>
      </p:sp>
      <p:cxnSp>
        <p:nvCxnSpPr>
          <p:cNvPr id="26" name="Straight Arrow Connector 25"/>
          <p:cNvCxnSpPr/>
          <p:nvPr/>
        </p:nvCxnSpPr>
        <p:spPr>
          <a:xfrm>
            <a:off x="4274052" y="1813376"/>
            <a:ext cx="3316552" cy="217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28029" y="1490210"/>
            <a:ext cx="3942105" cy="646331"/>
          </a:xfrm>
          <a:prstGeom prst="rect">
            <a:avLst/>
          </a:prstGeom>
          <a:noFill/>
        </p:spPr>
        <p:txBody>
          <a:bodyPr wrap="none" rtlCol="0">
            <a:spAutoFit/>
          </a:bodyPr>
          <a:lstStyle/>
          <a:p>
            <a:r>
              <a:rPr lang="en-US" dirty="0">
                <a:solidFill>
                  <a:srgbClr val="0000FF"/>
                </a:solidFill>
              </a:rPr>
              <a:t>&lt;new-view, </a:t>
            </a:r>
            <a:r>
              <a:rPr lang="en-US" b="1" dirty="0">
                <a:solidFill>
                  <a:srgbClr val="FF0000"/>
                </a:solidFill>
              </a:rPr>
              <a:t>v#+1</a:t>
            </a:r>
            <a:r>
              <a:rPr lang="en-US" dirty="0">
                <a:solidFill>
                  <a:srgbClr val="0000FF"/>
                </a:solidFill>
              </a:rPr>
              <a:t>, …all pre-prepared….&gt; </a:t>
            </a:r>
          </a:p>
          <a:p>
            <a:endParaRPr lang="en-US" dirty="0"/>
          </a:p>
        </p:txBody>
      </p:sp>
      <p:cxnSp>
        <p:nvCxnSpPr>
          <p:cNvPr id="32" name="Straight Arrow Connector 31"/>
          <p:cNvCxnSpPr/>
          <p:nvPr/>
        </p:nvCxnSpPr>
        <p:spPr>
          <a:xfrm>
            <a:off x="4325282" y="2595174"/>
            <a:ext cx="1658276" cy="10115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679259" y="2272008"/>
            <a:ext cx="3942105" cy="646331"/>
          </a:xfrm>
          <a:prstGeom prst="rect">
            <a:avLst/>
          </a:prstGeom>
          <a:noFill/>
        </p:spPr>
        <p:txBody>
          <a:bodyPr wrap="none" rtlCol="0">
            <a:spAutoFit/>
          </a:bodyPr>
          <a:lstStyle/>
          <a:p>
            <a:r>
              <a:rPr lang="en-US" dirty="0">
                <a:solidFill>
                  <a:srgbClr val="0000FF"/>
                </a:solidFill>
              </a:rPr>
              <a:t>&lt;new-view, </a:t>
            </a:r>
            <a:r>
              <a:rPr lang="en-US" b="1" dirty="0">
                <a:solidFill>
                  <a:srgbClr val="FF0000"/>
                </a:solidFill>
              </a:rPr>
              <a:t>v#+1</a:t>
            </a:r>
            <a:r>
              <a:rPr lang="en-US" dirty="0">
                <a:solidFill>
                  <a:srgbClr val="0000FF"/>
                </a:solidFill>
              </a:rPr>
              <a:t>, …all pre-prepared….&gt; </a:t>
            </a:r>
          </a:p>
          <a:p>
            <a:endParaRPr lang="en-US" dirty="0"/>
          </a:p>
        </p:txBody>
      </p:sp>
      <p:sp>
        <p:nvSpPr>
          <p:cNvPr id="21" name="Freeform 20"/>
          <p:cNvSpPr/>
          <p:nvPr/>
        </p:nvSpPr>
        <p:spPr>
          <a:xfrm>
            <a:off x="5921657" y="329324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6351573" y="3307583"/>
            <a:ext cx="1723549" cy="646331"/>
          </a:xfrm>
          <a:prstGeom prst="rect">
            <a:avLst/>
          </a:prstGeom>
          <a:noFill/>
        </p:spPr>
        <p:txBody>
          <a:bodyPr wrap="none" rtlCol="0">
            <a:spAutoFit/>
          </a:bodyPr>
          <a:lstStyle/>
          <a:p>
            <a:r>
              <a:rPr lang="en-US" dirty="0"/>
              <a:t>Check validity of </a:t>
            </a:r>
          </a:p>
          <a:p>
            <a:r>
              <a:rPr lang="en-US" dirty="0"/>
              <a:t>pre-prepared</a:t>
            </a:r>
          </a:p>
        </p:txBody>
      </p:sp>
      <p:sp>
        <p:nvSpPr>
          <p:cNvPr id="23" name="Freeform 22"/>
          <p:cNvSpPr/>
          <p:nvPr/>
        </p:nvSpPr>
        <p:spPr>
          <a:xfrm>
            <a:off x="7555510" y="442535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5867055" y="4439698"/>
            <a:ext cx="1723549" cy="646331"/>
          </a:xfrm>
          <a:prstGeom prst="rect">
            <a:avLst/>
          </a:prstGeom>
          <a:noFill/>
        </p:spPr>
        <p:txBody>
          <a:bodyPr wrap="none" rtlCol="0">
            <a:spAutoFit/>
          </a:bodyPr>
          <a:lstStyle/>
          <a:p>
            <a:r>
              <a:rPr lang="en-US" dirty="0"/>
              <a:t>Check validity of </a:t>
            </a:r>
          </a:p>
          <a:p>
            <a:r>
              <a:rPr lang="en-US" dirty="0"/>
              <a:t>pre-prepared</a:t>
            </a:r>
          </a:p>
        </p:txBody>
      </p:sp>
      <p:sp>
        <p:nvSpPr>
          <p:cNvPr id="24" name="Explosion 1 23"/>
          <p:cNvSpPr/>
          <p:nvPr/>
        </p:nvSpPr>
        <p:spPr>
          <a:xfrm>
            <a:off x="4874791" y="3816362"/>
            <a:ext cx="2664583"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493432" y="3987684"/>
            <a:ext cx="1386067" cy="369332"/>
          </a:xfrm>
          <a:prstGeom prst="rect">
            <a:avLst/>
          </a:prstGeom>
          <a:noFill/>
        </p:spPr>
        <p:txBody>
          <a:bodyPr wrap="none" rtlCol="0">
            <a:spAutoFit/>
          </a:bodyPr>
          <a:lstStyle/>
          <a:p>
            <a:r>
              <a:rPr lang="en-US" i="1" dirty="0"/>
              <a:t>Validity fails</a:t>
            </a:r>
          </a:p>
        </p:txBody>
      </p:sp>
    </p:spTree>
    <p:extLst>
      <p:ext uri="{BB962C8B-B14F-4D97-AF65-F5344CB8AC3E}">
        <p14:creationId xmlns:p14="http://schemas.microsoft.com/office/powerpoint/2010/main" val="14275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Problem Scenario 3</a:t>
            </a:r>
            <a:br>
              <a:rPr lang="en-US" dirty="0"/>
            </a:br>
            <a:r>
              <a:rPr lang="en-US" dirty="0">
                <a:solidFill>
                  <a:schemeClr val="accent2"/>
                </a:solidFill>
              </a:rPr>
              <a:t>(Message withholding)</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cxnSp>
        <p:nvCxnSpPr>
          <p:cNvPr id="17" name="Straight Arrow Connector 16"/>
          <p:cNvCxnSpPr/>
          <p:nvPr/>
        </p:nvCxnSpPr>
        <p:spPr>
          <a:xfrm>
            <a:off x="2828804" y="1888909"/>
            <a:ext cx="3127715" cy="48287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440723" y="1765567"/>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op&gt; </a:t>
            </a:r>
          </a:p>
          <a:p>
            <a:endParaRPr lang="en-US" dirty="0"/>
          </a:p>
        </p:txBody>
      </p:sp>
      <p:sp>
        <p:nvSpPr>
          <p:cNvPr id="19" name="TextBox 18"/>
          <p:cNvSpPr txBox="1"/>
          <p:nvPr/>
        </p:nvSpPr>
        <p:spPr>
          <a:xfrm>
            <a:off x="1213575" y="6459138"/>
            <a:ext cx="6873356" cy="338554"/>
          </a:xfrm>
          <a:prstGeom prst="rect">
            <a:avLst/>
          </a:prstGeom>
          <a:noFill/>
        </p:spPr>
        <p:txBody>
          <a:bodyPr wrap="none" rtlCol="0">
            <a:spAutoFit/>
          </a:bodyPr>
          <a:lstStyle/>
          <a:p>
            <a:r>
              <a:rPr lang="en-US" sz="1600" i="1" dirty="0">
                <a:solidFill>
                  <a:srgbClr val="0000FF"/>
                </a:solidFill>
                <a:highlight>
                  <a:srgbClr val="FFFF00"/>
                </a:highlight>
              </a:rPr>
              <a:t>The Byzantine primary does not forward any request at all or send incorrect seq#</a:t>
            </a:r>
            <a:endParaRPr lang="en-US" sz="1600" b="1" i="1" dirty="0">
              <a:solidFill>
                <a:srgbClr val="0000FF"/>
              </a:solidFill>
              <a:highlight>
                <a:srgbClr val="FFFF00"/>
              </a:highlight>
            </a:endParaRPr>
          </a:p>
        </p:txBody>
      </p:sp>
      <p:cxnSp>
        <p:nvCxnSpPr>
          <p:cNvPr id="26" name="Straight Arrow Connector 25"/>
          <p:cNvCxnSpPr/>
          <p:nvPr/>
        </p:nvCxnSpPr>
        <p:spPr>
          <a:xfrm>
            <a:off x="2804613" y="2135194"/>
            <a:ext cx="3127715" cy="635057"/>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42084" y="2232143"/>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2</a:t>
            </a:r>
            <a:r>
              <a:rPr lang="en-US" dirty="0">
                <a:solidFill>
                  <a:srgbClr val="0000FF"/>
                </a:solidFill>
              </a:rPr>
              <a:t>, op&gt; </a:t>
            </a:r>
          </a:p>
          <a:p>
            <a:endParaRPr lang="en-US" dirty="0"/>
          </a:p>
        </p:txBody>
      </p:sp>
      <p:cxnSp>
        <p:nvCxnSpPr>
          <p:cNvPr id="30" name="Straight Arrow Connector 29"/>
          <p:cNvCxnSpPr/>
          <p:nvPr/>
        </p:nvCxnSpPr>
        <p:spPr>
          <a:xfrm>
            <a:off x="2828804" y="2555309"/>
            <a:ext cx="3127715" cy="638314"/>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9218" y="2646909"/>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3</a:t>
            </a:r>
            <a:r>
              <a:rPr lang="en-US" dirty="0">
                <a:solidFill>
                  <a:srgbClr val="0000FF"/>
                </a:solidFill>
              </a:rPr>
              <a:t>, op&gt; </a:t>
            </a:r>
          </a:p>
          <a:p>
            <a:endParaRPr lang="en-US" dirty="0"/>
          </a:p>
        </p:txBody>
      </p:sp>
      <p:sp>
        <p:nvSpPr>
          <p:cNvPr id="34" name="Freeform 33"/>
          <p:cNvSpPr/>
          <p:nvPr/>
        </p:nvSpPr>
        <p:spPr>
          <a:xfrm>
            <a:off x="5921657" y="329324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351573" y="3307583"/>
            <a:ext cx="932843" cy="369332"/>
          </a:xfrm>
          <a:prstGeom prst="rect">
            <a:avLst/>
          </a:prstGeom>
          <a:noFill/>
        </p:spPr>
        <p:txBody>
          <a:bodyPr wrap="none" rtlCol="0">
            <a:spAutoFit/>
          </a:bodyPr>
          <a:lstStyle/>
          <a:p>
            <a:r>
              <a:rPr lang="en-US" dirty="0"/>
              <a:t>timeout</a:t>
            </a:r>
          </a:p>
        </p:txBody>
      </p:sp>
    </p:spTree>
    <p:extLst>
      <p:ext uri="{BB962C8B-B14F-4D97-AF65-F5344CB8AC3E}">
        <p14:creationId xmlns:p14="http://schemas.microsoft.com/office/powerpoint/2010/main" val="145197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cxnSp>
        <p:nvCxnSpPr>
          <p:cNvPr id="17" name="Straight Arrow Connector 16"/>
          <p:cNvCxnSpPr/>
          <p:nvPr/>
        </p:nvCxnSpPr>
        <p:spPr>
          <a:xfrm>
            <a:off x="2828804" y="1888909"/>
            <a:ext cx="3127715" cy="48287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440723" y="1765567"/>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op&gt; </a:t>
            </a:r>
          </a:p>
          <a:p>
            <a:endParaRPr lang="en-US" dirty="0"/>
          </a:p>
        </p:txBody>
      </p:sp>
      <p:sp>
        <p:nvSpPr>
          <p:cNvPr id="19" name="TextBox 18"/>
          <p:cNvSpPr txBox="1"/>
          <p:nvPr/>
        </p:nvSpPr>
        <p:spPr>
          <a:xfrm>
            <a:off x="2181805" y="6446900"/>
            <a:ext cx="5055077" cy="338554"/>
          </a:xfrm>
          <a:prstGeom prst="rect">
            <a:avLst/>
          </a:prstGeom>
          <a:noFill/>
        </p:spPr>
        <p:txBody>
          <a:bodyPr wrap="none" rtlCol="0">
            <a:spAutoFit/>
          </a:bodyPr>
          <a:lstStyle/>
          <a:p>
            <a:r>
              <a:rPr lang="en-US" sz="1600" i="1" dirty="0">
                <a:solidFill>
                  <a:srgbClr val="0000FF"/>
                </a:solidFill>
              </a:rPr>
              <a:t>Client times out and broadcasts the request to all replicas</a:t>
            </a:r>
            <a:endParaRPr lang="en-US" sz="1600" b="1" i="1" dirty="0">
              <a:solidFill>
                <a:srgbClr val="0000FF"/>
              </a:solidFill>
            </a:endParaRPr>
          </a:p>
        </p:txBody>
      </p:sp>
      <p:cxnSp>
        <p:nvCxnSpPr>
          <p:cNvPr id="26" name="Straight Arrow Connector 25"/>
          <p:cNvCxnSpPr/>
          <p:nvPr/>
        </p:nvCxnSpPr>
        <p:spPr>
          <a:xfrm>
            <a:off x="2804613" y="2135194"/>
            <a:ext cx="3127715" cy="635057"/>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42084" y="2232143"/>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2</a:t>
            </a:r>
            <a:r>
              <a:rPr lang="en-US" dirty="0">
                <a:solidFill>
                  <a:srgbClr val="0000FF"/>
                </a:solidFill>
              </a:rPr>
              <a:t>, op&gt; </a:t>
            </a:r>
          </a:p>
          <a:p>
            <a:endParaRPr lang="en-US" dirty="0"/>
          </a:p>
        </p:txBody>
      </p:sp>
      <p:cxnSp>
        <p:nvCxnSpPr>
          <p:cNvPr id="30" name="Straight Arrow Connector 29"/>
          <p:cNvCxnSpPr/>
          <p:nvPr/>
        </p:nvCxnSpPr>
        <p:spPr>
          <a:xfrm>
            <a:off x="2828804" y="2555309"/>
            <a:ext cx="3127715" cy="638314"/>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9218" y="2646909"/>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3</a:t>
            </a:r>
            <a:r>
              <a:rPr lang="en-US" dirty="0">
                <a:solidFill>
                  <a:srgbClr val="0000FF"/>
                </a:solidFill>
              </a:rPr>
              <a:t>, op&gt; </a:t>
            </a:r>
          </a:p>
          <a:p>
            <a:endParaRPr lang="en-US" dirty="0"/>
          </a:p>
        </p:txBody>
      </p:sp>
      <p:sp>
        <p:nvSpPr>
          <p:cNvPr id="34" name="Freeform 33"/>
          <p:cNvSpPr/>
          <p:nvPr/>
        </p:nvSpPr>
        <p:spPr>
          <a:xfrm>
            <a:off x="1295813" y="3031679"/>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1725729" y="3046022"/>
            <a:ext cx="932843" cy="369332"/>
          </a:xfrm>
          <a:prstGeom prst="rect">
            <a:avLst/>
          </a:prstGeom>
          <a:noFill/>
        </p:spPr>
        <p:txBody>
          <a:bodyPr wrap="none" rtlCol="0">
            <a:spAutoFit/>
          </a:bodyPr>
          <a:lstStyle/>
          <a:p>
            <a:r>
              <a:rPr lang="en-US" dirty="0"/>
              <a:t>timeout</a:t>
            </a:r>
          </a:p>
        </p:txBody>
      </p:sp>
      <p:cxnSp>
        <p:nvCxnSpPr>
          <p:cNvPr id="22" name="Straight Arrow Connector 21"/>
          <p:cNvCxnSpPr/>
          <p:nvPr/>
        </p:nvCxnSpPr>
        <p:spPr>
          <a:xfrm>
            <a:off x="1264946" y="3676915"/>
            <a:ext cx="1563858" cy="35079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295813" y="3676915"/>
            <a:ext cx="2994781" cy="89508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295813" y="3676915"/>
            <a:ext cx="4636515" cy="156032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295813" y="3676915"/>
            <a:ext cx="6243561" cy="14756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77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View Change</a:t>
            </a:r>
            <a:br>
              <a:rPr lang="en-US" dirty="0"/>
            </a:br>
            <a:r>
              <a:rPr lang="en-US" dirty="0">
                <a:solidFill>
                  <a:schemeClr val="accent2"/>
                </a:solidFill>
              </a:rPr>
              <a:t>(Sending to all after timeout)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2181805" y="6446900"/>
            <a:ext cx="5052572" cy="338554"/>
          </a:xfrm>
          <a:prstGeom prst="rect">
            <a:avLst/>
          </a:prstGeom>
          <a:noFill/>
        </p:spPr>
        <p:txBody>
          <a:bodyPr wrap="none" rtlCol="0">
            <a:spAutoFit/>
          </a:bodyPr>
          <a:lstStyle/>
          <a:p>
            <a:r>
              <a:rPr lang="en-US" sz="1600" i="1" dirty="0">
                <a:solidFill>
                  <a:srgbClr val="0000FF"/>
                </a:solidFill>
              </a:rPr>
              <a:t>Replicas eventually times out if the primary does not reply</a:t>
            </a:r>
            <a:endParaRPr lang="en-US" sz="1600" b="1" i="1" dirty="0">
              <a:solidFill>
                <a:srgbClr val="0000FF"/>
              </a:solidFill>
            </a:endParaRPr>
          </a:p>
        </p:txBody>
      </p:sp>
      <p:sp>
        <p:nvSpPr>
          <p:cNvPr id="34" name="Freeform 33"/>
          <p:cNvSpPr/>
          <p:nvPr/>
        </p:nvSpPr>
        <p:spPr>
          <a:xfrm>
            <a:off x="1320004" y="1556023"/>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1749920" y="1570366"/>
            <a:ext cx="932843" cy="369332"/>
          </a:xfrm>
          <a:prstGeom prst="rect">
            <a:avLst/>
          </a:prstGeom>
          <a:noFill/>
        </p:spPr>
        <p:txBody>
          <a:bodyPr wrap="none" rtlCol="0">
            <a:spAutoFit/>
          </a:bodyPr>
          <a:lstStyle/>
          <a:p>
            <a:r>
              <a:rPr lang="en-US" dirty="0">
                <a:highlight>
                  <a:srgbClr val="FFFF00"/>
                </a:highlight>
              </a:rPr>
              <a:t>timeout</a:t>
            </a:r>
          </a:p>
        </p:txBody>
      </p:sp>
      <p:cxnSp>
        <p:nvCxnSpPr>
          <p:cNvPr id="22" name="Straight Arrow Connector 21"/>
          <p:cNvCxnSpPr/>
          <p:nvPr/>
        </p:nvCxnSpPr>
        <p:spPr>
          <a:xfrm>
            <a:off x="1289137" y="2201259"/>
            <a:ext cx="1563858" cy="35079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320004" y="2201259"/>
            <a:ext cx="2994781" cy="89508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320004" y="2201259"/>
            <a:ext cx="4636515" cy="156032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320004" y="2201259"/>
            <a:ext cx="6243561" cy="14756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852995" y="3918857"/>
            <a:ext cx="3079333" cy="84666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946337" y="3918857"/>
            <a:ext cx="748923" cy="369332"/>
          </a:xfrm>
          <a:prstGeom prst="rect">
            <a:avLst/>
          </a:prstGeom>
          <a:noFill/>
        </p:spPr>
        <p:txBody>
          <a:bodyPr wrap="none" rtlCol="0">
            <a:spAutoFit/>
          </a:bodyPr>
          <a:lstStyle/>
          <a:p>
            <a:r>
              <a:rPr lang="en-US" dirty="0"/>
              <a:t>seq#?</a:t>
            </a:r>
          </a:p>
        </p:txBody>
      </p:sp>
      <p:sp>
        <p:nvSpPr>
          <p:cNvPr id="36" name="Freeform 35"/>
          <p:cNvSpPr/>
          <p:nvPr/>
        </p:nvSpPr>
        <p:spPr>
          <a:xfrm>
            <a:off x="5932219" y="428781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6362135" y="4302154"/>
            <a:ext cx="932843" cy="369332"/>
          </a:xfrm>
          <a:prstGeom prst="rect">
            <a:avLst/>
          </a:prstGeom>
          <a:noFill/>
        </p:spPr>
        <p:txBody>
          <a:bodyPr wrap="none" rtlCol="0">
            <a:spAutoFit/>
          </a:bodyPr>
          <a:lstStyle/>
          <a:p>
            <a:r>
              <a:rPr lang="en-US" dirty="0"/>
              <a:t>timeout</a:t>
            </a:r>
          </a:p>
        </p:txBody>
      </p:sp>
      <p:sp>
        <p:nvSpPr>
          <p:cNvPr id="3" name="TextBox 2">
            <a:extLst>
              <a:ext uri="{FF2B5EF4-FFF2-40B4-BE49-F238E27FC236}">
                <a16:creationId xmlns:a16="http://schemas.microsoft.com/office/drawing/2014/main" id="{148E7145-F14E-9F3D-9FC8-D834318EED3B}"/>
              </a:ext>
            </a:extLst>
          </p:cNvPr>
          <p:cNvSpPr txBox="1"/>
          <p:nvPr/>
        </p:nvSpPr>
        <p:spPr>
          <a:xfrm>
            <a:off x="1350552" y="3270274"/>
            <a:ext cx="2007165" cy="1200329"/>
          </a:xfrm>
          <a:prstGeom prst="rect">
            <a:avLst/>
          </a:prstGeom>
          <a:noFill/>
        </p:spPr>
        <p:txBody>
          <a:bodyPr wrap="square" rtlCol="0">
            <a:spAutoFit/>
          </a:bodyPr>
          <a:lstStyle/>
          <a:p>
            <a:r>
              <a:rPr lang="en-US" dirty="0">
                <a:solidFill>
                  <a:schemeClr val="accent2"/>
                </a:solidFill>
              </a:rPr>
              <a:t>Replica will ask the primary to confirm the message it has received</a:t>
            </a:r>
            <a:endParaRPr lang="en-SG" dirty="0">
              <a:solidFill>
                <a:schemeClr val="accent2"/>
              </a:solidFill>
            </a:endParaRPr>
          </a:p>
        </p:txBody>
      </p:sp>
    </p:spTree>
    <p:extLst>
      <p:ext uri="{BB962C8B-B14F-4D97-AF65-F5344CB8AC3E}">
        <p14:creationId xmlns:p14="http://schemas.microsoft.com/office/powerpoint/2010/main" val="342604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 </a:t>
            </a:r>
            <a:r>
              <a:rPr lang="en-US" dirty="0">
                <a:solidFill>
                  <a:schemeClr val="accent2"/>
                </a:solidFill>
              </a:rPr>
              <a:t>(Still no reply)</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2181805" y="6446900"/>
            <a:ext cx="5052572" cy="338554"/>
          </a:xfrm>
          <a:prstGeom prst="rect">
            <a:avLst/>
          </a:prstGeom>
          <a:noFill/>
        </p:spPr>
        <p:txBody>
          <a:bodyPr wrap="none" rtlCol="0">
            <a:spAutoFit/>
          </a:bodyPr>
          <a:lstStyle/>
          <a:p>
            <a:r>
              <a:rPr lang="en-US" sz="1600" i="1" dirty="0">
                <a:solidFill>
                  <a:srgbClr val="0000FF"/>
                </a:solidFill>
              </a:rPr>
              <a:t>Replicas eventually times out if the primary does not reply</a:t>
            </a:r>
            <a:endParaRPr lang="en-US" sz="1600" b="1" i="1" dirty="0">
              <a:solidFill>
                <a:srgbClr val="0000FF"/>
              </a:solidFill>
            </a:endParaRPr>
          </a:p>
        </p:txBody>
      </p:sp>
      <p:sp>
        <p:nvSpPr>
          <p:cNvPr id="34" name="Freeform 33"/>
          <p:cNvSpPr/>
          <p:nvPr/>
        </p:nvSpPr>
        <p:spPr>
          <a:xfrm>
            <a:off x="1320004" y="1556023"/>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1749920" y="1570366"/>
            <a:ext cx="932843" cy="369332"/>
          </a:xfrm>
          <a:prstGeom prst="rect">
            <a:avLst/>
          </a:prstGeom>
          <a:noFill/>
        </p:spPr>
        <p:txBody>
          <a:bodyPr wrap="none" rtlCol="0">
            <a:spAutoFit/>
          </a:bodyPr>
          <a:lstStyle/>
          <a:p>
            <a:r>
              <a:rPr lang="en-US" dirty="0"/>
              <a:t>timeout</a:t>
            </a:r>
          </a:p>
        </p:txBody>
      </p:sp>
      <p:cxnSp>
        <p:nvCxnSpPr>
          <p:cNvPr id="22" name="Straight Arrow Connector 21"/>
          <p:cNvCxnSpPr/>
          <p:nvPr/>
        </p:nvCxnSpPr>
        <p:spPr>
          <a:xfrm>
            <a:off x="1289137" y="2201259"/>
            <a:ext cx="1563858" cy="35079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320004" y="2201259"/>
            <a:ext cx="2994781" cy="89508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320004" y="2201259"/>
            <a:ext cx="4636515" cy="156032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320004" y="2201259"/>
            <a:ext cx="6243561" cy="14756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852995" y="3918857"/>
            <a:ext cx="3079333" cy="84666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946337" y="3918857"/>
            <a:ext cx="748923" cy="369332"/>
          </a:xfrm>
          <a:prstGeom prst="rect">
            <a:avLst/>
          </a:prstGeom>
          <a:noFill/>
        </p:spPr>
        <p:txBody>
          <a:bodyPr wrap="none" rtlCol="0">
            <a:spAutoFit/>
          </a:bodyPr>
          <a:lstStyle/>
          <a:p>
            <a:r>
              <a:rPr lang="en-US" dirty="0"/>
              <a:t>seq#?</a:t>
            </a:r>
          </a:p>
        </p:txBody>
      </p:sp>
      <p:sp>
        <p:nvSpPr>
          <p:cNvPr id="36" name="Freeform 35"/>
          <p:cNvSpPr/>
          <p:nvPr/>
        </p:nvSpPr>
        <p:spPr>
          <a:xfrm>
            <a:off x="5932219" y="428781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6362135" y="4302154"/>
            <a:ext cx="932843" cy="369332"/>
          </a:xfrm>
          <a:prstGeom prst="rect">
            <a:avLst/>
          </a:prstGeom>
          <a:noFill/>
        </p:spPr>
        <p:txBody>
          <a:bodyPr wrap="none" rtlCol="0">
            <a:spAutoFit/>
          </a:bodyPr>
          <a:lstStyle/>
          <a:p>
            <a:r>
              <a:rPr lang="en-US" dirty="0"/>
              <a:t>timeout</a:t>
            </a:r>
          </a:p>
        </p:txBody>
      </p:sp>
      <p:cxnSp>
        <p:nvCxnSpPr>
          <p:cNvPr id="25" name="Straight Arrow Connector 24"/>
          <p:cNvCxnSpPr/>
          <p:nvPr/>
        </p:nvCxnSpPr>
        <p:spPr>
          <a:xfrm flipH="1">
            <a:off x="4244636" y="5152571"/>
            <a:ext cx="1711883" cy="45962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932328" y="5043714"/>
            <a:ext cx="1631237" cy="56847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46337" y="4983294"/>
            <a:ext cx="1780142" cy="338554"/>
          </a:xfrm>
          <a:prstGeom prst="rect">
            <a:avLst/>
          </a:prstGeom>
          <a:noFill/>
        </p:spPr>
        <p:txBody>
          <a:bodyPr wrap="none" rtlCol="0">
            <a:spAutoFit/>
          </a:bodyPr>
          <a:lstStyle/>
          <a:p>
            <a:r>
              <a:rPr lang="en-US" sz="1600" i="1" dirty="0">
                <a:solidFill>
                  <a:srgbClr val="0000FF"/>
                </a:solidFill>
              </a:rPr>
              <a:t>&lt;view-change, ….&gt;</a:t>
            </a:r>
            <a:endParaRPr lang="en-US" sz="1600" b="1" i="1" dirty="0">
              <a:solidFill>
                <a:srgbClr val="0000FF"/>
              </a:solidFill>
            </a:endParaRPr>
          </a:p>
        </p:txBody>
      </p:sp>
      <p:sp>
        <p:nvSpPr>
          <p:cNvPr id="30" name="TextBox 29"/>
          <p:cNvSpPr txBox="1"/>
          <p:nvPr/>
        </p:nvSpPr>
        <p:spPr>
          <a:xfrm>
            <a:off x="6505689" y="4983294"/>
            <a:ext cx="1780142" cy="338554"/>
          </a:xfrm>
          <a:prstGeom prst="rect">
            <a:avLst/>
          </a:prstGeom>
          <a:noFill/>
        </p:spPr>
        <p:txBody>
          <a:bodyPr wrap="none" rtlCol="0">
            <a:spAutoFit/>
          </a:bodyPr>
          <a:lstStyle/>
          <a:p>
            <a:r>
              <a:rPr lang="en-US" sz="1600" i="1" dirty="0">
                <a:solidFill>
                  <a:srgbClr val="0000FF"/>
                </a:solidFill>
              </a:rPr>
              <a:t>&lt;view-change, ….&gt;</a:t>
            </a:r>
            <a:endParaRPr lang="en-US" sz="1600" b="1" i="1" dirty="0">
              <a:solidFill>
                <a:srgbClr val="0000FF"/>
              </a:solidFill>
            </a:endParaRPr>
          </a:p>
        </p:txBody>
      </p:sp>
    </p:spTree>
    <p:extLst>
      <p:ext uri="{BB962C8B-B14F-4D97-AF65-F5344CB8AC3E}">
        <p14:creationId xmlns:p14="http://schemas.microsoft.com/office/powerpoint/2010/main" val="81937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View Change</a:t>
            </a:r>
            <a:br>
              <a:rPr lang="en-US" dirty="0"/>
            </a:br>
            <a:r>
              <a:rPr lang="en-US" dirty="0">
                <a:solidFill>
                  <a:schemeClr val="accent2"/>
                </a:solidFill>
              </a:rPr>
              <a:t>(Changing of primary replica)</a:t>
            </a:r>
          </a:p>
        </p:txBody>
      </p:sp>
      <p:sp>
        <p:nvSpPr>
          <p:cNvPr id="3" name="Content Placeholder 2"/>
          <p:cNvSpPr>
            <a:spLocks noGrp="1"/>
          </p:cNvSpPr>
          <p:nvPr>
            <p:ph idx="1"/>
          </p:nvPr>
        </p:nvSpPr>
        <p:spPr/>
        <p:txBody>
          <a:bodyPr/>
          <a:lstStyle/>
          <a:p>
            <a:pPr algn="just"/>
            <a:r>
              <a:rPr lang="en-US" dirty="0"/>
              <a:t>What happens when the primary fails (maliciously)?</a:t>
            </a:r>
          </a:p>
          <a:p>
            <a:pPr lvl="1" algn="just"/>
            <a:r>
              <a:rPr lang="en-US" dirty="0">
                <a:solidFill>
                  <a:srgbClr val="0000FF"/>
                </a:solidFill>
              </a:rPr>
              <a:t>Replicas may not be able to execute the requests</a:t>
            </a:r>
          </a:p>
          <a:p>
            <a:pPr lvl="2" algn="just"/>
            <a:r>
              <a:rPr lang="en-US" dirty="0">
                <a:solidFill>
                  <a:srgbClr val="FF0000"/>
                </a:solidFill>
              </a:rPr>
              <a:t>e.g., requests whose seq# was manipulated </a:t>
            </a:r>
          </a:p>
          <a:p>
            <a:pPr lvl="1" algn="just"/>
            <a:r>
              <a:rPr lang="en-US" dirty="0">
                <a:solidFill>
                  <a:srgbClr val="0000FF"/>
                </a:solidFill>
              </a:rPr>
              <a:t>Replicas may never get the request to execute</a:t>
            </a:r>
          </a:p>
          <a:p>
            <a:pPr lvl="2" algn="just"/>
            <a:r>
              <a:rPr lang="en-US" dirty="0">
                <a:solidFill>
                  <a:schemeClr val="accent2"/>
                </a:solidFill>
              </a:rPr>
              <a:t>Cause from message withholding</a:t>
            </a:r>
          </a:p>
        </p:txBody>
      </p:sp>
    </p:spTree>
    <p:extLst>
      <p:ext uri="{BB962C8B-B14F-4D97-AF65-F5344CB8AC3E}">
        <p14:creationId xmlns:p14="http://schemas.microsoft.com/office/powerpoint/2010/main" val="318654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Exercise (Message withholding)</a:t>
            </a:r>
          </a:p>
        </p:txBody>
      </p:sp>
      <p:sp>
        <p:nvSpPr>
          <p:cNvPr id="3" name="Content Placeholder 2"/>
          <p:cNvSpPr>
            <a:spLocks noGrp="1"/>
          </p:cNvSpPr>
          <p:nvPr>
            <p:ph idx="1"/>
          </p:nvPr>
        </p:nvSpPr>
        <p:spPr/>
        <p:txBody>
          <a:bodyPr>
            <a:normAutofit fontScale="62500" lnSpcReduction="20000"/>
          </a:bodyPr>
          <a:lstStyle/>
          <a:p>
            <a:pPr algn="just"/>
            <a:r>
              <a:rPr lang="en-US" dirty="0">
                <a:solidFill>
                  <a:srgbClr val="000000"/>
                </a:solidFill>
              </a:rPr>
              <a:t>Assume a </a:t>
            </a:r>
            <a:r>
              <a:rPr lang="en-US" b="1" dirty="0">
                <a:solidFill>
                  <a:srgbClr val="000000"/>
                </a:solidFill>
                <a:highlight>
                  <a:srgbClr val="FFFF00"/>
                </a:highlight>
              </a:rPr>
              <a:t>byzantine primary</a:t>
            </a:r>
            <a:r>
              <a:rPr lang="en-US" b="1" dirty="0">
                <a:solidFill>
                  <a:srgbClr val="000000"/>
                </a:solidFill>
              </a:rPr>
              <a:t> </a:t>
            </a:r>
            <a:r>
              <a:rPr lang="en-US" dirty="0">
                <a:solidFill>
                  <a:srgbClr val="000000"/>
                </a:solidFill>
              </a:rPr>
              <a:t>in the network of seven replicas (including the primary). Assume the primary sends six different sequence numbers (as part of </a:t>
            </a:r>
            <a:r>
              <a:rPr lang="en-US" dirty="0">
                <a:solidFill>
                  <a:srgbClr val="0000FF"/>
                </a:solidFill>
              </a:rPr>
              <a:t>&lt;pre-prepare&gt; </a:t>
            </a:r>
            <a:r>
              <a:rPr lang="en-US" dirty="0">
                <a:solidFill>
                  <a:srgbClr val="000000"/>
                </a:solidFill>
              </a:rPr>
              <a:t>message) to the replicas for the same request from the client. Explain the consequences in the context of the PBFT protocol. How such a problem can be resolved if you use PBFT? </a:t>
            </a:r>
          </a:p>
          <a:p>
            <a:pPr marL="0" indent="0" algn="just">
              <a:buNone/>
            </a:pPr>
            <a:endParaRPr lang="en-US" dirty="0">
              <a:solidFill>
                <a:srgbClr val="000000"/>
              </a:solidFill>
            </a:endParaRPr>
          </a:p>
          <a:p>
            <a:pPr algn="just"/>
            <a:r>
              <a:rPr lang="en-US" b="1" dirty="0">
                <a:solidFill>
                  <a:srgbClr val="0000FF"/>
                </a:solidFill>
              </a:rPr>
              <a:t>Ans:</a:t>
            </a:r>
            <a:r>
              <a:rPr lang="en-US" dirty="0">
                <a:solidFill>
                  <a:srgbClr val="000000"/>
                </a:solidFill>
              </a:rPr>
              <a:t> In this case, we note that the replicas will not get matching prepare messages (as the sequence numbers of the replicas differ). All replicas will face the same situation (i.e. waiting for 2f+1 matching prepare messages) leading to </a:t>
            </a:r>
            <a:r>
              <a:rPr lang="en-US" dirty="0">
                <a:solidFill>
                  <a:srgbClr val="000000"/>
                </a:solidFill>
                <a:highlight>
                  <a:srgbClr val="FFFF00"/>
                </a:highlight>
              </a:rPr>
              <a:t>timeout</a:t>
            </a:r>
            <a:r>
              <a:rPr lang="en-US" dirty="0">
                <a:solidFill>
                  <a:srgbClr val="000000"/>
                </a:solidFill>
              </a:rPr>
              <a:t>. </a:t>
            </a:r>
          </a:p>
          <a:p>
            <a:pPr lvl="1" algn="just"/>
            <a:r>
              <a:rPr lang="en-US" i="1" dirty="0">
                <a:solidFill>
                  <a:srgbClr val="000000"/>
                </a:solidFill>
              </a:rPr>
              <a:t>All replicas after the timeout will </a:t>
            </a:r>
            <a:r>
              <a:rPr lang="en-US" i="1" dirty="0">
                <a:solidFill>
                  <a:srgbClr val="000000"/>
                </a:solidFill>
                <a:highlight>
                  <a:srgbClr val="FFFF00"/>
                </a:highlight>
              </a:rPr>
              <a:t>initiate a view change request</a:t>
            </a:r>
            <a:r>
              <a:rPr lang="en-US" i="1" dirty="0">
                <a:solidFill>
                  <a:srgbClr val="000000"/>
                </a:solidFill>
              </a:rPr>
              <a:t>. After the new primary (if not faulty) receives 2f+1 view change messages, it will initiate new-view message and initiate the PBFT session with new pre-prepare messages. Given that the new primary is non-faulty, these sequence numbers for the pre-prepare messages will be coherent across all replicas. If the new primary is also faulty, the view change cycle will continue until a non-faulty primary is found. </a:t>
            </a:r>
          </a:p>
          <a:p>
            <a:pPr lvl="2" algn="just"/>
            <a:endParaRPr lang="en-US" dirty="0">
              <a:solidFill>
                <a:srgbClr val="FF0000"/>
              </a:solidFill>
            </a:endParaRPr>
          </a:p>
          <a:p>
            <a:pPr lvl="2" algn="just"/>
            <a:endParaRPr lang="en-US" dirty="0">
              <a:solidFill>
                <a:srgbClr val="FF0000"/>
              </a:solidFill>
            </a:endParaRPr>
          </a:p>
        </p:txBody>
      </p:sp>
    </p:spTree>
    <p:extLst>
      <p:ext uri="{BB962C8B-B14F-4D97-AF65-F5344CB8AC3E}">
        <p14:creationId xmlns:p14="http://schemas.microsoft.com/office/powerpoint/2010/main" val="291702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Checkpointing</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279075" y="5800569"/>
            <a:ext cx="939103" cy="369332"/>
          </a:xfrm>
          <a:prstGeom prst="rect">
            <a:avLst/>
          </a:prstGeom>
          <a:noFill/>
        </p:spPr>
        <p:txBody>
          <a:bodyPr wrap="none" rtlCol="0">
            <a:spAutoFit/>
          </a:bodyPr>
          <a:lstStyle/>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435109" y="6245778"/>
            <a:ext cx="8444748" cy="1077218"/>
          </a:xfrm>
          <a:prstGeom prst="rect">
            <a:avLst/>
          </a:prstGeom>
          <a:noFill/>
        </p:spPr>
        <p:txBody>
          <a:bodyPr wrap="none" rtlCol="0">
            <a:spAutoFit/>
          </a:bodyPr>
          <a:lstStyle/>
          <a:p>
            <a:pPr algn="ctr"/>
            <a:r>
              <a:rPr lang="en-US" sz="1600" b="1" i="1" dirty="0">
                <a:solidFill>
                  <a:srgbClr val="0000FF"/>
                </a:solidFill>
              </a:rPr>
              <a:t>LSEQ# </a:t>
            </a:r>
            <a:r>
              <a:rPr lang="en-US" sz="1600" i="1" dirty="0">
                <a:solidFill>
                  <a:srgbClr val="0000FF"/>
                </a:solidFill>
              </a:rPr>
              <a:t>is the </a:t>
            </a:r>
            <a:r>
              <a:rPr lang="en-US" sz="1600" b="1" i="1" dirty="0">
                <a:solidFill>
                  <a:srgbClr val="0000FF"/>
                </a:solidFill>
                <a:highlight>
                  <a:srgbClr val="FFFF00"/>
                </a:highlight>
              </a:rPr>
              <a:t>last sequence number executed</a:t>
            </a:r>
            <a:r>
              <a:rPr lang="en-US" sz="1600" b="1" i="1" dirty="0">
                <a:solidFill>
                  <a:srgbClr val="0000FF"/>
                </a:solidFill>
              </a:rPr>
              <a:t> </a:t>
            </a:r>
            <a:r>
              <a:rPr lang="en-US" sz="1600" i="1" dirty="0">
                <a:solidFill>
                  <a:srgbClr val="0000FF"/>
                </a:solidFill>
              </a:rPr>
              <a:t>in this checkpoint</a:t>
            </a:r>
          </a:p>
          <a:p>
            <a:pPr algn="ctr"/>
            <a:r>
              <a:rPr lang="en-US" sz="1600" b="1" i="1" dirty="0">
                <a:solidFill>
                  <a:srgbClr val="0000FF"/>
                </a:solidFill>
              </a:rPr>
              <a:t>Replicas make a checkpoint stable when 2f+1 checkpoint messages received with the same LSEQ#</a:t>
            </a:r>
          </a:p>
          <a:p>
            <a:pPr algn="ctr"/>
            <a:endParaRPr lang="en-US" sz="1600" i="1" dirty="0">
              <a:solidFill>
                <a:srgbClr val="0000FF"/>
              </a:solidFill>
            </a:endParaRPr>
          </a:p>
          <a:p>
            <a:pPr algn="ctr"/>
            <a:endParaRPr lang="en-US" sz="1600" b="1" i="1" dirty="0">
              <a:solidFill>
                <a:srgbClr val="0000FF"/>
              </a:solidFill>
            </a:endParaRPr>
          </a:p>
        </p:txBody>
      </p:sp>
      <p:cxnSp>
        <p:nvCxnSpPr>
          <p:cNvPr id="36" name="Straight Arrow Connector 35"/>
          <p:cNvCxnSpPr/>
          <p:nvPr/>
        </p:nvCxnSpPr>
        <p:spPr>
          <a:xfrm flipH="1">
            <a:off x="4315496" y="2204023"/>
            <a:ext cx="1631064" cy="43582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995570" y="2597625"/>
            <a:ext cx="2684068" cy="646331"/>
          </a:xfrm>
          <a:prstGeom prst="rect">
            <a:avLst/>
          </a:prstGeom>
          <a:noFill/>
        </p:spPr>
        <p:txBody>
          <a:bodyPr wrap="none" rtlCol="0">
            <a:spAutoFit/>
          </a:bodyPr>
          <a:lstStyle/>
          <a:p>
            <a:r>
              <a:rPr lang="en-US" dirty="0">
                <a:solidFill>
                  <a:srgbClr val="0000FF"/>
                </a:solidFill>
              </a:rPr>
              <a:t>&lt;checkpoint, </a:t>
            </a:r>
            <a:r>
              <a:rPr lang="en-US" b="1" dirty="0">
                <a:solidFill>
                  <a:srgbClr val="FF0000"/>
                </a:solidFill>
              </a:rPr>
              <a:t>LSEQ#</a:t>
            </a:r>
            <a:r>
              <a:rPr lang="en-US" dirty="0">
                <a:solidFill>
                  <a:srgbClr val="0000FF"/>
                </a:solidFill>
              </a:rPr>
              <a:t>, …….&gt; </a:t>
            </a:r>
          </a:p>
          <a:p>
            <a:endParaRPr lang="en-US" dirty="0"/>
          </a:p>
        </p:txBody>
      </p:sp>
      <p:cxnSp>
        <p:nvCxnSpPr>
          <p:cNvPr id="38" name="Straight Arrow Connector 37"/>
          <p:cNvCxnSpPr/>
          <p:nvPr/>
        </p:nvCxnSpPr>
        <p:spPr>
          <a:xfrm>
            <a:off x="5946560" y="2356423"/>
            <a:ext cx="1641907" cy="66943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p:cNvCxnSpPr>
          <p:nvPr/>
        </p:nvCxnSpPr>
        <p:spPr>
          <a:xfrm>
            <a:off x="2804613" y="4116611"/>
            <a:ext cx="1461790" cy="7800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D4C1F0E-B9D8-9DF7-D553-A145FE674F06}"/>
              </a:ext>
            </a:extLst>
          </p:cNvPr>
          <p:cNvSpPr txBox="1"/>
          <p:nvPr/>
        </p:nvSpPr>
        <p:spPr>
          <a:xfrm>
            <a:off x="6246433" y="3039588"/>
            <a:ext cx="2684068" cy="646331"/>
          </a:xfrm>
          <a:prstGeom prst="rect">
            <a:avLst/>
          </a:prstGeom>
          <a:noFill/>
        </p:spPr>
        <p:txBody>
          <a:bodyPr wrap="none" rtlCol="0">
            <a:spAutoFit/>
          </a:bodyPr>
          <a:lstStyle/>
          <a:p>
            <a:r>
              <a:rPr lang="en-US" dirty="0">
                <a:solidFill>
                  <a:srgbClr val="0000FF"/>
                </a:solidFill>
              </a:rPr>
              <a:t>&lt;checkpoint, </a:t>
            </a:r>
            <a:r>
              <a:rPr lang="en-US" b="1" dirty="0">
                <a:solidFill>
                  <a:srgbClr val="FF0000"/>
                </a:solidFill>
              </a:rPr>
              <a:t>LSEQ#</a:t>
            </a:r>
            <a:r>
              <a:rPr lang="en-US" dirty="0">
                <a:solidFill>
                  <a:srgbClr val="0000FF"/>
                </a:solidFill>
              </a:rPr>
              <a:t>, …….&gt; </a:t>
            </a:r>
          </a:p>
          <a:p>
            <a:endParaRPr lang="en-US" dirty="0"/>
          </a:p>
        </p:txBody>
      </p:sp>
      <p:sp>
        <p:nvSpPr>
          <p:cNvPr id="15" name="TextBox 14">
            <a:extLst>
              <a:ext uri="{FF2B5EF4-FFF2-40B4-BE49-F238E27FC236}">
                <a16:creationId xmlns:a16="http://schemas.microsoft.com/office/drawing/2014/main" id="{60885619-59DD-65A0-6A68-0D59335A3775}"/>
              </a:ext>
            </a:extLst>
          </p:cNvPr>
          <p:cNvSpPr txBox="1"/>
          <p:nvPr/>
        </p:nvSpPr>
        <p:spPr>
          <a:xfrm>
            <a:off x="3315449" y="4195772"/>
            <a:ext cx="2684068" cy="646331"/>
          </a:xfrm>
          <a:prstGeom prst="rect">
            <a:avLst/>
          </a:prstGeom>
          <a:noFill/>
        </p:spPr>
        <p:txBody>
          <a:bodyPr wrap="none" rtlCol="0">
            <a:spAutoFit/>
          </a:bodyPr>
          <a:lstStyle/>
          <a:p>
            <a:r>
              <a:rPr lang="en-US" dirty="0">
                <a:solidFill>
                  <a:srgbClr val="0000FF"/>
                </a:solidFill>
              </a:rPr>
              <a:t>&lt;checkpoint, </a:t>
            </a:r>
            <a:r>
              <a:rPr lang="en-US" b="1" dirty="0">
                <a:solidFill>
                  <a:srgbClr val="FF0000"/>
                </a:solidFill>
              </a:rPr>
              <a:t>LSEQ#</a:t>
            </a:r>
            <a:r>
              <a:rPr lang="en-US" dirty="0">
                <a:solidFill>
                  <a:srgbClr val="0000FF"/>
                </a:solidFill>
              </a:rPr>
              <a:t>, …….&gt; </a:t>
            </a:r>
          </a:p>
          <a:p>
            <a:endParaRPr lang="en-US" dirty="0"/>
          </a:p>
        </p:txBody>
      </p:sp>
    </p:spTree>
    <p:extLst>
      <p:ext uri="{BB962C8B-B14F-4D97-AF65-F5344CB8AC3E}">
        <p14:creationId xmlns:p14="http://schemas.microsoft.com/office/powerpoint/2010/main" val="400170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Checkpointing</a:t>
            </a:r>
          </a:p>
        </p:txBody>
      </p:sp>
      <p:sp>
        <p:nvSpPr>
          <p:cNvPr id="3" name="Content Placeholder 2"/>
          <p:cNvSpPr>
            <a:spLocks noGrp="1"/>
          </p:cNvSpPr>
          <p:nvPr>
            <p:ph idx="1"/>
          </p:nvPr>
        </p:nvSpPr>
        <p:spPr>
          <a:xfrm>
            <a:off x="457199" y="1600200"/>
            <a:ext cx="8334103" cy="4525963"/>
          </a:xfrm>
        </p:spPr>
        <p:txBody>
          <a:bodyPr>
            <a:normAutofit fontScale="92500" lnSpcReduction="20000"/>
          </a:bodyPr>
          <a:lstStyle/>
          <a:p>
            <a:pPr marL="514350" indent="-514350" algn="just">
              <a:buFont typeface="+mj-lt"/>
              <a:buAutoNum type="arabicPeriod"/>
            </a:pPr>
            <a:r>
              <a:rPr lang="en-US" sz="2800" dirty="0">
                <a:solidFill>
                  <a:srgbClr val="000000"/>
                </a:solidFill>
              </a:rPr>
              <a:t>Upon receiving 2f+1 checkpoint messages with the same LSEQ#, the replica concludes that at </a:t>
            </a:r>
            <a:r>
              <a:rPr lang="en-US" sz="2800" dirty="0">
                <a:solidFill>
                  <a:srgbClr val="000000"/>
                </a:solidFill>
                <a:highlight>
                  <a:srgbClr val="FFFF00"/>
                </a:highlight>
              </a:rPr>
              <a:t>least f+1 non-faulty replicas have received the same checkpoint</a:t>
            </a:r>
          </a:p>
          <a:p>
            <a:pPr marL="514350" indent="-514350" algn="just">
              <a:buFont typeface="+mj-lt"/>
              <a:buAutoNum type="arabicPeriod"/>
            </a:pPr>
            <a:r>
              <a:rPr lang="en-US" sz="2800" dirty="0">
                <a:solidFill>
                  <a:srgbClr val="000000"/>
                </a:solidFill>
              </a:rPr>
              <a:t>Hence, this checkpoint becomes </a:t>
            </a:r>
            <a:r>
              <a:rPr lang="en-US" sz="2800" b="1" dirty="0">
                <a:solidFill>
                  <a:srgbClr val="000000"/>
                </a:solidFill>
              </a:rPr>
              <a:t>stable</a:t>
            </a:r>
          </a:p>
          <a:p>
            <a:pPr marL="514350" indent="-514350" algn="just">
              <a:buFont typeface="+mj-lt"/>
              <a:buAutoNum type="arabicPeriod"/>
            </a:pPr>
            <a:r>
              <a:rPr lang="en-US" sz="2800" dirty="0">
                <a:solidFill>
                  <a:srgbClr val="000000"/>
                </a:solidFill>
              </a:rPr>
              <a:t>Once the stable checkpoint is decided, </a:t>
            </a:r>
            <a:r>
              <a:rPr lang="en-US" sz="2800" dirty="0">
                <a:solidFill>
                  <a:srgbClr val="0070C0"/>
                </a:solidFill>
              </a:rPr>
              <a:t>the replica discards all pre-prepare, prepare, commit messages with sequence number &lt; LSEQ#</a:t>
            </a:r>
          </a:p>
          <a:p>
            <a:pPr marL="514350" indent="-514350" algn="just">
              <a:buFont typeface="+mj-lt"/>
              <a:buAutoNum type="arabicPeriod"/>
            </a:pPr>
            <a:r>
              <a:rPr lang="en-US" sz="2800" dirty="0">
                <a:solidFill>
                  <a:srgbClr val="FF0000"/>
                </a:solidFill>
              </a:rPr>
              <a:t>Checkpoint messages are </a:t>
            </a:r>
            <a:r>
              <a:rPr lang="en-US" sz="2800" b="1" dirty="0">
                <a:solidFill>
                  <a:srgbClr val="FF0000"/>
                </a:solidFill>
              </a:rPr>
              <a:t>NOT</a:t>
            </a:r>
            <a:r>
              <a:rPr lang="en-US" sz="2800" dirty="0">
                <a:solidFill>
                  <a:srgbClr val="FF0000"/>
                </a:solidFill>
              </a:rPr>
              <a:t> discarded during &lt;view-change&gt;</a:t>
            </a:r>
          </a:p>
          <a:p>
            <a:pPr marL="0" indent="0" algn="just">
              <a:buNone/>
            </a:pPr>
            <a:endParaRPr lang="en-US" i="1" dirty="0">
              <a:solidFill>
                <a:srgbClr val="FF0000"/>
              </a:solidFill>
            </a:endParaRPr>
          </a:p>
          <a:p>
            <a:pPr marL="0" indent="0" algn="just">
              <a:buNone/>
            </a:pPr>
            <a:r>
              <a:rPr lang="en-US" i="1" dirty="0">
                <a:solidFill>
                  <a:schemeClr val="accent2"/>
                </a:solidFill>
              </a:rPr>
              <a:t>I’m guessing so they don’t have to store all the request values at once because of memory</a:t>
            </a:r>
            <a:endParaRPr lang="en-US" dirty="0">
              <a:solidFill>
                <a:srgbClr val="FF0000"/>
              </a:solidFill>
            </a:endParaRPr>
          </a:p>
          <a:p>
            <a:pPr marL="0" indent="0" algn="just">
              <a:buNone/>
            </a:pPr>
            <a:endParaRPr lang="en-US" i="1" dirty="0">
              <a:solidFill>
                <a:srgbClr val="000000"/>
              </a:solidFill>
            </a:endParaRPr>
          </a:p>
        </p:txBody>
      </p:sp>
    </p:spTree>
    <p:extLst>
      <p:ext uri="{BB962C8B-B14F-4D97-AF65-F5344CB8AC3E}">
        <p14:creationId xmlns:p14="http://schemas.microsoft.com/office/powerpoint/2010/main" val="172131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Correctness</a:t>
            </a:r>
          </a:p>
        </p:txBody>
      </p:sp>
      <p:sp>
        <p:nvSpPr>
          <p:cNvPr id="3" name="Content Placeholder 2"/>
          <p:cNvSpPr>
            <a:spLocks noGrp="1"/>
          </p:cNvSpPr>
          <p:nvPr>
            <p:ph idx="1"/>
          </p:nvPr>
        </p:nvSpPr>
        <p:spPr/>
        <p:txBody>
          <a:bodyPr>
            <a:normAutofit lnSpcReduction="10000"/>
          </a:bodyPr>
          <a:lstStyle/>
          <a:p>
            <a:pPr marL="0" indent="0" algn="just">
              <a:buNone/>
            </a:pPr>
            <a:r>
              <a:rPr lang="en-US" i="1" dirty="0">
                <a:solidFill>
                  <a:srgbClr val="000000"/>
                </a:solidFill>
              </a:rPr>
              <a:t>PBFT may commit a few requests in view v#, but if the view v# changes, then what happen to those commits? </a:t>
            </a:r>
          </a:p>
          <a:p>
            <a:pPr marL="0" indent="0" algn="just">
              <a:buNone/>
            </a:pPr>
            <a:endParaRPr lang="en-US" i="1" dirty="0">
              <a:solidFill>
                <a:srgbClr val="000000"/>
              </a:solidFill>
            </a:endParaRPr>
          </a:p>
          <a:p>
            <a:pPr algn="just"/>
            <a:r>
              <a:rPr lang="en-US" dirty="0">
                <a:solidFill>
                  <a:srgbClr val="0000FF"/>
                </a:solidFill>
              </a:rPr>
              <a:t>PBFT commit stage guarantees consistency </a:t>
            </a:r>
            <a:r>
              <a:rPr lang="en-US" i="1" dirty="0">
                <a:solidFill>
                  <a:srgbClr val="0000FF"/>
                </a:solidFill>
              </a:rPr>
              <a:t>across</a:t>
            </a:r>
            <a:r>
              <a:rPr lang="en-US" dirty="0">
                <a:solidFill>
                  <a:srgbClr val="0000FF"/>
                </a:solidFill>
              </a:rPr>
              <a:t> views</a:t>
            </a:r>
          </a:p>
          <a:p>
            <a:pPr lvl="1" algn="just"/>
            <a:r>
              <a:rPr lang="en-SG" i="1" dirty="0">
                <a:solidFill>
                  <a:srgbClr val="FF0000"/>
                </a:solidFill>
              </a:rPr>
              <a:t>PBFT ensures</a:t>
            </a:r>
            <a:r>
              <a:rPr lang="en-SG" dirty="0">
                <a:solidFill>
                  <a:srgbClr val="FF0000"/>
                </a:solidFill>
              </a:rPr>
              <a:t> </a:t>
            </a:r>
            <a:r>
              <a:rPr lang="en-SG" i="1" dirty="0">
                <a:solidFill>
                  <a:srgbClr val="FF0000"/>
                </a:solidFill>
              </a:rPr>
              <a:t>that any request that commits locally at a non-faulty</a:t>
            </a:r>
            <a:r>
              <a:rPr lang="en-SG" dirty="0">
                <a:solidFill>
                  <a:srgbClr val="FF0000"/>
                </a:solidFill>
              </a:rPr>
              <a:t> </a:t>
            </a:r>
            <a:r>
              <a:rPr lang="en-SG" i="1" dirty="0">
                <a:solidFill>
                  <a:srgbClr val="FF0000"/>
                </a:solidFill>
              </a:rPr>
              <a:t>replica will commit at &gt;= f+1 non-faulty replicas eventually (including self).</a:t>
            </a:r>
            <a:endParaRPr lang="en-SG" dirty="0">
              <a:solidFill>
                <a:srgbClr val="FF0000"/>
              </a:solidFill>
            </a:endParaRPr>
          </a:p>
          <a:p>
            <a:pPr lvl="2" algn="just"/>
            <a:endParaRPr lang="en-US" dirty="0">
              <a:solidFill>
                <a:srgbClr val="FF0000"/>
              </a:solidFill>
            </a:endParaRPr>
          </a:p>
          <a:p>
            <a:pPr lvl="2" algn="just"/>
            <a:endParaRPr lang="en-US" dirty="0">
              <a:solidFill>
                <a:srgbClr val="FF0000"/>
              </a:solidFill>
            </a:endParaRPr>
          </a:p>
        </p:txBody>
      </p:sp>
    </p:spTree>
    <p:extLst>
      <p:ext uri="{BB962C8B-B14F-4D97-AF65-F5344CB8AC3E}">
        <p14:creationId xmlns:p14="http://schemas.microsoft.com/office/powerpoint/2010/main" val="37000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Correctness</a:t>
            </a:r>
          </a:p>
        </p:txBody>
      </p:sp>
      <p:sp>
        <p:nvSpPr>
          <p:cNvPr id="3" name="Content Placeholder 2"/>
          <p:cNvSpPr>
            <a:spLocks noGrp="1"/>
          </p:cNvSpPr>
          <p:nvPr>
            <p:ph idx="1"/>
          </p:nvPr>
        </p:nvSpPr>
        <p:spPr/>
        <p:txBody>
          <a:bodyPr>
            <a:normAutofit fontScale="85000" lnSpcReduction="10000"/>
          </a:bodyPr>
          <a:lstStyle/>
          <a:p>
            <a:pPr algn="just"/>
            <a:r>
              <a:rPr lang="en-US" i="1" dirty="0">
                <a:solidFill>
                  <a:srgbClr val="0000FF"/>
                </a:solidFill>
              </a:rPr>
              <a:t>Observation #1</a:t>
            </a:r>
            <a:r>
              <a:rPr lang="en-US" i="1" dirty="0">
                <a:solidFill>
                  <a:srgbClr val="000000"/>
                </a:solidFill>
              </a:rPr>
              <a:t>: </a:t>
            </a:r>
            <a:r>
              <a:rPr lang="en-US" dirty="0"/>
              <a:t>A request will be re-committed in the view change if it is included in at least one of the view-change message</a:t>
            </a:r>
          </a:p>
          <a:p>
            <a:pPr algn="just"/>
            <a:endParaRPr lang="en-US" dirty="0"/>
          </a:p>
          <a:p>
            <a:pPr algn="just"/>
            <a:r>
              <a:rPr lang="en-US" i="1" dirty="0">
                <a:solidFill>
                  <a:srgbClr val="0000FF"/>
                </a:solidFill>
              </a:rPr>
              <a:t>Observation #2</a:t>
            </a:r>
            <a:r>
              <a:rPr lang="en-US" i="1" dirty="0">
                <a:solidFill>
                  <a:srgbClr val="000000"/>
                </a:solidFill>
              </a:rPr>
              <a:t>: </a:t>
            </a:r>
            <a:r>
              <a:rPr lang="en-US" dirty="0"/>
              <a:t>A committed request means that at least 2f+1 commit messages are seen</a:t>
            </a:r>
          </a:p>
          <a:p>
            <a:pPr lvl="1" algn="just"/>
            <a:r>
              <a:rPr lang="en-US" dirty="0">
                <a:solidFill>
                  <a:srgbClr val="FF0000"/>
                </a:solidFill>
              </a:rPr>
              <a:t>This means at least f+1 </a:t>
            </a:r>
            <a:r>
              <a:rPr lang="en-US" b="1" dirty="0">
                <a:solidFill>
                  <a:srgbClr val="FF0000"/>
                </a:solidFill>
              </a:rPr>
              <a:t>non-faulty </a:t>
            </a:r>
            <a:r>
              <a:rPr lang="en-US" dirty="0">
                <a:solidFill>
                  <a:srgbClr val="FF0000"/>
                </a:solidFill>
              </a:rPr>
              <a:t>replicas have prepared the message </a:t>
            </a:r>
            <a:r>
              <a:rPr lang="en-US" dirty="0"/>
              <a:t>(as there could be at most “f” faulty replicas)</a:t>
            </a:r>
          </a:p>
          <a:p>
            <a:pPr lvl="1" algn="just"/>
            <a:endParaRPr lang="en-US" dirty="0"/>
          </a:p>
          <a:p>
            <a:pPr algn="just"/>
            <a:r>
              <a:rPr lang="en-US" i="1" dirty="0">
                <a:solidFill>
                  <a:srgbClr val="0000FF"/>
                </a:solidFill>
              </a:rPr>
              <a:t>Observation #3</a:t>
            </a:r>
            <a:r>
              <a:rPr lang="en-US" i="1" dirty="0">
                <a:solidFill>
                  <a:srgbClr val="000000"/>
                </a:solidFill>
              </a:rPr>
              <a:t>: </a:t>
            </a:r>
            <a:r>
              <a:rPr lang="en-US" dirty="0"/>
              <a:t>2f+1 view-change messages are required for a new-view</a:t>
            </a:r>
          </a:p>
        </p:txBody>
      </p:sp>
    </p:spTree>
    <p:extLst>
      <p:ext uri="{BB962C8B-B14F-4D97-AF65-F5344CB8AC3E}">
        <p14:creationId xmlns:p14="http://schemas.microsoft.com/office/powerpoint/2010/main" val="12958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Correctness</a:t>
            </a:r>
          </a:p>
        </p:txBody>
      </p:sp>
      <p:sp>
        <p:nvSpPr>
          <p:cNvPr id="3" name="Content Placeholder 2"/>
          <p:cNvSpPr>
            <a:spLocks noGrp="1"/>
          </p:cNvSpPr>
          <p:nvPr>
            <p:ph idx="1"/>
          </p:nvPr>
        </p:nvSpPr>
        <p:spPr/>
        <p:txBody>
          <a:bodyPr>
            <a:normAutofit/>
          </a:bodyPr>
          <a:lstStyle/>
          <a:p>
            <a:pPr algn="just"/>
            <a:r>
              <a:rPr lang="en-US" i="1" dirty="0">
                <a:solidFill>
                  <a:srgbClr val="0000FF"/>
                </a:solidFill>
              </a:rPr>
              <a:t>Consider now all Observation #1, #2 and #3 together.</a:t>
            </a:r>
          </a:p>
          <a:p>
            <a:pPr algn="just"/>
            <a:endParaRPr lang="en-US" i="1" dirty="0">
              <a:solidFill>
                <a:srgbClr val="0000FF"/>
              </a:solidFill>
            </a:endParaRPr>
          </a:p>
          <a:p>
            <a:pPr algn="just"/>
            <a:r>
              <a:rPr lang="en-US" dirty="0">
                <a:solidFill>
                  <a:srgbClr val="000000"/>
                </a:solidFill>
              </a:rPr>
              <a:t>Using Pigeon-hole principle, from observation #2 and #3, we can conclude that there exists at least one non-faulty replica that prepared a request in the previous view </a:t>
            </a:r>
            <a:r>
              <a:rPr lang="en-US" b="1" dirty="0">
                <a:solidFill>
                  <a:srgbClr val="FF0000"/>
                </a:solidFill>
              </a:rPr>
              <a:t>AND</a:t>
            </a:r>
            <a:r>
              <a:rPr lang="en-US" dirty="0">
                <a:solidFill>
                  <a:srgbClr val="FF0000"/>
                </a:solidFill>
              </a:rPr>
              <a:t> </a:t>
            </a:r>
            <a:r>
              <a:rPr lang="en-US" dirty="0">
                <a:solidFill>
                  <a:srgbClr val="000000"/>
                </a:solidFill>
              </a:rPr>
              <a:t>sent a view-change message </a:t>
            </a:r>
            <a:r>
              <a:rPr lang="en-US" i="1" dirty="0">
                <a:solidFill>
                  <a:srgbClr val="0000FF"/>
                </a:solidFill>
              </a:rPr>
              <a:t>(as (2f+1)+(f+1) &gt; 3f + 1)</a:t>
            </a:r>
          </a:p>
        </p:txBody>
      </p:sp>
    </p:spTree>
    <p:extLst>
      <p:ext uri="{BB962C8B-B14F-4D97-AF65-F5344CB8AC3E}">
        <p14:creationId xmlns:p14="http://schemas.microsoft.com/office/powerpoint/2010/main" val="115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Correctness</a:t>
            </a:r>
          </a:p>
        </p:txBody>
      </p:sp>
      <p:sp>
        <p:nvSpPr>
          <p:cNvPr id="3" name="Content Placeholder 2"/>
          <p:cNvSpPr>
            <a:spLocks noGrp="1"/>
          </p:cNvSpPr>
          <p:nvPr>
            <p:ph idx="1"/>
          </p:nvPr>
        </p:nvSpPr>
        <p:spPr/>
        <p:txBody>
          <a:bodyPr>
            <a:normAutofit/>
          </a:bodyPr>
          <a:lstStyle/>
          <a:p>
            <a:pPr algn="just"/>
            <a:r>
              <a:rPr lang="en-US" i="1" dirty="0"/>
              <a:t>Therefore, any arbitrary commit, prepared in a view, will also be re-committed in the next view after the view change</a:t>
            </a:r>
          </a:p>
          <a:p>
            <a:pPr lvl="1" algn="just"/>
            <a:r>
              <a:rPr lang="en-US" i="1" dirty="0">
                <a:solidFill>
                  <a:srgbClr val="FF0000"/>
                </a:solidFill>
              </a:rPr>
              <a:t>This guarantees consistency of commits across views</a:t>
            </a:r>
          </a:p>
        </p:txBody>
      </p:sp>
    </p:spTree>
    <p:extLst>
      <p:ext uri="{BB962C8B-B14F-4D97-AF65-F5344CB8AC3E}">
        <p14:creationId xmlns:p14="http://schemas.microsoft.com/office/powerpoint/2010/main" val="76863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Correctness</a:t>
            </a:r>
          </a:p>
        </p:txBody>
      </p:sp>
      <p:sp>
        <p:nvSpPr>
          <p:cNvPr id="3" name="Content Placeholder 2"/>
          <p:cNvSpPr>
            <a:spLocks noGrp="1"/>
          </p:cNvSpPr>
          <p:nvPr>
            <p:ph idx="1"/>
          </p:nvPr>
        </p:nvSpPr>
        <p:spPr/>
        <p:txBody>
          <a:bodyPr>
            <a:normAutofit/>
          </a:bodyPr>
          <a:lstStyle/>
          <a:p>
            <a:pPr algn="just"/>
            <a:r>
              <a:rPr lang="en-US" dirty="0"/>
              <a:t>The preceding correctness proof also justifies the three stages required for the protocol</a:t>
            </a:r>
          </a:p>
          <a:p>
            <a:pPr lvl="1" algn="just"/>
            <a:r>
              <a:rPr lang="en-US" dirty="0"/>
              <a:t>With two stages, it is not possible to guarantee that </a:t>
            </a:r>
            <a:r>
              <a:rPr lang="en-US" i="1" dirty="0">
                <a:solidFill>
                  <a:srgbClr val="0000FF"/>
                </a:solidFill>
              </a:rPr>
              <a:t>if a request is committed, then it was prepared by a majority of non-faulty replicas</a:t>
            </a:r>
          </a:p>
          <a:p>
            <a:pPr lvl="1" algn="just"/>
            <a:r>
              <a:rPr lang="en-US" dirty="0">
                <a:solidFill>
                  <a:srgbClr val="FF0000"/>
                </a:solidFill>
              </a:rPr>
              <a:t>Therefore, with two stages, it is possible that a committed request will not be re-committed in the next view (violating correctness)</a:t>
            </a:r>
          </a:p>
        </p:txBody>
      </p:sp>
    </p:spTree>
    <p:extLst>
      <p:ext uri="{BB962C8B-B14F-4D97-AF65-F5344CB8AC3E}">
        <p14:creationId xmlns:p14="http://schemas.microsoft.com/office/powerpoint/2010/main" val="18111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PBFT: Liveness Consideration</a:t>
            </a:r>
          </a:p>
        </p:txBody>
      </p:sp>
      <p:sp>
        <p:nvSpPr>
          <p:cNvPr id="3" name="Content Placeholder 2"/>
          <p:cNvSpPr>
            <a:spLocks noGrp="1"/>
          </p:cNvSpPr>
          <p:nvPr>
            <p:ph idx="1"/>
          </p:nvPr>
        </p:nvSpPr>
        <p:spPr/>
        <p:txBody>
          <a:bodyPr>
            <a:normAutofit/>
          </a:bodyPr>
          <a:lstStyle/>
          <a:p>
            <a:pPr lvl="1"/>
            <a:endParaRPr lang="en-US" dirty="0"/>
          </a:p>
          <a:p>
            <a:r>
              <a:rPr lang="en-US" dirty="0"/>
              <a:t>Faulty replicas may start &lt;view-change&gt; w/o reason</a:t>
            </a:r>
          </a:p>
          <a:p>
            <a:pPr lvl="1"/>
            <a:r>
              <a:rPr lang="en-US" dirty="0"/>
              <a:t>Need at least </a:t>
            </a:r>
            <a:r>
              <a:rPr lang="en-US" dirty="0">
                <a:highlight>
                  <a:srgbClr val="FFFF00"/>
                </a:highlight>
              </a:rPr>
              <a:t>2f+1 &lt;view-change&gt;</a:t>
            </a:r>
          </a:p>
          <a:p>
            <a:pPr lvl="1"/>
            <a:r>
              <a:rPr lang="en-US" dirty="0"/>
              <a:t>Primary might cause the view change if malicious</a:t>
            </a:r>
          </a:p>
          <a:p>
            <a:pPr lvl="2"/>
            <a:r>
              <a:rPr lang="en-US" dirty="0"/>
              <a:t>Cannot have more than f consecutive faulty primary</a:t>
            </a:r>
          </a:p>
          <a:p>
            <a:pPr marL="457200" lvl="1" indent="0">
              <a:buNone/>
            </a:pPr>
            <a:endParaRPr lang="en-US" dirty="0"/>
          </a:p>
        </p:txBody>
      </p:sp>
    </p:spTree>
    <p:extLst>
      <p:ext uri="{BB962C8B-B14F-4D97-AF65-F5344CB8AC3E}">
        <p14:creationId xmlns:p14="http://schemas.microsoft.com/office/powerpoint/2010/main" val="1516833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PBFT: Other Considerations</a:t>
            </a:r>
          </a:p>
        </p:txBody>
      </p:sp>
      <p:sp>
        <p:nvSpPr>
          <p:cNvPr id="3" name="Content Placeholder 2"/>
          <p:cNvSpPr>
            <a:spLocks noGrp="1"/>
          </p:cNvSpPr>
          <p:nvPr>
            <p:ph idx="1"/>
          </p:nvPr>
        </p:nvSpPr>
        <p:spPr/>
        <p:txBody>
          <a:bodyPr>
            <a:normAutofit fontScale="70000" lnSpcReduction="20000"/>
          </a:bodyPr>
          <a:lstStyle/>
          <a:p>
            <a:r>
              <a:rPr lang="en-US" dirty="0"/>
              <a:t>Recommitting all requests might take too long</a:t>
            </a:r>
          </a:p>
          <a:p>
            <a:pPr lvl="1"/>
            <a:r>
              <a:rPr lang="en-US" dirty="0"/>
              <a:t>Every replica implements checkpoints to save its state e.g., every 100 sequence numbers</a:t>
            </a:r>
          </a:p>
          <a:p>
            <a:pPr lvl="1"/>
            <a:r>
              <a:rPr lang="en-US" dirty="0">
                <a:highlight>
                  <a:srgbClr val="FFFF00"/>
                </a:highlight>
              </a:rPr>
              <a:t>The checkpoint positions need a consensus</a:t>
            </a:r>
          </a:p>
          <a:p>
            <a:pPr lvl="1"/>
            <a:endParaRPr lang="en-US" dirty="0"/>
          </a:p>
          <a:p>
            <a:r>
              <a:rPr lang="en-US" dirty="0"/>
              <a:t>Not to start &lt;view-change&gt; too early</a:t>
            </a:r>
          </a:p>
          <a:p>
            <a:pPr lvl="1"/>
            <a:r>
              <a:rPr lang="en-US" dirty="0">
                <a:highlight>
                  <a:srgbClr val="FFFF00"/>
                </a:highlight>
              </a:rPr>
              <a:t>Exponentially increase timeout</a:t>
            </a:r>
          </a:p>
          <a:p>
            <a:pPr lvl="1"/>
            <a:r>
              <a:rPr lang="en-US" dirty="0"/>
              <a:t>First time timeout=T, if nothing happens in the new view (e.g., no new requests executed), revise timeout to 2T, then 4T… </a:t>
            </a:r>
          </a:p>
          <a:p>
            <a:pPr marL="457200" lvl="1" indent="0">
              <a:buNone/>
            </a:pPr>
            <a:endParaRPr lang="en-US" dirty="0"/>
          </a:p>
          <a:p>
            <a:r>
              <a:rPr lang="en-US" dirty="0"/>
              <a:t>Strength and weaknesses of Signature and Hash</a:t>
            </a:r>
          </a:p>
          <a:p>
            <a:pPr lvl="1"/>
            <a:r>
              <a:rPr lang="en-US" dirty="0"/>
              <a:t>Assume collision of digest to be unlikely</a:t>
            </a:r>
          </a:p>
          <a:p>
            <a:pPr lvl="1"/>
            <a:r>
              <a:rPr lang="en-US" dirty="0"/>
              <a:t>Reversing Crypto is computationally expensive for Byzantine</a:t>
            </a:r>
          </a:p>
          <a:p>
            <a:pPr lvl="2"/>
            <a:r>
              <a:rPr lang="en-US" dirty="0"/>
              <a:t>Practical assumptions</a:t>
            </a:r>
          </a:p>
        </p:txBody>
      </p:sp>
    </p:spTree>
    <p:extLst>
      <p:ext uri="{BB962C8B-B14F-4D97-AF65-F5344CB8AC3E}">
        <p14:creationId xmlns:p14="http://schemas.microsoft.com/office/powerpoint/2010/main" val="285857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sp>
        <p:nvSpPr>
          <p:cNvPr id="3" name="Content Placeholder 2"/>
          <p:cNvSpPr>
            <a:spLocks noGrp="1"/>
          </p:cNvSpPr>
          <p:nvPr>
            <p:ph idx="1"/>
          </p:nvPr>
        </p:nvSpPr>
        <p:spPr/>
        <p:txBody>
          <a:bodyPr/>
          <a:lstStyle/>
          <a:p>
            <a:r>
              <a:rPr lang="en-US" dirty="0">
                <a:solidFill>
                  <a:srgbClr val="0000FF"/>
                </a:solidFill>
              </a:rPr>
              <a:t>(Basic Idea)</a:t>
            </a:r>
          </a:p>
          <a:p>
            <a:pPr lvl="1" algn="just"/>
            <a:r>
              <a:rPr lang="en-US" dirty="0">
                <a:solidFill>
                  <a:srgbClr val="000000"/>
                </a:solidFill>
              </a:rPr>
              <a:t>Replicas start a timer for each request it receives and stop upon the execution of the request</a:t>
            </a:r>
          </a:p>
          <a:p>
            <a:pPr lvl="2" algn="just"/>
            <a:r>
              <a:rPr lang="en-US" dirty="0">
                <a:solidFill>
                  <a:schemeClr val="accent2"/>
                </a:solidFill>
              </a:rPr>
              <a:t>All replicas have this functionality</a:t>
            </a:r>
          </a:p>
          <a:p>
            <a:pPr lvl="1" algn="just"/>
            <a:r>
              <a:rPr lang="en-US" dirty="0">
                <a:solidFill>
                  <a:srgbClr val="000000"/>
                </a:solidFill>
              </a:rPr>
              <a:t>If the timer expires, the replica requests for a view change (in other words, to change the primary)</a:t>
            </a:r>
          </a:p>
          <a:p>
            <a:pPr lvl="1" algn="just"/>
            <a:r>
              <a:rPr lang="en-US" i="1" dirty="0">
                <a:solidFill>
                  <a:srgbClr val="FF0000"/>
                </a:solidFill>
              </a:rPr>
              <a:t>While changing view, the replica does not accept any normal message (e.g., pre-prepare, prepare and commit)</a:t>
            </a:r>
          </a:p>
        </p:txBody>
      </p:sp>
    </p:spTree>
    <p:extLst>
      <p:ext uri="{BB962C8B-B14F-4D97-AF65-F5344CB8AC3E}">
        <p14:creationId xmlns:p14="http://schemas.microsoft.com/office/powerpoint/2010/main" val="355484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Sequence Consensus</a:t>
            </a:r>
          </a:p>
        </p:txBody>
      </p:sp>
      <p:sp>
        <p:nvSpPr>
          <p:cNvPr id="3" name="Content Placeholder 2"/>
          <p:cNvSpPr>
            <a:spLocks noGrp="1"/>
          </p:cNvSpPr>
          <p:nvPr>
            <p:ph idx="1"/>
          </p:nvPr>
        </p:nvSpPr>
        <p:spPr/>
        <p:txBody>
          <a:bodyPr>
            <a:normAutofit fontScale="77500" lnSpcReduction="20000"/>
          </a:bodyPr>
          <a:lstStyle/>
          <a:p>
            <a:pPr marL="114300" indent="0" algn="just">
              <a:buNone/>
            </a:pPr>
            <a:r>
              <a:rPr lang="en-US" dirty="0"/>
              <a:t>When the two honest replicas reach the “prepared” state (i.e., 2f+1 matching prepare messages received), they agree on the sequence number of the same request. </a:t>
            </a:r>
          </a:p>
          <a:p>
            <a:pPr marL="114300" indent="0" algn="just">
              <a:buNone/>
            </a:pPr>
            <a:endParaRPr lang="en-US" dirty="0"/>
          </a:p>
          <a:p>
            <a:pPr marL="114300" indent="0" algn="just">
              <a:buNone/>
            </a:pPr>
            <a:r>
              <a:rPr lang="en-US" dirty="0">
                <a:solidFill>
                  <a:srgbClr val="0070C0"/>
                </a:solidFill>
              </a:rPr>
              <a:t>Ans: Assume a contradiction. For example, two honest replicas R1 and R2 are in prepared state, and they have request “req” with different sequence number Seq1 and Seq2. R1 has an agreement on Seq1 from at least f+1 honest replicas. Likewise, R2 reached prepared state after receiving 2f+1 matching prepare messages. Since f+1+2f+1 &gt; 3f+1, there exist at least one honest replica which agreed on different sequence number for the same request “req”. This is a contradiction on the behavior of honest replica. </a:t>
            </a:r>
          </a:p>
        </p:txBody>
      </p:sp>
    </p:spTree>
    <p:extLst>
      <p:ext uri="{BB962C8B-B14F-4D97-AF65-F5344CB8AC3E}">
        <p14:creationId xmlns:p14="http://schemas.microsoft.com/office/powerpoint/2010/main" val="249894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Changes to PBFT</a:t>
            </a:r>
          </a:p>
        </p:txBody>
      </p:sp>
      <p:sp>
        <p:nvSpPr>
          <p:cNvPr id="3" name="Content Placeholder 2"/>
          <p:cNvSpPr>
            <a:spLocks noGrp="1"/>
          </p:cNvSpPr>
          <p:nvPr>
            <p:ph idx="1"/>
          </p:nvPr>
        </p:nvSpPr>
        <p:spPr/>
        <p:txBody>
          <a:bodyPr>
            <a:normAutofit fontScale="40000" lnSpcReduction="20000"/>
          </a:bodyPr>
          <a:lstStyle/>
          <a:p>
            <a:pPr marL="114300" indent="0" algn="just">
              <a:buNone/>
            </a:pPr>
            <a:r>
              <a:rPr lang="en-US" sz="5100" dirty="0"/>
              <a:t>We know that </a:t>
            </a:r>
            <a:r>
              <a:rPr lang="en-US" sz="5100" dirty="0">
                <a:solidFill>
                  <a:srgbClr val="0070C0"/>
                </a:solidFill>
              </a:rPr>
              <a:t>PBFT uses 3f+1 replicas to handle &lt;= f (byzantine) failures</a:t>
            </a:r>
            <a:r>
              <a:rPr lang="en-US" sz="5100" dirty="0"/>
              <a:t>. This is because to handle at most “f” byzantine failures, we need at least 3f+1 replicas. Since </a:t>
            </a:r>
            <a:r>
              <a:rPr lang="en-US" sz="5100" dirty="0">
                <a:solidFill>
                  <a:srgbClr val="0070C0"/>
                </a:solidFill>
              </a:rPr>
              <a:t>3f+1 is a lower bound </a:t>
            </a:r>
            <a:r>
              <a:rPr lang="en-US" sz="5100" dirty="0"/>
              <a:t>on the number of replicas, your friend says that </a:t>
            </a:r>
            <a:r>
              <a:rPr lang="en-US" sz="5100" dirty="0">
                <a:solidFill>
                  <a:srgbClr val="0070C0"/>
                </a:solidFill>
              </a:rPr>
              <a:t>she can use PBFT as is (i.e., without any change) with &gt;3f+1 replicas also e.g., 5f+1 replicas</a:t>
            </a:r>
            <a:r>
              <a:rPr lang="en-US" sz="5100" dirty="0"/>
              <a:t>. Is she correct? </a:t>
            </a:r>
          </a:p>
          <a:p>
            <a:pPr marL="114300" indent="0" algn="just">
              <a:buNone/>
            </a:pPr>
            <a:endParaRPr lang="en-US" dirty="0"/>
          </a:p>
          <a:p>
            <a:pPr marL="114300" indent="0" algn="just">
              <a:buNone/>
            </a:pPr>
            <a:r>
              <a:rPr lang="en-US" sz="4200" dirty="0">
                <a:solidFill>
                  <a:srgbClr val="FF0000"/>
                </a:solidFill>
              </a:rPr>
              <a:t>Ans: Friend is </a:t>
            </a:r>
            <a:r>
              <a:rPr lang="en-US" sz="4200" b="1" dirty="0">
                <a:solidFill>
                  <a:srgbClr val="FF0000"/>
                </a:solidFill>
              </a:rPr>
              <a:t>incorrect</a:t>
            </a:r>
            <a:r>
              <a:rPr lang="en-US" sz="4200" dirty="0">
                <a:solidFill>
                  <a:srgbClr val="FF0000"/>
                </a:solidFill>
              </a:rPr>
              <a:t>. Although there is no theoretical limitation of applying PBFT with more replicas (&gt;3f+1), it cannot be applied as is. In particular, each replica need to now wait for more responses (more than 2f+1) to preserve the correctness of PBFT. For instance, if we are using 5f+1 replicas, waiting for 3f+1 messages (e.g., prepare, view-change, commit, checkpoint) will preserve the guarantees of PBFT. This is because, (3f+1)-f+(3f+1) &gt; 5f+1. </a:t>
            </a:r>
          </a:p>
          <a:p>
            <a:pPr marL="114300" indent="0" algn="just">
              <a:buNone/>
            </a:pPr>
            <a:endParaRPr lang="en-US" sz="4200" dirty="0">
              <a:solidFill>
                <a:srgbClr val="FF0000"/>
              </a:solidFill>
            </a:endParaRPr>
          </a:p>
          <a:p>
            <a:pPr marL="114300" indent="0" algn="just">
              <a:buNone/>
            </a:pPr>
            <a:r>
              <a:rPr lang="en-US" sz="4200" dirty="0">
                <a:solidFill>
                  <a:srgbClr val="FF0000"/>
                </a:solidFill>
              </a:rPr>
              <a:t>Note: I change the example from 4f+1 to 5f+1, as with 4f+1 there are some weird fraction. In general, as long as you can find at least one overlap in the two sets of honest replicas and the set of all responses, the protocol will work. </a:t>
            </a:r>
          </a:p>
        </p:txBody>
      </p:sp>
    </p:spTree>
    <p:extLst>
      <p:ext uri="{BB962C8B-B14F-4D97-AF65-F5344CB8AC3E}">
        <p14:creationId xmlns:p14="http://schemas.microsoft.com/office/powerpoint/2010/main" val="155024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Homework</a:t>
            </a:r>
          </a:p>
        </p:txBody>
      </p:sp>
      <p:sp>
        <p:nvSpPr>
          <p:cNvPr id="3" name="Content Placeholder 2"/>
          <p:cNvSpPr>
            <a:spLocks noGrp="1"/>
          </p:cNvSpPr>
          <p:nvPr>
            <p:ph idx="1"/>
          </p:nvPr>
        </p:nvSpPr>
        <p:spPr/>
        <p:txBody>
          <a:bodyPr>
            <a:normAutofit fontScale="85000" lnSpcReduction="10000"/>
          </a:bodyPr>
          <a:lstStyle/>
          <a:p>
            <a:pPr marL="514350" indent="-514350" algn="just">
              <a:buAutoNum type="arabicPeriod"/>
            </a:pPr>
            <a:r>
              <a:rPr lang="en-US" dirty="0"/>
              <a:t>Assume that the primary replica is Byzantine, but it manipulates RSM in a fashion that only one replica is stalled (i.e., did not get correct sequence number). How such cases would be handled?</a:t>
            </a:r>
          </a:p>
          <a:p>
            <a:pPr marL="514350" indent="-514350" algn="just">
              <a:buAutoNum type="arabicPeriod"/>
            </a:pPr>
            <a:endParaRPr lang="en-US" dirty="0"/>
          </a:p>
          <a:p>
            <a:pPr marL="0" indent="0" algn="just">
              <a:buNone/>
            </a:pPr>
            <a:r>
              <a:rPr lang="en-US" dirty="0">
                <a:solidFill>
                  <a:srgbClr val="0070C0"/>
                </a:solidFill>
              </a:rPr>
              <a:t>Ans: Eventually the checkpoint messages from other replicas will be received by the replica “starved”/stalled by the byzantine primary. Once the checkpoint is stable (i.e., 2f+1 matching checkpoint is received), the replica will recover its state. </a:t>
            </a:r>
          </a:p>
        </p:txBody>
      </p:sp>
    </p:spTree>
    <p:extLst>
      <p:ext uri="{BB962C8B-B14F-4D97-AF65-F5344CB8AC3E}">
        <p14:creationId xmlns:p14="http://schemas.microsoft.com/office/powerpoint/2010/main" val="3824027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Homework</a:t>
            </a:r>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a:pPr>
            <a:r>
              <a:rPr lang="en-US" dirty="0"/>
              <a:t>Once &lt;view-change&gt; occurs, the replica does not accept pre-prepare/prepare/commit etc. If the &lt;view-change&gt; occurred too early, but not maliciously, this &lt;view-change&gt; will not succeed. What will happen to the replica that initiated the &lt;view-change&gt;? </a:t>
            </a:r>
          </a:p>
          <a:p>
            <a:pPr marL="514350" indent="-514350" algn="just">
              <a:buAutoNum type="arabicPeriod"/>
            </a:pPr>
            <a:endParaRPr lang="en-US" dirty="0"/>
          </a:p>
          <a:p>
            <a:pPr marL="0" indent="0" algn="just">
              <a:buNone/>
            </a:pPr>
            <a:r>
              <a:rPr lang="en-US" dirty="0">
                <a:solidFill>
                  <a:srgbClr val="0070C0"/>
                </a:solidFill>
              </a:rPr>
              <a:t>Ans: We note that during &lt;view-change&gt;, the replica still accepts the &lt;checkpoint&gt; messages. Just like the scenario in the previous slide, the replica will recover via the stable checkpoint. </a:t>
            </a:r>
          </a:p>
        </p:txBody>
      </p:sp>
    </p:spTree>
    <p:extLst>
      <p:ext uri="{BB962C8B-B14F-4D97-AF65-F5344CB8AC3E}">
        <p14:creationId xmlns:p14="http://schemas.microsoft.com/office/powerpoint/2010/main" val="3637202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Disadvantage and Limitation</a:t>
            </a:r>
          </a:p>
        </p:txBody>
      </p:sp>
      <p:sp>
        <p:nvSpPr>
          <p:cNvPr id="3" name="Content Placeholder 2"/>
          <p:cNvSpPr>
            <a:spLocks noGrp="1"/>
          </p:cNvSpPr>
          <p:nvPr>
            <p:ph idx="1"/>
          </p:nvPr>
        </p:nvSpPr>
        <p:spPr/>
        <p:txBody>
          <a:bodyPr/>
          <a:lstStyle/>
          <a:p>
            <a:r>
              <a:rPr lang="en-US" dirty="0"/>
              <a:t>Expensive (too many messages)</a:t>
            </a:r>
          </a:p>
          <a:p>
            <a:pPr lvl="1"/>
            <a:r>
              <a:rPr lang="en-US" dirty="0">
                <a:solidFill>
                  <a:srgbClr val="FF0000"/>
                </a:solidFill>
              </a:rPr>
              <a:t>Analyze the message complexity</a:t>
            </a:r>
          </a:p>
          <a:p>
            <a:pPr lvl="1"/>
            <a:r>
              <a:rPr lang="en-US" dirty="0">
                <a:solidFill>
                  <a:schemeClr val="accent2"/>
                </a:solidFill>
              </a:rPr>
              <a:t>O((n-1)^2)</a:t>
            </a:r>
          </a:p>
          <a:p>
            <a:endParaRPr lang="en-US" dirty="0"/>
          </a:p>
          <a:p>
            <a:r>
              <a:rPr lang="en-US" dirty="0"/>
              <a:t>Does not prevent against ALL attacks</a:t>
            </a:r>
          </a:p>
          <a:p>
            <a:pPr lvl="1"/>
            <a:r>
              <a:rPr lang="en-US" dirty="0"/>
              <a:t>Turn a machine into botnet</a:t>
            </a:r>
          </a:p>
        </p:txBody>
      </p:sp>
    </p:spTree>
    <p:extLst>
      <p:ext uri="{BB962C8B-B14F-4D97-AF65-F5344CB8AC3E}">
        <p14:creationId xmlns:p14="http://schemas.microsoft.com/office/powerpoint/2010/main" val="15551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PBFT: Problem Scenario 1</a:t>
            </a:r>
            <a:br>
              <a:rPr lang="en-US" dirty="0"/>
            </a:br>
            <a:r>
              <a:rPr lang="en-US" dirty="0">
                <a:solidFill>
                  <a:schemeClr val="accent2"/>
                </a:solidFill>
              </a:rPr>
              <a:t>(Not sending expected seq#)</a:t>
            </a:r>
            <a:endParaRPr lang="en-US" dirty="0"/>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cxnSp>
        <p:nvCxnSpPr>
          <p:cNvPr id="15" name="Straight Arrow Connector 14"/>
          <p:cNvCxnSpPr/>
          <p:nvPr/>
        </p:nvCxnSpPr>
        <p:spPr>
          <a:xfrm>
            <a:off x="1295813" y="1948756"/>
            <a:ext cx="1532991" cy="51053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71993" y="2179118"/>
            <a:ext cx="1134934" cy="646331"/>
          </a:xfrm>
          <a:prstGeom prst="rect">
            <a:avLst/>
          </a:prstGeom>
          <a:noFill/>
        </p:spPr>
        <p:txBody>
          <a:bodyPr wrap="none" rtlCol="0">
            <a:spAutoFit/>
          </a:bodyPr>
          <a:lstStyle/>
          <a:p>
            <a:r>
              <a:rPr lang="en-US" dirty="0">
                <a:solidFill>
                  <a:srgbClr val="0000FF"/>
                </a:solidFill>
              </a:rPr>
              <a:t>&lt;request&gt; </a:t>
            </a:r>
          </a:p>
          <a:p>
            <a:endParaRPr lang="en-US" dirty="0"/>
          </a:p>
        </p:txBody>
      </p:sp>
      <p:cxnSp>
        <p:nvCxnSpPr>
          <p:cNvPr id="17" name="Straight Arrow Connector 16"/>
          <p:cNvCxnSpPr/>
          <p:nvPr/>
        </p:nvCxnSpPr>
        <p:spPr>
          <a:xfrm>
            <a:off x="2826344" y="4416687"/>
            <a:ext cx="3127715" cy="48287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438263" y="4293345"/>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op&gt; </a:t>
            </a:r>
          </a:p>
          <a:p>
            <a:endParaRPr lang="en-US" dirty="0"/>
          </a:p>
        </p:txBody>
      </p:sp>
      <p:sp>
        <p:nvSpPr>
          <p:cNvPr id="19" name="TextBox 18"/>
          <p:cNvSpPr txBox="1"/>
          <p:nvPr/>
        </p:nvSpPr>
        <p:spPr>
          <a:xfrm>
            <a:off x="407411" y="6267366"/>
            <a:ext cx="8463061" cy="584776"/>
          </a:xfrm>
          <a:prstGeom prst="rect">
            <a:avLst/>
          </a:prstGeom>
          <a:noFill/>
        </p:spPr>
        <p:txBody>
          <a:bodyPr wrap="none" rtlCol="0">
            <a:spAutoFit/>
          </a:bodyPr>
          <a:lstStyle/>
          <a:p>
            <a:r>
              <a:rPr lang="en-US" sz="1600" i="1" dirty="0">
                <a:solidFill>
                  <a:srgbClr val="0000FF"/>
                </a:solidFill>
              </a:rPr>
              <a:t>For the sake of simplicity, messages to only one replica is shown. The requests may not be executed </a:t>
            </a:r>
          </a:p>
          <a:p>
            <a:r>
              <a:rPr lang="en-US" sz="1600" i="1" dirty="0">
                <a:solidFill>
                  <a:srgbClr val="0000FF"/>
                </a:solidFill>
              </a:rPr>
              <a:t>at Replica 2, as the replica 2 may expect a request with </a:t>
            </a:r>
            <a:r>
              <a:rPr lang="en-US" sz="1600" b="1" i="1" dirty="0">
                <a:solidFill>
                  <a:srgbClr val="0000FF"/>
                </a:solidFill>
              </a:rPr>
              <a:t>seq# = 2</a:t>
            </a:r>
          </a:p>
        </p:txBody>
      </p:sp>
      <p:sp>
        <p:nvSpPr>
          <p:cNvPr id="23" name="Freeform 22"/>
          <p:cNvSpPr/>
          <p:nvPr/>
        </p:nvSpPr>
        <p:spPr>
          <a:xfrm>
            <a:off x="2804613" y="2584887"/>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224333" y="2733134"/>
            <a:ext cx="1505540" cy="369332"/>
          </a:xfrm>
          <a:prstGeom prst="rect">
            <a:avLst/>
          </a:prstGeom>
          <a:noFill/>
        </p:spPr>
        <p:txBody>
          <a:bodyPr wrap="none" rtlCol="0">
            <a:spAutoFit/>
          </a:bodyPr>
          <a:lstStyle/>
          <a:p>
            <a:r>
              <a:rPr lang="en-US" dirty="0"/>
              <a:t>Assign &lt;seq#&gt;</a:t>
            </a:r>
          </a:p>
        </p:txBody>
      </p:sp>
      <p:cxnSp>
        <p:nvCxnSpPr>
          <p:cNvPr id="26" name="Straight Arrow Connector 25"/>
          <p:cNvCxnSpPr/>
          <p:nvPr/>
        </p:nvCxnSpPr>
        <p:spPr>
          <a:xfrm>
            <a:off x="2802153" y="4662972"/>
            <a:ext cx="3127715" cy="63505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39624" y="4759921"/>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4</a:t>
            </a:r>
            <a:r>
              <a:rPr lang="en-US" dirty="0">
                <a:solidFill>
                  <a:srgbClr val="0000FF"/>
                </a:solidFill>
              </a:rPr>
              <a:t>, op&gt; </a:t>
            </a:r>
          </a:p>
          <a:p>
            <a:endParaRPr lang="en-US" dirty="0"/>
          </a:p>
        </p:txBody>
      </p:sp>
      <p:cxnSp>
        <p:nvCxnSpPr>
          <p:cNvPr id="30" name="Straight Arrow Connector 29"/>
          <p:cNvCxnSpPr/>
          <p:nvPr/>
        </p:nvCxnSpPr>
        <p:spPr>
          <a:xfrm>
            <a:off x="2826344" y="5083087"/>
            <a:ext cx="3127715" cy="6383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6758" y="5174687"/>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5</a:t>
            </a:r>
            <a:r>
              <a:rPr lang="en-US" dirty="0">
                <a:solidFill>
                  <a:srgbClr val="0000FF"/>
                </a:solidFill>
              </a:rPr>
              <a:t>, op&gt; </a:t>
            </a:r>
          </a:p>
          <a:p>
            <a:endParaRPr lang="en-US" dirty="0"/>
          </a:p>
        </p:txBody>
      </p:sp>
      <p:cxnSp>
        <p:nvCxnSpPr>
          <p:cNvPr id="27" name="Straight Arrow Connector 26"/>
          <p:cNvCxnSpPr/>
          <p:nvPr/>
        </p:nvCxnSpPr>
        <p:spPr>
          <a:xfrm>
            <a:off x="1269162" y="2623060"/>
            <a:ext cx="1532991" cy="51053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295813" y="3102466"/>
            <a:ext cx="1532991" cy="51053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2823306" y="3157817"/>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a:off x="2802153" y="3703077"/>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656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Problem Scenario 1</a:t>
            </a:r>
          </a:p>
        </p:txBody>
      </p:sp>
      <p:sp>
        <p:nvSpPr>
          <p:cNvPr id="3" name="Content Placeholder 2"/>
          <p:cNvSpPr>
            <a:spLocks noGrp="1"/>
          </p:cNvSpPr>
          <p:nvPr>
            <p:ph idx="1"/>
          </p:nvPr>
        </p:nvSpPr>
        <p:spPr/>
        <p:txBody>
          <a:bodyPr>
            <a:normAutofit fontScale="92500"/>
          </a:bodyPr>
          <a:lstStyle/>
          <a:p>
            <a:pPr marL="114300" indent="0" algn="just">
              <a:buNone/>
            </a:pPr>
            <a:r>
              <a:rPr lang="en-US" dirty="0"/>
              <a:t>We note that Replica 1, Replica 2 and Replica 3 will all reach a consensus on all sequence numbers. Thus, they will all reach the commit stage eventually. </a:t>
            </a:r>
          </a:p>
          <a:p>
            <a:pPr marL="114300" indent="0" algn="just">
              <a:buNone/>
            </a:pPr>
            <a:endParaRPr lang="en-US" dirty="0"/>
          </a:p>
          <a:p>
            <a:pPr marL="114300" indent="0" algn="just">
              <a:buNone/>
            </a:pPr>
            <a:r>
              <a:rPr lang="en-US" dirty="0"/>
              <a:t>However, they will time out before executing the request op2. This will trigger a view change. The view change will </a:t>
            </a:r>
            <a:r>
              <a:rPr lang="en-US" dirty="0">
                <a:highlight>
                  <a:srgbClr val="FFFF00"/>
                </a:highlight>
              </a:rPr>
              <a:t>reconstruct the pre-prepare with Seq#2 and Seq#3 having No operation. </a:t>
            </a:r>
          </a:p>
        </p:txBody>
      </p:sp>
    </p:spTree>
    <p:extLst>
      <p:ext uri="{BB962C8B-B14F-4D97-AF65-F5344CB8AC3E}">
        <p14:creationId xmlns:p14="http://schemas.microsoft.com/office/powerpoint/2010/main" val="153459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(Initiation)</a:t>
            </a:r>
          </a:p>
          <a:p>
            <a:pPr lvl="1" algn="just"/>
            <a:r>
              <a:rPr lang="en-US" dirty="0"/>
              <a:t>Each replica that times out initiates a view change message </a:t>
            </a:r>
            <a:r>
              <a:rPr lang="en-US" i="1" dirty="0">
                <a:solidFill>
                  <a:srgbClr val="0000FF"/>
                </a:solidFill>
              </a:rPr>
              <a:t>to all other replicas</a:t>
            </a:r>
          </a:p>
          <a:p>
            <a:pPr lvl="2" algn="just"/>
            <a:r>
              <a:rPr lang="en-US" dirty="0">
                <a:solidFill>
                  <a:srgbClr val="FF0000"/>
                </a:solidFill>
              </a:rPr>
              <a:t>New v# = (old v# + 1) mod N</a:t>
            </a:r>
          </a:p>
          <a:p>
            <a:pPr lvl="2" algn="just"/>
            <a:r>
              <a:rPr lang="en-US" dirty="0">
                <a:solidFill>
                  <a:srgbClr val="000000"/>
                </a:solidFill>
              </a:rPr>
              <a:t>Includes list of requests that are </a:t>
            </a:r>
            <a:r>
              <a:rPr lang="en-US" i="1" dirty="0">
                <a:solidFill>
                  <a:srgbClr val="FF0000"/>
                </a:solidFill>
              </a:rPr>
              <a:t>prepared (may or may not be committed)</a:t>
            </a:r>
          </a:p>
          <a:p>
            <a:pPr lvl="2" algn="just"/>
            <a:r>
              <a:rPr lang="en-US" dirty="0">
                <a:solidFill>
                  <a:srgbClr val="000000"/>
                </a:solidFill>
              </a:rPr>
              <a:t>The list of prepared messages have 2f+1 matching replies from other replicas (possibly including itself)</a:t>
            </a:r>
          </a:p>
          <a:p>
            <a:pPr lvl="2" algn="just"/>
            <a:endParaRPr lang="en-US" dirty="0">
              <a:solidFill>
                <a:srgbClr val="000000"/>
              </a:solidFill>
            </a:endParaRPr>
          </a:p>
          <a:p>
            <a:pPr lvl="1" algn="just"/>
            <a:r>
              <a:rPr lang="en-US" dirty="0">
                <a:solidFill>
                  <a:schemeClr val="accent2"/>
                </a:solidFill>
              </a:rPr>
              <a:t>Message looks like &lt;view-change, new ID, op…&gt;</a:t>
            </a:r>
          </a:p>
          <a:p>
            <a:pPr lvl="1" algn="just"/>
            <a:r>
              <a:rPr lang="en-US" dirty="0">
                <a:solidFill>
                  <a:schemeClr val="accent2"/>
                </a:solidFill>
              </a:rPr>
              <a:t>Additional factors for &lt;view-change&gt; could arise due to detection of failure/malicious activity</a:t>
            </a:r>
          </a:p>
        </p:txBody>
      </p:sp>
    </p:spTree>
    <p:extLst>
      <p:ext uri="{BB962C8B-B14F-4D97-AF65-F5344CB8AC3E}">
        <p14:creationId xmlns:p14="http://schemas.microsoft.com/office/powerpoint/2010/main" val="40952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cxnSp>
        <p:nvCxnSpPr>
          <p:cNvPr id="17" name="Straight Arrow Connector 16"/>
          <p:cNvCxnSpPr/>
          <p:nvPr/>
        </p:nvCxnSpPr>
        <p:spPr>
          <a:xfrm>
            <a:off x="2828804" y="1888909"/>
            <a:ext cx="3127715" cy="48287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440723" y="1765567"/>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1</a:t>
            </a:r>
            <a:r>
              <a:rPr lang="en-US" dirty="0">
                <a:solidFill>
                  <a:srgbClr val="0000FF"/>
                </a:solidFill>
              </a:rPr>
              <a:t>, op&gt; </a:t>
            </a:r>
          </a:p>
          <a:p>
            <a:endParaRPr lang="en-US" dirty="0"/>
          </a:p>
        </p:txBody>
      </p:sp>
      <p:sp>
        <p:nvSpPr>
          <p:cNvPr id="19" name="TextBox 18"/>
          <p:cNvSpPr txBox="1"/>
          <p:nvPr/>
        </p:nvSpPr>
        <p:spPr>
          <a:xfrm>
            <a:off x="183286" y="6307535"/>
            <a:ext cx="8770938" cy="584776"/>
          </a:xfrm>
          <a:prstGeom prst="rect">
            <a:avLst/>
          </a:prstGeom>
          <a:noFill/>
        </p:spPr>
        <p:txBody>
          <a:bodyPr wrap="none" rtlCol="0">
            <a:spAutoFit/>
          </a:bodyPr>
          <a:lstStyle/>
          <a:p>
            <a:r>
              <a:rPr lang="en-US" sz="1600" i="1" dirty="0">
                <a:solidFill>
                  <a:srgbClr val="0000FF"/>
                </a:solidFill>
              </a:rPr>
              <a:t>After the timer expires, the replica 2 sends a view-change request to ALL replicas with the new view and </a:t>
            </a:r>
          </a:p>
          <a:p>
            <a:r>
              <a:rPr lang="en-US" sz="1600" i="1" dirty="0">
                <a:solidFill>
                  <a:srgbClr val="0000FF"/>
                </a:solidFill>
              </a:rPr>
              <a:t>the list of messages prepared at replica 2</a:t>
            </a:r>
            <a:endParaRPr lang="en-US" sz="1600" b="1" i="1" dirty="0">
              <a:solidFill>
                <a:srgbClr val="0000FF"/>
              </a:solidFill>
            </a:endParaRPr>
          </a:p>
        </p:txBody>
      </p:sp>
      <p:cxnSp>
        <p:nvCxnSpPr>
          <p:cNvPr id="26" name="Straight Arrow Connector 25"/>
          <p:cNvCxnSpPr/>
          <p:nvPr/>
        </p:nvCxnSpPr>
        <p:spPr>
          <a:xfrm>
            <a:off x="2804613" y="2135194"/>
            <a:ext cx="3127715" cy="63505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42084" y="2232143"/>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4</a:t>
            </a:r>
            <a:r>
              <a:rPr lang="en-US" dirty="0">
                <a:solidFill>
                  <a:srgbClr val="0000FF"/>
                </a:solidFill>
              </a:rPr>
              <a:t>, op&gt; </a:t>
            </a:r>
          </a:p>
          <a:p>
            <a:endParaRPr lang="en-US" dirty="0"/>
          </a:p>
        </p:txBody>
      </p:sp>
      <p:cxnSp>
        <p:nvCxnSpPr>
          <p:cNvPr id="30" name="Straight Arrow Connector 29"/>
          <p:cNvCxnSpPr/>
          <p:nvPr/>
        </p:nvCxnSpPr>
        <p:spPr>
          <a:xfrm>
            <a:off x="2828804" y="2555309"/>
            <a:ext cx="3127715" cy="6383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9218" y="2646909"/>
            <a:ext cx="3121367" cy="646331"/>
          </a:xfrm>
          <a:prstGeom prst="rect">
            <a:avLst/>
          </a:prstGeom>
          <a:noFill/>
        </p:spPr>
        <p:txBody>
          <a:bodyPr wrap="none" rtlCol="0">
            <a:spAutoFit/>
          </a:bodyPr>
          <a:lstStyle/>
          <a:p>
            <a:r>
              <a:rPr lang="en-US" dirty="0">
                <a:solidFill>
                  <a:srgbClr val="0000FF"/>
                </a:solidFill>
              </a:rPr>
              <a:t>&lt;pre-prepare, v#, </a:t>
            </a:r>
            <a:r>
              <a:rPr lang="en-US" b="1" dirty="0">
                <a:solidFill>
                  <a:srgbClr val="FF0000"/>
                </a:solidFill>
              </a:rPr>
              <a:t>seq# = 5</a:t>
            </a:r>
            <a:r>
              <a:rPr lang="en-US" dirty="0">
                <a:solidFill>
                  <a:srgbClr val="0000FF"/>
                </a:solidFill>
              </a:rPr>
              <a:t>, op&gt; </a:t>
            </a:r>
          </a:p>
          <a:p>
            <a:endParaRPr lang="en-US" dirty="0"/>
          </a:p>
        </p:txBody>
      </p:sp>
      <p:sp>
        <p:nvSpPr>
          <p:cNvPr id="34" name="Freeform 33"/>
          <p:cNvSpPr/>
          <p:nvPr/>
        </p:nvSpPr>
        <p:spPr>
          <a:xfrm>
            <a:off x="5921657" y="329324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351573" y="3307583"/>
            <a:ext cx="932843" cy="369332"/>
          </a:xfrm>
          <a:prstGeom prst="rect">
            <a:avLst/>
          </a:prstGeom>
          <a:noFill/>
        </p:spPr>
        <p:txBody>
          <a:bodyPr wrap="none" rtlCol="0">
            <a:spAutoFit/>
          </a:bodyPr>
          <a:lstStyle/>
          <a:p>
            <a:r>
              <a:rPr lang="en-US" dirty="0"/>
              <a:t>timeout</a:t>
            </a:r>
          </a:p>
        </p:txBody>
      </p:sp>
      <p:cxnSp>
        <p:nvCxnSpPr>
          <p:cNvPr id="36" name="Straight Arrow Connector 35"/>
          <p:cNvCxnSpPr/>
          <p:nvPr/>
        </p:nvCxnSpPr>
        <p:spPr>
          <a:xfrm flipH="1">
            <a:off x="4290594" y="3922415"/>
            <a:ext cx="1631064" cy="43582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269920" y="3676325"/>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cxnSp>
        <p:nvCxnSpPr>
          <p:cNvPr id="38" name="Straight Arrow Connector 37"/>
          <p:cNvCxnSpPr/>
          <p:nvPr/>
        </p:nvCxnSpPr>
        <p:spPr>
          <a:xfrm>
            <a:off x="5921658" y="4074815"/>
            <a:ext cx="1641907" cy="66943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982744" y="4475055"/>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sp>
        <p:nvSpPr>
          <p:cNvPr id="3" name="TextBox 2">
            <a:extLst>
              <a:ext uri="{FF2B5EF4-FFF2-40B4-BE49-F238E27FC236}">
                <a16:creationId xmlns:a16="http://schemas.microsoft.com/office/drawing/2014/main" id="{0A9EC78D-7074-69FC-0FD0-1C1AAF2F81FE}"/>
              </a:ext>
            </a:extLst>
          </p:cNvPr>
          <p:cNvSpPr txBox="1"/>
          <p:nvPr/>
        </p:nvSpPr>
        <p:spPr>
          <a:xfrm>
            <a:off x="7176161" y="3298242"/>
            <a:ext cx="2065852" cy="923330"/>
          </a:xfrm>
          <a:prstGeom prst="rect">
            <a:avLst/>
          </a:prstGeom>
          <a:noFill/>
        </p:spPr>
        <p:txBody>
          <a:bodyPr wrap="square" rtlCol="0">
            <a:spAutoFit/>
          </a:bodyPr>
          <a:lstStyle/>
          <a:p>
            <a:r>
              <a:rPr lang="en-US" dirty="0">
                <a:solidFill>
                  <a:schemeClr val="accent2"/>
                </a:solidFill>
              </a:rPr>
              <a:t>This is not a timer, it’s a detection of malicious nodes</a:t>
            </a:r>
            <a:endParaRPr lang="en-SG" dirty="0">
              <a:solidFill>
                <a:schemeClr val="accent2"/>
              </a:solidFill>
            </a:endParaRPr>
          </a:p>
        </p:txBody>
      </p:sp>
    </p:spTree>
    <p:extLst>
      <p:ext uri="{BB962C8B-B14F-4D97-AF65-F5344CB8AC3E}">
        <p14:creationId xmlns:p14="http://schemas.microsoft.com/office/powerpoint/2010/main" val="65327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sp>
        <p:nvSpPr>
          <p:cNvPr id="3" name="Content Placeholder 2"/>
          <p:cNvSpPr>
            <a:spLocks noGrp="1"/>
          </p:cNvSpPr>
          <p:nvPr>
            <p:ph idx="1"/>
          </p:nvPr>
        </p:nvSpPr>
        <p:spPr/>
        <p:txBody>
          <a:bodyPr/>
          <a:lstStyle/>
          <a:p>
            <a:r>
              <a:rPr lang="en-US" dirty="0">
                <a:solidFill>
                  <a:srgbClr val="0000FF"/>
                </a:solidFill>
              </a:rPr>
              <a:t>(Receiving VIEW-change)</a:t>
            </a:r>
          </a:p>
          <a:p>
            <a:pPr lvl="1" algn="just"/>
            <a:r>
              <a:rPr lang="en-US" dirty="0"/>
              <a:t>The new primary waits for </a:t>
            </a:r>
            <a:r>
              <a:rPr lang="en-US" dirty="0">
                <a:highlight>
                  <a:srgbClr val="FFFF00"/>
                </a:highlight>
              </a:rPr>
              <a:t>2f+1</a:t>
            </a:r>
            <a:r>
              <a:rPr lang="en-US" dirty="0"/>
              <a:t> (possibly including self) </a:t>
            </a:r>
            <a:r>
              <a:rPr lang="en-US" dirty="0">
                <a:highlight>
                  <a:srgbClr val="FFFF00"/>
                </a:highlight>
              </a:rPr>
              <a:t>view-change messages</a:t>
            </a:r>
          </a:p>
          <a:p>
            <a:pPr lvl="2" algn="just"/>
            <a:r>
              <a:rPr lang="en-US" dirty="0">
                <a:solidFill>
                  <a:srgbClr val="000000"/>
                </a:solidFill>
              </a:rPr>
              <a:t>Declare itself as the new primary</a:t>
            </a:r>
          </a:p>
          <a:p>
            <a:pPr lvl="2" algn="just"/>
            <a:r>
              <a:rPr lang="en-US" i="1" dirty="0">
                <a:solidFill>
                  <a:srgbClr val="FF0000"/>
                </a:solidFill>
              </a:rPr>
              <a:t>Construct a list of &lt;pre-prepare&gt; messages to restart the normal operation of PBFT in a new view</a:t>
            </a:r>
          </a:p>
        </p:txBody>
      </p:sp>
    </p:spTree>
    <p:extLst>
      <p:ext uri="{BB962C8B-B14F-4D97-AF65-F5344CB8AC3E}">
        <p14:creationId xmlns:p14="http://schemas.microsoft.com/office/powerpoint/2010/main" val="57598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View Change</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3831372" y="5895296"/>
            <a:ext cx="1047808" cy="369332"/>
          </a:xfrm>
          <a:prstGeom prst="rect">
            <a:avLst/>
          </a:prstGeom>
          <a:noFill/>
        </p:spPr>
        <p:txBody>
          <a:bodyPr wrap="none" rtlCol="0">
            <a:spAutoFit/>
          </a:bodyPr>
          <a:lstStyle/>
          <a:p>
            <a:r>
              <a:rPr lang="en-US" b="1" dirty="0"/>
              <a:t>Replica 1</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1047808" cy="369332"/>
          </a:xfrm>
          <a:prstGeom prst="rect">
            <a:avLst/>
          </a:prstGeom>
          <a:noFill/>
        </p:spPr>
        <p:txBody>
          <a:bodyPr wrap="none" rtlCol="0">
            <a:spAutoFit/>
          </a:bodyPr>
          <a:lstStyle/>
          <a:p>
            <a:r>
              <a:rPr lang="en-US" b="1" dirty="0"/>
              <a:t>Replica 2</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81805" y="5800569"/>
            <a:ext cx="1133644" cy="646331"/>
          </a:xfrm>
          <a:prstGeom prst="rect">
            <a:avLst/>
          </a:prstGeom>
          <a:noFill/>
        </p:spPr>
        <p:txBody>
          <a:bodyPr wrap="none" rtlCol="0">
            <a:spAutoFit/>
          </a:bodyPr>
          <a:lstStyle/>
          <a:p>
            <a:pPr algn="ctr"/>
            <a:r>
              <a:rPr lang="en-US" b="1" dirty="0">
                <a:solidFill>
                  <a:srgbClr val="FF0000"/>
                </a:solidFill>
              </a:rPr>
              <a:t>Byzantine</a:t>
            </a:r>
          </a:p>
          <a:p>
            <a:pPr algn="ctr"/>
            <a:r>
              <a:rPr lang="en-US" b="1" dirty="0">
                <a:solidFill>
                  <a:srgbClr val="FF0000"/>
                </a:solidFill>
              </a:rPr>
              <a:t>Primary</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1047808" cy="369332"/>
          </a:xfrm>
          <a:prstGeom prst="rect">
            <a:avLst/>
          </a:prstGeom>
          <a:noFill/>
        </p:spPr>
        <p:txBody>
          <a:bodyPr wrap="none" rtlCol="0">
            <a:spAutoFit/>
          </a:bodyPr>
          <a:lstStyle/>
          <a:p>
            <a:r>
              <a:rPr lang="en-US" b="1" dirty="0"/>
              <a:t>Replica 3</a:t>
            </a:r>
          </a:p>
        </p:txBody>
      </p:sp>
      <p:sp>
        <p:nvSpPr>
          <p:cNvPr id="19" name="TextBox 18"/>
          <p:cNvSpPr txBox="1"/>
          <p:nvPr/>
        </p:nvSpPr>
        <p:spPr>
          <a:xfrm>
            <a:off x="447858" y="6428033"/>
            <a:ext cx="7936876" cy="338554"/>
          </a:xfrm>
          <a:prstGeom prst="rect">
            <a:avLst/>
          </a:prstGeom>
          <a:noFill/>
        </p:spPr>
        <p:txBody>
          <a:bodyPr wrap="none" rtlCol="0">
            <a:spAutoFit/>
          </a:bodyPr>
          <a:lstStyle/>
          <a:p>
            <a:r>
              <a:rPr lang="en-US" sz="1600" i="1" dirty="0">
                <a:solidFill>
                  <a:srgbClr val="0000FF"/>
                </a:solidFill>
              </a:rPr>
              <a:t>Replica 1 can now become the new primary in view v# +1 and initiate NEW-VIEW, given f = 1 </a:t>
            </a:r>
            <a:endParaRPr lang="en-US" sz="1600" b="1" i="1" dirty="0">
              <a:solidFill>
                <a:srgbClr val="0000FF"/>
              </a:solidFill>
            </a:endParaRPr>
          </a:p>
        </p:txBody>
      </p:sp>
      <p:sp>
        <p:nvSpPr>
          <p:cNvPr id="34" name="Freeform 33"/>
          <p:cNvSpPr/>
          <p:nvPr/>
        </p:nvSpPr>
        <p:spPr>
          <a:xfrm>
            <a:off x="5946559" y="1574848"/>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376475" y="1589191"/>
            <a:ext cx="932843" cy="369332"/>
          </a:xfrm>
          <a:prstGeom prst="rect">
            <a:avLst/>
          </a:prstGeom>
          <a:noFill/>
        </p:spPr>
        <p:txBody>
          <a:bodyPr wrap="none" rtlCol="0">
            <a:spAutoFit/>
          </a:bodyPr>
          <a:lstStyle/>
          <a:p>
            <a:r>
              <a:rPr lang="en-US" dirty="0"/>
              <a:t>timeout</a:t>
            </a:r>
          </a:p>
        </p:txBody>
      </p:sp>
      <p:cxnSp>
        <p:nvCxnSpPr>
          <p:cNvPr id="36" name="Straight Arrow Connector 35"/>
          <p:cNvCxnSpPr/>
          <p:nvPr/>
        </p:nvCxnSpPr>
        <p:spPr>
          <a:xfrm flipH="1">
            <a:off x="4315496" y="2204023"/>
            <a:ext cx="1631064" cy="43582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294822" y="1957933"/>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cxnSp>
        <p:nvCxnSpPr>
          <p:cNvPr id="38" name="Straight Arrow Connector 37"/>
          <p:cNvCxnSpPr/>
          <p:nvPr/>
        </p:nvCxnSpPr>
        <p:spPr>
          <a:xfrm>
            <a:off x="5946560" y="2356423"/>
            <a:ext cx="1641907" cy="669439"/>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007646" y="2756663"/>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sp>
        <p:nvSpPr>
          <p:cNvPr id="27" name="Freeform 26"/>
          <p:cNvSpPr/>
          <p:nvPr/>
        </p:nvSpPr>
        <p:spPr>
          <a:xfrm>
            <a:off x="7539374" y="338865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969290" y="3402994"/>
            <a:ext cx="932843" cy="369332"/>
          </a:xfrm>
          <a:prstGeom prst="rect">
            <a:avLst/>
          </a:prstGeom>
          <a:noFill/>
        </p:spPr>
        <p:txBody>
          <a:bodyPr wrap="none" rtlCol="0">
            <a:spAutoFit/>
          </a:bodyPr>
          <a:lstStyle/>
          <a:p>
            <a:r>
              <a:rPr lang="en-US" dirty="0"/>
              <a:t>timeout</a:t>
            </a:r>
          </a:p>
        </p:txBody>
      </p:sp>
      <p:cxnSp>
        <p:nvCxnSpPr>
          <p:cNvPr id="31" name="Straight Arrow Connector 30"/>
          <p:cNvCxnSpPr/>
          <p:nvPr/>
        </p:nvCxnSpPr>
        <p:spPr>
          <a:xfrm flipH="1">
            <a:off x="4266403" y="4034484"/>
            <a:ext cx="3272971" cy="86217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99124" y="4563420"/>
            <a:ext cx="3778123" cy="646331"/>
          </a:xfrm>
          <a:prstGeom prst="rect">
            <a:avLst/>
          </a:prstGeom>
          <a:noFill/>
        </p:spPr>
        <p:txBody>
          <a:bodyPr wrap="none" rtlCol="0">
            <a:spAutoFit/>
          </a:bodyPr>
          <a:lstStyle/>
          <a:p>
            <a:r>
              <a:rPr lang="en-US" dirty="0">
                <a:solidFill>
                  <a:srgbClr val="0000FF"/>
                </a:solidFill>
              </a:rPr>
              <a:t>&lt;view-change, </a:t>
            </a:r>
            <a:r>
              <a:rPr lang="en-US" b="1" dirty="0">
                <a:solidFill>
                  <a:srgbClr val="FF0000"/>
                </a:solidFill>
              </a:rPr>
              <a:t>v#+1</a:t>
            </a:r>
            <a:r>
              <a:rPr lang="en-US" dirty="0">
                <a:solidFill>
                  <a:srgbClr val="0000FF"/>
                </a:solidFill>
              </a:rPr>
              <a:t>, …all prepared….&gt; </a:t>
            </a:r>
          </a:p>
          <a:p>
            <a:endParaRPr lang="en-US" dirty="0"/>
          </a:p>
        </p:txBody>
      </p:sp>
    </p:spTree>
    <p:extLst>
      <p:ext uri="{BB962C8B-B14F-4D97-AF65-F5344CB8AC3E}">
        <p14:creationId xmlns:p14="http://schemas.microsoft.com/office/powerpoint/2010/main" val="156746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30756</TotalTime>
  <Words>3564</Words>
  <Application>Microsoft Office PowerPoint</Application>
  <PresentationFormat>On-screen Show (4:3)</PresentationFormat>
  <Paragraphs>335</Paragraphs>
  <Slides>34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Söhne</vt:lpstr>
      <vt:lpstr>Office Theme</vt:lpstr>
      <vt:lpstr>Distributed Systems and Computing</vt:lpstr>
      <vt:lpstr>PBFT: View Change (Changing of primary replica)</vt:lpstr>
      <vt:lpstr>PBFT: View Change</vt:lpstr>
      <vt:lpstr>PBFT: Problem Scenario 1 (Not sending expected seq#)</vt:lpstr>
      <vt:lpstr>PBFT: Problem Scenario 1</vt:lpstr>
      <vt:lpstr>PBFT: View Change</vt:lpstr>
      <vt:lpstr>PBFT: View Change</vt:lpstr>
      <vt:lpstr>PBFT: View Change</vt:lpstr>
      <vt:lpstr>PBFT: View Change</vt:lpstr>
      <vt:lpstr>PBFT: Problem Scenario 2 (Multiple different requests)</vt:lpstr>
      <vt:lpstr>PBFT: View Change Example</vt:lpstr>
      <vt:lpstr>PBFT: View Change Example</vt:lpstr>
      <vt:lpstr>PBFT: View Change (Sending)</vt:lpstr>
      <vt:lpstr>PBFT: View Change (Validity Check)</vt:lpstr>
      <vt:lpstr>PBFT: View Change  (New primary is also faulty)</vt:lpstr>
      <vt:lpstr>PBFT: Problem Scenario 3 (Message withholding)</vt:lpstr>
      <vt:lpstr>PBFT: View Change</vt:lpstr>
      <vt:lpstr>PBFT: View Change (Sending to all after timeout)</vt:lpstr>
      <vt:lpstr>PBFT: View Change (Still no reply)</vt:lpstr>
      <vt:lpstr>PBFT: Exercise (Message withholding)</vt:lpstr>
      <vt:lpstr>PBFT: Checkpointing</vt:lpstr>
      <vt:lpstr>PBFT: Checkpointing</vt:lpstr>
      <vt:lpstr>PBFT: Correctness</vt:lpstr>
      <vt:lpstr>PBFT: Correctness</vt:lpstr>
      <vt:lpstr>PBFT: Correctness</vt:lpstr>
      <vt:lpstr>PBFT: Correctness</vt:lpstr>
      <vt:lpstr>PBFT: Correctness</vt:lpstr>
      <vt:lpstr>PBFT: Liveness Consideration</vt:lpstr>
      <vt:lpstr>PBFT: Other Considerations</vt:lpstr>
      <vt:lpstr>PBFT: Sequence Consensus</vt:lpstr>
      <vt:lpstr>PBFT: Changes to PBFT</vt:lpstr>
      <vt:lpstr>PBFT: Homework</vt:lpstr>
      <vt:lpstr>PBFT: Homework</vt:lpstr>
      <vt:lpstr>PBFT: Disadvantage and Limitation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Computing</dc:title>
  <dc:creator>Sudipta Chattopadhyay</dc:creator>
  <cp:lastModifiedBy>Foo Chuan Shao</cp:lastModifiedBy>
  <cp:revision>195</cp:revision>
  <dcterms:created xsi:type="dcterms:W3CDTF">2020-04-14T15:17:47Z</dcterms:created>
  <dcterms:modified xsi:type="dcterms:W3CDTF">2023-12-13T13:26:43Z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2023-11-16T02:11:09Z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b7e17251-bfb1-4b41-85ae-4ab188ea5466</vt:lpwstr>
  </property>
  <property fmtid="{D5CDD505-2E9C-101B-9397-08002B2CF9AE}" pid="8" name="MSIP_Label_be298231-ee28-4c9e-9ffa-238d0040efda_ContentBits">
    <vt:lpwstr>0</vt:lpwstr>
  </property>
</Properties>
</file>