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4" r:id="rId18"/>
    <p:sldId id="275" r:id="rId19"/>
    <p:sldId id="276" r:id="rId20"/>
    <p:sldId id="277" r:id="rId21"/>
    <p:sldId id="280" r:id="rId22"/>
    <p:sldId id="281" r:id="rId23"/>
    <p:sldId id="278" r:id="rId24"/>
    <p:sldId id="282" r:id="rId25"/>
    <p:sldId id="283" r:id="rId26"/>
    <p:sldId id="279" r:id="rId27"/>
    <p:sldId id="284" r:id="rId28"/>
    <p:sldId id="285" r:id="rId29"/>
    <p:sldId id="286" r:id="rId30"/>
    <p:sldId id="287" r:id="rId31"/>
    <p:sldId id="288" r:id="rId32"/>
    <p:sldId id="292" r:id="rId33"/>
    <p:sldId id="293" r:id="rId34"/>
    <p:sldId id="291" r:id="rId35"/>
    <p:sldId id="290" r:id="rId36"/>
    <p:sldId id="294" r:id="rId37"/>
    <p:sldId id="295" r:id="rId38"/>
    <p:sldId id="296" r:id="rId39"/>
    <p:sldId id="297" r:id="rId40"/>
    <p:sldId id="298" r:id="rId41"/>
    <p:sldId id="299" r:id="rId42"/>
    <p:sldId id="303" r:id="rId43"/>
    <p:sldId id="304" r:id="rId44"/>
    <p:sldId id="305" r:id="rId45"/>
    <p:sldId id="306" r:id="rId46"/>
    <p:sldId id="307" r:id="rId47"/>
    <p:sldId id="322" r:id="rId48"/>
    <p:sldId id="323" r:id="rId49"/>
    <p:sldId id="308" r:id="rId50"/>
    <p:sldId id="309" r:id="rId51"/>
    <p:sldId id="310" r:id="rId52"/>
    <p:sldId id="311" r:id="rId53"/>
    <p:sldId id="314" r:id="rId54"/>
    <p:sldId id="325" r:id="rId55"/>
    <p:sldId id="326" r:id="rId56"/>
    <p:sldId id="312" r:id="rId57"/>
    <p:sldId id="313" r:id="rId58"/>
    <p:sldId id="315" r:id="rId59"/>
    <p:sldId id="316" r:id="rId60"/>
    <p:sldId id="317" r:id="rId61"/>
    <p:sldId id="318" r:id="rId62"/>
    <p:sldId id="319" r:id="rId63"/>
    <p:sldId id="320" r:id="rId64"/>
    <p:sldId id="321" r:id="rId65"/>
    <p:sldId id="327" r:id="rId66"/>
    <p:sldId id="328" r:id="rId67"/>
    <p:sldId id="324" r:id="rId68"/>
    <p:sldId id="329" r:id="rId69"/>
    <p:sldId id="330" r:id="rId70"/>
    <p:sldId id="331" r:id="rId71"/>
    <p:sldId id="332" r:id="rId72"/>
    <p:sldId id="333" r:id="rId73"/>
    <p:sldId id="334" r:id="rId74"/>
    <p:sldId id="335" r:id="rId75"/>
    <p:sldId id="336" r:id="rId76"/>
    <p:sldId id="337" r:id="rId77"/>
    <p:sldId id="338"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213" autoAdjust="0"/>
  </p:normalViewPr>
  <p:slideViewPr>
    <p:cSldViewPr snapToGrid="0" snapToObjects="1">
      <p:cViewPr varScale="1">
        <p:scale>
          <a:sx n="82" d="100"/>
          <a:sy n="82" d="100"/>
        </p:scale>
        <p:origin x="24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3:52.333"/>
    </inkml:context>
    <inkml:brush xml:id="br0">
      <inkml:brushProperty name="width" value="0.035" units="cm"/>
      <inkml:brushProperty name="height" value="0.035" units="cm"/>
    </inkml:brush>
  </inkml:definitions>
  <inkml:trace contextRef="#ctx0" brushRef="#br0">10445 1 24575,'-20'1'0,"0"2"0,0 0 0,0 2 0,-20 6 0,5-1 0,-133 41 0,117-33 0,-1-2 0,0-2 0,0-3 0,-105 10 0,-92-3 0,142-8 0,-54 4-131,-438 24-874,418-33 1005,-251 40 0,-265 26 0,151-10-1859,54-3 274,-203 30 1585,375-52-842,23-5 91,-17 8 751,-202 38 0,218-22-1515,-51 12-408,-445 111 1923,225-55 0,354-89 0,6-1 0,-7 5 535,122-24 92,-116 33 0,55-12 4888,64-17-3208,55-11-2307,-62 2 0,59-6 0,-53 9 0,-151 37 0,25-9 0,147-27 0,-26 6 0,67-10-1365,2-2-5461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3:52.823"/>
    </inkml:context>
    <inkml:brush xml:id="br0">
      <inkml:brushProperty name="width" value="0.035" units="cm"/>
      <inkml:brushProperty name="height" value="0.035" units="cm"/>
    </inkml:brush>
  </inkml:definitions>
  <inkml:trace contextRef="#ctx0" brushRef="#br0">760 1 24575,'-1'4'0,"1"1"0,-1 0 0,0-1 0,0 1 0,-1-1 0,1 0 0,-1 1 0,0-1 0,0 0 0,-1 0 0,1 0 0,-1 0 0,0 0 0,0-1 0,-5 6 0,-9 6 0,0 0 0,-20 13 0,7-6 0,-23 15 0,-1-2 0,-96 45 0,-45 27 0,143-79 0,-20 12 0,68-38 0,0 1 0,0 0 0,1 0 0,-1 1 0,1-1 0,-1 1 0,1-1 0,0 1 0,1 0 0,-1 0 0,1 0 0,0 1 0,-2 4 0,3-5 0,0 0 0,1 0 0,-1 0 0,1 1 0,0-1 0,1 0 0,-1 0 0,1 0 0,0 0 0,0 0 0,0 0 0,0 0 0,1 0 0,-1 0 0,1 0 0,0-1 0,0 1 0,1-1 0,4 6 0,7 8 0,0-1 0,28 23 0,-19-18 0,-5-6 0,0-2 0,0 0 0,2-1 0,-1-1 0,23 10 0,13 7 0,-8-6 0,0-2 0,2-2 0,0-2 0,1-2 0,60 9 0,-4-8-455,1-5 0,187-4 0,-260-7-6371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3:56.081"/>
    </inkml:context>
    <inkml:brush xml:id="br0">
      <inkml:brushProperty name="width" value="0.035" units="cm"/>
      <inkml:brushProperty name="height" value="0.035" units="cm"/>
    </inkml:brush>
  </inkml:definitions>
  <inkml:trace contextRef="#ctx0" brushRef="#br0">5047 0 24575,'-15'2'0,"-1"1"0,1 0 0,0 1 0,0 1 0,0 0 0,1 1 0,-1 1 0,-13 8 0,-15 6 0,-262 128-557,-44 18 278,-608 263-4042,692-314 3367,-522 217-1674,467-204 2706,-453 175 217,652-258-265,-222 75 576,223-86-390,-131 34 1241,57-12-318,149-42 78,19-7-5707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3:56.523"/>
    </inkml:context>
    <inkml:brush xml:id="br0">
      <inkml:brushProperty name="width" value="0.035" units="cm"/>
      <inkml:brushProperty name="height" value="0.035" units="cm"/>
    </inkml:brush>
  </inkml:definitions>
  <inkml:trace contextRef="#ctx0" brushRef="#br0">591 0 24575,'-1'4'0,"0"-1"0,-1 1 0,1-1 0,-1 0 0,0 0 0,0 0 0,0 0 0,0 0 0,-1 0 0,1 0 0,-1-1 0,-4 5 0,-4 4 0,-34 40 0,2 3 0,-50 83 0,-56 100 0,77-126 0,34-48 0,3 1 0,-30 78 0,63-139 0,1 0 0,0 0 0,0 0 0,0 0 0,0 0 0,0 1 0,0-1 0,1 0 0,0 0 0,0 1 0,0-1 0,0 0 0,0 0 0,1 1 0,-1-1 0,1 0 0,0 0 0,1 4 0,0-4 0,0-1 0,0 1 0,0-1 0,0 0 0,1 0 0,-1 0 0,1 0 0,-1 0 0,1 0 0,0-1 0,-1 1 0,1-1 0,0 0 0,0 0 0,0 0 0,0 0 0,0 0 0,0-1 0,5 1 0,48 4 0,-1-3 0,82-6 0,-16-1 0,56 2 64,315 7-750,-319 16 799,-7-1-1488,-128-17-4932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3:57.423"/>
    </inkml:context>
    <inkml:brush xml:id="br0">
      <inkml:brushProperty name="width" value="0.035" units="cm"/>
      <inkml:brushProperty name="height" value="0.035" units="cm"/>
    </inkml:brush>
  </inkml:definitions>
  <inkml:trace contextRef="#ctx0" brushRef="#br0">11863 1 24575,'-13'1'0,"0"1"0,0 0 0,0 1 0,1 1 0,-17 6 0,-2 1 0,-291 83 0,-277 92-556,367-109 425,-48 30-761,17-7 76,-377 143-687,139-48 453,-391 102-3688,-329 28 2473,161-79 2265,157-57 1284,38 13-680,541-121-18,-73 19 211,-155 30-797,61-16 0,74-17 0,-22 7 0,-18 18 0,268-74 313,-77 26 2295,-77 24-1376,330-95-977,0 0 1,0 2-1,-16 6 1,12-1-4942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4:01.817"/>
    </inkml:context>
    <inkml:brush xml:id="br0">
      <inkml:brushProperty name="width" value="0.035" units="cm"/>
      <inkml:brushProperty name="height" value="0.035" units="cm"/>
    </inkml:brush>
  </inkml:definitions>
  <inkml:trace contextRef="#ctx0" brushRef="#br0">685 0 24575,'-3'2'0,"0"-1"0,0 1 0,0 0 0,0 0 0,0 1 0,0-1 0,1 0 0,-1 1 0,1 0 0,-1-1 0,1 1 0,0 0 0,0 0 0,1 1 0,-3 5 0,-7 8 0,-28 30 0,-63 58 0,44-47 0,-128 150 0,81-90 0,31-37 0,66-71 0,1-1 0,0 2 0,0-1 0,1 1 0,0 0 0,0 0 0,2 1 0,-1-1 0,-2 14 0,6-20 0,0 1 0,0-1 0,0 1 0,1 0 0,0-1 0,0 1 0,0 0 0,1-1 0,0 1 0,0 0 0,0-1 0,1 1 0,-1-1 0,1 1 0,1-1 0,-1 0 0,1 0 0,0 0 0,0 0 0,0-1 0,7 8 0,187 161 0,-160-135 0,-1 1 0,-3 2 0,55 86 0,-74-108-66,0 0-1,32 34 1,-25-32-1100,-5-3-5660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4:02.704"/>
    </inkml:context>
    <inkml:brush xml:id="br0">
      <inkml:brushProperty name="width" value="0.035" units="cm"/>
      <inkml:brushProperty name="height" value="0.035" units="cm"/>
    </inkml:brush>
  </inkml:definitions>
  <inkml:trace contextRef="#ctx0" brushRef="#br0">1 1 24575,'6'0'0,"1"2"0,0-1 0,-1 1 0,1 0 0,-1 0 0,0 0 0,10 7 0,10 2 0,122 32 0,-40-13 0,268 75-1055,107 37-105,-155-49 513,52 18 192,171 53-346,-178-42 4480,-353-114-3561,1 0 0,-2 1-1,33 21 1,-35-19-125,2-1 1,-1 0 0,2-1 0,24 7-1,249 71 32,180 43-1534,-12-50 1330,-205-35 179,-74-10 0,-94-19 668,56 7-1223,-108-21-6086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14:34:03.336"/>
    </inkml:context>
    <inkml:brush xml:id="br0">
      <inkml:brushProperty name="width" value="0.035" units="cm"/>
      <inkml:brushProperty name="height" value="0.035" units="cm"/>
    </inkml:brush>
  </inkml:definitions>
  <inkml:trace contextRef="#ctx0" brushRef="#br0">856 1 24575,'1'4'0,"0"-1"0,0 1 0,0-1 0,1 0 0,-1 1 0,1-1 0,0 0 0,0 0 0,0 0 0,0 0 0,1 0 0,3 4 0,36 33 0,-40-38 0,96 77 0,27 26 0,59 43 0,-135-101 0,-1 3 0,-3 1 0,55 81 0,-99-129 0,19 27 0,22 46 0,-36-63 0,-1-1 0,-1 1 0,0 1 0,-1-1 0,0 0 0,-1 1 0,0 14 0,-1-8 0,0 0 0,-1 0 0,-1 0 0,-8 36 0,8-51 0,0 0 0,-1 1 0,0-1 0,-1 0 0,1 0 0,-1 0 0,0 0 0,0-1 0,0 1 0,-1-1 0,1 0 0,-1 1 0,0-2 0,-1 1 0,1 0 0,-1-1 0,1 0 0,-1 0 0,0 0 0,0-1 0,0 0 0,-7 2 0,-40 11 0,-1-3 0,-82 9 0,105-17 0,8 0 0,0 1 0,1 1 0,-34 14 0,32-10 0,0-2 0,-37 8 0,-129 25 0,-44 7 0,184-41 0,1 3 0,-80 27 0,104-28 0,0 1 0,0 2 0,1 0 0,0 1 0,1 2 0,-35 29 0,42-33-48,0 0 0,-1 0 0,-1-2 0,0 0-1,0-1 1,-1 0 0,0-2 0,-21 6 0,6-1-884,7-3-5894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831F5-CEAC-42A9-A563-D8BC53CFA4C4}" type="datetimeFigureOut">
              <a:rPr lang="en-SG" smtClean="0"/>
              <a:t>13/12/2023</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1FBE2-41C9-4506-8643-5BFDF2038EBD}" type="slidenum">
              <a:rPr lang="en-SG" smtClean="0"/>
              <a:t>‹#›</a:t>
            </a:fld>
            <a:endParaRPr lang="en-SG"/>
          </a:p>
        </p:txBody>
      </p:sp>
    </p:spTree>
    <p:extLst>
      <p:ext uri="{BB962C8B-B14F-4D97-AF65-F5344CB8AC3E}">
        <p14:creationId xmlns:p14="http://schemas.microsoft.com/office/powerpoint/2010/main" val="52876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Improved Cache Consistency Protocols:</a:t>
            </a:r>
            <a:r>
              <a:rPr lang="en-US" b="0" i="0" dirty="0">
                <a:solidFill>
                  <a:srgbClr val="D1D5DB"/>
                </a:solidFill>
                <a:effectLst/>
                <a:latin typeface="Söhne"/>
              </a:rPr>
              <a:t> Implementing more sophisticated protocols to ensure cache consistency across different clients. This could involve techniques like versioning, cache invalidation, or update propagation.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Write-through Caching:</a:t>
            </a:r>
            <a:r>
              <a:rPr lang="en-US" b="0" i="0" dirty="0">
                <a:solidFill>
                  <a:srgbClr val="D1D5DB"/>
                </a:solidFill>
                <a:effectLst/>
                <a:latin typeface="Söhne"/>
              </a:rPr>
              <a:t> Ensuring that changes made to the cache are immediately written to the server, thereby reducing inconsistency issues.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Client-side Caching with Periodic Synchronization:</a:t>
            </a:r>
            <a:r>
              <a:rPr lang="en-US" b="0" i="0" dirty="0">
                <a:solidFill>
                  <a:srgbClr val="D1D5DB"/>
                </a:solidFill>
                <a:effectLst/>
                <a:latin typeface="Söhne"/>
              </a:rPr>
              <a:t> Clients can maintain local caches and periodically synchronize with the server. This can reduce load on the server and improve response times for the clients.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Use of Cache Coherence Mechanisms:</a:t>
            </a:r>
            <a:r>
              <a:rPr lang="en-US" b="0" i="0" dirty="0">
                <a:solidFill>
                  <a:srgbClr val="D1D5DB"/>
                </a:solidFill>
                <a:effectLst/>
                <a:latin typeface="Söhne"/>
              </a:rPr>
              <a:t> Implementing cache coherence mechanisms to maintain a consistent state across distributed caches.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Leasing Mechanism:</a:t>
            </a:r>
            <a:r>
              <a:rPr lang="en-US" b="0" i="0" dirty="0">
                <a:solidFill>
                  <a:srgbClr val="D1D5DB"/>
                </a:solidFill>
                <a:effectLst/>
                <a:latin typeface="Söhne"/>
              </a:rPr>
              <a:t> Implementing a leasing mechanism where a client obtains a lease for exclusive write access to a file, reducing the chance of conflicting writes.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Replication of Data:</a:t>
            </a:r>
            <a:r>
              <a:rPr lang="en-US" b="0" i="0" dirty="0">
                <a:solidFill>
                  <a:srgbClr val="D1D5DB"/>
                </a:solidFill>
                <a:effectLst/>
                <a:latin typeface="Söhne"/>
              </a:rPr>
              <a:t> Replicating data across different servers can help in ensuring data availability and consistency.</a:t>
            </a:r>
          </a:p>
          <a:p>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20</a:t>
            </a:fld>
            <a:endParaRPr lang="en-SG"/>
          </a:p>
        </p:txBody>
      </p:sp>
    </p:spTree>
    <p:extLst>
      <p:ext uri="{BB962C8B-B14F-4D97-AF65-F5344CB8AC3E}">
        <p14:creationId xmlns:p14="http://schemas.microsoft.com/office/powerpoint/2010/main" val="150732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FFFFFF"/>
                </a:solidFill>
                <a:effectLst/>
                <a:latin typeface="Söhne"/>
              </a:rPr>
              <a:t>Seek:</a:t>
            </a:r>
            <a:r>
              <a:rPr lang="en-US" b="0" i="0" dirty="0">
                <a:solidFill>
                  <a:srgbClr val="FFFFFF"/>
                </a:solidFill>
                <a:effectLst/>
                <a:latin typeface="Söhne"/>
              </a:rPr>
              <a:t> This refers to the action of moving the file pointer to a specific location within a file. In a file system, when you "seek," you are essentially instructing the system to move to a certain position in the file, so that subsequent operations (like reading or writing) start from that position. This operation does not involve reading or writing data; it's more about positioning the file pointer.</a:t>
            </a:r>
          </a:p>
          <a:p>
            <a:pPr algn="l">
              <a:buFont typeface="Arial" panose="020B0604020202020204" pitchFamily="34" charset="0"/>
              <a:buChar char="•"/>
            </a:pPr>
            <a:endParaRPr lang="en-US" b="0" i="0" dirty="0">
              <a:solidFill>
                <a:srgbClr val="FFFFFF"/>
              </a:solidFill>
              <a:effectLst/>
              <a:latin typeface="Söhne"/>
            </a:endParaRPr>
          </a:p>
          <a:p>
            <a:pPr algn="l">
              <a:buFont typeface="Arial" panose="020B0604020202020204" pitchFamily="34" charset="0"/>
              <a:buChar char="•"/>
            </a:pPr>
            <a:r>
              <a:rPr lang="en-US" b="1" i="0" dirty="0">
                <a:solidFill>
                  <a:srgbClr val="FFFFFF"/>
                </a:solidFill>
                <a:effectLst/>
                <a:latin typeface="Söhne"/>
              </a:rPr>
              <a:t>Read:</a:t>
            </a:r>
            <a:r>
              <a:rPr lang="en-US" b="0" i="0" dirty="0">
                <a:solidFill>
                  <a:srgbClr val="FFFFFF"/>
                </a:solidFill>
                <a:effectLst/>
                <a:latin typeface="Söhne"/>
              </a:rPr>
              <a:t> This is the action of actually reading data from the file. When a "read" operation is performed, the file system fetches data from the current position of the file pointer, and this data is then used or processed as needed.</a:t>
            </a:r>
          </a:p>
          <a:p>
            <a:pPr algn="l">
              <a:buFont typeface="Arial" panose="020B0604020202020204" pitchFamily="34" charset="0"/>
              <a:buChar char="•"/>
            </a:pPr>
            <a:endParaRPr lang="en-US" b="0" i="0" dirty="0">
              <a:solidFill>
                <a:srgbClr val="FFFFFF"/>
              </a:solidFill>
              <a:effectLst/>
              <a:latin typeface="Söhne"/>
            </a:endParaRPr>
          </a:p>
          <a:p>
            <a:pPr algn="l"/>
            <a:r>
              <a:rPr lang="en-US" b="0" i="0" dirty="0">
                <a:solidFill>
                  <a:srgbClr val="FFFFFF"/>
                </a:solidFill>
                <a:effectLst/>
                <a:latin typeface="Söhne"/>
              </a:rPr>
              <a:t>In a stateless design, these operations are handled differently compared to a stateful design. In a stateful design, the server </a:t>
            </a:r>
            <a:r>
              <a:rPr lang="en-US" b="1" i="0" dirty="0">
                <a:solidFill>
                  <a:srgbClr val="FFFFFF"/>
                </a:solidFill>
                <a:effectLst/>
                <a:latin typeface="Söhne"/>
              </a:rPr>
              <a:t>keeps track of the state of each client's interaction with the file</a:t>
            </a:r>
            <a:r>
              <a:rPr lang="en-US" b="0" i="0" dirty="0">
                <a:solidFill>
                  <a:srgbClr val="FFFFFF"/>
                </a:solidFill>
                <a:effectLst/>
                <a:latin typeface="Söhne"/>
              </a:rPr>
              <a:t> (like the current position of the file pointer). However, in a stateless design, the server does not maintain any client state. This means each client request must include enough information for the server to perform the requested action independently. For instance, in a stateless design, a read request would need to include information about where in the file to start reading, as the server does not remember the client's last position in the file.</a:t>
            </a:r>
          </a:p>
          <a:p>
            <a:br>
              <a:rPr lang="en-US" b="0" i="0" dirty="0">
                <a:solidFill>
                  <a:srgbClr val="FFFFFF"/>
                </a:solidFill>
                <a:effectLst/>
                <a:latin typeface="Söhne"/>
              </a:rPr>
            </a:br>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24</a:t>
            </a:fld>
            <a:endParaRPr lang="en-SG"/>
          </a:p>
        </p:txBody>
      </p:sp>
    </p:spTree>
    <p:extLst>
      <p:ext uri="{BB962C8B-B14F-4D97-AF65-F5344CB8AC3E}">
        <p14:creationId xmlns:p14="http://schemas.microsoft.com/office/powerpoint/2010/main" val="109069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why, assume that the server crash has robust data recovery, that’s why it knows how to reply I guess</a:t>
            </a:r>
          </a:p>
          <a:p>
            <a:endParaRPr lang="en-US" dirty="0"/>
          </a:p>
          <a:p>
            <a:r>
              <a:rPr lang="en-US" dirty="0"/>
              <a:t>I would think that a better scenario would be to show that seek requires to store some past information and when the server crashes, the state is all lost &amp; the next read is not understood</a:t>
            </a:r>
          </a:p>
          <a:p>
            <a:endParaRPr lang="en-US" dirty="0"/>
          </a:p>
          <a:p>
            <a:r>
              <a:rPr lang="en-US" dirty="0"/>
              <a:t>But in stateless, if it crashes, just request again and it will respond correctly</a:t>
            </a:r>
          </a:p>
        </p:txBody>
      </p:sp>
      <p:sp>
        <p:nvSpPr>
          <p:cNvPr id="4" name="Slide Number Placeholder 3"/>
          <p:cNvSpPr>
            <a:spLocks noGrp="1"/>
          </p:cNvSpPr>
          <p:nvPr>
            <p:ph type="sldNum" sz="quarter" idx="5"/>
          </p:nvPr>
        </p:nvSpPr>
        <p:spPr/>
        <p:txBody>
          <a:bodyPr/>
          <a:lstStyle/>
          <a:p>
            <a:fld id="{1391FBE2-41C9-4506-8643-5BFDF2038EBD}" type="slidenum">
              <a:rPr lang="en-SG" smtClean="0"/>
              <a:t>25</a:t>
            </a:fld>
            <a:endParaRPr lang="en-SG"/>
          </a:p>
        </p:txBody>
      </p:sp>
    </p:spTree>
    <p:extLst>
      <p:ext uri="{BB962C8B-B14F-4D97-AF65-F5344CB8AC3E}">
        <p14:creationId xmlns:p14="http://schemas.microsoft.com/office/powerpoint/2010/main" val="3350883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depends on how often a client wishes to poll</a:t>
            </a:r>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33</a:t>
            </a:fld>
            <a:endParaRPr lang="en-SG"/>
          </a:p>
        </p:txBody>
      </p:sp>
    </p:spTree>
    <p:extLst>
      <p:ext uri="{BB962C8B-B14F-4D97-AF65-F5344CB8AC3E}">
        <p14:creationId xmlns:p14="http://schemas.microsoft.com/office/powerpoint/2010/main" val="166427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Sequential consistency is a memory consistency model where the result of any execution is the same as if the operations of all the processors were executed in some sequential order, and the operations of each individual processor appear in this sequence in the order specified by its program.</a:t>
            </a:r>
          </a:p>
          <a:p>
            <a:pPr algn="l"/>
            <a:endParaRPr lang="en-US" b="0" i="0" dirty="0">
              <a:solidFill>
                <a:srgbClr val="D1D5DB"/>
              </a:solidFill>
              <a:effectLst/>
              <a:latin typeface="Söhne"/>
            </a:endParaRPr>
          </a:p>
          <a:p>
            <a:pPr algn="l"/>
            <a:r>
              <a:rPr lang="en-US" b="0" i="0" dirty="0">
                <a:solidFill>
                  <a:srgbClr val="D1D5DB"/>
                </a:solidFill>
                <a:effectLst/>
                <a:latin typeface="Söhne"/>
              </a:rPr>
              <a:t>NFS, on the other hand, is designed to be a stateless protocol that provides file system services over a network. Its stateless nature means that the server does not keep track of client states or the sequence of operations. While this design simplifies the protocol and helps with scalability and recovery from crashes, it also means that NFS </a:t>
            </a:r>
            <a:r>
              <a:rPr lang="en-US" b="1" i="0" dirty="0">
                <a:solidFill>
                  <a:srgbClr val="D1D5DB"/>
                </a:solidFill>
                <a:effectLst/>
                <a:latin typeface="Söhne"/>
              </a:rPr>
              <a:t>cannot guarantee sequential consistency</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NFS clients typically cache data and metadata, which can lead to inconsistencies between the server and clients. For example, if one client writes to a file and another client reads from the same file shortly afterwards, the second client might not see the changes made by the first client immediately due to caching. This behavior does not align with the principles of sequential consistency, where such changes would need to be visible immediately in the order they were executed.</a:t>
            </a:r>
          </a:p>
          <a:p>
            <a:pPr algn="l"/>
            <a:endParaRPr lang="en-US" b="0" i="0" dirty="0">
              <a:solidFill>
                <a:srgbClr val="D1D5DB"/>
              </a:solidFill>
              <a:effectLst/>
              <a:latin typeface="Söhne"/>
            </a:endParaRPr>
          </a:p>
          <a:p>
            <a:pPr algn="l"/>
            <a:r>
              <a:rPr lang="en-US" b="0" i="0" dirty="0">
                <a:solidFill>
                  <a:srgbClr val="D1D5DB"/>
                </a:solidFill>
                <a:effectLst/>
                <a:latin typeface="Söhne"/>
              </a:rPr>
              <a:t>Furthermore, NFS uses a write-back cache (write-back = write to cache before writing to other places) by default, where changes made by a client are not immediately reflected on the server. This approach can lead to scenarios where the operations appear out of order from the perspective of different clients, which is another deviation from the principles of sequential consistency.</a:t>
            </a:r>
          </a:p>
          <a:p>
            <a:pPr algn="l"/>
            <a:endParaRPr lang="en-US" b="0" i="0" dirty="0">
              <a:solidFill>
                <a:srgbClr val="D1D5DB"/>
              </a:solidFill>
              <a:effectLst/>
              <a:latin typeface="Söhne"/>
            </a:endParaRPr>
          </a:p>
          <a:p>
            <a:pPr algn="l"/>
            <a:r>
              <a:rPr lang="en-US" b="0" i="0" dirty="0">
                <a:solidFill>
                  <a:srgbClr val="D1D5DB"/>
                </a:solidFill>
                <a:effectLst/>
                <a:latin typeface="Söhne"/>
              </a:rPr>
              <a:t>In summary, NFS's design choices, particularly its stateless nature and client-side caching mechanisms, lead to a system that does not adhere to sequential consistency. Instead, NFS is optimized for performance and reliability in a network environment, with trade-offs in terms of strict consistency.</a:t>
            </a:r>
          </a:p>
          <a:p>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34</a:t>
            </a:fld>
            <a:endParaRPr lang="en-SG"/>
          </a:p>
        </p:txBody>
      </p:sp>
    </p:spTree>
    <p:extLst>
      <p:ext uri="{BB962C8B-B14F-4D97-AF65-F5344CB8AC3E}">
        <p14:creationId xmlns:p14="http://schemas.microsoft.com/office/powerpoint/2010/main" val="208185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 Client 3 Writes to File: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Client 3 opens the file and writes data to it. This could involve multiple write operations depending on the size and nature of the data.</a:t>
            </a:r>
          </a:p>
          <a:p>
            <a:pPr marL="742950" lvl="1" indent="-285750" algn="l">
              <a:buFont typeface="+mj-lt"/>
              <a:buAutoNum type="arabicPeriod"/>
            </a:pPr>
            <a:r>
              <a:rPr lang="en-US" b="0" i="0" dirty="0">
                <a:solidFill>
                  <a:srgbClr val="D1D5DB"/>
                </a:solidFill>
                <a:effectLst/>
                <a:latin typeface="Söhne"/>
              </a:rPr>
              <a:t>After finishing the write operations, Client 3 closes the file. The data is now stored on the server.</a:t>
            </a:r>
          </a:p>
          <a:p>
            <a:pPr algn="l">
              <a:buFont typeface="+mj-lt"/>
              <a:buAutoNum type="arabicPeriod"/>
            </a:pPr>
            <a:r>
              <a:rPr lang="en-US" b="1" i="0" dirty="0">
                <a:solidFill>
                  <a:srgbClr val="D1D5DB"/>
                </a:solidFill>
                <a:effectLst/>
                <a:latin typeface="Söhne"/>
              </a:rPr>
              <a:t> Client 1 Reads File: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Client 1 sends a request to the server to open the same file for reading.</a:t>
            </a:r>
          </a:p>
          <a:p>
            <a:pPr marL="742950" lvl="1" indent="-285750" algn="l">
              <a:buFont typeface="+mj-lt"/>
              <a:buAutoNum type="arabicPeriod"/>
            </a:pPr>
            <a:r>
              <a:rPr lang="en-US" b="0" i="0" dirty="0">
                <a:solidFill>
                  <a:srgbClr val="D1D5DB"/>
                </a:solidFill>
                <a:effectLst/>
                <a:latin typeface="Söhne"/>
              </a:rPr>
              <a:t>The server processes this request and sends the relevant file data to Client 1.</a:t>
            </a:r>
          </a:p>
          <a:p>
            <a:pPr marL="742950" lvl="1" indent="-285750" algn="l">
              <a:buFont typeface="+mj-lt"/>
              <a:buAutoNum type="arabicPeriod"/>
            </a:pPr>
            <a:r>
              <a:rPr lang="en-US" b="0" i="0" dirty="0">
                <a:solidFill>
                  <a:srgbClr val="D1D5DB"/>
                </a:solidFill>
                <a:effectLst/>
                <a:latin typeface="Söhne"/>
              </a:rPr>
              <a:t>Client 1 reads the data. This data is the version of the file as updated by Client 3.</a:t>
            </a:r>
          </a:p>
          <a:p>
            <a:pPr marL="742950" lvl="1" indent="-285750" algn="l">
              <a:buFont typeface="+mj-lt"/>
              <a:buAutoNum type="arabicPeriod"/>
            </a:pPr>
            <a:r>
              <a:rPr lang="en-US" b="0" i="0" dirty="0">
                <a:solidFill>
                  <a:srgbClr val="D1D5DB"/>
                </a:solidFill>
                <a:effectLst/>
                <a:latin typeface="Söhne"/>
              </a:rPr>
              <a:t>Once Client 1 finishes reading, it closes the file.</a:t>
            </a:r>
          </a:p>
          <a:p>
            <a:pPr algn="l">
              <a:buFont typeface="+mj-lt"/>
              <a:buAutoNum type="arabicPeriod"/>
            </a:pPr>
            <a:r>
              <a:rPr lang="en-US" b="1" i="0" dirty="0">
                <a:solidFill>
                  <a:srgbClr val="D1D5DB"/>
                </a:solidFill>
                <a:effectLst/>
                <a:latin typeface="Söhne"/>
              </a:rPr>
              <a:t> Client 3 Updates File (Optional):</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If there's a scenario where Client 3 updates the file again, then Client 3 would repeat the process of opening, writing, and closing the file. This would modify the file content on the server.</a:t>
            </a:r>
          </a:p>
          <a:p>
            <a:pPr algn="l">
              <a:buFont typeface="+mj-lt"/>
              <a:buAutoNum type="arabicPeriod"/>
            </a:pPr>
            <a:r>
              <a:rPr lang="en-US" b="1" i="0" dirty="0">
                <a:solidFill>
                  <a:srgbClr val="D1D5DB"/>
                </a:solidFill>
                <a:effectLst/>
                <a:latin typeface="Söhne"/>
              </a:rPr>
              <a:t> Client 2 Reads File: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Client 2 sends a request to the server to open the same file for reading.</a:t>
            </a:r>
          </a:p>
          <a:p>
            <a:pPr marL="742950" lvl="1" indent="-285750" algn="l">
              <a:buFont typeface="+mj-lt"/>
              <a:buAutoNum type="arabicPeriod"/>
            </a:pPr>
            <a:r>
              <a:rPr lang="en-US" b="0" i="0" dirty="0">
                <a:solidFill>
                  <a:srgbClr val="D1D5DB"/>
                </a:solidFill>
                <a:effectLst/>
                <a:latin typeface="Söhne"/>
              </a:rPr>
              <a:t>The server processes the request and sends the file data to Client 2.</a:t>
            </a:r>
          </a:p>
          <a:p>
            <a:pPr marL="742950" lvl="1" indent="-285750" algn="l">
              <a:buFont typeface="+mj-lt"/>
              <a:buAutoNum type="arabicPeriod"/>
            </a:pPr>
            <a:r>
              <a:rPr lang="en-US" b="0" i="0" dirty="0">
                <a:solidFill>
                  <a:srgbClr val="D1D5DB"/>
                </a:solidFill>
                <a:effectLst/>
                <a:latin typeface="Söhne"/>
              </a:rPr>
              <a:t>Client 2 reads the data. Depending on whether Client 3 updated the file again in step 3, this data could be different from what Client 1 read.</a:t>
            </a:r>
          </a:p>
          <a:p>
            <a:pPr marL="742950" lvl="1" indent="-285750" algn="l">
              <a:buFont typeface="+mj-lt"/>
              <a:buAutoNum type="arabicPeriod"/>
            </a:pPr>
            <a:r>
              <a:rPr lang="en-US" b="0" i="0" dirty="0">
                <a:solidFill>
                  <a:srgbClr val="D1D5DB"/>
                </a:solidFill>
                <a:effectLst/>
                <a:latin typeface="Söhne"/>
              </a:rPr>
              <a:t>Client 2 then closes the file after finishing reading.</a:t>
            </a:r>
          </a:p>
        </p:txBody>
      </p:sp>
      <p:sp>
        <p:nvSpPr>
          <p:cNvPr id="4" name="Slide Number Placeholder 3"/>
          <p:cNvSpPr>
            <a:spLocks noGrp="1"/>
          </p:cNvSpPr>
          <p:nvPr>
            <p:ph type="sldNum" sz="quarter" idx="5"/>
          </p:nvPr>
        </p:nvSpPr>
        <p:spPr/>
        <p:txBody>
          <a:bodyPr/>
          <a:lstStyle/>
          <a:p>
            <a:fld id="{1391FBE2-41C9-4506-8643-5BFDF2038EBD}" type="slidenum">
              <a:rPr lang="en-SG" smtClean="0"/>
              <a:t>35</a:t>
            </a:fld>
            <a:endParaRPr lang="en-SG"/>
          </a:p>
        </p:txBody>
      </p:sp>
    </p:spTree>
    <p:extLst>
      <p:ext uri="{BB962C8B-B14F-4D97-AF65-F5344CB8AC3E}">
        <p14:creationId xmlns:p14="http://schemas.microsoft.com/office/powerpoint/2010/main" val="42415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Söhne"/>
              </a:rPr>
              <a:t>Andrew File System (AFS) does not follow sequential consistency in the strictest sense. Sequential consistency is a model for how operations in a distributed system, especially read and write operations, are seen by all users of the system. In a sequentially consistent system, all operations appear to occur in a single, agreed-upon order.</a:t>
            </a:r>
          </a:p>
          <a:p>
            <a:pPr algn="l"/>
            <a:endParaRPr lang="en-US" b="0" i="0" dirty="0">
              <a:solidFill>
                <a:srgbClr val="FFFFFF"/>
              </a:solidFill>
              <a:effectLst/>
              <a:latin typeface="Söhne"/>
            </a:endParaRPr>
          </a:p>
          <a:p>
            <a:pPr algn="l"/>
            <a:r>
              <a:rPr lang="en-US" b="0" i="0" dirty="0">
                <a:solidFill>
                  <a:srgbClr val="FFFFFF"/>
                </a:solidFill>
                <a:effectLst/>
                <a:latin typeface="Söhne"/>
              </a:rPr>
              <a:t>AFS, however, implements a different consistency model known as client-side caching with callback, which is more relaxed compared to sequential consistency. Here's how it works:</a:t>
            </a:r>
          </a:p>
          <a:p>
            <a:pPr algn="l"/>
            <a:endParaRPr lang="en-US" b="0" i="0" dirty="0">
              <a:solidFill>
                <a:srgbClr val="FFFFFF"/>
              </a:solidFill>
              <a:effectLst/>
              <a:latin typeface="Söhne"/>
            </a:endParaRPr>
          </a:p>
          <a:p>
            <a:pPr algn="l">
              <a:buFont typeface="+mj-lt"/>
              <a:buAutoNum type="arabicPeriod"/>
            </a:pPr>
            <a:r>
              <a:rPr lang="en-US" b="1" i="0" dirty="0">
                <a:solidFill>
                  <a:srgbClr val="FFFFFF"/>
                </a:solidFill>
                <a:effectLst/>
                <a:latin typeface="Söhne"/>
              </a:rPr>
              <a:t>Client-Side Caching:</a:t>
            </a:r>
            <a:r>
              <a:rPr lang="en-US" b="0" i="0" dirty="0">
                <a:solidFill>
                  <a:srgbClr val="FFFFFF"/>
                </a:solidFill>
                <a:effectLst/>
                <a:latin typeface="Söhne"/>
              </a:rPr>
              <a:t> Clients in AFS cache files or parts of files locally. This means that read and write operations can be performed quickly on the local cache without always needing to interact with the server.</a:t>
            </a:r>
          </a:p>
          <a:p>
            <a:pPr algn="l">
              <a:buFont typeface="+mj-lt"/>
              <a:buAutoNum type="arabicPeriod"/>
            </a:pPr>
            <a:endParaRPr lang="en-US" b="0" i="0" dirty="0">
              <a:solidFill>
                <a:srgbClr val="FFFFFF"/>
              </a:solidFill>
              <a:effectLst/>
              <a:latin typeface="Söhne"/>
            </a:endParaRPr>
          </a:p>
          <a:p>
            <a:pPr algn="l">
              <a:buFont typeface="+mj-lt"/>
              <a:buAutoNum type="arabicPeriod"/>
            </a:pPr>
            <a:r>
              <a:rPr lang="en-US" b="1" i="0" dirty="0">
                <a:effectLst/>
                <a:latin typeface="Söhne"/>
              </a:rPr>
              <a:t>Delayed Update Propagation:</a:t>
            </a:r>
            <a:r>
              <a:rPr lang="en-US" b="0" i="0" dirty="0">
                <a:solidFill>
                  <a:srgbClr val="D1D5DB"/>
                </a:solidFill>
                <a:effectLst/>
                <a:latin typeface="Söhne"/>
              </a:rPr>
              <a:t> Updates made by a client to a cached file are not immediately visible to other clients. These updates are only propagated to the server (and hence to other clients) when the cache is synchronized. This delay means that operations are not instantly globally ordered or visible.</a:t>
            </a:r>
            <a:endParaRPr lang="en-US" b="0" i="0" dirty="0">
              <a:solidFill>
                <a:srgbClr val="FFFFFF"/>
              </a:solidFill>
              <a:effectLst/>
              <a:latin typeface="Söhne"/>
            </a:endParaRPr>
          </a:p>
          <a:p>
            <a:pPr algn="l">
              <a:buFont typeface="+mj-lt"/>
              <a:buAutoNum type="arabicPeriod"/>
            </a:pPr>
            <a:endParaRPr lang="en-US" b="0" i="0" dirty="0">
              <a:solidFill>
                <a:srgbClr val="FFFFFF"/>
              </a:solidFill>
              <a:effectLst/>
              <a:latin typeface="Söhne"/>
            </a:endParaRPr>
          </a:p>
          <a:p>
            <a:pPr algn="l">
              <a:buFont typeface="+mj-lt"/>
              <a:buAutoNum type="arabicPeriod"/>
            </a:pPr>
            <a:r>
              <a:rPr lang="en-US" b="1" i="0" dirty="0">
                <a:solidFill>
                  <a:srgbClr val="FFFFFF"/>
                </a:solidFill>
                <a:effectLst/>
                <a:latin typeface="Söhne"/>
              </a:rPr>
              <a:t>Callback System:</a:t>
            </a:r>
            <a:r>
              <a:rPr lang="en-US" b="0" i="0" dirty="0">
                <a:solidFill>
                  <a:srgbClr val="FFFFFF"/>
                </a:solidFill>
                <a:effectLst/>
                <a:latin typeface="Söhne"/>
              </a:rPr>
              <a:t> When a client fetches data from the server, the server promises to notify the client if another client modifies the same data. This notification is known as a "callback." If a client holding a cached copy of a file receives a callback from the server, it knows that its copy is out of date and must be refreshed from the server.</a:t>
            </a:r>
          </a:p>
          <a:p>
            <a:pPr algn="l">
              <a:buFont typeface="+mj-lt"/>
              <a:buAutoNum type="arabicPeriod"/>
            </a:pPr>
            <a:endParaRPr lang="en-US" b="0" i="0" dirty="0">
              <a:solidFill>
                <a:srgbClr val="FFFFFF"/>
              </a:solidFill>
              <a:effectLst/>
              <a:latin typeface="Söhne"/>
            </a:endParaRPr>
          </a:p>
          <a:p>
            <a:pPr algn="l"/>
            <a:r>
              <a:rPr lang="en-US" b="0" i="0" dirty="0">
                <a:solidFill>
                  <a:srgbClr val="FFFFFF"/>
                </a:solidFill>
                <a:effectLst/>
                <a:latin typeface="Söhne"/>
              </a:rPr>
              <a:t>This approach allows AFS to provide better performance by reducing server load and network traffic, but it does not guarantee sequential consistency. Instead, it aims for a balance between performance and consistency, suitable for the environments where AFS is typically used (like large-scale, distributed academic and corporate settings). In these environments, the trade-off for slightly less strict consistency is often acceptable given the significant performance benefits.</a:t>
            </a:r>
          </a:p>
          <a:p>
            <a:br>
              <a:rPr lang="en-US" b="0" i="0" dirty="0">
                <a:solidFill>
                  <a:srgbClr val="FFFFFF"/>
                </a:solidFill>
                <a:effectLst/>
                <a:latin typeface="Söhne"/>
              </a:rPr>
            </a:br>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42</a:t>
            </a:fld>
            <a:endParaRPr lang="en-SG"/>
          </a:p>
        </p:txBody>
      </p:sp>
    </p:spTree>
    <p:extLst>
      <p:ext uri="{BB962C8B-B14F-4D97-AF65-F5344CB8AC3E}">
        <p14:creationId xmlns:p14="http://schemas.microsoft.com/office/powerpoint/2010/main" val="413793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Yes, NFS can also become a performance bottleneck, particularly in environments with high demand for file access or large-scale operations. However, there are ways to mitigate this and improve scalability, including the use of multiple listeners or servers.</a:t>
            </a:r>
          </a:p>
          <a:p>
            <a:pPr algn="l">
              <a:buFont typeface="+mj-lt"/>
              <a:buAutoNum type="arabicPeriod"/>
            </a:pPr>
            <a:r>
              <a:rPr lang="en-US" b="1" i="0" dirty="0">
                <a:solidFill>
                  <a:srgbClr val="D1D5DB"/>
                </a:solidFill>
                <a:effectLst/>
                <a:latin typeface="Söhne"/>
              </a:rPr>
              <a:t>Performance Bottleneck</a:t>
            </a:r>
            <a:r>
              <a:rPr lang="en-US" b="0" i="0" dirty="0">
                <a:solidFill>
                  <a:srgbClr val="D1D5DB"/>
                </a:solidFill>
                <a:effectLst/>
                <a:latin typeface="Söhne"/>
              </a:rPr>
              <a:t>: NFS performance can be limited by several factors:</a:t>
            </a:r>
          </a:p>
          <a:p>
            <a:pPr marL="742950" lvl="1" indent="-285750" algn="l">
              <a:buFont typeface="+mj-lt"/>
              <a:buAutoNum type="arabicPeriod"/>
            </a:pPr>
            <a:r>
              <a:rPr lang="en-US" b="1" i="0" dirty="0">
                <a:solidFill>
                  <a:srgbClr val="D1D5DB"/>
                </a:solidFill>
                <a:effectLst/>
                <a:latin typeface="Söhne"/>
              </a:rPr>
              <a:t>Server Capacity</a:t>
            </a:r>
            <a:r>
              <a:rPr lang="en-US" b="0" i="0" dirty="0">
                <a:solidFill>
                  <a:srgbClr val="D1D5DB"/>
                </a:solidFill>
                <a:effectLst/>
                <a:latin typeface="Söhne"/>
              </a:rPr>
              <a:t>: If many clients are accessing the NFS server simultaneously, the server's CPU, memory, or disk I/O might become saturated, leading to a bottleneck.</a:t>
            </a:r>
          </a:p>
          <a:p>
            <a:pPr marL="742950" lvl="1" indent="-285750" algn="l">
              <a:buFont typeface="+mj-lt"/>
              <a:buAutoNum type="arabicPeriod"/>
            </a:pPr>
            <a:r>
              <a:rPr lang="en-US" b="1" i="0" dirty="0">
                <a:solidFill>
                  <a:srgbClr val="D1D5DB"/>
                </a:solidFill>
                <a:effectLst/>
                <a:latin typeface="Söhne"/>
              </a:rPr>
              <a:t>Network Bandwidth</a:t>
            </a:r>
            <a:r>
              <a:rPr lang="en-US" b="0" i="0" dirty="0">
                <a:solidFill>
                  <a:srgbClr val="D1D5DB"/>
                </a:solidFill>
                <a:effectLst/>
                <a:latin typeface="Söhne"/>
              </a:rPr>
              <a:t>: NFS heavily relies on network bandwidth. If the network is congested or lacks sufficient bandwidth, it can become a bottleneck.</a:t>
            </a:r>
          </a:p>
          <a:p>
            <a:pPr algn="l">
              <a:buFont typeface="+mj-lt"/>
              <a:buAutoNum type="arabicPeriod"/>
            </a:pPr>
            <a:r>
              <a:rPr lang="en-US" b="1" i="0" dirty="0">
                <a:solidFill>
                  <a:srgbClr val="D1D5DB"/>
                </a:solidFill>
                <a:effectLst/>
                <a:latin typeface="Söhne"/>
              </a:rPr>
              <a:t>Multiple NFS Servers/Listeners</a:t>
            </a:r>
            <a:r>
              <a:rPr lang="en-US" b="0" i="0" dirty="0">
                <a:solidFill>
                  <a:srgbClr val="D1D5DB"/>
                </a:solidFill>
                <a:effectLst/>
                <a:latin typeface="Söhne"/>
              </a:rPr>
              <a:t>: To alleviate these issues, you can deploy multiple NFS servers or set up multiple listener services on a single server.</a:t>
            </a:r>
          </a:p>
          <a:p>
            <a:pPr marL="742950" lvl="1" indent="-285750" algn="l">
              <a:buFont typeface="+mj-lt"/>
              <a:buAutoNum type="arabicPeriod"/>
            </a:pPr>
            <a:r>
              <a:rPr lang="en-US" b="1" i="0" dirty="0">
                <a:solidFill>
                  <a:srgbClr val="D1D5DB"/>
                </a:solidFill>
                <a:effectLst/>
                <a:latin typeface="Söhne"/>
              </a:rPr>
              <a:t>Load Balancing</a:t>
            </a:r>
            <a:r>
              <a:rPr lang="en-US" b="0" i="0" dirty="0">
                <a:solidFill>
                  <a:srgbClr val="D1D5DB"/>
                </a:solidFill>
                <a:effectLst/>
                <a:latin typeface="Söhne"/>
              </a:rPr>
              <a:t>: Using multiple NFS servers, each serving a portion of the overall load, can distribute the demand more evenly and reduce the risk of any single server becoming a bottleneck. A load balancer or a DNS round-robin approach can distribute client requests across multiple servers.</a:t>
            </a:r>
          </a:p>
          <a:p>
            <a:pPr marL="742950" lvl="1" indent="-285750" algn="l">
              <a:buFont typeface="+mj-lt"/>
              <a:buAutoNum type="arabicPeriod"/>
            </a:pPr>
            <a:r>
              <a:rPr lang="en-US" b="1" i="0" dirty="0">
                <a:solidFill>
                  <a:srgbClr val="D1D5DB"/>
                </a:solidFill>
                <a:effectLst/>
                <a:latin typeface="Söhne"/>
              </a:rPr>
              <a:t>Redundancy and High Availability</a:t>
            </a:r>
            <a:r>
              <a:rPr lang="en-US" b="0" i="0" dirty="0">
                <a:solidFill>
                  <a:srgbClr val="D1D5DB"/>
                </a:solidFill>
                <a:effectLst/>
                <a:latin typeface="Söhne"/>
              </a:rPr>
              <a:t>: Multiple servers also provide redundancy and improve availability.</a:t>
            </a:r>
          </a:p>
          <a:p>
            <a:pPr algn="l">
              <a:buFont typeface="+mj-lt"/>
              <a:buAutoNum type="arabicPeriod"/>
            </a:pPr>
            <a:r>
              <a:rPr lang="en-US" b="1" i="0" dirty="0">
                <a:solidFill>
                  <a:srgbClr val="D1D5DB"/>
                </a:solidFill>
                <a:effectLst/>
                <a:latin typeface="Söhne"/>
              </a:rPr>
              <a:t>Clustered NFS</a:t>
            </a:r>
            <a:r>
              <a:rPr lang="en-US" b="0" i="0" dirty="0">
                <a:solidFill>
                  <a:srgbClr val="D1D5DB"/>
                </a:solidFill>
                <a:effectLst/>
                <a:latin typeface="Söhne"/>
              </a:rPr>
              <a:t>: Implementing NFS within a clustered environment can also help. In such setups, NFS services are provided by a cluster of servers rather than a single machine. This can improve both performance and reliability.</a:t>
            </a:r>
          </a:p>
          <a:p>
            <a:pPr algn="l">
              <a:buFont typeface="+mj-lt"/>
              <a:buAutoNum type="arabicPeriod"/>
            </a:pPr>
            <a:r>
              <a:rPr lang="en-US" b="1" i="0" dirty="0">
                <a:solidFill>
                  <a:srgbClr val="D1D5DB"/>
                </a:solidFill>
                <a:effectLst/>
                <a:latin typeface="Söhne"/>
              </a:rPr>
              <a:t>Optimizing Network Infrastructure</a:t>
            </a:r>
            <a:r>
              <a:rPr lang="en-US" b="0" i="0" dirty="0">
                <a:solidFill>
                  <a:srgbClr val="D1D5DB"/>
                </a:solidFill>
                <a:effectLst/>
                <a:latin typeface="Söhne"/>
              </a:rPr>
              <a:t>: Upgrading network infrastructure to support higher bandwidth and lower latency can also alleviate bottlenecks associated with NFS traffic.</a:t>
            </a:r>
          </a:p>
          <a:p>
            <a:pPr algn="l">
              <a:buFont typeface="+mj-lt"/>
              <a:buAutoNum type="arabicPeriod"/>
            </a:pPr>
            <a:r>
              <a:rPr lang="en-US" b="1" i="0" dirty="0">
                <a:solidFill>
                  <a:srgbClr val="D1D5DB"/>
                </a:solidFill>
                <a:effectLst/>
                <a:latin typeface="Söhne"/>
              </a:rPr>
              <a:t>Performance Tuning</a:t>
            </a:r>
            <a:r>
              <a:rPr lang="en-US" b="0" i="0" dirty="0">
                <a:solidFill>
                  <a:srgbClr val="D1D5DB"/>
                </a:solidFill>
                <a:effectLst/>
                <a:latin typeface="Söhne"/>
              </a:rPr>
              <a:t>: Tuning NFS server and client parameters for performance can help. This includes optimizing cache settings, read/write block sizes, and considering the use of jumbo frames in the network if supported.</a:t>
            </a:r>
          </a:p>
          <a:p>
            <a:pPr algn="l">
              <a:buFont typeface="+mj-lt"/>
              <a:buAutoNum type="arabicPeriod"/>
            </a:pPr>
            <a:r>
              <a:rPr lang="en-US" b="1" i="0" dirty="0">
                <a:solidFill>
                  <a:srgbClr val="D1D5DB"/>
                </a:solidFill>
                <a:effectLst/>
                <a:latin typeface="Söhne"/>
              </a:rPr>
              <a:t>Scalable Storage Solutions</a:t>
            </a:r>
            <a:r>
              <a:rPr lang="en-US" b="0" i="0" dirty="0">
                <a:solidFill>
                  <a:srgbClr val="D1D5DB"/>
                </a:solidFill>
                <a:effectLst/>
                <a:latin typeface="Söhne"/>
              </a:rPr>
              <a:t>: Employing scalable storage solutions behind NFS, such as distributed file systems or storage area networks, can also improve performance.</a:t>
            </a:r>
          </a:p>
          <a:p>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44</a:t>
            </a:fld>
            <a:endParaRPr lang="en-SG"/>
          </a:p>
        </p:txBody>
      </p:sp>
    </p:spTree>
    <p:extLst>
      <p:ext uri="{BB962C8B-B14F-4D97-AF65-F5344CB8AC3E}">
        <p14:creationId xmlns:p14="http://schemas.microsoft.com/office/powerpoint/2010/main" val="247972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there is no solution. The idea is for the client to retry again until it manages to reach the master</a:t>
            </a:r>
            <a:r>
              <a:rPr lang="en-SG" dirty="0"/>
              <a:t>, then subsequently continue with the rest</a:t>
            </a:r>
            <a:r>
              <a:rPr lang="en-US" dirty="0"/>
              <a:t>.</a:t>
            </a:r>
            <a:endParaRPr lang="en-SG" dirty="0"/>
          </a:p>
        </p:txBody>
      </p:sp>
      <p:sp>
        <p:nvSpPr>
          <p:cNvPr id="4" name="Slide Number Placeholder 3"/>
          <p:cNvSpPr>
            <a:spLocks noGrp="1"/>
          </p:cNvSpPr>
          <p:nvPr>
            <p:ph type="sldNum" sz="quarter" idx="5"/>
          </p:nvPr>
        </p:nvSpPr>
        <p:spPr/>
        <p:txBody>
          <a:bodyPr/>
          <a:lstStyle/>
          <a:p>
            <a:fld id="{1391FBE2-41C9-4506-8643-5BFDF2038EBD}" type="slidenum">
              <a:rPr lang="en-SG" smtClean="0"/>
              <a:t>66</a:t>
            </a:fld>
            <a:endParaRPr lang="en-SG"/>
          </a:p>
        </p:txBody>
      </p:sp>
    </p:spTree>
    <p:extLst>
      <p:ext uri="{BB962C8B-B14F-4D97-AF65-F5344CB8AC3E}">
        <p14:creationId xmlns:p14="http://schemas.microsoft.com/office/powerpoint/2010/main" val="273749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4D5FAB-C309-D941-913E-7023B47914C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320604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D5FAB-C309-D941-913E-7023B47914C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66610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D5FAB-C309-D941-913E-7023B47914C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264993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D5FAB-C309-D941-913E-7023B47914C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217469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D5FAB-C309-D941-913E-7023B47914C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34588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4D5FAB-C309-D941-913E-7023B47914CA}"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283282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4D5FAB-C309-D941-913E-7023B47914CA}"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153226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4D5FAB-C309-D941-913E-7023B47914CA}"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426364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D5FAB-C309-D941-913E-7023B47914CA}"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9134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D5FAB-C309-D941-913E-7023B47914CA}"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195489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D5FAB-C309-D941-913E-7023B47914CA}"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ADE45-2C45-7F4A-AFB6-F433605D728D}" type="slidenum">
              <a:rPr lang="en-US" smtClean="0"/>
              <a:t>‹#›</a:t>
            </a:fld>
            <a:endParaRPr lang="en-US"/>
          </a:p>
        </p:txBody>
      </p:sp>
    </p:spTree>
    <p:extLst>
      <p:ext uri="{BB962C8B-B14F-4D97-AF65-F5344CB8AC3E}">
        <p14:creationId xmlns:p14="http://schemas.microsoft.com/office/powerpoint/2010/main" val="466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D5FAB-C309-D941-913E-7023B47914CA}" type="datetimeFigureOut">
              <a:rPr lang="en-US" smtClean="0"/>
              <a:t>12/13/2023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ADE45-2C45-7F4A-AFB6-F433605D728D}" type="slidenum">
              <a:rPr lang="en-US" smtClean="0"/>
              <a:t>‹#›</a:t>
            </a:fld>
            <a:endParaRPr lang="en-US"/>
          </a:p>
        </p:txBody>
      </p:sp>
    </p:spTree>
    <p:extLst>
      <p:ext uri="{BB962C8B-B14F-4D97-AF65-F5344CB8AC3E}">
        <p14:creationId xmlns:p14="http://schemas.microsoft.com/office/powerpoint/2010/main" val="382406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6.xml"/><Relationship Id="rId1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customXml" Target="../ink/ink8.xml"/><Relationship Id="rId2" Type="http://schemas.openxmlformats.org/officeDocument/2006/relationships/notesSlide" Target="../notesSlides/notesSlide6.xm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 Id="rId1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811" y="2130425"/>
            <a:ext cx="8648094" cy="1470025"/>
          </a:xfrm>
        </p:spPr>
        <p:txBody>
          <a:bodyPr/>
          <a:lstStyle/>
          <a:p>
            <a:r>
              <a:rPr lang="en-US" dirty="0"/>
              <a:t>Distributed Systems and Computing</a:t>
            </a:r>
          </a:p>
        </p:txBody>
      </p:sp>
      <p:sp>
        <p:nvSpPr>
          <p:cNvPr id="3" name="Subtitle 2"/>
          <p:cNvSpPr>
            <a:spLocks noGrp="1"/>
          </p:cNvSpPr>
          <p:nvPr>
            <p:ph type="subTitle" idx="1"/>
          </p:nvPr>
        </p:nvSpPr>
        <p:spPr/>
        <p:txBody>
          <a:bodyPr/>
          <a:lstStyle/>
          <a:p>
            <a:r>
              <a:rPr lang="en-US" dirty="0"/>
              <a:t>Distributed </a:t>
            </a:r>
            <a:r>
              <a:rPr lang="en-US"/>
              <a:t>File Systems (Part 1)</a:t>
            </a:r>
            <a:endParaRPr lang="en-US" dirty="0"/>
          </a:p>
          <a:p>
            <a:endParaRPr lang="en-US" dirty="0"/>
          </a:p>
        </p:txBody>
      </p:sp>
    </p:spTree>
    <p:extLst>
      <p:ext uri="{BB962C8B-B14F-4D97-AF65-F5344CB8AC3E}">
        <p14:creationId xmlns:p14="http://schemas.microsoft.com/office/powerpoint/2010/main" val="223301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781"/>
            <a:ext cx="8229600" cy="1143000"/>
          </a:xfrm>
        </p:spPr>
        <p:txBody>
          <a:bodyPr>
            <a:normAutofit fontScale="90000"/>
          </a:bodyPr>
          <a:lstStyle/>
          <a:p>
            <a:r>
              <a:rPr lang="en-US" dirty="0"/>
              <a:t>Naïve DFS Design</a:t>
            </a:r>
            <a:br>
              <a:rPr lang="en-US" dirty="0"/>
            </a:br>
            <a:r>
              <a:rPr lang="en-US" dirty="0">
                <a:solidFill>
                  <a:schemeClr val="accent2"/>
                </a:solidFill>
              </a:rPr>
              <a:t>(Ordering &amp; performing op</a:t>
            </a:r>
            <a:r>
              <a:rPr lang="en-US" dirty="0"/>
              <a:t>)</a:t>
            </a:r>
          </a:p>
        </p:txBody>
      </p:sp>
      <p:sp>
        <p:nvSpPr>
          <p:cNvPr id="22" name="Rounded Rectangle 21"/>
          <p:cNvSpPr/>
          <p:nvPr/>
        </p:nvSpPr>
        <p:spPr>
          <a:xfrm>
            <a:off x="2866967" y="3971317"/>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208342" y="3971317"/>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06579" y="3971317"/>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853398" y="3971317"/>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503327" y="3971317"/>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771971" y="4147843"/>
            <a:ext cx="418654" cy="646331"/>
          </a:xfrm>
          <a:prstGeom prst="rect">
            <a:avLst/>
          </a:prstGeom>
          <a:noFill/>
        </p:spPr>
        <p:txBody>
          <a:bodyPr wrap="none" rtlCol="0">
            <a:spAutoFit/>
          </a:bodyPr>
          <a:lstStyle/>
          <a:p>
            <a:r>
              <a:rPr lang="en-US" sz="3600" dirty="0"/>
              <a:t>1</a:t>
            </a:r>
          </a:p>
        </p:txBody>
      </p:sp>
      <p:sp>
        <p:nvSpPr>
          <p:cNvPr id="28" name="TextBox 27"/>
          <p:cNvSpPr txBox="1"/>
          <p:nvPr/>
        </p:nvSpPr>
        <p:spPr>
          <a:xfrm>
            <a:off x="3200795" y="4128556"/>
            <a:ext cx="418654" cy="646331"/>
          </a:xfrm>
          <a:prstGeom prst="rect">
            <a:avLst/>
          </a:prstGeom>
          <a:noFill/>
        </p:spPr>
        <p:txBody>
          <a:bodyPr wrap="none" rtlCol="0">
            <a:spAutoFit/>
          </a:bodyPr>
          <a:lstStyle/>
          <a:p>
            <a:r>
              <a:rPr lang="en-US" sz="3600" dirty="0"/>
              <a:t>2</a:t>
            </a:r>
          </a:p>
        </p:txBody>
      </p:sp>
      <p:sp>
        <p:nvSpPr>
          <p:cNvPr id="29" name="TextBox 28"/>
          <p:cNvSpPr txBox="1"/>
          <p:nvPr/>
        </p:nvSpPr>
        <p:spPr>
          <a:xfrm>
            <a:off x="4530076" y="4080175"/>
            <a:ext cx="418654" cy="646331"/>
          </a:xfrm>
          <a:prstGeom prst="rect">
            <a:avLst/>
          </a:prstGeom>
          <a:noFill/>
        </p:spPr>
        <p:txBody>
          <a:bodyPr wrap="none" rtlCol="0">
            <a:spAutoFit/>
          </a:bodyPr>
          <a:lstStyle/>
          <a:p>
            <a:r>
              <a:rPr lang="en-US" sz="3600" dirty="0"/>
              <a:t>3</a:t>
            </a:r>
          </a:p>
        </p:txBody>
      </p:sp>
      <p:sp>
        <p:nvSpPr>
          <p:cNvPr id="30" name="TextBox 29"/>
          <p:cNvSpPr txBox="1"/>
          <p:nvPr/>
        </p:nvSpPr>
        <p:spPr>
          <a:xfrm>
            <a:off x="5820222" y="4127568"/>
            <a:ext cx="418654" cy="646331"/>
          </a:xfrm>
          <a:prstGeom prst="rect">
            <a:avLst/>
          </a:prstGeom>
          <a:noFill/>
        </p:spPr>
        <p:txBody>
          <a:bodyPr wrap="none" rtlCol="0">
            <a:spAutoFit/>
          </a:bodyPr>
          <a:lstStyle/>
          <a:p>
            <a:r>
              <a:rPr lang="en-US" sz="3600" dirty="0"/>
              <a:t>4</a:t>
            </a:r>
          </a:p>
        </p:txBody>
      </p:sp>
      <p:sp>
        <p:nvSpPr>
          <p:cNvPr id="31" name="TextBox 30"/>
          <p:cNvSpPr txBox="1"/>
          <p:nvPr/>
        </p:nvSpPr>
        <p:spPr>
          <a:xfrm>
            <a:off x="7141265" y="4159016"/>
            <a:ext cx="418654" cy="646331"/>
          </a:xfrm>
          <a:prstGeom prst="rect">
            <a:avLst/>
          </a:prstGeom>
          <a:noFill/>
        </p:spPr>
        <p:txBody>
          <a:bodyPr wrap="none" rtlCol="0">
            <a:spAutoFit/>
          </a:bodyPr>
          <a:lstStyle/>
          <a:p>
            <a:r>
              <a:rPr lang="en-US" sz="3600" dirty="0"/>
              <a:t>5</a:t>
            </a:r>
          </a:p>
        </p:txBody>
      </p:sp>
      <p:sp>
        <p:nvSpPr>
          <p:cNvPr id="32" name="Rounded Rectangle 31"/>
          <p:cNvSpPr/>
          <p:nvPr/>
        </p:nvSpPr>
        <p:spPr>
          <a:xfrm>
            <a:off x="3462703" y="2521307"/>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462703" y="2521307"/>
            <a:ext cx="2592576" cy="646331"/>
          </a:xfrm>
          <a:prstGeom prst="rect">
            <a:avLst/>
          </a:prstGeom>
          <a:noFill/>
        </p:spPr>
        <p:txBody>
          <a:bodyPr wrap="square" rtlCol="0">
            <a:spAutoFit/>
          </a:bodyPr>
          <a:lstStyle/>
          <a:p>
            <a:pPr algn="ctr"/>
            <a:r>
              <a:rPr lang="en-US" sz="3600" dirty="0"/>
              <a:t>File Server</a:t>
            </a:r>
          </a:p>
        </p:txBody>
      </p:sp>
      <p:cxnSp>
        <p:nvCxnSpPr>
          <p:cNvPr id="34" name="Straight Arrow Connector 33"/>
          <p:cNvCxnSpPr/>
          <p:nvPr/>
        </p:nvCxnSpPr>
        <p:spPr>
          <a:xfrm flipH="1">
            <a:off x="1842930" y="3336803"/>
            <a:ext cx="2365412"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2" idx="0"/>
          </p:cNvCxnSpPr>
          <p:nvPr/>
        </p:nvCxnSpPr>
        <p:spPr>
          <a:xfrm flipH="1">
            <a:off x="3362872" y="3336803"/>
            <a:ext cx="84547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3" idx="0"/>
          </p:cNvCxnSpPr>
          <p:nvPr/>
        </p:nvCxnSpPr>
        <p:spPr>
          <a:xfrm>
            <a:off x="4208342" y="3336803"/>
            <a:ext cx="495905"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6" idx="0"/>
          </p:cNvCxnSpPr>
          <p:nvPr/>
        </p:nvCxnSpPr>
        <p:spPr>
          <a:xfrm>
            <a:off x="4208342" y="3336803"/>
            <a:ext cx="179089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25" idx="0"/>
          </p:cNvCxnSpPr>
          <p:nvPr/>
        </p:nvCxnSpPr>
        <p:spPr>
          <a:xfrm>
            <a:off x="4360742" y="3336803"/>
            <a:ext cx="2988561"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28662" y="4391833"/>
            <a:ext cx="817426" cy="369332"/>
          </a:xfrm>
          <a:prstGeom prst="rect">
            <a:avLst/>
          </a:prstGeom>
          <a:noFill/>
        </p:spPr>
        <p:txBody>
          <a:bodyPr wrap="none" rtlCol="0">
            <a:spAutoFit/>
          </a:bodyPr>
          <a:lstStyle/>
          <a:p>
            <a:r>
              <a:rPr lang="en-US" dirty="0">
                <a:solidFill>
                  <a:srgbClr val="0000FF"/>
                </a:solidFill>
              </a:rPr>
              <a:t>Clients</a:t>
            </a:r>
          </a:p>
        </p:txBody>
      </p:sp>
      <p:sp>
        <p:nvSpPr>
          <p:cNvPr id="40" name="Rounded Rectangle 39"/>
          <p:cNvSpPr/>
          <p:nvPr/>
        </p:nvSpPr>
        <p:spPr>
          <a:xfrm>
            <a:off x="3090256" y="1875415"/>
            <a:ext cx="1058386"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Read X</a:t>
            </a:r>
          </a:p>
        </p:txBody>
      </p:sp>
      <p:sp>
        <p:nvSpPr>
          <p:cNvPr id="41" name="Rounded Rectangle 40"/>
          <p:cNvSpPr/>
          <p:nvPr/>
        </p:nvSpPr>
        <p:spPr>
          <a:xfrm>
            <a:off x="4159879" y="1875415"/>
            <a:ext cx="997270"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Write Y</a:t>
            </a:r>
          </a:p>
        </p:txBody>
      </p:sp>
      <p:sp>
        <p:nvSpPr>
          <p:cNvPr id="42" name="Rounded Rectangle 41"/>
          <p:cNvSpPr/>
          <p:nvPr/>
        </p:nvSpPr>
        <p:spPr>
          <a:xfrm>
            <a:off x="5157149" y="1875415"/>
            <a:ext cx="997270" cy="48483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Write X</a:t>
            </a:r>
          </a:p>
        </p:txBody>
      </p:sp>
      <p:sp>
        <p:nvSpPr>
          <p:cNvPr id="43" name="Rounded Rectangle 42"/>
          <p:cNvSpPr/>
          <p:nvPr/>
        </p:nvSpPr>
        <p:spPr>
          <a:xfrm>
            <a:off x="6154419" y="1875415"/>
            <a:ext cx="997270" cy="484836"/>
          </a:xfrm>
          <a:prstGeom prst="round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44" name="TextBox 43"/>
          <p:cNvSpPr txBox="1"/>
          <p:nvPr/>
        </p:nvSpPr>
        <p:spPr>
          <a:xfrm>
            <a:off x="1842930" y="1914599"/>
            <a:ext cx="1226568" cy="369332"/>
          </a:xfrm>
          <a:prstGeom prst="rect">
            <a:avLst/>
          </a:prstGeom>
          <a:noFill/>
        </p:spPr>
        <p:txBody>
          <a:bodyPr wrap="none" rtlCol="0">
            <a:spAutoFit/>
          </a:bodyPr>
          <a:lstStyle/>
          <a:p>
            <a:r>
              <a:rPr lang="en-US" dirty="0">
                <a:solidFill>
                  <a:srgbClr val="0000FF"/>
                </a:solidFill>
              </a:rPr>
              <a:t>Operations</a:t>
            </a:r>
          </a:p>
        </p:txBody>
      </p:sp>
    </p:spTree>
    <p:extLst>
      <p:ext uri="{BB962C8B-B14F-4D97-AF65-F5344CB8AC3E}">
        <p14:creationId xmlns:p14="http://schemas.microsoft.com/office/powerpoint/2010/main" val="224585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Naïve Design of DFS</a:t>
            </a:r>
            <a:br>
              <a:rPr lang="en-US" dirty="0"/>
            </a:br>
            <a:r>
              <a:rPr lang="en-US" dirty="0">
                <a:solidFill>
                  <a:schemeClr val="accent2"/>
                </a:solidFill>
              </a:rPr>
              <a:t>(Sending back of results)</a:t>
            </a:r>
          </a:p>
        </p:txBody>
      </p:sp>
      <p:sp>
        <p:nvSpPr>
          <p:cNvPr id="4" name="Rounded Rectangle 3"/>
          <p:cNvSpPr/>
          <p:nvPr/>
        </p:nvSpPr>
        <p:spPr>
          <a:xfrm>
            <a:off x="2860447" y="37929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201822" y="37929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500059" y="37929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846878" y="37929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496807" y="3792923"/>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765451" y="3969449"/>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194275" y="3950162"/>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523556" y="3901781"/>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813702" y="3949174"/>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134745" y="3980622"/>
            <a:ext cx="418654" cy="646331"/>
          </a:xfrm>
          <a:prstGeom prst="rect">
            <a:avLst/>
          </a:prstGeom>
          <a:noFill/>
        </p:spPr>
        <p:txBody>
          <a:bodyPr wrap="none" rtlCol="0">
            <a:spAutoFit/>
          </a:bodyPr>
          <a:lstStyle/>
          <a:p>
            <a:r>
              <a:rPr lang="en-US" sz="3600" dirty="0"/>
              <a:t>5</a:t>
            </a:r>
          </a:p>
        </p:txBody>
      </p:sp>
      <p:sp>
        <p:nvSpPr>
          <p:cNvPr id="14" name="Rounded Rectangle 13"/>
          <p:cNvSpPr/>
          <p:nvPr/>
        </p:nvSpPr>
        <p:spPr>
          <a:xfrm>
            <a:off x="3456183" y="2342913"/>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456183" y="2342913"/>
            <a:ext cx="2592576" cy="646331"/>
          </a:xfrm>
          <a:prstGeom prst="rect">
            <a:avLst/>
          </a:prstGeom>
          <a:noFill/>
        </p:spPr>
        <p:txBody>
          <a:bodyPr wrap="square" rtlCol="0">
            <a:spAutoFit/>
          </a:bodyPr>
          <a:lstStyle/>
          <a:p>
            <a:pPr algn="ctr"/>
            <a:r>
              <a:rPr lang="en-US" sz="3600" dirty="0"/>
              <a:t>File Server</a:t>
            </a:r>
          </a:p>
        </p:txBody>
      </p:sp>
      <p:cxnSp>
        <p:nvCxnSpPr>
          <p:cNvPr id="16" name="Straight Arrow Connector 15"/>
          <p:cNvCxnSpPr/>
          <p:nvPr/>
        </p:nvCxnSpPr>
        <p:spPr>
          <a:xfrm flipH="1">
            <a:off x="1836410" y="3158409"/>
            <a:ext cx="2365412"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4" idx="0"/>
          </p:cNvCxnSpPr>
          <p:nvPr/>
        </p:nvCxnSpPr>
        <p:spPr>
          <a:xfrm flipH="1">
            <a:off x="3356352" y="3158409"/>
            <a:ext cx="845470"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5" idx="0"/>
          </p:cNvCxnSpPr>
          <p:nvPr/>
        </p:nvCxnSpPr>
        <p:spPr>
          <a:xfrm>
            <a:off x="4201822" y="3158409"/>
            <a:ext cx="495905"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8" idx="0"/>
          </p:cNvCxnSpPr>
          <p:nvPr/>
        </p:nvCxnSpPr>
        <p:spPr>
          <a:xfrm>
            <a:off x="4201822" y="3158409"/>
            <a:ext cx="1790890"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0"/>
          </p:cNvCxnSpPr>
          <p:nvPr/>
        </p:nvCxnSpPr>
        <p:spPr>
          <a:xfrm>
            <a:off x="4354222" y="3158409"/>
            <a:ext cx="2988561"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22142" y="4213439"/>
            <a:ext cx="817426" cy="369332"/>
          </a:xfrm>
          <a:prstGeom prst="rect">
            <a:avLst/>
          </a:prstGeom>
          <a:noFill/>
        </p:spPr>
        <p:txBody>
          <a:bodyPr wrap="none" rtlCol="0">
            <a:spAutoFit/>
          </a:bodyPr>
          <a:lstStyle/>
          <a:p>
            <a:r>
              <a:rPr lang="en-US" dirty="0">
                <a:solidFill>
                  <a:srgbClr val="0000FF"/>
                </a:solidFill>
              </a:rPr>
              <a:t>Clients</a:t>
            </a:r>
          </a:p>
        </p:txBody>
      </p:sp>
      <p:sp>
        <p:nvSpPr>
          <p:cNvPr id="22" name="TextBox 21"/>
          <p:cNvSpPr txBox="1"/>
          <p:nvPr/>
        </p:nvSpPr>
        <p:spPr>
          <a:xfrm>
            <a:off x="1500059" y="3158409"/>
            <a:ext cx="1652052" cy="369332"/>
          </a:xfrm>
          <a:prstGeom prst="rect">
            <a:avLst/>
          </a:prstGeom>
          <a:noFill/>
        </p:spPr>
        <p:txBody>
          <a:bodyPr wrap="none" rtlCol="0">
            <a:spAutoFit/>
          </a:bodyPr>
          <a:lstStyle/>
          <a:p>
            <a:r>
              <a:rPr lang="en-US" dirty="0">
                <a:solidFill>
                  <a:srgbClr val="0000FF"/>
                </a:solidFill>
              </a:rPr>
              <a:t>Block 2 of File X</a:t>
            </a:r>
          </a:p>
        </p:txBody>
      </p:sp>
    </p:spTree>
    <p:extLst>
      <p:ext uri="{BB962C8B-B14F-4D97-AF65-F5344CB8AC3E}">
        <p14:creationId xmlns:p14="http://schemas.microsoft.com/office/powerpoint/2010/main" val="55855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Naïve DFS</a:t>
            </a:r>
          </a:p>
        </p:txBody>
      </p:sp>
      <p:sp>
        <p:nvSpPr>
          <p:cNvPr id="3" name="Content Placeholder 2"/>
          <p:cNvSpPr>
            <a:spLocks noGrp="1"/>
          </p:cNvSpPr>
          <p:nvPr>
            <p:ph idx="1"/>
          </p:nvPr>
        </p:nvSpPr>
        <p:spPr/>
        <p:txBody>
          <a:bodyPr/>
          <a:lstStyle/>
          <a:p>
            <a:pPr algn="just"/>
            <a:r>
              <a:rPr lang="en-US" dirty="0"/>
              <a:t>Distributed clients observe results as if they are performing all file operations in their individual local machines. </a:t>
            </a:r>
          </a:p>
          <a:p>
            <a:pPr algn="just"/>
            <a:endParaRPr lang="en-US" dirty="0"/>
          </a:p>
          <a:p>
            <a:pPr algn="just"/>
            <a:r>
              <a:rPr lang="en-US" dirty="0">
                <a:solidFill>
                  <a:schemeClr val="accent2"/>
                </a:solidFill>
              </a:rPr>
              <a:t>Automatically sequential as it’s a single point of operation</a:t>
            </a:r>
          </a:p>
        </p:txBody>
      </p:sp>
    </p:spTree>
    <p:extLst>
      <p:ext uri="{BB962C8B-B14F-4D97-AF65-F5344CB8AC3E}">
        <p14:creationId xmlns:p14="http://schemas.microsoft.com/office/powerpoint/2010/main" val="277467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Naïve DFS</a:t>
            </a:r>
          </a:p>
        </p:txBody>
      </p:sp>
      <p:sp>
        <p:nvSpPr>
          <p:cNvPr id="3" name="Content Placeholder 2"/>
          <p:cNvSpPr>
            <a:spLocks noGrp="1"/>
          </p:cNvSpPr>
          <p:nvPr>
            <p:ph idx="1"/>
          </p:nvPr>
        </p:nvSpPr>
        <p:spPr/>
        <p:txBody>
          <a:bodyPr/>
          <a:lstStyle/>
          <a:p>
            <a:r>
              <a:rPr lang="en-US" dirty="0"/>
              <a:t>Performance is poor</a:t>
            </a:r>
          </a:p>
          <a:p>
            <a:pPr lvl="1"/>
            <a:r>
              <a:rPr lang="en-US" dirty="0">
                <a:solidFill>
                  <a:srgbClr val="0000FF"/>
                </a:solidFill>
              </a:rPr>
              <a:t>Accessing a file from a remote server is much slower than accessing from local memory</a:t>
            </a:r>
          </a:p>
          <a:p>
            <a:pPr lvl="1"/>
            <a:endParaRPr lang="en-US" dirty="0">
              <a:solidFill>
                <a:srgbClr val="0000FF"/>
              </a:solidFill>
            </a:endParaRPr>
          </a:p>
          <a:p>
            <a:r>
              <a:rPr lang="en-US" dirty="0">
                <a:solidFill>
                  <a:srgbClr val="FF0000"/>
                </a:solidFill>
              </a:rPr>
              <a:t>Server is the performance bottleneck and a single point of failure</a:t>
            </a:r>
          </a:p>
        </p:txBody>
      </p:sp>
    </p:spTree>
    <p:extLst>
      <p:ext uri="{BB962C8B-B14F-4D97-AF65-F5344CB8AC3E}">
        <p14:creationId xmlns:p14="http://schemas.microsoft.com/office/powerpoint/2010/main" val="22818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Naïve DFS</a:t>
            </a:r>
          </a:p>
        </p:txBody>
      </p:sp>
      <p:sp>
        <p:nvSpPr>
          <p:cNvPr id="3" name="Content Placeholder 2"/>
          <p:cNvSpPr>
            <a:spLocks noGrp="1"/>
          </p:cNvSpPr>
          <p:nvPr>
            <p:ph idx="1"/>
          </p:nvPr>
        </p:nvSpPr>
        <p:spPr/>
        <p:txBody>
          <a:bodyPr/>
          <a:lstStyle/>
          <a:p>
            <a:pPr algn="just"/>
            <a:r>
              <a:rPr lang="en-US" dirty="0">
                <a:solidFill>
                  <a:srgbClr val="FF0000"/>
                </a:solidFill>
              </a:rPr>
              <a:t>(Research Question 1) </a:t>
            </a:r>
            <a:r>
              <a:rPr lang="en-US" dirty="0"/>
              <a:t>Is it possible to avoid going to the server for every operation? </a:t>
            </a:r>
          </a:p>
          <a:p>
            <a:pPr algn="just"/>
            <a:r>
              <a:rPr lang="en-US" dirty="0">
                <a:solidFill>
                  <a:srgbClr val="FF0000"/>
                </a:solidFill>
              </a:rPr>
              <a:t>(Research Question 2) </a:t>
            </a:r>
            <a:r>
              <a:rPr lang="en-US" dirty="0"/>
              <a:t>What do we lose if we avoid going to the server each time? </a:t>
            </a:r>
          </a:p>
          <a:p>
            <a:pPr algn="just"/>
            <a:endParaRPr lang="en-US" dirty="0"/>
          </a:p>
          <a:p>
            <a:pPr algn="just"/>
            <a:r>
              <a:rPr lang="en-US" dirty="0">
                <a:solidFill>
                  <a:schemeClr val="accent2"/>
                </a:solidFill>
              </a:rPr>
              <a:t>Discussed later through the various DFS</a:t>
            </a:r>
          </a:p>
          <a:p>
            <a:pPr marL="0" indent="0" algn="just">
              <a:buNone/>
            </a:pPr>
            <a:endParaRPr lang="en-US" dirty="0">
              <a:solidFill>
                <a:srgbClr val="FF0000"/>
              </a:solidFill>
            </a:endParaRPr>
          </a:p>
        </p:txBody>
      </p:sp>
    </p:spTree>
    <p:extLst>
      <p:ext uri="{BB962C8B-B14F-4D97-AF65-F5344CB8AC3E}">
        <p14:creationId xmlns:p14="http://schemas.microsoft.com/office/powerpoint/2010/main" val="391554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3" name="Content Placeholder 2"/>
          <p:cNvSpPr>
            <a:spLocks noGrp="1"/>
          </p:cNvSpPr>
          <p:nvPr>
            <p:ph idx="1"/>
          </p:nvPr>
        </p:nvSpPr>
        <p:spPr/>
        <p:txBody>
          <a:bodyPr/>
          <a:lstStyle/>
          <a:p>
            <a:r>
              <a:rPr lang="en-US" dirty="0"/>
              <a:t>We cache file data in local memory</a:t>
            </a:r>
          </a:p>
          <a:p>
            <a:pPr lvl="1"/>
            <a:r>
              <a:rPr lang="en-US" dirty="0">
                <a:solidFill>
                  <a:srgbClr val="0000FF"/>
                </a:solidFill>
              </a:rPr>
              <a:t>Frequent file read/write/open/close operations are performed on local memory</a:t>
            </a:r>
          </a:p>
          <a:p>
            <a:pPr lvl="1"/>
            <a:endParaRPr lang="en-US" dirty="0">
              <a:solidFill>
                <a:srgbClr val="0000FF"/>
              </a:solidFill>
            </a:endParaRPr>
          </a:p>
          <a:p>
            <a:r>
              <a:rPr lang="en-US" dirty="0"/>
              <a:t>Infrequent synchronization with the server</a:t>
            </a:r>
          </a:p>
          <a:p>
            <a:endParaRPr lang="en-US" dirty="0"/>
          </a:p>
          <a:p>
            <a:r>
              <a:rPr lang="en-US" dirty="0">
                <a:solidFill>
                  <a:srgbClr val="FF0000"/>
                </a:solidFill>
              </a:rPr>
              <a:t>Caching needs to determine what to cache</a:t>
            </a:r>
          </a:p>
          <a:p>
            <a:r>
              <a:rPr lang="en-US" dirty="0">
                <a:solidFill>
                  <a:srgbClr val="FF0000"/>
                </a:solidFill>
              </a:rPr>
              <a:t>The risk of inconsistency with caching</a:t>
            </a:r>
          </a:p>
          <a:p>
            <a:endParaRPr lang="en-US" dirty="0"/>
          </a:p>
        </p:txBody>
      </p:sp>
    </p:spTree>
    <p:extLst>
      <p:ext uri="{BB962C8B-B14F-4D97-AF65-F5344CB8AC3E}">
        <p14:creationId xmlns:p14="http://schemas.microsoft.com/office/powerpoint/2010/main" val="375011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781"/>
            <a:ext cx="8229600" cy="1143000"/>
          </a:xfrm>
        </p:spPr>
        <p:txBody>
          <a:bodyPr/>
          <a:lstStyle/>
          <a:p>
            <a:r>
              <a:rPr lang="en-US" dirty="0"/>
              <a:t>Caching in DFS</a:t>
            </a:r>
          </a:p>
        </p:txBody>
      </p:sp>
      <p:sp>
        <p:nvSpPr>
          <p:cNvPr id="22" name="Rounded Rectangle 21"/>
          <p:cNvSpPr/>
          <p:nvPr/>
        </p:nvSpPr>
        <p:spPr>
          <a:xfrm>
            <a:off x="2866967"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208342"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06579"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853398"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503327"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771971" y="3591462"/>
            <a:ext cx="418654" cy="646331"/>
          </a:xfrm>
          <a:prstGeom prst="rect">
            <a:avLst/>
          </a:prstGeom>
          <a:noFill/>
        </p:spPr>
        <p:txBody>
          <a:bodyPr wrap="none" rtlCol="0">
            <a:spAutoFit/>
          </a:bodyPr>
          <a:lstStyle/>
          <a:p>
            <a:r>
              <a:rPr lang="en-US" sz="3600" dirty="0"/>
              <a:t>1</a:t>
            </a:r>
          </a:p>
        </p:txBody>
      </p:sp>
      <p:sp>
        <p:nvSpPr>
          <p:cNvPr id="28" name="TextBox 27"/>
          <p:cNvSpPr txBox="1"/>
          <p:nvPr/>
        </p:nvSpPr>
        <p:spPr>
          <a:xfrm>
            <a:off x="3200795" y="3572175"/>
            <a:ext cx="418654" cy="646331"/>
          </a:xfrm>
          <a:prstGeom prst="rect">
            <a:avLst/>
          </a:prstGeom>
          <a:noFill/>
        </p:spPr>
        <p:txBody>
          <a:bodyPr wrap="none" rtlCol="0">
            <a:spAutoFit/>
          </a:bodyPr>
          <a:lstStyle/>
          <a:p>
            <a:r>
              <a:rPr lang="en-US" sz="3600" dirty="0"/>
              <a:t>2</a:t>
            </a:r>
          </a:p>
        </p:txBody>
      </p:sp>
      <p:sp>
        <p:nvSpPr>
          <p:cNvPr id="29" name="TextBox 28"/>
          <p:cNvSpPr txBox="1"/>
          <p:nvPr/>
        </p:nvSpPr>
        <p:spPr>
          <a:xfrm>
            <a:off x="4530076" y="3523794"/>
            <a:ext cx="418654" cy="646331"/>
          </a:xfrm>
          <a:prstGeom prst="rect">
            <a:avLst/>
          </a:prstGeom>
          <a:noFill/>
        </p:spPr>
        <p:txBody>
          <a:bodyPr wrap="none" rtlCol="0">
            <a:spAutoFit/>
          </a:bodyPr>
          <a:lstStyle/>
          <a:p>
            <a:r>
              <a:rPr lang="en-US" sz="3600" dirty="0"/>
              <a:t>3</a:t>
            </a:r>
          </a:p>
        </p:txBody>
      </p:sp>
      <p:sp>
        <p:nvSpPr>
          <p:cNvPr id="30" name="TextBox 29"/>
          <p:cNvSpPr txBox="1"/>
          <p:nvPr/>
        </p:nvSpPr>
        <p:spPr>
          <a:xfrm>
            <a:off x="5820222" y="3571187"/>
            <a:ext cx="418654" cy="646331"/>
          </a:xfrm>
          <a:prstGeom prst="rect">
            <a:avLst/>
          </a:prstGeom>
          <a:noFill/>
        </p:spPr>
        <p:txBody>
          <a:bodyPr wrap="none" rtlCol="0">
            <a:spAutoFit/>
          </a:bodyPr>
          <a:lstStyle/>
          <a:p>
            <a:r>
              <a:rPr lang="en-US" sz="3600" dirty="0"/>
              <a:t>4</a:t>
            </a:r>
          </a:p>
        </p:txBody>
      </p:sp>
      <p:sp>
        <p:nvSpPr>
          <p:cNvPr id="31" name="TextBox 30"/>
          <p:cNvSpPr txBox="1"/>
          <p:nvPr/>
        </p:nvSpPr>
        <p:spPr>
          <a:xfrm>
            <a:off x="7141265" y="3602635"/>
            <a:ext cx="418654" cy="646331"/>
          </a:xfrm>
          <a:prstGeom prst="rect">
            <a:avLst/>
          </a:prstGeom>
          <a:noFill/>
        </p:spPr>
        <p:txBody>
          <a:bodyPr wrap="none" rtlCol="0">
            <a:spAutoFit/>
          </a:bodyPr>
          <a:lstStyle/>
          <a:p>
            <a:r>
              <a:rPr lang="en-US" sz="3600" dirty="0"/>
              <a:t>5</a:t>
            </a:r>
          </a:p>
        </p:txBody>
      </p:sp>
      <p:sp>
        <p:nvSpPr>
          <p:cNvPr id="32" name="Rounded Rectangle 31"/>
          <p:cNvSpPr/>
          <p:nvPr/>
        </p:nvSpPr>
        <p:spPr>
          <a:xfrm>
            <a:off x="3462703" y="1964926"/>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462703" y="1964926"/>
            <a:ext cx="2592576" cy="646331"/>
          </a:xfrm>
          <a:prstGeom prst="rect">
            <a:avLst/>
          </a:prstGeom>
          <a:noFill/>
        </p:spPr>
        <p:txBody>
          <a:bodyPr wrap="square" rtlCol="0">
            <a:spAutoFit/>
          </a:bodyPr>
          <a:lstStyle/>
          <a:p>
            <a:pPr algn="ctr"/>
            <a:r>
              <a:rPr lang="en-US" sz="3600" dirty="0"/>
              <a:t>File Server</a:t>
            </a:r>
          </a:p>
        </p:txBody>
      </p:sp>
      <p:cxnSp>
        <p:nvCxnSpPr>
          <p:cNvPr id="34" name="Straight Arrow Connector 33"/>
          <p:cNvCxnSpPr/>
          <p:nvPr/>
        </p:nvCxnSpPr>
        <p:spPr>
          <a:xfrm flipH="1">
            <a:off x="1842930" y="2780422"/>
            <a:ext cx="2365412"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2" idx="0"/>
          </p:cNvCxnSpPr>
          <p:nvPr/>
        </p:nvCxnSpPr>
        <p:spPr>
          <a:xfrm flipH="1">
            <a:off x="3362872" y="2780422"/>
            <a:ext cx="84547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3" idx="0"/>
          </p:cNvCxnSpPr>
          <p:nvPr/>
        </p:nvCxnSpPr>
        <p:spPr>
          <a:xfrm>
            <a:off x="4208342" y="2780422"/>
            <a:ext cx="495905"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6" idx="0"/>
          </p:cNvCxnSpPr>
          <p:nvPr/>
        </p:nvCxnSpPr>
        <p:spPr>
          <a:xfrm>
            <a:off x="4208342" y="2780422"/>
            <a:ext cx="179089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25" idx="0"/>
          </p:cNvCxnSpPr>
          <p:nvPr/>
        </p:nvCxnSpPr>
        <p:spPr>
          <a:xfrm>
            <a:off x="4360742" y="2780422"/>
            <a:ext cx="2988561"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7375" y="3464578"/>
            <a:ext cx="817426" cy="369332"/>
          </a:xfrm>
          <a:prstGeom prst="rect">
            <a:avLst/>
          </a:prstGeom>
          <a:noFill/>
        </p:spPr>
        <p:txBody>
          <a:bodyPr wrap="none" rtlCol="0">
            <a:spAutoFit/>
          </a:bodyPr>
          <a:lstStyle/>
          <a:p>
            <a:r>
              <a:rPr lang="en-US" dirty="0">
                <a:solidFill>
                  <a:srgbClr val="0000FF"/>
                </a:solidFill>
              </a:rPr>
              <a:t>Clients</a:t>
            </a:r>
          </a:p>
        </p:txBody>
      </p:sp>
      <p:sp>
        <p:nvSpPr>
          <p:cNvPr id="3" name="Rectangle 2"/>
          <p:cNvSpPr/>
          <p:nvPr/>
        </p:nvSpPr>
        <p:spPr>
          <a:xfrm>
            <a:off x="1506579"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5" name="Rectangle 44"/>
          <p:cNvSpPr/>
          <p:nvPr/>
        </p:nvSpPr>
        <p:spPr>
          <a:xfrm>
            <a:off x="2866967"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6" name="Rectangle 45"/>
          <p:cNvSpPr/>
          <p:nvPr/>
        </p:nvSpPr>
        <p:spPr>
          <a:xfrm>
            <a:off x="4208342"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7" name="Rectangle 46"/>
          <p:cNvSpPr/>
          <p:nvPr/>
        </p:nvSpPr>
        <p:spPr>
          <a:xfrm>
            <a:off x="5503327"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8" name="Rectangle 47"/>
          <p:cNvSpPr/>
          <p:nvPr/>
        </p:nvSpPr>
        <p:spPr>
          <a:xfrm>
            <a:off x="6853398"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 name="Curved Right Arrow 3"/>
          <p:cNvSpPr/>
          <p:nvPr/>
        </p:nvSpPr>
        <p:spPr>
          <a:xfrm>
            <a:off x="931333" y="3991429"/>
            <a:ext cx="575246" cy="1136952"/>
          </a:xfrm>
          <a:prstGeom prst="curvedRightArrow">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84262" y="4943715"/>
            <a:ext cx="1300394" cy="923330"/>
          </a:xfrm>
          <a:prstGeom prst="rect">
            <a:avLst/>
          </a:prstGeom>
          <a:noFill/>
        </p:spPr>
        <p:txBody>
          <a:bodyPr wrap="none" rtlCol="0">
            <a:spAutoFit/>
          </a:bodyPr>
          <a:lstStyle/>
          <a:p>
            <a:r>
              <a:rPr lang="en-US" dirty="0">
                <a:solidFill>
                  <a:srgbClr val="0000FF"/>
                </a:solidFill>
              </a:rPr>
              <a:t>Open/read/</a:t>
            </a:r>
          </a:p>
          <a:p>
            <a:r>
              <a:rPr lang="en-US" dirty="0">
                <a:solidFill>
                  <a:srgbClr val="0000FF"/>
                </a:solidFill>
              </a:rPr>
              <a:t>write … </a:t>
            </a:r>
          </a:p>
          <a:p>
            <a:r>
              <a:rPr lang="en-US" dirty="0">
                <a:solidFill>
                  <a:srgbClr val="0000FF"/>
                </a:solidFill>
              </a:rPr>
              <a:t>(frequent)</a:t>
            </a:r>
          </a:p>
        </p:txBody>
      </p:sp>
      <p:sp>
        <p:nvSpPr>
          <p:cNvPr id="50" name="TextBox 49"/>
          <p:cNvSpPr txBox="1"/>
          <p:nvPr/>
        </p:nvSpPr>
        <p:spPr>
          <a:xfrm>
            <a:off x="5820222" y="2611257"/>
            <a:ext cx="3018775" cy="646331"/>
          </a:xfrm>
          <a:prstGeom prst="rect">
            <a:avLst/>
          </a:prstGeom>
          <a:noFill/>
        </p:spPr>
        <p:txBody>
          <a:bodyPr wrap="none" rtlCol="0">
            <a:spAutoFit/>
          </a:bodyPr>
          <a:lstStyle/>
          <a:p>
            <a:r>
              <a:rPr lang="en-US" dirty="0">
                <a:solidFill>
                  <a:srgbClr val="0000FF"/>
                </a:solidFill>
              </a:rPr>
              <a:t>Synchronize cache with server</a:t>
            </a:r>
          </a:p>
          <a:p>
            <a:r>
              <a:rPr lang="en-US" dirty="0">
                <a:solidFill>
                  <a:srgbClr val="0000FF"/>
                </a:solidFill>
              </a:rPr>
              <a:t>(infrequent)</a:t>
            </a:r>
          </a:p>
        </p:txBody>
      </p:sp>
    </p:spTree>
    <p:extLst>
      <p:ext uri="{BB962C8B-B14F-4D97-AF65-F5344CB8AC3E}">
        <p14:creationId xmlns:p14="http://schemas.microsoft.com/office/powerpoint/2010/main" val="49657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 Network File System (NFS)</a:t>
            </a:r>
          </a:p>
        </p:txBody>
      </p:sp>
      <p:sp>
        <p:nvSpPr>
          <p:cNvPr id="3" name="Content Placeholder 2"/>
          <p:cNvSpPr>
            <a:spLocks noGrp="1"/>
          </p:cNvSpPr>
          <p:nvPr>
            <p:ph idx="1"/>
          </p:nvPr>
        </p:nvSpPr>
        <p:spPr/>
        <p:txBody>
          <a:bodyPr/>
          <a:lstStyle/>
          <a:p>
            <a:r>
              <a:rPr lang="en-US" dirty="0">
                <a:solidFill>
                  <a:srgbClr val="0000FF"/>
                </a:solidFill>
              </a:rPr>
              <a:t>(Caching Component)</a:t>
            </a:r>
          </a:p>
          <a:p>
            <a:pPr lvl="1"/>
            <a:r>
              <a:rPr lang="en-US" dirty="0"/>
              <a:t>File data blocks</a:t>
            </a:r>
          </a:p>
          <a:p>
            <a:pPr lvl="1"/>
            <a:r>
              <a:rPr lang="en-US" dirty="0"/>
              <a:t>Directory metadata (e.g. for searching a file)</a:t>
            </a:r>
          </a:p>
          <a:p>
            <a:pPr lvl="1"/>
            <a:endParaRPr lang="en-US" dirty="0"/>
          </a:p>
          <a:p>
            <a:pPr algn="just"/>
            <a:r>
              <a:rPr lang="en-US" i="1" dirty="0"/>
              <a:t>File data blocks and directory metadata are stored in RAM at both client and server</a:t>
            </a:r>
          </a:p>
        </p:txBody>
      </p:sp>
    </p:spTree>
    <p:extLst>
      <p:ext uri="{BB962C8B-B14F-4D97-AF65-F5344CB8AC3E}">
        <p14:creationId xmlns:p14="http://schemas.microsoft.com/office/powerpoint/2010/main" val="61542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781"/>
            <a:ext cx="8229600" cy="1143000"/>
          </a:xfrm>
        </p:spPr>
        <p:txBody>
          <a:bodyPr/>
          <a:lstStyle/>
          <a:p>
            <a:r>
              <a:rPr lang="en-US" dirty="0"/>
              <a:t>Caching in DFS</a:t>
            </a:r>
          </a:p>
        </p:txBody>
      </p:sp>
      <p:sp>
        <p:nvSpPr>
          <p:cNvPr id="22" name="Rounded Rectangle 21"/>
          <p:cNvSpPr/>
          <p:nvPr/>
        </p:nvSpPr>
        <p:spPr>
          <a:xfrm>
            <a:off x="2866967"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208342"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06579"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853398"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503327"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771971" y="3591462"/>
            <a:ext cx="418654" cy="646331"/>
          </a:xfrm>
          <a:prstGeom prst="rect">
            <a:avLst/>
          </a:prstGeom>
          <a:noFill/>
        </p:spPr>
        <p:txBody>
          <a:bodyPr wrap="none" rtlCol="0">
            <a:spAutoFit/>
          </a:bodyPr>
          <a:lstStyle/>
          <a:p>
            <a:r>
              <a:rPr lang="en-US" sz="3600" dirty="0"/>
              <a:t>1</a:t>
            </a:r>
          </a:p>
        </p:txBody>
      </p:sp>
      <p:sp>
        <p:nvSpPr>
          <p:cNvPr id="28" name="TextBox 27"/>
          <p:cNvSpPr txBox="1"/>
          <p:nvPr/>
        </p:nvSpPr>
        <p:spPr>
          <a:xfrm>
            <a:off x="3200795" y="3572175"/>
            <a:ext cx="418654" cy="646331"/>
          </a:xfrm>
          <a:prstGeom prst="rect">
            <a:avLst/>
          </a:prstGeom>
          <a:noFill/>
        </p:spPr>
        <p:txBody>
          <a:bodyPr wrap="none" rtlCol="0">
            <a:spAutoFit/>
          </a:bodyPr>
          <a:lstStyle/>
          <a:p>
            <a:r>
              <a:rPr lang="en-US" sz="3600" dirty="0"/>
              <a:t>2</a:t>
            </a:r>
          </a:p>
        </p:txBody>
      </p:sp>
      <p:sp>
        <p:nvSpPr>
          <p:cNvPr id="29" name="TextBox 28"/>
          <p:cNvSpPr txBox="1"/>
          <p:nvPr/>
        </p:nvSpPr>
        <p:spPr>
          <a:xfrm>
            <a:off x="4530076" y="3523794"/>
            <a:ext cx="418654" cy="646331"/>
          </a:xfrm>
          <a:prstGeom prst="rect">
            <a:avLst/>
          </a:prstGeom>
          <a:noFill/>
        </p:spPr>
        <p:txBody>
          <a:bodyPr wrap="none" rtlCol="0">
            <a:spAutoFit/>
          </a:bodyPr>
          <a:lstStyle/>
          <a:p>
            <a:r>
              <a:rPr lang="en-US" sz="3600" dirty="0"/>
              <a:t>3</a:t>
            </a:r>
          </a:p>
        </p:txBody>
      </p:sp>
      <p:sp>
        <p:nvSpPr>
          <p:cNvPr id="30" name="TextBox 29"/>
          <p:cNvSpPr txBox="1"/>
          <p:nvPr/>
        </p:nvSpPr>
        <p:spPr>
          <a:xfrm>
            <a:off x="5820222" y="3571187"/>
            <a:ext cx="418654" cy="646331"/>
          </a:xfrm>
          <a:prstGeom prst="rect">
            <a:avLst/>
          </a:prstGeom>
          <a:noFill/>
        </p:spPr>
        <p:txBody>
          <a:bodyPr wrap="none" rtlCol="0">
            <a:spAutoFit/>
          </a:bodyPr>
          <a:lstStyle/>
          <a:p>
            <a:r>
              <a:rPr lang="en-US" sz="3600" dirty="0"/>
              <a:t>4</a:t>
            </a:r>
          </a:p>
        </p:txBody>
      </p:sp>
      <p:sp>
        <p:nvSpPr>
          <p:cNvPr id="31" name="TextBox 30"/>
          <p:cNvSpPr txBox="1"/>
          <p:nvPr/>
        </p:nvSpPr>
        <p:spPr>
          <a:xfrm>
            <a:off x="7141265" y="3602635"/>
            <a:ext cx="418654" cy="646331"/>
          </a:xfrm>
          <a:prstGeom prst="rect">
            <a:avLst/>
          </a:prstGeom>
          <a:noFill/>
        </p:spPr>
        <p:txBody>
          <a:bodyPr wrap="none" rtlCol="0">
            <a:spAutoFit/>
          </a:bodyPr>
          <a:lstStyle/>
          <a:p>
            <a:r>
              <a:rPr lang="en-US" sz="3600" dirty="0"/>
              <a:t>5</a:t>
            </a:r>
          </a:p>
        </p:txBody>
      </p:sp>
      <p:sp>
        <p:nvSpPr>
          <p:cNvPr id="32" name="Rounded Rectangle 31"/>
          <p:cNvSpPr/>
          <p:nvPr/>
        </p:nvSpPr>
        <p:spPr>
          <a:xfrm>
            <a:off x="3097344" y="1465570"/>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112834" y="1512851"/>
            <a:ext cx="2592576" cy="646331"/>
          </a:xfrm>
          <a:prstGeom prst="rect">
            <a:avLst/>
          </a:prstGeom>
          <a:noFill/>
        </p:spPr>
        <p:txBody>
          <a:bodyPr wrap="square" rtlCol="0">
            <a:spAutoFit/>
          </a:bodyPr>
          <a:lstStyle/>
          <a:p>
            <a:pPr algn="ctr"/>
            <a:r>
              <a:rPr lang="en-US" sz="3600" dirty="0"/>
              <a:t>File Server</a:t>
            </a:r>
          </a:p>
        </p:txBody>
      </p:sp>
      <p:cxnSp>
        <p:nvCxnSpPr>
          <p:cNvPr id="34" name="Straight Arrow Connector 33"/>
          <p:cNvCxnSpPr/>
          <p:nvPr/>
        </p:nvCxnSpPr>
        <p:spPr>
          <a:xfrm flipH="1">
            <a:off x="1842930" y="2780422"/>
            <a:ext cx="2365412"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2" idx="0"/>
          </p:cNvCxnSpPr>
          <p:nvPr/>
        </p:nvCxnSpPr>
        <p:spPr>
          <a:xfrm flipH="1">
            <a:off x="3362872" y="2780422"/>
            <a:ext cx="84547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3" idx="0"/>
          </p:cNvCxnSpPr>
          <p:nvPr/>
        </p:nvCxnSpPr>
        <p:spPr>
          <a:xfrm>
            <a:off x="4208342" y="2780422"/>
            <a:ext cx="495905"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6" idx="0"/>
          </p:cNvCxnSpPr>
          <p:nvPr/>
        </p:nvCxnSpPr>
        <p:spPr>
          <a:xfrm>
            <a:off x="4208342" y="2780422"/>
            <a:ext cx="179089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25" idx="0"/>
          </p:cNvCxnSpPr>
          <p:nvPr/>
        </p:nvCxnSpPr>
        <p:spPr>
          <a:xfrm>
            <a:off x="4360742" y="2780422"/>
            <a:ext cx="2988561"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7375" y="3464578"/>
            <a:ext cx="817426" cy="369332"/>
          </a:xfrm>
          <a:prstGeom prst="rect">
            <a:avLst/>
          </a:prstGeom>
          <a:noFill/>
        </p:spPr>
        <p:txBody>
          <a:bodyPr wrap="none" rtlCol="0">
            <a:spAutoFit/>
          </a:bodyPr>
          <a:lstStyle/>
          <a:p>
            <a:r>
              <a:rPr lang="en-US" dirty="0">
                <a:solidFill>
                  <a:srgbClr val="0000FF"/>
                </a:solidFill>
              </a:rPr>
              <a:t>Clients</a:t>
            </a:r>
          </a:p>
        </p:txBody>
      </p:sp>
      <p:sp>
        <p:nvSpPr>
          <p:cNvPr id="3" name="Rectangle 2"/>
          <p:cNvSpPr/>
          <p:nvPr/>
        </p:nvSpPr>
        <p:spPr>
          <a:xfrm>
            <a:off x="1506579"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5" name="Rectangle 44"/>
          <p:cNvSpPr/>
          <p:nvPr/>
        </p:nvSpPr>
        <p:spPr>
          <a:xfrm>
            <a:off x="2866967"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6" name="Rectangle 45"/>
          <p:cNvSpPr/>
          <p:nvPr/>
        </p:nvSpPr>
        <p:spPr>
          <a:xfrm>
            <a:off x="4208342"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7" name="Rectangle 46"/>
          <p:cNvSpPr/>
          <p:nvPr/>
        </p:nvSpPr>
        <p:spPr>
          <a:xfrm>
            <a:off x="5503327"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8" name="Rectangle 47"/>
          <p:cNvSpPr/>
          <p:nvPr/>
        </p:nvSpPr>
        <p:spPr>
          <a:xfrm>
            <a:off x="6853398"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 name="Curved Right Arrow 3"/>
          <p:cNvSpPr/>
          <p:nvPr/>
        </p:nvSpPr>
        <p:spPr>
          <a:xfrm>
            <a:off x="931333" y="3991429"/>
            <a:ext cx="575246" cy="1136952"/>
          </a:xfrm>
          <a:prstGeom prst="curvedRightArrow">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2970878" y="2281066"/>
            <a:ext cx="2810569" cy="49935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1" name="TextBox 40"/>
          <p:cNvSpPr txBox="1"/>
          <p:nvPr/>
        </p:nvSpPr>
        <p:spPr>
          <a:xfrm>
            <a:off x="1651288" y="5382381"/>
            <a:ext cx="3110535" cy="369332"/>
          </a:xfrm>
          <a:prstGeom prst="rect">
            <a:avLst/>
          </a:prstGeom>
          <a:noFill/>
        </p:spPr>
        <p:txBody>
          <a:bodyPr wrap="none" rtlCol="0">
            <a:spAutoFit/>
          </a:bodyPr>
          <a:lstStyle/>
          <a:p>
            <a:r>
              <a:rPr lang="en-US" dirty="0">
                <a:solidFill>
                  <a:srgbClr val="0000FF"/>
                </a:solidFill>
              </a:rPr>
              <a:t>File Blocks, Directory Metadata</a:t>
            </a:r>
          </a:p>
        </p:txBody>
      </p:sp>
      <p:sp>
        <p:nvSpPr>
          <p:cNvPr id="42" name="TextBox 41"/>
          <p:cNvSpPr txBox="1"/>
          <p:nvPr/>
        </p:nvSpPr>
        <p:spPr>
          <a:xfrm>
            <a:off x="1020344" y="2214724"/>
            <a:ext cx="2028620" cy="646331"/>
          </a:xfrm>
          <a:prstGeom prst="rect">
            <a:avLst/>
          </a:prstGeom>
          <a:noFill/>
        </p:spPr>
        <p:txBody>
          <a:bodyPr wrap="none" rtlCol="0">
            <a:spAutoFit/>
          </a:bodyPr>
          <a:lstStyle/>
          <a:p>
            <a:r>
              <a:rPr lang="en-US" dirty="0">
                <a:solidFill>
                  <a:srgbClr val="0000FF"/>
                </a:solidFill>
              </a:rPr>
              <a:t>File Blocks, </a:t>
            </a:r>
          </a:p>
          <a:p>
            <a:r>
              <a:rPr lang="en-US" dirty="0">
                <a:solidFill>
                  <a:srgbClr val="0000FF"/>
                </a:solidFill>
              </a:rPr>
              <a:t>Directory Metadata</a:t>
            </a:r>
          </a:p>
        </p:txBody>
      </p:sp>
    </p:spTree>
    <p:extLst>
      <p:ext uri="{BB962C8B-B14F-4D97-AF65-F5344CB8AC3E}">
        <p14:creationId xmlns:p14="http://schemas.microsoft.com/office/powerpoint/2010/main" val="218521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 Network File System</a:t>
            </a:r>
          </a:p>
        </p:txBody>
      </p:sp>
      <p:sp>
        <p:nvSpPr>
          <p:cNvPr id="3" name="Content Placeholder 2"/>
          <p:cNvSpPr>
            <a:spLocks noGrp="1"/>
          </p:cNvSpPr>
          <p:nvPr>
            <p:ph idx="1"/>
          </p:nvPr>
        </p:nvSpPr>
        <p:spPr/>
        <p:txBody>
          <a:bodyPr/>
          <a:lstStyle/>
          <a:p>
            <a:r>
              <a:rPr lang="en-US" dirty="0">
                <a:solidFill>
                  <a:srgbClr val="0000FF"/>
                </a:solidFill>
              </a:rPr>
              <a:t>(Caching Protocol)</a:t>
            </a:r>
          </a:p>
          <a:p>
            <a:pPr lvl="1" algn="just"/>
            <a:r>
              <a:rPr lang="en-US" dirty="0"/>
              <a:t>Does not generate any network traffic as long as open/read/write/close … can be done locally</a:t>
            </a:r>
          </a:p>
          <a:p>
            <a:pPr lvl="1" algn="just"/>
            <a:r>
              <a:rPr lang="en-US" dirty="0">
                <a:solidFill>
                  <a:srgbClr val="FF0000"/>
                </a:solidFill>
              </a:rPr>
              <a:t>Cache may not hold all data, thus infrequently needs to be synchronized with the server</a:t>
            </a:r>
          </a:p>
          <a:p>
            <a:pPr marL="457200" lvl="1" indent="0">
              <a:buNone/>
            </a:pPr>
            <a:endParaRPr lang="en-US" dirty="0"/>
          </a:p>
        </p:txBody>
      </p:sp>
    </p:spTree>
    <p:extLst>
      <p:ext uri="{BB962C8B-B14F-4D97-AF65-F5344CB8AC3E}">
        <p14:creationId xmlns:p14="http://schemas.microsoft.com/office/powerpoint/2010/main" val="121380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4" name="Rounded Rectangle 3"/>
          <p:cNvSpPr/>
          <p:nvPr/>
        </p:nvSpPr>
        <p:spPr>
          <a:xfrm>
            <a:off x="1186707"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3225964" y="1932215"/>
            <a:ext cx="1317007" cy="465969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789221" y="1927375"/>
            <a:ext cx="1317007" cy="466453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07143" y="1479851"/>
            <a:ext cx="7438571" cy="447524"/>
          </a:xfrm>
          <a:prstGeom prst="rect">
            <a:avLst/>
          </a:prstGeom>
          <a:noFill/>
          <a:ln w="254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Applications</a:t>
            </a:r>
          </a:p>
        </p:txBody>
      </p:sp>
      <p:sp>
        <p:nvSpPr>
          <p:cNvPr id="8" name="Rectangle 7"/>
          <p:cNvSpPr/>
          <p:nvPr/>
        </p:nvSpPr>
        <p:spPr>
          <a:xfrm>
            <a:off x="907143" y="2188631"/>
            <a:ext cx="7438571" cy="3040744"/>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1056078" y="2292652"/>
            <a:ext cx="3282647"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Mutual Exclusion</a:t>
            </a:r>
          </a:p>
        </p:txBody>
      </p:sp>
      <p:sp>
        <p:nvSpPr>
          <p:cNvPr id="10" name="Rectangle 9"/>
          <p:cNvSpPr/>
          <p:nvPr/>
        </p:nvSpPr>
        <p:spPr>
          <a:xfrm>
            <a:off x="4637786" y="2292652"/>
            <a:ext cx="3282647" cy="44752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Distributed File Systems</a:t>
            </a:r>
          </a:p>
        </p:txBody>
      </p:sp>
      <p:sp>
        <p:nvSpPr>
          <p:cNvPr id="11" name="Rectangle 10"/>
          <p:cNvSpPr/>
          <p:nvPr/>
        </p:nvSpPr>
        <p:spPr>
          <a:xfrm>
            <a:off x="1056078" y="2859310"/>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Consistency Models</a:t>
            </a:r>
          </a:p>
        </p:txBody>
      </p:sp>
      <p:sp>
        <p:nvSpPr>
          <p:cNvPr id="12" name="Rectangle 11"/>
          <p:cNvSpPr/>
          <p:nvPr/>
        </p:nvSpPr>
        <p:spPr>
          <a:xfrm>
            <a:off x="1047448" y="4561720"/>
            <a:ext cx="6918476" cy="44752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Fault Tolerance</a:t>
            </a:r>
          </a:p>
        </p:txBody>
      </p:sp>
      <p:sp>
        <p:nvSpPr>
          <p:cNvPr id="13" name="Rectangle 12"/>
          <p:cNvSpPr/>
          <p:nvPr/>
        </p:nvSpPr>
        <p:spPr>
          <a:xfrm>
            <a:off x="1056078" y="3416297"/>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Logical Clocks, Vector Clocks and Causality</a:t>
            </a:r>
          </a:p>
        </p:txBody>
      </p:sp>
      <p:sp>
        <p:nvSpPr>
          <p:cNvPr id="14" name="Rectangle 13"/>
          <p:cNvSpPr/>
          <p:nvPr/>
        </p:nvSpPr>
        <p:spPr>
          <a:xfrm>
            <a:off x="1056599" y="3979935"/>
            <a:ext cx="6909846" cy="4475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Election and Coordination</a:t>
            </a:r>
          </a:p>
        </p:txBody>
      </p:sp>
      <p:sp>
        <p:nvSpPr>
          <p:cNvPr id="15" name="Rectangle 14"/>
          <p:cNvSpPr/>
          <p:nvPr/>
        </p:nvSpPr>
        <p:spPr>
          <a:xfrm>
            <a:off x="1243392"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6" name="Rectangle 15"/>
          <p:cNvSpPr/>
          <p:nvPr/>
        </p:nvSpPr>
        <p:spPr>
          <a:xfrm>
            <a:off x="1250652"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7" name="Rectangle 16"/>
          <p:cNvSpPr/>
          <p:nvPr/>
        </p:nvSpPr>
        <p:spPr>
          <a:xfrm>
            <a:off x="3287485" y="5550503"/>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18" name="Rectangle 17"/>
          <p:cNvSpPr/>
          <p:nvPr/>
        </p:nvSpPr>
        <p:spPr>
          <a:xfrm>
            <a:off x="3294745" y="6005278"/>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19" name="Rectangle 18"/>
          <p:cNvSpPr/>
          <p:nvPr/>
        </p:nvSpPr>
        <p:spPr>
          <a:xfrm>
            <a:off x="6847275" y="5568644"/>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OS</a:t>
            </a:r>
          </a:p>
        </p:txBody>
      </p:sp>
      <p:sp>
        <p:nvSpPr>
          <p:cNvPr id="20" name="Rectangle 19"/>
          <p:cNvSpPr/>
          <p:nvPr/>
        </p:nvSpPr>
        <p:spPr>
          <a:xfrm>
            <a:off x="6854535" y="6023419"/>
            <a:ext cx="1187752" cy="4475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Hardware</a:t>
            </a:r>
          </a:p>
        </p:txBody>
      </p:sp>
      <p:sp>
        <p:nvSpPr>
          <p:cNvPr id="21" name="TextBox 20"/>
          <p:cNvSpPr txBox="1"/>
          <p:nvPr/>
        </p:nvSpPr>
        <p:spPr>
          <a:xfrm>
            <a:off x="4862286" y="5998027"/>
            <a:ext cx="141682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63547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Problem DFS (Case 1)</a:t>
            </a:r>
          </a:p>
        </p:txBody>
      </p:sp>
      <p:cxnSp>
        <p:nvCxnSpPr>
          <p:cNvPr id="5" name="Straight Connector 4"/>
          <p:cNvCxnSpPr/>
          <p:nvPr/>
        </p:nvCxnSpPr>
        <p:spPr>
          <a:xfrm flipH="1">
            <a:off x="2781905"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6103257"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18332" y="6301619"/>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5733091" y="6301619"/>
            <a:ext cx="800219" cy="369332"/>
          </a:xfrm>
          <a:prstGeom prst="rect">
            <a:avLst/>
          </a:prstGeom>
          <a:noFill/>
        </p:spPr>
        <p:txBody>
          <a:bodyPr wrap="none" rtlCol="0">
            <a:spAutoFit/>
          </a:bodyPr>
          <a:lstStyle/>
          <a:p>
            <a:r>
              <a:rPr lang="en-US" b="1" dirty="0"/>
              <a:t>Server</a:t>
            </a:r>
          </a:p>
        </p:txBody>
      </p:sp>
      <p:sp>
        <p:nvSpPr>
          <p:cNvPr id="16" name="Freeform 15"/>
          <p:cNvSpPr/>
          <p:nvPr/>
        </p:nvSpPr>
        <p:spPr>
          <a:xfrm>
            <a:off x="2806095" y="2345747"/>
            <a:ext cx="385496"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158664" y="2476286"/>
            <a:ext cx="1406680" cy="369332"/>
          </a:xfrm>
          <a:prstGeom prst="rect">
            <a:avLst/>
          </a:prstGeom>
          <a:noFill/>
        </p:spPr>
        <p:txBody>
          <a:bodyPr wrap="none" rtlCol="0">
            <a:spAutoFit/>
          </a:bodyPr>
          <a:lstStyle/>
          <a:p>
            <a:r>
              <a:rPr lang="en-US" dirty="0"/>
              <a:t>Write (File X)</a:t>
            </a:r>
          </a:p>
        </p:txBody>
      </p:sp>
      <p:sp>
        <p:nvSpPr>
          <p:cNvPr id="18" name="Explosion 1 17"/>
          <p:cNvSpPr/>
          <p:nvPr/>
        </p:nvSpPr>
        <p:spPr>
          <a:xfrm>
            <a:off x="2515810" y="3640667"/>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109130" y="3826115"/>
            <a:ext cx="1484676" cy="369332"/>
          </a:xfrm>
          <a:prstGeom prst="rect">
            <a:avLst/>
          </a:prstGeom>
          <a:noFill/>
        </p:spPr>
        <p:txBody>
          <a:bodyPr wrap="none" rtlCol="0">
            <a:spAutoFit/>
          </a:bodyPr>
          <a:lstStyle/>
          <a:p>
            <a:r>
              <a:rPr lang="en-US" dirty="0"/>
              <a:t>Client crashes</a:t>
            </a:r>
          </a:p>
        </p:txBody>
      </p:sp>
      <p:cxnSp>
        <p:nvCxnSpPr>
          <p:cNvPr id="21" name="Straight Arrow Connector 20"/>
          <p:cNvCxnSpPr/>
          <p:nvPr/>
        </p:nvCxnSpPr>
        <p:spPr>
          <a:xfrm>
            <a:off x="2794000" y="4572000"/>
            <a:ext cx="3309257" cy="834571"/>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338286" y="5061429"/>
            <a:ext cx="1969009" cy="369332"/>
          </a:xfrm>
          <a:prstGeom prst="rect">
            <a:avLst/>
          </a:prstGeom>
          <a:noFill/>
        </p:spPr>
        <p:txBody>
          <a:bodyPr wrap="none" rtlCol="0">
            <a:spAutoFit/>
          </a:bodyPr>
          <a:lstStyle/>
          <a:p>
            <a:r>
              <a:rPr lang="en-US" i="1" dirty="0">
                <a:solidFill>
                  <a:srgbClr val="FF0000"/>
                </a:solidFill>
                <a:highlight>
                  <a:srgbClr val="FFFF00"/>
                </a:highlight>
              </a:rPr>
              <a:t>Client updates lost</a:t>
            </a:r>
          </a:p>
        </p:txBody>
      </p:sp>
    </p:spTree>
    <p:extLst>
      <p:ext uri="{BB962C8B-B14F-4D97-AF65-F5344CB8AC3E}">
        <p14:creationId xmlns:p14="http://schemas.microsoft.com/office/powerpoint/2010/main" val="406218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NFS Design Choices</a:t>
            </a:r>
          </a:p>
        </p:txBody>
      </p:sp>
      <p:sp>
        <p:nvSpPr>
          <p:cNvPr id="3" name="Content Placeholder 2"/>
          <p:cNvSpPr>
            <a:spLocks noGrp="1"/>
          </p:cNvSpPr>
          <p:nvPr>
            <p:ph idx="1"/>
          </p:nvPr>
        </p:nvSpPr>
        <p:spPr/>
        <p:txBody>
          <a:bodyPr/>
          <a:lstStyle/>
          <a:p>
            <a:r>
              <a:rPr lang="en-US" dirty="0">
                <a:solidFill>
                  <a:srgbClr val="0000FF"/>
                </a:solidFill>
              </a:rPr>
              <a:t>(</a:t>
            </a:r>
            <a:r>
              <a:rPr lang="en-US" dirty="0">
                <a:solidFill>
                  <a:srgbClr val="0000FF"/>
                </a:solidFill>
                <a:highlight>
                  <a:srgbClr val="FFFF00"/>
                </a:highlight>
              </a:rPr>
              <a:t>Flush on Close</a:t>
            </a:r>
            <a:r>
              <a:rPr lang="en-US" dirty="0">
                <a:solidFill>
                  <a:srgbClr val="0000FF"/>
                </a:solidFill>
              </a:rPr>
              <a:t>)</a:t>
            </a:r>
          </a:p>
          <a:p>
            <a:pPr lvl="1" algn="just"/>
            <a:r>
              <a:rPr lang="en-US" dirty="0"/>
              <a:t>When a file is closed by the client, all written blocks are sent to the server. Close() operation does not complete until all file blocks are stored in server</a:t>
            </a:r>
          </a:p>
        </p:txBody>
      </p:sp>
    </p:spTree>
    <p:extLst>
      <p:ext uri="{BB962C8B-B14F-4D97-AF65-F5344CB8AC3E}">
        <p14:creationId xmlns:p14="http://schemas.microsoft.com/office/powerpoint/2010/main" val="114982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Flush on Close</a:t>
            </a:r>
          </a:p>
        </p:txBody>
      </p:sp>
      <p:cxnSp>
        <p:nvCxnSpPr>
          <p:cNvPr id="5" name="Straight Connector 4"/>
          <p:cNvCxnSpPr/>
          <p:nvPr/>
        </p:nvCxnSpPr>
        <p:spPr>
          <a:xfrm flipH="1">
            <a:off x="2781905"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6103257"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18332" y="6301619"/>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5733091" y="6301619"/>
            <a:ext cx="800219" cy="369332"/>
          </a:xfrm>
          <a:prstGeom prst="rect">
            <a:avLst/>
          </a:prstGeom>
          <a:noFill/>
        </p:spPr>
        <p:txBody>
          <a:bodyPr wrap="none" rtlCol="0">
            <a:spAutoFit/>
          </a:bodyPr>
          <a:lstStyle/>
          <a:p>
            <a:r>
              <a:rPr lang="en-US" b="1" dirty="0"/>
              <a:t>Server</a:t>
            </a:r>
          </a:p>
        </p:txBody>
      </p:sp>
      <p:sp>
        <p:nvSpPr>
          <p:cNvPr id="16" name="Freeform 15"/>
          <p:cNvSpPr/>
          <p:nvPr/>
        </p:nvSpPr>
        <p:spPr>
          <a:xfrm>
            <a:off x="2806095" y="2345747"/>
            <a:ext cx="385496"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158664" y="2476286"/>
            <a:ext cx="1406680" cy="369332"/>
          </a:xfrm>
          <a:prstGeom prst="rect">
            <a:avLst/>
          </a:prstGeom>
          <a:noFill/>
        </p:spPr>
        <p:txBody>
          <a:bodyPr wrap="none" rtlCol="0">
            <a:spAutoFit/>
          </a:bodyPr>
          <a:lstStyle/>
          <a:p>
            <a:r>
              <a:rPr lang="en-US" dirty="0"/>
              <a:t>Write (File X)</a:t>
            </a:r>
          </a:p>
        </p:txBody>
      </p:sp>
      <p:sp>
        <p:nvSpPr>
          <p:cNvPr id="19" name="TextBox 18"/>
          <p:cNvSpPr txBox="1"/>
          <p:nvPr/>
        </p:nvSpPr>
        <p:spPr>
          <a:xfrm>
            <a:off x="4036178" y="3397943"/>
            <a:ext cx="2155420" cy="369332"/>
          </a:xfrm>
          <a:prstGeom prst="rect">
            <a:avLst/>
          </a:prstGeom>
          <a:noFill/>
        </p:spPr>
        <p:txBody>
          <a:bodyPr wrap="none" rtlCol="0">
            <a:spAutoFit/>
          </a:bodyPr>
          <a:lstStyle/>
          <a:p>
            <a:r>
              <a:rPr lang="en-US" b="1" dirty="0"/>
              <a:t>Close(X) [Flush data]</a:t>
            </a:r>
          </a:p>
        </p:txBody>
      </p:sp>
      <p:cxnSp>
        <p:nvCxnSpPr>
          <p:cNvPr id="21" name="Straight Arrow Connector 20"/>
          <p:cNvCxnSpPr/>
          <p:nvPr/>
        </p:nvCxnSpPr>
        <p:spPr>
          <a:xfrm>
            <a:off x="2806096" y="3408829"/>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2806096" y="4402667"/>
            <a:ext cx="3335008" cy="82247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76794" y="4943715"/>
            <a:ext cx="2308707" cy="369332"/>
          </a:xfrm>
          <a:prstGeom prst="rect">
            <a:avLst/>
          </a:prstGeom>
          <a:noFill/>
        </p:spPr>
        <p:txBody>
          <a:bodyPr wrap="none" rtlCol="0">
            <a:spAutoFit/>
          </a:bodyPr>
          <a:lstStyle/>
          <a:p>
            <a:r>
              <a:rPr lang="en-US" b="1" dirty="0"/>
              <a:t>Acknowledge Close(X)</a:t>
            </a:r>
          </a:p>
        </p:txBody>
      </p:sp>
    </p:spTree>
    <p:extLst>
      <p:ext uri="{BB962C8B-B14F-4D97-AF65-F5344CB8AC3E}">
        <p14:creationId xmlns:p14="http://schemas.microsoft.com/office/powerpoint/2010/main" val="1990598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Problem DFS (Case 2)</a:t>
            </a:r>
          </a:p>
        </p:txBody>
      </p:sp>
      <p:cxnSp>
        <p:nvCxnSpPr>
          <p:cNvPr id="5" name="Straight Connector 4"/>
          <p:cNvCxnSpPr/>
          <p:nvPr/>
        </p:nvCxnSpPr>
        <p:spPr>
          <a:xfrm flipH="1">
            <a:off x="2781905"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6103257"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18332" y="6301619"/>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5733091" y="6301619"/>
            <a:ext cx="800219" cy="369332"/>
          </a:xfrm>
          <a:prstGeom prst="rect">
            <a:avLst/>
          </a:prstGeom>
          <a:noFill/>
        </p:spPr>
        <p:txBody>
          <a:bodyPr wrap="none" rtlCol="0">
            <a:spAutoFit/>
          </a:bodyPr>
          <a:lstStyle/>
          <a:p>
            <a:r>
              <a:rPr lang="en-US" b="1" dirty="0"/>
              <a:t>Server</a:t>
            </a:r>
          </a:p>
        </p:txBody>
      </p:sp>
      <p:sp>
        <p:nvSpPr>
          <p:cNvPr id="16" name="Freeform 15"/>
          <p:cNvSpPr/>
          <p:nvPr/>
        </p:nvSpPr>
        <p:spPr>
          <a:xfrm>
            <a:off x="6117160" y="3027510"/>
            <a:ext cx="385496"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6502656" y="3177810"/>
            <a:ext cx="2173680" cy="369332"/>
          </a:xfrm>
          <a:prstGeom prst="rect">
            <a:avLst/>
          </a:prstGeom>
          <a:noFill/>
        </p:spPr>
        <p:txBody>
          <a:bodyPr wrap="none" rtlCol="0">
            <a:spAutoFit/>
          </a:bodyPr>
          <a:lstStyle/>
          <a:p>
            <a:r>
              <a:rPr lang="en-US" dirty="0"/>
              <a:t>Write (File X) @ RAM</a:t>
            </a:r>
          </a:p>
        </p:txBody>
      </p:sp>
      <p:sp>
        <p:nvSpPr>
          <p:cNvPr id="18" name="Explosion 1 17"/>
          <p:cNvSpPr/>
          <p:nvPr/>
        </p:nvSpPr>
        <p:spPr>
          <a:xfrm>
            <a:off x="5573130" y="4009571"/>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502656" y="4213163"/>
            <a:ext cx="1544012" cy="369332"/>
          </a:xfrm>
          <a:prstGeom prst="rect">
            <a:avLst/>
          </a:prstGeom>
          <a:noFill/>
        </p:spPr>
        <p:txBody>
          <a:bodyPr wrap="none" rtlCol="0">
            <a:spAutoFit/>
          </a:bodyPr>
          <a:lstStyle/>
          <a:p>
            <a:r>
              <a:rPr lang="en-US" dirty="0"/>
              <a:t>Server crashes</a:t>
            </a:r>
          </a:p>
        </p:txBody>
      </p:sp>
      <p:sp>
        <p:nvSpPr>
          <p:cNvPr id="22" name="TextBox 21"/>
          <p:cNvSpPr txBox="1"/>
          <p:nvPr/>
        </p:nvSpPr>
        <p:spPr>
          <a:xfrm>
            <a:off x="4297994" y="4894478"/>
            <a:ext cx="2981154" cy="369332"/>
          </a:xfrm>
          <a:prstGeom prst="rect">
            <a:avLst/>
          </a:prstGeom>
          <a:noFill/>
        </p:spPr>
        <p:txBody>
          <a:bodyPr wrap="none" rtlCol="0">
            <a:spAutoFit/>
          </a:bodyPr>
          <a:lstStyle/>
          <a:p>
            <a:r>
              <a:rPr lang="en-US" i="1" dirty="0">
                <a:solidFill>
                  <a:srgbClr val="FF0000"/>
                </a:solidFill>
                <a:highlight>
                  <a:srgbClr val="FFFF00"/>
                </a:highlight>
              </a:rPr>
              <a:t>Updates to local memory lost</a:t>
            </a:r>
          </a:p>
        </p:txBody>
      </p:sp>
    </p:spTree>
    <p:extLst>
      <p:ext uri="{BB962C8B-B14F-4D97-AF65-F5344CB8AC3E}">
        <p14:creationId xmlns:p14="http://schemas.microsoft.com/office/powerpoint/2010/main" val="286085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NFS Design Choices</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(Stateless Design)</a:t>
            </a:r>
          </a:p>
          <a:p>
            <a:pPr lvl="1" algn="just"/>
            <a:r>
              <a:rPr lang="en-US" dirty="0"/>
              <a:t>Instead of encompassing a stateful protocol, employ a stateless protocol</a:t>
            </a:r>
          </a:p>
          <a:p>
            <a:pPr lvl="2" algn="just"/>
            <a:r>
              <a:rPr lang="en-US" dirty="0"/>
              <a:t>Do not use </a:t>
            </a:r>
            <a:r>
              <a:rPr lang="en-US" dirty="0">
                <a:solidFill>
                  <a:srgbClr val="0000FF"/>
                </a:solidFill>
              </a:rPr>
              <a:t>Seek(Position X, File Y) -&gt; Read (Position X@File Y)</a:t>
            </a:r>
          </a:p>
          <a:p>
            <a:pPr lvl="3" algn="just"/>
            <a:r>
              <a:rPr lang="en-US" dirty="0">
                <a:solidFill>
                  <a:srgbClr val="FF0000"/>
                </a:solidFill>
              </a:rPr>
              <a:t>Server may crash after Seek</a:t>
            </a:r>
            <a:endParaRPr lang="en-US" dirty="0">
              <a:solidFill>
                <a:srgbClr val="0000FF"/>
              </a:solidFill>
            </a:endParaRPr>
          </a:p>
          <a:p>
            <a:pPr lvl="2" algn="just"/>
            <a:r>
              <a:rPr lang="en-US" dirty="0"/>
              <a:t>Use</a:t>
            </a:r>
            <a:r>
              <a:rPr lang="en-US" dirty="0">
                <a:solidFill>
                  <a:srgbClr val="0000FF"/>
                </a:solidFill>
              </a:rPr>
              <a:t> Read(Position X, File Y)</a:t>
            </a:r>
          </a:p>
          <a:p>
            <a:pPr lvl="3" algn="just"/>
            <a:r>
              <a:rPr lang="en-US" dirty="0">
                <a:solidFill>
                  <a:srgbClr val="FF0000"/>
                </a:solidFill>
              </a:rPr>
              <a:t>Avoids file seek on the server</a:t>
            </a:r>
          </a:p>
          <a:p>
            <a:pPr lvl="3" algn="just"/>
            <a:endParaRPr lang="en-US" dirty="0">
              <a:solidFill>
                <a:srgbClr val="FF0000"/>
              </a:solidFill>
            </a:endParaRPr>
          </a:p>
          <a:p>
            <a:pPr algn="just"/>
            <a:r>
              <a:rPr lang="en-US" dirty="0">
                <a:solidFill>
                  <a:schemeClr val="accent2"/>
                </a:solidFill>
              </a:rPr>
              <a:t>This just means to make requests stateless and not rely on past information</a:t>
            </a:r>
          </a:p>
          <a:p>
            <a:pPr lvl="2" algn="just"/>
            <a:endParaRPr lang="en-US" dirty="0">
              <a:solidFill>
                <a:srgbClr val="0000FF"/>
              </a:solidFill>
            </a:endParaRPr>
          </a:p>
        </p:txBody>
      </p:sp>
    </p:spTree>
    <p:extLst>
      <p:ext uri="{BB962C8B-B14F-4D97-AF65-F5344CB8AC3E}">
        <p14:creationId xmlns:p14="http://schemas.microsoft.com/office/powerpoint/2010/main" val="3547991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Design</a:t>
            </a:r>
          </a:p>
        </p:txBody>
      </p:sp>
      <p:cxnSp>
        <p:nvCxnSpPr>
          <p:cNvPr id="5" name="Straight Connector 4"/>
          <p:cNvCxnSpPr/>
          <p:nvPr/>
        </p:nvCxnSpPr>
        <p:spPr>
          <a:xfrm flipH="1">
            <a:off x="2781905"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6103257"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18332" y="6301619"/>
            <a:ext cx="740332" cy="369332"/>
          </a:xfrm>
          <a:prstGeom prst="rect">
            <a:avLst/>
          </a:prstGeom>
          <a:noFill/>
        </p:spPr>
        <p:txBody>
          <a:bodyPr wrap="none" rtlCol="0">
            <a:spAutoFit/>
          </a:bodyPr>
          <a:lstStyle/>
          <a:p>
            <a:r>
              <a:rPr lang="en-US" b="1" dirty="0"/>
              <a:t>Client</a:t>
            </a:r>
          </a:p>
        </p:txBody>
      </p:sp>
      <p:sp>
        <p:nvSpPr>
          <p:cNvPr id="8" name="TextBox 7"/>
          <p:cNvSpPr txBox="1"/>
          <p:nvPr/>
        </p:nvSpPr>
        <p:spPr>
          <a:xfrm>
            <a:off x="5733091" y="6301619"/>
            <a:ext cx="800219" cy="369332"/>
          </a:xfrm>
          <a:prstGeom prst="rect">
            <a:avLst/>
          </a:prstGeom>
          <a:noFill/>
        </p:spPr>
        <p:txBody>
          <a:bodyPr wrap="none" rtlCol="0">
            <a:spAutoFit/>
          </a:bodyPr>
          <a:lstStyle/>
          <a:p>
            <a:r>
              <a:rPr lang="en-US" b="1" dirty="0"/>
              <a:t>Server</a:t>
            </a:r>
          </a:p>
        </p:txBody>
      </p:sp>
      <p:sp>
        <p:nvSpPr>
          <p:cNvPr id="18" name="Explosion 1 17"/>
          <p:cNvSpPr/>
          <p:nvPr/>
        </p:nvSpPr>
        <p:spPr>
          <a:xfrm>
            <a:off x="5573130" y="4009571"/>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502656" y="4213163"/>
            <a:ext cx="1544012" cy="369332"/>
          </a:xfrm>
          <a:prstGeom prst="rect">
            <a:avLst/>
          </a:prstGeom>
          <a:noFill/>
        </p:spPr>
        <p:txBody>
          <a:bodyPr wrap="none" rtlCol="0">
            <a:spAutoFit/>
          </a:bodyPr>
          <a:lstStyle/>
          <a:p>
            <a:r>
              <a:rPr lang="en-US" dirty="0"/>
              <a:t>Server crashes</a:t>
            </a:r>
          </a:p>
        </p:txBody>
      </p:sp>
      <p:cxnSp>
        <p:nvCxnSpPr>
          <p:cNvPr id="12" name="Straight Arrow Connector 11"/>
          <p:cNvCxnSpPr/>
          <p:nvPr/>
        </p:nvCxnSpPr>
        <p:spPr>
          <a:xfrm>
            <a:off x="2806096" y="2019905"/>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164149" y="2038475"/>
            <a:ext cx="2325840" cy="369332"/>
          </a:xfrm>
          <a:prstGeom prst="rect">
            <a:avLst/>
          </a:prstGeom>
          <a:noFill/>
        </p:spPr>
        <p:txBody>
          <a:bodyPr wrap="none" rtlCol="0">
            <a:spAutoFit/>
          </a:bodyPr>
          <a:lstStyle/>
          <a:p>
            <a:pPr lvl="2" algn="just"/>
            <a:r>
              <a:rPr lang="en-US" dirty="0">
                <a:solidFill>
                  <a:srgbClr val="0000FF"/>
                </a:solidFill>
              </a:rPr>
              <a:t>Read(Position X, File Y)</a:t>
            </a:r>
          </a:p>
        </p:txBody>
      </p:sp>
      <p:sp>
        <p:nvSpPr>
          <p:cNvPr id="15" name="TextBox 14"/>
          <p:cNvSpPr txBox="1"/>
          <p:nvPr/>
        </p:nvSpPr>
        <p:spPr>
          <a:xfrm>
            <a:off x="6127448" y="4846135"/>
            <a:ext cx="2080355" cy="369332"/>
          </a:xfrm>
          <a:prstGeom prst="rect">
            <a:avLst/>
          </a:prstGeom>
          <a:noFill/>
        </p:spPr>
        <p:txBody>
          <a:bodyPr wrap="none" rtlCol="0">
            <a:spAutoFit/>
          </a:bodyPr>
          <a:lstStyle/>
          <a:p>
            <a:r>
              <a:rPr lang="en-US" dirty="0"/>
              <a:t>Server become alive</a:t>
            </a:r>
          </a:p>
        </p:txBody>
      </p:sp>
      <p:cxnSp>
        <p:nvCxnSpPr>
          <p:cNvPr id="20" name="Straight Arrow Connector 19"/>
          <p:cNvCxnSpPr/>
          <p:nvPr/>
        </p:nvCxnSpPr>
        <p:spPr>
          <a:xfrm flipH="1">
            <a:off x="2806097" y="5406571"/>
            <a:ext cx="3297160" cy="64104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580913" y="5823430"/>
            <a:ext cx="1787193" cy="369332"/>
          </a:xfrm>
          <a:prstGeom prst="rect">
            <a:avLst/>
          </a:prstGeom>
          <a:noFill/>
        </p:spPr>
        <p:txBody>
          <a:bodyPr wrap="none" rtlCol="0">
            <a:spAutoFit/>
          </a:bodyPr>
          <a:lstStyle/>
          <a:p>
            <a:r>
              <a:rPr lang="en-US" dirty="0"/>
              <a:t>Returns File Data</a:t>
            </a:r>
          </a:p>
        </p:txBody>
      </p:sp>
    </p:spTree>
    <p:extLst>
      <p:ext uri="{BB962C8B-B14F-4D97-AF65-F5344CB8AC3E}">
        <p14:creationId xmlns:p14="http://schemas.microsoft.com/office/powerpoint/2010/main" val="122934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Problem DFS (Case 3)</a:t>
            </a:r>
          </a:p>
        </p:txBody>
      </p:sp>
      <p:cxnSp>
        <p:nvCxnSpPr>
          <p:cNvPr id="5" name="Straight Connector 4"/>
          <p:cNvCxnSpPr/>
          <p:nvPr/>
        </p:nvCxnSpPr>
        <p:spPr>
          <a:xfrm flipH="1">
            <a:off x="1548191"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69543"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84618" y="6301619"/>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4499377" y="6301619"/>
            <a:ext cx="800219" cy="369332"/>
          </a:xfrm>
          <a:prstGeom prst="rect">
            <a:avLst/>
          </a:prstGeom>
          <a:noFill/>
        </p:spPr>
        <p:txBody>
          <a:bodyPr wrap="none" rtlCol="0">
            <a:spAutoFit/>
          </a:bodyPr>
          <a:lstStyle/>
          <a:p>
            <a:r>
              <a:rPr lang="en-US" b="1" dirty="0"/>
              <a:t>Server</a:t>
            </a:r>
          </a:p>
        </p:txBody>
      </p:sp>
      <p:cxnSp>
        <p:nvCxnSpPr>
          <p:cNvPr id="12" name="Straight Arrow Connector 11"/>
          <p:cNvCxnSpPr>
            <a:cxnSpLocks/>
          </p:cNvCxnSpPr>
          <p:nvPr/>
        </p:nvCxnSpPr>
        <p:spPr>
          <a:xfrm>
            <a:off x="1572382" y="2019905"/>
            <a:ext cx="2309991" cy="55396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4881639" y="3156856"/>
            <a:ext cx="3144761" cy="64104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8026400" y="1820333"/>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529780" y="6296781"/>
            <a:ext cx="909511" cy="369332"/>
          </a:xfrm>
          <a:prstGeom prst="rect">
            <a:avLst/>
          </a:prstGeom>
          <a:noFill/>
        </p:spPr>
        <p:txBody>
          <a:bodyPr wrap="none" rtlCol="0">
            <a:spAutoFit/>
          </a:bodyPr>
          <a:lstStyle/>
          <a:p>
            <a:r>
              <a:rPr lang="en-US" b="1" dirty="0"/>
              <a:t>Client 2</a:t>
            </a:r>
          </a:p>
        </p:txBody>
      </p:sp>
      <p:sp>
        <p:nvSpPr>
          <p:cNvPr id="23" name="TextBox 22"/>
          <p:cNvSpPr txBox="1"/>
          <p:nvPr/>
        </p:nvSpPr>
        <p:spPr>
          <a:xfrm>
            <a:off x="2336607" y="1907844"/>
            <a:ext cx="1545766" cy="369332"/>
          </a:xfrm>
          <a:prstGeom prst="rect">
            <a:avLst/>
          </a:prstGeom>
          <a:noFill/>
        </p:spPr>
        <p:txBody>
          <a:bodyPr wrap="none" rtlCol="0">
            <a:spAutoFit/>
          </a:bodyPr>
          <a:lstStyle/>
          <a:p>
            <a:r>
              <a:rPr lang="en-US" dirty="0"/>
              <a:t>Delete File “X”</a:t>
            </a:r>
          </a:p>
        </p:txBody>
      </p:sp>
      <p:sp>
        <p:nvSpPr>
          <p:cNvPr id="24" name="TextBox 23"/>
          <p:cNvSpPr txBox="1"/>
          <p:nvPr/>
        </p:nvSpPr>
        <p:spPr>
          <a:xfrm>
            <a:off x="5549102" y="2972190"/>
            <a:ext cx="1550049" cy="369332"/>
          </a:xfrm>
          <a:prstGeom prst="rect">
            <a:avLst/>
          </a:prstGeom>
          <a:noFill/>
        </p:spPr>
        <p:txBody>
          <a:bodyPr wrap="none" rtlCol="0">
            <a:spAutoFit/>
          </a:bodyPr>
          <a:lstStyle/>
          <a:p>
            <a:r>
              <a:rPr lang="en-US" dirty="0"/>
              <a:t>Create File “X”</a:t>
            </a:r>
          </a:p>
        </p:txBody>
      </p:sp>
      <p:sp>
        <p:nvSpPr>
          <p:cNvPr id="4" name="TextBox 3"/>
          <p:cNvSpPr txBox="1"/>
          <p:nvPr/>
        </p:nvSpPr>
        <p:spPr>
          <a:xfrm>
            <a:off x="5068476" y="3930952"/>
            <a:ext cx="2957924" cy="369332"/>
          </a:xfrm>
          <a:prstGeom prst="rect">
            <a:avLst/>
          </a:prstGeom>
          <a:noFill/>
        </p:spPr>
        <p:txBody>
          <a:bodyPr wrap="none" rtlCol="0">
            <a:spAutoFit/>
          </a:bodyPr>
          <a:lstStyle/>
          <a:p>
            <a:r>
              <a:rPr lang="en-US" dirty="0">
                <a:solidFill>
                  <a:srgbClr val="0000FF"/>
                </a:solidFill>
              </a:rPr>
              <a:t>Client 2 creates a new file “X”</a:t>
            </a:r>
          </a:p>
        </p:txBody>
      </p:sp>
      <p:cxnSp>
        <p:nvCxnSpPr>
          <p:cNvPr id="25" name="Straight Arrow Connector 24"/>
          <p:cNvCxnSpPr/>
          <p:nvPr/>
        </p:nvCxnSpPr>
        <p:spPr>
          <a:xfrm>
            <a:off x="1548191" y="4168020"/>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336607" y="4055143"/>
            <a:ext cx="2100417" cy="369332"/>
          </a:xfrm>
          <a:prstGeom prst="rect">
            <a:avLst/>
          </a:prstGeom>
          <a:noFill/>
        </p:spPr>
        <p:txBody>
          <a:bodyPr wrap="none" rtlCol="0">
            <a:spAutoFit/>
          </a:bodyPr>
          <a:lstStyle/>
          <a:p>
            <a:r>
              <a:rPr lang="en-US" dirty="0"/>
              <a:t>Retry Delete File “X”</a:t>
            </a:r>
          </a:p>
        </p:txBody>
      </p:sp>
      <p:sp>
        <p:nvSpPr>
          <p:cNvPr id="27" name="Explosion 1 26"/>
          <p:cNvSpPr/>
          <p:nvPr/>
        </p:nvSpPr>
        <p:spPr>
          <a:xfrm>
            <a:off x="4355496" y="5219094"/>
            <a:ext cx="1003904" cy="737809"/>
          </a:xfrm>
          <a:prstGeom prst="irregularSeal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857448" y="5760141"/>
            <a:ext cx="3112006" cy="646331"/>
          </a:xfrm>
          <a:prstGeom prst="rect">
            <a:avLst/>
          </a:prstGeom>
          <a:noFill/>
        </p:spPr>
        <p:txBody>
          <a:bodyPr wrap="none" rtlCol="0">
            <a:spAutoFit/>
          </a:bodyPr>
          <a:lstStyle/>
          <a:p>
            <a:r>
              <a:rPr lang="en-US" dirty="0">
                <a:solidFill>
                  <a:srgbClr val="0000FF"/>
                </a:solidFill>
                <a:highlight>
                  <a:srgbClr val="FFFF00"/>
                </a:highlight>
              </a:rPr>
              <a:t>Client  1 deletes a different file </a:t>
            </a:r>
          </a:p>
          <a:p>
            <a:r>
              <a:rPr lang="en-US" dirty="0">
                <a:solidFill>
                  <a:srgbClr val="0000FF"/>
                </a:solidFill>
                <a:highlight>
                  <a:srgbClr val="FFFF00"/>
                </a:highlight>
              </a:rPr>
              <a:t>than it intended to</a:t>
            </a:r>
          </a:p>
        </p:txBody>
      </p:sp>
    </p:spTree>
    <p:extLst>
      <p:ext uri="{BB962C8B-B14F-4D97-AF65-F5344CB8AC3E}">
        <p14:creationId xmlns:p14="http://schemas.microsoft.com/office/powerpoint/2010/main" val="3985027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NFS Design Choices</a:t>
            </a:r>
          </a:p>
        </p:txBody>
      </p:sp>
      <p:sp>
        <p:nvSpPr>
          <p:cNvPr id="3" name="Content Placeholder 2"/>
          <p:cNvSpPr>
            <a:spLocks noGrp="1"/>
          </p:cNvSpPr>
          <p:nvPr>
            <p:ph idx="1"/>
          </p:nvPr>
        </p:nvSpPr>
        <p:spPr/>
        <p:txBody>
          <a:bodyPr/>
          <a:lstStyle/>
          <a:p>
            <a:r>
              <a:rPr lang="en-US" dirty="0">
                <a:solidFill>
                  <a:srgbClr val="0000FF"/>
                </a:solidFill>
              </a:rPr>
              <a:t>(Idempotent Operation) </a:t>
            </a:r>
          </a:p>
          <a:p>
            <a:pPr lvl="1" algn="just"/>
            <a:r>
              <a:rPr lang="en-US" dirty="0"/>
              <a:t>Instead of having filename, such as delete(“File X”), use file ID that cannot be reused</a:t>
            </a:r>
          </a:p>
          <a:p>
            <a:pPr lvl="2" algn="just"/>
            <a:r>
              <a:rPr lang="en-US" dirty="0">
                <a:solidFill>
                  <a:srgbClr val="FF0000"/>
                </a:solidFill>
              </a:rPr>
              <a:t>Delete(“0x100078”)</a:t>
            </a:r>
          </a:p>
          <a:p>
            <a:pPr lvl="2" algn="just"/>
            <a:r>
              <a:rPr lang="en-US" dirty="0">
                <a:solidFill>
                  <a:srgbClr val="FF0000"/>
                </a:solidFill>
              </a:rPr>
              <a:t>ID 0x100078 cannot be reused</a:t>
            </a:r>
          </a:p>
          <a:p>
            <a:pPr lvl="2" algn="just"/>
            <a:endParaRPr lang="en-US" dirty="0">
              <a:solidFill>
                <a:srgbClr val="FF0000"/>
              </a:solidFill>
            </a:endParaRPr>
          </a:p>
          <a:p>
            <a:pPr algn="just"/>
            <a:r>
              <a:rPr lang="en-US" dirty="0">
                <a:solidFill>
                  <a:schemeClr val="accent2"/>
                </a:solidFill>
              </a:rPr>
              <a:t>Idempotent = not matter how many times you execute you achieve the same result</a:t>
            </a:r>
          </a:p>
          <a:p>
            <a:pPr marL="914400" lvl="2" indent="0" algn="just">
              <a:buNone/>
            </a:pPr>
            <a:endParaRPr lang="en-US" dirty="0">
              <a:solidFill>
                <a:srgbClr val="0000FF"/>
              </a:solidFill>
            </a:endParaRPr>
          </a:p>
        </p:txBody>
      </p:sp>
    </p:spTree>
    <p:extLst>
      <p:ext uri="{BB962C8B-B14F-4D97-AF65-F5344CB8AC3E}">
        <p14:creationId xmlns:p14="http://schemas.microsoft.com/office/powerpoint/2010/main" val="3471668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Idempotent Operation</a:t>
            </a:r>
          </a:p>
        </p:txBody>
      </p:sp>
      <p:cxnSp>
        <p:nvCxnSpPr>
          <p:cNvPr id="5" name="Straight Connector 4"/>
          <p:cNvCxnSpPr/>
          <p:nvPr/>
        </p:nvCxnSpPr>
        <p:spPr>
          <a:xfrm flipH="1">
            <a:off x="1548191"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69543"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84618" y="6301619"/>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4499377" y="6301619"/>
            <a:ext cx="800219" cy="369332"/>
          </a:xfrm>
          <a:prstGeom prst="rect">
            <a:avLst/>
          </a:prstGeom>
          <a:noFill/>
        </p:spPr>
        <p:txBody>
          <a:bodyPr wrap="none" rtlCol="0">
            <a:spAutoFit/>
          </a:bodyPr>
          <a:lstStyle/>
          <a:p>
            <a:r>
              <a:rPr lang="en-US" b="1" dirty="0"/>
              <a:t>Server</a:t>
            </a:r>
          </a:p>
        </p:txBody>
      </p:sp>
      <p:cxnSp>
        <p:nvCxnSpPr>
          <p:cNvPr id="12" name="Straight Arrow Connector 11"/>
          <p:cNvCxnSpPr/>
          <p:nvPr/>
        </p:nvCxnSpPr>
        <p:spPr>
          <a:xfrm>
            <a:off x="1572382" y="2019905"/>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4881639" y="3156856"/>
            <a:ext cx="3144761" cy="64104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8026400" y="1820333"/>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529780" y="6296781"/>
            <a:ext cx="909511" cy="369332"/>
          </a:xfrm>
          <a:prstGeom prst="rect">
            <a:avLst/>
          </a:prstGeom>
          <a:noFill/>
        </p:spPr>
        <p:txBody>
          <a:bodyPr wrap="none" rtlCol="0">
            <a:spAutoFit/>
          </a:bodyPr>
          <a:lstStyle/>
          <a:p>
            <a:r>
              <a:rPr lang="en-US" b="1" dirty="0"/>
              <a:t>Client 2</a:t>
            </a:r>
          </a:p>
        </p:txBody>
      </p:sp>
      <p:sp>
        <p:nvSpPr>
          <p:cNvPr id="23" name="TextBox 22"/>
          <p:cNvSpPr txBox="1"/>
          <p:nvPr/>
        </p:nvSpPr>
        <p:spPr>
          <a:xfrm>
            <a:off x="2336607" y="1907844"/>
            <a:ext cx="2866628" cy="369332"/>
          </a:xfrm>
          <a:prstGeom prst="rect">
            <a:avLst/>
          </a:prstGeom>
          <a:noFill/>
        </p:spPr>
        <p:txBody>
          <a:bodyPr wrap="none" rtlCol="0">
            <a:spAutoFit/>
          </a:bodyPr>
          <a:lstStyle/>
          <a:p>
            <a:r>
              <a:rPr lang="en-US" dirty="0"/>
              <a:t>Delete File “X”(</a:t>
            </a:r>
            <a:r>
              <a:rPr lang="en-US" b="1" dirty="0"/>
              <a:t>ID:0x100078</a:t>
            </a:r>
            <a:r>
              <a:rPr lang="en-US" dirty="0"/>
              <a:t>)</a:t>
            </a:r>
          </a:p>
        </p:txBody>
      </p:sp>
      <p:sp>
        <p:nvSpPr>
          <p:cNvPr id="24" name="TextBox 23"/>
          <p:cNvSpPr txBox="1"/>
          <p:nvPr/>
        </p:nvSpPr>
        <p:spPr>
          <a:xfrm>
            <a:off x="5549102" y="2972190"/>
            <a:ext cx="2937974" cy="369332"/>
          </a:xfrm>
          <a:prstGeom prst="rect">
            <a:avLst/>
          </a:prstGeom>
          <a:noFill/>
        </p:spPr>
        <p:txBody>
          <a:bodyPr wrap="none" rtlCol="0">
            <a:spAutoFit/>
          </a:bodyPr>
          <a:lstStyle/>
          <a:p>
            <a:r>
              <a:rPr lang="en-US" dirty="0"/>
              <a:t>Create File “X” (</a:t>
            </a:r>
            <a:r>
              <a:rPr lang="en-US" b="1" dirty="0"/>
              <a:t>ID:0x100088</a:t>
            </a:r>
            <a:r>
              <a:rPr lang="en-US" dirty="0"/>
              <a:t>)</a:t>
            </a:r>
          </a:p>
        </p:txBody>
      </p:sp>
      <p:sp>
        <p:nvSpPr>
          <p:cNvPr id="4" name="TextBox 3"/>
          <p:cNvSpPr txBox="1"/>
          <p:nvPr/>
        </p:nvSpPr>
        <p:spPr>
          <a:xfrm>
            <a:off x="5068476" y="3930952"/>
            <a:ext cx="3704297" cy="646331"/>
          </a:xfrm>
          <a:prstGeom prst="rect">
            <a:avLst/>
          </a:prstGeom>
          <a:noFill/>
        </p:spPr>
        <p:txBody>
          <a:bodyPr wrap="none" rtlCol="0">
            <a:spAutoFit/>
          </a:bodyPr>
          <a:lstStyle/>
          <a:p>
            <a:r>
              <a:rPr lang="en-US" dirty="0">
                <a:solidFill>
                  <a:srgbClr val="0000FF"/>
                </a:solidFill>
              </a:rPr>
              <a:t>Client 2 creates a new file “X” but has </a:t>
            </a:r>
          </a:p>
          <a:p>
            <a:r>
              <a:rPr lang="en-US" dirty="0">
                <a:solidFill>
                  <a:srgbClr val="0000FF"/>
                </a:solidFill>
              </a:rPr>
              <a:t>different ID</a:t>
            </a:r>
          </a:p>
        </p:txBody>
      </p:sp>
      <p:cxnSp>
        <p:nvCxnSpPr>
          <p:cNvPr id="25" name="Straight Arrow Connector 24"/>
          <p:cNvCxnSpPr/>
          <p:nvPr/>
        </p:nvCxnSpPr>
        <p:spPr>
          <a:xfrm>
            <a:off x="1548191" y="4168020"/>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60507" y="4654730"/>
            <a:ext cx="3352200" cy="369332"/>
          </a:xfrm>
          <a:prstGeom prst="rect">
            <a:avLst/>
          </a:prstGeom>
          <a:noFill/>
        </p:spPr>
        <p:txBody>
          <a:bodyPr wrap="none" rtlCol="0">
            <a:spAutoFit/>
          </a:bodyPr>
          <a:lstStyle/>
          <a:p>
            <a:r>
              <a:rPr lang="en-US" dirty="0"/>
              <a:t>Retry Delete File “X” </a:t>
            </a:r>
            <a:r>
              <a:rPr lang="en-US" b="1" dirty="0"/>
              <a:t>ID:0x100078</a:t>
            </a:r>
            <a:endParaRPr lang="en-US" dirty="0"/>
          </a:p>
        </p:txBody>
      </p:sp>
      <p:sp>
        <p:nvSpPr>
          <p:cNvPr id="28" name="TextBox 27"/>
          <p:cNvSpPr txBox="1"/>
          <p:nvPr/>
        </p:nvSpPr>
        <p:spPr>
          <a:xfrm>
            <a:off x="4857448" y="5760141"/>
            <a:ext cx="4242718" cy="369332"/>
          </a:xfrm>
          <a:prstGeom prst="rect">
            <a:avLst/>
          </a:prstGeom>
          <a:noFill/>
        </p:spPr>
        <p:txBody>
          <a:bodyPr wrap="none" rtlCol="0">
            <a:spAutoFit/>
          </a:bodyPr>
          <a:lstStyle/>
          <a:p>
            <a:r>
              <a:rPr lang="en-US" dirty="0">
                <a:solidFill>
                  <a:srgbClr val="0000FF"/>
                </a:solidFill>
              </a:rPr>
              <a:t>No problems regarding deleting wrong files</a:t>
            </a:r>
          </a:p>
        </p:txBody>
      </p:sp>
    </p:spTree>
    <p:extLst>
      <p:ext uri="{BB962C8B-B14F-4D97-AF65-F5344CB8AC3E}">
        <p14:creationId xmlns:p14="http://schemas.microsoft.com/office/powerpoint/2010/main" val="137785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NFS Design Choices</a:t>
            </a:r>
          </a:p>
        </p:txBody>
      </p:sp>
      <p:sp>
        <p:nvSpPr>
          <p:cNvPr id="3" name="Content Placeholder 2"/>
          <p:cNvSpPr>
            <a:spLocks noGrp="1"/>
          </p:cNvSpPr>
          <p:nvPr>
            <p:ph idx="1"/>
          </p:nvPr>
        </p:nvSpPr>
        <p:spPr/>
        <p:txBody>
          <a:bodyPr/>
          <a:lstStyle/>
          <a:p>
            <a:r>
              <a:rPr lang="en-US" dirty="0">
                <a:solidFill>
                  <a:srgbClr val="0000FF"/>
                </a:solidFill>
              </a:rPr>
              <a:t>(Consistency)</a:t>
            </a:r>
          </a:p>
          <a:p>
            <a:pPr lvl="1"/>
            <a:r>
              <a:rPr lang="en-US" dirty="0">
                <a:solidFill>
                  <a:srgbClr val="000000"/>
                </a:solidFill>
              </a:rPr>
              <a:t>Multiple reads on the same file do not create any issue</a:t>
            </a:r>
          </a:p>
          <a:p>
            <a:pPr lvl="1"/>
            <a:r>
              <a:rPr lang="en-US" dirty="0">
                <a:solidFill>
                  <a:srgbClr val="FF0000"/>
                </a:solidFill>
              </a:rPr>
              <a:t>Assume at least one writer. This raises consistency problem</a:t>
            </a:r>
          </a:p>
        </p:txBody>
      </p:sp>
    </p:spTree>
    <p:extLst>
      <p:ext uri="{BB962C8B-B14F-4D97-AF65-F5344CB8AC3E}">
        <p14:creationId xmlns:p14="http://schemas.microsoft.com/office/powerpoint/2010/main" val="190614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Sun’s Network File System (NFS)</a:t>
            </a:r>
          </a:p>
          <a:p>
            <a:r>
              <a:rPr lang="en-US" dirty="0"/>
              <a:t>CMU’s Andrew File System (AFS)</a:t>
            </a:r>
          </a:p>
          <a:p>
            <a:r>
              <a:rPr lang="en-US" dirty="0"/>
              <a:t>Google File System (GFS)</a:t>
            </a:r>
          </a:p>
        </p:txBody>
      </p:sp>
    </p:spTree>
    <p:extLst>
      <p:ext uri="{BB962C8B-B14F-4D97-AF65-F5344CB8AC3E}">
        <p14:creationId xmlns:p14="http://schemas.microsoft.com/office/powerpoint/2010/main" val="1443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in NFS</a:t>
            </a:r>
          </a:p>
        </p:txBody>
      </p:sp>
      <p:cxnSp>
        <p:nvCxnSpPr>
          <p:cNvPr id="5" name="Straight Connector 4"/>
          <p:cNvCxnSpPr/>
          <p:nvPr/>
        </p:nvCxnSpPr>
        <p:spPr>
          <a:xfrm flipH="1">
            <a:off x="1548191"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69543" y="1814286"/>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84618" y="6301619"/>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4499377" y="6301619"/>
            <a:ext cx="800219" cy="369332"/>
          </a:xfrm>
          <a:prstGeom prst="rect">
            <a:avLst/>
          </a:prstGeom>
          <a:noFill/>
        </p:spPr>
        <p:txBody>
          <a:bodyPr wrap="none" rtlCol="0">
            <a:spAutoFit/>
          </a:bodyPr>
          <a:lstStyle/>
          <a:p>
            <a:r>
              <a:rPr lang="en-US" b="1" dirty="0"/>
              <a:t>Server</a:t>
            </a:r>
          </a:p>
        </p:txBody>
      </p:sp>
      <p:cxnSp>
        <p:nvCxnSpPr>
          <p:cNvPr id="16" name="Straight Connector 15"/>
          <p:cNvCxnSpPr/>
          <p:nvPr/>
        </p:nvCxnSpPr>
        <p:spPr>
          <a:xfrm flipH="1">
            <a:off x="8026400" y="1820333"/>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529780" y="6296781"/>
            <a:ext cx="909511" cy="369332"/>
          </a:xfrm>
          <a:prstGeom prst="rect">
            <a:avLst/>
          </a:prstGeom>
          <a:noFill/>
        </p:spPr>
        <p:txBody>
          <a:bodyPr wrap="none" rtlCol="0">
            <a:spAutoFit/>
          </a:bodyPr>
          <a:lstStyle/>
          <a:p>
            <a:r>
              <a:rPr lang="en-US" b="1" dirty="0"/>
              <a:t>Client 2</a:t>
            </a:r>
          </a:p>
        </p:txBody>
      </p:sp>
      <p:sp>
        <p:nvSpPr>
          <p:cNvPr id="23" name="TextBox 22"/>
          <p:cNvSpPr txBox="1"/>
          <p:nvPr/>
        </p:nvSpPr>
        <p:spPr>
          <a:xfrm>
            <a:off x="1968421" y="2277176"/>
            <a:ext cx="2795620" cy="369332"/>
          </a:xfrm>
          <a:prstGeom prst="rect">
            <a:avLst/>
          </a:prstGeom>
          <a:noFill/>
        </p:spPr>
        <p:txBody>
          <a:bodyPr wrap="none" rtlCol="0">
            <a:spAutoFit/>
          </a:bodyPr>
          <a:lstStyle/>
          <a:p>
            <a:r>
              <a:rPr lang="en-US" dirty="0"/>
              <a:t>Write File “X”(</a:t>
            </a:r>
            <a:r>
              <a:rPr lang="en-US" b="1" dirty="0"/>
              <a:t>ID:0x100078</a:t>
            </a:r>
            <a:r>
              <a:rPr lang="en-US" dirty="0"/>
              <a:t>)</a:t>
            </a:r>
          </a:p>
        </p:txBody>
      </p:sp>
      <p:sp>
        <p:nvSpPr>
          <p:cNvPr id="17" name="Freeform 16"/>
          <p:cNvSpPr/>
          <p:nvPr/>
        </p:nvSpPr>
        <p:spPr>
          <a:xfrm>
            <a:off x="1582925" y="1962969"/>
            <a:ext cx="385496"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flipH="1">
            <a:off x="7692570" y="3506321"/>
            <a:ext cx="350079"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5230780" y="4271877"/>
            <a:ext cx="2736672" cy="369332"/>
          </a:xfrm>
          <a:prstGeom prst="rect">
            <a:avLst/>
          </a:prstGeom>
          <a:noFill/>
        </p:spPr>
        <p:txBody>
          <a:bodyPr wrap="none" rtlCol="0">
            <a:spAutoFit/>
          </a:bodyPr>
          <a:lstStyle/>
          <a:p>
            <a:r>
              <a:rPr lang="en-US" dirty="0"/>
              <a:t>Read File “X”(</a:t>
            </a:r>
            <a:r>
              <a:rPr lang="en-US" b="1" dirty="0"/>
              <a:t>ID:0x100078</a:t>
            </a:r>
            <a:r>
              <a:rPr lang="en-US" dirty="0"/>
              <a:t>)</a:t>
            </a:r>
          </a:p>
        </p:txBody>
      </p:sp>
      <p:sp>
        <p:nvSpPr>
          <p:cNvPr id="3" name="TextBox 2"/>
          <p:cNvSpPr txBox="1"/>
          <p:nvPr/>
        </p:nvSpPr>
        <p:spPr>
          <a:xfrm>
            <a:off x="2529284" y="5269432"/>
            <a:ext cx="4069832" cy="923330"/>
          </a:xfrm>
          <a:prstGeom prst="rect">
            <a:avLst/>
          </a:prstGeom>
          <a:noFill/>
        </p:spPr>
        <p:txBody>
          <a:bodyPr wrap="none" rtlCol="0">
            <a:spAutoFit/>
          </a:bodyPr>
          <a:lstStyle/>
          <a:p>
            <a:r>
              <a:rPr lang="en-US" b="1" i="1" dirty="0">
                <a:solidFill>
                  <a:srgbClr val="FF0000"/>
                </a:solidFill>
                <a:highlight>
                  <a:srgbClr val="FFFF00"/>
                </a:highlight>
              </a:rPr>
              <a:t>Client 2 will read stale content in File “X”</a:t>
            </a:r>
          </a:p>
          <a:p>
            <a:endParaRPr lang="en-US" b="1" i="1" dirty="0">
              <a:solidFill>
                <a:schemeClr val="accent2"/>
              </a:solidFill>
              <a:highlight>
                <a:srgbClr val="FFFF00"/>
              </a:highlight>
            </a:endParaRPr>
          </a:p>
          <a:p>
            <a:r>
              <a:rPr lang="en-US" b="1" i="1" dirty="0">
                <a:solidFill>
                  <a:schemeClr val="accent2"/>
                </a:solidFill>
              </a:rPr>
              <a:t>Write from client 1 is not flushed yet</a:t>
            </a:r>
          </a:p>
        </p:txBody>
      </p:sp>
    </p:spTree>
    <p:extLst>
      <p:ext uri="{BB962C8B-B14F-4D97-AF65-F5344CB8AC3E}">
        <p14:creationId xmlns:p14="http://schemas.microsoft.com/office/powerpoint/2010/main" val="971876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NSF Design Choices</a:t>
            </a:r>
          </a:p>
        </p:txBody>
      </p:sp>
      <p:sp>
        <p:nvSpPr>
          <p:cNvPr id="3" name="Content Placeholder 2"/>
          <p:cNvSpPr>
            <a:spLocks noGrp="1"/>
          </p:cNvSpPr>
          <p:nvPr>
            <p:ph idx="1"/>
          </p:nvPr>
        </p:nvSpPr>
        <p:spPr/>
        <p:txBody>
          <a:bodyPr/>
          <a:lstStyle/>
          <a:p>
            <a:r>
              <a:rPr lang="en-US" dirty="0">
                <a:solidFill>
                  <a:srgbClr val="0000FF"/>
                </a:solidFill>
              </a:rPr>
              <a:t>(Weak Consistency)</a:t>
            </a:r>
          </a:p>
          <a:p>
            <a:pPr lvl="1"/>
            <a:r>
              <a:rPr lang="en-US" dirty="0">
                <a:solidFill>
                  <a:srgbClr val="000000"/>
                </a:solidFill>
              </a:rPr>
              <a:t>Flush all data to server </a:t>
            </a:r>
            <a:r>
              <a:rPr lang="en-US" dirty="0">
                <a:solidFill>
                  <a:srgbClr val="000000"/>
                </a:solidFill>
                <a:highlight>
                  <a:srgbClr val="FFFF00"/>
                </a:highlight>
              </a:rPr>
              <a:t>on </a:t>
            </a:r>
            <a:r>
              <a:rPr lang="en-US" dirty="0">
                <a:solidFill>
                  <a:srgbClr val="0000FF"/>
                </a:solidFill>
                <a:highlight>
                  <a:srgbClr val="FFFF00"/>
                </a:highlight>
              </a:rPr>
              <a:t>close()</a:t>
            </a:r>
          </a:p>
          <a:p>
            <a:pPr lvl="1"/>
            <a:r>
              <a:rPr lang="en-US" i="1" dirty="0">
                <a:solidFill>
                  <a:srgbClr val="0000FF"/>
                </a:solidFill>
              </a:rPr>
              <a:t>Every client periodically checks with the server to update its memory</a:t>
            </a:r>
          </a:p>
          <a:p>
            <a:pPr lvl="1"/>
            <a:endParaRPr lang="en-US" i="1" dirty="0">
              <a:solidFill>
                <a:srgbClr val="0000FF"/>
              </a:solidFill>
            </a:endParaRPr>
          </a:p>
          <a:p>
            <a:r>
              <a:rPr lang="en-US" i="1" dirty="0">
                <a:solidFill>
                  <a:schemeClr val="accent2"/>
                </a:solidFill>
              </a:rPr>
              <a:t>Weak cause there could be periods of time where 2 clients are reading/interpreting the data differently (see </a:t>
            </a:r>
            <a:r>
              <a:rPr lang="en-US" i="1" dirty="0" err="1">
                <a:solidFill>
                  <a:schemeClr val="accent2"/>
                </a:solidFill>
              </a:rPr>
              <a:t>prev</a:t>
            </a:r>
            <a:r>
              <a:rPr lang="en-US" i="1" dirty="0">
                <a:solidFill>
                  <a:schemeClr val="accent2"/>
                </a:solidFill>
              </a:rPr>
              <a:t> slide) </a:t>
            </a:r>
          </a:p>
        </p:txBody>
      </p:sp>
    </p:spTree>
    <p:extLst>
      <p:ext uri="{BB962C8B-B14F-4D97-AF65-F5344CB8AC3E}">
        <p14:creationId xmlns:p14="http://schemas.microsoft.com/office/powerpoint/2010/main" val="215209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NSF Design Choices</a:t>
            </a:r>
          </a:p>
        </p:txBody>
      </p:sp>
      <p:sp>
        <p:nvSpPr>
          <p:cNvPr id="3" name="Content Placeholder 2"/>
          <p:cNvSpPr>
            <a:spLocks noGrp="1"/>
          </p:cNvSpPr>
          <p:nvPr>
            <p:ph idx="1"/>
          </p:nvPr>
        </p:nvSpPr>
        <p:spPr/>
        <p:txBody>
          <a:bodyPr/>
          <a:lstStyle/>
          <a:p>
            <a:r>
              <a:rPr lang="en-US" dirty="0">
                <a:solidFill>
                  <a:srgbClr val="0000FF"/>
                </a:solidFill>
              </a:rPr>
              <a:t>(Weak Consistency)</a:t>
            </a:r>
          </a:p>
          <a:p>
            <a:pPr lvl="1"/>
            <a:r>
              <a:rPr lang="en-US" dirty="0"/>
              <a:t>What happens with multiple write operations? </a:t>
            </a:r>
          </a:p>
          <a:p>
            <a:pPr lvl="2"/>
            <a:r>
              <a:rPr lang="en-US" dirty="0"/>
              <a:t>Which write gets to the server? </a:t>
            </a:r>
          </a:p>
          <a:p>
            <a:pPr lvl="1"/>
            <a:r>
              <a:rPr lang="en-US" dirty="0"/>
              <a:t>NFS </a:t>
            </a:r>
            <a:r>
              <a:rPr lang="en-US" dirty="0">
                <a:highlight>
                  <a:srgbClr val="FFFF00"/>
                </a:highlight>
              </a:rPr>
              <a:t>does not</a:t>
            </a:r>
            <a:r>
              <a:rPr lang="en-US" dirty="0"/>
              <a:t> provide any guarantee</a:t>
            </a:r>
          </a:p>
          <a:p>
            <a:pPr lvl="2"/>
            <a:r>
              <a:rPr lang="en-US" i="1" dirty="0">
                <a:solidFill>
                  <a:srgbClr val="FF0000"/>
                </a:solidFill>
              </a:rPr>
              <a:t>One of the clients’ write or a mix of some or all </a:t>
            </a:r>
          </a:p>
          <a:p>
            <a:pPr lvl="2" algn="just"/>
            <a:r>
              <a:rPr lang="en-US" dirty="0">
                <a:solidFill>
                  <a:srgbClr val="0000FF"/>
                </a:solidFill>
              </a:rPr>
              <a:t>Application using NFS needs to be aware of this issue</a:t>
            </a:r>
          </a:p>
          <a:p>
            <a:pPr lvl="3" algn="just"/>
            <a:r>
              <a:rPr lang="en-US" b="1" dirty="0">
                <a:solidFill>
                  <a:srgbClr val="0000FF"/>
                </a:solidFill>
              </a:rPr>
              <a:t>Do not use NFS for multiple writers </a:t>
            </a:r>
            <a:r>
              <a:rPr lang="en-US" dirty="0">
                <a:solidFill>
                  <a:srgbClr val="0000FF"/>
                </a:solidFill>
              </a:rPr>
              <a:t>(</a:t>
            </a:r>
            <a:r>
              <a:rPr lang="en-US" dirty="0">
                <a:solidFill>
                  <a:srgbClr val="FF0000"/>
                </a:solidFill>
              </a:rPr>
              <a:t>strong assumption</a:t>
            </a:r>
            <a:r>
              <a:rPr lang="en-US" dirty="0">
                <a:solidFill>
                  <a:srgbClr val="0000FF"/>
                </a:solidFill>
              </a:rPr>
              <a:t>)</a:t>
            </a:r>
          </a:p>
          <a:p>
            <a:pPr lvl="3" algn="just"/>
            <a:r>
              <a:rPr lang="en-US" b="1" dirty="0">
                <a:solidFill>
                  <a:srgbClr val="0000FF"/>
                </a:solidFill>
              </a:rPr>
              <a:t>For files written by multiple clients, always write through the server</a:t>
            </a:r>
            <a:r>
              <a:rPr lang="en-US" dirty="0">
                <a:solidFill>
                  <a:srgbClr val="0000FF"/>
                </a:solidFill>
              </a:rPr>
              <a:t> (</a:t>
            </a:r>
            <a:r>
              <a:rPr lang="en-US" dirty="0">
                <a:solidFill>
                  <a:srgbClr val="FF0000"/>
                </a:solidFill>
              </a:rPr>
              <a:t>partially makes the server bottleneck for frequent writes by multiple clients</a:t>
            </a:r>
            <a:r>
              <a:rPr lang="en-US" dirty="0">
                <a:solidFill>
                  <a:srgbClr val="0000FF"/>
                </a:solidFill>
              </a:rPr>
              <a:t>)</a:t>
            </a:r>
          </a:p>
        </p:txBody>
      </p:sp>
    </p:spTree>
    <p:extLst>
      <p:ext uri="{BB962C8B-B14F-4D97-AF65-F5344CB8AC3E}">
        <p14:creationId xmlns:p14="http://schemas.microsoft.com/office/powerpoint/2010/main" val="450030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NSF Design Choices</a:t>
            </a:r>
          </a:p>
        </p:txBody>
      </p:sp>
      <p:sp>
        <p:nvSpPr>
          <p:cNvPr id="3" name="Content Placeholder 2"/>
          <p:cNvSpPr>
            <a:spLocks noGrp="1"/>
          </p:cNvSpPr>
          <p:nvPr>
            <p:ph idx="1"/>
          </p:nvPr>
        </p:nvSpPr>
        <p:spPr/>
        <p:txBody>
          <a:bodyPr/>
          <a:lstStyle/>
          <a:p>
            <a:r>
              <a:rPr lang="en-US" dirty="0">
                <a:solidFill>
                  <a:srgbClr val="0000FF"/>
                </a:solidFill>
              </a:rPr>
              <a:t>(Weak Consistency)</a:t>
            </a:r>
          </a:p>
          <a:p>
            <a:pPr lvl="1"/>
            <a:r>
              <a:rPr lang="en-US" i="1" dirty="0">
                <a:solidFill>
                  <a:srgbClr val="0000FF"/>
                </a:solidFill>
              </a:rPr>
              <a:t>Every client periodically checks with the server to update its memory</a:t>
            </a:r>
          </a:p>
          <a:p>
            <a:pPr lvl="1" algn="just"/>
            <a:r>
              <a:rPr lang="en-US" dirty="0"/>
              <a:t>However, clients </a:t>
            </a:r>
            <a:r>
              <a:rPr lang="en-US" dirty="0">
                <a:highlight>
                  <a:srgbClr val="FFFF00"/>
                </a:highlight>
              </a:rPr>
              <a:t>can choose</a:t>
            </a:r>
            <a:r>
              <a:rPr lang="en-US" dirty="0"/>
              <a:t> a stronger consistency model</a:t>
            </a:r>
          </a:p>
          <a:p>
            <a:pPr lvl="2" algn="just"/>
            <a:r>
              <a:rPr lang="en-US" dirty="0"/>
              <a:t>Always checks for update from the server when opening a file with open()</a:t>
            </a:r>
          </a:p>
          <a:p>
            <a:pPr lvl="2" algn="just"/>
            <a:r>
              <a:rPr lang="en-US" dirty="0">
                <a:solidFill>
                  <a:srgbClr val="FF0000"/>
                </a:solidFill>
              </a:rPr>
              <a:t>Might incur performance overhead if the client opens files frequently</a:t>
            </a:r>
          </a:p>
          <a:p>
            <a:pPr lvl="2" algn="just"/>
            <a:r>
              <a:rPr lang="en-US" dirty="0">
                <a:solidFill>
                  <a:schemeClr val="accent2"/>
                </a:solidFill>
              </a:rPr>
              <a:t>Depends on how often client polls</a:t>
            </a:r>
          </a:p>
        </p:txBody>
      </p:sp>
    </p:spTree>
    <p:extLst>
      <p:ext uri="{BB962C8B-B14F-4D97-AF65-F5344CB8AC3E}">
        <p14:creationId xmlns:p14="http://schemas.microsoft.com/office/powerpoint/2010/main" val="274400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in NFS</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2522" y="5932287"/>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4487281" y="5932287"/>
            <a:ext cx="800219" cy="369332"/>
          </a:xfrm>
          <a:prstGeom prst="rect">
            <a:avLst/>
          </a:prstGeom>
          <a:noFill/>
        </p:spPr>
        <p:txBody>
          <a:bodyPr wrap="none" rtlCol="0">
            <a:spAutoFit/>
          </a:bodyPr>
          <a:lstStyle/>
          <a:p>
            <a:r>
              <a:rPr lang="en-US" b="1" dirty="0"/>
              <a:t>Server</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517684" y="5927449"/>
            <a:ext cx="909511" cy="369332"/>
          </a:xfrm>
          <a:prstGeom prst="rect">
            <a:avLst/>
          </a:prstGeom>
          <a:noFill/>
        </p:spPr>
        <p:txBody>
          <a:bodyPr wrap="none" rtlCol="0">
            <a:spAutoFit/>
          </a:bodyPr>
          <a:lstStyle/>
          <a:p>
            <a:r>
              <a:rPr lang="en-US" b="1" dirty="0"/>
              <a:t>Client 2</a:t>
            </a:r>
          </a:p>
        </p:txBody>
      </p:sp>
      <p:sp>
        <p:nvSpPr>
          <p:cNvPr id="23" name="TextBox 22"/>
          <p:cNvSpPr txBox="1"/>
          <p:nvPr/>
        </p:nvSpPr>
        <p:spPr>
          <a:xfrm>
            <a:off x="1956325" y="1907844"/>
            <a:ext cx="2795620" cy="369332"/>
          </a:xfrm>
          <a:prstGeom prst="rect">
            <a:avLst/>
          </a:prstGeom>
          <a:noFill/>
        </p:spPr>
        <p:txBody>
          <a:bodyPr wrap="none" rtlCol="0">
            <a:spAutoFit/>
          </a:bodyPr>
          <a:lstStyle/>
          <a:p>
            <a:r>
              <a:rPr lang="en-US" dirty="0"/>
              <a:t>Write File “X”(</a:t>
            </a:r>
            <a:r>
              <a:rPr lang="en-US" b="1" dirty="0"/>
              <a:t>ID:0x100078</a:t>
            </a:r>
            <a:r>
              <a:rPr lang="en-US" dirty="0"/>
              <a:t>)</a:t>
            </a:r>
          </a:p>
        </p:txBody>
      </p:sp>
      <p:sp>
        <p:nvSpPr>
          <p:cNvPr id="17" name="Freeform 16"/>
          <p:cNvSpPr/>
          <p:nvPr/>
        </p:nvSpPr>
        <p:spPr>
          <a:xfrm>
            <a:off x="1570829" y="1593637"/>
            <a:ext cx="385496"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Freeform 17"/>
          <p:cNvSpPr/>
          <p:nvPr/>
        </p:nvSpPr>
        <p:spPr>
          <a:xfrm flipH="1">
            <a:off x="7680474" y="3136989"/>
            <a:ext cx="350079"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5028467" y="3373717"/>
            <a:ext cx="2736672" cy="369332"/>
          </a:xfrm>
          <a:prstGeom prst="rect">
            <a:avLst/>
          </a:prstGeom>
          <a:noFill/>
        </p:spPr>
        <p:txBody>
          <a:bodyPr wrap="none" rtlCol="0">
            <a:spAutoFit/>
          </a:bodyPr>
          <a:lstStyle/>
          <a:p>
            <a:r>
              <a:rPr lang="en-US" dirty="0"/>
              <a:t>Read File “X”(</a:t>
            </a:r>
            <a:r>
              <a:rPr lang="en-US" b="1" dirty="0"/>
              <a:t>ID:0x100078</a:t>
            </a:r>
            <a:r>
              <a:rPr lang="en-US" dirty="0"/>
              <a:t>)</a:t>
            </a:r>
          </a:p>
        </p:txBody>
      </p:sp>
      <p:cxnSp>
        <p:nvCxnSpPr>
          <p:cNvPr id="14" name="Straight Arrow Connector 13"/>
          <p:cNvCxnSpPr/>
          <p:nvPr/>
        </p:nvCxnSpPr>
        <p:spPr>
          <a:xfrm>
            <a:off x="1536095" y="3743049"/>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56325" y="3558383"/>
            <a:ext cx="2767555" cy="369332"/>
          </a:xfrm>
          <a:prstGeom prst="rect">
            <a:avLst/>
          </a:prstGeom>
          <a:noFill/>
        </p:spPr>
        <p:txBody>
          <a:bodyPr wrap="none" rtlCol="0">
            <a:spAutoFit/>
          </a:bodyPr>
          <a:lstStyle/>
          <a:p>
            <a:r>
              <a:rPr lang="en-US" dirty="0"/>
              <a:t>Close File “X”(</a:t>
            </a:r>
            <a:r>
              <a:rPr lang="en-US" b="1" dirty="0"/>
              <a:t>ID:0x100078</a:t>
            </a:r>
            <a:r>
              <a:rPr lang="en-US" dirty="0"/>
              <a:t>)</a:t>
            </a:r>
          </a:p>
        </p:txBody>
      </p:sp>
      <p:cxnSp>
        <p:nvCxnSpPr>
          <p:cNvPr id="20" name="Straight Arrow Connector 19"/>
          <p:cNvCxnSpPr/>
          <p:nvPr/>
        </p:nvCxnSpPr>
        <p:spPr>
          <a:xfrm flipH="1">
            <a:off x="4881637" y="4577620"/>
            <a:ext cx="3110004" cy="49590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87500" y="4440267"/>
            <a:ext cx="1559742" cy="369332"/>
          </a:xfrm>
          <a:prstGeom prst="rect">
            <a:avLst/>
          </a:prstGeom>
          <a:noFill/>
        </p:spPr>
        <p:txBody>
          <a:bodyPr wrap="none" rtlCol="0">
            <a:spAutoFit/>
          </a:bodyPr>
          <a:lstStyle/>
          <a:p>
            <a:r>
              <a:rPr lang="en-US" dirty="0"/>
              <a:t>Periodic Check</a:t>
            </a:r>
          </a:p>
        </p:txBody>
      </p:sp>
      <p:cxnSp>
        <p:nvCxnSpPr>
          <p:cNvPr id="24" name="Straight Arrow Connector 23"/>
          <p:cNvCxnSpPr/>
          <p:nvPr/>
        </p:nvCxnSpPr>
        <p:spPr>
          <a:xfrm>
            <a:off x="4881638" y="5298497"/>
            <a:ext cx="3110003" cy="37979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28467" y="5542001"/>
            <a:ext cx="2958036" cy="369332"/>
          </a:xfrm>
          <a:prstGeom prst="rect">
            <a:avLst/>
          </a:prstGeom>
          <a:noFill/>
        </p:spPr>
        <p:txBody>
          <a:bodyPr wrap="none" rtlCol="0">
            <a:spAutoFit/>
          </a:bodyPr>
          <a:lstStyle/>
          <a:p>
            <a:r>
              <a:rPr lang="en-US" dirty="0"/>
              <a:t>Update File “X”(</a:t>
            </a:r>
            <a:r>
              <a:rPr lang="en-US" b="1" dirty="0"/>
              <a:t>ID:0x100078</a:t>
            </a:r>
            <a:r>
              <a:rPr lang="en-US" dirty="0"/>
              <a:t>)</a:t>
            </a:r>
          </a:p>
        </p:txBody>
      </p:sp>
      <p:sp>
        <p:nvSpPr>
          <p:cNvPr id="3" name="TextBox 2"/>
          <p:cNvSpPr txBox="1"/>
          <p:nvPr/>
        </p:nvSpPr>
        <p:spPr>
          <a:xfrm>
            <a:off x="2828193" y="6279367"/>
            <a:ext cx="4586512" cy="369332"/>
          </a:xfrm>
          <a:prstGeom prst="rect">
            <a:avLst/>
          </a:prstGeom>
          <a:noFill/>
        </p:spPr>
        <p:txBody>
          <a:bodyPr wrap="none" rtlCol="0">
            <a:spAutoFit/>
          </a:bodyPr>
          <a:lstStyle/>
          <a:p>
            <a:r>
              <a:rPr lang="en-US" i="1" dirty="0">
                <a:solidFill>
                  <a:srgbClr val="0000FF"/>
                </a:solidFill>
              </a:rPr>
              <a:t>Does NFS follow Sequential Consistency? (No) </a:t>
            </a:r>
          </a:p>
        </p:txBody>
      </p:sp>
      <p:sp>
        <p:nvSpPr>
          <p:cNvPr id="4" name="TextBox 3">
            <a:extLst>
              <a:ext uri="{FF2B5EF4-FFF2-40B4-BE49-F238E27FC236}">
                <a16:creationId xmlns:a16="http://schemas.microsoft.com/office/drawing/2014/main" id="{AD83A367-93C0-8CBA-1466-6E707716DD85}"/>
              </a:ext>
            </a:extLst>
          </p:cNvPr>
          <p:cNvSpPr txBox="1"/>
          <p:nvPr/>
        </p:nvSpPr>
        <p:spPr>
          <a:xfrm>
            <a:off x="6025592" y="2005849"/>
            <a:ext cx="2964414" cy="923330"/>
          </a:xfrm>
          <a:prstGeom prst="rect">
            <a:avLst/>
          </a:prstGeom>
          <a:noFill/>
        </p:spPr>
        <p:txBody>
          <a:bodyPr wrap="square" rtlCol="0">
            <a:spAutoFit/>
          </a:bodyPr>
          <a:lstStyle/>
          <a:p>
            <a:r>
              <a:rPr lang="en-US" dirty="0">
                <a:solidFill>
                  <a:schemeClr val="accent2"/>
                </a:solidFill>
              </a:rPr>
              <a:t>Weak consistency here where client 2 sees a different file from client 1</a:t>
            </a:r>
            <a:endParaRPr lang="en-SG" dirty="0">
              <a:solidFill>
                <a:schemeClr val="accent2"/>
              </a:solidFill>
            </a:endParaRPr>
          </a:p>
        </p:txBody>
      </p:sp>
    </p:spTree>
    <p:extLst>
      <p:ext uri="{BB962C8B-B14F-4D97-AF65-F5344CB8AC3E}">
        <p14:creationId xmlns:p14="http://schemas.microsoft.com/office/powerpoint/2010/main" val="1117502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in NFS (Exercise)</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3467460"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2522" y="5932287"/>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3091541" y="5933069"/>
            <a:ext cx="800219" cy="369332"/>
          </a:xfrm>
          <a:prstGeom prst="rect">
            <a:avLst/>
          </a:prstGeom>
          <a:noFill/>
        </p:spPr>
        <p:txBody>
          <a:bodyPr wrap="none" rtlCol="0">
            <a:spAutoFit/>
          </a:bodyPr>
          <a:lstStyle/>
          <a:p>
            <a:r>
              <a:rPr lang="en-US" b="1" dirty="0"/>
              <a:t>Server</a:t>
            </a:r>
          </a:p>
        </p:txBody>
      </p:sp>
      <p:cxnSp>
        <p:nvCxnSpPr>
          <p:cNvPr id="16" name="Straight Connector 15"/>
          <p:cNvCxnSpPr/>
          <p:nvPr/>
        </p:nvCxnSpPr>
        <p:spPr>
          <a:xfrm flipH="1">
            <a:off x="5619447" y="1417638"/>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188882" y="5933851"/>
            <a:ext cx="909511" cy="369332"/>
          </a:xfrm>
          <a:prstGeom prst="rect">
            <a:avLst/>
          </a:prstGeom>
          <a:noFill/>
        </p:spPr>
        <p:txBody>
          <a:bodyPr wrap="none" rtlCol="0">
            <a:spAutoFit/>
          </a:bodyPr>
          <a:lstStyle/>
          <a:p>
            <a:r>
              <a:rPr lang="en-US" b="1" dirty="0"/>
              <a:t>Client 2</a:t>
            </a:r>
          </a:p>
        </p:txBody>
      </p:sp>
      <p:sp>
        <p:nvSpPr>
          <p:cNvPr id="3" name="TextBox 2"/>
          <p:cNvSpPr txBox="1"/>
          <p:nvPr/>
        </p:nvSpPr>
        <p:spPr>
          <a:xfrm>
            <a:off x="429482" y="6243117"/>
            <a:ext cx="8481421" cy="646331"/>
          </a:xfrm>
          <a:prstGeom prst="rect">
            <a:avLst/>
          </a:prstGeom>
          <a:noFill/>
        </p:spPr>
        <p:txBody>
          <a:bodyPr wrap="none" rtlCol="0">
            <a:spAutoFit/>
          </a:bodyPr>
          <a:lstStyle/>
          <a:p>
            <a:r>
              <a:rPr lang="en-US" i="1" dirty="0">
                <a:solidFill>
                  <a:srgbClr val="0000FF"/>
                </a:solidFill>
              </a:rPr>
              <a:t>Draw a sequence diagram where Client 1 and Client 2 read different data from the same </a:t>
            </a:r>
          </a:p>
          <a:p>
            <a:r>
              <a:rPr lang="en-US" i="1" dirty="0">
                <a:solidFill>
                  <a:srgbClr val="0000FF"/>
                </a:solidFill>
              </a:rPr>
              <a:t>file written only by client 3. </a:t>
            </a:r>
          </a:p>
        </p:txBody>
      </p:sp>
      <p:cxnSp>
        <p:nvCxnSpPr>
          <p:cNvPr id="26" name="Straight Connector 25"/>
          <p:cNvCxnSpPr/>
          <p:nvPr/>
        </p:nvCxnSpPr>
        <p:spPr>
          <a:xfrm flipH="1">
            <a:off x="7948990"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518425" y="5933851"/>
            <a:ext cx="909511" cy="369332"/>
          </a:xfrm>
          <a:prstGeom prst="rect">
            <a:avLst/>
          </a:prstGeom>
          <a:noFill/>
        </p:spPr>
        <p:txBody>
          <a:bodyPr wrap="none" rtlCol="0">
            <a:spAutoFit/>
          </a:bodyPr>
          <a:lstStyle/>
          <a:p>
            <a:r>
              <a:rPr lang="en-US" b="1" dirty="0"/>
              <a:t>Client 3</a:t>
            </a:r>
          </a:p>
        </p:txBody>
      </p:sp>
      <p:grpSp>
        <p:nvGrpSpPr>
          <p:cNvPr id="14" name="Group 13">
            <a:extLst>
              <a:ext uri="{FF2B5EF4-FFF2-40B4-BE49-F238E27FC236}">
                <a16:creationId xmlns:a16="http://schemas.microsoft.com/office/drawing/2014/main" id="{39C47359-2BE1-E589-7272-373485E56F61}"/>
              </a:ext>
            </a:extLst>
          </p:cNvPr>
          <p:cNvGrpSpPr/>
          <p:nvPr/>
        </p:nvGrpSpPr>
        <p:grpSpPr>
          <a:xfrm>
            <a:off x="3920886" y="1625366"/>
            <a:ext cx="3916800" cy="682920"/>
            <a:chOff x="3920886" y="1625366"/>
            <a:chExt cx="3916800" cy="68292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0F52A4CD-2531-A513-2A8E-97E05C89F02B}"/>
                    </a:ext>
                  </a:extLst>
                </p14:cNvPr>
                <p14:cNvContentPartPr/>
                <p14:nvPr/>
              </p14:nvContentPartPr>
              <p14:xfrm>
                <a:off x="4077486" y="1625366"/>
                <a:ext cx="3760200" cy="563760"/>
              </p14:xfrm>
            </p:contentPart>
          </mc:Choice>
          <mc:Fallback xmlns="">
            <p:pic>
              <p:nvPicPr>
                <p:cNvPr id="12" name="Ink 11">
                  <a:extLst>
                    <a:ext uri="{FF2B5EF4-FFF2-40B4-BE49-F238E27FC236}">
                      <a16:creationId xmlns:a16="http://schemas.microsoft.com/office/drawing/2014/main" id="{0F52A4CD-2531-A513-2A8E-97E05C89F02B}"/>
                    </a:ext>
                  </a:extLst>
                </p:cNvPr>
                <p:cNvPicPr/>
                <p:nvPr/>
              </p:nvPicPr>
              <p:blipFill>
                <a:blip r:embed="rId4"/>
                <a:stretch>
                  <a:fillRect/>
                </a:stretch>
              </p:blipFill>
              <p:spPr>
                <a:xfrm>
                  <a:off x="4071366" y="1619246"/>
                  <a:ext cx="377244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9DF7695A-BACF-20C0-E7D5-1C2A13B38317}"/>
                    </a:ext>
                  </a:extLst>
                </p14:cNvPr>
                <p14:cNvContentPartPr/>
                <p14:nvPr/>
              </p14:nvContentPartPr>
              <p14:xfrm>
                <a:off x="3920886" y="1959446"/>
                <a:ext cx="432720" cy="348840"/>
              </p14:xfrm>
            </p:contentPart>
          </mc:Choice>
          <mc:Fallback xmlns="">
            <p:pic>
              <p:nvPicPr>
                <p:cNvPr id="13" name="Ink 12">
                  <a:extLst>
                    <a:ext uri="{FF2B5EF4-FFF2-40B4-BE49-F238E27FC236}">
                      <a16:creationId xmlns:a16="http://schemas.microsoft.com/office/drawing/2014/main" id="{9DF7695A-BACF-20C0-E7D5-1C2A13B38317}"/>
                    </a:ext>
                  </a:extLst>
                </p:cNvPr>
                <p:cNvPicPr/>
                <p:nvPr/>
              </p:nvPicPr>
              <p:blipFill>
                <a:blip r:embed="rId6"/>
                <a:stretch>
                  <a:fillRect/>
                </a:stretch>
              </p:blipFill>
              <p:spPr>
                <a:xfrm>
                  <a:off x="3914766" y="1953326"/>
                  <a:ext cx="444960" cy="361080"/>
                </a:xfrm>
                <a:prstGeom prst="rect">
                  <a:avLst/>
                </a:prstGeom>
              </p:spPr>
            </p:pic>
          </mc:Fallback>
        </mc:AlternateContent>
      </p:grpSp>
      <p:grpSp>
        <p:nvGrpSpPr>
          <p:cNvPr id="29" name="Group 28">
            <a:extLst>
              <a:ext uri="{FF2B5EF4-FFF2-40B4-BE49-F238E27FC236}">
                <a16:creationId xmlns:a16="http://schemas.microsoft.com/office/drawing/2014/main" id="{C9480760-F9D5-702B-F60C-6DC9C5B55368}"/>
              </a:ext>
            </a:extLst>
          </p:cNvPr>
          <p:cNvGrpSpPr/>
          <p:nvPr/>
        </p:nvGrpSpPr>
        <p:grpSpPr>
          <a:xfrm>
            <a:off x="3560886" y="2598086"/>
            <a:ext cx="4291560" cy="1737360"/>
            <a:chOff x="3560886" y="2598086"/>
            <a:chExt cx="4291560" cy="173736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4041A0A-BDE6-BEBF-FDF4-F71B2F2B1A95}"/>
                    </a:ext>
                  </a:extLst>
                </p14:cNvPr>
                <p14:cNvContentPartPr/>
                <p14:nvPr/>
              </p14:nvContentPartPr>
              <p14:xfrm>
                <a:off x="3669246" y="2598086"/>
                <a:ext cx="1817280" cy="738360"/>
              </p14:xfrm>
            </p:contentPart>
          </mc:Choice>
          <mc:Fallback xmlns="">
            <p:pic>
              <p:nvPicPr>
                <p:cNvPr id="17" name="Ink 16">
                  <a:extLst>
                    <a:ext uri="{FF2B5EF4-FFF2-40B4-BE49-F238E27FC236}">
                      <a16:creationId xmlns:a16="http://schemas.microsoft.com/office/drawing/2014/main" id="{D4041A0A-BDE6-BEBF-FDF4-F71B2F2B1A95}"/>
                    </a:ext>
                  </a:extLst>
                </p:cNvPr>
                <p:cNvPicPr/>
                <p:nvPr/>
              </p:nvPicPr>
              <p:blipFill>
                <a:blip r:embed="rId8"/>
                <a:stretch>
                  <a:fillRect/>
                </a:stretch>
              </p:blipFill>
              <p:spPr>
                <a:xfrm>
                  <a:off x="3663126" y="2591966"/>
                  <a:ext cx="182952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501C0702-863A-1720-4CEA-043835D6ECE1}"/>
                    </a:ext>
                  </a:extLst>
                </p14:cNvPr>
                <p14:cNvContentPartPr/>
                <p14:nvPr/>
              </p14:nvContentPartPr>
              <p14:xfrm>
                <a:off x="3560886" y="3004526"/>
                <a:ext cx="532080" cy="378000"/>
              </p14:xfrm>
            </p:contentPart>
          </mc:Choice>
          <mc:Fallback xmlns="">
            <p:pic>
              <p:nvPicPr>
                <p:cNvPr id="18" name="Ink 17">
                  <a:extLst>
                    <a:ext uri="{FF2B5EF4-FFF2-40B4-BE49-F238E27FC236}">
                      <a16:creationId xmlns:a16="http://schemas.microsoft.com/office/drawing/2014/main" id="{501C0702-863A-1720-4CEA-043835D6ECE1}"/>
                    </a:ext>
                  </a:extLst>
                </p:cNvPr>
                <p:cNvPicPr/>
                <p:nvPr/>
              </p:nvPicPr>
              <p:blipFill>
                <a:blip r:embed="rId10"/>
                <a:stretch>
                  <a:fillRect/>
                </a:stretch>
              </p:blipFill>
              <p:spPr>
                <a:xfrm>
                  <a:off x="3554766" y="2998406"/>
                  <a:ext cx="5443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513207B1-5090-9EEE-77AC-0237275354C5}"/>
                    </a:ext>
                  </a:extLst>
                </p14:cNvPr>
                <p14:cNvContentPartPr/>
                <p14:nvPr/>
              </p14:nvContentPartPr>
              <p14:xfrm>
                <a:off x="3581766" y="3149246"/>
                <a:ext cx="4270680" cy="1186200"/>
              </p14:xfrm>
            </p:contentPart>
          </mc:Choice>
          <mc:Fallback xmlns="">
            <p:pic>
              <p:nvPicPr>
                <p:cNvPr id="20" name="Ink 19">
                  <a:extLst>
                    <a:ext uri="{FF2B5EF4-FFF2-40B4-BE49-F238E27FC236}">
                      <a16:creationId xmlns:a16="http://schemas.microsoft.com/office/drawing/2014/main" id="{513207B1-5090-9EEE-77AC-0237275354C5}"/>
                    </a:ext>
                  </a:extLst>
                </p:cNvPr>
                <p:cNvPicPr/>
                <p:nvPr/>
              </p:nvPicPr>
              <p:blipFill>
                <a:blip r:embed="rId12"/>
                <a:stretch>
                  <a:fillRect/>
                </a:stretch>
              </p:blipFill>
              <p:spPr>
                <a:xfrm>
                  <a:off x="3575646" y="3143126"/>
                  <a:ext cx="4282920" cy="1198440"/>
                </a:xfrm>
                <a:prstGeom prst="rect">
                  <a:avLst/>
                </a:prstGeom>
              </p:spPr>
            </p:pic>
          </mc:Fallback>
        </mc:AlternateContent>
      </p:grpSp>
      <p:grpSp>
        <p:nvGrpSpPr>
          <p:cNvPr id="32" name="Group 31">
            <a:extLst>
              <a:ext uri="{FF2B5EF4-FFF2-40B4-BE49-F238E27FC236}">
                <a16:creationId xmlns:a16="http://schemas.microsoft.com/office/drawing/2014/main" id="{58995BD1-8968-16AF-BDA8-34748A2B7D96}"/>
              </a:ext>
            </a:extLst>
          </p:cNvPr>
          <p:cNvGrpSpPr/>
          <p:nvPr/>
        </p:nvGrpSpPr>
        <p:grpSpPr>
          <a:xfrm>
            <a:off x="1552806" y="3962486"/>
            <a:ext cx="2322360" cy="1534680"/>
            <a:chOff x="1552806" y="3962486"/>
            <a:chExt cx="2322360" cy="1534680"/>
          </a:xfrm>
        </p:grpSpPr>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CA38A27C-56C3-F82F-5ECE-037789BB5760}"/>
                    </a:ext>
                  </a:extLst>
                </p14:cNvPr>
                <p14:cNvContentPartPr/>
                <p14:nvPr/>
              </p14:nvContentPartPr>
              <p14:xfrm>
                <a:off x="3628566" y="3962486"/>
                <a:ext cx="246600" cy="531000"/>
              </p14:xfrm>
            </p:contentPart>
          </mc:Choice>
          <mc:Fallback xmlns="">
            <p:pic>
              <p:nvPicPr>
                <p:cNvPr id="28" name="Ink 27">
                  <a:extLst>
                    <a:ext uri="{FF2B5EF4-FFF2-40B4-BE49-F238E27FC236}">
                      <a16:creationId xmlns:a16="http://schemas.microsoft.com/office/drawing/2014/main" id="{CA38A27C-56C3-F82F-5ECE-037789BB5760}"/>
                    </a:ext>
                  </a:extLst>
                </p:cNvPr>
                <p:cNvPicPr/>
                <p:nvPr/>
              </p:nvPicPr>
              <p:blipFill>
                <a:blip r:embed="rId14"/>
                <a:stretch>
                  <a:fillRect/>
                </a:stretch>
              </p:blipFill>
              <p:spPr>
                <a:xfrm>
                  <a:off x="3622446" y="3956366"/>
                  <a:ext cx="25884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C7E26F23-6905-7222-59C5-22CE90C9CAF1}"/>
                    </a:ext>
                  </a:extLst>
                </p14:cNvPr>
                <p14:cNvContentPartPr/>
                <p14:nvPr/>
              </p14:nvContentPartPr>
              <p14:xfrm>
                <a:off x="1552806" y="4746206"/>
                <a:ext cx="1799280" cy="493920"/>
              </p14:xfrm>
            </p:contentPart>
          </mc:Choice>
          <mc:Fallback xmlns="">
            <p:pic>
              <p:nvPicPr>
                <p:cNvPr id="30" name="Ink 29">
                  <a:extLst>
                    <a:ext uri="{FF2B5EF4-FFF2-40B4-BE49-F238E27FC236}">
                      <a16:creationId xmlns:a16="http://schemas.microsoft.com/office/drawing/2014/main" id="{C7E26F23-6905-7222-59C5-22CE90C9CAF1}"/>
                    </a:ext>
                  </a:extLst>
                </p:cNvPr>
                <p:cNvPicPr/>
                <p:nvPr/>
              </p:nvPicPr>
              <p:blipFill>
                <a:blip r:embed="rId16"/>
                <a:stretch>
                  <a:fillRect/>
                </a:stretch>
              </p:blipFill>
              <p:spPr>
                <a:xfrm>
                  <a:off x="1546686" y="4740086"/>
                  <a:ext cx="181152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207C29FB-9F12-3A86-A69D-4F94DBCD3735}"/>
                    </a:ext>
                  </a:extLst>
                </p14:cNvPr>
                <p14:cNvContentPartPr/>
                <p14:nvPr/>
              </p14:nvContentPartPr>
              <p14:xfrm>
                <a:off x="2812086" y="4905686"/>
                <a:ext cx="601200" cy="591480"/>
              </p14:xfrm>
            </p:contentPart>
          </mc:Choice>
          <mc:Fallback xmlns="">
            <p:pic>
              <p:nvPicPr>
                <p:cNvPr id="31" name="Ink 30">
                  <a:extLst>
                    <a:ext uri="{FF2B5EF4-FFF2-40B4-BE49-F238E27FC236}">
                      <a16:creationId xmlns:a16="http://schemas.microsoft.com/office/drawing/2014/main" id="{207C29FB-9F12-3A86-A69D-4F94DBCD3735}"/>
                    </a:ext>
                  </a:extLst>
                </p:cNvPr>
                <p:cNvPicPr/>
                <p:nvPr/>
              </p:nvPicPr>
              <p:blipFill>
                <a:blip r:embed="rId18"/>
                <a:stretch>
                  <a:fillRect/>
                </a:stretch>
              </p:blipFill>
              <p:spPr>
                <a:xfrm>
                  <a:off x="2805966" y="4899566"/>
                  <a:ext cx="613440" cy="603720"/>
                </a:xfrm>
                <a:prstGeom prst="rect">
                  <a:avLst/>
                </a:prstGeom>
              </p:spPr>
            </p:pic>
          </mc:Fallback>
        </mc:AlternateContent>
      </p:grpSp>
      <p:sp>
        <p:nvSpPr>
          <p:cNvPr id="33" name="TextBox 32">
            <a:extLst>
              <a:ext uri="{FF2B5EF4-FFF2-40B4-BE49-F238E27FC236}">
                <a16:creationId xmlns:a16="http://schemas.microsoft.com/office/drawing/2014/main" id="{2FD7BE68-3F2A-1451-633C-A029B1384FC7}"/>
              </a:ext>
            </a:extLst>
          </p:cNvPr>
          <p:cNvSpPr txBox="1"/>
          <p:nvPr/>
        </p:nvSpPr>
        <p:spPr>
          <a:xfrm>
            <a:off x="3789217" y="4430989"/>
            <a:ext cx="3062486" cy="1477328"/>
          </a:xfrm>
          <a:prstGeom prst="rect">
            <a:avLst/>
          </a:prstGeom>
          <a:noFill/>
        </p:spPr>
        <p:txBody>
          <a:bodyPr wrap="square" rtlCol="0">
            <a:spAutoFit/>
          </a:bodyPr>
          <a:lstStyle/>
          <a:p>
            <a:r>
              <a:rPr lang="en-US" dirty="0">
                <a:solidFill>
                  <a:schemeClr val="accent2"/>
                </a:solidFill>
              </a:rPr>
              <a:t>Reads in client 2 and client 1 will be different</a:t>
            </a:r>
          </a:p>
          <a:p>
            <a:endParaRPr lang="en-US" dirty="0">
              <a:solidFill>
                <a:schemeClr val="accent2"/>
              </a:solidFill>
            </a:endParaRPr>
          </a:p>
          <a:p>
            <a:pPr algn="just"/>
            <a:r>
              <a:rPr lang="en-US" dirty="0">
                <a:solidFill>
                  <a:schemeClr val="accent2"/>
                </a:solidFill>
              </a:rPr>
              <a:t>1 is before 2</a:t>
            </a:r>
            <a:r>
              <a:rPr lang="en-US" baseline="30000" dirty="0">
                <a:solidFill>
                  <a:schemeClr val="accent2"/>
                </a:solidFill>
              </a:rPr>
              <a:t>nd</a:t>
            </a:r>
            <a:r>
              <a:rPr lang="en-US" dirty="0">
                <a:solidFill>
                  <a:schemeClr val="accent2"/>
                </a:solidFill>
              </a:rPr>
              <a:t> update,</a:t>
            </a:r>
          </a:p>
          <a:p>
            <a:r>
              <a:rPr lang="en-US" dirty="0">
                <a:solidFill>
                  <a:schemeClr val="accent2"/>
                </a:solidFill>
              </a:rPr>
              <a:t>2 is after 2</a:t>
            </a:r>
            <a:r>
              <a:rPr lang="en-US" baseline="30000" dirty="0">
                <a:solidFill>
                  <a:schemeClr val="accent2"/>
                </a:solidFill>
              </a:rPr>
              <a:t>nd</a:t>
            </a:r>
            <a:r>
              <a:rPr lang="en-US" dirty="0">
                <a:solidFill>
                  <a:schemeClr val="accent2"/>
                </a:solidFill>
              </a:rPr>
              <a:t> update</a:t>
            </a:r>
            <a:endParaRPr lang="en-SG" dirty="0">
              <a:solidFill>
                <a:schemeClr val="accent2"/>
              </a:solidFill>
            </a:endParaRPr>
          </a:p>
        </p:txBody>
      </p:sp>
    </p:spTree>
    <p:extLst>
      <p:ext uri="{BB962C8B-B14F-4D97-AF65-F5344CB8AC3E}">
        <p14:creationId xmlns:p14="http://schemas.microsoft.com/office/powerpoint/2010/main" val="120382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NFS in a Nutshell</a:t>
            </a:r>
          </a:p>
        </p:txBody>
      </p:sp>
      <p:sp>
        <p:nvSpPr>
          <p:cNvPr id="3" name="Content Placeholder 2"/>
          <p:cNvSpPr>
            <a:spLocks noGrp="1"/>
          </p:cNvSpPr>
          <p:nvPr>
            <p:ph idx="1"/>
          </p:nvPr>
        </p:nvSpPr>
        <p:spPr/>
        <p:txBody>
          <a:bodyPr/>
          <a:lstStyle/>
          <a:p>
            <a:r>
              <a:rPr lang="en-US" dirty="0"/>
              <a:t>NFS is simple and tries to give priority on the usability aspect</a:t>
            </a:r>
          </a:p>
          <a:p>
            <a:endParaRPr lang="en-US" dirty="0"/>
          </a:p>
          <a:p>
            <a:r>
              <a:rPr lang="en-US" dirty="0"/>
              <a:t>Provides weak consistency</a:t>
            </a:r>
          </a:p>
          <a:p>
            <a:endParaRPr lang="en-US" dirty="0"/>
          </a:p>
          <a:p>
            <a:r>
              <a:rPr lang="en-US" dirty="0"/>
              <a:t>Still requires significant server resources for maintaining consistency</a:t>
            </a:r>
          </a:p>
          <a:p>
            <a:pPr lvl="1"/>
            <a:r>
              <a:rPr lang="en-US" dirty="0">
                <a:solidFill>
                  <a:srgbClr val="0000FF"/>
                </a:solidFill>
              </a:rPr>
              <a:t>E.g. for flush on close semantics</a:t>
            </a:r>
          </a:p>
        </p:txBody>
      </p:sp>
    </p:spTree>
    <p:extLst>
      <p:ext uri="{BB962C8B-B14F-4D97-AF65-F5344CB8AC3E}">
        <p14:creationId xmlns:p14="http://schemas.microsoft.com/office/powerpoint/2010/main" val="4280775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CMU Andrew File System</a:t>
            </a:r>
          </a:p>
        </p:txBody>
      </p:sp>
      <p:sp>
        <p:nvSpPr>
          <p:cNvPr id="3" name="Content Placeholder 2"/>
          <p:cNvSpPr>
            <a:spLocks noGrp="1"/>
          </p:cNvSpPr>
          <p:nvPr>
            <p:ph idx="1"/>
          </p:nvPr>
        </p:nvSpPr>
        <p:spPr/>
        <p:txBody>
          <a:bodyPr/>
          <a:lstStyle/>
          <a:p>
            <a:r>
              <a:rPr lang="en-US" dirty="0"/>
              <a:t>NFS is sensitive to network latency</a:t>
            </a:r>
          </a:p>
          <a:p>
            <a:endParaRPr lang="en-US" dirty="0"/>
          </a:p>
          <a:p>
            <a:r>
              <a:rPr lang="en-US" dirty="0"/>
              <a:t>AFS employs more aggressive caching</a:t>
            </a:r>
          </a:p>
          <a:p>
            <a:pPr lvl="1"/>
            <a:r>
              <a:rPr lang="en-US" dirty="0">
                <a:solidFill>
                  <a:srgbClr val="0000FF"/>
                </a:solidFill>
              </a:rPr>
              <a:t>AFS </a:t>
            </a:r>
            <a:r>
              <a:rPr lang="en-US" dirty="0">
                <a:solidFill>
                  <a:srgbClr val="0000FF"/>
                </a:solidFill>
                <a:highlight>
                  <a:srgbClr val="FFFF00"/>
                </a:highlight>
              </a:rPr>
              <a:t>caches on disk</a:t>
            </a:r>
            <a:r>
              <a:rPr lang="en-US" dirty="0">
                <a:solidFill>
                  <a:srgbClr val="0000FF"/>
                </a:solidFill>
              </a:rPr>
              <a:t> in addition to RAM</a:t>
            </a:r>
          </a:p>
          <a:p>
            <a:pPr lvl="1"/>
            <a:r>
              <a:rPr lang="en-US" dirty="0">
                <a:solidFill>
                  <a:srgbClr val="0000FF"/>
                </a:solidFill>
              </a:rPr>
              <a:t>Employs prefetching</a:t>
            </a:r>
          </a:p>
        </p:txBody>
      </p:sp>
    </p:spTree>
    <p:extLst>
      <p:ext uri="{BB962C8B-B14F-4D97-AF65-F5344CB8AC3E}">
        <p14:creationId xmlns:p14="http://schemas.microsoft.com/office/powerpoint/2010/main" val="1453833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781"/>
            <a:ext cx="8229600" cy="1143000"/>
          </a:xfrm>
        </p:spPr>
        <p:txBody>
          <a:bodyPr/>
          <a:lstStyle/>
          <a:p>
            <a:r>
              <a:rPr lang="en-US" dirty="0"/>
              <a:t>Caching in AFS</a:t>
            </a:r>
          </a:p>
        </p:txBody>
      </p:sp>
      <p:sp>
        <p:nvSpPr>
          <p:cNvPr id="22" name="Rounded Rectangle 21"/>
          <p:cNvSpPr/>
          <p:nvPr/>
        </p:nvSpPr>
        <p:spPr>
          <a:xfrm>
            <a:off x="2866967"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208342"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06579"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853398"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503327" y="3414936"/>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771971" y="3591462"/>
            <a:ext cx="418654" cy="646331"/>
          </a:xfrm>
          <a:prstGeom prst="rect">
            <a:avLst/>
          </a:prstGeom>
          <a:noFill/>
        </p:spPr>
        <p:txBody>
          <a:bodyPr wrap="none" rtlCol="0">
            <a:spAutoFit/>
          </a:bodyPr>
          <a:lstStyle/>
          <a:p>
            <a:r>
              <a:rPr lang="en-US" sz="3600" dirty="0"/>
              <a:t>1</a:t>
            </a:r>
          </a:p>
        </p:txBody>
      </p:sp>
      <p:sp>
        <p:nvSpPr>
          <p:cNvPr id="28" name="TextBox 27"/>
          <p:cNvSpPr txBox="1"/>
          <p:nvPr/>
        </p:nvSpPr>
        <p:spPr>
          <a:xfrm>
            <a:off x="3200795" y="3572175"/>
            <a:ext cx="418654" cy="646331"/>
          </a:xfrm>
          <a:prstGeom prst="rect">
            <a:avLst/>
          </a:prstGeom>
          <a:noFill/>
        </p:spPr>
        <p:txBody>
          <a:bodyPr wrap="none" rtlCol="0">
            <a:spAutoFit/>
          </a:bodyPr>
          <a:lstStyle/>
          <a:p>
            <a:r>
              <a:rPr lang="en-US" sz="3600" dirty="0"/>
              <a:t>2</a:t>
            </a:r>
          </a:p>
        </p:txBody>
      </p:sp>
      <p:sp>
        <p:nvSpPr>
          <p:cNvPr id="29" name="TextBox 28"/>
          <p:cNvSpPr txBox="1"/>
          <p:nvPr/>
        </p:nvSpPr>
        <p:spPr>
          <a:xfrm>
            <a:off x="4530076" y="3523794"/>
            <a:ext cx="418654" cy="646331"/>
          </a:xfrm>
          <a:prstGeom prst="rect">
            <a:avLst/>
          </a:prstGeom>
          <a:noFill/>
        </p:spPr>
        <p:txBody>
          <a:bodyPr wrap="none" rtlCol="0">
            <a:spAutoFit/>
          </a:bodyPr>
          <a:lstStyle/>
          <a:p>
            <a:r>
              <a:rPr lang="en-US" sz="3600" dirty="0"/>
              <a:t>3</a:t>
            </a:r>
          </a:p>
        </p:txBody>
      </p:sp>
      <p:sp>
        <p:nvSpPr>
          <p:cNvPr id="30" name="TextBox 29"/>
          <p:cNvSpPr txBox="1"/>
          <p:nvPr/>
        </p:nvSpPr>
        <p:spPr>
          <a:xfrm>
            <a:off x="5820222" y="3571187"/>
            <a:ext cx="418654" cy="646331"/>
          </a:xfrm>
          <a:prstGeom prst="rect">
            <a:avLst/>
          </a:prstGeom>
          <a:noFill/>
        </p:spPr>
        <p:txBody>
          <a:bodyPr wrap="none" rtlCol="0">
            <a:spAutoFit/>
          </a:bodyPr>
          <a:lstStyle/>
          <a:p>
            <a:r>
              <a:rPr lang="en-US" sz="3600" dirty="0"/>
              <a:t>4</a:t>
            </a:r>
          </a:p>
        </p:txBody>
      </p:sp>
      <p:sp>
        <p:nvSpPr>
          <p:cNvPr id="31" name="TextBox 30"/>
          <p:cNvSpPr txBox="1"/>
          <p:nvPr/>
        </p:nvSpPr>
        <p:spPr>
          <a:xfrm>
            <a:off x="7141265" y="3602635"/>
            <a:ext cx="418654" cy="646331"/>
          </a:xfrm>
          <a:prstGeom prst="rect">
            <a:avLst/>
          </a:prstGeom>
          <a:noFill/>
        </p:spPr>
        <p:txBody>
          <a:bodyPr wrap="none" rtlCol="0">
            <a:spAutoFit/>
          </a:bodyPr>
          <a:lstStyle/>
          <a:p>
            <a:r>
              <a:rPr lang="en-US" sz="3600" dirty="0"/>
              <a:t>5</a:t>
            </a:r>
          </a:p>
        </p:txBody>
      </p:sp>
      <p:sp>
        <p:nvSpPr>
          <p:cNvPr id="32" name="Rounded Rectangle 31"/>
          <p:cNvSpPr/>
          <p:nvPr/>
        </p:nvSpPr>
        <p:spPr>
          <a:xfrm>
            <a:off x="3097344" y="1465570"/>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112834" y="1512851"/>
            <a:ext cx="2592576" cy="646331"/>
          </a:xfrm>
          <a:prstGeom prst="rect">
            <a:avLst/>
          </a:prstGeom>
          <a:noFill/>
        </p:spPr>
        <p:txBody>
          <a:bodyPr wrap="square" rtlCol="0">
            <a:spAutoFit/>
          </a:bodyPr>
          <a:lstStyle/>
          <a:p>
            <a:pPr algn="ctr"/>
            <a:r>
              <a:rPr lang="en-US" sz="3600" dirty="0"/>
              <a:t>File Server</a:t>
            </a:r>
          </a:p>
        </p:txBody>
      </p:sp>
      <p:cxnSp>
        <p:nvCxnSpPr>
          <p:cNvPr id="34" name="Straight Arrow Connector 33"/>
          <p:cNvCxnSpPr/>
          <p:nvPr/>
        </p:nvCxnSpPr>
        <p:spPr>
          <a:xfrm flipH="1">
            <a:off x="1842930" y="2780422"/>
            <a:ext cx="2365412"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2" idx="0"/>
          </p:cNvCxnSpPr>
          <p:nvPr/>
        </p:nvCxnSpPr>
        <p:spPr>
          <a:xfrm flipH="1">
            <a:off x="3362872" y="2780422"/>
            <a:ext cx="84547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3" idx="0"/>
          </p:cNvCxnSpPr>
          <p:nvPr/>
        </p:nvCxnSpPr>
        <p:spPr>
          <a:xfrm>
            <a:off x="4208342" y="2780422"/>
            <a:ext cx="495905"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6" idx="0"/>
          </p:cNvCxnSpPr>
          <p:nvPr/>
        </p:nvCxnSpPr>
        <p:spPr>
          <a:xfrm>
            <a:off x="4208342" y="2780422"/>
            <a:ext cx="179089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25" idx="0"/>
          </p:cNvCxnSpPr>
          <p:nvPr/>
        </p:nvCxnSpPr>
        <p:spPr>
          <a:xfrm>
            <a:off x="4360742" y="2780422"/>
            <a:ext cx="2988561"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37375" y="3464578"/>
            <a:ext cx="817426" cy="369332"/>
          </a:xfrm>
          <a:prstGeom prst="rect">
            <a:avLst/>
          </a:prstGeom>
          <a:noFill/>
        </p:spPr>
        <p:txBody>
          <a:bodyPr wrap="none" rtlCol="0">
            <a:spAutoFit/>
          </a:bodyPr>
          <a:lstStyle/>
          <a:p>
            <a:r>
              <a:rPr lang="en-US" dirty="0">
                <a:solidFill>
                  <a:srgbClr val="0000FF"/>
                </a:solidFill>
              </a:rPr>
              <a:t>Clients</a:t>
            </a:r>
          </a:p>
        </p:txBody>
      </p:sp>
      <p:sp>
        <p:nvSpPr>
          <p:cNvPr id="3" name="Rectangle 2"/>
          <p:cNvSpPr/>
          <p:nvPr/>
        </p:nvSpPr>
        <p:spPr>
          <a:xfrm>
            <a:off x="1506579"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5" name="Rectangle 44"/>
          <p:cNvSpPr/>
          <p:nvPr/>
        </p:nvSpPr>
        <p:spPr>
          <a:xfrm>
            <a:off x="2866967"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6" name="Rectangle 45"/>
          <p:cNvSpPr/>
          <p:nvPr/>
        </p:nvSpPr>
        <p:spPr>
          <a:xfrm>
            <a:off x="4208342"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7" name="Rectangle 46"/>
          <p:cNvSpPr/>
          <p:nvPr/>
        </p:nvSpPr>
        <p:spPr>
          <a:xfrm>
            <a:off x="5503327"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8" name="Rectangle 47"/>
          <p:cNvSpPr/>
          <p:nvPr/>
        </p:nvSpPr>
        <p:spPr>
          <a:xfrm>
            <a:off x="6853398" y="4370460"/>
            <a:ext cx="991810" cy="101192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a:t>
            </a:r>
          </a:p>
        </p:txBody>
      </p:sp>
      <p:sp>
        <p:nvSpPr>
          <p:cNvPr id="4" name="Curved Right Arrow 3"/>
          <p:cNvSpPr/>
          <p:nvPr/>
        </p:nvSpPr>
        <p:spPr>
          <a:xfrm>
            <a:off x="931333" y="3991429"/>
            <a:ext cx="575246" cy="1136952"/>
          </a:xfrm>
          <a:prstGeom prst="curvedRightArrow">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2970878" y="2281066"/>
            <a:ext cx="2810569" cy="49935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 at RAM</a:t>
            </a:r>
          </a:p>
        </p:txBody>
      </p:sp>
      <p:sp>
        <p:nvSpPr>
          <p:cNvPr id="41" name="TextBox 40"/>
          <p:cNvSpPr txBox="1"/>
          <p:nvPr/>
        </p:nvSpPr>
        <p:spPr>
          <a:xfrm>
            <a:off x="5999232" y="5382381"/>
            <a:ext cx="3110535" cy="369332"/>
          </a:xfrm>
          <a:prstGeom prst="rect">
            <a:avLst/>
          </a:prstGeom>
          <a:noFill/>
        </p:spPr>
        <p:txBody>
          <a:bodyPr wrap="none" rtlCol="0">
            <a:spAutoFit/>
          </a:bodyPr>
          <a:lstStyle/>
          <a:p>
            <a:r>
              <a:rPr lang="en-US" dirty="0">
                <a:solidFill>
                  <a:srgbClr val="0000FF"/>
                </a:solidFill>
              </a:rPr>
              <a:t>File Blocks, Directory Metadata</a:t>
            </a:r>
          </a:p>
        </p:txBody>
      </p:sp>
      <p:sp>
        <p:nvSpPr>
          <p:cNvPr id="42" name="TextBox 41"/>
          <p:cNvSpPr txBox="1"/>
          <p:nvPr/>
        </p:nvSpPr>
        <p:spPr>
          <a:xfrm>
            <a:off x="1020344" y="2214724"/>
            <a:ext cx="2028620" cy="646331"/>
          </a:xfrm>
          <a:prstGeom prst="rect">
            <a:avLst/>
          </a:prstGeom>
          <a:noFill/>
        </p:spPr>
        <p:txBody>
          <a:bodyPr wrap="none" rtlCol="0">
            <a:spAutoFit/>
          </a:bodyPr>
          <a:lstStyle/>
          <a:p>
            <a:r>
              <a:rPr lang="en-US" dirty="0">
                <a:solidFill>
                  <a:srgbClr val="0000FF"/>
                </a:solidFill>
              </a:rPr>
              <a:t>File Blocks, </a:t>
            </a:r>
          </a:p>
          <a:p>
            <a:r>
              <a:rPr lang="en-US" dirty="0">
                <a:solidFill>
                  <a:srgbClr val="0000FF"/>
                </a:solidFill>
              </a:rPr>
              <a:t>Directory Metadata</a:t>
            </a:r>
          </a:p>
        </p:txBody>
      </p:sp>
      <p:sp>
        <p:nvSpPr>
          <p:cNvPr id="43" name="Rectangle 42"/>
          <p:cNvSpPr/>
          <p:nvPr/>
        </p:nvSpPr>
        <p:spPr>
          <a:xfrm>
            <a:off x="6628190" y="2281066"/>
            <a:ext cx="1729620" cy="49935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 at Disk</a:t>
            </a:r>
          </a:p>
        </p:txBody>
      </p:sp>
      <p:cxnSp>
        <p:nvCxnSpPr>
          <p:cNvPr id="44" name="Straight Arrow Connector 43"/>
          <p:cNvCxnSpPr>
            <a:stCxn id="43" idx="1"/>
            <a:endCxn id="40" idx="3"/>
          </p:cNvCxnSpPr>
          <p:nvPr/>
        </p:nvCxnSpPr>
        <p:spPr>
          <a:xfrm flipH="1">
            <a:off x="5781447" y="2530744"/>
            <a:ext cx="846743" cy="0"/>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6211665" y="1781710"/>
            <a:ext cx="2532166" cy="4993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Disk</a:t>
            </a:r>
          </a:p>
        </p:txBody>
      </p:sp>
      <p:sp>
        <p:nvSpPr>
          <p:cNvPr id="51" name="Rectangle 50"/>
          <p:cNvSpPr/>
          <p:nvPr/>
        </p:nvSpPr>
        <p:spPr>
          <a:xfrm>
            <a:off x="1026732" y="5721902"/>
            <a:ext cx="1951691" cy="49935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Cache at Disk</a:t>
            </a:r>
          </a:p>
        </p:txBody>
      </p:sp>
      <p:cxnSp>
        <p:nvCxnSpPr>
          <p:cNvPr id="52" name="Straight Arrow Connector 51"/>
          <p:cNvCxnSpPr>
            <a:stCxn id="51" idx="0"/>
            <a:endCxn id="3" idx="2"/>
          </p:cNvCxnSpPr>
          <p:nvPr/>
        </p:nvCxnSpPr>
        <p:spPr>
          <a:xfrm flipH="1" flipV="1">
            <a:off x="2002484" y="5382381"/>
            <a:ext cx="94" cy="339521"/>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765628" y="6221258"/>
            <a:ext cx="2532166" cy="4993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Disk</a:t>
            </a:r>
          </a:p>
        </p:txBody>
      </p:sp>
      <p:sp>
        <p:nvSpPr>
          <p:cNvPr id="5" name="TextBox 4">
            <a:extLst>
              <a:ext uri="{FF2B5EF4-FFF2-40B4-BE49-F238E27FC236}">
                <a16:creationId xmlns:a16="http://schemas.microsoft.com/office/drawing/2014/main" id="{2FC44935-7DBC-FE03-ACE9-12998D219CE6}"/>
              </a:ext>
            </a:extLst>
          </p:cNvPr>
          <p:cNvSpPr txBox="1"/>
          <p:nvPr/>
        </p:nvSpPr>
        <p:spPr>
          <a:xfrm>
            <a:off x="4572000" y="6028676"/>
            <a:ext cx="3738070" cy="646331"/>
          </a:xfrm>
          <a:prstGeom prst="rect">
            <a:avLst/>
          </a:prstGeom>
          <a:noFill/>
        </p:spPr>
        <p:txBody>
          <a:bodyPr wrap="square" rtlCol="0">
            <a:spAutoFit/>
          </a:bodyPr>
          <a:lstStyle/>
          <a:p>
            <a:r>
              <a:rPr lang="en-US" dirty="0">
                <a:solidFill>
                  <a:schemeClr val="accent2"/>
                </a:solidFill>
              </a:rPr>
              <a:t>Uses extra multiple disks to store data</a:t>
            </a:r>
          </a:p>
          <a:p>
            <a:r>
              <a:rPr lang="en-US" dirty="0">
                <a:solidFill>
                  <a:schemeClr val="accent2"/>
                </a:solidFill>
              </a:rPr>
              <a:t>Different disks</a:t>
            </a:r>
            <a:endParaRPr lang="en-SG" dirty="0">
              <a:solidFill>
                <a:schemeClr val="accent2"/>
              </a:solidFill>
            </a:endParaRPr>
          </a:p>
        </p:txBody>
      </p:sp>
    </p:spTree>
    <p:extLst>
      <p:ext uri="{BB962C8B-B14F-4D97-AF65-F5344CB8AC3E}">
        <p14:creationId xmlns:p14="http://schemas.microsoft.com/office/powerpoint/2010/main" val="140607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Prefetching</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2522" y="5932287"/>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4487281" y="5932287"/>
            <a:ext cx="800219" cy="369332"/>
          </a:xfrm>
          <a:prstGeom prst="rect">
            <a:avLst/>
          </a:prstGeom>
          <a:noFill/>
        </p:spPr>
        <p:txBody>
          <a:bodyPr wrap="none" rtlCol="0">
            <a:spAutoFit/>
          </a:bodyPr>
          <a:lstStyle/>
          <a:p>
            <a:r>
              <a:rPr lang="en-US" b="1" dirty="0"/>
              <a:t>Server</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517684" y="5927449"/>
            <a:ext cx="909511" cy="369332"/>
          </a:xfrm>
          <a:prstGeom prst="rect">
            <a:avLst/>
          </a:prstGeom>
          <a:noFill/>
        </p:spPr>
        <p:txBody>
          <a:bodyPr wrap="none" rtlCol="0">
            <a:spAutoFit/>
          </a:bodyPr>
          <a:lstStyle/>
          <a:p>
            <a:r>
              <a:rPr lang="en-US" b="1" dirty="0"/>
              <a:t>Client 2</a:t>
            </a:r>
          </a:p>
        </p:txBody>
      </p:sp>
      <p:cxnSp>
        <p:nvCxnSpPr>
          <p:cNvPr id="14" name="Straight Arrow Connector 13"/>
          <p:cNvCxnSpPr/>
          <p:nvPr/>
        </p:nvCxnSpPr>
        <p:spPr>
          <a:xfrm>
            <a:off x="1572381" y="2238704"/>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14082" y="2054038"/>
            <a:ext cx="2774881" cy="369332"/>
          </a:xfrm>
          <a:prstGeom prst="rect">
            <a:avLst/>
          </a:prstGeom>
          <a:noFill/>
        </p:spPr>
        <p:txBody>
          <a:bodyPr wrap="none" rtlCol="0">
            <a:spAutoFit/>
          </a:bodyPr>
          <a:lstStyle/>
          <a:p>
            <a:r>
              <a:rPr lang="en-US" dirty="0"/>
              <a:t>Open File “X”(</a:t>
            </a:r>
            <a:r>
              <a:rPr lang="en-US" b="1" dirty="0"/>
              <a:t>ID:0x100078</a:t>
            </a:r>
            <a:r>
              <a:rPr lang="en-US" dirty="0"/>
              <a:t>)</a:t>
            </a:r>
          </a:p>
        </p:txBody>
      </p:sp>
      <p:cxnSp>
        <p:nvCxnSpPr>
          <p:cNvPr id="26" name="Straight Arrow Connector 25"/>
          <p:cNvCxnSpPr/>
          <p:nvPr/>
        </p:nvCxnSpPr>
        <p:spPr>
          <a:xfrm flipH="1">
            <a:off x="1572381" y="3483429"/>
            <a:ext cx="3316582"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758485" y="4172344"/>
            <a:ext cx="3022282" cy="646331"/>
          </a:xfrm>
          <a:prstGeom prst="rect">
            <a:avLst/>
          </a:prstGeom>
          <a:noFill/>
        </p:spPr>
        <p:txBody>
          <a:bodyPr wrap="none" rtlCol="0">
            <a:spAutoFit/>
          </a:bodyPr>
          <a:lstStyle/>
          <a:p>
            <a:r>
              <a:rPr lang="en-US" dirty="0"/>
              <a:t>Bring all File “X”(</a:t>
            </a:r>
            <a:r>
              <a:rPr lang="en-US" b="1" dirty="0"/>
              <a:t>ID:0x100078</a:t>
            </a:r>
            <a:r>
              <a:rPr lang="en-US" dirty="0"/>
              <a:t>) </a:t>
            </a:r>
          </a:p>
          <a:p>
            <a:r>
              <a:rPr lang="en-US" dirty="0"/>
              <a:t>blocks to Client 1 </a:t>
            </a:r>
          </a:p>
        </p:txBody>
      </p:sp>
    </p:spTree>
    <p:extLst>
      <p:ext uri="{BB962C8B-B14F-4D97-AF65-F5344CB8AC3E}">
        <p14:creationId xmlns:p14="http://schemas.microsoft.com/office/powerpoint/2010/main" val="104974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lgn="just"/>
            <a:r>
              <a:rPr lang="en-US" dirty="0"/>
              <a:t>Authorized users to access files from any machine</a:t>
            </a:r>
          </a:p>
          <a:p>
            <a:pPr lvl="1" algn="just"/>
            <a:r>
              <a:rPr lang="en-US" dirty="0">
                <a:solidFill>
                  <a:srgbClr val="0000FF"/>
                </a:solidFill>
              </a:rPr>
              <a:t>I can open “</a:t>
            </a:r>
            <a:r>
              <a:rPr lang="en-US" dirty="0" err="1">
                <a:solidFill>
                  <a:srgbClr val="0000FF"/>
                </a:solidFill>
              </a:rPr>
              <a:t>myFavoriteFile.txt</a:t>
            </a:r>
            <a:r>
              <a:rPr lang="en-US" dirty="0">
                <a:solidFill>
                  <a:srgbClr val="0000FF"/>
                </a:solidFill>
              </a:rPr>
              <a:t>” from any machine</a:t>
            </a:r>
          </a:p>
          <a:p>
            <a:pPr algn="just"/>
            <a:r>
              <a:rPr lang="en-US" dirty="0">
                <a:solidFill>
                  <a:srgbClr val="000000"/>
                </a:solidFill>
              </a:rPr>
              <a:t>Consistent namespace for files across different machines</a:t>
            </a:r>
          </a:p>
          <a:p>
            <a:endParaRPr lang="en-US" dirty="0"/>
          </a:p>
        </p:txBody>
      </p:sp>
    </p:spTree>
    <p:extLst>
      <p:ext uri="{BB962C8B-B14F-4D97-AF65-F5344CB8AC3E}">
        <p14:creationId xmlns:p14="http://schemas.microsoft.com/office/powerpoint/2010/main" val="3910920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AFS Design Choices</a:t>
            </a:r>
          </a:p>
        </p:txBody>
      </p:sp>
      <p:sp>
        <p:nvSpPr>
          <p:cNvPr id="3" name="Content Placeholder 2"/>
          <p:cNvSpPr>
            <a:spLocks noGrp="1"/>
          </p:cNvSpPr>
          <p:nvPr>
            <p:ph idx="1"/>
          </p:nvPr>
        </p:nvSpPr>
        <p:spPr/>
        <p:txBody>
          <a:bodyPr>
            <a:normAutofit fontScale="92500" lnSpcReduction="10000"/>
          </a:bodyPr>
          <a:lstStyle/>
          <a:p>
            <a:r>
              <a:rPr lang="en-US" dirty="0">
                <a:solidFill>
                  <a:srgbClr val="0000FF"/>
                </a:solidFill>
              </a:rPr>
              <a:t>(Weak Consistency)</a:t>
            </a:r>
          </a:p>
          <a:p>
            <a:pPr lvl="1"/>
            <a:r>
              <a:rPr lang="en-US" dirty="0">
                <a:solidFill>
                  <a:srgbClr val="000000"/>
                </a:solidFill>
              </a:rPr>
              <a:t>Flush all data to server on </a:t>
            </a:r>
            <a:r>
              <a:rPr lang="en-US" dirty="0">
                <a:solidFill>
                  <a:srgbClr val="0000FF"/>
                </a:solidFill>
              </a:rPr>
              <a:t>close()</a:t>
            </a:r>
          </a:p>
          <a:p>
            <a:pPr lvl="1"/>
            <a:r>
              <a:rPr lang="en-US" dirty="0"/>
              <a:t>Always checks for update from the server when opening a file with </a:t>
            </a:r>
            <a:r>
              <a:rPr lang="en-US" dirty="0">
                <a:solidFill>
                  <a:srgbClr val="0000FF"/>
                </a:solidFill>
              </a:rPr>
              <a:t>open()</a:t>
            </a:r>
          </a:p>
          <a:p>
            <a:pPr lvl="1"/>
            <a:r>
              <a:rPr lang="en-US" dirty="0">
                <a:solidFill>
                  <a:srgbClr val="0000FF"/>
                </a:solidFill>
                <a:highlight>
                  <a:srgbClr val="FFFF00"/>
                </a:highlight>
              </a:rPr>
              <a:t>Close-to-open consistency</a:t>
            </a:r>
          </a:p>
          <a:p>
            <a:pPr lvl="1"/>
            <a:endParaRPr lang="en-US" dirty="0">
              <a:solidFill>
                <a:srgbClr val="0000FF"/>
              </a:solidFill>
              <a:highlight>
                <a:srgbClr val="FFFF00"/>
              </a:highlight>
            </a:endParaRPr>
          </a:p>
          <a:p>
            <a:r>
              <a:rPr lang="en-US" dirty="0">
                <a:solidFill>
                  <a:schemeClr val="accent2"/>
                </a:solidFill>
              </a:rPr>
              <a:t>Difference between this and NFS is that NFS polls while open()</a:t>
            </a:r>
          </a:p>
          <a:p>
            <a:r>
              <a:rPr lang="en-US" dirty="0">
                <a:solidFill>
                  <a:schemeClr val="accent2"/>
                </a:solidFill>
              </a:rPr>
              <a:t>AFS only opens and closes, never polling</a:t>
            </a:r>
          </a:p>
          <a:p>
            <a:pPr lvl="1"/>
            <a:r>
              <a:rPr lang="en-US" dirty="0">
                <a:solidFill>
                  <a:schemeClr val="accent2"/>
                </a:solidFill>
              </a:rPr>
              <a:t>Solved using invalidations from the server</a:t>
            </a:r>
          </a:p>
          <a:p>
            <a:pPr lvl="1"/>
            <a:endParaRPr lang="en-US" dirty="0">
              <a:solidFill>
                <a:srgbClr val="0000FF"/>
              </a:solidFill>
            </a:endParaRPr>
          </a:p>
        </p:txBody>
      </p:sp>
    </p:spTree>
    <p:extLst>
      <p:ext uri="{BB962C8B-B14F-4D97-AF65-F5344CB8AC3E}">
        <p14:creationId xmlns:p14="http://schemas.microsoft.com/office/powerpoint/2010/main" val="2051128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AFS Design Choices</a:t>
            </a:r>
          </a:p>
        </p:txBody>
      </p:sp>
      <p:sp>
        <p:nvSpPr>
          <p:cNvPr id="3" name="Content Placeholder 2"/>
          <p:cNvSpPr>
            <a:spLocks noGrp="1"/>
          </p:cNvSpPr>
          <p:nvPr>
            <p:ph idx="1"/>
          </p:nvPr>
        </p:nvSpPr>
        <p:spPr/>
        <p:txBody>
          <a:bodyPr/>
          <a:lstStyle/>
          <a:p>
            <a:r>
              <a:rPr lang="en-US" dirty="0">
                <a:solidFill>
                  <a:srgbClr val="0000FF"/>
                </a:solidFill>
              </a:rPr>
              <a:t>(Cache Invalidation Callbacks)</a:t>
            </a:r>
          </a:p>
          <a:p>
            <a:pPr lvl="1" algn="just"/>
            <a:r>
              <a:rPr lang="en-US" dirty="0">
                <a:solidFill>
                  <a:srgbClr val="000000"/>
                </a:solidFill>
              </a:rPr>
              <a:t>Clients register to inform server that a copy of “File X” is in the client</a:t>
            </a:r>
            <a:endParaRPr lang="en-US" dirty="0">
              <a:solidFill>
                <a:srgbClr val="0000FF"/>
              </a:solidFill>
            </a:endParaRPr>
          </a:p>
          <a:p>
            <a:pPr lvl="1" algn="just"/>
            <a:r>
              <a:rPr lang="en-US" dirty="0">
                <a:solidFill>
                  <a:srgbClr val="0000FF"/>
                </a:solidFill>
              </a:rPr>
              <a:t>When some other clients flush changes to the server, the server </a:t>
            </a:r>
            <a:r>
              <a:rPr lang="en-US" dirty="0">
                <a:solidFill>
                  <a:srgbClr val="0000FF"/>
                </a:solidFill>
                <a:highlight>
                  <a:srgbClr val="FFFF00"/>
                </a:highlight>
              </a:rPr>
              <a:t>sends invalidation to all copies </a:t>
            </a:r>
            <a:r>
              <a:rPr lang="en-US" dirty="0">
                <a:solidFill>
                  <a:srgbClr val="0000FF"/>
                </a:solidFill>
              </a:rPr>
              <a:t>registered</a:t>
            </a:r>
          </a:p>
        </p:txBody>
      </p:sp>
    </p:spTree>
    <p:extLst>
      <p:ext uri="{BB962C8B-B14F-4D97-AF65-F5344CB8AC3E}">
        <p14:creationId xmlns:p14="http://schemas.microsoft.com/office/powerpoint/2010/main" val="1945999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in AFS (Exercise)</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2522" y="5932287"/>
            <a:ext cx="909511" cy="369332"/>
          </a:xfrm>
          <a:prstGeom prst="rect">
            <a:avLst/>
          </a:prstGeom>
          <a:noFill/>
        </p:spPr>
        <p:txBody>
          <a:bodyPr wrap="none" rtlCol="0">
            <a:spAutoFit/>
          </a:bodyPr>
          <a:lstStyle/>
          <a:p>
            <a:r>
              <a:rPr lang="en-US" b="1" dirty="0"/>
              <a:t>Client 1</a:t>
            </a:r>
          </a:p>
        </p:txBody>
      </p:sp>
      <p:sp>
        <p:nvSpPr>
          <p:cNvPr id="8" name="TextBox 7"/>
          <p:cNvSpPr txBox="1"/>
          <p:nvPr/>
        </p:nvSpPr>
        <p:spPr>
          <a:xfrm>
            <a:off x="4487281" y="5932287"/>
            <a:ext cx="800219" cy="369332"/>
          </a:xfrm>
          <a:prstGeom prst="rect">
            <a:avLst/>
          </a:prstGeom>
          <a:noFill/>
        </p:spPr>
        <p:txBody>
          <a:bodyPr wrap="none" rtlCol="0">
            <a:spAutoFit/>
          </a:bodyPr>
          <a:lstStyle/>
          <a:p>
            <a:r>
              <a:rPr lang="en-US" b="1" dirty="0"/>
              <a:t>Server</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517684" y="5927449"/>
            <a:ext cx="909511" cy="369332"/>
          </a:xfrm>
          <a:prstGeom prst="rect">
            <a:avLst/>
          </a:prstGeom>
          <a:noFill/>
        </p:spPr>
        <p:txBody>
          <a:bodyPr wrap="none" rtlCol="0">
            <a:spAutoFit/>
          </a:bodyPr>
          <a:lstStyle/>
          <a:p>
            <a:r>
              <a:rPr lang="en-US" b="1" dirty="0"/>
              <a:t>Client 2</a:t>
            </a:r>
          </a:p>
        </p:txBody>
      </p:sp>
      <p:sp>
        <p:nvSpPr>
          <p:cNvPr id="23" name="TextBox 22"/>
          <p:cNvSpPr txBox="1"/>
          <p:nvPr/>
        </p:nvSpPr>
        <p:spPr>
          <a:xfrm>
            <a:off x="1956325" y="1907844"/>
            <a:ext cx="2795620" cy="369332"/>
          </a:xfrm>
          <a:prstGeom prst="rect">
            <a:avLst/>
          </a:prstGeom>
          <a:noFill/>
        </p:spPr>
        <p:txBody>
          <a:bodyPr wrap="none" rtlCol="0">
            <a:spAutoFit/>
          </a:bodyPr>
          <a:lstStyle/>
          <a:p>
            <a:r>
              <a:rPr lang="en-US" dirty="0"/>
              <a:t>Write File “X”(</a:t>
            </a:r>
            <a:r>
              <a:rPr lang="en-US" b="1" dirty="0"/>
              <a:t>ID:0x100078</a:t>
            </a:r>
            <a:r>
              <a:rPr lang="en-US" dirty="0"/>
              <a:t>)</a:t>
            </a:r>
          </a:p>
        </p:txBody>
      </p:sp>
      <p:sp>
        <p:nvSpPr>
          <p:cNvPr id="17" name="Freeform 16"/>
          <p:cNvSpPr/>
          <p:nvPr/>
        </p:nvSpPr>
        <p:spPr>
          <a:xfrm>
            <a:off x="1570829" y="1593637"/>
            <a:ext cx="385496"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5014025" y="2781049"/>
            <a:ext cx="2774881" cy="369332"/>
          </a:xfrm>
          <a:prstGeom prst="rect">
            <a:avLst/>
          </a:prstGeom>
          <a:noFill/>
        </p:spPr>
        <p:txBody>
          <a:bodyPr wrap="none" rtlCol="0">
            <a:spAutoFit/>
          </a:bodyPr>
          <a:lstStyle/>
          <a:p>
            <a:r>
              <a:rPr lang="en-US" dirty="0"/>
              <a:t>Open File “X”(</a:t>
            </a:r>
            <a:r>
              <a:rPr lang="en-US" b="1" dirty="0"/>
              <a:t>ID:0x100078</a:t>
            </a:r>
            <a:r>
              <a:rPr lang="en-US" dirty="0"/>
              <a:t>)</a:t>
            </a:r>
          </a:p>
        </p:txBody>
      </p:sp>
      <p:cxnSp>
        <p:nvCxnSpPr>
          <p:cNvPr id="14" name="Straight Arrow Connector 13"/>
          <p:cNvCxnSpPr/>
          <p:nvPr/>
        </p:nvCxnSpPr>
        <p:spPr>
          <a:xfrm>
            <a:off x="1536095" y="3743049"/>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56325" y="3558383"/>
            <a:ext cx="2767555" cy="369332"/>
          </a:xfrm>
          <a:prstGeom prst="rect">
            <a:avLst/>
          </a:prstGeom>
          <a:noFill/>
        </p:spPr>
        <p:txBody>
          <a:bodyPr wrap="none" rtlCol="0">
            <a:spAutoFit/>
          </a:bodyPr>
          <a:lstStyle/>
          <a:p>
            <a:r>
              <a:rPr lang="en-US" dirty="0"/>
              <a:t>Close File “X”(</a:t>
            </a:r>
            <a:r>
              <a:rPr lang="en-US" b="1" dirty="0"/>
              <a:t>ID:0x100078</a:t>
            </a:r>
            <a:r>
              <a:rPr lang="en-US" dirty="0"/>
              <a:t>)</a:t>
            </a:r>
          </a:p>
        </p:txBody>
      </p:sp>
      <p:cxnSp>
        <p:nvCxnSpPr>
          <p:cNvPr id="24" name="Straight Arrow Connector 23"/>
          <p:cNvCxnSpPr/>
          <p:nvPr/>
        </p:nvCxnSpPr>
        <p:spPr>
          <a:xfrm>
            <a:off x="4881638" y="5201737"/>
            <a:ext cx="3110003" cy="37979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28467" y="5542001"/>
            <a:ext cx="3188869" cy="369332"/>
          </a:xfrm>
          <a:prstGeom prst="rect">
            <a:avLst/>
          </a:prstGeom>
          <a:noFill/>
        </p:spPr>
        <p:txBody>
          <a:bodyPr wrap="none" rtlCol="0">
            <a:spAutoFit/>
          </a:bodyPr>
          <a:lstStyle/>
          <a:p>
            <a:r>
              <a:rPr lang="en-US" dirty="0"/>
              <a:t>Invalidate File “X”(</a:t>
            </a:r>
            <a:r>
              <a:rPr lang="en-US" b="1" dirty="0"/>
              <a:t>ID:0x100078</a:t>
            </a:r>
            <a:r>
              <a:rPr lang="en-US" dirty="0"/>
              <a:t>)</a:t>
            </a:r>
          </a:p>
        </p:txBody>
      </p:sp>
      <p:sp>
        <p:nvSpPr>
          <p:cNvPr id="3" name="TextBox 2"/>
          <p:cNvSpPr txBox="1"/>
          <p:nvPr/>
        </p:nvSpPr>
        <p:spPr>
          <a:xfrm>
            <a:off x="2880128" y="6326128"/>
            <a:ext cx="4568879" cy="369332"/>
          </a:xfrm>
          <a:prstGeom prst="rect">
            <a:avLst/>
          </a:prstGeom>
          <a:noFill/>
        </p:spPr>
        <p:txBody>
          <a:bodyPr wrap="none" rtlCol="0">
            <a:spAutoFit/>
          </a:bodyPr>
          <a:lstStyle/>
          <a:p>
            <a:r>
              <a:rPr lang="en-US" i="1" dirty="0">
                <a:solidFill>
                  <a:srgbClr val="0000FF"/>
                </a:solidFill>
              </a:rPr>
              <a:t>Does AFS follow Sequential Consistency? (No) </a:t>
            </a:r>
          </a:p>
        </p:txBody>
      </p:sp>
      <p:cxnSp>
        <p:nvCxnSpPr>
          <p:cNvPr id="26" name="Straight Arrow Connector 25"/>
          <p:cNvCxnSpPr/>
          <p:nvPr/>
        </p:nvCxnSpPr>
        <p:spPr>
          <a:xfrm flipH="1">
            <a:off x="4881638" y="3060095"/>
            <a:ext cx="3156857" cy="49828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8" name="Freeform 27"/>
          <p:cNvSpPr/>
          <p:nvPr/>
        </p:nvSpPr>
        <p:spPr>
          <a:xfrm flipH="1">
            <a:off x="7680474" y="4514373"/>
            <a:ext cx="350079" cy="765556"/>
          </a:xfrm>
          <a:custGeom>
            <a:avLst/>
            <a:gdLst>
              <a:gd name="connsiteX0" fmla="*/ 0 w 385496"/>
              <a:gd name="connsiteY0" fmla="*/ 12824 h 765556"/>
              <a:gd name="connsiteX1" fmla="*/ 338667 w 385496"/>
              <a:gd name="connsiteY1" fmla="*/ 729 h 765556"/>
              <a:gd name="connsiteX2" fmla="*/ 362857 w 385496"/>
              <a:gd name="connsiteY2" fmla="*/ 24920 h 765556"/>
              <a:gd name="connsiteX3" fmla="*/ 350762 w 385496"/>
              <a:gd name="connsiteY3" fmla="*/ 121682 h 765556"/>
              <a:gd name="connsiteX4" fmla="*/ 338667 w 385496"/>
              <a:gd name="connsiteY4" fmla="*/ 726443 h 765556"/>
              <a:gd name="connsiteX5" fmla="*/ 12095 w 385496"/>
              <a:gd name="connsiteY5" fmla="*/ 714348 h 76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496" h="765556">
                <a:moveTo>
                  <a:pt x="0" y="12824"/>
                </a:moveTo>
                <a:cubicBezTo>
                  <a:pt x="112889" y="8792"/>
                  <a:pt x="225769" y="-3035"/>
                  <a:pt x="338667" y="729"/>
                </a:cubicBezTo>
                <a:cubicBezTo>
                  <a:pt x="350064" y="1109"/>
                  <a:pt x="361722" y="13573"/>
                  <a:pt x="362857" y="24920"/>
                </a:cubicBezTo>
                <a:cubicBezTo>
                  <a:pt x="366091" y="57264"/>
                  <a:pt x="354794" y="89428"/>
                  <a:pt x="350762" y="121682"/>
                </a:cubicBezTo>
                <a:cubicBezTo>
                  <a:pt x="346730" y="323269"/>
                  <a:pt x="438702" y="551382"/>
                  <a:pt x="338667" y="726443"/>
                </a:cubicBezTo>
                <a:cubicBezTo>
                  <a:pt x="284622" y="821022"/>
                  <a:pt x="12095" y="714348"/>
                  <a:pt x="12095" y="714348"/>
                </a:cubicBez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5052234" y="4392954"/>
            <a:ext cx="2736672" cy="369332"/>
          </a:xfrm>
          <a:prstGeom prst="rect">
            <a:avLst/>
          </a:prstGeom>
          <a:noFill/>
        </p:spPr>
        <p:txBody>
          <a:bodyPr wrap="none" rtlCol="0">
            <a:spAutoFit/>
          </a:bodyPr>
          <a:lstStyle/>
          <a:p>
            <a:r>
              <a:rPr lang="en-US" dirty="0"/>
              <a:t>Read File “X”(</a:t>
            </a:r>
            <a:r>
              <a:rPr lang="en-US" b="1" dirty="0"/>
              <a:t>ID:0x100078</a:t>
            </a:r>
            <a:r>
              <a:rPr lang="en-US" dirty="0"/>
              <a:t>)</a:t>
            </a:r>
          </a:p>
        </p:txBody>
      </p:sp>
      <p:cxnSp>
        <p:nvCxnSpPr>
          <p:cNvPr id="30" name="Straight Arrow Connector 29"/>
          <p:cNvCxnSpPr/>
          <p:nvPr/>
        </p:nvCxnSpPr>
        <p:spPr>
          <a:xfrm flipH="1">
            <a:off x="4881637" y="1781271"/>
            <a:ext cx="3110004" cy="49590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53988" y="1429230"/>
            <a:ext cx="3029382" cy="369332"/>
          </a:xfrm>
          <a:prstGeom prst="rect">
            <a:avLst/>
          </a:prstGeom>
          <a:noFill/>
        </p:spPr>
        <p:txBody>
          <a:bodyPr wrap="none" rtlCol="0">
            <a:spAutoFit/>
          </a:bodyPr>
          <a:lstStyle/>
          <a:p>
            <a:r>
              <a:rPr lang="en-US" dirty="0"/>
              <a:t>Register File “X”(</a:t>
            </a:r>
            <a:r>
              <a:rPr lang="en-US" b="1" dirty="0"/>
              <a:t>ID:0x100078</a:t>
            </a:r>
            <a:r>
              <a:rPr lang="en-US" dirty="0"/>
              <a:t>)</a:t>
            </a:r>
          </a:p>
        </p:txBody>
      </p:sp>
      <p:cxnSp>
        <p:nvCxnSpPr>
          <p:cNvPr id="32" name="Straight Arrow Connector 31"/>
          <p:cNvCxnSpPr/>
          <p:nvPr/>
        </p:nvCxnSpPr>
        <p:spPr>
          <a:xfrm>
            <a:off x="4857447" y="3743049"/>
            <a:ext cx="3181049" cy="35723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109652" y="3557527"/>
            <a:ext cx="3141643" cy="369332"/>
          </a:xfrm>
          <a:prstGeom prst="rect">
            <a:avLst/>
          </a:prstGeom>
          <a:noFill/>
        </p:spPr>
        <p:txBody>
          <a:bodyPr wrap="none" rtlCol="0">
            <a:spAutoFit/>
          </a:bodyPr>
          <a:lstStyle/>
          <a:p>
            <a:r>
              <a:rPr lang="en-US" dirty="0"/>
              <a:t>File “X”(</a:t>
            </a:r>
            <a:r>
              <a:rPr lang="en-US" b="1" dirty="0"/>
              <a:t>ID:0x100078</a:t>
            </a:r>
            <a:r>
              <a:rPr lang="en-US" dirty="0"/>
              <a:t>) </a:t>
            </a:r>
            <a:r>
              <a:rPr lang="en-US" dirty="0">
                <a:solidFill>
                  <a:srgbClr val="0000FF"/>
                </a:solidFill>
              </a:rPr>
              <a:t>[Caching]</a:t>
            </a:r>
          </a:p>
        </p:txBody>
      </p:sp>
    </p:spTree>
    <p:extLst>
      <p:ext uri="{BB962C8B-B14F-4D97-AF65-F5344CB8AC3E}">
        <p14:creationId xmlns:p14="http://schemas.microsoft.com/office/powerpoint/2010/main" val="3623585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AFS Summary</a:t>
            </a:r>
          </a:p>
        </p:txBody>
      </p:sp>
      <p:sp>
        <p:nvSpPr>
          <p:cNvPr id="3" name="Content Placeholder 2"/>
          <p:cNvSpPr>
            <a:spLocks noGrp="1"/>
          </p:cNvSpPr>
          <p:nvPr>
            <p:ph idx="1"/>
          </p:nvPr>
        </p:nvSpPr>
        <p:spPr/>
        <p:txBody>
          <a:bodyPr/>
          <a:lstStyle/>
          <a:p>
            <a:r>
              <a:rPr lang="en-US" dirty="0"/>
              <a:t>Typically </a:t>
            </a:r>
            <a:r>
              <a:rPr lang="en-US" dirty="0">
                <a:highlight>
                  <a:srgbClr val="FFFF00"/>
                </a:highlight>
              </a:rPr>
              <a:t>lower server load</a:t>
            </a:r>
            <a:r>
              <a:rPr lang="en-US" dirty="0"/>
              <a:t> than NFS</a:t>
            </a:r>
          </a:p>
          <a:p>
            <a:pPr lvl="1"/>
            <a:r>
              <a:rPr lang="en-US" dirty="0">
                <a:solidFill>
                  <a:srgbClr val="0000FF"/>
                </a:solidFill>
              </a:rPr>
              <a:t>Aggressive caching and prefetching</a:t>
            </a:r>
          </a:p>
          <a:p>
            <a:pPr lvl="1"/>
            <a:r>
              <a:rPr lang="en-US" dirty="0">
                <a:solidFill>
                  <a:srgbClr val="0000FF"/>
                </a:solidFill>
              </a:rPr>
              <a:t>Invalidation-based protocol, </a:t>
            </a:r>
            <a:r>
              <a:rPr lang="en-US" dirty="0">
                <a:solidFill>
                  <a:srgbClr val="0000FF"/>
                </a:solidFill>
                <a:highlight>
                  <a:srgbClr val="FFFF00"/>
                </a:highlight>
              </a:rPr>
              <a:t>no periodic checks</a:t>
            </a:r>
            <a:r>
              <a:rPr lang="en-US" dirty="0">
                <a:solidFill>
                  <a:srgbClr val="0000FF"/>
                </a:solidFill>
              </a:rPr>
              <a:t> hammer the server</a:t>
            </a:r>
          </a:p>
          <a:p>
            <a:pPr lvl="1"/>
            <a:endParaRPr lang="en-US" dirty="0">
              <a:solidFill>
                <a:srgbClr val="0000FF"/>
              </a:solidFill>
            </a:endParaRPr>
          </a:p>
          <a:p>
            <a:r>
              <a:rPr lang="en-US" dirty="0">
                <a:solidFill>
                  <a:srgbClr val="FF0000"/>
                </a:solidFill>
              </a:rPr>
              <a:t>Central server is still a bottleneck</a:t>
            </a:r>
          </a:p>
          <a:p>
            <a:pPr lvl="1"/>
            <a:r>
              <a:rPr lang="en-US" dirty="0">
                <a:solidFill>
                  <a:srgbClr val="FF0000"/>
                </a:solidFill>
              </a:rPr>
              <a:t>Single point of failure</a:t>
            </a:r>
          </a:p>
          <a:p>
            <a:pPr lvl="1"/>
            <a:endParaRPr lang="en-US" dirty="0">
              <a:solidFill>
                <a:srgbClr val="0000FF"/>
              </a:solidFill>
            </a:endParaRPr>
          </a:p>
          <a:p>
            <a:endParaRPr lang="en-US" dirty="0">
              <a:solidFill>
                <a:srgbClr val="0000FF"/>
              </a:solidFill>
            </a:endParaRPr>
          </a:p>
        </p:txBody>
      </p:sp>
    </p:spTree>
    <p:extLst>
      <p:ext uri="{BB962C8B-B14F-4D97-AF65-F5344CB8AC3E}">
        <p14:creationId xmlns:p14="http://schemas.microsoft.com/office/powerpoint/2010/main" val="1312154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for DFS</a:t>
            </a:r>
          </a:p>
        </p:txBody>
      </p:sp>
      <p:sp>
        <p:nvSpPr>
          <p:cNvPr id="3" name="Content Placeholder 2"/>
          <p:cNvSpPr>
            <a:spLocks noGrp="1"/>
          </p:cNvSpPr>
          <p:nvPr>
            <p:ph idx="1"/>
          </p:nvPr>
        </p:nvSpPr>
        <p:spPr/>
        <p:txBody>
          <a:bodyPr>
            <a:normAutofit lnSpcReduction="10000"/>
          </a:bodyPr>
          <a:lstStyle/>
          <a:p>
            <a:pPr algn="just"/>
            <a:r>
              <a:rPr lang="en-US" dirty="0"/>
              <a:t>Client-side Caching </a:t>
            </a:r>
            <a:r>
              <a:rPr lang="en-US" dirty="0">
                <a:solidFill>
                  <a:schemeClr val="accent2"/>
                </a:solidFill>
                <a:highlight>
                  <a:srgbClr val="FFFF00"/>
                </a:highlight>
              </a:rPr>
              <a:t>(NFS)</a:t>
            </a:r>
          </a:p>
          <a:p>
            <a:pPr lvl="1" algn="just"/>
            <a:r>
              <a:rPr lang="en-US" dirty="0">
                <a:solidFill>
                  <a:srgbClr val="0000FF"/>
                </a:solidFill>
              </a:rPr>
              <a:t>Fundamental to improve performance of file operations</a:t>
            </a:r>
          </a:p>
          <a:p>
            <a:pPr algn="just"/>
            <a:r>
              <a:rPr lang="en-US" dirty="0"/>
              <a:t>Close-to-open Consistency </a:t>
            </a:r>
            <a:r>
              <a:rPr lang="en-US" dirty="0">
                <a:solidFill>
                  <a:schemeClr val="accent2"/>
                </a:solidFill>
                <a:highlight>
                  <a:srgbClr val="FFFF00"/>
                </a:highlight>
              </a:rPr>
              <a:t>(AFS)</a:t>
            </a:r>
            <a:endParaRPr lang="en-US" dirty="0"/>
          </a:p>
          <a:p>
            <a:pPr lvl="1" algn="just"/>
            <a:r>
              <a:rPr lang="en-US" dirty="0">
                <a:solidFill>
                  <a:srgbClr val="0000FF"/>
                </a:solidFill>
              </a:rPr>
              <a:t>Intuitive for users, as files are always consistent when opened, but not necessarily when read</a:t>
            </a:r>
          </a:p>
          <a:p>
            <a:pPr algn="just"/>
            <a:r>
              <a:rPr lang="en-US" dirty="0"/>
              <a:t>Client initiated periodic checks with server and Server initiated Invalidation for consistency</a:t>
            </a:r>
          </a:p>
        </p:txBody>
      </p:sp>
    </p:spTree>
    <p:extLst>
      <p:ext uri="{BB962C8B-B14F-4D97-AF65-F5344CB8AC3E}">
        <p14:creationId xmlns:p14="http://schemas.microsoft.com/office/powerpoint/2010/main" val="3433300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File System (GFS)</a:t>
            </a:r>
          </a:p>
        </p:txBody>
      </p:sp>
      <p:sp>
        <p:nvSpPr>
          <p:cNvPr id="3" name="Content Placeholder 2"/>
          <p:cNvSpPr>
            <a:spLocks noGrp="1"/>
          </p:cNvSpPr>
          <p:nvPr>
            <p:ph idx="1"/>
          </p:nvPr>
        </p:nvSpPr>
        <p:spPr/>
        <p:txBody>
          <a:bodyPr/>
          <a:lstStyle/>
          <a:p>
            <a:r>
              <a:rPr lang="en-US" dirty="0">
                <a:solidFill>
                  <a:srgbClr val="0000FF"/>
                </a:solidFill>
              </a:rPr>
              <a:t>(Design Goals)</a:t>
            </a:r>
          </a:p>
          <a:p>
            <a:pPr lvl="1"/>
            <a:r>
              <a:rPr lang="en-US" dirty="0">
                <a:solidFill>
                  <a:srgbClr val="000000"/>
                </a:solidFill>
              </a:rPr>
              <a:t>Designed for big data workload e.g. large files</a:t>
            </a:r>
          </a:p>
          <a:p>
            <a:pPr lvl="1"/>
            <a:r>
              <a:rPr lang="en-US" dirty="0">
                <a:solidFill>
                  <a:srgbClr val="000000"/>
                </a:solidFill>
              </a:rPr>
              <a:t> Mostly append</a:t>
            </a:r>
          </a:p>
          <a:p>
            <a:pPr lvl="1"/>
            <a:r>
              <a:rPr lang="en-US" dirty="0"/>
              <a:t>Large bandwidth</a:t>
            </a:r>
          </a:p>
        </p:txBody>
      </p:sp>
    </p:spTree>
    <p:extLst>
      <p:ext uri="{BB962C8B-B14F-4D97-AF65-F5344CB8AC3E}">
        <p14:creationId xmlns:p14="http://schemas.microsoft.com/office/powerpoint/2010/main" val="4156744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File System (GFS)</a:t>
            </a:r>
          </a:p>
        </p:txBody>
      </p:sp>
      <p:sp>
        <p:nvSpPr>
          <p:cNvPr id="3" name="Content Placeholder 2"/>
          <p:cNvSpPr>
            <a:spLocks noGrp="1"/>
          </p:cNvSpPr>
          <p:nvPr>
            <p:ph idx="1"/>
          </p:nvPr>
        </p:nvSpPr>
        <p:spPr/>
        <p:txBody>
          <a:bodyPr/>
          <a:lstStyle/>
          <a:p>
            <a:r>
              <a:rPr lang="en-US" dirty="0">
                <a:solidFill>
                  <a:srgbClr val="0000FF"/>
                </a:solidFill>
              </a:rPr>
              <a:t>(Architecture)</a:t>
            </a:r>
          </a:p>
          <a:p>
            <a:pPr lvl="1"/>
            <a:r>
              <a:rPr lang="en-US" dirty="0">
                <a:solidFill>
                  <a:srgbClr val="000000"/>
                </a:solidFill>
                <a:highlight>
                  <a:srgbClr val="FFFF00"/>
                </a:highlight>
              </a:rPr>
              <a:t>One master</a:t>
            </a:r>
            <a:r>
              <a:rPr lang="en-US" dirty="0">
                <a:solidFill>
                  <a:srgbClr val="000000"/>
                </a:solidFill>
              </a:rPr>
              <a:t> and many chunk data servers</a:t>
            </a:r>
          </a:p>
          <a:p>
            <a:pPr lvl="1"/>
            <a:r>
              <a:rPr lang="en-US" dirty="0">
                <a:solidFill>
                  <a:srgbClr val="000000"/>
                </a:solidFill>
              </a:rPr>
              <a:t>Master server stores metadata and monitors the activities in Chunk Server</a:t>
            </a:r>
          </a:p>
          <a:p>
            <a:pPr lvl="1"/>
            <a:r>
              <a:rPr lang="en-US" dirty="0"/>
              <a:t>Chunk server stores chunks and serve them</a:t>
            </a:r>
          </a:p>
        </p:txBody>
      </p:sp>
    </p:spTree>
    <p:extLst>
      <p:ext uri="{BB962C8B-B14F-4D97-AF65-F5344CB8AC3E}">
        <p14:creationId xmlns:p14="http://schemas.microsoft.com/office/powerpoint/2010/main" val="2273844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Chunk?</a:t>
            </a:r>
          </a:p>
        </p:txBody>
      </p:sp>
      <p:sp>
        <p:nvSpPr>
          <p:cNvPr id="3" name="Content Placeholder 2"/>
          <p:cNvSpPr>
            <a:spLocks noGrp="1"/>
          </p:cNvSpPr>
          <p:nvPr>
            <p:ph idx="1"/>
          </p:nvPr>
        </p:nvSpPr>
        <p:spPr/>
        <p:txBody>
          <a:bodyPr/>
          <a:lstStyle/>
          <a:p>
            <a:r>
              <a:rPr lang="en-US" dirty="0"/>
              <a:t>Similar to file system blocks, however, much larger</a:t>
            </a:r>
          </a:p>
          <a:p>
            <a:pPr lvl="1"/>
            <a:r>
              <a:rPr lang="en-US" dirty="0">
                <a:solidFill>
                  <a:srgbClr val="0000FF"/>
                </a:solidFill>
              </a:rPr>
              <a:t>64MB typically</a:t>
            </a:r>
          </a:p>
          <a:p>
            <a:pPr lvl="1"/>
            <a:r>
              <a:rPr lang="en-US" dirty="0">
                <a:solidFill>
                  <a:srgbClr val="0000FF"/>
                </a:solidFill>
              </a:rPr>
              <a:t>File system blocks are 512B to 8KB in general</a:t>
            </a:r>
          </a:p>
          <a:p>
            <a:pPr marL="0" indent="0">
              <a:buNone/>
            </a:pPr>
            <a:endParaRPr lang="en-US" dirty="0"/>
          </a:p>
        </p:txBody>
      </p:sp>
    </p:spTree>
    <p:extLst>
      <p:ext uri="{BB962C8B-B14F-4D97-AF65-F5344CB8AC3E}">
        <p14:creationId xmlns:p14="http://schemas.microsoft.com/office/powerpoint/2010/main" val="1218397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Bigger Chunk</a:t>
            </a:r>
          </a:p>
        </p:txBody>
      </p:sp>
      <p:sp>
        <p:nvSpPr>
          <p:cNvPr id="3" name="Content Placeholder 2"/>
          <p:cNvSpPr>
            <a:spLocks noGrp="1"/>
          </p:cNvSpPr>
          <p:nvPr>
            <p:ph idx="1"/>
          </p:nvPr>
        </p:nvSpPr>
        <p:spPr/>
        <p:txBody>
          <a:bodyPr/>
          <a:lstStyle/>
          <a:p>
            <a:r>
              <a:rPr lang="en-US" dirty="0">
                <a:solidFill>
                  <a:srgbClr val="0000FF"/>
                </a:solidFill>
              </a:rPr>
              <a:t>(Advantage)</a:t>
            </a:r>
          </a:p>
          <a:p>
            <a:pPr lvl="1" algn="just"/>
            <a:r>
              <a:rPr lang="en-US" dirty="0"/>
              <a:t>Bigger chunk results in less metadata and therefore </a:t>
            </a:r>
            <a:r>
              <a:rPr lang="en-US" dirty="0">
                <a:highlight>
                  <a:srgbClr val="FFFF00"/>
                </a:highlight>
              </a:rPr>
              <a:t>less load</a:t>
            </a:r>
            <a:r>
              <a:rPr lang="en-US" dirty="0"/>
              <a:t> on the master</a:t>
            </a:r>
          </a:p>
          <a:p>
            <a:pPr lvl="1" algn="just"/>
            <a:r>
              <a:rPr lang="en-US" dirty="0"/>
              <a:t>Suitable for big data application</a:t>
            </a:r>
          </a:p>
          <a:p>
            <a:pPr lvl="1"/>
            <a:endParaRPr lang="en-US" dirty="0">
              <a:solidFill>
                <a:srgbClr val="0000FF"/>
              </a:solidFill>
            </a:endParaRPr>
          </a:p>
          <a:p>
            <a:r>
              <a:rPr lang="en-US" dirty="0">
                <a:solidFill>
                  <a:srgbClr val="0000FF"/>
                </a:solidFill>
              </a:rPr>
              <a:t>(Disadvantage)</a:t>
            </a:r>
          </a:p>
          <a:p>
            <a:pPr lvl="1"/>
            <a:r>
              <a:rPr lang="en-US" dirty="0">
                <a:solidFill>
                  <a:srgbClr val="0000FF"/>
                </a:solidFill>
              </a:rPr>
              <a:t>Fragmentation occurs if most files are small</a:t>
            </a:r>
          </a:p>
        </p:txBody>
      </p:sp>
    </p:spTree>
    <p:extLst>
      <p:ext uri="{BB962C8B-B14F-4D97-AF65-F5344CB8AC3E}">
        <p14:creationId xmlns:p14="http://schemas.microsoft.com/office/powerpoint/2010/main" val="356216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File System (GFS)</a:t>
            </a:r>
          </a:p>
        </p:txBody>
      </p:sp>
      <p:sp>
        <p:nvSpPr>
          <p:cNvPr id="3" name="Content Placeholder 2"/>
          <p:cNvSpPr>
            <a:spLocks noGrp="1"/>
          </p:cNvSpPr>
          <p:nvPr>
            <p:ph idx="1"/>
          </p:nvPr>
        </p:nvSpPr>
        <p:spPr/>
        <p:txBody>
          <a:bodyPr/>
          <a:lstStyle/>
          <a:p>
            <a:r>
              <a:rPr lang="en-US" dirty="0">
                <a:solidFill>
                  <a:srgbClr val="0000FF"/>
                </a:solidFill>
              </a:rPr>
              <a:t>(Design Constraints)</a:t>
            </a:r>
          </a:p>
          <a:p>
            <a:pPr lvl="1" algn="just"/>
            <a:r>
              <a:rPr lang="en-US" dirty="0">
                <a:solidFill>
                  <a:srgbClr val="000000"/>
                </a:solidFill>
              </a:rPr>
              <a:t>Machine failures are common due to bugs, memory errors, disk crash etc. </a:t>
            </a:r>
          </a:p>
          <a:p>
            <a:pPr lvl="2" algn="just"/>
            <a:r>
              <a:rPr lang="en-US" dirty="0">
                <a:solidFill>
                  <a:srgbClr val="000000"/>
                </a:solidFill>
              </a:rPr>
              <a:t>Fault detection, monitoring and recovery should be part of the design</a:t>
            </a:r>
          </a:p>
          <a:p>
            <a:pPr lvl="1" algn="just"/>
            <a:r>
              <a:rPr lang="en-US" dirty="0">
                <a:solidFill>
                  <a:srgbClr val="000000"/>
                </a:solidFill>
              </a:rPr>
              <a:t>Designed for big data workloads</a:t>
            </a:r>
          </a:p>
          <a:p>
            <a:pPr lvl="2" algn="just"/>
            <a:r>
              <a:rPr lang="en-US" dirty="0">
                <a:solidFill>
                  <a:srgbClr val="000000"/>
                </a:solidFill>
              </a:rPr>
              <a:t>Search, Web analytics etc.</a:t>
            </a:r>
            <a:endParaRPr lang="en-US" dirty="0"/>
          </a:p>
        </p:txBody>
      </p:sp>
    </p:spTree>
    <p:extLst>
      <p:ext uri="{BB962C8B-B14F-4D97-AF65-F5344CB8AC3E}">
        <p14:creationId xmlns:p14="http://schemas.microsoft.com/office/powerpoint/2010/main" val="349218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781"/>
            <a:ext cx="8229600" cy="1143000"/>
          </a:xfrm>
        </p:spPr>
        <p:txBody>
          <a:bodyPr/>
          <a:lstStyle/>
          <a:p>
            <a:r>
              <a:rPr lang="en-US" dirty="0"/>
              <a:t>Logical View</a:t>
            </a:r>
          </a:p>
        </p:txBody>
      </p:sp>
      <p:sp>
        <p:nvSpPr>
          <p:cNvPr id="4" name="Rounded Rectangle 3"/>
          <p:cNvSpPr/>
          <p:nvPr/>
        </p:nvSpPr>
        <p:spPr>
          <a:xfrm>
            <a:off x="2804400" y="299034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145775" y="299034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444012" y="299034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790831" y="299034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5440760" y="2990341"/>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709404" y="3166867"/>
            <a:ext cx="418654" cy="646331"/>
          </a:xfrm>
          <a:prstGeom prst="rect">
            <a:avLst/>
          </a:prstGeom>
          <a:noFill/>
        </p:spPr>
        <p:txBody>
          <a:bodyPr wrap="none" rtlCol="0">
            <a:spAutoFit/>
          </a:bodyPr>
          <a:lstStyle/>
          <a:p>
            <a:r>
              <a:rPr lang="en-US" sz="3600" dirty="0"/>
              <a:t>1</a:t>
            </a:r>
          </a:p>
        </p:txBody>
      </p:sp>
      <p:sp>
        <p:nvSpPr>
          <p:cNvPr id="10" name="TextBox 9"/>
          <p:cNvSpPr txBox="1"/>
          <p:nvPr/>
        </p:nvSpPr>
        <p:spPr>
          <a:xfrm>
            <a:off x="3138228" y="3147580"/>
            <a:ext cx="418654" cy="646331"/>
          </a:xfrm>
          <a:prstGeom prst="rect">
            <a:avLst/>
          </a:prstGeom>
          <a:noFill/>
        </p:spPr>
        <p:txBody>
          <a:bodyPr wrap="none" rtlCol="0">
            <a:spAutoFit/>
          </a:bodyPr>
          <a:lstStyle/>
          <a:p>
            <a:r>
              <a:rPr lang="en-US" sz="3600" dirty="0"/>
              <a:t>2</a:t>
            </a:r>
          </a:p>
        </p:txBody>
      </p:sp>
      <p:sp>
        <p:nvSpPr>
          <p:cNvPr id="11" name="TextBox 10"/>
          <p:cNvSpPr txBox="1"/>
          <p:nvPr/>
        </p:nvSpPr>
        <p:spPr>
          <a:xfrm>
            <a:off x="4467509" y="3099199"/>
            <a:ext cx="418654" cy="646331"/>
          </a:xfrm>
          <a:prstGeom prst="rect">
            <a:avLst/>
          </a:prstGeom>
          <a:noFill/>
        </p:spPr>
        <p:txBody>
          <a:bodyPr wrap="none" rtlCol="0">
            <a:spAutoFit/>
          </a:bodyPr>
          <a:lstStyle/>
          <a:p>
            <a:r>
              <a:rPr lang="en-US" sz="3600" dirty="0"/>
              <a:t>3</a:t>
            </a:r>
          </a:p>
        </p:txBody>
      </p:sp>
      <p:sp>
        <p:nvSpPr>
          <p:cNvPr id="12" name="TextBox 11"/>
          <p:cNvSpPr txBox="1"/>
          <p:nvPr/>
        </p:nvSpPr>
        <p:spPr>
          <a:xfrm>
            <a:off x="5757655" y="3146592"/>
            <a:ext cx="418654" cy="646331"/>
          </a:xfrm>
          <a:prstGeom prst="rect">
            <a:avLst/>
          </a:prstGeom>
          <a:noFill/>
        </p:spPr>
        <p:txBody>
          <a:bodyPr wrap="none" rtlCol="0">
            <a:spAutoFit/>
          </a:bodyPr>
          <a:lstStyle/>
          <a:p>
            <a:r>
              <a:rPr lang="en-US" sz="3600" dirty="0"/>
              <a:t>4</a:t>
            </a:r>
          </a:p>
        </p:txBody>
      </p:sp>
      <p:sp>
        <p:nvSpPr>
          <p:cNvPr id="13" name="TextBox 12"/>
          <p:cNvSpPr txBox="1"/>
          <p:nvPr/>
        </p:nvSpPr>
        <p:spPr>
          <a:xfrm>
            <a:off x="7078698" y="3178040"/>
            <a:ext cx="418654" cy="646331"/>
          </a:xfrm>
          <a:prstGeom prst="rect">
            <a:avLst/>
          </a:prstGeom>
          <a:noFill/>
        </p:spPr>
        <p:txBody>
          <a:bodyPr wrap="none" rtlCol="0">
            <a:spAutoFit/>
          </a:bodyPr>
          <a:lstStyle/>
          <a:p>
            <a:r>
              <a:rPr lang="en-US" sz="3600" dirty="0"/>
              <a:t>5</a:t>
            </a:r>
          </a:p>
        </p:txBody>
      </p:sp>
      <p:sp>
        <p:nvSpPr>
          <p:cNvPr id="14" name="Rounded Rectangle 13"/>
          <p:cNvSpPr/>
          <p:nvPr/>
        </p:nvSpPr>
        <p:spPr>
          <a:xfrm>
            <a:off x="3400136" y="1540331"/>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400136" y="1540331"/>
            <a:ext cx="2592576" cy="646331"/>
          </a:xfrm>
          <a:prstGeom prst="rect">
            <a:avLst/>
          </a:prstGeom>
          <a:noFill/>
        </p:spPr>
        <p:txBody>
          <a:bodyPr wrap="square" rtlCol="0">
            <a:spAutoFit/>
          </a:bodyPr>
          <a:lstStyle/>
          <a:p>
            <a:pPr algn="ctr"/>
            <a:r>
              <a:rPr lang="en-US" sz="3600" dirty="0"/>
              <a:t>File Server</a:t>
            </a:r>
          </a:p>
        </p:txBody>
      </p:sp>
      <p:cxnSp>
        <p:nvCxnSpPr>
          <p:cNvPr id="16" name="Straight Arrow Connector 15"/>
          <p:cNvCxnSpPr/>
          <p:nvPr/>
        </p:nvCxnSpPr>
        <p:spPr>
          <a:xfrm flipH="1">
            <a:off x="1780363" y="2355827"/>
            <a:ext cx="2365412"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4" idx="0"/>
          </p:cNvCxnSpPr>
          <p:nvPr/>
        </p:nvCxnSpPr>
        <p:spPr>
          <a:xfrm flipH="1">
            <a:off x="3300305" y="2355827"/>
            <a:ext cx="845470"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5" idx="0"/>
          </p:cNvCxnSpPr>
          <p:nvPr/>
        </p:nvCxnSpPr>
        <p:spPr>
          <a:xfrm>
            <a:off x="4145775" y="2355827"/>
            <a:ext cx="495905"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8" idx="0"/>
          </p:cNvCxnSpPr>
          <p:nvPr/>
        </p:nvCxnSpPr>
        <p:spPr>
          <a:xfrm>
            <a:off x="4145775" y="2355827"/>
            <a:ext cx="1790890"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0"/>
          </p:cNvCxnSpPr>
          <p:nvPr/>
        </p:nvCxnSpPr>
        <p:spPr>
          <a:xfrm>
            <a:off x="4298175" y="2355827"/>
            <a:ext cx="2988561" cy="6345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66095" y="3410857"/>
            <a:ext cx="817426" cy="369332"/>
          </a:xfrm>
          <a:prstGeom prst="rect">
            <a:avLst/>
          </a:prstGeom>
          <a:noFill/>
        </p:spPr>
        <p:txBody>
          <a:bodyPr wrap="none" rtlCol="0">
            <a:spAutoFit/>
          </a:bodyPr>
          <a:lstStyle/>
          <a:p>
            <a:r>
              <a:rPr lang="en-US" dirty="0">
                <a:solidFill>
                  <a:srgbClr val="0000FF"/>
                </a:solidFill>
              </a:rPr>
              <a:t>Clients</a:t>
            </a:r>
          </a:p>
        </p:txBody>
      </p:sp>
      <p:sp>
        <p:nvSpPr>
          <p:cNvPr id="22" name="Rounded Rectangle 21"/>
          <p:cNvSpPr/>
          <p:nvPr/>
        </p:nvSpPr>
        <p:spPr>
          <a:xfrm>
            <a:off x="2866967" y="576740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208342" y="576740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06579" y="576740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853398" y="576740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5503327" y="5767408"/>
            <a:ext cx="991810" cy="955524"/>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771971" y="5943934"/>
            <a:ext cx="418654" cy="646331"/>
          </a:xfrm>
          <a:prstGeom prst="rect">
            <a:avLst/>
          </a:prstGeom>
          <a:noFill/>
        </p:spPr>
        <p:txBody>
          <a:bodyPr wrap="none" rtlCol="0">
            <a:spAutoFit/>
          </a:bodyPr>
          <a:lstStyle/>
          <a:p>
            <a:r>
              <a:rPr lang="en-US" sz="3600" dirty="0"/>
              <a:t>1</a:t>
            </a:r>
          </a:p>
        </p:txBody>
      </p:sp>
      <p:sp>
        <p:nvSpPr>
          <p:cNvPr id="28" name="TextBox 27"/>
          <p:cNvSpPr txBox="1"/>
          <p:nvPr/>
        </p:nvSpPr>
        <p:spPr>
          <a:xfrm>
            <a:off x="3200795" y="5924647"/>
            <a:ext cx="418654" cy="646331"/>
          </a:xfrm>
          <a:prstGeom prst="rect">
            <a:avLst/>
          </a:prstGeom>
          <a:noFill/>
        </p:spPr>
        <p:txBody>
          <a:bodyPr wrap="none" rtlCol="0">
            <a:spAutoFit/>
          </a:bodyPr>
          <a:lstStyle/>
          <a:p>
            <a:r>
              <a:rPr lang="en-US" sz="3600" dirty="0"/>
              <a:t>2</a:t>
            </a:r>
          </a:p>
        </p:txBody>
      </p:sp>
      <p:sp>
        <p:nvSpPr>
          <p:cNvPr id="29" name="TextBox 28"/>
          <p:cNvSpPr txBox="1"/>
          <p:nvPr/>
        </p:nvSpPr>
        <p:spPr>
          <a:xfrm>
            <a:off x="4530076" y="5876266"/>
            <a:ext cx="418654" cy="646331"/>
          </a:xfrm>
          <a:prstGeom prst="rect">
            <a:avLst/>
          </a:prstGeom>
          <a:noFill/>
        </p:spPr>
        <p:txBody>
          <a:bodyPr wrap="none" rtlCol="0">
            <a:spAutoFit/>
          </a:bodyPr>
          <a:lstStyle/>
          <a:p>
            <a:r>
              <a:rPr lang="en-US" sz="3600" dirty="0"/>
              <a:t>3</a:t>
            </a:r>
          </a:p>
        </p:txBody>
      </p:sp>
      <p:sp>
        <p:nvSpPr>
          <p:cNvPr id="30" name="TextBox 29"/>
          <p:cNvSpPr txBox="1"/>
          <p:nvPr/>
        </p:nvSpPr>
        <p:spPr>
          <a:xfrm>
            <a:off x="5820222" y="5923659"/>
            <a:ext cx="418654" cy="646331"/>
          </a:xfrm>
          <a:prstGeom prst="rect">
            <a:avLst/>
          </a:prstGeom>
          <a:noFill/>
        </p:spPr>
        <p:txBody>
          <a:bodyPr wrap="none" rtlCol="0">
            <a:spAutoFit/>
          </a:bodyPr>
          <a:lstStyle/>
          <a:p>
            <a:r>
              <a:rPr lang="en-US" sz="3600" dirty="0"/>
              <a:t>4</a:t>
            </a:r>
          </a:p>
        </p:txBody>
      </p:sp>
      <p:sp>
        <p:nvSpPr>
          <p:cNvPr id="31" name="TextBox 30"/>
          <p:cNvSpPr txBox="1"/>
          <p:nvPr/>
        </p:nvSpPr>
        <p:spPr>
          <a:xfrm>
            <a:off x="7141265" y="5955107"/>
            <a:ext cx="418654" cy="646331"/>
          </a:xfrm>
          <a:prstGeom prst="rect">
            <a:avLst/>
          </a:prstGeom>
          <a:noFill/>
        </p:spPr>
        <p:txBody>
          <a:bodyPr wrap="none" rtlCol="0">
            <a:spAutoFit/>
          </a:bodyPr>
          <a:lstStyle/>
          <a:p>
            <a:r>
              <a:rPr lang="en-US" sz="3600" dirty="0"/>
              <a:t>5</a:t>
            </a:r>
          </a:p>
        </p:txBody>
      </p:sp>
      <p:sp>
        <p:nvSpPr>
          <p:cNvPr id="32" name="Rounded Rectangle 31"/>
          <p:cNvSpPr/>
          <p:nvPr/>
        </p:nvSpPr>
        <p:spPr>
          <a:xfrm>
            <a:off x="3462703" y="4317398"/>
            <a:ext cx="250274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462703" y="4317398"/>
            <a:ext cx="2592576" cy="646331"/>
          </a:xfrm>
          <a:prstGeom prst="rect">
            <a:avLst/>
          </a:prstGeom>
          <a:noFill/>
        </p:spPr>
        <p:txBody>
          <a:bodyPr wrap="square" rtlCol="0">
            <a:spAutoFit/>
          </a:bodyPr>
          <a:lstStyle/>
          <a:p>
            <a:pPr algn="ctr"/>
            <a:r>
              <a:rPr lang="en-US" sz="3600" dirty="0"/>
              <a:t>File Server</a:t>
            </a:r>
          </a:p>
        </p:txBody>
      </p:sp>
      <p:cxnSp>
        <p:nvCxnSpPr>
          <p:cNvPr id="34" name="Straight Arrow Connector 33"/>
          <p:cNvCxnSpPr/>
          <p:nvPr/>
        </p:nvCxnSpPr>
        <p:spPr>
          <a:xfrm flipH="1">
            <a:off x="1842930" y="5132894"/>
            <a:ext cx="2365412"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2" idx="0"/>
          </p:cNvCxnSpPr>
          <p:nvPr/>
        </p:nvCxnSpPr>
        <p:spPr>
          <a:xfrm flipH="1">
            <a:off x="3362872" y="5132894"/>
            <a:ext cx="84547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3" idx="0"/>
          </p:cNvCxnSpPr>
          <p:nvPr/>
        </p:nvCxnSpPr>
        <p:spPr>
          <a:xfrm>
            <a:off x="4208342" y="5132894"/>
            <a:ext cx="495905"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6" idx="0"/>
          </p:cNvCxnSpPr>
          <p:nvPr/>
        </p:nvCxnSpPr>
        <p:spPr>
          <a:xfrm>
            <a:off x="4208342" y="5132894"/>
            <a:ext cx="1790890"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25" idx="0"/>
          </p:cNvCxnSpPr>
          <p:nvPr/>
        </p:nvCxnSpPr>
        <p:spPr>
          <a:xfrm>
            <a:off x="4360742" y="5132894"/>
            <a:ext cx="2988561" cy="634514"/>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28662" y="6187924"/>
            <a:ext cx="817426" cy="369332"/>
          </a:xfrm>
          <a:prstGeom prst="rect">
            <a:avLst/>
          </a:prstGeom>
          <a:noFill/>
        </p:spPr>
        <p:txBody>
          <a:bodyPr wrap="none" rtlCol="0">
            <a:spAutoFit/>
          </a:bodyPr>
          <a:lstStyle/>
          <a:p>
            <a:r>
              <a:rPr lang="en-US" dirty="0">
                <a:solidFill>
                  <a:srgbClr val="0000FF"/>
                </a:solidFill>
              </a:rPr>
              <a:t>Clients</a:t>
            </a:r>
          </a:p>
        </p:txBody>
      </p:sp>
    </p:spTree>
    <p:extLst>
      <p:ext uri="{BB962C8B-B14F-4D97-AF65-F5344CB8AC3E}">
        <p14:creationId xmlns:p14="http://schemas.microsoft.com/office/powerpoint/2010/main" val="1075795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File System (GFS)</a:t>
            </a:r>
          </a:p>
        </p:txBody>
      </p:sp>
      <p:sp>
        <p:nvSpPr>
          <p:cNvPr id="3" name="Content Placeholder 2"/>
          <p:cNvSpPr>
            <a:spLocks noGrp="1"/>
          </p:cNvSpPr>
          <p:nvPr>
            <p:ph idx="1"/>
          </p:nvPr>
        </p:nvSpPr>
        <p:spPr/>
        <p:txBody>
          <a:bodyPr/>
          <a:lstStyle/>
          <a:p>
            <a:r>
              <a:rPr lang="en-US" dirty="0">
                <a:solidFill>
                  <a:srgbClr val="0000FF"/>
                </a:solidFill>
              </a:rPr>
              <a:t>(Workload)</a:t>
            </a:r>
          </a:p>
          <a:p>
            <a:pPr lvl="1" algn="just"/>
            <a:r>
              <a:rPr lang="en-US" dirty="0">
                <a:solidFill>
                  <a:srgbClr val="000000"/>
                </a:solidFill>
              </a:rPr>
              <a:t>Multi Gigabytes of files</a:t>
            </a:r>
          </a:p>
          <a:p>
            <a:pPr lvl="1" algn="just"/>
            <a:r>
              <a:rPr lang="en-US" dirty="0">
                <a:solidFill>
                  <a:srgbClr val="000000"/>
                </a:solidFill>
              </a:rPr>
              <a:t>Most file updates are </a:t>
            </a:r>
            <a:r>
              <a:rPr lang="en-US" i="1" dirty="0">
                <a:solidFill>
                  <a:srgbClr val="0000FF"/>
                </a:solidFill>
                <a:highlight>
                  <a:srgbClr val="FFFF00"/>
                </a:highlight>
              </a:rPr>
              <a:t>appends</a:t>
            </a:r>
            <a:r>
              <a:rPr lang="en-US" i="1" dirty="0">
                <a:solidFill>
                  <a:srgbClr val="0000FF"/>
                </a:solidFill>
              </a:rPr>
              <a:t> </a:t>
            </a:r>
            <a:r>
              <a:rPr lang="en-US" i="1" dirty="0">
                <a:solidFill>
                  <a:schemeClr val="accent2"/>
                </a:solidFill>
              </a:rPr>
              <a:t>(Add not modify)</a:t>
            </a:r>
          </a:p>
          <a:p>
            <a:pPr lvl="2" algn="just"/>
            <a:r>
              <a:rPr lang="en-US" dirty="0">
                <a:solidFill>
                  <a:srgbClr val="0000FF"/>
                </a:solidFill>
              </a:rPr>
              <a:t>Random writes happen rarely</a:t>
            </a:r>
          </a:p>
          <a:p>
            <a:pPr lvl="2" algn="just"/>
            <a:r>
              <a:rPr lang="en-US" dirty="0">
                <a:solidFill>
                  <a:srgbClr val="0000FF"/>
                </a:solidFill>
              </a:rPr>
              <a:t>Most files are written once and read sequentially</a:t>
            </a:r>
          </a:p>
          <a:p>
            <a:pPr lvl="1" algn="just"/>
            <a:r>
              <a:rPr lang="en-US" dirty="0"/>
              <a:t>Availability of high bandwidth is more important than the latency</a:t>
            </a:r>
          </a:p>
          <a:p>
            <a:pPr lvl="1" algn="just"/>
            <a:r>
              <a:rPr lang="en-US" dirty="0"/>
              <a:t>Highly concurrent data access</a:t>
            </a:r>
          </a:p>
          <a:p>
            <a:pPr marL="457200" lvl="1" indent="0" algn="just">
              <a:buNone/>
            </a:pPr>
            <a:endParaRPr lang="en-US" dirty="0"/>
          </a:p>
        </p:txBody>
      </p:sp>
    </p:spTree>
    <p:extLst>
      <p:ext uri="{BB962C8B-B14F-4D97-AF65-F5344CB8AC3E}">
        <p14:creationId xmlns:p14="http://schemas.microsoft.com/office/powerpoint/2010/main" val="413757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stCxn id="4" idx="2"/>
            <a:endCxn id="8" idx="0"/>
          </p:cNvCxnSpPr>
          <p:nvPr/>
        </p:nvCxnSpPr>
        <p:spPr>
          <a:xfrm flipH="1">
            <a:off x="6178248" y="2880892"/>
            <a:ext cx="891415" cy="18744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GFS (Design)</a:t>
            </a:r>
          </a:p>
        </p:txBody>
      </p:sp>
      <p:sp>
        <p:nvSpPr>
          <p:cNvPr id="4" name="Rounded Rectangle 3"/>
          <p:cNvSpPr/>
          <p:nvPr/>
        </p:nvSpPr>
        <p:spPr>
          <a:xfrm>
            <a:off x="6144381" y="2065396"/>
            <a:ext cx="185056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Master</a:t>
            </a:r>
          </a:p>
        </p:txBody>
      </p:sp>
      <p:sp>
        <p:nvSpPr>
          <p:cNvPr id="6" name="Rounded Rectangle 5"/>
          <p:cNvSpPr/>
          <p:nvPr/>
        </p:nvSpPr>
        <p:spPr>
          <a:xfrm>
            <a:off x="5425924" y="3408064"/>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7" name="Rounded Rectangle 6"/>
          <p:cNvSpPr/>
          <p:nvPr/>
        </p:nvSpPr>
        <p:spPr>
          <a:xfrm>
            <a:off x="7182153" y="3381358"/>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8" name="Rounded Rectangle 7"/>
          <p:cNvSpPr/>
          <p:nvPr/>
        </p:nvSpPr>
        <p:spPr>
          <a:xfrm>
            <a:off x="5425924" y="4755377"/>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9" name="Rounded Rectangle 8"/>
          <p:cNvSpPr/>
          <p:nvPr/>
        </p:nvSpPr>
        <p:spPr>
          <a:xfrm>
            <a:off x="7182153" y="4755377"/>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10" name="Rounded Rectangle 9"/>
          <p:cNvSpPr/>
          <p:nvPr/>
        </p:nvSpPr>
        <p:spPr>
          <a:xfrm>
            <a:off x="2530324" y="2081859"/>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Client 1</a:t>
            </a:r>
          </a:p>
        </p:txBody>
      </p:sp>
      <p:sp>
        <p:nvSpPr>
          <p:cNvPr id="11" name="Rounded Rectangle 10"/>
          <p:cNvSpPr/>
          <p:nvPr/>
        </p:nvSpPr>
        <p:spPr>
          <a:xfrm>
            <a:off x="2530324" y="3049755"/>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Client 2</a:t>
            </a:r>
          </a:p>
        </p:txBody>
      </p:sp>
      <p:sp>
        <p:nvSpPr>
          <p:cNvPr id="12" name="Rounded Rectangle 11"/>
          <p:cNvSpPr/>
          <p:nvPr/>
        </p:nvSpPr>
        <p:spPr>
          <a:xfrm>
            <a:off x="2530324" y="5016440"/>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Client 2</a:t>
            </a:r>
          </a:p>
        </p:txBody>
      </p:sp>
      <p:sp>
        <p:nvSpPr>
          <p:cNvPr id="13" name="TextBox 12"/>
          <p:cNvSpPr txBox="1"/>
          <p:nvPr/>
        </p:nvSpPr>
        <p:spPr>
          <a:xfrm>
            <a:off x="2939037" y="6021322"/>
            <a:ext cx="832417" cy="369332"/>
          </a:xfrm>
          <a:prstGeom prst="rect">
            <a:avLst/>
          </a:prstGeom>
          <a:noFill/>
        </p:spPr>
        <p:txBody>
          <a:bodyPr wrap="none" rtlCol="0">
            <a:spAutoFit/>
          </a:bodyPr>
          <a:lstStyle/>
          <a:p>
            <a:r>
              <a:rPr lang="en-US" b="1" dirty="0">
                <a:solidFill>
                  <a:srgbClr val="0000FF"/>
                </a:solidFill>
              </a:rPr>
              <a:t>Clients</a:t>
            </a:r>
          </a:p>
        </p:txBody>
      </p:sp>
      <p:sp>
        <p:nvSpPr>
          <p:cNvPr id="14" name="TextBox 13"/>
          <p:cNvSpPr txBox="1"/>
          <p:nvPr/>
        </p:nvSpPr>
        <p:spPr>
          <a:xfrm>
            <a:off x="6546101" y="6024212"/>
            <a:ext cx="1272103" cy="369332"/>
          </a:xfrm>
          <a:prstGeom prst="rect">
            <a:avLst/>
          </a:prstGeom>
          <a:noFill/>
        </p:spPr>
        <p:txBody>
          <a:bodyPr wrap="none" rtlCol="0">
            <a:spAutoFit/>
          </a:bodyPr>
          <a:lstStyle/>
          <a:p>
            <a:r>
              <a:rPr lang="en-US" b="1" dirty="0">
                <a:solidFill>
                  <a:srgbClr val="0000FF"/>
                </a:solidFill>
              </a:rPr>
              <a:t>GFS Cluster</a:t>
            </a:r>
          </a:p>
        </p:txBody>
      </p:sp>
      <p:cxnSp>
        <p:nvCxnSpPr>
          <p:cNvPr id="16" name="Straight Connector 15"/>
          <p:cNvCxnSpPr>
            <a:stCxn id="4" idx="2"/>
            <a:endCxn id="6" idx="0"/>
          </p:cNvCxnSpPr>
          <p:nvPr/>
        </p:nvCxnSpPr>
        <p:spPr>
          <a:xfrm flipH="1">
            <a:off x="6178248" y="2880892"/>
            <a:ext cx="891415" cy="5271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4" idx="2"/>
            <a:endCxn id="7" idx="0"/>
          </p:cNvCxnSpPr>
          <p:nvPr/>
        </p:nvCxnSpPr>
        <p:spPr>
          <a:xfrm>
            <a:off x="7069663" y="2880892"/>
            <a:ext cx="864814" cy="5004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4" idx="2"/>
            <a:endCxn id="9" idx="0"/>
          </p:cNvCxnSpPr>
          <p:nvPr/>
        </p:nvCxnSpPr>
        <p:spPr>
          <a:xfrm>
            <a:off x="7069663" y="2880892"/>
            <a:ext cx="864814" cy="18744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93924" y="3998417"/>
            <a:ext cx="3672800" cy="923330"/>
          </a:xfrm>
          <a:prstGeom prst="rect">
            <a:avLst/>
          </a:prstGeom>
          <a:noFill/>
        </p:spPr>
        <p:txBody>
          <a:bodyPr wrap="none" rtlCol="0">
            <a:spAutoFit/>
          </a:bodyPr>
          <a:lstStyle/>
          <a:p>
            <a:r>
              <a:rPr lang="en-US" dirty="0">
                <a:solidFill>
                  <a:srgbClr val="0000FF"/>
                </a:solidFill>
              </a:rPr>
              <a:t>GFS Cluster</a:t>
            </a:r>
          </a:p>
          <a:p>
            <a:pPr marL="285750" indent="-285750">
              <a:buFont typeface="Arial"/>
              <a:buChar char="•"/>
            </a:pPr>
            <a:r>
              <a:rPr lang="en-US" dirty="0">
                <a:solidFill>
                  <a:srgbClr val="0000FF"/>
                </a:solidFill>
              </a:rPr>
              <a:t>Master</a:t>
            </a:r>
          </a:p>
          <a:p>
            <a:pPr marL="285750" indent="-285750">
              <a:buFont typeface="Arial"/>
              <a:buChar char="•"/>
            </a:pPr>
            <a:r>
              <a:rPr lang="en-US" dirty="0">
                <a:solidFill>
                  <a:srgbClr val="0000FF"/>
                </a:solidFill>
              </a:rPr>
              <a:t>Chunk servers  accessed by clients</a:t>
            </a:r>
          </a:p>
        </p:txBody>
      </p:sp>
      <p:sp>
        <p:nvSpPr>
          <p:cNvPr id="3" name="Rectangle 2">
            <a:extLst>
              <a:ext uri="{FF2B5EF4-FFF2-40B4-BE49-F238E27FC236}">
                <a16:creationId xmlns:a16="http://schemas.microsoft.com/office/drawing/2014/main" id="{3DFAEAD1-C1DD-D53F-3727-C53F7986383C}"/>
              </a:ext>
            </a:extLst>
          </p:cNvPr>
          <p:cNvSpPr/>
          <p:nvPr/>
        </p:nvSpPr>
        <p:spPr>
          <a:xfrm>
            <a:off x="2061029" y="1826102"/>
            <a:ext cx="2500081" cy="227874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8EE3F6D7-C113-2C9B-3CA7-7DDB0EE246E3}"/>
              </a:ext>
            </a:extLst>
          </p:cNvPr>
          <p:cNvSpPr txBox="1"/>
          <p:nvPr/>
        </p:nvSpPr>
        <p:spPr>
          <a:xfrm>
            <a:off x="2866438" y="1422358"/>
            <a:ext cx="951286" cy="369332"/>
          </a:xfrm>
          <a:prstGeom prst="rect">
            <a:avLst/>
          </a:prstGeom>
          <a:noFill/>
        </p:spPr>
        <p:txBody>
          <a:bodyPr wrap="none" rtlCol="0">
            <a:spAutoFit/>
          </a:bodyPr>
          <a:lstStyle/>
          <a:p>
            <a:r>
              <a:rPr lang="en-US" b="1" dirty="0">
                <a:solidFill>
                  <a:srgbClr val="0000FF"/>
                </a:solidFill>
              </a:rPr>
              <a:t>Group 1</a:t>
            </a:r>
          </a:p>
        </p:txBody>
      </p:sp>
    </p:spTree>
    <p:extLst>
      <p:ext uri="{BB962C8B-B14F-4D97-AF65-F5344CB8AC3E}">
        <p14:creationId xmlns:p14="http://schemas.microsoft.com/office/powerpoint/2010/main" val="3692419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a:stCxn id="4" idx="2"/>
            <a:endCxn id="8" idx="0"/>
          </p:cNvCxnSpPr>
          <p:nvPr/>
        </p:nvCxnSpPr>
        <p:spPr>
          <a:xfrm flipH="1">
            <a:off x="2719018" y="2880892"/>
            <a:ext cx="891415" cy="18744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GFS (Design)</a:t>
            </a:r>
          </a:p>
        </p:txBody>
      </p:sp>
      <p:sp>
        <p:nvSpPr>
          <p:cNvPr id="4" name="Rounded Rectangle 3"/>
          <p:cNvSpPr/>
          <p:nvPr/>
        </p:nvSpPr>
        <p:spPr>
          <a:xfrm>
            <a:off x="2685151" y="2065396"/>
            <a:ext cx="1850563"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Master</a:t>
            </a:r>
          </a:p>
        </p:txBody>
      </p:sp>
      <p:sp>
        <p:nvSpPr>
          <p:cNvPr id="6" name="Rounded Rectangle 5"/>
          <p:cNvSpPr/>
          <p:nvPr/>
        </p:nvSpPr>
        <p:spPr>
          <a:xfrm>
            <a:off x="1966694" y="3408064"/>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7" name="Rounded Rectangle 6"/>
          <p:cNvSpPr/>
          <p:nvPr/>
        </p:nvSpPr>
        <p:spPr>
          <a:xfrm>
            <a:off x="3722923" y="3381358"/>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8" name="Rounded Rectangle 7"/>
          <p:cNvSpPr/>
          <p:nvPr/>
        </p:nvSpPr>
        <p:spPr>
          <a:xfrm>
            <a:off x="1966694" y="4755377"/>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9" name="Rounded Rectangle 8"/>
          <p:cNvSpPr/>
          <p:nvPr/>
        </p:nvSpPr>
        <p:spPr>
          <a:xfrm>
            <a:off x="3722923" y="4755377"/>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Chunk Server</a:t>
            </a:r>
          </a:p>
        </p:txBody>
      </p:sp>
      <p:sp>
        <p:nvSpPr>
          <p:cNvPr id="10" name="Rounded Rectangle 9"/>
          <p:cNvSpPr/>
          <p:nvPr/>
        </p:nvSpPr>
        <p:spPr>
          <a:xfrm>
            <a:off x="135467" y="2081859"/>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Client 1</a:t>
            </a:r>
          </a:p>
        </p:txBody>
      </p:sp>
      <p:sp>
        <p:nvSpPr>
          <p:cNvPr id="11" name="Rounded Rectangle 10"/>
          <p:cNvSpPr/>
          <p:nvPr/>
        </p:nvSpPr>
        <p:spPr>
          <a:xfrm>
            <a:off x="135467" y="3049755"/>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Client 2</a:t>
            </a:r>
          </a:p>
        </p:txBody>
      </p:sp>
      <p:sp>
        <p:nvSpPr>
          <p:cNvPr id="12" name="Rounded Rectangle 11"/>
          <p:cNvSpPr/>
          <p:nvPr/>
        </p:nvSpPr>
        <p:spPr>
          <a:xfrm>
            <a:off x="135467" y="5016440"/>
            <a:ext cx="1504647" cy="81549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Client 2</a:t>
            </a:r>
          </a:p>
        </p:txBody>
      </p:sp>
      <p:sp>
        <p:nvSpPr>
          <p:cNvPr id="13" name="TextBox 12"/>
          <p:cNvSpPr txBox="1"/>
          <p:nvPr/>
        </p:nvSpPr>
        <p:spPr>
          <a:xfrm>
            <a:off x="544180" y="6021322"/>
            <a:ext cx="832417" cy="369332"/>
          </a:xfrm>
          <a:prstGeom prst="rect">
            <a:avLst/>
          </a:prstGeom>
          <a:noFill/>
        </p:spPr>
        <p:txBody>
          <a:bodyPr wrap="none" rtlCol="0">
            <a:spAutoFit/>
          </a:bodyPr>
          <a:lstStyle/>
          <a:p>
            <a:r>
              <a:rPr lang="en-US" b="1" dirty="0">
                <a:solidFill>
                  <a:srgbClr val="0000FF"/>
                </a:solidFill>
              </a:rPr>
              <a:t>Clients</a:t>
            </a:r>
          </a:p>
        </p:txBody>
      </p:sp>
      <p:sp>
        <p:nvSpPr>
          <p:cNvPr id="14" name="TextBox 13"/>
          <p:cNvSpPr txBox="1"/>
          <p:nvPr/>
        </p:nvSpPr>
        <p:spPr>
          <a:xfrm>
            <a:off x="3086871" y="6024212"/>
            <a:ext cx="1272103" cy="369332"/>
          </a:xfrm>
          <a:prstGeom prst="rect">
            <a:avLst/>
          </a:prstGeom>
          <a:noFill/>
        </p:spPr>
        <p:txBody>
          <a:bodyPr wrap="none" rtlCol="0">
            <a:spAutoFit/>
          </a:bodyPr>
          <a:lstStyle/>
          <a:p>
            <a:r>
              <a:rPr lang="en-US" b="1" dirty="0">
                <a:solidFill>
                  <a:srgbClr val="0000FF"/>
                </a:solidFill>
              </a:rPr>
              <a:t>GFS Cluster</a:t>
            </a:r>
          </a:p>
        </p:txBody>
      </p:sp>
      <p:cxnSp>
        <p:nvCxnSpPr>
          <p:cNvPr id="16" name="Straight Connector 15"/>
          <p:cNvCxnSpPr>
            <a:stCxn id="4" idx="2"/>
            <a:endCxn id="6" idx="0"/>
          </p:cNvCxnSpPr>
          <p:nvPr/>
        </p:nvCxnSpPr>
        <p:spPr>
          <a:xfrm flipH="1">
            <a:off x="2719018" y="2880892"/>
            <a:ext cx="891415" cy="5271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4" idx="2"/>
            <a:endCxn id="7" idx="0"/>
          </p:cNvCxnSpPr>
          <p:nvPr/>
        </p:nvCxnSpPr>
        <p:spPr>
          <a:xfrm>
            <a:off x="3610433" y="2880892"/>
            <a:ext cx="864814" cy="5004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4" idx="2"/>
            <a:endCxn id="9" idx="0"/>
          </p:cNvCxnSpPr>
          <p:nvPr/>
        </p:nvCxnSpPr>
        <p:spPr>
          <a:xfrm>
            <a:off x="3610433" y="2880892"/>
            <a:ext cx="864814" cy="18744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484024" y="2807899"/>
            <a:ext cx="3659976" cy="2031325"/>
          </a:xfrm>
          <a:prstGeom prst="rect">
            <a:avLst/>
          </a:prstGeom>
          <a:noFill/>
        </p:spPr>
        <p:txBody>
          <a:bodyPr wrap="none" rtlCol="0">
            <a:spAutoFit/>
          </a:bodyPr>
          <a:lstStyle/>
          <a:p>
            <a:r>
              <a:rPr lang="en-US" b="1" dirty="0">
                <a:solidFill>
                  <a:srgbClr val="0000FF"/>
                </a:solidFill>
              </a:rPr>
              <a:t>Files</a:t>
            </a:r>
          </a:p>
          <a:p>
            <a:pPr marL="285750" indent="-285750">
              <a:buFont typeface="Arial"/>
              <a:buChar char="•"/>
            </a:pPr>
            <a:r>
              <a:rPr lang="en-US" dirty="0"/>
              <a:t>Divided into fixed size chunks</a:t>
            </a:r>
          </a:p>
          <a:p>
            <a:pPr marL="285750" indent="-285750">
              <a:buFont typeface="Arial"/>
              <a:buChar char="•"/>
            </a:pPr>
            <a:r>
              <a:rPr lang="en-US" dirty="0"/>
              <a:t>Chunks are stored at chunk server</a:t>
            </a:r>
          </a:p>
          <a:p>
            <a:pPr marL="285750" indent="-285750">
              <a:buFont typeface="Arial"/>
              <a:buChar char="•"/>
            </a:pPr>
            <a:r>
              <a:rPr lang="en-US" dirty="0"/>
              <a:t>Replicated in chunk servers</a:t>
            </a:r>
          </a:p>
          <a:p>
            <a:pPr marL="285750" indent="-285750">
              <a:buFont typeface="Arial"/>
              <a:buChar char="•"/>
            </a:pPr>
            <a:r>
              <a:rPr lang="en-US" dirty="0"/>
              <a:t>Masters keep track of metadata</a:t>
            </a:r>
          </a:p>
          <a:p>
            <a:pPr marL="742950" lvl="1" indent="-285750">
              <a:buFont typeface="Arial"/>
              <a:buChar char="•"/>
            </a:pPr>
            <a:r>
              <a:rPr lang="en-US" dirty="0"/>
              <a:t>Which chunk belong to </a:t>
            </a:r>
          </a:p>
          <a:p>
            <a:pPr lvl="1"/>
            <a:r>
              <a:rPr lang="en-US" dirty="0"/>
              <a:t>which server?</a:t>
            </a:r>
          </a:p>
        </p:txBody>
      </p:sp>
    </p:spTree>
    <p:extLst>
      <p:ext uri="{BB962C8B-B14F-4D97-AF65-F5344CB8AC3E}">
        <p14:creationId xmlns:p14="http://schemas.microsoft.com/office/powerpoint/2010/main" val="3919190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Overview</a:t>
            </a:r>
          </a:p>
        </p:txBody>
      </p:sp>
      <p:sp>
        <p:nvSpPr>
          <p:cNvPr id="3" name="Content Placeholder 2"/>
          <p:cNvSpPr>
            <a:spLocks noGrp="1"/>
          </p:cNvSpPr>
          <p:nvPr>
            <p:ph idx="1"/>
          </p:nvPr>
        </p:nvSpPr>
        <p:spPr/>
        <p:txBody>
          <a:bodyPr>
            <a:normAutofit fontScale="92500" lnSpcReduction="10000"/>
          </a:bodyPr>
          <a:lstStyle/>
          <a:p>
            <a:r>
              <a:rPr lang="en-US" dirty="0">
                <a:solidFill>
                  <a:srgbClr val="0000FF"/>
                </a:solidFill>
              </a:rPr>
              <a:t>(Basic Operations)</a:t>
            </a:r>
          </a:p>
          <a:p>
            <a:pPr lvl="1"/>
            <a:r>
              <a:rPr lang="en-US" dirty="0"/>
              <a:t>Client retrieves file metadata from master</a:t>
            </a:r>
          </a:p>
          <a:p>
            <a:pPr lvl="1"/>
            <a:r>
              <a:rPr lang="en-US" dirty="0"/>
              <a:t>Read/write file data is communicated between client and the chunk server</a:t>
            </a:r>
          </a:p>
          <a:p>
            <a:pPr lvl="1"/>
            <a:r>
              <a:rPr lang="en-US" dirty="0"/>
              <a:t>Minimize the communication with master for read/write operations</a:t>
            </a:r>
          </a:p>
          <a:p>
            <a:pPr lvl="2"/>
            <a:r>
              <a:rPr lang="en-US" dirty="0">
                <a:solidFill>
                  <a:srgbClr val="0000FF"/>
                </a:solidFill>
              </a:rPr>
              <a:t>Metadata caching</a:t>
            </a:r>
          </a:p>
          <a:p>
            <a:pPr lvl="2"/>
            <a:endParaRPr lang="en-US" dirty="0">
              <a:solidFill>
                <a:srgbClr val="0000FF"/>
              </a:solidFill>
            </a:endParaRPr>
          </a:p>
          <a:p>
            <a:pPr lvl="1"/>
            <a:r>
              <a:rPr lang="en-US" dirty="0">
                <a:solidFill>
                  <a:schemeClr val="accent2"/>
                </a:solidFill>
              </a:rPr>
              <a:t>The Master acts like a relayer of information for the clients to know which chunk server to obtain their data from (through the form of metadata)</a:t>
            </a:r>
          </a:p>
        </p:txBody>
      </p:sp>
    </p:spTree>
    <p:extLst>
      <p:ext uri="{BB962C8B-B14F-4D97-AF65-F5344CB8AC3E}">
        <p14:creationId xmlns:p14="http://schemas.microsoft.com/office/powerpoint/2010/main" val="1009664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Master </a:t>
            </a:r>
            <a:r>
              <a:rPr lang="en-US" dirty="0">
                <a:solidFill>
                  <a:schemeClr val="accent2"/>
                </a:solidFill>
              </a:rPr>
              <a:t>Metadata</a:t>
            </a:r>
          </a:p>
        </p:txBody>
      </p:sp>
      <p:sp>
        <p:nvSpPr>
          <p:cNvPr id="3" name="Content Placeholder 2"/>
          <p:cNvSpPr>
            <a:spLocks noGrp="1"/>
          </p:cNvSpPr>
          <p:nvPr>
            <p:ph idx="1"/>
          </p:nvPr>
        </p:nvSpPr>
        <p:spPr/>
        <p:txBody>
          <a:bodyPr/>
          <a:lstStyle/>
          <a:p>
            <a:r>
              <a:rPr lang="en-US" dirty="0"/>
              <a:t>GFS master Metadata</a:t>
            </a:r>
          </a:p>
          <a:p>
            <a:pPr lvl="1" algn="just"/>
            <a:r>
              <a:rPr lang="en-US" dirty="0">
                <a:solidFill>
                  <a:srgbClr val="0000FF"/>
                </a:solidFill>
              </a:rPr>
              <a:t>File and chunk namespaces</a:t>
            </a:r>
          </a:p>
          <a:p>
            <a:pPr lvl="1" algn="just"/>
            <a:r>
              <a:rPr lang="en-US" dirty="0">
                <a:solidFill>
                  <a:srgbClr val="0000FF"/>
                </a:solidFill>
              </a:rPr>
              <a:t>File to chunk mapping</a:t>
            </a:r>
          </a:p>
          <a:p>
            <a:pPr lvl="1" algn="just"/>
            <a:r>
              <a:rPr lang="en-US" dirty="0">
                <a:solidFill>
                  <a:srgbClr val="0000FF"/>
                </a:solidFill>
              </a:rPr>
              <a:t>Locations of the replicas of a chunk</a:t>
            </a:r>
          </a:p>
        </p:txBody>
      </p:sp>
      <p:sp>
        <p:nvSpPr>
          <p:cNvPr id="4" name="Rectangle 3"/>
          <p:cNvSpPr/>
          <p:nvPr/>
        </p:nvSpPr>
        <p:spPr>
          <a:xfrm>
            <a:off x="2669880" y="4537351"/>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14605" y="4959050"/>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4919745" y="4168019"/>
            <a:ext cx="870739" cy="369332"/>
          </a:xfrm>
          <a:prstGeom prst="rect">
            <a:avLst/>
          </a:prstGeom>
          <a:noFill/>
        </p:spPr>
        <p:txBody>
          <a:bodyPr wrap="none" rtlCol="0">
            <a:spAutoFit/>
          </a:bodyPr>
          <a:lstStyle/>
          <a:p>
            <a:r>
              <a:rPr lang="en-US" b="1" dirty="0"/>
              <a:t>Master</a:t>
            </a:r>
          </a:p>
        </p:txBody>
      </p:sp>
      <p:sp>
        <p:nvSpPr>
          <p:cNvPr id="7" name="TextBox 6"/>
          <p:cNvSpPr txBox="1"/>
          <p:nvPr/>
        </p:nvSpPr>
        <p:spPr>
          <a:xfrm>
            <a:off x="2889253" y="4569333"/>
            <a:ext cx="1098077" cy="369332"/>
          </a:xfrm>
          <a:prstGeom prst="rect">
            <a:avLst/>
          </a:prstGeom>
          <a:noFill/>
        </p:spPr>
        <p:txBody>
          <a:bodyPr wrap="none" rtlCol="0">
            <a:spAutoFit/>
          </a:bodyPr>
          <a:lstStyle/>
          <a:p>
            <a:r>
              <a:rPr lang="en-US" b="1" dirty="0"/>
              <a:t>/user/file</a:t>
            </a:r>
          </a:p>
        </p:txBody>
      </p:sp>
      <p:sp>
        <p:nvSpPr>
          <p:cNvPr id="8" name="TextBox 7"/>
          <p:cNvSpPr txBox="1"/>
          <p:nvPr/>
        </p:nvSpPr>
        <p:spPr>
          <a:xfrm>
            <a:off x="2782337" y="4978402"/>
            <a:ext cx="1233105" cy="369332"/>
          </a:xfrm>
          <a:prstGeom prst="rect">
            <a:avLst/>
          </a:prstGeom>
          <a:noFill/>
        </p:spPr>
        <p:txBody>
          <a:bodyPr wrap="none" rtlCol="0">
            <a:spAutoFit/>
          </a:bodyPr>
          <a:lstStyle/>
          <a:p>
            <a:r>
              <a:rPr lang="en-US" dirty="0"/>
              <a:t>Chunk 0xf2</a:t>
            </a:r>
          </a:p>
        </p:txBody>
      </p:sp>
      <p:cxnSp>
        <p:nvCxnSpPr>
          <p:cNvPr id="9" name="Straight Connector 8"/>
          <p:cNvCxnSpPr/>
          <p:nvPr/>
        </p:nvCxnSpPr>
        <p:spPr>
          <a:xfrm flipH="1">
            <a:off x="4554633" y="5104193"/>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989944" y="5104193"/>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142344" y="5104193"/>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12629" y="4734861"/>
            <a:ext cx="1659429" cy="369332"/>
          </a:xfrm>
          <a:prstGeom prst="rect">
            <a:avLst/>
          </a:prstGeom>
          <a:noFill/>
        </p:spPr>
        <p:txBody>
          <a:bodyPr wrap="none" rtlCol="0">
            <a:spAutoFit/>
          </a:bodyPr>
          <a:lstStyle/>
          <a:p>
            <a:r>
              <a:rPr lang="en-US" b="1" dirty="0"/>
              <a:t>File namespace</a:t>
            </a:r>
          </a:p>
        </p:txBody>
      </p:sp>
      <p:cxnSp>
        <p:nvCxnSpPr>
          <p:cNvPr id="13" name="Curved Connector 12"/>
          <p:cNvCxnSpPr>
            <a:endCxn id="7" idx="3"/>
          </p:cNvCxnSpPr>
          <p:nvPr/>
        </p:nvCxnSpPr>
        <p:spPr>
          <a:xfrm rot="16200000" flipV="1">
            <a:off x="3791881" y="4949448"/>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16756" y="5939512"/>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spTree>
    <p:extLst>
      <p:ext uri="{BB962C8B-B14F-4D97-AF65-F5344CB8AC3E}">
        <p14:creationId xmlns:p14="http://schemas.microsoft.com/office/powerpoint/2010/main" val="2065458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Master </a:t>
            </a:r>
            <a:r>
              <a:rPr lang="en-US" dirty="0">
                <a:solidFill>
                  <a:schemeClr val="accent2"/>
                </a:solidFill>
              </a:rPr>
              <a:t>Metadata</a:t>
            </a:r>
          </a:p>
        </p:txBody>
      </p:sp>
      <p:sp>
        <p:nvSpPr>
          <p:cNvPr id="3" name="Content Placeholder 2"/>
          <p:cNvSpPr>
            <a:spLocks noGrp="1"/>
          </p:cNvSpPr>
          <p:nvPr>
            <p:ph idx="1"/>
          </p:nvPr>
        </p:nvSpPr>
        <p:spPr/>
        <p:txBody>
          <a:bodyPr/>
          <a:lstStyle/>
          <a:p>
            <a:r>
              <a:rPr lang="en-US" dirty="0"/>
              <a:t>GFS master Metadata</a:t>
            </a:r>
          </a:p>
          <a:p>
            <a:pPr lvl="1" algn="just"/>
            <a:r>
              <a:rPr lang="en-US" dirty="0">
                <a:solidFill>
                  <a:srgbClr val="0000FF"/>
                </a:solidFill>
              </a:rPr>
              <a:t>Chunk Locations are only kept in volatile memory (RAM), not flushed to persistent storage</a:t>
            </a:r>
          </a:p>
          <a:p>
            <a:pPr lvl="1" algn="just"/>
            <a:r>
              <a:rPr lang="en-US" dirty="0">
                <a:solidFill>
                  <a:srgbClr val="0000FF"/>
                </a:solidFill>
              </a:rPr>
              <a:t>GFS master probe chunk servers at start to recover chunks</a:t>
            </a:r>
          </a:p>
        </p:txBody>
      </p:sp>
      <p:sp>
        <p:nvSpPr>
          <p:cNvPr id="4" name="Rectangle 3"/>
          <p:cNvSpPr/>
          <p:nvPr/>
        </p:nvSpPr>
        <p:spPr>
          <a:xfrm>
            <a:off x="2669880" y="4537351"/>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14605" y="4959050"/>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4919745" y="4168019"/>
            <a:ext cx="870739" cy="369332"/>
          </a:xfrm>
          <a:prstGeom prst="rect">
            <a:avLst/>
          </a:prstGeom>
          <a:noFill/>
        </p:spPr>
        <p:txBody>
          <a:bodyPr wrap="none" rtlCol="0">
            <a:spAutoFit/>
          </a:bodyPr>
          <a:lstStyle/>
          <a:p>
            <a:r>
              <a:rPr lang="en-US" b="1" dirty="0"/>
              <a:t>Master</a:t>
            </a:r>
          </a:p>
        </p:txBody>
      </p:sp>
      <p:sp>
        <p:nvSpPr>
          <p:cNvPr id="7" name="TextBox 6"/>
          <p:cNvSpPr txBox="1"/>
          <p:nvPr/>
        </p:nvSpPr>
        <p:spPr>
          <a:xfrm>
            <a:off x="2889253" y="4569333"/>
            <a:ext cx="1098077" cy="369332"/>
          </a:xfrm>
          <a:prstGeom prst="rect">
            <a:avLst/>
          </a:prstGeom>
          <a:noFill/>
        </p:spPr>
        <p:txBody>
          <a:bodyPr wrap="none" rtlCol="0">
            <a:spAutoFit/>
          </a:bodyPr>
          <a:lstStyle/>
          <a:p>
            <a:r>
              <a:rPr lang="en-US" b="1" dirty="0"/>
              <a:t>/user/file</a:t>
            </a:r>
          </a:p>
        </p:txBody>
      </p:sp>
      <p:sp>
        <p:nvSpPr>
          <p:cNvPr id="8" name="TextBox 7"/>
          <p:cNvSpPr txBox="1"/>
          <p:nvPr/>
        </p:nvSpPr>
        <p:spPr>
          <a:xfrm>
            <a:off x="2782337" y="4978402"/>
            <a:ext cx="1233105" cy="369332"/>
          </a:xfrm>
          <a:prstGeom prst="rect">
            <a:avLst/>
          </a:prstGeom>
          <a:noFill/>
        </p:spPr>
        <p:txBody>
          <a:bodyPr wrap="none" rtlCol="0">
            <a:spAutoFit/>
          </a:bodyPr>
          <a:lstStyle/>
          <a:p>
            <a:r>
              <a:rPr lang="en-US" dirty="0"/>
              <a:t>Chunk 0xf2</a:t>
            </a:r>
          </a:p>
        </p:txBody>
      </p:sp>
      <p:cxnSp>
        <p:nvCxnSpPr>
          <p:cNvPr id="9" name="Straight Connector 8"/>
          <p:cNvCxnSpPr/>
          <p:nvPr/>
        </p:nvCxnSpPr>
        <p:spPr>
          <a:xfrm flipH="1">
            <a:off x="4554633" y="5104193"/>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989944" y="5104193"/>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142344" y="5104193"/>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12629" y="4734861"/>
            <a:ext cx="1659429" cy="369332"/>
          </a:xfrm>
          <a:prstGeom prst="rect">
            <a:avLst/>
          </a:prstGeom>
          <a:noFill/>
        </p:spPr>
        <p:txBody>
          <a:bodyPr wrap="none" rtlCol="0">
            <a:spAutoFit/>
          </a:bodyPr>
          <a:lstStyle/>
          <a:p>
            <a:r>
              <a:rPr lang="en-US" b="1" dirty="0"/>
              <a:t>File namespace</a:t>
            </a:r>
          </a:p>
        </p:txBody>
      </p:sp>
      <p:cxnSp>
        <p:nvCxnSpPr>
          <p:cNvPr id="13" name="Curved Connector 12"/>
          <p:cNvCxnSpPr>
            <a:endCxn id="7" idx="3"/>
          </p:cNvCxnSpPr>
          <p:nvPr/>
        </p:nvCxnSpPr>
        <p:spPr>
          <a:xfrm rot="16200000" flipV="1">
            <a:off x="3791881" y="4949448"/>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16756" y="5939512"/>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spTree>
    <p:extLst>
      <p:ext uri="{BB962C8B-B14F-4D97-AF65-F5344CB8AC3E}">
        <p14:creationId xmlns:p14="http://schemas.microsoft.com/office/powerpoint/2010/main" val="557658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Overview</a:t>
            </a:r>
          </a:p>
        </p:txBody>
      </p:sp>
      <p:sp>
        <p:nvSpPr>
          <p:cNvPr id="5" name="Rectangle 4"/>
          <p:cNvSpPr/>
          <p:nvPr/>
        </p:nvSpPr>
        <p:spPr>
          <a:xfrm>
            <a:off x="3555999" y="1814286"/>
            <a:ext cx="4124476"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648476" y="200780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a:t>
            </a:r>
          </a:p>
        </p:txBody>
      </p:sp>
      <p:sp>
        <p:nvSpPr>
          <p:cNvPr id="8" name="TextBox 7"/>
          <p:cNvSpPr txBox="1"/>
          <p:nvPr/>
        </p:nvSpPr>
        <p:spPr>
          <a:xfrm>
            <a:off x="3713238" y="2007809"/>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cxnSp>
        <p:nvCxnSpPr>
          <p:cNvPr id="25" name="Straight Arrow Connector 24"/>
          <p:cNvCxnSpPr>
            <a:endCxn id="9" idx="0"/>
          </p:cNvCxnSpPr>
          <p:nvPr/>
        </p:nvCxnSpPr>
        <p:spPr>
          <a:xfrm>
            <a:off x="4463143" y="2757714"/>
            <a:ext cx="0" cy="1422401"/>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6676450" y="2474685"/>
            <a:ext cx="7257" cy="1705430"/>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49161" y="3514877"/>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419462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3708400"/>
            <a:ext cx="740332" cy="369332"/>
          </a:xfrm>
          <a:prstGeom prst="rect">
            <a:avLst/>
          </a:prstGeom>
          <a:noFill/>
        </p:spPr>
        <p:txBody>
          <a:bodyPr wrap="none" rtlCol="0">
            <a:spAutoFit/>
          </a:bodyPr>
          <a:lstStyle/>
          <a:p>
            <a:r>
              <a:rPr lang="en-US" b="1" dirty="0"/>
              <a:t>Client</a:t>
            </a:r>
          </a:p>
        </p:txBody>
      </p:sp>
      <p:cxnSp>
        <p:nvCxnSpPr>
          <p:cNvPr id="33" name="Straight Arrow Connector 32"/>
          <p:cNvCxnSpPr/>
          <p:nvPr/>
        </p:nvCxnSpPr>
        <p:spPr>
          <a:xfrm flipH="1">
            <a:off x="406400" y="2007809"/>
            <a:ext cx="3149599" cy="150706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08883" y="2009445"/>
            <a:ext cx="2233755" cy="369332"/>
          </a:xfrm>
          <a:prstGeom prst="rect">
            <a:avLst/>
          </a:prstGeom>
          <a:noFill/>
        </p:spPr>
        <p:txBody>
          <a:bodyPr wrap="none" rtlCol="0">
            <a:spAutoFit/>
          </a:bodyPr>
          <a:lstStyle/>
          <a:p>
            <a:r>
              <a:rPr lang="en-US" dirty="0"/>
              <a:t>Request for metadata</a:t>
            </a:r>
          </a:p>
        </p:txBody>
      </p:sp>
      <p:cxnSp>
        <p:nvCxnSpPr>
          <p:cNvPr id="36" name="Straight Arrow Connector 35"/>
          <p:cNvCxnSpPr>
            <a:stCxn id="30" idx="0"/>
            <a:endCxn id="5" idx="1"/>
          </p:cNvCxnSpPr>
          <p:nvPr/>
        </p:nvCxnSpPr>
        <p:spPr>
          <a:xfrm flipV="1">
            <a:off x="1394581" y="2479524"/>
            <a:ext cx="2161418" cy="103535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950685" y="3135939"/>
            <a:ext cx="2011714" cy="369332"/>
          </a:xfrm>
          <a:prstGeom prst="rect">
            <a:avLst/>
          </a:prstGeom>
          <a:noFill/>
        </p:spPr>
        <p:txBody>
          <a:bodyPr wrap="none" rtlCol="0">
            <a:spAutoFit/>
          </a:bodyPr>
          <a:lstStyle/>
          <a:p>
            <a:r>
              <a:rPr lang="en-US" dirty="0"/>
              <a:t>Metadata response</a:t>
            </a:r>
          </a:p>
        </p:txBody>
      </p:sp>
    </p:spTree>
    <p:extLst>
      <p:ext uri="{BB962C8B-B14F-4D97-AF65-F5344CB8AC3E}">
        <p14:creationId xmlns:p14="http://schemas.microsoft.com/office/powerpoint/2010/main" val="992314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Overview</a:t>
            </a:r>
          </a:p>
        </p:txBody>
      </p:sp>
      <p:sp>
        <p:nvSpPr>
          <p:cNvPr id="5" name="Rectangle 4"/>
          <p:cNvSpPr/>
          <p:nvPr/>
        </p:nvSpPr>
        <p:spPr>
          <a:xfrm>
            <a:off x="3555999" y="1814286"/>
            <a:ext cx="4124476"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648476" y="200780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a:t>
            </a:r>
          </a:p>
        </p:txBody>
      </p:sp>
      <p:sp>
        <p:nvSpPr>
          <p:cNvPr id="8" name="TextBox 7"/>
          <p:cNvSpPr txBox="1"/>
          <p:nvPr/>
        </p:nvSpPr>
        <p:spPr>
          <a:xfrm>
            <a:off x="3713238" y="2007809"/>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573614" y="5655734"/>
            <a:ext cx="1827205" cy="369332"/>
          </a:xfrm>
          <a:prstGeom prst="rect">
            <a:avLst/>
          </a:prstGeom>
          <a:noFill/>
        </p:spPr>
        <p:txBody>
          <a:bodyPr wrap="none" rtlCol="0">
            <a:spAutoFit/>
          </a:bodyPr>
          <a:lstStyle/>
          <a:p>
            <a:r>
              <a:rPr lang="en-US" b="1" dirty="0"/>
              <a:t>Linux File System</a:t>
            </a:r>
          </a:p>
        </p:txBody>
      </p:sp>
      <p:sp>
        <p:nvSpPr>
          <p:cNvPr id="23" name="TextBox 22"/>
          <p:cNvSpPr txBox="1"/>
          <p:nvPr/>
        </p:nvSpPr>
        <p:spPr>
          <a:xfrm>
            <a:off x="5866188" y="5657371"/>
            <a:ext cx="1827205" cy="369332"/>
          </a:xfrm>
          <a:prstGeom prst="rect">
            <a:avLst/>
          </a:prstGeom>
          <a:noFill/>
        </p:spPr>
        <p:txBody>
          <a:bodyPr wrap="none" rtlCol="0">
            <a:spAutoFit/>
          </a:bodyPr>
          <a:lstStyle/>
          <a:p>
            <a:r>
              <a:rPr lang="en-US" b="1" dirty="0"/>
              <a:t>Linux File System</a:t>
            </a:r>
          </a:p>
        </p:txBody>
      </p:sp>
      <p:cxnSp>
        <p:nvCxnSpPr>
          <p:cNvPr id="25" name="Straight Arrow Connector 24"/>
          <p:cNvCxnSpPr>
            <a:endCxn id="9" idx="0"/>
          </p:cNvCxnSpPr>
          <p:nvPr/>
        </p:nvCxnSpPr>
        <p:spPr>
          <a:xfrm>
            <a:off x="4463143" y="2757714"/>
            <a:ext cx="0" cy="1422401"/>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6676450" y="2474685"/>
            <a:ext cx="7257" cy="1705430"/>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49161" y="3514877"/>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419462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3708400"/>
            <a:ext cx="740332" cy="369332"/>
          </a:xfrm>
          <a:prstGeom prst="rect">
            <a:avLst/>
          </a:prstGeom>
          <a:noFill/>
        </p:spPr>
        <p:txBody>
          <a:bodyPr wrap="none" rtlCol="0">
            <a:spAutoFit/>
          </a:bodyPr>
          <a:lstStyle/>
          <a:p>
            <a:r>
              <a:rPr lang="en-US" b="1" dirty="0"/>
              <a:t>Client</a:t>
            </a:r>
          </a:p>
        </p:txBody>
      </p:sp>
      <p:cxnSp>
        <p:nvCxnSpPr>
          <p:cNvPr id="33" name="Straight Arrow Connector 32"/>
          <p:cNvCxnSpPr/>
          <p:nvPr/>
        </p:nvCxnSpPr>
        <p:spPr>
          <a:xfrm flipH="1">
            <a:off x="406400" y="2007809"/>
            <a:ext cx="3149599" cy="150706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08883" y="2009445"/>
            <a:ext cx="2233755" cy="369332"/>
          </a:xfrm>
          <a:prstGeom prst="rect">
            <a:avLst/>
          </a:prstGeom>
          <a:noFill/>
        </p:spPr>
        <p:txBody>
          <a:bodyPr wrap="none" rtlCol="0">
            <a:spAutoFit/>
          </a:bodyPr>
          <a:lstStyle/>
          <a:p>
            <a:r>
              <a:rPr lang="en-US" dirty="0"/>
              <a:t>Request for metadata</a:t>
            </a:r>
          </a:p>
        </p:txBody>
      </p:sp>
      <p:cxnSp>
        <p:nvCxnSpPr>
          <p:cNvPr id="36" name="Straight Arrow Connector 35"/>
          <p:cNvCxnSpPr>
            <a:stCxn id="30" idx="0"/>
            <a:endCxn id="5" idx="1"/>
          </p:cNvCxnSpPr>
          <p:nvPr/>
        </p:nvCxnSpPr>
        <p:spPr>
          <a:xfrm flipV="1">
            <a:off x="1394581" y="2479524"/>
            <a:ext cx="2161418" cy="1035353"/>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950685" y="3135939"/>
            <a:ext cx="2011714" cy="369332"/>
          </a:xfrm>
          <a:prstGeom prst="rect">
            <a:avLst/>
          </a:prstGeom>
          <a:noFill/>
        </p:spPr>
        <p:txBody>
          <a:bodyPr wrap="none" rtlCol="0">
            <a:spAutoFit/>
          </a:bodyPr>
          <a:lstStyle/>
          <a:p>
            <a:r>
              <a:rPr lang="en-US" dirty="0"/>
              <a:t>Metadata response</a:t>
            </a:r>
          </a:p>
        </p:txBody>
      </p:sp>
      <p:cxnSp>
        <p:nvCxnSpPr>
          <p:cNvPr id="29" name="Straight Arrow Connector 28"/>
          <p:cNvCxnSpPr>
            <a:stCxn id="9" idx="1"/>
          </p:cNvCxnSpPr>
          <p:nvPr/>
        </p:nvCxnSpPr>
        <p:spPr>
          <a:xfrm flipH="1" flipV="1">
            <a:off x="2540000" y="4661505"/>
            <a:ext cx="1015999" cy="48260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574969" y="4111972"/>
            <a:ext cx="905003" cy="923330"/>
          </a:xfrm>
          <a:prstGeom prst="rect">
            <a:avLst/>
          </a:prstGeom>
          <a:noFill/>
        </p:spPr>
        <p:txBody>
          <a:bodyPr wrap="none" rtlCol="0">
            <a:spAutoFit/>
          </a:bodyPr>
          <a:lstStyle/>
          <a:p>
            <a:r>
              <a:rPr lang="en-US" dirty="0"/>
              <a:t>Read/</a:t>
            </a:r>
          </a:p>
          <a:p>
            <a:r>
              <a:rPr lang="en-US" dirty="0"/>
              <a:t>write </a:t>
            </a:r>
          </a:p>
          <a:p>
            <a:r>
              <a:rPr lang="en-US" dirty="0"/>
              <a:t>request</a:t>
            </a:r>
          </a:p>
        </p:txBody>
      </p:sp>
      <p:cxnSp>
        <p:nvCxnSpPr>
          <p:cNvPr id="37" name="Straight Arrow Connector 36"/>
          <p:cNvCxnSpPr>
            <a:stCxn id="30" idx="2"/>
          </p:cNvCxnSpPr>
          <p:nvPr/>
        </p:nvCxnSpPr>
        <p:spPr>
          <a:xfrm>
            <a:off x="1394581" y="4845353"/>
            <a:ext cx="2161418" cy="996647"/>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373886" y="5171515"/>
            <a:ext cx="1039693" cy="923330"/>
          </a:xfrm>
          <a:prstGeom prst="rect">
            <a:avLst/>
          </a:prstGeom>
          <a:noFill/>
        </p:spPr>
        <p:txBody>
          <a:bodyPr wrap="none" rtlCol="0">
            <a:spAutoFit/>
          </a:bodyPr>
          <a:lstStyle/>
          <a:p>
            <a:r>
              <a:rPr lang="en-US" dirty="0"/>
              <a:t>Read/</a:t>
            </a:r>
          </a:p>
          <a:p>
            <a:r>
              <a:rPr lang="en-US" dirty="0"/>
              <a:t>write </a:t>
            </a:r>
          </a:p>
          <a:p>
            <a:r>
              <a:rPr lang="en-US" dirty="0"/>
              <a:t>response</a:t>
            </a:r>
          </a:p>
        </p:txBody>
      </p:sp>
    </p:spTree>
    <p:extLst>
      <p:ext uri="{BB962C8B-B14F-4D97-AF65-F5344CB8AC3E}">
        <p14:creationId xmlns:p14="http://schemas.microsoft.com/office/powerpoint/2010/main" val="2909981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Detailed Communication</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1784540"/>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248919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200297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1"/>
            <a:endCxn id="30" idx="3"/>
          </p:cNvCxnSpPr>
          <p:nvPr/>
        </p:nvCxnSpPr>
        <p:spPr>
          <a:xfrm flipH="1">
            <a:off x="2540000" y="2422318"/>
            <a:ext cx="2837272" cy="2746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32876" y="2061845"/>
            <a:ext cx="2436635" cy="369332"/>
          </a:xfrm>
          <a:prstGeom prst="rect">
            <a:avLst/>
          </a:prstGeom>
          <a:noFill/>
        </p:spPr>
        <p:txBody>
          <a:bodyPr wrap="none" rtlCol="0">
            <a:spAutoFit/>
          </a:bodyPr>
          <a:lstStyle/>
          <a:p>
            <a:r>
              <a:rPr lang="en-US" dirty="0"/>
              <a:t>(file name, chunk index)</a:t>
            </a:r>
          </a:p>
        </p:txBody>
      </p:sp>
    </p:spTree>
    <p:extLst>
      <p:ext uri="{BB962C8B-B14F-4D97-AF65-F5344CB8AC3E}">
        <p14:creationId xmlns:p14="http://schemas.microsoft.com/office/powerpoint/2010/main" val="2843703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Detailed Communication</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1784540"/>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248919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200297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1"/>
            <a:endCxn id="30" idx="3"/>
          </p:cNvCxnSpPr>
          <p:nvPr/>
        </p:nvCxnSpPr>
        <p:spPr>
          <a:xfrm flipH="1">
            <a:off x="2540000" y="2422318"/>
            <a:ext cx="2837272" cy="2746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32876" y="2061845"/>
            <a:ext cx="2436635" cy="369332"/>
          </a:xfrm>
          <a:prstGeom prst="rect">
            <a:avLst/>
          </a:prstGeom>
          <a:noFill/>
        </p:spPr>
        <p:txBody>
          <a:bodyPr wrap="none" rtlCol="0">
            <a:spAutoFit/>
          </a:bodyPr>
          <a:lstStyle/>
          <a:p>
            <a:r>
              <a:rPr lang="en-US" dirty="0"/>
              <a:t>(file name, chunk index)</a:t>
            </a:r>
          </a:p>
        </p:txBody>
      </p:sp>
      <p:cxnSp>
        <p:nvCxnSpPr>
          <p:cNvPr id="33" name="Straight Arrow Connector 32"/>
          <p:cNvCxnSpPr/>
          <p:nvPr/>
        </p:nvCxnSpPr>
        <p:spPr>
          <a:xfrm>
            <a:off x="2540000" y="2830286"/>
            <a:ext cx="2830286" cy="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5988" y="2830286"/>
            <a:ext cx="3093741" cy="369332"/>
          </a:xfrm>
          <a:prstGeom prst="rect">
            <a:avLst/>
          </a:prstGeom>
          <a:noFill/>
        </p:spPr>
        <p:txBody>
          <a:bodyPr wrap="none" rtlCol="0">
            <a:spAutoFit/>
          </a:bodyPr>
          <a:lstStyle/>
          <a:p>
            <a:r>
              <a:rPr lang="en-US" dirty="0"/>
              <a:t>(Chunk handle, chunk location)</a:t>
            </a:r>
          </a:p>
        </p:txBody>
      </p:sp>
      <p:sp>
        <p:nvSpPr>
          <p:cNvPr id="24" name="TextBox 23"/>
          <p:cNvSpPr txBox="1"/>
          <p:nvPr/>
        </p:nvSpPr>
        <p:spPr>
          <a:xfrm>
            <a:off x="2118200" y="3368097"/>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spTree>
    <p:extLst>
      <p:ext uri="{BB962C8B-B14F-4D97-AF65-F5344CB8AC3E}">
        <p14:creationId xmlns:p14="http://schemas.microsoft.com/office/powerpoint/2010/main" val="424826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DFS</a:t>
            </a:r>
          </a:p>
        </p:txBody>
      </p:sp>
      <p:sp>
        <p:nvSpPr>
          <p:cNvPr id="3" name="Content Placeholder 2"/>
          <p:cNvSpPr>
            <a:spLocks noGrp="1"/>
          </p:cNvSpPr>
          <p:nvPr>
            <p:ph idx="1"/>
          </p:nvPr>
        </p:nvSpPr>
        <p:spPr/>
        <p:txBody>
          <a:bodyPr>
            <a:normAutofit fontScale="92500" lnSpcReduction="10000"/>
          </a:bodyPr>
          <a:lstStyle/>
          <a:p>
            <a:r>
              <a:rPr lang="en-US" dirty="0"/>
              <a:t>Like any other distributed systems, designing a perfect DFS that is user-friendly, scalable, fault tolerant etc. is hard</a:t>
            </a:r>
          </a:p>
          <a:p>
            <a:r>
              <a:rPr lang="en-US" dirty="0"/>
              <a:t>AFS and NFS</a:t>
            </a:r>
          </a:p>
          <a:p>
            <a:pPr lvl="1"/>
            <a:r>
              <a:rPr lang="en-US" dirty="0"/>
              <a:t>User oriented, prioritize how users use DFS</a:t>
            </a:r>
          </a:p>
          <a:p>
            <a:pPr lvl="1"/>
            <a:r>
              <a:rPr lang="en-US" dirty="0"/>
              <a:t>Most files are </a:t>
            </a:r>
            <a:r>
              <a:rPr lang="en-US" dirty="0">
                <a:highlight>
                  <a:srgbClr val="FFFF00"/>
                </a:highlight>
              </a:rPr>
              <a:t>privately owned</a:t>
            </a:r>
          </a:p>
          <a:p>
            <a:pPr lvl="1"/>
            <a:r>
              <a:rPr lang="en-US" dirty="0">
                <a:highlight>
                  <a:srgbClr val="FFFF00"/>
                </a:highlight>
              </a:rPr>
              <a:t>Reads</a:t>
            </a:r>
            <a:r>
              <a:rPr lang="en-US" dirty="0"/>
              <a:t> more common than </a:t>
            </a:r>
            <a:r>
              <a:rPr lang="en-US" dirty="0">
                <a:solidFill>
                  <a:schemeClr val="accent2"/>
                </a:solidFill>
              </a:rPr>
              <a:t>(more than) </a:t>
            </a:r>
            <a:r>
              <a:rPr lang="en-US" dirty="0"/>
              <a:t>writes</a:t>
            </a:r>
          </a:p>
          <a:p>
            <a:r>
              <a:rPr lang="en-US" dirty="0"/>
              <a:t>GFS</a:t>
            </a:r>
          </a:p>
          <a:p>
            <a:pPr lvl="1"/>
            <a:r>
              <a:rPr lang="en-US" dirty="0"/>
              <a:t>Tailored to Big data workload</a:t>
            </a:r>
          </a:p>
          <a:p>
            <a:pPr lvl="1"/>
            <a:r>
              <a:rPr lang="en-US" dirty="0">
                <a:solidFill>
                  <a:schemeClr val="accent2"/>
                </a:solidFill>
                <a:highlight>
                  <a:srgbClr val="FFFF00"/>
                </a:highlight>
              </a:rPr>
              <a:t>Appends</a:t>
            </a:r>
            <a:r>
              <a:rPr lang="en-US" dirty="0">
                <a:solidFill>
                  <a:schemeClr val="accent2"/>
                </a:solidFill>
              </a:rPr>
              <a:t> more common</a:t>
            </a:r>
          </a:p>
        </p:txBody>
      </p:sp>
    </p:spTree>
    <p:extLst>
      <p:ext uri="{BB962C8B-B14F-4D97-AF65-F5344CB8AC3E}">
        <p14:creationId xmlns:p14="http://schemas.microsoft.com/office/powerpoint/2010/main" val="3750015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Detailed Communication</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1784540"/>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248919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200297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1"/>
            <a:endCxn id="30" idx="3"/>
          </p:cNvCxnSpPr>
          <p:nvPr/>
        </p:nvCxnSpPr>
        <p:spPr>
          <a:xfrm flipH="1">
            <a:off x="2540000" y="2422318"/>
            <a:ext cx="2837272" cy="2746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32876" y="2061845"/>
            <a:ext cx="2436635" cy="369332"/>
          </a:xfrm>
          <a:prstGeom prst="rect">
            <a:avLst/>
          </a:prstGeom>
          <a:noFill/>
        </p:spPr>
        <p:txBody>
          <a:bodyPr wrap="none" rtlCol="0">
            <a:spAutoFit/>
          </a:bodyPr>
          <a:lstStyle/>
          <a:p>
            <a:r>
              <a:rPr lang="en-US" dirty="0"/>
              <a:t>(file name, chunk index)</a:t>
            </a:r>
          </a:p>
        </p:txBody>
      </p:sp>
      <p:cxnSp>
        <p:nvCxnSpPr>
          <p:cNvPr id="33" name="Straight Arrow Connector 32"/>
          <p:cNvCxnSpPr/>
          <p:nvPr/>
        </p:nvCxnSpPr>
        <p:spPr>
          <a:xfrm>
            <a:off x="2540000" y="2830286"/>
            <a:ext cx="2830286" cy="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5988" y="2830286"/>
            <a:ext cx="3093741" cy="369332"/>
          </a:xfrm>
          <a:prstGeom prst="rect">
            <a:avLst/>
          </a:prstGeom>
          <a:noFill/>
        </p:spPr>
        <p:txBody>
          <a:bodyPr wrap="none" rtlCol="0">
            <a:spAutoFit/>
          </a:bodyPr>
          <a:lstStyle/>
          <a:p>
            <a:r>
              <a:rPr lang="en-US" dirty="0"/>
              <a:t>(Chunk handle, chunk location)</a:t>
            </a:r>
          </a:p>
        </p:txBody>
      </p:sp>
      <p:sp>
        <p:nvSpPr>
          <p:cNvPr id="24" name="TextBox 23"/>
          <p:cNvSpPr txBox="1"/>
          <p:nvPr/>
        </p:nvSpPr>
        <p:spPr>
          <a:xfrm>
            <a:off x="2118200" y="3368097"/>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cxnSp>
        <p:nvCxnSpPr>
          <p:cNvPr id="19" name="Elbow Connector 18"/>
          <p:cNvCxnSpPr>
            <a:stCxn id="30" idx="2"/>
            <a:endCxn id="9" idx="1"/>
          </p:cNvCxnSpPr>
          <p:nvPr/>
        </p:nvCxnSpPr>
        <p:spPr>
          <a:xfrm rot="16200000" flipH="1">
            <a:off x="1460746" y="3048851"/>
            <a:ext cx="2029089" cy="2161418"/>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62259" y="5144105"/>
            <a:ext cx="2816922" cy="369332"/>
          </a:xfrm>
          <a:prstGeom prst="rect">
            <a:avLst/>
          </a:prstGeom>
          <a:noFill/>
        </p:spPr>
        <p:txBody>
          <a:bodyPr wrap="none" rtlCol="0">
            <a:spAutoFit/>
          </a:bodyPr>
          <a:lstStyle/>
          <a:p>
            <a:r>
              <a:rPr lang="en-US" dirty="0"/>
              <a:t>(Chunk handle, byte ranges)</a:t>
            </a:r>
          </a:p>
        </p:txBody>
      </p:sp>
    </p:spTree>
    <p:extLst>
      <p:ext uri="{BB962C8B-B14F-4D97-AF65-F5344CB8AC3E}">
        <p14:creationId xmlns:p14="http://schemas.microsoft.com/office/powerpoint/2010/main" val="1512080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Detailed Communication</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1784540"/>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248919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200297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1"/>
            <a:endCxn id="30" idx="3"/>
          </p:cNvCxnSpPr>
          <p:nvPr/>
        </p:nvCxnSpPr>
        <p:spPr>
          <a:xfrm flipH="1">
            <a:off x="2540000" y="2422318"/>
            <a:ext cx="2837272" cy="2746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32876" y="2061845"/>
            <a:ext cx="2436635" cy="369332"/>
          </a:xfrm>
          <a:prstGeom prst="rect">
            <a:avLst/>
          </a:prstGeom>
          <a:noFill/>
        </p:spPr>
        <p:txBody>
          <a:bodyPr wrap="none" rtlCol="0">
            <a:spAutoFit/>
          </a:bodyPr>
          <a:lstStyle/>
          <a:p>
            <a:r>
              <a:rPr lang="en-US" dirty="0"/>
              <a:t>(file name, chunk index)</a:t>
            </a:r>
          </a:p>
        </p:txBody>
      </p:sp>
      <p:cxnSp>
        <p:nvCxnSpPr>
          <p:cNvPr id="33" name="Straight Arrow Connector 32"/>
          <p:cNvCxnSpPr/>
          <p:nvPr/>
        </p:nvCxnSpPr>
        <p:spPr>
          <a:xfrm>
            <a:off x="2540000" y="2830286"/>
            <a:ext cx="2830286" cy="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5988" y="2830286"/>
            <a:ext cx="3093741" cy="369332"/>
          </a:xfrm>
          <a:prstGeom prst="rect">
            <a:avLst/>
          </a:prstGeom>
          <a:noFill/>
        </p:spPr>
        <p:txBody>
          <a:bodyPr wrap="none" rtlCol="0">
            <a:spAutoFit/>
          </a:bodyPr>
          <a:lstStyle/>
          <a:p>
            <a:r>
              <a:rPr lang="en-US" dirty="0"/>
              <a:t>(Chunk handle, chunk location)</a:t>
            </a:r>
          </a:p>
        </p:txBody>
      </p:sp>
      <p:sp>
        <p:nvSpPr>
          <p:cNvPr id="24" name="TextBox 23"/>
          <p:cNvSpPr txBox="1"/>
          <p:nvPr/>
        </p:nvSpPr>
        <p:spPr>
          <a:xfrm>
            <a:off x="2118200" y="3368097"/>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cxnSp>
        <p:nvCxnSpPr>
          <p:cNvPr id="19" name="Elbow Connector 18"/>
          <p:cNvCxnSpPr>
            <a:stCxn id="30" idx="2"/>
            <a:endCxn id="9" idx="1"/>
          </p:cNvCxnSpPr>
          <p:nvPr/>
        </p:nvCxnSpPr>
        <p:spPr>
          <a:xfrm rot="16200000" flipH="1">
            <a:off x="1460746" y="3048851"/>
            <a:ext cx="2029089" cy="2161418"/>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42387" y="5099351"/>
            <a:ext cx="2816922" cy="369332"/>
          </a:xfrm>
          <a:prstGeom prst="rect">
            <a:avLst/>
          </a:prstGeom>
          <a:noFill/>
        </p:spPr>
        <p:txBody>
          <a:bodyPr wrap="none" rtlCol="0">
            <a:spAutoFit/>
          </a:bodyPr>
          <a:lstStyle/>
          <a:p>
            <a:r>
              <a:rPr lang="en-US" dirty="0"/>
              <a:t>(Chunk handle, byte ranges)</a:t>
            </a:r>
          </a:p>
        </p:txBody>
      </p:sp>
      <p:cxnSp>
        <p:nvCxnSpPr>
          <p:cNvPr id="25" name="Elbow Connector 24"/>
          <p:cNvCxnSpPr/>
          <p:nvPr/>
        </p:nvCxnSpPr>
        <p:spPr>
          <a:xfrm rot="10800000">
            <a:off x="406401" y="3115016"/>
            <a:ext cx="3149599" cy="2910050"/>
          </a:xfrm>
          <a:prstGeom prst="bentConnector3">
            <a:avLst>
              <a:gd name="adj1" fmla="val 99539"/>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300224" y="6032324"/>
            <a:ext cx="1409160" cy="369332"/>
          </a:xfrm>
          <a:prstGeom prst="rect">
            <a:avLst/>
          </a:prstGeom>
          <a:noFill/>
        </p:spPr>
        <p:txBody>
          <a:bodyPr wrap="none" rtlCol="0">
            <a:spAutoFit/>
          </a:bodyPr>
          <a:lstStyle/>
          <a:p>
            <a:r>
              <a:rPr lang="en-US" dirty="0"/>
              <a:t>(Chunk Data)</a:t>
            </a:r>
          </a:p>
        </p:txBody>
      </p:sp>
    </p:spTree>
    <p:extLst>
      <p:ext uri="{BB962C8B-B14F-4D97-AF65-F5344CB8AC3E}">
        <p14:creationId xmlns:p14="http://schemas.microsoft.com/office/powerpoint/2010/main" val="2546118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Detailed Communication</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1784540"/>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57901" y="2489199"/>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06400" y="200297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1"/>
            <a:endCxn id="30" idx="3"/>
          </p:cNvCxnSpPr>
          <p:nvPr/>
        </p:nvCxnSpPr>
        <p:spPr>
          <a:xfrm flipH="1">
            <a:off x="2540000" y="2422318"/>
            <a:ext cx="2837272" cy="2746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32876" y="2061845"/>
            <a:ext cx="2436635" cy="369332"/>
          </a:xfrm>
          <a:prstGeom prst="rect">
            <a:avLst/>
          </a:prstGeom>
          <a:noFill/>
        </p:spPr>
        <p:txBody>
          <a:bodyPr wrap="none" rtlCol="0">
            <a:spAutoFit/>
          </a:bodyPr>
          <a:lstStyle/>
          <a:p>
            <a:r>
              <a:rPr lang="en-US" dirty="0"/>
              <a:t>(file name, chunk index)</a:t>
            </a:r>
          </a:p>
        </p:txBody>
      </p:sp>
      <p:cxnSp>
        <p:nvCxnSpPr>
          <p:cNvPr id="33" name="Straight Arrow Connector 32"/>
          <p:cNvCxnSpPr/>
          <p:nvPr/>
        </p:nvCxnSpPr>
        <p:spPr>
          <a:xfrm>
            <a:off x="2540000" y="2830286"/>
            <a:ext cx="2830286" cy="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395988" y="2830286"/>
            <a:ext cx="3093741" cy="369332"/>
          </a:xfrm>
          <a:prstGeom prst="rect">
            <a:avLst/>
          </a:prstGeom>
          <a:noFill/>
        </p:spPr>
        <p:txBody>
          <a:bodyPr wrap="none" rtlCol="0">
            <a:spAutoFit/>
          </a:bodyPr>
          <a:lstStyle/>
          <a:p>
            <a:r>
              <a:rPr lang="en-US" dirty="0"/>
              <a:t>(Chunk handle, chunk location)</a:t>
            </a:r>
          </a:p>
        </p:txBody>
      </p:sp>
      <p:cxnSp>
        <p:nvCxnSpPr>
          <p:cNvPr id="19" name="Elbow Connector 18"/>
          <p:cNvCxnSpPr>
            <a:stCxn id="30" idx="2"/>
            <a:endCxn id="9" idx="1"/>
          </p:cNvCxnSpPr>
          <p:nvPr/>
        </p:nvCxnSpPr>
        <p:spPr>
          <a:xfrm rot="16200000" flipH="1">
            <a:off x="1460746" y="3048851"/>
            <a:ext cx="2029089" cy="2161418"/>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42387" y="5099351"/>
            <a:ext cx="2816922" cy="369332"/>
          </a:xfrm>
          <a:prstGeom prst="rect">
            <a:avLst/>
          </a:prstGeom>
          <a:noFill/>
        </p:spPr>
        <p:txBody>
          <a:bodyPr wrap="none" rtlCol="0">
            <a:spAutoFit/>
          </a:bodyPr>
          <a:lstStyle/>
          <a:p>
            <a:r>
              <a:rPr lang="en-US" dirty="0"/>
              <a:t>(Chunk handle, byte ranges)</a:t>
            </a:r>
          </a:p>
        </p:txBody>
      </p:sp>
      <p:cxnSp>
        <p:nvCxnSpPr>
          <p:cNvPr id="25" name="Elbow Connector 24"/>
          <p:cNvCxnSpPr/>
          <p:nvPr/>
        </p:nvCxnSpPr>
        <p:spPr>
          <a:xfrm rot="10800000">
            <a:off x="406401" y="3115016"/>
            <a:ext cx="3149599" cy="2910050"/>
          </a:xfrm>
          <a:prstGeom prst="bentConnector3">
            <a:avLst>
              <a:gd name="adj1" fmla="val 99539"/>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300224" y="6032324"/>
            <a:ext cx="1409160" cy="369332"/>
          </a:xfrm>
          <a:prstGeom prst="rect">
            <a:avLst/>
          </a:prstGeom>
          <a:noFill/>
        </p:spPr>
        <p:txBody>
          <a:bodyPr wrap="none" rtlCol="0">
            <a:spAutoFit/>
          </a:bodyPr>
          <a:lstStyle/>
          <a:p>
            <a:r>
              <a:rPr lang="en-US" dirty="0"/>
              <a:t>(Chunk Data)</a:t>
            </a:r>
          </a:p>
        </p:txBody>
      </p:sp>
      <p:cxnSp>
        <p:nvCxnSpPr>
          <p:cNvPr id="26" name="Straight Arrow Connector 25"/>
          <p:cNvCxnSpPr>
            <a:stCxn id="9" idx="0"/>
          </p:cNvCxnSpPr>
          <p:nvPr/>
        </p:nvCxnSpPr>
        <p:spPr>
          <a:xfrm flipV="1">
            <a:off x="4463143" y="3087556"/>
            <a:ext cx="1403045" cy="1092559"/>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4813906" y="3115015"/>
            <a:ext cx="1378856" cy="10651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6878618" y="3115016"/>
            <a:ext cx="1378856" cy="10651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417495" y="3087556"/>
            <a:ext cx="1403045" cy="1092559"/>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697336" y="3418116"/>
            <a:ext cx="1267482" cy="923330"/>
          </a:xfrm>
          <a:prstGeom prst="rect">
            <a:avLst/>
          </a:prstGeom>
          <a:noFill/>
        </p:spPr>
        <p:txBody>
          <a:bodyPr wrap="none" rtlCol="0">
            <a:spAutoFit/>
          </a:bodyPr>
          <a:lstStyle/>
          <a:p>
            <a:r>
              <a:rPr lang="en-US" dirty="0"/>
              <a:t>(instruction </a:t>
            </a:r>
          </a:p>
          <a:p>
            <a:r>
              <a:rPr lang="en-US" dirty="0"/>
              <a:t>to chunk </a:t>
            </a:r>
          </a:p>
          <a:p>
            <a:r>
              <a:rPr lang="en-US" dirty="0"/>
              <a:t>server)</a:t>
            </a:r>
          </a:p>
        </p:txBody>
      </p:sp>
      <p:sp>
        <p:nvSpPr>
          <p:cNvPr id="51" name="TextBox 50"/>
          <p:cNvSpPr txBox="1"/>
          <p:nvPr/>
        </p:nvSpPr>
        <p:spPr>
          <a:xfrm>
            <a:off x="3089427" y="3449674"/>
            <a:ext cx="2050937" cy="369332"/>
          </a:xfrm>
          <a:prstGeom prst="rect">
            <a:avLst/>
          </a:prstGeom>
          <a:noFill/>
        </p:spPr>
        <p:txBody>
          <a:bodyPr wrap="none" rtlCol="0">
            <a:spAutoFit/>
          </a:bodyPr>
          <a:lstStyle/>
          <a:p>
            <a:r>
              <a:rPr lang="en-US" dirty="0"/>
              <a:t>(chunk server state)</a:t>
            </a:r>
          </a:p>
        </p:txBody>
      </p:sp>
    </p:spTree>
    <p:extLst>
      <p:ext uri="{BB962C8B-B14F-4D97-AF65-F5344CB8AC3E}">
        <p14:creationId xmlns:p14="http://schemas.microsoft.com/office/powerpoint/2010/main" val="774386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Master </a:t>
            </a:r>
            <a:r>
              <a:rPr lang="en-US" dirty="0">
                <a:solidFill>
                  <a:schemeClr val="accent2"/>
                </a:solidFill>
              </a:rPr>
              <a:t>(Synchronization)</a:t>
            </a:r>
          </a:p>
        </p:txBody>
      </p:sp>
      <p:sp>
        <p:nvSpPr>
          <p:cNvPr id="3" name="Text Placeholder 2"/>
          <p:cNvSpPr>
            <a:spLocks noGrp="1"/>
          </p:cNvSpPr>
          <p:nvPr>
            <p:ph type="body" idx="1"/>
          </p:nvPr>
        </p:nvSpPr>
        <p:spPr/>
        <p:txBody>
          <a:bodyPr/>
          <a:lstStyle/>
          <a:p>
            <a:r>
              <a:rPr lang="en-US" dirty="0"/>
              <a:t>Communication</a:t>
            </a:r>
          </a:p>
        </p:txBody>
      </p:sp>
      <p:sp>
        <p:nvSpPr>
          <p:cNvPr id="4" name="Content Placeholder 3"/>
          <p:cNvSpPr>
            <a:spLocks noGrp="1"/>
          </p:cNvSpPr>
          <p:nvPr>
            <p:ph sz="half" idx="2"/>
          </p:nvPr>
        </p:nvSpPr>
        <p:spPr/>
        <p:txBody>
          <a:bodyPr/>
          <a:lstStyle/>
          <a:p>
            <a:pPr algn="just"/>
            <a:r>
              <a:rPr lang="en-US" dirty="0"/>
              <a:t>GFS Master and Chunk Servers communicate periodically </a:t>
            </a:r>
            <a:r>
              <a:rPr lang="en-US" b="1" dirty="0">
                <a:solidFill>
                  <a:srgbClr val="FF0000"/>
                </a:solidFill>
                <a:highlight>
                  <a:srgbClr val="FFFF00"/>
                </a:highlight>
              </a:rPr>
              <a:t>(heartbeat)</a:t>
            </a:r>
          </a:p>
          <a:p>
            <a:pPr lvl="1" algn="just"/>
            <a:r>
              <a:rPr lang="en-US" dirty="0">
                <a:solidFill>
                  <a:srgbClr val="0000FF"/>
                </a:solidFill>
              </a:rPr>
              <a:t>Is Chunk Server down?</a:t>
            </a:r>
          </a:p>
          <a:p>
            <a:pPr lvl="1" algn="just"/>
            <a:r>
              <a:rPr lang="en-US" dirty="0">
                <a:solidFill>
                  <a:srgbClr val="0000FF"/>
                </a:solidFill>
              </a:rPr>
              <a:t>Are any replicas crashed? </a:t>
            </a:r>
          </a:p>
          <a:p>
            <a:pPr lvl="1" algn="just"/>
            <a:r>
              <a:rPr lang="en-US" dirty="0">
                <a:solidFill>
                  <a:srgbClr val="0000FF"/>
                </a:solidFill>
              </a:rPr>
              <a:t>Which chunks are stored by a chunk server? </a:t>
            </a:r>
          </a:p>
          <a:p>
            <a:pPr lvl="1" algn="just"/>
            <a:endParaRPr lang="en-US" dirty="0"/>
          </a:p>
        </p:txBody>
      </p:sp>
      <p:sp>
        <p:nvSpPr>
          <p:cNvPr id="7" name="Rectangle 6"/>
          <p:cNvSpPr/>
          <p:nvPr/>
        </p:nvSpPr>
        <p:spPr>
          <a:xfrm>
            <a:off x="5559024" y="1560582"/>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603749" y="1982281"/>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047940" y="3983617"/>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205179" y="3983617"/>
            <a:ext cx="1456273" cy="369332"/>
          </a:xfrm>
          <a:prstGeom prst="rect">
            <a:avLst/>
          </a:prstGeom>
          <a:noFill/>
        </p:spPr>
        <p:txBody>
          <a:bodyPr wrap="none" rtlCol="0">
            <a:spAutoFit/>
          </a:bodyPr>
          <a:lstStyle/>
          <a:p>
            <a:r>
              <a:rPr lang="en-US" b="1" dirty="0"/>
              <a:t>Chunk Server</a:t>
            </a:r>
          </a:p>
        </p:txBody>
      </p:sp>
      <p:sp>
        <p:nvSpPr>
          <p:cNvPr id="16" name="Rectangle 15"/>
          <p:cNvSpPr/>
          <p:nvPr/>
        </p:nvSpPr>
        <p:spPr>
          <a:xfrm>
            <a:off x="6725155" y="4377139"/>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155745" y="4377139"/>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289728" y="4377139"/>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047940" y="5386664"/>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473694" y="5459236"/>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5778397" y="1592564"/>
            <a:ext cx="1098077" cy="369332"/>
          </a:xfrm>
          <a:prstGeom prst="rect">
            <a:avLst/>
          </a:prstGeom>
          <a:noFill/>
        </p:spPr>
        <p:txBody>
          <a:bodyPr wrap="none" rtlCol="0">
            <a:spAutoFit/>
          </a:bodyPr>
          <a:lstStyle/>
          <a:p>
            <a:r>
              <a:rPr lang="en-US" b="1" dirty="0"/>
              <a:t>/user/file</a:t>
            </a:r>
          </a:p>
        </p:txBody>
      </p:sp>
      <p:sp>
        <p:nvSpPr>
          <p:cNvPr id="24" name="TextBox 23"/>
          <p:cNvSpPr txBox="1"/>
          <p:nvPr/>
        </p:nvSpPr>
        <p:spPr>
          <a:xfrm>
            <a:off x="5671481" y="2001633"/>
            <a:ext cx="1233105" cy="369332"/>
          </a:xfrm>
          <a:prstGeom prst="rect">
            <a:avLst/>
          </a:prstGeom>
          <a:noFill/>
        </p:spPr>
        <p:txBody>
          <a:bodyPr wrap="none" rtlCol="0">
            <a:spAutoFit/>
          </a:bodyPr>
          <a:lstStyle/>
          <a:p>
            <a:r>
              <a:rPr lang="en-US" dirty="0"/>
              <a:t>Chunk 0xf2</a:t>
            </a:r>
          </a:p>
        </p:txBody>
      </p:sp>
      <p:cxnSp>
        <p:nvCxnSpPr>
          <p:cNvPr id="25" name="Straight Connector 24"/>
          <p:cNvCxnSpPr/>
          <p:nvPr/>
        </p:nvCxnSpPr>
        <p:spPr>
          <a:xfrm flipH="1">
            <a:off x="7443777" y="2127424"/>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7879088" y="2127424"/>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031488" y="2127424"/>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201773" y="1758092"/>
            <a:ext cx="1659429" cy="369332"/>
          </a:xfrm>
          <a:prstGeom prst="rect">
            <a:avLst/>
          </a:prstGeom>
          <a:noFill/>
        </p:spPr>
        <p:txBody>
          <a:bodyPr wrap="none" rtlCol="0">
            <a:spAutoFit/>
          </a:bodyPr>
          <a:lstStyle/>
          <a:p>
            <a:r>
              <a:rPr lang="en-US" b="1" dirty="0"/>
              <a:t>File namespace</a:t>
            </a:r>
          </a:p>
        </p:txBody>
      </p:sp>
      <p:cxnSp>
        <p:nvCxnSpPr>
          <p:cNvPr id="29" name="Curved Connector 28"/>
          <p:cNvCxnSpPr>
            <a:endCxn id="23" idx="3"/>
          </p:cNvCxnSpPr>
          <p:nvPr/>
        </p:nvCxnSpPr>
        <p:spPr>
          <a:xfrm rot="16200000" flipV="1">
            <a:off x="6681025" y="1972679"/>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7060370" y="2918518"/>
            <a:ext cx="1378856" cy="10651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6599247" y="2891058"/>
            <a:ext cx="1403045" cy="1092559"/>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879088" y="3221618"/>
            <a:ext cx="1267482" cy="923330"/>
          </a:xfrm>
          <a:prstGeom prst="rect">
            <a:avLst/>
          </a:prstGeom>
          <a:noFill/>
        </p:spPr>
        <p:txBody>
          <a:bodyPr wrap="none" rtlCol="0">
            <a:spAutoFit/>
          </a:bodyPr>
          <a:lstStyle/>
          <a:p>
            <a:r>
              <a:rPr lang="en-US" dirty="0"/>
              <a:t>(instruction </a:t>
            </a:r>
          </a:p>
          <a:p>
            <a:r>
              <a:rPr lang="en-US" dirty="0"/>
              <a:t>to chunk </a:t>
            </a:r>
          </a:p>
          <a:p>
            <a:r>
              <a:rPr lang="en-US" dirty="0"/>
              <a:t>server)</a:t>
            </a:r>
          </a:p>
        </p:txBody>
      </p:sp>
      <p:sp>
        <p:nvSpPr>
          <p:cNvPr id="35" name="TextBox 34"/>
          <p:cNvSpPr txBox="1"/>
          <p:nvPr/>
        </p:nvSpPr>
        <p:spPr>
          <a:xfrm>
            <a:off x="8096612" y="1458331"/>
            <a:ext cx="870739" cy="369332"/>
          </a:xfrm>
          <a:prstGeom prst="rect">
            <a:avLst/>
          </a:prstGeom>
          <a:noFill/>
        </p:spPr>
        <p:txBody>
          <a:bodyPr wrap="none" rtlCol="0">
            <a:spAutoFit/>
          </a:bodyPr>
          <a:lstStyle/>
          <a:p>
            <a:r>
              <a:rPr lang="en-US" b="1" dirty="0"/>
              <a:t>Master</a:t>
            </a:r>
          </a:p>
        </p:txBody>
      </p:sp>
      <p:sp>
        <p:nvSpPr>
          <p:cNvPr id="36" name="TextBox 35"/>
          <p:cNvSpPr txBox="1"/>
          <p:nvPr/>
        </p:nvSpPr>
        <p:spPr>
          <a:xfrm>
            <a:off x="5559024" y="2966898"/>
            <a:ext cx="2050937" cy="369332"/>
          </a:xfrm>
          <a:prstGeom prst="rect">
            <a:avLst/>
          </a:prstGeom>
          <a:noFill/>
        </p:spPr>
        <p:txBody>
          <a:bodyPr wrap="none" rtlCol="0">
            <a:spAutoFit/>
          </a:bodyPr>
          <a:lstStyle/>
          <a:p>
            <a:r>
              <a:rPr lang="en-US" dirty="0"/>
              <a:t>(chunk server state)</a:t>
            </a:r>
          </a:p>
        </p:txBody>
      </p:sp>
    </p:spTree>
    <p:extLst>
      <p:ext uri="{BB962C8B-B14F-4D97-AF65-F5344CB8AC3E}">
        <p14:creationId xmlns:p14="http://schemas.microsoft.com/office/powerpoint/2010/main" val="1685663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Master </a:t>
            </a:r>
            <a:r>
              <a:rPr lang="en-US" dirty="0">
                <a:solidFill>
                  <a:schemeClr val="accent2"/>
                </a:solidFill>
              </a:rPr>
              <a:t>(Communication)</a:t>
            </a:r>
          </a:p>
        </p:txBody>
      </p:sp>
      <p:sp>
        <p:nvSpPr>
          <p:cNvPr id="3" name="Text Placeholder 2"/>
          <p:cNvSpPr>
            <a:spLocks noGrp="1"/>
          </p:cNvSpPr>
          <p:nvPr>
            <p:ph type="body" idx="1"/>
          </p:nvPr>
        </p:nvSpPr>
        <p:spPr/>
        <p:txBody>
          <a:bodyPr/>
          <a:lstStyle/>
          <a:p>
            <a:r>
              <a:rPr lang="en-US" dirty="0"/>
              <a:t>Communication</a:t>
            </a:r>
          </a:p>
        </p:txBody>
      </p:sp>
      <p:sp>
        <p:nvSpPr>
          <p:cNvPr id="4" name="Content Placeholder 3"/>
          <p:cNvSpPr>
            <a:spLocks noGrp="1"/>
          </p:cNvSpPr>
          <p:nvPr>
            <p:ph sz="half" idx="2"/>
          </p:nvPr>
        </p:nvSpPr>
        <p:spPr/>
        <p:txBody>
          <a:bodyPr/>
          <a:lstStyle/>
          <a:p>
            <a:r>
              <a:rPr lang="en-US" dirty="0"/>
              <a:t>GFS Master sends instructions to chunk servers </a:t>
            </a:r>
          </a:p>
          <a:p>
            <a:pPr lvl="1" algn="just"/>
            <a:r>
              <a:rPr lang="en-US" dirty="0">
                <a:solidFill>
                  <a:srgbClr val="0000FF"/>
                </a:solidFill>
              </a:rPr>
              <a:t>Create a chunk</a:t>
            </a:r>
          </a:p>
          <a:p>
            <a:pPr lvl="1" algn="just"/>
            <a:r>
              <a:rPr lang="en-US" dirty="0">
                <a:solidFill>
                  <a:srgbClr val="0000FF"/>
                </a:solidFill>
              </a:rPr>
              <a:t>Delete a chunk</a:t>
            </a:r>
          </a:p>
          <a:p>
            <a:pPr lvl="1" algn="just"/>
            <a:r>
              <a:rPr lang="en-US" dirty="0">
                <a:solidFill>
                  <a:srgbClr val="0000FF"/>
                </a:solidFill>
              </a:rPr>
              <a:t>Replicate a chunk and serve</a:t>
            </a:r>
          </a:p>
          <a:p>
            <a:pPr lvl="1" algn="just"/>
            <a:endParaRPr lang="en-US" dirty="0"/>
          </a:p>
        </p:txBody>
      </p:sp>
      <p:sp>
        <p:nvSpPr>
          <p:cNvPr id="7" name="Rectangle 6"/>
          <p:cNvSpPr/>
          <p:nvPr/>
        </p:nvSpPr>
        <p:spPr>
          <a:xfrm>
            <a:off x="5559024" y="1560582"/>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603749" y="1982281"/>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6047940" y="3983617"/>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205179" y="3983617"/>
            <a:ext cx="1456273" cy="369332"/>
          </a:xfrm>
          <a:prstGeom prst="rect">
            <a:avLst/>
          </a:prstGeom>
          <a:noFill/>
        </p:spPr>
        <p:txBody>
          <a:bodyPr wrap="none" rtlCol="0">
            <a:spAutoFit/>
          </a:bodyPr>
          <a:lstStyle/>
          <a:p>
            <a:r>
              <a:rPr lang="en-US" b="1" dirty="0"/>
              <a:t>Chunk Server</a:t>
            </a:r>
          </a:p>
        </p:txBody>
      </p:sp>
      <p:sp>
        <p:nvSpPr>
          <p:cNvPr id="16" name="Rectangle 15"/>
          <p:cNvSpPr/>
          <p:nvPr/>
        </p:nvSpPr>
        <p:spPr>
          <a:xfrm>
            <a:off x="6725155" y="4377139"/>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155745" y="4377139"/>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289728" y="4377139"/>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6047940" y="5386664"/>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473694" y="5459236"/>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5778397" y="1592564"/>
            <a:ext cx="1098077" cy="369332"/>
          </a:xfrm>
          <a:prstGeom prst="rect">
            <a:avLst/>
          </a:prstGeom>
          <a:noFill/>
        </p:spPr>
        <p:txBody>
          <a:bodyPr wrap="none" rtlCol="0">
            <a:spAutoFit/>
          </a:bodyPr>
          <a:lstStyle/>
          <a:p>
            <a:r>
              <a:rPr lang="en-US" b="1" dirty="0"/>
              <a:t>/user/file</a:t>
            </a:r>
          </a:p>
        </p:txBody>
      </p:sp>
      <p:sp>
        <p:nvSpPr>
          <p:cNvPr id="24" name="TextBox 23"/>
          <p:cNvSpPr txBox="1"/>
          <p:nvPr/>
        </p:nvSpPr>
        <p:spPr>
          <a:xfrm>
            <a:off x="5671481" y="2001633"/>
            <a:ext cx="1233105" cy="369332"/>
          </a:xfrm>
          <a:prstGeom prst="rect">
            <a:avLst/>
          </a:prstGeom>
          <a:noFill/>
        </p:spPr>
        <p:txBody>
          <a:bodyPr wrap="none" rtlCol="0">
            <a:spAutoFit/>
          </a:bodyPr>
          <a:lstStyle/>
          <a:p>
            <a:r>
              <a:rPr lang="en-US" dirty="0"/>
              <a:t>Chunk 0xf2</a:t>
            </a:r>
          </a:p>
        </p:txBody>
      </p:sp>
      <p:cxnSp>
        <p:nvCxnSpPr>
          <p:cNvPr id="25" name="Straight Connector 24"/>
          <p:cNvCxnSpPr/>
          <p:nvPr/>
        </p:nvCxnSpPr>
        <p:spPr>
          <a:xfrm flipH="1">
            <a:off x="7443777" y="2127424"/>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7879088" y="2127424"/>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031488" y="2127424"/>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201773" y="1758092"/>
            <a:ext cx="1659429" cy="369332"/>
          </a:xfrm>
          <a:prstGeom prst="rect">
            <a:avLst/>
          </a:prstGeom>
          <a:noFill/>
        </p:spPr>
        <p:txBody>
          <a:bodyPr wrap="none" rtlCol="0">
            <a:spAutoFit/>
          </a:bodyPr>
          <a:lstStyle/>
          <a:p>
            <a:r>
              <a:rPr lang="en-US" b="1" dirty="0"/>
              <a:t>File namespace</a:t>
            </a:r>
          </a:p>
        </p:txBody>
      </p:sp>
      <p:cxnSp>
        <p:nvCxnSpPr>
          <p:cNvPr id="29" name="Curved Connector 28"/>
          <p:cNvCxnSpPr>
            <a:endCxn id="23" idx="3"/>
          </p:cNvCxnSpPr>
          <p:nvPr/>
        </p:nvCxnSpPr>
        <p:spPr>
          <a:xfrm rot="16200000" flipV="1">
            <a:off x="6681025" y="1972679"/>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7060370" y="2918518"/>
            <a:ext cx="1378856" cy="10651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6599247" y="2891058"/>
            <a:ext cx="1403045" cy="1092559"/>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879088" y="3221618"/>
            <a:ext cx="1267482" cy="923330"/>
          </a:xfrm>
          <a:prstGeom prst="rect">
            <a:avLst/>
          </a:prstGeom>
          <a:noFill/>
        </p:spPr>
        <p:txBody>
          <a:bodyPr wrap="none" rtlCol="0">
            <a:spAutoFit/>
          </a:bodyPr>
          <a:lstStyle/>
          <a:p>
            <a:r>
              <a:rPr lang="en-US" dirty="0"/>
              <a:t>(instruction </a:t>
            </a:r>
          </a:p>
          <a:p>
            <a:r>
              <a:rPr lang="en-US" dirty="0"/>
              <a:t>to chunk </a:t>
            </a:r>
          </a:p>
          <a:p>
            <a:r>
              <a:rPr lang="en-US" dirty="0"/>
              <a:t>server)</a:t>
            </a:r>
          </a:p>
        </p:txBody>
      </p:sp>
      <p:sp>
        <p:nvSpPr>
          <p:cNvPr id="35" name="TextBox 34"/>
          <p:cNvSpPr txBox="1"/>
          <p:nvPr/>
        </p:nvSpPr>
        <p:spPr>
          <a:xfrm>
            <a:off x="8096612" y="1458331"/>
            <a:ext cx="870739" cy="369332"/>
          </a:xfrm>
          <a:prstGeom prst="rect">
            <a:avLst/>
          </a:prstGeom>
          <a:noFill/>
        </p:spPr>
        <p:txBody>
          <a:bodyPr wrap="none" rtlCol="0">
            <a:spAutoFit/>
          </a:bodyPr>
          <a:lstStyle/>
          <a:p>
            <a:r>
              <a:rPr lang="en-US" b="1" dirty="0"/>
              <a:t>Master</a:t>
            </a:r>
          </a:p>
        </p:txBody>
      </p:sp>
      <p:sp>
        <p:nvSpPr>
          <p:cNvPr id="36" name="TextBox 35"/>
          <p:cNvSpPr txBox="1"/>
          <p:nvPr/>
        </p:nvSpPr>
        <p:spPr>
          <a:xfrm>
            <a:off x="5559024" y="2966898"/>
            <a:ext cx="2050937" cy="369332"/>
          </a:xfrm>
          <a:prstGeom prst="rect">
            <a:avLst/>
          </a:prstGeom>
          <a:noFill/>
        </p:spPr>
        <p:txBody>
          <a:bodyPr wrap="none" rtlCol="0">
            <a:spAutoFit/>
          </a:bodyPr>
          <a:lstStyle/>
          <a:p>
            <a:r>
              <a:rPr lang="en-US" dirty="0"/>
              <a:t>(chunk server state)</a:t>
            </a:r>
          </a:p>
        </p:txBody>
      </p:sp>
    </p:spTree>
    <p:extLst>
      <p:ext uri="{BB962C8B-B14F-4D97-AF65-F5344CB8AC3E}">
        <p14:creationId xmlns:p14="http://schemas.microsoft.com/office/powerpoint/2010/main" val="1742621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Master</a:t>
            </a:r>
          </a:p>
        </p:txBody>
      </p:sp>
      <p:sp>
        <p:nvSpPr>
          <p:cNvPr id="3" name="Content Placeholder 2"/>
          <p:cNvSpPr>
            <a:spLocks noGrp="1"/>
          </p:cNvSpPr>
          <p:nvPr>
            <p:ph idx="1"/>
          </p:nvPr>
        </p:nvSpPr>
        <p:spPr/>
        <p:txBody>
          <a:bodyPr/>
          <a:lstStyle/>
          <a:p>
            <a:r>
              <a:rPr lang="en-US" dirty="0"/>
              <a:t>GFS master</a:t>
            </a:r>
          </a:p>
          <a:p>
            <a:pPr lvl="1" algn="just"/>
            <a:r>
              <a:rPr lang="en-US" dirty="0">
                <a:solidFill>
                  <a:srgbClr val="0000FF"/>
                </a:solidFill>
              </a:rPr>
              <a:t>Simple design</a:t>
            </a:r>
          </a:p>
          <a:p>
            <a:pPr lvl="1" algn="just"/>
            <a:r>
              <a:rPr lang="en-US" dirty="0">
                <a:solidFill>
                  <a:srgbClr val="0000FF"/>
                </a:solidFill>
                <a:highlight>
                  <a:srgbClr val="FFFF00"/>
                </a:highlight>
              </a:rPr>
              <a:t>Storing only in volatile memory (RAM)</a:t>
            </a:r>
            <a:r>
              <a:rPr lang="en-US" dirty="0">
                <a:solidFill>
                  <a:srgbClr val="0000FF"/>
                </a:solidFill>
              </a:rPr>
              <a:t> results in fast access to the metadata</a:t>
            </a:r>
          </a:p>
          <a:p>
            <a:pPr lvl="1" algn="just"/>
            <a:r>
              <a:rPr lang="en-US" dirty="0">
                <a:solidFill>
                  <a:srgbClr val="FF0000"/>
                </a:solidFill>
              </a:rPr>
              <a:t>Restarting master takes a long time</a:t>
            </a:r>
          </a:p>
        </p:txBody>
      </p:sp>
      <p:sp>
        <p:nvSpPr>
          <p:cNvPr id="4" name="Rectangle 3"/>
          <p:cNvSpPr/>
          <p:nvPr/>
        </p:nvSpPr>
        <p:spPr>
          <a:xfrm>
            <a:off x="2669880" y="4537351"/>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14605" y="4959050"/>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4919745" y="4168019"/>
            <a:ext cx="870739" cy="369332"/>
          </a:xfrm>
          <a:prstGeom prst="rect">
            <a:avLst/>
          </a:prstGeom>
          <a:noFill/>
        </p:spPr>
        <p:txBody>
          <a:bodyPr wrap="none" rtlCol="0">
            <a:spAutoFit/>
          </a:bodyPr>
          <a:lstStyle/>
          <a:p>
            <a:r>
              <a:rPr lang="en-US" b="1" dirty="0"/>
              <a:t>Master</a:t>
            </a:r>
          </a:p>
        </p:txBody>
      </p:sp>
      <p:sp>
        <p:nvSpPr>
          <p:cNvPr id="7" name="TextBox 6"/>
          <p:cNvSpPr txBox="1"/>
          <p:nvPr/>
        </p:nvSpPr>
        <p:spPr>
          <a:xfrm>
            <a:off x="2889253" y="4569333"/>
            <a:ext cx="1098077" cy="369332"/>
          </a:xfrm>
          <a:prstGeom prst="rect">
            <a:avLst/>
          </a:prstGeom>
          <a:noFill/>
        </p:spPr>
        <p:txBody>
          <a:bodyPr wrap="none" rtlCol="0">
            <a:spAutoFit/>
          </a:bodyPr>
          <a:lstStyle/>
          <a:p>
            <a:r>
              <a:rPr lang="en-US" b="1" dirty="0"/>
              <a:t>/user/file</a:t>
            </a:r>
          </a:p>
        </p:txBody>
      </p:sp>
      <p:sp>
        <p:nvSpPr>
          <p:cNvPr id="8" name="TextBox 7"/>
          <p:cNvSpPr txBox="1"/>
          <p:nvPr/>
        </p:nvSpPr>
        <p:spPr>
          <a:xfrm>
            <a:off x="2782337" y="4978402"/>
            <a:ext cx="1233105" cy="369332"/>
          </a:xfrm>
          <a:prstGeom prst="rect">
            <a:avLst/>
          </a:prstGeom>
          <a:noFill/>
        </p:spPr>
        <p:txBody>
          <a:bodyPr wrap="none" rtlCol="0">
            <a:spAutoFit/>
          </a:bodyPr>
          <a:lstStyle/>
          <a:p>
            <a:r>
              <a:rPr lang="en-US" dirty="0"/>
              <a:t>Chunk 0xf2</a:t>
            </a:r>
          </a:p>
        </p:txBody>
      </p:sp>
      <p:cxnSp>
        <p:nvCxnSpPr>
          <p:cNvPr id="9" name="Straight Connector 8"/>
          <p:cNvCxnSpPr/>
          <p:nvPr/>
        </p:nvCxnSpPr>
        <p:spPr>
          <a:xfrm flipH="1">
            <a:off x="4554633" y="5104193"/>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989944" y="5104193"/>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142344" y="5104193"/>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12629" y="4734861"/>
            <a:ext cx="1659429" cy="369332"/>
          </a:xfrm>
          <a:prstGeom prst="rect">
            <a:avLst/>
          </a:prstGeom>
          <a:noFill/>
        </p:spPr>
        <p:txBody>
          <a:bodyPr wrap="none" rtlCol="0">
            <a:spAutoFit/>
          </a:bodyPr>
          <a:lstStyle/>
          <a:p>
            <a:r>
              <a:rPr lang="en-US" b="1" dirty="0"/>
              <a:t>File namespace</a:t>
            </a:r>
          </a:p>
        </p:txBody>
      </p:sp>
      <p:cxnSp>
        <p:nvCxnSpPr>
          <p:cNvPr id="13" name="Curved Connector 12"/>
          <p:cNvCxnSpPr>
            <a:endCxn id="7" idx="3"/>
          </p:cNvCxnSpPr>
          <p:nvPr/>
        </p:nvCxnSpPr>
        <p:spPr>
          <a:xfrm rot="16200000" flipV="1">
            <a:off x="3791881" y="4949448"/>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16756" y="5939512"/>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spTree>
    <p:extLst>
      <p:ext uri="{BB962C8B-B14F-4D97-AF65-F5344CB8AC3E}">
        <p14:creationId xmlns:p14="http://schemas.microsoft.com/office/powerpoint/2010/main" val="26168084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0"/>
            <a:ext cx="8229600" cy="1143000"/>
          </a:xfrm>
        </p:spPr>
        <p:txBody>
          <a:bodyPr/>
          <a:lstStyle/>
          <a:p>
            <a:r>
              <a:rPr lang="en-US" dirty="0"/>
              <a:t>GFS (Exercise) </a:t>
            </a:r>
            <a:r>
              <a:rPr lang="en-US" dirty="0">
                <a:solidFill>
                  <a:schemeClr val="accent2"/>
                </a:solidFill>
              </a:rPr>
              <a:t>(Crash)</a:t>
            </a:r>
          </a:p>
        </p:txBody>
      </p:sp>
      <p:sp>
        <p:nvSpPr>
          <p:cNvPr id="5" name="Rectangle 4"/>
          <p:cNvSpPr/>
          <p:nvPr/>
        </p:nvSpPr>
        <p:spPr>
          <a:xfrm>
            <a:off x="5377272" y="149099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191268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12165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391402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391402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391402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391402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30754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30754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30754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30754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30754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30754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33400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31707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38964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38964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54981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21505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64573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52297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193204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05783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05783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05783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68850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190308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62477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394581" y="1873166"/>
            <a:ext cx="2631399" cy="369332"/>
          </a:xfrm>
          <a:prstGeom prst="rect">
            <a:avLst/>
          </a:prstGeom>
          <a:noFill/>
        </p:spPr>
        <p:txBody>
          <a:bodyPr wrap="none" rtlCol="0">
            <a:spAutoFit/>
          </a:bodyPr>
          <a:lstStyle/>
          <a:p>
            <a:r>
              <a:rPr lang="en-US" dirty="0">
                <a:solidFill>
                  <a:srgbClr val="0000FF"/>
                </a:solidFill>
              </a:rPr>
              <a:t>1. (file name, byte ranges)</a:t>
            </a:r>
          </a:p>
        </p:txBody>
      </p:sp>
      <p:sp>
        <p:nvSpPr>
          <p:cNvPr id="35" name="Rectangle 34"/>
          <p:cNvSpPr/>
          <p:nvPr/>
        </p:nvSpPr>
        <p:spPr>
          <a:xfrm>
            <a:off x="249161" y="112005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130798" y="5892023"/>
            <a:ext cx="8916524" cy="923330"/>
          </a:xfrm>
          <a:prstGeom prst="rect">
            <a:avLst/>
          </a:prstGeom>
          <a:noFill/>
        </p:spPr>
        <p:txBody>
          <a:bodyPr wrap="none" rtlCol="0">
            <a:spAutoFit/>
          </a:bodyPr>
          <a:lstStyle/>
          <a:p>
            <a:r>
              <a:rPr lang="en-US" i="1" dirty="0">
                <a:solidFill>
                  <a:srgbClr val="0000FF"/>
                </a:solidFill>
              </a:rPr>
              <a:t>Assume that the GFS master crashed after </a:t>
            </a:r>
            <a:r>
              <a:rPr lang="en-US" i="1" dirty="0">
                <a:solidFill>
                  <a:srgbClr val="0000FF"/>
                </a:solidFill>
                <a:highlight>
                  <a:srgbClr val="FFFF00"/>
                </a:highlight>
              </a:rPr>
              <a:t>GFS client sends</a:t>
            </a:r>
            <a:r>
              <a:rPr lang="en-US" i="1" dirty="0">
                <a:solidFill>
                  <a:srgbClr val="0000FF"/>
                </a:solidFill>
              </a:rPr>
              <a:t> </a:t>
            </a:r>
            <a:r>
              <a:rPr lang="en-US" b="1" i="1" dirty="0">
                <a:solidFill>
                  <a:srgbClr val="0000FF"/>
                </a:solidFill>
              </a:rPr>
              <a:t>2. (file name, chunk index</a:t>
            </a:r>
            <a:r>
              <a:rPr lang="en-US" i="1" dirty="0">
                <a:solidFill>
                  <a:srgbClr val="0000FF"/>
                </a:solidFill>
              </a:rPr>
              <a:t>). Show </a:t>
            </a:r>
          </a:p>
          <a:p>
            <a:r>
              <a:rPr lang="en-US" i="1" dirty="0">
                <a:solidFill>
                  <a:srgbClr val="0000FF"/>
                </a:solidFill>
              </a:rPr>
              <a:t>the messages that can be exchanged between the different components of GFS until the read </a:t>
            </a:r>
          </a:p>
          <a:p>
            <a:r>
              <a:rPr lang="en-US" i="1" dirty="0">
                <a:solidFill>
                  <a:srgbClr val="0000FF"/>
                </a:solidFill>
              </a:rPr>
              <a:t>completes. </a:t>
            </a:r>
          </a:p>
        </p:txBody>
      </p:sp>
      <p:cxnSp>
        <p:nvCxnSpPr>
          <p:cNvPr id="36" name="Straight Arrow Connector 35"/>
          <p:cNvCxnSpPr>
            <a:stCxn id="5" idx="1"/>
            <a:endCxn id="30" idx="3"/>
          </p:cNvCxnSpPr>
          <p:nvPr/>
        </p:nvCxnSpPr>
        <p:spPr>
          <a:xfrm flipH="1">
            <a:off x="2540000" y="2156228"/>
            <a:ext cx="2837272" cy="105882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rot="20382666">
            <a:off x="2635202" y="2282770"/>
            <a:ext cx="2654393" cy="369332"/>
          </a:xfrm>
          <a:prstGeom prst="rect">
            <a:avLst/>
          </a:prstGeom>
          <a:noFill/>
        </p:spPr>
        <p:txBody>
          <a:bodyPr wrap="none" rtlCol="0">
            <a:spAutoFit/>
          </a:bodyPr>
          <a:lstStyle/>
          <a:p>
            <a:r>
              <a:rPr lang="en-US" dirty="0">
                <a:solidFill>
                  <a:srgbClr val="0000FF"/>
                </a:solidFill>
              </a:rPr>
              <a:t>2. (file name, chunk index)</a:t>
            </a:r>
          </a:p>
        </p:txBody>
      </p:sp>
      <p:cxnSp>
        <p:nvCxnSpPr>
          <p:cNvPr id="40" name="Straight Arrow Connector 39"/>
          <p:cNvCxnSpPr/>
          <p:nvPr/>
        </p:nvCxnSpPr>
        <p:spPr>
          <a:xfrm flipV="1">
            <a:off x="2533014" y="2549818"/>
            <a:ext cx="2837272" cy="103130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rot="20382666">
            <a:off x="3335507" y="2903985"/>
            <a:ext cx="1800493" cy="646331"/>
          </a:xfrm>
          <a:prstGeom prst="rect">
            <a:avLst/>
          </a:prstGeom>
          <a:noFill/>
        </p:spPr>
        <p:txBody>
          <a:bodyPr wrap="none" rtlCol="0">
            <a:spAutoFit/>
          </a:bodyPr>
          <a:lstStyle/>
          <a:p>
            <a:r>
              <a:rPr lang="en-US" dirty="0">
                <a:solidFill>
                  <a:srgbClr val="0000FF"/>
                </a:solidFill>
              </a:rPr>
              <a:t>3. (chunk handle, </a:t>
            </a:r>
          </a:p>
          <a:p>
            <a:r>
              <a:rPr lang="en-US" dirty="0">
                <a:solidFill>
                  <a:srgbClr val="0000FF"/>
                </a:solidFill>
              </a:rPr>
              <a:t>replica locations)</a:t>
            </a:r>
          </a:p>
        </p:txBody>
      </p:sp>
      <p:cxnSp>
        <p:nvCxnSpPr>
          <p:cNvPr id="42" name="Straight Arrow Connector 41"/>
          <p:cNvCxnSpPr>
            <a:stCxn id="9" idx="1"/>
            <a:endCxn id="30" idx="2"/>
          </p:cNvCxnSpPr>
          <p:nvPr/>
        </p:nvCxnSpPr>
        <p:spPr>
          <a:xfrm flipH="1" flipV="1">
            <a:off x="1394581" y="3880294"/>
            <a:ext cx="2161418" cy="997721"/>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436298">
            <a:off x="798143" y="4296904"/>
            <a:ext cx="3018900" cy="369332"/>
          </a:xfrm>
          <a:prstGeom prst="rect">
            <a:avLst/>
          </a:prstGeom>
          <a:noFill/>
        </p:spPr>
        <p:txBody>
          <a:bodyPr wrap="none" rtlCol="0">
            <a:spAutoFit/>
          </a:bodyPr>
          <a:lstStyle/>
          <a:p>
            <a:r>
              <a:rPr lang="en-US" dirty="0">
                <a:solidFill>
                  <a:srgbClr val="0000FF"/>
                </a:solidFill>
              </a:rPr>
              <a:t>4. (chunk handle, byte ranges)</a:t>
            </a:r>
          </a:p>
        </p:txBody>
      </p:sp>
      <p:cxnSp>
        <p:nvCxnSpPr>
          <p:cNvPr id="44" name="Straight Arrow Connector 43"/>
          <p:cNvCxnSpPr/>
          <p:nvPr/>
        </p:nvCxnSpPr>
        <p:spPr>
          <a:xfrm>
            <a:off x="249161" y="3880294"/>
            <a:ext cx="3306838" cy="1635140"/>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rot="1526987">
            <a:off x="1387770" y="4741729"/>
            <a:ext cx="1314032" cy="369332"/>
          </a:xfrm>
          <a:prstGeom prst="rect">
            <a:avLst/>
          </a:prstGeom>
          <a:noFill/>
        </p:spPr>
        <p:txBody>
          <a:bodyPr wrap="none" rtlCol="0">
            <a:spAutoFit/>
          </a:bodyPr>
          <a:lstStyle/>
          <a:p>
            <a:r>
              <a:rPr lang="en-US" dirty="0">
                <a:solidFill>
                  <a:srgbClr val="0000FF"/>
                </a:solidFill>
              </a:rPr>
              <a:t>5. (file data)</a:t>
            </a:r>
          </a:p>
        </p:txBody>
      </p:sp>
      <p:cxnSp>
        <p:nvCxnSpPr>
          <p:cNvPr id="47" name="Straight Arrow Connector 46"/>
          <p:cNvCxnSpPr/>
          <p:nvPr/>
        </p:nvCxnSpPr>
        <p:spPr>
          <a:xfrm>
            <a:off x="853052" y="162477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30798" y="1892304"/>
            <a:ext cx="772116" cy="646331"/>
          </a:xfrm>
          <a:prstGeom prst="rect">
            <a:avLst/>
          </a:prstGeom>
          <a:noFill/>
        </p:spPr>
        <p:txBody>
          <a:bodyPr wrap="none" rtlCol="0">
            <a:spAutoFit/>
          </a:bodyPr>
          <a:lstStyle/>
          <a:p>
            <a:r>
              <a:rPr lang="en-US" dirty="0">
                <a:solidFill>
                  <a:srgbClr val="0000FF"/>
                </a:solidFill>
              </a:rPr>
              <a:t>6. (file </a:t>
            </a:r>
          </a:p>
          <a:p>
            <a:r>
              <a:rPr lang="en-US" dirty="0">
                <a:solidFill>
                  <a:srgbClr val="0000FF"/>
                </a:solidFill>
              </a:rPr>
              <a:t>data)</a:t>
            </a:r>
          </a:p>
        </p:txBody>
      </p:sp>
    </p:spTree>
    <p:extLst>
      <p:ext uri="{BB962C8B-B14F-4D97-AF65-F5344CB8AC3E}">
        <p14:creationId xmlns:p14="http://schemas.microsoft.com/office/powerpoint/2010/main" val="3097987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Master </a:t>
            </a:r>
            <a:r>
              <a:rPr lang="en-US" dirty="0">
                <a:solidFill>
                  <a:schemeClr val="accent2"/>
                </a:solidFill>
              </a:rPr>
              <a:t>(Replicas)</a:t>
            </a:r>
          </a:p>
        </p:txBody>
      </p:sp>
      <p:sp>
        <p:nvSpPr>
          <p:cNvPr id="3" name="Content Placeholder 2"/>
          <p:cNvSpPr>
            <a:spLocks noGrp="1"/>
          </p:cNvSpPr>
          <p:nvPr>
            <p:ph idx="1"/>
          </p:nvPr>
        </p:nvSpPr>
        <p:spPr/>
        <p:txBody>
          <a:bodyPr/>
          <a:lstStyle/>
          <a:p>
            <a:r>
              <a:rPr lang="en-US" dirty="0"/>
              <a:t>GFS master runs on a separate machine</a:t>
            </a:r>
          </a:p>
          <a:p>
            <a:pPr lvl="1" algn="just"/>
            <a:r>
              <a:rPr lang="en-US" dirty="0">
                <a:solidFill>
                  <a:srgbClr val="0000FF"/>
                </a:solidFill>
              </a:rPr>
              <a:t>Initially, GFS supported one master, but later supported replicas to deal with fault tolerance</a:t>
            </a:r>
          </a:p>
          <a:p>
            <a:pPr lvl="1" algn="just"/>
            <a:r>
              <a:rPr lang="en-US" dirty="0">
                <a:solidFill>
                  <a:srgbClr val="0000FF"/>
                </a:solidFill>
              </a:rPr>
              <a:t>The replicas use </a:t>
            </a:r>
            <a:r>
              <a:rPr lang="en-US" dirty="0" err="1">
                <a:solidFill>
                  <a:srgbClr val="0000FF"/>
                </a:solidFill>
                <a:highlight>
                  <a:srgbClr val="FFFF00"/>
                </a:highlight>
              </a:rPr>
              <a:t>Paxos</a:t>
            </a:r>
            <a:r>
              <a:rPr lang="en-US" dirty="0">
                <a:solidFill>
                  <a:srgbClr val="0000FF"/>
                </a:solidFill>
              </a:rPr>
              <a:t> (discussed in the course) for coordination</a:t>
            </a:r>
          </a:p>
        </p:txBody>
      </p:sp>
      <p:sp>
        <p:nvSpPr>
          <p:cNvPr id="4" name="Rectangle 3"/>
          <p:cNvSpPr/>
          <p:nvPr/>
        </p:nvSpPr>
        <p:spPr>
          <a:xfrm>
            <a:off x="2669880" y="4537351"/>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714605" y="4959050"/>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4919745" y="4168019"/>
            <a:ext cx="870739" cy="369332"/>
          </a:xfrm>
          <a:prstGeom prst="rect">
            <a:avLst/>
          </a:prstGeom>
          <a:noFill/>
        </p:spPr>
        <p:txBody>
          <a:bodyPr wrap="none" rtlCol="0">
            <a:spAutoFit/>
          </a:bodyPr>
          <a:lstStyle/>
          <a:p>
            <a:r>
              <a:rPr lang="en-US" b="1" dirty="0"/>
              <a:t>Master</a:t>
            </a:r>
          </a:p>
        </p:txBody>
      </p:sp>
      <p:sp>
        <p:nvSpPr>
          <p:cNvPr id="7" name="TextBox 6"/>
          <p:cNvSpPr txBox="1"/>
          <p:nvPr/>
        </p:nvSpPr>
        <p:spPr>
          <a:xfrm>
            <a:off x="2889253" y="4569333"/>
            <a:ext cx="1098077" cy="369332"/>
          </a:xfrm>
          <a:prstGeom prst="rect">
            <a:avLst/>
          </a:prstGeom>
          <a:noFill/>
        </p:spPr>
        <p:txBody>
          <a:bodyPr wrap="none" rtlCol="0">
            <a:spAutoFit/>
          </a:bodyPr>
          <a:lstStyle/>
          <a:p>
            <a:r>
              <a:rPr lang="en-US" b="1" dirty="0"/>
              <a:t>/user/file</a:t>
            </a:r>
          </a:p>
        </p:txBody>
      </p:sp>
      <p:sp>
        <p:nvSpPr>
          <p:cNvPr id="8" name="TextBox 7"/>
          <p:cNvSpPr txBox="1"/>
          <p:nvPr/>
        </p:nvSpPr>
        <p:spPr>
          <a:xfrm>
            <a:off x="2782337" y="4978402"/>
            <a:ext cx="1233105" cy="369332"/>
          </a:xfrm>
          <a:prstGeom prst="rect">
            <a:avLst/>
          </a:prstGeom>
          <a:noFill/>
        </p:spPr>
        <p:txBody>
          <a:bodyPr wrap="none" rtlCol="0">
            <a:spAutoFit/>
          </a:bodyPr>
          <a:lstStyle/>
          <a:p>
            <a:r>
              <a:rPr lang="en-US" dirty="0"/>
              <a:t>Chunk 0xf2</a:t>
            </a:r>
          </a:p>
        </p:txBody>
      </p:sp>
      <p:cxnSp>
        <p:nvCxnSpPr>
          <p:cNvPr id="9" name="Straight Connector 8"/>
          <p:cNvCxnSpPr/>
          <p:nvPr/>
        </p:nvCxnSpPr>
        <p:spPr>
          <a:xfrm flipH="1">
            <a:off x="4554633" y="5104193"/>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989944" y="5104193"/>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142344" y="5104193"/>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12629" y="4734861"/>
            <a:ext cx="1659429" cy="369332"/>
          </a:xfrm>
          <a:prstGeom prst="rect">
            <a:avLst/>
          </a:prstGeom>
          <a:noFill/>
        </p:spPr>
        <p:txBody>
          <a:bodyPr wrap="none" rtlCol="0">
            <a:spAutoFit/>
          </a:bodyPr>
          <a:lstStyle/>
          <a:p>
            <a:r>
              <a:rPr lang="en-US" b="1" dirty="0"/>
              <a:t>File namespace</a:t>
            </a:r>
          </a:p>
        </p:txBody>
      </p:sp>
      <p:cxnSp>
        <p:nvCxnSpPr>
          <p:cNvPr id="13" name="Curved Connector 12"/>
          <p:cNvCxnSpPr>
            <a:endCxn id="7" idx="3"/>
          </p:cNvCxnSpPr>
          <p:nvPr/>
        </p:nvCxnSpPr>
        <p:spPr>
          <a:xfrm rot="16200000" flipV="1">
            <a:off x="3791881" y="4949448"/>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16756" y="5939512"/>
            <a:ext cx="4675754" cy="369332"/>
          </a:xfrm>
          <a:prstGeom prst="rect">
            <a:avLst/>
          </a:prstGeom>
          <a:noFill/>
        </p:spPr>
        <p:txBody>
          <a:bodyPr wrap="none" rtlCol="0">
            <a:spAutoFit/>
          </a:bodyPr>
          <a:lstStyle/>
          <a:p>
            <a:r>
              <a:rPr lang="en-US" i="1" dirty="0">
                <a:solidFill>
                  <a:srgbClr val="0000FF"/>
                </a:solidFill>
              </a:rPr>
              <a:t>Chunk Handle is a 64 bit unique global identifier</a:t>
            </a:r>
          </a:p>
        </p:txBody>
      </p:sp>
    </p:spTree>
    <p:extLst>
      <p:ext uri="{BB962C8B-B14F-4D97-AF65-F5344CB8AC3E}">
        <p14:creationId xmlns:p14="http://schemas.microsoft.com/office/powerpoint/2010/main" val="3922337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a:t>
            </a:r>
          </a:p>
        </p:txBody>
      </p:sp>
      <p:sp>
        <p:nvSpPr>
          <p:cNvPr id="3" name="Content Placeholder 2"/>
          <p:cNvSpPr>
            <a:spLocks noGrp="1"/>
          </p:cNvSpPr>
          <p:nvPr>
            <p:ph idx="1"/>
          </p:nvPr>
        </p:nvSpPr>
        <p:spPr/>
        <p:txBody>
          <a:bodyPr/>
          <a:lstStyle/>
          <a:p>
            <a:r>
              <a:rPr lang="en-US" dirty="0">
                <a:solidFill>
                  <a:srgbClr val="0000FF"/>
                </a:solidFill>
              </a:rPr>
              <a:t>(Update)</a:t>
            </a:r>
          </a:p>
          <a:p>
            <a:pPr lvl="1" algn="just"/>
            <a:r>
              <a:rPr lang="en-US" dirty="0">
                <a:solidFill>
                  <a:srgbClr val="0000FF"/>
                </a:solidFill>
              </a:rPr>
              <a:t>Write</a:t>
            </a:r>
            <a:r>
              <a:rPr lang="en-US" dirty="0"/>
              <a:t>: Application specifies the file offset to write. This is regular write operation. </a:t>
            </a:r>
          </a:p>
          <a:p>
            <a:pPr lvl="1" algn="just"/>
            <a:r>
              <a:rPr lang="en-US" dirty="0">
                <a:solidFill>
                  <a:srgbClr val="0000FF"/>
                </a:solidFill>
              </a:rPr>
              <a:t>Record Appends</a:t>
            </a:r>
            <a:r>
              <a:rPr lang="en-US" dirty="0"/>
              <a:t>:</a:t>
            </a:r>
          </a:p>
          <a:p>
            <a:pPr lvl="2" algn="just"/>
            <a:r>
              <a:rPr lang="en-US" dirty="0"/>
              <a:t>Appends data to a file </a:t>
            </a:r>
          </a:p>
          <a:p>
            <a:pPr lvl="2" algn="just"/>
            <a:r>
              <a:rPr lang="en-US" dirty="0"/>
              <a:t>Data is appended atomically at least once</a:t>
            </a:r>
          </a:p>
          <a:p>
            <a:pPr lvl="2" algn="just"/>
            <a:r>
              <a:rPr lang="en-US" dirty="0"/>
              <a:t>Offset is chosen by GFS and not the application</a:t>
            </a:r>
          </a:p>
        </p:txBody>
      </p:sp>
    </p:spTree>
    <p:extLst>
      <p:ext uri="{BB962C8B-B14F-4D97-AF65-F5344CB8AC3E}">
        <p14:creationId xmlns:p14="http://schemas.microsoft.com/office/powerpoint/2010/main" val="3279720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a:t>
            </a:r>
          </a:p>
        </p:txBody>
      </p:sp>
      <p:sp>
        <p:nvSpPr>
          <p:cNvPr id="3" name="Content Placeholder 2"/>
          <p:cNvSpPr>
            <a:spLocks noGrp="1"/>
          </p:cNvSpPr>
          <p:nvPr>
            <p:ph idx="1"/>
          </p:nvPr>
        </p:nvSpPr>
        <p:spPr>
          <a:xfrm>
            <a:off x="457200" y="1600200"/>
            <a:ext cx="8229600" cy="4786086"/>
          </a:xfrm>
        </p:spPr>
        <p:txBody>
          <a:bodyPr>
            <a:normAutofit/>
          </a:bodyPr>
          <a:lstStyle/>
          <a:p>
            <a:r>
              <a:rPr lang="en-US" dirty="0">
                <a:solidFill>
                  <a:srgbClr val="0000FF"/>
                </a:solidFill>
              </a:rPr>
              <a:t>(Update Order) </a:t>
            </a:r>
          </a:p>
          <a:p>
            <a:pPr lvl="1"/>
            <a:r>
              <a:rPr lang="en-US" dirty="0">
                <a:solidFill>
                  <a:srgbClr val="0000FF"/>
                </a:solidFill>
              </a:rPr>
              <a:t>We note that chunk servers replicate chunks</a:t>
            </a:r>
          </a:p>
          <a:p>
            <a:pPr lvl="1" algn="just"/>
            <a:r>
              <a:rPr lang="en-US" dirty="0">
                <a:solidFill>
                  <a:srgbClr val="0000FF"/>
                </a:solidFill>
              </a:rPr>
              <a:t>Rule #1: </a:t>
            </a:r>
            <a:r>
              <a:rPr lang="en-US" i="1" dirty="0">
                <a:solidFill>
                  <a:srgbClr val="000000"/>
                </a:solidFill>
              </a:rPr>
              <a:t>Updates to each chunk must be ordered in the exactly same fashion at the other chunk replicas</a:t>
            </a:r>
          </a:p>
          <a:p>
            <a:pPr lvl="1" algn="just"/>
            <a:endParaRPr lang="en-US" i="1" dirty="0">
              <a:solidFill>
                <a:srgbClr val="000000"/>
              </a:solidFill>
            </a:endParaRPr>
          </a:p>
          <a:p>
            <a:pPr algn="just"/>
            <a:r>
              <a:rPr lang="en-US" i="1" dirty="0">
                <a:solidFill>
                  <a:schemeClr val="accent2"/>
                </a:solidFill>
              </a:rPr>
              <a:t>This is essentially a question on how to ensure consistency across ALL chunk replicas upon operations</a:t>
            </a:r>
          </a:p>
          <a:p>
            <a:pPr marL="457200" lvl="1" indent="0" algn="just">
              <a:buNone/>
            </a:pPr>
            <a:endParaRPr lang="en-US" dirty="0"/>
          </a:p>
        </p:txBody>
      </p:sp>
    </p:spTree>
    <p:extLst>
      <p:ext uri="{BB962C8B-B14F-4D97-AF65-F5344CB8AC3E}">
        <p14:creationId xmlns:p14="http://schemas.microsoft.com/office/powerpoint/2010/main" val="363060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Operations (Client’s view)</a:t>
            </a:r>
          </a:p>
        </p:txBody>
      </p:sp>
      <p:sp>
        <p:nvSpPr>
          <p:cNvPr id="3" name="Content Placeholder 2"/>
          <p:cNvSpPr>
            <a:spLocks noGrp="1"/>
          </p:cNvSpPr>
          <p:nvPr>
            <p:ph idx="1"/>
          </p:nvPr>
        </p:nvSpPr>
        <p:spPr/>
        <p:txBody>
          <a:bodyPr/>
          <a:lstStyle/>
          <a:p>
            <a:r>
              <a:rPr lang="en-US" dirty="0">
                <a:solidFill>
                  <a:schemeClr val="accent2"/>
                </a:solidFill>
              </a:rPr>
              <a:t>Operations available</a:t>
            </a:r>
          </a:p>
          <a:p>
            <a:pPr lvl="1"/>
            <a:r>
              <a:rPr lang="en-US" dirty="0"/>
              <a:t>Open file</a:t>
            </a:r>
          </a:p>
          <a:p>
            <a:pPr lvl="1"/>
            <a:r>
              <a:rPr lang="en-US" dirty="0"/>
              <a:t>Read file</a:t>
            </a:r>
          </a:p>
          <a:p>
            <a:pPr lvl="1"/>
            <a:r>
              <a:rPr lang="en-US" dirty="0"/>
              <a:t>Write file</a:t>
            </a:r>
          </a:p>
          <a:p>
            <a:pPr lvl="1"/>
            <a:r>
              <a:rPr lang="en-US" dirty="0"/>
              <a:t>Close file</a:t>
            </a:r>
          </a:p>
          <a:p>
            <a:pPr lvl="1"/>
            <a:endParaRPr lang="en-US" dirty="0">
              <a:solidFill>
                <a:srgbClr val="0000FF"/>
              </a:solidFill>
            </a:endParaRPr>
          </a:p>
          <a:p>
            <a:r>
              <a:rPr lang="en-US" dirty="0">
                <a:solidFill>
                  <a:srgbClr val="0000FF"/>
                </a:solidFill>
              </a:rPr>
              <a:t>Client’s wish to perform these operations in any arbitrary order on any arbitrary file. </a:t>
            </a:r>
          </a:p>
        </p:txBody>
      </p:sp>
    </p:spTree>
    <p:extLst>
      <p:ext uri="{BB962C8B-B14F-4D97-AF65-F5344CB8AC3E}">
        <p14:creationId xmlns:p14="http://schemas.microsoft.com/office/powerpoint/2010/main" val="11164286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Consistency</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456273" cy="369332"/>
          </a:xfrm>
          <a:prstGeom prst="rect">
            <a:avLst/>
          </a:prstGeom>
          <a:noFill/>
        </p:spPr>
        <p:txBody>
          <a:bodyPr wrap="none" rtlCol="0">
            <a:spAutoFit/>
          </a:bodyPr>
          <a:lstStyle/>
          <a:p>
            <a:r>
              <a:rPr lang="en-US" b="1" dirty="0"/>
              <a:t>Chunk Server</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23427" y="4180115"/>
            <a:ext cx="1456273" cy="369332"/>
          </a:xfrm>
          <a:prstGeom prst="rect">
            <a:avLst/>
          </a:prstGeom>
          <a:noFill/>
        </p:spPr>
        <p:txBody>
          <a:bodyPr wrap="none" rtlCol="0">
            <a:spAutoFit/>
          </a:bodyPr>
          <a:lstStyle/>
          <a:p>
            <a:r>
              <a:rPr lang="en-US" b="1" dirty="0"/>
              <a:t>Chunk Server</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rPr>
              <a:t>R1</a:t>
            </a:r>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rPr>
              <a:t>R2</a:t>
            </a:r>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0" idx="0"/>
            <a:endCxn id="35" idx="2"/>
          </p:cNvCxnSpPr>
          <p:nvPr/>
        </p:nvCxnSpPr>
        <p:spPr>
          <a:xfrm flipV="1">
            <a:off x="1394581" y="1890869"/>
            <a:ext cx="0" cy="92503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394581" y="2139256"/>
            <a:ext cx="2631399" cy="369332"/>
          </a:xfrm>
          <a:prstGeom prst="rect">
            <a:avLst/>
          </a:prstGeom>
          <a:noFill/>
        </p:spPr>
        <p:txBody>
          <a:bodyPr wrap="none" rtlCol="0">
            <a:spAutoFit/>
          </a:bodyPr>
          <a:lstStyle/>
          <a:p>
            <a:r>
              <a:rPr lang="en-US" dirty="0">
                <a:solidFill>
                  <a:srgbClr val="0000FF"/>
                </a:solidFill>
              </a:rPr>
              <a:t>1. (file name, byte ranges)</a:t>
            </a:r>
          </a:p>
        </p:txBody>
      </p: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438762" y="6362095"/>
            <a:ext cx="8409661" cy="369332"/>
          </a:xfrm>
          <a:prstGeom prst="rect">
            <a:avLst/>
          </a:prstGeom>
          <a:noFill/>
        </p:spPr>
        <p:txBody>
          <a:bodyPr wrap="none" rtlCol="0">
            <a:spAutoFit/>
          </a:bodyPr>
          <a:lstStyle/>
          <a:p>
            <a:r>
              <a:rPr lang="en-US" i="1" dirty="0">
                <a:solidFill>
                  <a:srgbClr val="0000FF"/>
                </a:solidFill>
              </a:rPr>
              <a:t>R1 and R2 are chunk replicas. They must observes writes W1 and W2 in the same order. </a:t>
            </a:r>
          </a:p>
        </p:txBody>
      </p:sp>
      <p:cxnSp>
        <p:nvCxnSpPr>
          <p:cNvPr id="19" name="Elbow Connector 18"/>
          <p:cNvCxnSpPr>
            <a:stCxn id="30" idx="2"/>
            <a:endCxn id="15" idx="1"/>
          </p:cNvCxnSpPr>
          <p:nvPr/>
        </p:nvCxnSpPr>
        <p:spPr>
          <a:xfrm rot="16200000" flipH="1">
            <a:off x="2179962" y="3361002"/>
            <a:ext cx="856634" cy="2427397"/>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62341" y="4669971"/>
            <a:ext cx="507020" cy="369332"/>
          </a:xfrm>
          <a:prstGeom prst="rect">
            <a:avLst/>
          </a:prstGeom>
          <a:noFill/>
        </p:spPr>
        <p:txBody>
          <a:bodyPr wrap="none" rtlCol="0">
            <a:spAutoFit/>
          </a:bodyPr>
          <a:lstStyle/>
          <a:p>
            <a:r>
              <a:rPr lang="en-US" dirty="0">
                <a:solidFill>
                  <a:srgbClr val="0000FF"/>
                </a:solidFill>
              </a:rPr>
              <a:t>W1</a:t>
            </a:r>
          </a:p>
        </p:txBody>
      </p:sp>
      <p:cxnSp>
        <p:nvCxnSpPr>
          <p:cNvPr id="39" name="Elbow Connector 38"/>
          <p:cNvCxnSpPr/>
          <p:nvPr/>
        </p:nvCxnSpPr>
        <p:spPr>
          <a:xfrm>
            <a:off x="568772" y="4146384"/>
            <a:ext cx="3253208" cy="1225966"/>
          </a:xfrm>
          <a:prstGeom prst="bentConnector3">
            <a:avLst>
              <a:gd name="adj1" fmla="val -19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68772" y="5003018"/>
            <a:ext cx="507020" cy="369332"/>
          </a:xfrm>
          <a:prstGeom prst="rect">
            <a:avLst/>
          </a:prstGeom>
          <a:noFill/>
        </p:spPr>
        <p:txBody>
          <a:bodyPr wrap="none" rtlCol="0">
            <a:spAutoFit/>
          </a:bodyPr>
          <a:lstStyle/>
          <a:p>
            <a:r>
              <a:rPr lang="en-US" dirty="0">
                <a:solidFill>
                  <a:srgbClr val="0000FF"/>
                </a:solidFill>
              </a:rPr>
              <a:t>W2</a:t>
            </a:r>
          </a:p>
        </p:txBody>
      </p:sp>
      <p:cxnSp>
        <p:nvCxnSpPr>
          <p:cNvPr id="41" name="Elbow Connector 40"/>
          <p:cNvCxnSpPr>
            <a:stCxn id="30" idx="3"/>
            <a:endCxn id="18" idx="0"/>
          </p:cNvCxnSpPr>
          <p:nvPr/>
        </p:nvCxnSpPr>
        <p:spPr>
          <a:xfrm>
            <a:off x="2540000" y="3481146"/>
            <a:ext cx="3749405" cy="1092491"/>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287965" y="3496087"/>
            <a:ext cx="507020" cy="369332"/>
          </a:xfrm>
          <a:prstGeom prst="rect">
            <a:avLst/>
          </a:prstGeom>
          <a:noFill/>
        </p:spPr>
        <p:txBody>
          <a:bodyPr wrap="none" rtlCol="0">
            <a:spAutoFit/>
          </a:bodyPr>
          <a:lstStyle/>
          <a:p>
            <a:r>
              <a:rPr lang="en-US" dirty="0">
                <a:solidFill>
                  <a:srgbClr val="0000FF"/>
                </a:solidFill>
              </a:rPr>
              <a:t>W1</a:t>
            </a:r>
          </a:p>
        </p:txBody>
      </p:sp>
      <p:cxnSp>
        <p:nvCxnSpPr>
          <p:cNvPr id="43" name="Elbow Connector 42"/>
          <p:cNvCxnSpPr>
            <a:endCxn id="18" idx="1"/>
          </p:cNvCxnSpPr>
          <p:nvPr/>
        </p:nvCxnSpPr>
        <p:spPr>
          <a:xfrm>
            <a:off x="2569361" y="3737429"/>
            <a:ext cx="3538615" cy="1265589"/>
          </a:xfrm>
          <a:prstGeom prst="bentConnector3">
            <a:avLst>
              <a:gd name="adj1" fmla="val 8759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2678746" y="3650686"/>
            <a:ext cx="507020" cy="369332"/>
          </a:xfrm>
          <a:prstGeom prst="rect">
            <a:avLst/>
          </a:prstGeom>
          <a:noFill/>
        </p:spPr>
        <p:txBody>
          <a:bodyPr wrap="none" rtlCol="0">
            <a:spAutoFit/>
          </a:bodyPr>
          <a:lstStyle/>
          <a:p>
            <a:r>
              <a:rPr lang="en-US" dirty="0">
                <a:solidFill>
                  <a:srgbClr val="0000FF"/>
                </a:solidFill>
              </a:rPr>
              <a:t>W2</a:t>
            </a:r>
          </a:p>
        </p:txBody>
      </p:sp>
    </p:spTree>
    <p:extLst>
      <p:ext uri="{BB962C8B-B14F-4D97-AF65-F5344CB8AC3E}">
        <p14:creationId xmlns:p14="http://schemas.microsoft.com/office/powerpoint/2010/main" val="1635985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Consistency Violation</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2522" y="5932287"/>
            <a:ext cx="1154658" cy="369332"/>
          </a:xfrm>
          <a:prstGeom prst="rect">
            <a:avLst/>
          </a:prstGeom>
          <a:noFill/>
        </p:spPr>
        <p:txBody>
          <a:bodyPr wrap="none" rtlCol="0">
            <a:spAutoFit/>
          </a:bodyPr>
          <a:lstStyle/>
          <a:p>
            <a:r>
              <a:rPr lang="en-US" b="1" dirty="0"/>
              <a:t>GFS Client</a:t>
            </a:r>
          </a:p>
        </p:txBody>
      </p:sp>
      <p:sp>
        <p:nvSpPr>
          <p:cNvPr id="8" name="TextBox 7"/>
          <p:cNvSpPr txBox="1"/>
          <p:nvPr/>
        </p:nvSpPr>
        <p:spPr>
          <a:xfrm>
            <a:off x="4176179" y="5932287"/>
            <a:ext cx="1704576" cy="369332"/>
          </a:xfrm>
          <a:prstGeom prst="rect">
            <a:avLst/>
          </a:prstGeom>
          <a:noFill/>
        </p:spPr>
        <p:txBody>
          <a:bodyPr wrap="none" rtlCol="0">
            <a:spAutoFit/>
          </a:bodyPr>
          <a:lstStyle/>
          <a:p>
            <a:r>
              <a:rPr lang="en-US" b="1" dirty="0"/>
              <a:t>Chunk Replica 1</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572381" y="2037620"/>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93277" y="2010192"/>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6982224" y="5963735"/>
            <a:ext cx="1704576" cy="369332"/>
          </a:xfrm>
          <a:prstGeom prst="rect">
            <a:avLst/>
          </a:prstGeom>
          <a:noFill/>
        </p:spPr>
        <p:txBody>
          <a:bodyPr wrap="none" rtlCol="0">
            <a:spAutoFit/>
          </a:bodyPr>
          <a:lstStyle/>
          <a:p>
            <a:r>
              <a:rPr lang="en-US" b="1" dirty="0"/>
              <a:t>Chunk Replica 2</a:t>
            </a:r>
          </a:p>
        </p:txBody>
      </p:sp>
      <p:cxnSp>
        <p:nvCxnSpPr>
          <p:cNvPr id="27" name="Straight Arrow Connector 26"/>
          <p:cNvCxnSpPr/>
          <p:nvPr/>
        </p:nvCxnSpPr>
        <p:spPr>
          <a:xfrm>
            <a:off x="1536095" y="2379524"/>
            <a:ext cx="6502400" cy="168447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572381" y="2037620"/>
            <a:ext cx="6466114" cy="357457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785677" y="4064000"/>
            <a:ext cx="507020" cy="369332"/>
          </a:xfrm>
          <a:prstGeom prst="rect">
            <a:avLst/>
          </a:prstGeom>
          <a:noFill/>
        </p:spPr>
        <p:txBody>
          <a:bodyPr wrap="none" rtlCol="0">
            <a:spAutoFit/>
          </a:bodyPr>
          <a:lstStyle/>
          <a:p>
            <a:r>
              <a:rPr lang="en-US" dirty="0"/>
              <a:t>W1</a:t>
            </a:r>
          </a:p>
        </p:txBody>
      </p:sp>
      <p:sp>
        <p:nvSpPr>
          <p:cNvPr id="30" name="TextBox 29"/>
          <p:cNvSpPr txBox="1"/>
          <p:nvPr/>
        </p:nvSpPr>
        <p:spPr>
          <a:xfrm>
            <a:off x="6191587" y="3236686"/>
            <a:ext cx="507020" cy="369332"/>
          </a:xfrm>
          <a:prstGeom prst="rect">
            <a:avLst/>
          </a:prstGeom>
          <a:noFill/>
        </p:spPr>
        <p:txBody>
          <a:bodyPr wrap="none" rtlCol="0">
            <a:spAutoFit/>
          </a:bodyPr>
          <a:lstStyle/>
          <a:p>
            <a:r>
              <a:rPr lang="en-US" dirty="0"/>
              <a:t>W2</a:t>
            </a:r>
          </a:p>
        </p:txBody>
      </p:sp>
      <p:cxnSp>
        <p:nvCxnSpPr>
          <p:cNvPr id="31" name="Straight Arrow Connector 30"/>
          <p:cNvCxnSpPr/>
          <p:nvPr/>
        </p:nvCxnSpPr>
        <p:spPr>
          <a:xfrm>
            <a:off x="1572381" y="2379524"/>
            <a:ext cx="3285066" cy="2652095"/>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600297" y="4248666"/>
            <a:ext cx="507020" cy="369332"/>
          </a:xfrm>
          <a:prstGeom prst="rect">
            <a:avLst/>
          </a:prstGeom>
          <a:noFill/>
        </p:spPr>
        <p:txBody>
          <a:bodyPr wrap="none" rtlCol="0">
            <a:spAutoFit/>
          </a:bodyPr>
          <a:lstStyle/>
          <a:p>
            <a:r>
              <a:rPr lang="en-US" dirty="0"/>
              <a:t>W2</a:t>
            </a:r>
          </a:p>
        </p:txBody>
      </p:sp>
    </p:spTree>
    <p:extLst>
      <p:ext uri="{BB962C8B-B14F-4D97-AF65-F5344CB8AC3E}">
        <p14:creationId xmlns:p14="http://schemas.microsoft.com/office/powerpoint/2010/main" val="483066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solidFill>
                  <a:srgbClr val="0000FF"/>
                </a:solidFill>
              </a:rPr>
              <a:t>(Update Order)</a:t>
            </a:r>
          </a:p>
          <a:p>
            <a:pPr lvl="1"/>
            <a:r>
              <a:rPr lang="en-US" dirty="0">
                <a:solidFill>
                  <a:srgbClr val="0000FF"/>
                </a:solidFill>
              </a:rPr>
              <a:t>We note that chunk servers replicate chunks</a:t>
            </a:r>
          </a:p>
          <a:p>
            <a:pPr lvl="1" algn="just"/>
            <a:r>
              <a:rPr lang="en-US" dirty="0">
                <a:solidFill>
                  <a:srgbClr val="0000FF"/>
                </a:solidFill>
              </a:rPr>
              <a:t>Rule #1: </a:t>
            </a:r>
            <a:r>
              <a:rPr lang="en-US" i="1" dirty="0">
                <a:solidFill>
                  <a:srgbClr val="000000"/>
                </a:solidFill>
              </a:rPr>
              <a:t>Updates to each chunk must be ordered in the exactly same fashion at the other chunk replicas</a:t>
            </a:r>
          </a:p>
          <a:p>
            <a:pPr lvl="1" algn="just"/>
            <a:r>
              <a:rPr lang="en-US" i="1" dirty="0">
                <a:solidFill>
                  <a:srgbClr val="FF0000"/>
                </a:solidFill>
              </a:rPr>
              <a:t>Allow one of the replica to be primary and allow the primary to define the update order at all replicas</a:t>
            </a:r>
          </a:p>
          <a:p>
            <a:pPr lvl="1" algn="just"/>
            <a:endParaRPr lang="en-US" i="1" dirty="0">
              <a:solidFill>
                <a:schemeClr val="accent2"/>
              </a:solidFill>
            </a:endParaRPr>
          </a:p>
          <a:p>
            <a:pPr algn="just"/>
            <a:r>
              <a:rPr lang="en-US" i="1" dirty="0">
                <a:solidFill>
                  <a:schemeClr val="accent2"/>
                </a:solidFill>
              </a:rPr>
              <a:t>Goes back to consistency, </a:t>
            </a:r>
            <a:r>
              <a:rPr lang="en-US" i="1" dirty="0" err="1">
                <a:solidFill>
                  <a:schemeClr val="accent2"/>
                </a:solidFill>
                <a:highlight>
                  <a:srgbClr val="FFFF00"/>
                </a:highlight>
              </a:rPr>
              <a:t>Paxos</a:t>
            </a:r>
            <a:r>
              <a:rPr lang="en-US" i="1" dirty="0">
                <a:solidFill>
                  <a:schemeClr val="accent2"/>
                </a:solidFill>
              </a:rPr>
              <a:t> is a solution</a:t>
            </a:r>
          </a:p>
          <a:p>
            <a:pPr lvl="1" algn="just"/>
            <a:r>
              <a:rPr lang="en-US" i="1" dirty="0">
                <a:solidFill>
                  <a:schemeClr val="accent2"/>
                </a:solidFill>
              </a:rPr>
              <a:t>Otherwise, find another consistency method is ok</a:t>
            </a:r>
          </a:p>
          <a:p>
            <a:pPr marL="457200" lvl="1" indent="0" algn="just">
              <a:buNone/>
            </a:pPr>
            <a:endParaRPr lang="en-US" i="1" dirty="0">
              <a:solidFill>
                <a:srgbClr val="000000"/>
              </a:solidFill>
            </a:endParaRPr>
          </a:p>
          <a:p>
            <a:pPr marL="457200" lvl="1" indent="0" algn="just">
              <a:buNone/>
            </a:pPr>
            <a:endParaRPr lang="en-US" dirty="0"/>
          </a:p>
        </p:txBody>
      </p:sp>
    </p:spTree>
    <p:extLst>
      <p:ext uri="{BB962C8B-B14F-4D97-AF65-F5344CB8AC3E}">
        <p14:creationId xmlns:p14="http://schemas.microsoft.com/office/powerpoint/2010/main" val="18947284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Consistency Violation</a:t>
            </a:r>
          </a:p>
        </p:txBody>
      </p:sp>
      <p:cxnSp>
        <p:nvCxnSpPr>
          <p:cNvPr id="5" name="Straight Connector 4"/>
          <p:cNvCxnSpPr/>
          <p:nvPr/>
        </p:nvCxnSpPr>
        <p:spPr>
          <a:xfrm flipH="1">
            <a:off x="1536095"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4857447" y="1444954"/>
            <a:ext cx="24191" cy="4378476"/>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72522" y="5932287"/>
            <a:ext cx="1154658" cy="369332"/>
          </a:xfrm>
          <a:prstGeom prst="rect">
            <a:avLst/>
          </a:prstGeom>
          <a:noFill/>
        </p:spPr>
        <p:txBody>
          <a:bodyPr wrap="none" rtlCol="0">
            <a:spAutoFit/>
          </a:bodyPr>
          <a:lstStyle/>
          <a:p>
            <a:r>
              <a:rPr lang="en-US" b="1" dirty="0"/>
              <a:t>GFS Client</a:t>
            </a:r>
          </a:p>
        </p:txBody>
      </p:sp>
      <p:sp>
        <p:nvSpPr>
          <p:cNvPr id="8" name="TextBox 7"/>
          <p:cNvSpPr txBox="1"/>
          <p:nvPr/>
        </p:nvSpPr>
        <p:spPr>
          <a:xfrm>
            <a:off x="3686299" y="5932287"/>
            <a:ext cx="2342295" cy="369332"/>
          </a:xfrm>
          <a:prstGeom prst="rect">
            <a:avLst/>
          </a:prstGeom>
          <a:noFill/>
        </p:spPr>
        <p:txBody>
          <a:bodyPr wrap="none" rtlCol="0">
            <a:spAutoFit/>
          </a:bodyPr>
          <a:lstStyle/>
          <a:p>
            <a:r>
              <a:rPr lang="en-US" b="1" dirty="0"/>
              <a:t>Chunk Primary Replica</a:t>
            </a:r>
          </a:p>
        </p:txBody>
      </p:sp>
      <p:cxnSp>
        <p:nvCxnSpPr>
          <p:cNvPr id="16" name="Straight Connector 15"/>
          <p:cNvCxnSpPr/>
          <p:nvPr/>
        </p:nvCxnSpPr>
        <p:spPr>
          <a:xfrm flipH="1">
            <a:off x="8014304" y="1451001"/>
            <a:ext cx="24191" cy="4378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572381" y="2037620"/>
            <a:ext cx="3309257"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93277" y="2010192"/>
            <a:ext cx="507020" cy="369332"/>
          </a:xfrm>
          <a:prstGeom prst="rect">
            <a:avLst/>
          </a:prstGeom>
          <a:noFill/>
        </p:spPr>
        <p:txBody>
          <a:bodyPr wrap="none" rtlCol="0">
            <a:spAutoFit/>
          </a:bodyPr>
          <a:lstStyle/>
          <a:p>
            <a:r>
              <a:rPr lang="en-US" dirty="0"/>
              <a:t>W1</a:t>
            </a:r>
          </a:p>
        </p:txBody>
      </p:sp>
      <p:sp>
        <p:nvSpPr>
          <p:cNvPr id="26" name="TextBox 25"/>
          <p:cNvSpPr txBox="1"/>
          <p:nvPr/>
        </p:nvSpPr>
        <p:spPr>
          <a:xfrm>
            <a:off x="6557347" y="5963735"/>
            <a:ext cx="2586653" cy="369332"/>
          </a:xfrm>
          <a:prstGeom prst="rect">
            <a:avLst/>
          </a:prstGeom>
          <a:noFill/>
        </p:spPr>
        <p:txBody>
          <a:bodyPr wrap="none" rtlCol="0">
            <a:spAutoFit/>
          </a:bodyPr>
          <a:lstStyle/>
          <a:p>
            <a:r>
              <a:rPr lang="en-US" b="1" dirty="0"/>
              <a:t>Chunk Secondary Replica</a:t>
            </a:r>
          </a:p>
        </p:txBody>
      </p:sp>
      <p:cxnSp>
        <p:nvCxnSpPr>
          <p:cNvPr id="31" name="Straight Arrow Connector 30"/>
          <p:cNvCxnSpPr/>
          <p:nvPr/>
        </p:nvCxnSpPr>
        <p:spPr>
          <a:xfrm>
            <a:off x="1572381" y="2379524"/>
            <a:ext cx="3285066" cy="1224857"/>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093277" y="3075428"/>
            <a:ext cx="507020" cy="369332"/>
          </a:xfrm>
          <a:prstGeom prst="rect">
            <a:avLst/>
          </a:prstGeom>
          <a:noFill/>
        </p:spPr>
        <p:txBody>
          <a:bodyPr wrap="none" rtlCol="0">
            <a:spAutoFit/>
          </a:bodyPr>
          <a:lstStyle/>
          <a:p>
            <a:r>
              <a:rPr lang="en-US" dirty="0"/>
              <a:t>W2</a:t>
            </a:r>
          </a:p>
        </p:txBody>
      </p:sp>
      <p:cxnSp>
        <p:nvCxnSpPr>
          <p:cNvPr id="18" name="Straight Arrow Connector 17"/>
          <p:cNvCxnSpPr/>
          <p:nvPr/>
        </p:nvCxnSpPr>
        <p:spPr>
          <a:xfrm>
            <a:off x="4857447" y="3187095"/>
            <a:ext cx="3181048" cy="834571"/>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303837" y="3235049"/>
            <a:ext cx="507020" cy="369332"/>
          </a:xfrm>
          <a:prstGeom prst="rect">
            <a:avLst/>
          </a:prstGeom>
          <a:noFill/>
        </p:spPr>
        <p:txBody>
          <a:bodyPr wrap="none" rtlCol="0">
            <a:spAutoFit/>
          </a:bodyPr>
          <a:lstStyle/>
          <a:p>
            <a:r>
              <a:rPr lang="en-US" dirty="0"/>
              <a:t>W1</a:t>
            </a:r>
          </a:p>
        </p:txBody>
      </p:sp>
      <p:cxnSp>
        <p:nvCxnSpPr>
          <p:cNvPr id="21" name="Straight Arrow Connector 20"/>
          <p:cNvCxnSpPr/>
          <p:nvPr/>
        </p:nvCxnSpPr>
        <p:spPr>
          <a:xfrm flipH="1">
            <a:off x="4857447" y="4136572"/>
            <a:ext cx="3156858" cy="18142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269279" y="4136572"/>
            <a:ext cx="520771" cy="369332"/>
          </a:xfrm>
          <a:prstGeom prst="rect">
            <a:avLst/>
          </a:prstGeom>
          <a:noFill/>
        </p:spPr>
        <p:txBody>
          <a:bodyPr wrap="none" rtlCol="0">
            <a:spAutoFit/>
          </a:bodyPr>
          <a:lstStyle/>
          <a:p>
            <a:r>
              <a:rPr lang="en-US" dirty="0" err="1"/>
              <a:t>Ack</a:t>
            </a:r>
            <a:endParaRPr lang="en-US" dirty="0"/>
          </a:p>
        </p:txBody>
      </p:sp>
      <p:cxnSp>
        <p:nvCxnSpPr>
          <p:cNvPr id="33" name="Straight Arrow Connector 32"/>
          <p:cNvCxnSpPr/>
          <p:nvPr/>
        </p:nvCxnSpPr>
        <p:spPr>
          <a:xfrm>
            <a:off x="4833256" y="4530095"/>
            <a:ext cx="3181048" cy="598286"/>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314999" y="4645353"/>
            <a:ext cx="507020" cy="369332"/>
          </a:xfrm>
          <a:prstGeom prst="rect">
            <a:avLst/>
          </a:prstGeom>
          <a:noFill/>
        </p:spPr>
        <p:txBody>
          <a:bodyPr wrap="none" rtlCol="0">
            <a:spAutoFit/>
          </a:bodyPr>
          <a:lstStyle/>
          <a:p>
            <a:r>
              <a:rPr lang="en-US" dirty="0"/>
              <a:t>W2</a:t>
            </a:r>
          </a:p>
        </p:txBody>
      </p:sp>
      <p:cxnSp>
        <p:nvCxnSpPr>
          <p:cNvPr id="35" name="Straight Arrow Connector 34"/>
          <p:cNvCxnSpPr/>
          <p:nvPr/>
        </p:nvCxnSpPr>
        <p:spPr>
          <a:xfrm flipH="1">
            <a:off x="4833256" y="5406571"/>
            <a:ext cx="3181049" cy="36847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261805" y="5221905"/>
            <a:ext cx="520771" cy="369332"/>
          </a:xfrm>
          <a:prstGeom prst="rect">
            <a:avLst/>
          </a:prstGeom>
          <a:noFill/>
        </p:spPr>
        <p:txBody>
          <a:bodyPr wrap="none" rtlCol="0">
            <a:spAutoFit/>
          </a:bodyPr>
          <a:lstStyle/>
          <a:p>
            <a:r>
              <a:rPr lang="en-US" dirty="0" err="1"/>
              <a:t>Ack</a:t>
            </a:r>
            <a:endParaRPr lang="en-US" dirty="0"/>
          </a:p>
        </p:txBody>
      </p:sp>
    </p:spTree>
    <p:extLst>
      <p:ext uri="{BB962C8B-B14F-4D97-AF65-F5344CB8AC3E}">
        <p14:creationId xmlns:p14="http://schemas.microsoft.com/office/powerpoint/2010/main" val="8875970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(Protocols) </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a:solidFill>
                  <a:srgbClr val="0000FF"/>
                </a:solidFill>
                <a:highlight>
                  <a:srgbClr val="FFFF00"/>
                </a:highlight>
              </a:rPr>
              <a:t>(Selection of Primary Replica)</a:t>
            </a:r>
          </a:p>
          <a:p>
            <a:pPr lvl="1" algn="just"/>
            <a:r>
              <a:rPr lang="en-US" dirty="0">
                <a:solidFill>
                  <a:srgbClr val="0000FF"/>
                </a:solidFill>
              </a:rPr>
              <a:t>Rule #1: </a:t>
            </a:r>
            <a:r>
              <a:rPr lang="en-US" i="1" dirty="0">
                <a:solidFill>
                  <a:srgbClr val="000000"/>
                </a:solidFill>
              </a:rPr>
              <a:t>At one time, there must be exactly </a:t>
            </a:r>
            <a:r>
              <a:rPr lang="en-US" i="1" dirty="0">
                <a:solidFill>
                  <a:srgbClr val="000000"/>
                </a:solidFill>
                <a:highlight>
                  <a:srgbClr val="FFFF00"/>
                </a:highlight>
              </a:rPr>
              <a:t>one primary replica</a:t>
            </a:r>
            <a:r>
              <a:rPr lang="en-US" i="1" dirty="0">
                <a:solidFill>
                  <a:srgbClr val="000000"/>
                </a:solidFill>
              </a:rPr>
              <a:t> for each chunk</a:t>
            </a:r>
          </a:p>
          <a:p>
            <a:pPr lvl="2" algn="just"/>
            <a:r>
              <a:rPr lang="en-US" i="1" dirty="0">
                <a:solidFill>
                  <a:srgbClr val="FF0000"/>
                </a:solidFill>
              </a:rPr>
              <a:t>More than one primary may define different orders of write</a:t>
            </a:r>
          </a:p>
          <a:p>
            <a:pPr lvl="1" algn="just"/>
            <a:r>
              <a:rPr lang="en-US" i="1" dirty="0">
                <a:solidFill>
                  <a:srgbClr val="0000FF"/>
                </a:solidFill>
              </a:rPr>
              <a:t>GFS master selects a chunk server and grants it lease for a chunk</a:t>
            </a:r>
          </a:p>
          <a:p>
            <a:pPr lvl="1" algn="just"/>
            <a:endParaRPr lang="en-US" i="1" dirty="0">
              <a:solidFill>
                <a:srgbClr val="0000FF"/>
              </a:solidFill>
            </a:endParaRPr>
          </a:p>
          <a:p>
            <a:pPr algn="just"/>
            <a:r>
              <a:rPr lang="en-US" i="1" dirty="0">
                <a:solidFill>
                  <a:schemeClr val="accent2"/>
                </a:solidFill>
              </a:rPr>
              <a:t>This is for the server to select primary</a:t>
            </a:r>
          </a:p>
          <a:p>
            <a:pPr lvl="1" algn="just"/>
            <a:r>
              <a:rPr lang="en-US" i="1" dirty="0">
                <a:solidFill>
                  <a:schemeClr val="accent2"/>
                </a:solidFill>
              </a:rPr>
              <a:t>There is still consensus needed for chunks to reach consensus on the values they hold</a:t>
            </a:r>
          </a:p>
          <a:p>
            <a:pPr marL="457200" lvl="1" indent="0" algn="just">
              <a:buNone/>
            </a:pPr>
            <a:endParaRPr lang="en-US" i="1" dirty="0">
              <a:solidFill>
                <a:srgbClr val="000000"/>
              </a:solidFill>
            </a:endParaRPr>
          </a:p>
          <a:p>
            <a:pPr marL="457200" lvl="1" indent="0" algn="just">
              <a:buNone/>
            </a:pPr>
            <a:endParaRPr lang="en-US" dirty="0"/>
          </a:p>
        </p:txBody>
      </p:sp>
    </p:spTree>
    <p:extLst>
      <p:ext uri="{BB962C8B-B14F-4D97-AF65-F5344CB8AC3E}">
        <p14:creationId xmlns:p14="http://schemas.microsoft.com/office/powerpoint/2010/main" val="33244851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GFS (Primary Chunk Server)</a:t>
            </a:r>
            <a:br>
              <a:rPr lang="en-US" dirty="0"/>
            </a:br>
            <a:r>
              <a:rPr lang="en-US" dirty="0">
                <a:solidFill>
                  <a:schemeClr val="accent2"/>
                </a:solidFill>
              </a:rPr>
              <a:t>Selection of chunk</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734557" cy="369332"/>
          </a:xfrm>
          <a:prstGeom prst="rect">
            <a:avLst/>
          </a:prstGeom>
          <a:noFill/>
        </p:spPr>
        <p:txBody>
          <a:bodyPr wrap="none" rtlCol="0">
            <a:spAutoFit/>
          </a:bodyPr>
          <a:lstStyle/>
          <a:p>
            <a:r>
              <a:rPr lang="en-US" b="1" dirty="0"/>
              <a:t>Chunk Server S1</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25767" y="4180115"/>
            <a:ext cx="1736373" cy="369332"/>
          </a:xfrm>
          <a:prstGeom prst="rect">
            <a:avLst/>
          </a:prstGeom>
          <a:noFill/>
        </p:spPr>
        <p:txBody>
          <a:bodyPr wrap="none" rtlCol="0">
            <a:spAutoFit/>
          </a:bodyPr>
          <a:lstStyle/>
          <a:p>
            <a:r>
              <a:rPr lang="en-US" b="1" dirty="0"/>
              <a:t>Chunk Server S2</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6271380" y="3087557"/>
            <a:ext cx="0" cy="109255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4179877" y="3481146"/>
            <a:ext cx="2084988" cy="369332"/>
          </a:xfrm>
          <a:prstGeom prst="rect">
            <a:avLst/>
          </a:prstGeom>
          <a:noFill/>
        </p:spPr>
        <p:txBody>
          <a:bodyPr wrap="none" rtlCol="0">
            <a:spAutoFit/>
          </a:bodyPr>
          <a:lstStyle/>
          <a:p>
            <a:r>
              <a:rPr lang="en-US" i="1" dirty="0">
                <a:solidFill>
                  <a:srgbClr val="0000FF"/>
                </a:solidFill>
              </a:rPr>
              <a:t>1. Lease Chunk 0xf2</a:t>
            </a:r>
          </a:p>
        </p:txBody>
      </p:sp>
      <p:cxnSp>
        <p:nvCxnSpPr>
          <p:cNvPr id="36" name="Straight Arrow Connector 35"/>
          <p:cNvCxnSpPr/>
          <p:nvPr/>
        </p:nvCxnSpPr>
        <p:spPr>
          <a:xfrm>
            <a:off x="7177320" y="3087557"/>
            <a:ext cx="0" cy="1058827"/>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105883" y="3492595"/>
            <a:ext cx="739555" cy="369332"/>
          </a:xfrm>
          <a:prstGeom prst="rect">
            <a:avLst/>
          </a:prstGeom>
          <a:noFill/>
        </p:spPr>
        <p:txBody>
          <a:bodyPr wrap="none" rtlCol="0">
            <a:spAutoFit/>
          </a:bodyPr>
          <a:lstStyle/>
          <a:p>
            <a:r>
              <a:rPr lang="en-US" i="1" dirty="0">
                <a:solidFill>
                  <a:srgbClr val="0000FF"/>
                </a:solidFill>
              </a:rPr>
              <a:t>2. OK</a:t>
            </a:r>
          </a:p>
        </p:txBody>
      </p:sp>
      <p:sp>
        <p:nvSpPr>
          <p:cNvPr id="41" name="TextBox 40"/>
          <p:cNvSpPr txBox="1"/>
          <p:nvPr/>
        </p:nvSpPr>
        <p:spPr>
          <a:xfrm>
            <a:off x="2295676" y="6347856"/>
            <a:ext cx="5168314" cy="369332"/>
          </a:xfrm>
          <a:prstGeom prst="rect">
            <a:avLst/>
          </a:prstGeom>
          <a:noFill/>
        </p:spPr>
        <p:txBody>
          <a:bodyPr wrap="none" rtlCol="0">
            <a:spAutoFit/>
          </a:bodyPr>
          <a:lstStyle/>
          <a:p>
            <a:r>
              <a:rPr lang="en-US" i="1" dirty="0">
                <a:solidFill>
                  <a:srgbClr val="0000FF"/>
                </a:solidFill>
              </a:rPr>
              <a:t>Chunk Server S2 becomes the primary for Chunk 0xf2</a:t>
            </a:r>
          </a:p>
        </p:txBody>
      </p:sp>
    </p:spTree>
    <p:extLst>
      <p:ext uri="{BB962C8B-B14F-4D97-AF65-F5344CB8AC3E}">
        <p14:creationId xmlns:p14="http://schemas.microsoft.com/office/powerpoint/2010/main" val="1845059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GFS (Primary Chunk Server) </a:t>
            </a:r>
            <a:br>
              <a:rPr lang="en-US" dirty="0"/>
            </a:br>
            <a:r>
              <a:rPr lang="en-US" dirty="0">
                <a:solidFill>
                  <a:schemeClr val="accent2"/>
                </a:solidFill>
              </a:rPr>
              <a:t>Heartbeat</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734557" cy="369332"/>
          </a:xfrm>
          <a:prstGeom prst="rect">
            <a:avLst/>
          </a:prstGeom>
          <a:noFill/>
        </p:spPr>
        <p:txBody>
          <a:bodyPr wrap="none" rtlCol="0">
            <a:spAutoFit/>
          </a:bodyPr>
          <a:lstStyle/>
          <a:p>
            <a:r>
              <a:rPr lang="en-US" b="1" dirty="0"/>
              <a:t>Chunk Server S1</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25767" y="4180115"/>
            <a:ext cx="1736373" cy="369332"/>
          </a:xfrm>
          <a:prstGeom prst="rect">
            <a:avLst/>
          </a:prstGeom>
          <a:noFill/>
        </p:spPr>
        <p:txBody>
          <a:bodyPr wrap="none" rtlCol="0">
            <a:spAutoFit/>
          </a:bodyPr>
          <a:lstStyle/>
          <a:p>
            <a:r>
              <a:rPr lang="en-US" b="1" dirty="0"/>
              <a:t>Chunk Server S2</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6271380" y="3087557"/>
            <a:ext cx="0" cy="1092558"/>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7" name="TextBox 26"/>
          <p:cNvSpPr txBox="1"/>
          <p:nvPr/>
        </p:nvSpPr>
        <p:spPr>
          <a:xfrm>
            <a:off x="5447795" y="3481146"/>
            <a:ext cx="739555" cy="369332"/>
          </a:xfrm>
          <a:prstGeom prst="rect">
            <a:avLst/>
          </a:prstGeom>
          <a:noFill/>
        </p:spPr>
        <p:txBody>
          <a:bodyPr wrap="none" rtlCol="0">
            <a:spAutoFit/>
          </a:bodyPr>
          <a:lstStyle/>
          <a:p>
            <a:r>
              <a:rPr lang="en-US" i="1" dirty="0">
                <a:solidFill>
                  <a:srgbClr val="0000FF"/>
                </a:solidFill>
              </a:rPr>
              <a:t>2. OK</a:t>
            </a:r>
          </a:p>
        </p:txBody>
      </p:sp>
      <p:cxnSp>
        <p:nvCxnSpPr>
          <p:cNvPr id="36" name="Straight Arrow Connector 35"/>
          <p:cNvCxnSpPr/>
          <p:nvPr/>
        </p:nvCxnSpPr>
        <p:spPr>
          <a:xfrm>
            <a:off x="7177320" y="3087557"/>
            <a:ext cx="0" cy="1058827"/>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160382" y="3301691"/>
            <a:ext cx="1723561" cy="646331"/>
          </a:xfrm>
          <a:prstGeom prst="rect">
            <a:avLst/>
          </a:prstGeom>
          <a:noFill/>
        </p:spPr>
        <p:txBody>
          <a:bodyPr wrap="none" rtlCol="0">
            <a:spAutoFit/>
          </a:bodyPr>
          <a:lstStyle/>
          <a:p>
            <a:pPr marL="342900" indent="-342900">
              <a:buAutoNum type="arabicPeriod"/>
            </a:pPr>
            <a:r>
              <a:rPr lang="en-US" i="1" dirty="0">
                <a:solidFill>
                  <a:srgbClr val="0000FF"/>
                </a:solidFill>
              </a:rPr>
              <a:t>Refresh lease </a:t>
            </a:r>
          </a:p>
          <a:p>
            <a:r>
              <a:rPr lang="en-US" i="1" dirty="0">
                <a:solidFill>
                  <a:srgbClr val="0000FF"/>
                </a:solidFill>
              </a:rPr>
              <a:t>periodically </a:t>
            </a:r>
          </a:p>
        </p:txBody>
      </p:sp>
      <p:sp>
        <p:nvSpPr>
          <p:cNvPr id="41" name="TextBox 40"/>
          <p:cNvSpPr txBox="1"/>
          <p:nvPr/>
        </p:nvSpPr>
        <p:spPr>
          <a:xfrm>
            <a:off x="517982" y="6347856"/>
            <a:ext cx="7979894" cy="369332"/>
          </a:xfrm>
          <a:prstGeom prst="rect">
            <a:avLst/>
          </a:prstGeom>
          <a:noFill/>
        </p:spPr>
        <p:txBody>
          <a:bodyPr wrap="none" rtlCol="0">
            <a:spAutoFit/>
          </a:bodyPr>
          <a:lstStyle/>
          <a:p>
            <a:r>
              <a:rPr lang="en-US" i="1" dirty="0">
                <a:solidFill>
                  <a:srgbClr val="0000FF"/>
                </a:solidFill>
              </a:rPr>
              <a:t>Chunk server holds the lease for a period and then may request to refresh the lease </a:t>
            </a:r>
          </a:p>
        </p:txBody>
      </p:sp>
    </p:spTree>
    <p:extLst>
      <p:ext uri="{BB962C8B-B14F-4D97-AF65-F5344CB8AC3E}">
        <p14:creationId xmlns:p14="http://schemas.microsoft.com/office/powerpoint/2010/main" val="2524514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(Primary Chunk Server)</a:t>
            </a:r>
          </a:p>
        </p:txBody>
      </p:sp>
      <p:sp>
        <p:nvSpPr>
          <p:cNvPr id="5" name="Rectangle 4"/>
          <p:cNvSpPr/>
          <p:nvPr/>
        </p:nvSpPr>
        <p:spPr>
          <a:xfrm>
            <a:off x="5377272" y="1757080"/>
            <a:ext cx="3415965"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421997" y="2178779"/>
            <a:ext cx="1371957" cy="448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7627137" y="1387748"/>
            <a:ext cx="870739" cy="369332"/>
          </a:xfrm>
          <a:prstGeom prst="rect">
            <a:avLst/>
          </a:prstGeom>
          <a:noFill/>
        </p:spPr>
        <p:txBody>
          <a:bodyPr wrap="none" rtlCol="0">
            <a:spAutoFit/>
          </a:bodyPr>
          <a:lstStyle/>
          <a:p>
            <a:r>
              <a:rPr lang="en-US" b="1" dirty="0"/>
              <a:t>Master</a:t>
            </a:r>
          </a:p>
        </p:txBody>
      </p:sp>
      <p:sp>
        <p:nvSpPr>
          <p:cNvPr id="9" name="Rectangle 8"/>
          <p:cNvSpPr/>
          <p:nvPr/>
        </p:nvSpPr>
        <p:spPr>
          <a:xfrm>
            <a:off x="3555999"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713238" y="4180115"/>
            <a:ext cx="1734557" cy="369332"/>
          </a:xfrm>
          <a:prstGeom prst="rect">
            <a:avLst/>
          </a:prstGeom>
          <a:noFill/>
        </p:spPr>
        <p:txBody>
          <a:bodyPr wrap="none" rtlCol="0">
            <a:spAutoFit/>
          </a:bodyPr>
          <a:lstStyle/>
          <a:p>
            <a:r>
              <a:rPr lang="en-US" b="1" dirty="0"/>
              <a:t>Chunk Server S1</a:t>
            </a:r>
          </a:p>
        </p:txBody>
      </p:sp>
      <p:sp>
        <p:nvSpPr>
          <p:cNvPr id="11" name="Rectangle 10"/>
          <p:cNvSpPr/>
          <p:nvPr/>
        </p:nvSpPr>
        <p:spPr>
          <a:xfrm>
            <a:off x="5866188" y="4180115"/>
            <a:ext cx="1814287" cy="192798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25767" y="4180115"/>
            <a:ext cx="1736373" cy="369332"/>
          </a:xfrm>
          <a:prstGeom prst="rect">
            <a:avLst/>
          </a:prstGeom>
          <a:noFill/>
        </p:spPr>
        <p:txBody>
          <a:bodyPr wrap="none" rtlCol="0">
            <a:spAutoFit/>
          </a:bodyPr>
          <a:lstStyle/>
          <a:p>
            <a:r>
              <a:rPr lang="en-US" b="1" dirty="0"/>
              <a:t>Chunk Server S2</a:t>
            </a:r>
          </a:p>
        </p:txBody>
      </p:sp>
      <p:sp>
        <p:nvSpPr>
          <p:cNvPr id="13" name="Rectangle 12"/>
          <p:cNvSpPr/>
          <p:nvPr/>
        </p:nvSpPr>
        <p:spPr>
          <a:xfrm>
            <a:off x="425740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7995"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21978"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54340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73993"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07976" y="4573637"/>
            <a:ext cx="362857" cy="8587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555999" y="5600095"/>
            <a:ext cx="1814287" cy="12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6188" y="5583162"/>
            <a:ext cx="1814287" cy="12095"/>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62399" y="5655734"/>
            <a:ext cx="960006" cy="369332"/>
          </a:xfrm>
          <a:prstGeom prst="rect">
            <a:avLst/>
          </a:prstGeom>
          <a:noFill/>
        </p:spPr>
        <p:txBody>
          <a:bodyPr wrap="none" rtlCol="0">
            <a:spAutoFit/>
          </a:bodyPr>
          <a:lstStyle/>
          <a:p>
            <a:r>
              <a:rPr lang="en-US" b="1" dirty="0"/>
              <a:t>Linux FS</a:t>
            </a:r>
          </a:p>
        </p:txBody>
      </p:sp>
      <p:sp>
        <p:nvSpPr>
          <p:cNvPr id="23" name="TextBox 22"/>
          <p:cNvSpPr txBox="1"/>
          <p:nvPr/>
        </p:nvSpPr>
        <p:spPr>
          <a:xfrm>
            <a:off x="6291942" y="5655734"/>
            <a:ext cx="960006" cy="369332"/>
          </a:xfrm>
          <a:prstGeom prst="rect">
            <a:avLst/>
          </a:prstGeom>
          <a:noFill/>
        </p:spPr>
        <p:txBody>
          <a:bodyPr wrap="none" rtlCol="0">
            <a:spAutoFit/>
          </a:bodyPr>
          <a:lstStyle/>
          <a:p>
            <a:r>
              <a:rPr lang="en-US" b="1" dirty="0"/>
              <a:t>Linux FS</a:t>
            </a:r>
          </a:p>
        </p:txBody>
      </p:sp>
      <p:sp>
        <p:nvSpPr>
          <p:cNvPr id="30" name="Rectangle 29"/>
          <p:cNvSpPr/>
          <p:nvPr/>
        </p:nvSpPr>
        <p:spPr>
          <a:xfrm>
            <a:off x="249161" y="2815908"/>
            <a:ext cx="2290839" cy="13304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57200" y="3481146"/>
            <a:ext cx="1838476" cy="4668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Metadata Cache</a:t>
            </a:r>
          </a:p>
        </p:txBody>
      </p:sp>
      <p:sp>
        <p:nvSpPr>
          <p:cNvPr id="32" name="TextBox 31"/>
          <p:cNvSpPr txBox="1"/>
          <p:nvPr/>
        </p:nvSpPr>
        <p:spPr>
          <a:xfrm>
            <a:off x="457200" y="2911820"/>
            <a:ext cx="740332" cy="369332"/>
          </a:xfrm>
          <a:prstGeom prst="rect">
            <a:avLst/>
          </a:prstGeom>
          <a:noFill/>
        </p:spPr>
        <p:txBody>
          <a:bodyPr wrap="none" rtlCol="0">
            <a:spAutoFit/>
          </a:bodyPr>
          <a:lstStyle/>
          <a:p>
            <a:r>
              <a:rPr lang="en-US" b="1" dirty="0"/>
              <a:t>Client</a:t>
            </a:r>
          </a:p>
        </p:txBody>
      </p:sp>
      <p:sp>
        <p:nvSpPr>
          <p:cNvPr id="3" name="TextBox 2"/>
          <p:cNvSpPr txBox="1"/>
          <p:nvPr/>
        </p:nvSpPr>
        <p:spPr>
          <a:xfrm>
            <a:off x="5596645" y="1789062"/>
            <a:ext cx="1098077" cy="369332"/>
          </a:xfrm>
          <a:prstGeom prst="rect">
            <a:avLst/>
          </a:prstGeom>
          <a:noFill/>
        </p:spPr>
        <p:txBody>
          <a:bodyPr wrap="none" rtlCol="0">
            <a:spAutoFit/>
          </a:bodyPr>
          <a:lstStyle/>
          <a:p>
            <a:r>
              <a:rPr lang="en-US" b="1" dirty="0"/>
              <a:t>/user/file</a:t>
            </a:r>
          </a:p>
        </p:txBody>
      </p:sp>
      <p:sp>
        <p:nvSpPr>
          <p:cNvPr id="4" name="TextBox 3"/>
          <p:cNvSpPr txBox="1"/>
          <p:nvPr/>
        </p:nvSpPr>
        <p:spPr>
          <a:xfrm>
            <a:off x="5489729" y="2198131"/>
            <a:ext cx="1233105" cy="369332"/>
          </a:xfrm>
          <a:prstGeom prst="rect">
            <a:avLst/>
          </a:prstGeom>
          <a:noFill/>
        </p:spPr>
        <p:txBody>
          <a:bodyPr wrap="none" rtlCol="0">
            <a:spAutoFit/>
          </a:bodyPr>
          <a:lstStyle/>
          <a:p>
            <a:r>
              <a:rPr lang="en-US" dirty="0"/>
              <a:t>Chunk 0xf2</a:t>
            </a:r>
          </a:p>
        </p:txBody>
      </p:sp>
      <p:cxnSp>
        <p:nvCxnSpPr>
          <p:cNvPr id="34" name="Straight Connector 33"/>
          <p:cNvCxnSpPr/>
          <p:nvPr/>
        </p:nvCxnSpPr>
        <p:spPr>
          <a:xfrm flipH="1">
            <a:off x="7262025" y="2323922"/>
            <a:ext cx="573615"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7697336" y="2323922"/>
            <a:ext cx="140422"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49736" y="2323922"/>
            <a:ext cx="476670" cy="5983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020021" y="1954590"/>
            <a:ext cx="1659429" cy="369332"/>
          </a:xfrm>
          <a:prstGeom prst="rect">
            <a:avLst/>
          </a:prstGeom>
          <a:noFill/>
        </p:spPr>
        <p:txBody>
          <a:bodyPr wrap="none" rtlCol="0">
            <a:spAutoFit/>
          </a:bodyPr>
          <a:lstStyle/>
          <a:p>
            <a:r>
              <a:rPr lang="en-US" b="1" dirty="0"/>
              <a:t>File namespace</a:t>
            </a:r>
          </a:p>
        </p:txBody>
      </p:sp>
      <p:cxnSp>
        <p:nvCxnSpPr>
          <p:cNvPr id="49" name="Curved Connector 48"/>
          <p:cNvCxnSpPr>
            <a:endCxn id="3" idx="3"/>
          </p:cNvCxnSpPr>
          <p:nvPr/>
        </p:nvCxnSpPr>
        <p:spPr>
          <a:xfrm rot="16200000" flipV="1">
            <a:off x="6499273" y="2169177"/>
            <a:ext cx="856558" cy="465659"/>
          </a:xfrm>
          <a:prstGeom prst="curvedConnector2">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249161" y="1386147"/>
            <a:ext cx="2290839" cy="50472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Application</a:t>
            </a:r>
          </a:p>
        </p:txBody>
      </p:sp>
      <p:sp>
        <p:nvSpPr>
          <p:cNvPr id="29" name="Freeform 28"/>
          <p:cNvSpPr/>
          <p:nvPr/>
        </p:nvSpPr>
        <p:spPr>
          <a:xfrm rot="16452944" flipV="1">
            <a:off x="4287410" y="1455141"/>
            <a:ext cx="802376" cy="1524073"/>
          </a:xfrm>
          <a:custGeom>
            <a:avLst/>
            <a:gdLst>
              <a:gd name="connsiteX0" fmla="*/ 121042 w 1378947"/>
              <a:gd name="connsiteY0" fmla="*/ 0 h 362893"/>
              <a:gd name="connsiteX1" fmla="*/ 121042 w 1378947"/>
              <a:gd name="connsiteY1" fmla="*/ 362858 h 362893"/>
              <a:gd name="connsiteX2" fmla="*/ 1378947 w 1378947"/>
              <a:gd name="connsiteY2" fmla="*/ 24191 h 362893"/>
              <a:gd name="connsiteX3" fmla="*/ 1378947 w 1378947"/>
              <a:gd name="connsiteY3" fmla="*/ 24191 h 362893"/>
            </a:gdLst>
            <a:ahLst/>
            <a:cxnLst>
              <a:cxn ang="0">
                <a:pos x="connsiteX0" y="connsiteY0"/>
              </a:cxn>
              <a:cxn ang="0">
                <a:pos x="connsiteX1" y="connsiteY1"/>
              </a:cxn>
              <a:cxn ang="0">
                <a:pos x="connsiteX2" y="connsiteY2"/>
              </a:cxn>
              <a:cxn ang="0">
                <a:pos x="connsiteX3" y="connsiteY3"/>
              </a:cxn>
            </a:cxnLst>
            <a:rect l="l" t="t" r="r" b="b"/>
            <a:pathLst>
              <a:path w="1378947" h="362893">
                <a:moveTo>
                  <a:pt x="121042" y="0"/>
                </a:moveTo>
                <a:cubicBezTo>
                  <a:pt x="16216" y="179413"/>
                  <a:pt x="-88609" y="358826"/>
                  <a:pt x="121042" y="362858"/>
                </a:cubicBezTo>
                <a:cubicBezTo>
                  <a:pt x="330693" y="366890"/>
                  <a:pt x="1378947" y="24191"/>
                  <a:pt x="1378947" y="24191"/>
                </a:cubicBezTo>
                <a:lnTo>
                  <a:pt x="1378947" y="24191"/>
                </a:lnTo>
              </a:path>
            </a:pathLst>
          </a:custGeom>
          <a:ln>
            <a:solidFill>
              <a:srgbClr val="FF00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2893662" y="1944698"/>
            <a:ext cx="2582345" cy="1200329"/>
          </a:xfrm>
          <a:prstGeom prst="rect">
            <a:avLst/>
          </a:prstGeom>
          <a:noFill/>
        </p:spPr>
        <p:txBody>
          <a:bodyPr wrap="none" rtlCol="0">
            <a:spAutoFit/>
          </a:bodyPr>
          <a:lstStyle/>
          <a:p>
            <a:pPr marL="342900" indent="-342900">
              <a:buAutoNum type="arabicPeriod"/>
            </a:pPr>
            <a:r>
              <a:rPr lang="en-US" i="1" dirty="0">
                <a:solidFill>
                  <a:srgbClr val="0000FF"/>
                </a:solidFill>
                <a:highlight>
                  <a:srgbClr val="FFFF00"/>
                </a:highlight>
              </a:rPr>
              <a:t>Master does </a:t>
            </a:r>
          </a:p>
          <a:p>
            <a:r>
              <a:rPr lang="en-US" i="1" dirty="0">
                <a:solidFill>
                  <a:srgbClr val="0000FF"/>
                </a:solidFill>
                <a:highlight>
                  <a:srgbClr val="FFFF00"/>
                </a:highlight>
              </a:rPr>
              <a:t>not hear </a:t>
            </a:r>
          </a:p>
          <a:p>
            <a:r>
              <a:rPr lang="en-US" i="1" dirty="0">
                <a:solidFill>
                  <a:srgbClr val="0000FF"/>
                </a:solidFill>
                <a:highlight>
                  <a:srgbClr val="FFFF00"/>
                </a:highlight>
              </a:rPr>
              <a:t>from S2 about refreshing </a:t>
            </a:r>
          </a:p>
          <a:p>
            <a:r>
              <a:rPr lang="en-US" i="1" dirty="0">
                <a:solidFill>
                  <a:srgbClr val="0000FF"/>
                </a:solidFill>
                <a:highlight>
                  <a:srgbClr val="FFFF00"/>
                </a:highlight>
              </a:rPr>
              <a:t>its lease</a:t>
            </a:r>
          </a:p>
        </p:txBody>
      </p:sp>
      <p:cxnSp>
        <p:nvCxnSpPr>
          <p:cNvPr id="44" name="Straight Arrow Connector 43"/>
          <p:cNvCxnSpPr/>
          <p:nvPr/>
        </p:nvCxnSpPr>
        <p:spPr>
          <a:xfrm flipV="1">
            <a:off x="7160382" y="3072191"/>
            <a:ext cx="0" cy="11079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129509" y="3359883"/>
            <a:ext cx="1280794" cy="646331"/>
          </a:xfrm>
          <a:prstGeom prst="rect">
            <a:avLst/>
          </a:prstGeom>
          <a:noFill/>
        </p:spPr>
        <p:txBody>
          <a:bodyPr wrap="none" rtlCol="0">
            <a:spAutoFit/>
          </a:bodyPr>
          <a:lstStyle/>
          <a:p>
            <a:r>
              <a:rPr lang="en-US" i="1" dirty="0">
                <a:solidFill>
                  <a:srgbClr val="0000FF"/>
                </a:solidFill>
              </a:rPr>
              <a:t>2. Revoke </a:t>
            </a:r>
          </a:p>
          <a:p>
            <a:r>
              <a:rPr lang="en-US" i="1" dirty="0">
                <a:solidFill>
                  <a:srgbClr val="0000FF"/>
                </a:solidFill>
              </a:rPr>
              <a:t>Chunk oxf2</a:t>
            </a:r>
          </a:p>
        </p:txBody>
      </p:sp>
      <p:cxnSp>
        <p:nvCxnSpPr>
          <p:cNvPr id="53" name="Straight Arrow Connector 52"/>
          <p:cNvCxnSpPr/>
          <p:nvPr/>
        </p:nvCxnSpPr>
        <p:spPr>
          <a:xfrm>
            <a:off x="6470833" y="3072191"/>
            <a:ext cx="0" cy="1107924"/>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776563" y="3452934"/>
            <a:ext cx="803125" cy="369332"/>
          </a:xfrm>
          <a:prstGeom prst="rect">
            <a:avLst/>
          </a:prstGeom>
          <a:noFill/>
        </p:spPr>
        <p:txBody>
          <a:bodyPr wrap="none" rtlCol="0">
            <a:spAutoFit/>
          </a:bodyPr>
          <a:lstStyle/>
          <a:p>
            <a:r>
              <a:rPr lang="en-US" i="1" dirty="0">
                <a:solidFill>
                  <a:srgbClr val="0000FF"/>
                </a:solidFill>
              </a:rPr>
              <a:t>3. </a:t>
            </a:r>
            <a:r>
              <a:rPr lang="en-US" i="1" dirty="0" err="1">
                <a:solidFill>
                  <a:srgbClr val="0000FF"/>
                </a:solidFill>
              </a:rPr>
              <a:t>Ack</a:t>
            </a:r>
            <a:endParaRPr lang="en-US" i="1" dirty="0">
              <a:solidFill>
                <a:srgbClr val="0000FF"/>
              </a:solidFill>
            </a:endParaRPr>
          </a:p>
        </p:txBody>
      </p:sp>
      <p:cxnSp>
        <p:nvCxnSpPr>
          <p:cNvPr id="58" name="Straight Arrow Connector 57"/>
          <p:cNvCxnSpPr/>
          <p:nvPr/>
        </p:nvCxnSpPr>
        <p:spPr>
          <a:xfrm flipV="1">
            <a:off x="4366381" y="3087556"/>
            <a:ext cx="1230264" cy="1092559"/>
          </a:xfrm>
          <a:prstGeom prst="straightConnector1">
            <a:avLst/>
          </a:prstGeom>
          <a:ln w="31750">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919875" y="3452934"/>
            <a:ext cx="2118689" cy="369332"/>
          </a:xfrm>
          <a:prstGeom prst="rect">
            <a:avLst/>
          </a:prstGeom>
          <a:noFill/>
        </p:spPr>
        <p:txBody>
          <a:bodyPr wrap="none" rtlCol="0">
            <a:spAutoFit/>
          </a:bodyPr>
          <a:lstStyle/>
          <a:p>
            <a:r>
              <a:rPr lang="en-US" i="1" dirty="0">
                <a:solidFill>
                  <a:srgbClr val="0000FF"/>
                </a:solidFill>
              </a:rPr>
              <a:t>4. Lease chunk 0xf2</a:t>
            </a:r>
          </a:p>
        </p:txBody>
      </p:sp>
    </p:spTree>
    <p:extLst>
      <p:ext uri="{BB962C8B-B14F-4D97-AF65-F5344CB8AC3E}">
        <p14:creationId xmlns:p14="http://schemas.microsoft.com/office/powerpoint/2010/main" val="83720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Design for DFS</a:t>
            </a:r>
          </a:p>
        </p:txBody>
      </p:sp>
      <p:sp>
        <p:nvSpPr>
          <p:cNvPr id="3" name="Content Placeholder 2"/>
          <p:cNvSpPr>
            <a:spLocks noGrp="1"/>
          </p:cNvSpPr>
          <p:nvPr>
            <p:ph idx="1"/>
          </p:nvPr>
        </p:nvSpPr>
        <p:spPr/>
        <p:txBody>
          <a:bodyPr/>
          <a:lstStyle/>
          <a:p>
            <a:r>
              <a:rPr lang="en-US" dirty="0">
                <a:solidFill>
                  <a:srgbClr val="0000FF"/>
                </a:solidFill>
              </a:rPr>
              <a:t>(Centralized)</a:t>
            </a:r>
          </a:p>
          <a:p>
            <a:pPr lvl="1"/>
            <a:r>
              <a:rPr lang="en-US" dirty="0"/>
              <a:t>Use Remote Procedure Call (RPC)</a:t>
            </a:r>
          </a:p>
          <a:p>
            <a:pPr lvl="1"/>
            <a:r>
              <a:rPr lang="en-US" dirty="0"/>
              <a:t>Forward all file operations to the server via RPC</a:t>
            </a:r>
          </a:p>
        </p:txBody>
      </p:sp>
    </p:spTree>
    <p:extLst>
      <p:ext uri="{BB962C8B-B14F-4D97-AF65-F5344CB8AC3E}">
        <p14:creationId xmlns:p14="http://schemas.microsoft.com/office/powerpoint/2010/main" val="421072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Design for DFS</a:t>
            </a:r>
          </a:p>
        </p:txBody>
      </p:sp>
      <p:sp>
        <p:nvSpPr>
          <p:cNvPr id="3" name="Content Placeholder 2"/>
          <p:cNvSpPr>
            <a:spLocks noGrp="1"/>
          </p:cNvSpPr>
          <p:nvPr>
            <p:ph idx="1"/>
          </p:nvPr>
        </p:nvSpPr>
        <p:spPr/>
        <p:txBody>
          <a:bodyPr/>
          <a:lstStyle/>
          <a:p>
            <a:r>
              <a:rPr lang="en-US" dirty="0">
                <a:solidFill>
                  <a:srgbClr val="0000FF"/>
                </a:solidFill>
              </a:rPr>
              <a:t>(Server)</a:t>
            </a:r>
          </a:p>
          <a:p>
            <a:pPr lvl="1"/>
            <a:r>
              <a:rPr lang="en-US" dirty="0"/>
              <a:t>Orders all operations on different files</a:t>
            </a:r>
          </a:p>
          <a:p>
            <a:pPr lvl="1"/>
            <a:r>
              <a:rPr lang="en-US" dirty="0"/>
              <a:t>Perform the operations</a:t>
            </a:r>
          </a:p>
          <a:p>
            <a:pPr lvl="1"/>
            <a:r>
              <a:rPr lang="en-US" dirty="0"/>
              <a:t>Send back the result</a:t>
            </a:r>
          </a:p>
        </p:txBody>
      </p:sp>
    </p:spTree>
    <p:extLst>
      <p:ext uri="{BB962C8B-B14F-4D97-AF65-F5344CB8AC3E}">
        <p14:creationId xmlns:p14="http://schemas.microsoft.com/office/powerpoint/2010/main" val="241250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TotalTime>
  <Words>5040</Words>
  <Application>Microsoft Office PowerPoint</Application>
  <PresentationFormat>On-screen Show (4:3)</PresentationFormat>
  <Paragraphs>827</Paragraphs>
  <Slides>77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Aptos</vt:lpstr>
      <vt:lpstr>Arial</vt:lpstr>
      <vt:lpstr>Calibri</vt:lpstr>
      <vt:lpstr>Söhne</vt:lpstr>
      <vt:lpstr>Office Theme</vt:lpstr>
      <vt:lpstr>Distributed Systems and Computing</vt:lpstr>
      <vt:lpstr>Distributed Systems</vt:lpstr>
      <vt:lpstr>Agenda</vt:lpstr>
      <vt:lpstr>Objectives</vt:lpstr>
      <vt:lpstr>Logical View</vt:lpstr>
      <vt:lpstr>Design of DFS</vt:lpstr>
      <vt:lpstr>DFS Operations (Client’s view)</vt:lpstr>
      <vt:lpstr>Naïve Design for DFS</vt:lpstr>
      <vt:lpstr>Naïve Design for DFS</vt:lpstr>
      <vt:lpstr>Naïve DFS Design (Ordering &amp; performing op)</vt:lpstr>
      <vt:lpstr>Naïve Design of DFS (Sending back of results)</vt:lpstr>
      <vt:lpstr>Advantage of Naïve DFS</vt:lpstr>
      <vt:lpstr>Disadvantage of Naïve DFS</vt:lpstr>
      <vt:lpstr>Fixing Naïve DFS</vt:lpstr>
      <vt:lpstr>Caching</vt:lpstr>
      <vt:lpstr>Caching in DFS</vt:lpstr>
      <vt:lpstr>Sun Network File System (NFS)</vt:lpstr>
      <vt:lpstr>Caching in DFS</vt:lpstr>
      <vt:lpstr>Sun Network File System</vt:lpstr>
      <vt:lpstr>Caching Problem DFS (Case 1)</vt:lpstr>
      <vt:lpstr>NFS Design Choices</vt:lpstr>
      <vt:lpstr>Flush on Close</vt:lpstr>
      <vt:lpstr>Caching Problem DFS (Case 2)</vt:lpstr>
      <vt:lpstr>NFS Design Choices</vt:lpstr>
      <vt:lpstr>Stateless Design</vt:lpstr>
      <vt:lpstr>Caching Problem DFS (Case 3)</vt:lpstr>
      <vt:lpstr>NFS Design Choices</vt:lpstr>
      <vt:lpstr>Idempotent Operation</vt:lpstr>
      <vt:lpstr>NFS Design Choices</vt:lpstr>
      <vt:lpstr>Consistency in NFS</vt:lpstr>
      <vt:lpstr>NSF Design Choices</vt:lpstr>
      <vt:lpstr>NSF Design Choices</vt:lpstr>
      <vt:lpstr>NSF Design Choices</vt:lpstr>
      <vt:lpstr>Consistency in NFS</vt:lpstr>
      <vt:lpstr>Consistency in NFS (Exercise)</vt:lpstr>
      <vt:lpstr>NFS in a Nutshell</vt:lpstr>
      <vt:lpstr>CMU Andrew File System</vt:lpstr>
      <vt:lpstr>Caching in AFS</vt:lpstr>
      <vt:lpstr>Prefetching</vt:lpstr>
      <vt:lpstr>AFS Design Choices</vt:lpstr>
      <vt:lpstr>AFS Design Choices</vt:lpstr>
      <vt:lpstr>Consistency in AFS (Exercise)</vt:lpstr>
      <vt:lpstr>AFS Summary</vt:lpstr>
      <vt:lpstr>Concepts for DFS</vt:lpstr>
      <vt:lpstr>Google File System (GFS)</vt:lpstr>
      <vt:lpstr>Google File System (GFS)</vt:lpstr>
      <vt:lpstr>What is a Chunk?</vt:lpstr>
      <vt:lpstr>Bigger Chunk</vt:lpstr>
      <vt:lpstr>Google File System (GFS)</vt:lpstr>
      <vt:lpstr>Google File System (GFS)</vt:lpstr>
      <vt:lpstr>GFS (Design)</vt:lpstr>
      <vt:lpstr>GFS (Design)</vt:lpstr>
      <vt:lpstr>GFS Overview</vt:lpstr>
      <vt:lpstr>GFS Master Metadata</vt:lpstr>
      <vt:lpstr>GFS Master Metadata</vt:lpstr>
      <vt:lpstr>GFS Overview</vt:lpstr>
      <vt:lpstr>GFS Overview</vt:lpstr>
      <vt:lpstr>GFS Detailed Communication</vt:lpstr>
      <vt:lpstr>GFS Detailed Communication</vt:lpstr>
      <vt:lpstr>GFS Detailed Communication</vt:lpstr>
      <vt:lpstr>GFS Detailed Communication</vt:lpstr>
      <vt:lpstr>GFS Detailed Communication</vt:lpstr>
      <vt:lpstr>GFS Master (Synchronization)</vt:lpstr>
      <vt:lpstr>GFS Master (Communication)</vt:lpstr>
      <vt:lpstr>GFS Master</vt:lpstr>
      <vt:lpstr>GFS (Exercise) (Crash)</vt:lpstr>
      <vt:lpstr>GFS Master (Replicas)</vt:lpstr>
      <vt:lpstr>GFS (Protocols)</vt:lpstr>
      <vt:lpstr>GFS (Protocols)</vt:lpstr>
      <vt:lpstr>Update Consistency</vt:lpstr>
      <vt:lpstr>Update Consistency Violation</vt:lpstr>
      <vt:lpstr>GFS (Protocols)</vt:lpstr>
      <vt:lpstr>Update Consistency Violation</vt:lpstr>
      <vt:lpstr>GFS (Protocols) </vt:lpstr>
      <vt:lpstr>GFS (Primary Chunk Server) Selection of chunk</vt:lpstr>
      <vt:lpstr>GFS (Primary Chunk Server)  Heartbeat</vt:lpstr>
      <vt:lpstr>GFS (Primary Chunk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Computing</dc:title>
  <dc:creator>Sudipta Chattopadhyay</dc:creator>
  <cp:lastModifiedBy>Foo Chuan Shao</cp:lastModifiedBy>
  <cp:revision>90</cp:revision>
  <dcterms:created xsi:type="dcterms:W3CDTF">2022-04-11T05:00:13Z</dcterms:created>
  <dcterms:modified xsi:type="dcterms:W3CDTF">2023-12-13T13:51:42Z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2023-11-22T04:54:38Z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09ac982b-c893-4058-bc3e-c3f7ed4431e5</vt:lpwstr>
  </property>
  <property fmtid="{D5CDD505-2E9C-101B-9397-08002B2CF9AE}" pid="8" name="MSIP_Label_be298231-ee28-4c9e-9ffa-238d0040efda_ContentBits">
    <vt:lpwstr>0</vt:lpwstr>
  </property>
</Properties>
</file>