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68402" autoAdjust="0"/>
  </p:normalViewPr>
  <p:slideViewPr>
    <p:cSldViewPr snapToGrid="0" snapToObjects="1">
      <p:cViewPr>
        <p:scale>
          <a:sx n="66" d="100"/>
          <a:sy n="66" d="100"/>
        </p:scale>
        <p:origin x="2502" y="276"/>
      </p:cViewPr>
      <p:guideLst>
        <p:guide orient="horz" pos="2160"/>
        <p:guide pos="2880"/>
      </p:guideLst>
    </p:cSldViewPr>
  </p:slideViewPr>
  <p:notesTextViewPr>
    <p:cViewPr>
      <p:scale>
        <a:sx n="100" d="100"/>
        <a:sy n="100" d="100"/>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BB1F05-B5F4-F24B-843A-E2751E472DF2}" type="datetimeFigureOut">
              <a:rPr lang="en-US" smtClean="0"/>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5A35D2-7AF3-6F40-8194-3487CC211A88}" type="slidenum">
              <a:rPr lang="en-US" smtClean="0"/>
              <a:t>‹#›</a:t>
            </a:fld>
            <a:endParaRPr lang="en-US"/>
          </a:p>
        </p:txBody>
      </p:sp>
    </p:spTree>
    <p:extLst>
      <p:ext uri="{BB962C8B-B14F-4D97-AF65-F5344CB8AC3E}">
        <p14:creationId xmlns:p14="http://schemas.microsoft.com/office/powerpoint/2010/main" val="3888304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D1D5DB"/>
                </a:solidFill>
                <a:effectLst/>
                <a:latin typeface="Söhne"/>
              </a:rPr>
              <a:t>This should not happen with the right consistency types</a:t>
            </a:r>
          </a:p>
          <a:p>
            <a:pPr algn="l">
              <a:buFont typeface="+mj-lt"/>
              <a:buAutoNum type="arabicPeriod"/>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Client Contacts Master for Primary Chunk Server Information</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GFS Client</a:t>
            </a:r>
            <a:r>
              <a:rPr lang="en-US" b="0" i="0" dirty="0">
                <a:solidFill>
                  <a:srgbClr val="D1D5DB"/>
                </a:solidFill>
                <a:effectLst/>
                <a:latin typeface="Söhne"/>
              </a:rPr>
              <a:t> sends a request to the </a:t>
            </a:r>
            <a:r>
              <a:rPr lang="en-US" b="1" i="0" dirty="0">
                <a:solidFill>
                  <a:srgbClr val="D1D5DB"/>
                </a:solidFill>
                <a:effectLst/>
                <a:latin typeface="Söhne"/>
              </a:rPr>
              <a:t>GFS Master</a:t>
            </a:r>
            <a:r>
              <a:rPr lang="en-US" b="0" i="0" dirty="0">
                <a:solidFill>
                  <a:srgbClr val="D1D5DB"/>
                </a:solidFill>
                <a:effectLst/>
                <a:latin typeface="Söhne"/>
              </a:rPr>
              <a:t> to write data.</a:t>
            </a:r>
          </a:p>
          <a:p>
            <a:pPr marL="742950" lvl="1" indent="-285750" algn="l">
              <a:buFont typeface="+mj-lt"/>
              <a:buAutoNum type="arabicPeriod"/>
            </a:pPr>
            <a:r>
              <a:rPr lang="en-US" b="0" i="0" dirty="0">
                <a:solidFill>
                  <a:srgbClr val="D1D5DB"/>
                </a:solidFill>
                <a:effectLst/>
                <a:latin typeface="Söhne"/>
              </a:rPr>
              <a:t>The request includes the file name and the chunk index it intends to write to.</a:t>
            </a:r>
          </a:p>
          <a:p>
            <a:pPr algn="l">
              <a:buFont typeface="+mj-lt"/>
              <a:buAutoNum type="arabicPeriod"/>
            </a:pPr>
            <a:r>
              <a:rPr lang="en-US" b="1" i="0" dirty="0">
                <a:solidFill>
                  <a:srgbClr val="D1D5DB"/>
                </a:solidFill>
                <a:effectLst/>
                <a:latin typeface="Söhne"/>
              </a:rPr>
              <a:t>Master Responds with Primary Chunk Server Information</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GFS Master</a:t>
            </a:r>
            <a:r>
              <a:rPr lang="en-US" b="0" i="0" dirty="0">
                <a:solidFill>
                  <a:srgbClr val="D1D5DB"/>
                </a:solidFill>
                <a:effectLst/>
                <a:latin typeface="Söhne"/>
              </a:rPr>
              <a:t> identifies the primary chunk server for that particular chunk and the secondary chunk servers (replicas).</a:t>
            </a:r>
          </a:p>
          <a:p>
            <a:pPr marL="742950" lvl="1" indent="-285750" algn="l">
              <a:buFont typeface="+mj-lt"/>
              <a:buAutoNum type="arabicPeriod"/>
            </a:pPr>
            <a:r>
              <a:rPr lang="en-US" b="0" i="0" dirty="0">
                <a:solidFill>
                  <a:srgbClr val="D1D5DB"/>
                </a:solidFill>
                <a:effectLst/>
                <a:latin typeface="Söhne"/>
              </a:rPr>
              <a:t>The master responds to the </a:t>
            </a:r>
            <a:r>
              <a:rPr lang="en-US" b="1" i="0" dirty="0">
                <a:solidFill>
                  <a:srgbClr val="D1D5DB"/>
                </a:solidFill>
                <a:effectLst/>
                <a:latin typeface="Söhne"/>
              </a:rPr>
              <a:t>GFS Client</a:t>
            </a:r>
            <a:r>
              <a:rPr lang="en-US" b="0" i="0" dirty="0">
                <a:solidFill>
                  <a:srgbClr val="D1D5DB"/>
                </a:solidFill>
                <a:effectLst/>
                <a:latin typeface="Söhne"/>
              </a:rPr>
              <a:t> with the information about the primary chunk server and the replicas.</a:t>
            </a:r>
          </a:p>
          <a:p>
            <a:pPr algn="l">
              <a:buFont typeface="+mj-lt"/>
              <a:buAutoNum type="arabicPeriod"/>
            </a:pPr>
            <a:r>
              <a:rPr lang="en-US" b="1" i="0" dirty="0">
                <a:solidFill>
                  <a:srgbClr val="D1D5DB"/>
                </a:solidFill>
                <a:effectLst/>
                <a:latin typeface="Söhne"/>
              </a:rPr>
              <a:t>Client Sends Data to All Chunk Servers</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GFS Client</a:t>
            </a:r>
            <a:r>
              <a:rPr lang="en-US" b="0" i="0" dirty="0">
                <a:solidFill>
                  <a:srgbClr val="D1D5DB"/>
                </a:solidFill>
                <a:effectLst/>
                <a:latin typeface="Söhne"/>
              </a:rPr>
              <a:t> sends the data to all chunk servers (the primary and replicas).</a:t>
            </a:r>
          </a:p>
          <a:p>
            <a:pPr marL="742950" lvl="1" indent="-285750" algn="l">
              <a:buFont typeface="+mj-lt"/>
              <a:buAutoNum type="arabicPeriod"/>
            </a:pPr>
            <a:r>
              <a:rPr lang="en-US" b="0" i="0" dirty="0">
                <a:solidFill>
                  <a:srgbClr val="D1D5DB"/>
                </a:solidFill>
                <a:effectLst/>
                <a:latin typeface="Söhne"/>
              </a:rPr>
              <a:t>The data is stored temporarily in the internal buffers of the chunk servers.</a:t>
            </a:r>
          </a:p>
          <a:p>
            <a:pPr algn="l">
              <a:buFont typeface="+mj-lt"/>
              <a:buAutoNum type="arabicPeriod"/>
            </a:pPr>
            <a:r>
              <a:rPr lang="en-US" b="1" i="0" dirty="0">
                <a:solidFill>
                  <a:srgbClr val="D1D5DB"/>
                </a:solidFill>
                <a:effectLst/>
                <a:latin typeface="Söhne"/>
              </a:rPr>
              <a:t>Client Instructs Primary Chunk Server to Write Data</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After ensuring all chunk servers have received the data, the </a:t>
            </a:r>
            <a:r>
              <a:rPr lang="en-US" b="1" i="0" dirty="0">
                <a:solidFill>
                  <a:srgbClr val="D1D5DB"/>
                </a:solidFill>
                <a:effectLst/>
                <a:latin typeface="Söhne"/>
              </a:rPr>
              <a:t>GFS Client</a:t>
            </a:r>
            <a:r>
              <a:rPr lang="en-US" b="0" i="0" dirty="0">
                <a:solidFill>
                  <a:srgbClr val="D1D5DB"/>
                </a:solidFill>
                <a:effectLst/>
                <a:latin typeface="Söhne"/>
              </a:rPr>
              <a:t> sends a write command to the primary chunk server.</a:t>
            </a:r>
          </a:p>
          <a:p>
            <a:pPr marL="742950" lvl="1" indent="-285750" algn="l">
              <a:buFont typeface="+mj-lt"/>
              <a:buAutoNum type="arabicPeriod"/>
            </a:pPr>
            <a:r>
              <a:rPr lang="en-US" b="0" i="0" dirty="0">
                <a:solidFill>
                  <a:srgbClr val="D1D5DB"/>
                </a:solidFill>
                <a:effectLst/>
                <a:latin typeface="Söhne"/>
              </a:rPr>
              <a:t>The command includes the chunk handle and the byte range for the write operation.</a:t>
            </a:r>
          </a:p>
          <a:p>
            <a:pPr algn="l">
              <a:buFont typeface="+mj-lt"/>
              <a:buAutoNum type="arabicPeriod"/>
            </a:pPr>
            <a:r>
              <a:rPr lang="en-US" b="1" i="0" dirty="0">
                <a:solidFill>
                  <a:srgbClr val="D1D5DB"/>
                </a:solidFill>
                <a:effectLst/>
                <a:latin typeface="Söhne"/>
              </a:rPr>
              <a:t>Primary Chunk Server Propagates Write Instruction to Replicas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primary chunk server forwards the write command to all secondary (replica) chunk servers.</a:t>
            </a:r>
          </a:p>
          <a:p>
            <a:pPr marL="742950" lvl="1" indent="-285750" algn="l">
              <a:buFont typeface="+mj-lt"/>
              <a:buAutoNum type="arabicPeriod"/>
            </a:pPr>
            <a:r>
              <a:rPr lang="en-US" b="0" i="0" dirty="0">
                <a:solidFill>
                  <a:srgbClr val="D1D5DB"/>
                </a:solidFill>
                <a:effectLst/>
                <a:latin typeface="Söhne"/>
              </a:rPr>
              <a:t>Each chunk server applies the write operation to its buffer.</a:t>
            </a:r>
          </a:p>
          <a:p>
            <a:pPr algn="l">
              <a:buFont typeface="+mj-lt"/>
              <a:buAutoNum type="arabicPeriod"/>
            </a:pPr>
            <a:r>
              <a:rPr lang="en-US" b="1" i="0" dirty="0">
                <a:solidFill>
                  <a:srgbClr val="D1D5DB"/>
                </a:solidFill>
                <a:effectLst/>
                <a:latin typeface="Söhne"/>
              </a:rPr>
              <a:t>Inconsistency Occurs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Due to network delays or other issues, the write operations on different chunk servers complete in a different order.</a:t>
            </a:r>
          </a:p>
          <a:p>
            <a:pPr marL="742950" lvl="1" indent="-285750" algn="l">
              <a:buFont typeface="+mj-lt"/>
              <a:buAutoNum type="arabicPeriod"/>
            </a:pPr>
            <a:r>
              <a:rPr lang="en-US" b="0" i="0" dirty="0">
                <a:solidFill>
                  <a:srgbClr val="D1D5DB"/>
                </a:solidFill>
                <a:effectLst/>
                <a:latin typeface="Söhne"/>
              </a:rPr>
              <a:t>This results in inconsistency, where different chunks observe updates from the client in a different order.</a:t>
            </a:r>
          </a:p>
          <a:p>
            <a:pPr algn="l">
              <a:buFont typeface="+mj-lt"/>
              <a:buAutoNum type="arabicPeriod"/>
            </a:pPr>
            <a:r>
              <a:rPr lang="en-US" b="1" i="0" dirty="0">
                <a:solidFill>
                  <a:srgbClr val="D1D5DB"/>
                </a:solidFill>
                <a:effectLst/>
                <a:latin typeface="Söhne"/>
              </a:rPr>
              <a:t>Chunk Servers Acknowledge Write Completion</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Each chunk server, after completing the write operation, sends an acknowledgment back to the primary chunk server.</a:t>
            </a:r>
          </a:p>
          <a:p>
            <a:pPr algn="l">
              <a:buFont typeface="+mj-lt"/>
              <a:buAutoNum type="arabicPeriod"/>
            </a:pPr>
            <a:r>
              <a:rPr lang="en-US" b="1" i="0" dirty="0">
                <a:solidFill>
                  <a:srgbClr val="D1D5DB"/>
                </a:solidFill>
                <a:effectLst/>
                <a:latin typeface="Söhne"/>
              </a:rPr>
              <a:t>Primary Reports Write Completion to Client</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Once the primary chunk server receives acknowledgments from all replicas, it reports the completion of the write operation back to the </a:t>
            </a:r>
            <a:r>
              <a:rPr lang="en-US" b="1" i="0" dirty="0">
                <a:solidFill>
                  <a:srgbClr val="D1D5DB"/>
                </a:solidFill>
                <a:effectLst/>
                <a:latin typeface="Söhne"/>
              </a:rPr>
              <a:t>GFS Client</a:t>
            </a:r>
            <a:r>
              <a:rPr lang="en-US" b="0" i="0" dirty="0">
                <a:solidFill>
                  <a:srgbClr val="D1D5DB"/>
                </a:solidFill>
                <a:effectLst/>
                <a:latin typeface="Söhne"/>
              </a:rPr>
              <a:t>.</a:t>
            </a:r>
          </a:p>
          <a:p>
            <a:endParaRPr lang="en-SG" dirty="0"/>
          </a:p>
        </p:txBody>
      </p:sp>
      <p:sp>
        <p:nvSpPr>
          <p:cNvPr id="4" name="Slide Number Placeholder 3"/>
          <p:cNvSpPr>
            <a:spLocks noGrp="1"/>
          </p:cNvSpPr>
          <p:nvPr>
            <p:ph type="sldNum" sz="quarter" idx="5"/>
          </p:nvPr>
        </p:nvSpPr>
        <p:spPr/>
        <p:txBody>
          <a:bodyPr/>
          <a:lstStyle/>
          <a:p>
            <a:fld id="{875A35D2-7AF3-6F40-8194-3487CC211A88}" type="slidenum">
              <a:rPr lang="en-US" smtClean="0"/>
              <a:t>3</a:t>
            </a:fld>
            <a:endParaRPr lang="en-US"/>
          </a:p>
        </p:txBody>
      </p:sp>
    </p:spTree>
    <p:extLst>
      <p:ext uri="{BB962C8B-B14F-4D97-AF65-F5344CB8AC3E}">
        <p14:creationId xmlns:p14="http://schemas.microsoft.com/office/powerpoint/2010/main" val="98977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4ECD56-AD79-DB47-974D-39C67C59D718}" type="slidenum">
              <a:rPr lang="en-US" smtClean="0"/>
              <a:t>13</a:t>
            </a:fld>
            <a:endParaRPr lang="en-US"/>
          </a:p>
        </p:txBody>
      </p:sp>
    </p:spTree>
    <p:extLst>
      <p:ext uri="{BB962C8B-B14F-4D97-AF65-F5344CB8AC3E}">
        <p14:creationId xmlns:p14="http://schemas.microsoft.com/office/powerpoint/2010/main" val="28343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Efficient Data Distribution</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Chain Replication</a:t>
            </a:r>
            <a:r>
              <a:rPr lang="en-US" b="0" i="0" dirty="0">
                <a:solidFill>
                  <a:srgbClr val="D1D5DB"/>
                </a:solidFill>
                <a:effectLst/>
                <a:latin typeface="Söhne"/>
              </a:rPr>
              <a:t>: In GFS, when a client writes data, it sends the data only to the primary chunk server, which then forwards it to the next replica in a chain-like fashion. This chain replication reduces the burden on the client and the network.</a:t>
            </a:r>
          </a:p>
          <a:p>
            <a:pPr marL="742950" lvl="1" indent="-285750" algn="l">
              <a:buFont typeface="+mj-lt"/>
              <a:buAutoNum type="arabicPeriod"/>
            </a:pPr>
            <a:r>
              <a:rPr lang="en-US" b="1" i="0" dirty="0">
                <a:solidFill>
                  <a:srgbClr val="D1D5DB"/>
                </a:solidFill>
                <a:effectLst/>
                <a:latin typeface="Söhne"/>
              </a:rPr>
              <a:t>Minimizing Client Load</a:t>
            </a:r>
            <a:r>
              <a:rPr lang="en-US" b="0" i="0" dirty="0">
                <a:solidFill>
                  <a:srgbClr val="D1D5DB"/>
                </a:solidFill>
                <a:effectLst/>
                <a:latin typeface="Söhne"/>
              </a:rPr>
              <a:t>: Having the client send data to all replicas would increase the client's workload and network usage, especially in a system with a large number of replicas. By offloading this responsibility to the servers, GFS clients can remain relatively lightweight.</a:t>
            </a:r>
          </a:p>
          <a:p>
            <a:pPr algn="l">
              <a:buFont typeface="+mj-lt"/>
              <a:buAutoNum type="arabicPeriod"/>
            </a:pPr>
            <a:r>
              <a:rPr lang="en-US" b="1" i="0" dirty="0">
                <a:solidFill>
                  <a:srgbClr val="D1D5DB"/>
                </a:solidFill>
                <a:effectLst/>
                <a:latin typeface="Söhne"/>
              </a:rPr>
              <a:t>Network Bandwidth Optimization</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Sequential Data Transfer</a:t>
            </a:r>
            <a:r>
              <a:rPr lang="en-US" b="0" i="0" dirty="0">
                <a:solidFill>
                  <a:srgbClr val="D1D5DB"/>
                </a:solidFill>
                <a:effectLst/>
                <a:latin typeface="Söhne"/>
              </a:rPr>
              <a:t>: Sending data sequentially in a chain can be more efficient in terms of network bandwidth than broadcasting, especially in environments where bandwidth between servers is higher than between the client and the servers.</a:t>
            </a:r>
          </a:p>
          <a:p>
            <a:pPr marL="742950" lvl="1" indent="-285750" algn="l">
              <a:buFont typeface="+mj-lt"/>
              <a:buAutoNum type="arabicPeriod"/>
            </a:pPr>
            <a:r>
              <a:rPr lang="en-US" b="1" i="0" dirty="0">
                <a:solidFill>
                  <a:srgbClr val="D1D5DB"/>
                </a:solidFill>
                <a:effectLst/>
                <a:latin typeface="Söhne"/>
              </a:rPr>
              <a:t>Congestion Avoidance</a:t>
            </a:r>
            <a:r>
              <a:rPr lang="en-US" b="0" i="0" dirty="0">
                <a:solidFill>
                  <a:srgbClr val="D1D5DB"/>
                </a:solidFill>
                <a:effectLst/>
                <a:latin typeface="Söhne"/>
              </a:rPr>
              <a:t>: Broadcasting data from the client to all replicas simultaneously could lead to network congestion. Chain replication helps in distributing the load over time, thereby avoiding potential network bottlenecks.</a:t>
            </a:r>
          </a:p>
          <a:p>
            <a:pPr algn="l">
              <a:buFont typeface="+mj-lt"/>
              <a:buAutoNum type="arabicPeriod"/>
            </a:pPr>
            <a:r>
              <a:rPr lang="en-US" b="1" i="0" dirty="0">
                <a:solidFill>
                  <a:srgbClr val="D1D5DB"/>
                </a:solidFill>
                <a:effectLst/>
                <a:latin typeface="Söhne"/>
              </a:rPr>
              <a:t>Fault Tolerance and Error Detection</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Easier Error Handling</a:t>
            </a:r>
            <a:r>
              <a:rPr lang="en-US" b="0" i="0" dirty="0">
                <a:solidFill>
                  <a:srgbClr val="D1D5DB"/>
                </a:solidFill>
                <a:effectLst/>
                <a:latin typeface="Söhne"/>
              </a:rPr>
              <a:t>: In a chain replication model, if a replica fails to receive data, the failure point is easily identifiable, and the system can take corrective actions, such as retransmitting data from the last successful node in the chain.</a:t>
            </a:r>
          </a:p>
          <a:p>
            <a:pPr marL="742950" lvl="1" indent="-285750" algn="l">
              <a:buFont typeface="+mj-lt"/>
              <a:buAutoNum type="arabicPeriod"/>
            </a:pPr>
            <a:r>
              <a:rPr lang="en-US" b="1" i="0" dirty="0">
                <a:solidFill>
                  <a:srgbClr val="D1D5DB"/>
                </a:solidFill>
                <a:effectLst/>
                <a:latin typeface="Söhne"/>
              </a:rPr>
              <a:t>Robustness</a:t>
            </a:r>
            <a:r>
              <a:rPr lang="en-US" b="0" i="0" dirty="0">
                <a:solidFill>
                  <a:srgbClr val="D1D5DB"/>
                </a:solidFill>
                <a:effectLst/>
                <a:latin typeface="Söhne"/>
              </a:rPr>
              <a:t>: Chain replication ensures that each replica has an updated copy of the data before it is passed to the next, enhancing data integrity and consistency.</a:t>
            </a:r>
          </a:p>
          <a:p>
            <a:pPr algn="l">
              <a:buFont typeface="+mj-lt"/>
              <a:buAutoNum type="arabicPeriod"/>
            </a:pPr>
            <a:r>
              <a:rPr lang="en-US" b="1" i="0" dirty="0">
                <a:solidFill>
                  <a:srgbClr val="D1D5DB"/>
                </a:solidFill>
                <a:effectLst/>
                <a:latin typeface="Söhne"/>
              </a:rPr>
              <a:t>Simplicity and Scalability</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Scalable Architecture</a:t>
            </a:r>
            <a:r>
              <a:rPr lang="en-US" b="0" i="0" dirty="0">
                <a:solidFill>
                  <a:srgbClr val="D1D5DB"/>
                </a:solidFill>
                <a:effectLst/>
                <a:latin typeface="Söhne"/>
              </a:rPr>
              <a:t>: Chain replication simplifies the architecture as each node only needs to communicate with its predecessor and successor in the chain.</a:t>
            </a:r>
          </a:p>
          <a:p>
            <a:pPr marL="742950" lvl="1" indent="-285750" algn="l">
              <a:buFont typeface="+mj-lt"/>
              <a:buAutoNum type="arabicPeriod"/>
            </a:pPr>
            <a:r>
              <a:rPr lang="en-US" b="1" i="0" dirty="0">
                <a:solidFill>
                  <a:srgbClr val="D1D5DB"/>
                </a:solidFill>
                <a:effectLst/>
                <a:latin typeface="Söhne"/>
              </a:rPr>
              <a:t>Ease of Implementation</a:t>
            </a:r>
            <a:r>
              <a:rPr lang="en-US" b="0" i="0" dirty="0">
                <a:solidFill>
                  <a:srgbClr val="D1D5DB"/>
                </a:solidFill>
                <a:effectLst/>
                <a:latin typeface="Söhne"/>
              </a:rPr>
              <a:t>: This model is easier to implement and manage compared to a broadcast system, especially at the scale at which systems like GFS operate.</a:t>
            </a:r>
          </a:p>
          <a:p>
            <a:endParaRPr lang="en-SG" dirty="0"/>
          </a:p>
        </p:txBody>
      </p:sp>
      <p:sp>
        <p:nvSpPr>
          <p:cNvPr id="4" name="Slide Number Placeholder 3"/>
          <p:cNvSpPr>
            <a:spLocks noGrp="1"/>
          </p:cNvSpPr>
          <p:nvPr>
            <p:ph type="sldNum" sz="quarter" idx="5"/>
          </p:nvPr>
        </p:nvSpPr>
        <p:spPr/>
        <p:txBody>
          <a:bodyPr/>
          <a:lstStyle/>
          <a:p>
            <a:fld id="{875A35D2-7AF3-6F40-8194-3487CC211A88}" type="slidenum">
              <a:rPr lang="en-US" smtClean="0"/>
              <a:t>14</a:t>
            </a:fld>
            <a:endParaRPr lang="en-US"/>
          </a:p>
        </p:txBody>
      </p:sp>
    </p:spTree>
    <p:extLst>
      <p:ext uri="{BB962C8B-B14F-4D97-AF65-F5344CB8AC3E}">
        <p14:creationId xmlns:p14="http://schemas.microsoft.com/office/powerpoint/2010/main" val="148811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Chunk-Level Consistency</a:t>
            </a:r>
            <a:r>
              <a:rPr lang="en-US" b="0" i="0" dirty="0">
                <a:solidFill>
                  <a:srgbClr val="D1D5DB"/>
                </a:solidFill>
                <a:effectLst/>
                <a:latin typeface="Söhne"/>
              </a:rPr>
              <a:t>: Each chunk in GFS is treated as a distinct unit for consistency purposes. The primary chunk server for each chunk is responsible for maintaining the consistency of that particular chunk. When a write operation occurs, the primary ensures that all replicas of the chunk are updated consistently.</a:t>
            </a:r>
          </a:p>
          <a:p>
            <a:pPr algn="l">
              <a:buFont typeface="+mj-lt"/>
              <a:buAutoNum type="arabicPeriod"/>
            </a:pPr>
            <a:r>
              <a:rPr lang="en-US" b="1" i="0" dirty="0">
                <a:solidFill>
                  <a:srgbClr val="D1D5DB"/>
                </a:solidFill>
                <a:effectLst/>
                <a:latin typeface="Söhne"/>
              </a:rPr>
              <a:t>File Spanning Multiple Chunks</a:t>
            </a:r>
            <a:r>
              <a:rPr lang="en-US" b="0" i="0" dirty="0">
                <a:solidFill>
                  <a:srgbClr val="D1D5DB"/>
                </a:solidFill>
                <a:effectLst/>
                <a:latin typeface="Söhne"/>
              </a:rPr>
              <a:t>: Large files in GFS are divided into multiple chunks, and these chunks can be distributed across different chunk servers. While each chunk is consistent within itself, there is no built-in mechanism in GFS to ensure consistency across multiple chunks that form a single file. This means that updates to different chunks of the same file might be completed at different times.</a:t>
            </a:r>
          </a:p>
          <a:p>
            <a:pPr algn="l">
              <a:buFont typeface="+mj-lt"/>
              <a:buAutoNum type="arabicPeriod"/>
            </a:pPr>
            <a:r>
              <a:rPr lang="en-US" b="1" i="0" dirty="0">
                <a:solidFill>
                  <a:srgbClr val="D1D5DB"/>
                </a:solidFill>
                <a:effectLst/>
                <a:latin typeface="Söhne"/>
              </a:rPr>
              <a:t>Implications for Applications</a:t>
            </a:r>
            <a:r>
              <a:rPr lang="en-US" b="0" i="0" dirty="0">
                <a:solidFill>
                  <a:srgbClr val="D1D5DB"/>
                </a:solidFill>
                <a:effectLst/>
                <a:latin typeface="Söhne"/>
              </a:rPr>
              <a:t>: Applications using GFS must be aware of this behavior and, if necessary, implement additional logic to ensure cross-chunk consistency. For example, an application might need to manage the order of write operations across chunks to maintain a consistent view of the data.</a:t>
            </a:r>
          </a:p>
          <a:p>
            <a:pPr algn="l">
              <a:buFont typeface="+mj-lt"/>
              <a:buAutoNum type="arabicPeriod"/>
            </a:pPr>
            <a:r>
              <a:rPr lang="en-US" b="1" i="0" dirty="0">
                <a:solidFill>
                  <a:srgbClr val="D1D5DB"/>
                </a:solidFill>
                <a:effectLst/>
                <a:latin typeface="Söhne"/>
              </a:rPr>
              <a:t>Eventual Consistency in Distributed Systems</a:t>
            </a:r>
            <a:r>
              <a:rPr lang="en-US" b="0" i="0" dirty="0">
                <a:solidFill>
                  <a:srgbClr val="D1D5DB"/>
                </a:solidFill>
                <a:effectLst/>
                <a:latin typeface="Söhne"/>
              </a:rPr>
              <a:t>: GFS and similar systems often opt for eventual consistency, which means that all replicas will become consistent over time, but not necessarily immediately. This approach is chosen to improve system performance and scalability, especially in environments with high latency or where immediate consistency is not crucial.</a:t>
            </a:r>
          </a:p>
          <a:p>
            <a:pPr algn="l">
              <a:buFont typeface="+mj-lt"/>
              <a:buAutoNum type="arabicPeriod"/>
            </a:pPr>
            <a:r>
              <a:rPr lang="en-US" b="1" i="0" dirty="0">
                <a:solidFill>
                  <a:srgbClr val="D1D5DB"/>
                </a:solidFill>
                <a:effectLst/>
                <a:latin typeface="Söhne"/>
              </a:rPr>
              <a:t>Atomicity at Chunk Level</a:t>
            </a:r>
            <a:r>
              <a:rPr lang="en-US" b="0" i="0" dirty="0">
                <a:solidFill>
                  <a:srgbClr val="D1D5DB"/>
                </a:solidFill>
                <a:effectLst/>
                <a:latin typeface="Söhne"/>
              </a:rPr>
              <a:t>: GFS provides atomicity for operations within a single chunk. For instance, updates to a chunk are atomic, meaning they either succeed entirely or fail without leaving partial data. This atomicity, however, does not extend across multiple chunks.</a:t>
            </a:r>
          </a:p>
          <a:p>
            <a:pPr algn="l">
              <a:buFont typeface="+mj-lt"/>
              <a:buAutoNum type="arabicPeriod"/>
            </a:pPr>
            <a:r>
              <a:rPr lang="en-US" b="1" i="0" dirty="0">
                <a:solidFill>
                  <a:srgbClr val="D1D5DB"/>
                </a:solidFill>
                <a:effectLst/>
                <a:latin typeface="Söhne"/>
              </a:rPr>
              <a:t>Trade-Offs</a:t>
            </a:r>
            <a:r>
              <a:rPr lang="en-US" b="0" i="0" dirty="0">
                <a:solidFill>
                  <a:srgbClr val="D1D5DB"/>
                </a:solidFill>
                <a:effectLst/>
                <a:latin typeface="Söhne"/>
              </a:rPr>
              <a:t>: This design reflects a trade-off common in distributed systems between consistency, availability, and partition tolerance (as per the CAP Theorem). GFS, like many large-scale distributed systems, prioritizes availability and partition tolerance, while relaxing immediate consistency constraints.</a:t>
            </a:r>
          </a:p>
          <a:p>
            <a:pPr algn="l"/>
            <a:r>
              <a:rPr lang="en-US" b="0" i="0" dirty="0">
                <a:solidFill>
                  <a:srgbClr val="D1D5DB"/>
                </a:solidFill>
                <a:effectLst/>
                <a:latin typeface="Söhne"/>
              </a:rPr>
              <a:t>In summary, while GFS ensures consistency within individual chunks, maintaining consistency across a file that spans multiple chunks is the responsibility of the application layer. This approach allows GFS to achieve high performance and scalability, which are critical in distributed computing environments.</a:t>
            </a:r>
          </a:p>
          <a:p>
            <a:endParaRPr lang="en-SG" dirty="0"/>
          </a:p>
        </p:txBody>
      </p:sp>
      <p:sp>
        <p:nvSpPr>
          <p:cNvPr id="4" name="Slide Number Placeholder 3"/>
          <p:cNvSpPr>
            <a:spLocks noGrp="1"/>
          </p:cNvSpPr>
          <p:nvPr>
            <p:ph type="sldNum" sz="quarter" idx="5"/>
          </p:nvPr>
        </p:nvSpPr>
        <p:spPr/>
        <p:txBody>
          <a:bodyPr/>
          <a:lstStyle/>
          <a:p>
            <a:fld id="{875A35D2-7AF3-6F40-8194-3487CC211A88}" type="slidenum">
              <a:rPr lang="en-US" smtClean="0"/>
              <a:t>15</a:t>
            </a:fld>
            <a:endParaRPr lang="en-US"/>
          </a:p>
        </p:txBody>
      </p:sp>
    </p:spTree>
    <p:extLst>
      <p:ext uri="{BB962C8B-B14F-4D97-AF65-F5344CB8AC3E}">
        <p14:creationId xmlns:p14="http://schemas.microsoft.com/office/powerpoint/2010/main" val="4251860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How Duplicate Copies Occur:</a:t>
            </a:r>
          </a:p>
          <a:p>
            <a:pPr algn="l">
              <a:buFont typeface="+mj-lt"/>
              <a:buAutoNum type="arabicPeriod"/>
            </a:pPr>
            <a:r>
              <a:rPr lang="en-US" b="1" i="0" dirty="0">
                <a:solidFill>
                  <a:srgbClr val="D1D5DB"/>
                </a:solidFill>
                <a:effectLst/>
                <a:latin typeface="Söhne"/>
              </a:rPr>
              <a:t> Initial Write Attempt</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GFS client initiates a write operation to a chunk.</a:t>
            </a:r>
          </a:p>
          <a:p>
            <a:pPr marL="742950" lvl="1" indent="-285750" algn="l">
              <a:buFont typeface="+mj-lt"/>
              <a:buAutoNum type="arabicPeriod"/>
            </a:pPr>
            <a:r>
              <a:rPr lang="en-US" b="0" i="0" dirty="0">
                <a:solidFill>
                  <a:srgbClr val="D1D5DB"/>
                </a:solidFill>
                <a:effectLst/>
                <a:latin typeface="Söhne"/>
              </a:rPr>
              <a:t>The primary chunk server processes the write, sending data to the replicas in a chain sequence.</a:t>
            </a:r>
          </a:p>
          <a:p>
            <a:pPr marL="742950" lvl="1" indent="-285750" algn="l">
              <a:buFont typeface="+mj-lt"/>
              <a:buAutoNum type="arabicPeriod"/>
            </a:pPr>
            <a:r>
              <a:rPr lang="en-US" b="0" i="0" dirty="0">
                <a:solidFill>
                  <a:srgbClr val="D1D5DB"/>
                </a:solidFill>
                <a:effectLst/>
                <a:latin typeface="Söhne"/>
              </a:rPr>
              <a:t>A failure occurs during this process (e.g., network issue, replica server crash).</a:t>
            </a:r>
          </a:p>
          <a:p>
            <a:pPr algn="l">
              <a:buFont typeface="+mj-lt"/>
              <a:buAutoNum type="arabicPeriod"/>
            </a:pPr>
            <a:r>
              <a:rPr lang="en-US" b="1" i="0" dirty="0">
                <a:solidFill>
                  <a:srgbClr val="D1D5DB"/>
                </a:solidFill>
                <a:effectLst/>
                <a:latin typeface="Söhne"/>
              </a:rPr>
              <a:t> Incomplete Write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Some replicas may have received and stored part of the data before the failure.</a:t>
            </a:r>
          </a:p>
          <a:p>
            <a:pPr marL="742950" lvl="1" indent="-285750" algn="l">
              <a:buFont typeface="+mj-lt"/>
              <a:buAutoNum type="arabicPeriod"/>
            </a:pPr>
            <a:r>
              <a:rPr lang="en-US" b="0" i="0" dirty="0">
                <a:solidFill>
                  <a:srgbClr val="D1D5DB"/>
                </a:solidFill>
                <a:effectLst/>
                <a:latin typeface="Söhne"/>
              </a:rPr>
              <a:t>However, the write operation is not completed successfully across all replicas.</a:t>
            </a:r>
          </a:p>
          <a:p>
            <a:pPr algn="l">
              <a:buFont typeface="+mj-lt"/>
              <a:buAutoNum type="arabicPeriod"/>
            </a:pPr>
            <a:r>
              <a:rPr lang="en-US" b="1" i="0" dirty="0">
                <a:solidFill>
                  <a:srgbClr val="D1D5DB"/>
                </a:solidFill>
                <a:effectLst/>
                <a:latin typeface="Söhne"/>
              </a:rPr>
              <a:t> Client Retries Write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 GFS client, upon noticing the failure (e.g., timeout or error response), retries the write operation.</a:t>
            </a:r>
          </a:p>
          <a:p>
            <a:pPr marL="742950" lvl="1" indent="-285750" algn="l">
              <a:buFont typeface="+mj-lt"/>
              <a:buAutoNum type="arabicPeriod"/>
            </a:pPr>
            <a:r>
              <a:rPr lang="en-US" b="0" i="0" dirty="0">
                <a:solidFill>
                  <a:srgbClr val="D1D5DB"/>
                </a:solidFill>
                <a:effectLst/>
                <a:latin typeface="Söhne"/>
              </a:rPr>
              <a:t>The primary chunk server again processes the write, resending the data to the replicas.</a:t>
            </a:r>
          </a:p>
          <a:p>
            <a:pPr algn="l">
              <a:buFont typeface="+mj-lt"/>
              <a:buAutoNum type="arabicPeriod"/>
            </a:pPr>
            <a:r>
              <a:rPr lang="en-US" b="1" i="0" dirty="0">
                <a:solidFill>
                  <a:srgbClr val="D1D5DB"/>
                </a:solidFill>
                <a:effectLst/>
                <a:latin typeface="Söhne"/>
              </a:rPr>
              <a:t> Creation of Duplicate Copies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If a replica that had partially received the data during the initial attempt is still functional, it might append the retried data to the existing incomplete data.</a:t>
            </a:r>
          </a:p>
          <a:p>
            <a:pPr marL="742950" lvl="1" indent="-285750" algn="l">
              <a:buFont typeface="+mj-lt"/>
              <a:buAutoNum type="arabicPeriod"/>
            </a:pPr>
            <a:r>
              <a:rPr lang="en-US" b="0" i="0" dirty="0">
                <a:solidFill>
                  <a:srgbClr val="D1D5DB"/>
                </a:solidFill>
                <a:effectLst/>
                <a:latin typeface="Söhne"/>
              </a:rPr>
              <a:t>This results in the replica having a duplicate or corrupted version of the chunk data (i.e., the original incomplete write followed by the retried write).</a:t>
            </a:r>
          </a:p>
          <a:p>
            <a:endParaRPr lang="en-SG" dirty="0"/>
          </a:p>
        </p:txBody>
      </p:sp>
      <p:sp>
        <p:nvSpPr>
          <p:cNvPr id="4" name="Slide Number Placeholder 3"/>
          <p:cNvSpPr>
            <a:spLocks noGrp="1"/>
          </p:cNvSpPr>
          <p:nvPr>
            <p:ph type="sldNum" sz="quarter" idx="5"/>
          </p:nvPr>
        </p:nvSpPr>
        <p:spPr/>
        <p:txBody>
          <a:bodyPr/>
          <a:lstStyle/>
          <a:p>
            <a:fld id="{875A35D2-7AF3-6F40-8194-3487CC211A88}" type="slidenum">
              <a:rPr lang="en-US" smtClean="0"/>
              <a:t>25</a:t>
            </a:fld>
            <a:endParaRPr lang="en-US"/>
          </a:p>
        </p:txBody>
      </p:sp>
    </p:spTree>
    <p:extLst>
      <p:ext uri="{BB962C8B-B14F-4D97-AF65-F5344CB8AC3E}">
        <p14:creationId xmlns:p14="http://schemas.microsoft.com/office/powerpoint/2010/main" val="110710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C5DA29-0ABA-CD46-9796-4ED43F16295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208594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5DA29-0ABA-CD46-9796-4ED43F16295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74815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5DA29-0ABA-CD46-9796-4ED43F16295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317904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5DA29-0ABA-CD46-9796-4ED43F16295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327508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5DA29-0ABA-CD46-9796-4ED43F16295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8508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C5DA29-0ABA-CD46-9796-4ED43F16295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357144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C5DA29-0ABA-CD46-9796-4ED43F16295D}"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8706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C5DA29-0ABA-CD46-9796-4ED43F16295D}"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156609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5DA29-0ABA-CD46-9796-4ED43F16295D}"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27038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5DA29-0ABA-CD46-9796-4ED43F16295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204763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5DA29-0ABA-CD46-9796-4ED43F16295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6D64-E150-3B4B-B542-1EDD0F0058FD}" type="slidenum">
              <a:rPr lang="en-US" smtClean="0"/>
              <a:t>‹#›</a:t>
            </a:fld>
            <a:endParaRPr lang="en-US"/>
          </a:p>
        </p:txBody>
      </p:sp>
    </p:spTree>
    <p:extLst>
      <p:ext uri="{BB962C8B-B14F-4D97-AF65-F5344CB8AC3E}">
        <p14:creationId xmlns:p14="http://schemas.microsoft.com/office/powerpoint/2010/main" val="207002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5DA29-0ABA-CD46-9796-4ED43F16295D}" type="datetimeFigureOut">
              <a:rPr lang="en-US" smtClean="0"/>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56D64-E150-3B4B-B542-1EDD0F0058FD}" type="slidenum">
              <a:rPr lang="en-US" smtClean="0"/>
              <a:t>‹#›</a:t>
            </a:fld>
            <a:endParaRPr lang="en-US"/>
          </a:p>
        </p:txBody>
      </p:sp>
    </p:spTree>
    <p:extLst>
      <p:ext uri="{BB962C8B-B14F-4D97-AF65-F5344CB8AC3E}">
        <p14:creationId xmlns:p14="http://schemas.microsoft.com/office/powerpoint/2010/main" val="282429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811" y="2130425"/>
            <a:ext cx="8648094" cy="1470025"/>
          </a:xfrm>
        </p:spPr>
        <p:txBody>
          <a:bodyPr/>
          <a:lstStyle/>
          <a:p>
            <a:r>
              <a:rPr lang="en-US" dirty="0"/>
              <a:t>Distributed Systems and Computing</a:t>
            </a:r>
          </a:p>
        </p:txBody>
      </p:sp>
      <p:sp>
        <p:nvSpPr>
          <p:cNvPr id="3" name="Subtitle 2"/>
          <p:cNvSpPr>
            <a:spLocks noGrp="1"/>
          </p:cNvSpPr>
          <p:nvPr>
            <p:ph type="subTitle" idx="1"/>
          </p:nvPr>
        </p:nvSpPr>
        <p:spPr/>
        <p:txBody>
          <a:bodyPr/>
          <a:lstStyle/>
          <a:p>
            <a:r>
              <a:rPr lang="en-US" dirty="0"/>
              <a:t>Distributed </a:t>
            </a:r>
            <a:r>
              <a:rPr lang="en-US"/>
              <a:t>File Systems (Part 2)</a:t>
            </a:r>
            <a:endParaRPr lang="en-US" dirty="0"/>
          </a:p>
          <a:p>
            <a:endParaRPr lang="en-US" dirty="0"/>
          </a:p>
        </p:txBody>
      </p:sp>
    </p:spTree>
    <p:extLst>
      <p:ext uri="{BB962C8B-B14F-4D97-AF65-F5344CB8AC3E}">
        <p14:creationId xmlns:p14="http://schemas.microsoft.com/office/powerpoint/2010/main" val="114607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852284" y="4712067"/>
            <a:ext cx="2177850" cy="369332"/>
          </a:xfrm>
          <a:prstGeom prst="rect">
            <a:avLst/>
          </a:prstGeom>
          <a:noFill/>
        </p:spPr>
        <p:txBody>
          <a:bodyPr wrap="none" rtlCol="0">
            <a:spAutoFit/>
          </a:bodyPr>
          <a:lstStyle/>
          <a:p>
            <a:r>
              <a:rPr lang="en-US" dirty="0">
                <a:solidFill>
                  <a:srgbClr val="0000FF"/>
                </a:solidFill>
              </a:rPr>
              <a:t>4. (data, byte ranges)</a:t>
            </a:r>
          </a:p>
        </p:txBody>
      </p:sp>
      <p:sp>
        <p:nvSpPr>
          <p:cNvPr id="55" name="TextBox 54"/>
          <p:cNvSpPr txBox="1"/>
          <p:nvPr/>
        </p:nvSpPr>
        <p:spPr>
          <a:xfrm>
            <a:off x="457200" y="5602786"/>
            <a:ext cx="4490683" cy="646331"/>
          </a:xfrm>
          <a:prstGeom prst="rect">
            <a:avLst/>
          </a:prstGeom>
          <a:noFill/>
        </p:spPr>
        <p:txBody>
          <a:bodyPr wrap="none" rtlCol="0">
            <a:spAutoFit/>
          </a:bodyPr>
          <a:lstStyle/>
          <a:p>
            <a:r>
              <a:rPr lang="en-US" dirty="0">
                <a:solidFill>
                  <a:srgbClr val="0000FF"/>
                </a:solidFill>
              </a:rPr>
              <a:t>The primary server pushes the data to its own </a:t>
            </a:r>
          </a:p>
          <a:p>
            <a:r>
              <a:rPr lang="en-US" dirty="0">
                <a:solidFill>
                  <a:srgbClr val="0000FF"/>
                </a:solidFill>
              </a:rPr>
              <a:t>chunk</a:t>
            </a:r>
          </a:p>
        </p:txBody>
      </p:sp>
      <p:cxnSp>
        <p:nvCxnSpPr>
          <p:cNvPr id="56" name="Straight Arrow Connector 55"/>
          <p:cNvCxnSpPr/>
          <p:nvPr/>
        </p:nvCxnSpPr>
        <p:spPr>
          <a:xfrm flipH="1">
            <a:off x="7020021" y="4249547"/>
            <a:ext cx="557333" cy="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106316" y="4172251"/>
            <a:ext cx="301660" cy="369332"/>
          </a:xfrm>
          <a:prstGeom prst="rect">
            <a:avLst/>
          </a:prstGeom>
        </p:spPr>
        <p:txBody>
          <a:bodyPr wrap="none">
            <a:spAutoFit/>
          </a:bodyPr>
          <a:lstStyle/>
          <a:p>
            <a:r>
              <a:rPr lang="en-US" dirty="0">
                <a:solidFill>
                  <a:srgbClr val="0000FF"/>
                </a:solidFill>
              </a:rPr>
              <a:t>6</a:t>
            </a:r>
            <a:endParaRPr lang="en-US" dirty="0"/>
          </a:p>
        </p:txBody>
      </p:sp>
      <p:sp>
        <p:nvSpPr>
          <p:cNvPr id="57" name="Freeform 56"/>
          <p:cNvSpPr/>
          <p:nvPr/>
        </p:nvSpPr>
        <p:spPr>
          <a:xfrm>
            <a:off x="249161" y="4136571"/>
            <a:ext cx="4974577" cy="1209523"/>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p:cNvSpPr txBox="1"/>
          <p:nvPr/>
        </p:nvSpPr>
        <p:spPr>
          <a:xfrm>
            <a:off x="1635426" y="5070083"/>
            <a:ext cx="2036172" cy="369332"/>
          </a:xfrm>
          <a:prstGeom prst="rect">
            <a:avLst/>
          </a:prstGeom>
          <a:noFill/>
        </p:spPr>
        <p:txBody>
          <a:bodyPr wrap="none" rtlCol="0">
            <a:spAutoFit/>
          </a:bodyPr>
          <a:lstStyle/>
          <a:p>
            <a:r>
              <a:rPr lang="en-US" dirty="0">
                <a:solidFill>
                  <a:srgbClr val="0000FF"/>
                </a:solidFill>
              </a:rPr>
              <a:t>5. (write command)</a:t>
            </a:r>
          </a:p>
        </p:txBody>
      </p:sp>
    </p:spTree>
    <p:extLst>
      <p:ext uri="{BB962C8B-B14F-4D97-AF65-F5344CB8AC3E}">
        <p14:creationId xmlns:p14="http://schemas.microsoft.com/office/powerpoint/2010/main" val="65928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852284" y="4712067"/>
            <a:ext cx="2177850" cy="369332"/>
          </a:xfrm>
          <a:prstGeom prst="rect">
            <a:avLst/>
          </a:prstGeom>
          <a:noFill/>
        </p:spPr>
        <p:txBody>
          <a:bodyPr wrap="none" rtlCol="0">
            <a:spAutoFit/>
          </a:bodyPr>
          <a:lstStyle/>
          <a:p>
            <a:r>
              <a:rPr lang="en-US" dirty="0">
                <a:solidFill>
                  <a:srgbClr val="0000FF"/>
                </a:solidFill>
              </a:rPr>
              <a:t>4. (data, byte ranges)</a:t>
            </a:r>
          </a:p>
        </p:txBody>
      </p:sp>
      <p:sp>
        <p:nvSpPr>
          <p:cNvPr id="55" name="TextBox 54"/>
          <p:cNvSpPr txBox="1"/>
          <p:nvPr/>
        </p:nvSpPr>
        <p:spPr>
          <a:xfrm>
            <a:off x="457200" y="5602786"/>
            <a:ext cx="4313050" cy="646331"/>
          </a:xfrm>
          <a:prstGeom prst="rect">
            <a:avLst/>
          </a:prstGeom>
          <a:noFill/>
        </p:spPr>
        <p:txBody>
          <a:bodyPr wrap="none" rtlCol="0">
            <a:spAutoFit/>
          </a:bodyPr>
          <a:lstStyle/>
          <a:p>
            <a:r>
              <a:rPr lang="en-US" dirty="0">
                <a:solidFill>
                  <a:srgbClr val="0000FF"/>
                </a:solidFill>
              </a:rPr>
              <a:t>The primary dictates the secondary to make </a:t>
            </a:r>
          </a:p>
          <a:p>
            <a:r>
              <a:rPr lang="en-US" dirty="0">
                <a:solidFill>
                  <a:srgbClr val="0000FF"/>
                </a:solidFill>
              </a:rPr>
              <a:t>the updates in the same order</a:t>
            </a:r>
          </a:p>
        </p:txBody>
      </p:sp>
      <p:cxnSp>
        <p:nvCxnSpPr>
          <p:cNvPr id="56" name="Straight Arrow Connector 55"/>
          <p:cNvCxnSpPr/>
          <p:nvPr/>
        </p:nvCxnSpPr>
        <p:spPr>
          <a:xfrm flipH="1">
            <a:off x="7020021" y="4249547"/>
            <a:ext cx="557333" cy="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674885" y="522307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8" name="Rectangle 57"/>
          <p:cNvSpPr/>
          <p:nvPr/>
        </p:nvSpPr>
        <p:spPr>
          <a:xfrm>
            <a:off x="6122513" y="521802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9" name="Rectangle 58"/>
          <p:cNvSpPr/>
          <p:nvPr/>
        </p:nvSpPr>
        <p:spPr>
          <a:xfrm>
            <a:off x="6570140" y="521802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60" name="Rectangle 59"/>
          <p:cNvSpPr/>
          <p:nvPr/>
        </p:nvSpPr>
        <p:spPr>
          <a:xfrm>
            <a:off x="5674885" y="625417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61" name="Rectangle 60"/>
          <p:cNvSpPr/>
          <p:nvPr/>
        </p:nvSpPr>
        <p:spPr>
          <a:xfrm>
            <a:off x="6122513" y="624911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62" name="Rectangle 61"/>
          <p:cNvSpPr/>
          <p:nvPr/>
        </p:nvSpPr>
        <p:spPr>
          <a:xfrm>
            <a:off x="6570140" y="624911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12" name="Freeform 11"/>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Rectangle 64"/>
          <p:cNvSpPr/>
          <p:nvPr/>
        </p:nvSpPr>
        <p:spPr>
          <a:xfrm>
            <a:off x="7106316" y="4172251"/>
            <a:ext cx="301660" cy="369332"/>
          </a:xfrm>
          <a:prstGeom prst="rect">
            <a:avLst/>
          </a:prstGeom>
        </p:spPr>
        <p:txBody>
          <a:bodyPr wrap="none">
            <a:spAutoFit/>
          </a:bodyPr>
          <a:lstStyle/>
          <a:p>
            <a:r>
              <a:rPr lang="en-US" dirty="0">
                <a:solidFill>
                  <a:srgbClr val="0000FF"/>
                </a:solidFill>
              </a:rPr>
              <a:t>6</a:t>
            </a:r>
            <a:endParaRPr lang="en-US" dirty="0"/>
          </a:p>
        </p:txBody>
      </p:sp>
      <p:sp>
        <p:nvSpPr>
          <p:cNvPr id="66" name="Rectangle 65"/>
          <p:cNvSpPr/>
          <p:nvPr/>
        </p:nvSpPr>
        <p:spPr>
          <a:xfrm>
            <a:off x="8443514" y="5783359"/>
            <a:ext cx="301660" cy="369332"/>
          </a:xfrm>
          <a:prstGeom prst="rect">
            <a:avLst/>
          </a:prstGeom>
        </p:spPr>
        <p:txBody>
          <a:bodyPr wrap="none">
            <a:spAutoFit/>
          </a:bodyPr>
          <a:lstStyle/>
          <a:p>
            <a:r>
              <a:rPr lang="en-US" dirty="0">
                <a:solidFill>
                  <a:srgbClr val="0000FF"/>
                </a:solidFill>
              </a:rPr>
              <a:t>7</a:t>
            </a:r>
            <a:endParaRPr lang="en-US" dirty="0"/>
          </a:p>
        </p:txBody>
      </p:sp>
      <p:sp>
        <p:nvSpPr>
          <p:cNvPr id="68" name="Rectangle 67"/>
          <p:cNvSpPr/>
          <p:nvPr/>
        </p:nvSpPr>
        <p:spPr>
          <a:xfrm>
            <a:off x="8143695" y="4381107"/>
            <a:ext cx="301660" cy="369332"/>
          </a:xfrm>
          <a:prstGeom prst="rect">
            <a:avLst/>
          </a:prstGeom>
        </p:spPr>
        <p:txBody>
          <a:bodyPr wrap="none">
            <a:spAutoFit/>
          </a:bodyPr>
          <a:lstStyle/>
          <a:p>
            <a:r>
              <a:rPr lang="en-US" dirty="0">
                <a:solidFill>
                  <a:srgbClr val="0000FF"/>
                </a:solidFill>
              </a:rPr>
              <a:t>7</a:t>
            </a:r>
            <a:endParaRPr lang="en-US" dirty="0"/>
          </a:p>
        </p:txBody>
      </p:sp>
      <p:sp>
        <p:nvSpPr>
          <p:cNvPr id="70" name="Freeform 69"/>
          <p:cNvSpPr/>
          <p:nvPr/>
        </p:nvSpPr>
        <p:spPr>
          <a:xfrm>
            <a:off x="249161" y="4136571"/>
            <a:ext cx="4974577" cy="1209523"/>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TextBox 70"/>
          <p:cNvSpPr txBox="1"/>
          <p:nvPr/>
        </p:nvSpPr>
        <p:spPr>
          <a:xfrm>
            <a:off x="1635426" y="5070083"/>
            <a:ext cx="2036172" cy="369332"/>
          </a:xfrm>
          <a:prstGeom prst="rect">
            <a:avLst/>
          </a:prstGeom>
          <a:noFill/>
        </p:spPr>
        <p:txBody>
          <a:bodyPr wrap="none" rtlCol="0">
            <a:spAutoFit/>
          </a:bodyPr>
          <a:lstStyle/>
          <a:p>
            <a:r>
              <a:rPr lang="en-US" dirty="0">
                <a:solidFill>
                  <a:srgbClr val="0000FF"/>
                </a:solidFill>
              </a:rPr>
              <a:t>5. (write command)</a:t>
            </a:r>
          </a:p>
        </p:txBody>
      </p:sp>
    </p:spTree>
    <p:extLst>
      <p:ext uri="{BB962C8B-B14F-4D97-AF65-F5344CB8AC3E}">
        <p14:creationId xmlns:p14="http://schemas.microsoft.com/office/powerpoint/2010/main" val="377297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852284" y="4712067"/>
            <a:ext cx="2177850" cy="369332"/>
          </a:xfrm>
          <a:prstGeom prst="rect">
            <a:avLst/>
          </a:prstGeom>
          <a:noFill/>
        </p:spPr>
        <p:txBody>
          <a:bodyPr wrap="none" rtlCol="0">
            <a:spAutoFit/>
          </a:bodyPr>
          <a:lstStyle/>
          <a:p>
            <a:r>
              <a:rPr lang="en-US" dirty="0">
                <a:solidFill>
                  <a:srgbClr val="0000FF"/>
                </a:solidFill>
              </a:rPr>
              <a:t>4. (data, byte ranges)</a:t>
            </a:r>
          </a:p>
        </p:txBody>
      </p:sp>
      <p:sp>
        <p:nvSpPr>
          <p:cNvPr id="55" name="TextBox 54"/>
          <p:cNvSpPr txBox="1"/>
          <p:nvPr/>
        </p:nvSpPr>
        <p:spPr>
          <a:xfrm>
            <a:off x="-67731" y="6119449"/>
            <a:ext cx="4319474" cy="646331"/>
          </a:xfrm>
          <a:prstGeom prst="rect">
            <a:avLst/>
          </a:prstGeom>
          <a:noFill/>
        </p:spPr>
        <p:txBody>
          <a:bodyPr wrap="none" rtlCol="0">
            <a:spAutoFit/>
          </a:bodyPr>
          <a:lstStyle/>
          <a:p>
            <a:r>
              <a:rPr lang="en-US" dirty="0">
                <a:solidFill>
                  <a:srgbClr val="0000FF"/>
                </a:solidFill>
              </a:rPr>
              <a:t>The primary waits for the response received </a:t>
            </a:r>
          </a:p>
          <a:p>
            <a:r>
              <a:rPr lang="en-US" dirty="0">
                <a:solidFill>
                  <a:srgbClr val="0000FF"/>
                </a:solidFill>
              </a:rPr>
              <a:t>from the secondary chunk servers</a:t>
            </a:r>
          </a:p>
        </p:txBody>
      </p:sp>
      <p:cxnSp>
        <p:nvCxnSpPr>
          <p:cNvPr id="56" name="Straight Arrow Connector 55"/>
          <p:cNvCxnSpPr/>
          <p:nvPr/>
        </p:nvCxnSpPr>
        <p:spPr>
          <a:xfrm flipH="1">
            <a:off x="7020021" y="4249547"/>
            <a:ext cx="557333" cy="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674885" y="522307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8" name="Rectangle 57"/>
          <p:cNvSpPr/>
          <p:nvPr/>
        </p:nvSpPr>
        <p:spPr>
          <a:xfrm>
            <a:off x="6122513" y="521802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9" name="Rectangle 58"/>
          <p:cNvSpPr/>
          <p:nvPr/>
        </p:nvSpPr>
        <p:spPr>
          <a:xfrm>
            <a:off x="6570140" y="521802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60" name="Rectangle 59"/>
          <p:cNvSpPr/>
          <p:nvPr/>
        </p:nvSpPr>
        <p:spPr>
          <a:xfrm>
            <a:off x="5674885" y="625417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61" name="Rectangle 60"/>
          <p:cNvSpPr/>
          <p:nvPr/>
        </p:nvSpPr>
        <p:spPr>
          <a:xfrm>
            <a:off x="6122513" y="624911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62" name="Rectangle 61"/>
          <p:cNvSpPr/>
          <p:nvPr/>
        </p:nvSpPr>
        <p:spPr>
          <a:xfrm>
            <a:off x="6570140" y="624911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12" name="Freeform 11"/>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Rectangle 64"/>
          <p:cNvSpPr/>
          <p:nvPr/>
        </p:nvSpPr>
        <p:spPr>
          <a:xfrm>
            <a:off x="7106316" y="4172251"/>
            <a:ext cx="301660" cy="369332"/>
          </a:xfrm>
          <a:prstGeom prst="rect">
            <a:avLst/>
          </a:prstGeom>
        </p:spPr>
        <p:txBody>
          <a:bodyPr wrap="none">
            <a:spAutoFit/>
          </a:bodyPr>
          <a:lstStyle/>
          <a:p>
            <a:r>
              <a:rPr lang="en-US" dirty="0">
                <a:solidFill>
                  <a:srgbClr val="0000FF"/>
                </a:solidFill>
              </a:rPr>
              <a:t>6</a:t>
            </a:r>
            <a:endParaRPr lang="en-US" dirty="0"/>
          </a:p>
        </p:txBody>
      </p:sp>
      <p:sp>
        <p:nvSpPr>
          <p:cNvPr id="68" name="Rectangle 67"/>
          <p:cNvSpPr/>
          <p:nvPr/>
        </p:nvSpPr>
        <p:spPr>
          <a:xfrm>
            <a:off x="8143695" y="4381107"/>
            <a:ext cx="301660" cy="369332"/>
          </a:xfrm>
          <a:prstGeom prst="rect">
            <a:avLst/>
          </a:prstGeom>
        </p:spPr>
        <p:txBody>
          <a:bodyPr wrap="none">
            <a:spAutoFit/>
          </a:bodyPr>
          <a:lstStyle/>
          <a:p>
            <a:r>
              <a:rPr lang="en-US" dirty="0">
                <a:solidFill>
                  <a:srgbClr val="0000FF"/>
                </a:solidFill>
              </a:rPr>
              <a:t>7</a:t>
            </a:r>
            <a:endParaRPr lang="en-US" dirty="0"/>
          </a:p>
        </p:txBody>
      </p:sp>
      <p:sp>
        <p:nvSpPr>
          <p:cNvPr id="63" name="Freeform 62"/>
          <p:cNvSpPr/>
          <p:nvPr/>
        </p:nvSpPr>
        <p:spPr>
          <a:xfrm rot="10800000">
            <a:off x="4649402" y="4384566"/>
            <a:ext cx="596346" cy="694787"/>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flipH="1" flipV="1">
            <a:off x="3785808" y="4277080"/>
            <a:ext cx="1485476" cy="2085014"/>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TextBox 68"/>
          <p:cNvSpPr txBox="1"/>
          <p:nvPr/>
        </p:nvSpPr>
        <p:spPr>
          <a:xfrm>
            <a:off x="3856123" y="5083413"/>
            <a:ext cx="1451990" cy="369332"/>
          </a:xfrm>
          <a:prstGeom prst="rect">
            <a:avLst/>
          </a:prstGeom>
          <a:noFill/>
        </p:spPr>
        <p:txBody>
          <a:bodyPr wrap="none" rtlCol="0">
            <a:spAutoFit/>
          </a:bodyPr>
          <a:lstStyle/>
          <a:p>
            <a:r>
              <a:rPr lang="en-US" dirty="0">
                <a:solidFill>
                  <a:srgbClr val="0000FF"/>
                </a:solidFill>
              </a:rPr>
              <a:t>8. (Response)</a:t>
            </a:r>
          </a:p>
        </p:txBody>
      </p:sp>
      <p:sp>
        <p:nvSpPr>
          <p:cNvPr id="70" name="Freeform 69"/>
          <p:cNvSpPr/>
          <p:nvPr/>
        </p:nvSpPr>
        <p:spPr>
          <a:xfrm>
            <a:off x="249161" y="4136571"/>
            <a:ext cx="4974577" cy="1209523"/>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TextBox 70"/>
          <p:cNvSpPr txBox="1"/>
          <p:nvPr/>
        </p:nvSpPr>
        <p:spPr>
          <a:xfrm>
            <a:off x="1635426" y="5070083"/>
            <a:ext cx="2036172" cy="369332"/>
          </a:xfrm>
          <a:prstGeom prst="rect">
            <a:avLst/>
          </a:prstGeom>
          <a:noFill/>
        </p:spPr>
        <p:txBody>
          <a:bodyPr wrap="none" rtlCol="0">
            <a:spAutoFit/>
          </a:bodyPr>
          <a:lstStyle/>
          <a:p>
            <a:r>
              <a:rPr lang="en-US" dirty="0">
                <a:solidFill>
                  <a:srgbClr val="0000FF"/>
                </a:solidFill>
              </a:rPr>
              <a:t>5. (write command)</a:t>
            </a:r>
          </a:p>
        </p:txBody>
      </p:sp>
      <p:sp>
        <p:nvSpPr>
          <p:cNvPr id="72" name="Freeform 71"/>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Rectangle 72"/>
          <p:cNvSpPr/>
          <p:nvPr/>
        </p:nvSpPr>
        <p:spPr>
          <a:xfrm>
            <a:off x="8443514" y="5783359"/>
            <a:ext cx="301660" cy="369332"/>
          </a:xfrm>
          <a:prstGeom prst="rect">
            <a:avLst/>
          </a:prstGeom>
        </p:spPr>
        <p:txBody>
          <a:bodyPr wrap="none">
            <a:spAutoFit/>
          </a:bodyPr>
          <a:lstStyle/>
          <a:p>
            <a:r>
              <a:rPr lang="en-US" dirty="0">
                <a:solidFill>
                  <a:srgbClr val="0000FF"/>
                </a:solidFill>
              </a:rPr>
              <a:t>7</a:t>
            </a:r>
            <a:endParaRPr lang="en-US" dirty="0"/>
          </a:p>
        </p:txBody>
      </p:sp>
    </p:spTree>
    <p:extLst>
      <p:ext uri="{BB962C8B-B14F-4D97-AF65-F5344CB8AC3E}">
        <p14:creationId xmlns:p14="http://schemas.microsoft.com/office/powerpoint/2010/main" val="330961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852284" y="4712067"/>
            <a:ext cx="2177850" cy="369332"/>
          </a:xfrm>
          <a:prstGeom prst="rect">
            <a:avLst/>
          </a:prstGeom>
          <a:noFill/>
        </p:spPr>
        <p:txBody>
          <a:bodyPr wrap="none" rtlCol="0">
            <a:spAutoFit/>
          </a:bodyPr>
          <a:lstStyle/>
          <a:p>
            <a:r>
              <a:rPr lang="en-US" dirty="0">
                <a:solidFill>
                  <a:srgbClr val="0000FF"/>
                </a:solidFill>
              </a:rPr>
              <a:t>4. (data, byte ranges)</a:t>
            </a:r>
          </a:p>
        </p:txBody>
      </p:sp>
      <p:sp>
        <p:nvSpPr>
          <p:cNvPr id="55" name="TextBox 54"/>
          <p:cNvSpPr txBox="1"/>
          <p:nvPr/>
        </p:nvSpPr>
        <p:spPr>
          <a:xfrm>
            <a:off x="137235" y="6119449"/>
            <a:ext cx="4316882" cy="646331"/>
          </a:xfrm>
          <a:prstGeom prst="rect">
            <a:avLst/>
          </a:prstGeom>
          <a:noFill/>
        </p:spPr>
        <p:txBody>
          <a:bodyPr wrap="none" rtlCol="0">
            <a:spAutoFit/>
          </a:bodyPr>
          <a:lstStyle/>
          <a:p>
            <a:r>
              <a:rPr lang="en-US" dirty="0">
                <a:solidFill>
                  <a:srgbClr val="0000FF"/>
                </a:solidFill>
              </a:rPr>
              <a:t>Write completes once the primary responds </a:t>
            </a:r>
          </a:p>
          <a:p>
            <a:r>
              <a:rPr lang="en-US" dirty="0">
                <a:solidFill>
                  <a:srgbClr val="0000FF"/>
                </a:solidFill>
              </a:rPr>
              <a:t>to the GFS client</a:t>
            </a:r>
          </a:p>
        </p:txBody>
      </p:sp>
      <p:cxnSp>
        <p:nvCxnSpPr>
          <p:cNvPr id="56" name="Straight Arrow Connector 55"/>
          <p:cNvCxnSpPr/>
          <p:nvPr/>
        </p:nvCxnSpPr>
        <p:spPr>
          <a:xfrm flipH="1">
            <a:off x="7020021" y="4249547"/>
            <a:ext cx="557333" cy="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674885" y="522307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8" name="Rectangle 57"/>
          <p:cNvSpPr/>
          <p:nvPr/>
        </p:nvSpPr>
        <p:spPr>
          <a:xfrm>
            <a:off x="6122513" y="521802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9" name="Rectangle 58"/>
          <p:cNvSpPr/>
          <p:nvPr/>
        </p:nvSpPr>
        <p:spPr>
          <a:xfrm>
            <a:off x="6570140" y="521802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60" name="Rectangle 59"/>
          <p:cNvSpPr/>
          <p:nvPr/>
        </p:nvSpPr>
        <p:spPr>
          <a:xfrm>
            <a:off x="5674885" y="6254172"/>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61" name="Rectangle 60"/>
          <p:cNvSpPr/>
          <p:nvPr/>
        </p:nvSpPr>
        <p:spPr>
          <a:xfrm>
            <a:off x="6122513" y="624911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62" name="Rectangle 61"/>
          <p:cNvSpPr/>
          <p:nvPr/>
        </p:nvSpPr>
        <p:spPr>
          <a:xfrm>
            <a:off x="6570140" y="6249117"/>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12" name="Freeform 11"/>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Rectangle 64"/>
          <p:cNvSpPr/>
          <p:nvPr/>
        </p:nvSpPr>
        <p:spPr>
          <a:xfrm>
            <a:off x="7106316" y="4172251"/>
            <a:ext cx="301660" cy="369332"/>
          </a:xfrm>
          <a:prstGeom prst="rect">
            <a:avLst/>
          </a:prstGeom>
        </p:spPr>
        <p:txBody>
          <a:bodyPr wrap="none">
            <a:spAutoFit/>
          </a:bodyPr>
          <a:lstStyle/>
          <a:p>
            <a:r>
              <a:rPr lang="en-US" dirty="0">
                <a:solidFill>
                  <a:srgbClr val="0000FF"/>
                </a:solidFill>
              </a:rPr>
              <a:t>6</a:t>
            </a:r>
            <a:endParaRPr lang="en-US" dirty="0"/>
          </a:p>
        </p:txBody>
      </p:sp>
      <p:sp>
        <p:nvSpPr>
          <p:cNvPr id="68" name="Rectangle 67"/>
          <p:cNvSpPr/>
          <p:nvPr/>
        </p:nvSpPr>
        <p:spPr>
          <a:xfrm>
            <a:off x="8143695" y="4381107"/>
            <a:ext cx="301660" cy="369332"/>
          </a:xfrm>
          <a:prstGeom prst="rect">
            <a:avLst/>
          </a:prstGeom>
        </p:spPr>
        <p:txBody>
          <a:bodyPr wrap="none">
            <a:spAutoFit/>
          </a:bodyPr>
          <a:lstStyle/>
          <a:p>
            <a:r>
              <a:rPr lang="en-US" dirty="0">
                <a:solidFill>
                  <a:srgbClr val="0000FF"/>
                </a:solidFill>
              </a:rPr>
              <a:t>7</a:t>
            </a:r>
            <a:endParaRPr lang="en-US" dirty="0"/>
          </a:p>
        </p:txBody>
      </p:sp>
      <p:sp>
        <p:nvSpPr>
          <p:cNvPr id="63" name="Freeform 62"/>
          <p:cNvSpPr/>
          <p:nvPr/>
        </p:nvSpPr>
        <p:spPr>
          <a:xfrm rot="10800000">
            <a:off x="4649402" y="4384566"/>
            <a:ext cx="596346" cy="694787"/>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flipH="1" flipV="1">
            <a:off x="3785808" y="4277080"/>
            <a:ext cx="1485476" cy="2085014"/>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TextBox 68"/>
          <p:cNvSpPr txBox="1"/>
          <p:nvPr/>
        </p:nvSpPr>
        <p:spPr>
          <a:xfrm>
            <a:off x="3856123" y="5083413"/>
            <a:ext cx="1451990" cy="369332"/>
          </a:xfrm>
          <a:prstGeom prst="rect">
            <a:avLst/>
          </a:prstGeom>
          <a:noFill/>
        </p:spPr>
        <p:txBody>
          <a:bodyPr wrap="none" rtlCol="0">
            <a:spAutoFit/>
          </a:bodyPr>
          <a:lstStyle/>
          <a:p>
            <a:r>
              <a:rPr lang="en-US" dirty="0">
                <a:solidFill>
                  <a:srgbClr val="0000FF"/>
                </a:solidFill>
              </a:rPr>
              <a:t>8. (Response)</a:t>
            </a:r>
          </a:p>
        </p:txBody>
      </p:sp>
      <p:sp>
        <p:nvSpPr>
          <p:cNvPr id="70" name="Freeform 69"/>
          <p:cNvSpPr/>
          <p:nvPr/>
        </p:nvSpPr>
        <p:spPr>
          <a:xfrm>
            <a:off x="249161" y="4136571"/>
            <a:ext cx="4974577" cy="1209523"/>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TextBox 70"/>
          <p:cNvSpPr txBox="1"/>
          <p:nvPr/>
        </p:nvSpPr>
        <p:spPr>
          <a:xfrm>
            <a:off x="1635426" y="5070083"/>
            <a:ext cx="2036172" cy="369332"/>
          </a:xfrm>
          <a:prstGeom prst="rect">
            <a:avLst/>
          </a:prstGeom>
          <a:noFill/>
        </p:spPr>
        <p:txBody>
          <a:bodyPr wrap="none" rtlCol="0">
            <a:spAutoFit/>
          </a:bodyPr>
          <a:lstStyle/>
          <a:p>
            <a:r>
              <a:rPr lang="en-US" dirty="0">
                <a:solidFill>
                  <a:srgbClr val="0000FF"/>
                </a:solidFill>
              </a:rPr>
              <a:t>5. (write command)</a:t>
            </a:r>
          </a:p>
        </p:txBody>
      </p:sp>
      <p:sp>
        <p:nvSpPr>
          <p:cNvPr id="15" name="Freeform 14"/>
          <p:cNvSpPr/>
          <p:nvPr/>
        </p:nvSpPr>
        <p:spPr>
          <a:xfrm>
            <a:off x="1657048" y="3991429"/>
            <a:ext cx="3543904" cy="376921"/>
          </a:xfrm>
          <a:custGeom>
            <a:avLst/>
            <a:gdLst>
              <a:gd name="connsiteX0" fmla="*/ 3543904 w 3543904"/>
              <a:gd name="connsiteY0" fmla="*/ 0 h 376921"/>
              <a:gd name="connsiteX1" fmla="*/ 1161142 w 3543904"/>
              <a:gd name="connsiteY1" fmla="*/ 374952 h 376921"/>
              <a:gd name="connsiteX2" fmla="*/ 0 w 3543904"/>
              <a:gd name="connsiteY2" fmla="*/ 157238 h 376921"/>
            </a:gdLst>
            <a:ahLst/>
            <a:cxnLst>
              <a:cxn ang="0">
                <a:pos x="connsiteX0" y="connsiteY0"/>
              </a:cxn>
              <a:cxn ang="0">
                <a:pos x="connsiteX1" y="connsiteY1"/>
              </a:cxn>
              <a:cxn ang="0">
                <a:pos x="connsiteX2" y="connsiteY2"/>
              </a:cxn>
            </a:cxnLst>
            <a:rect l="l" t="t" r="r" b="b"/>
            <a:pathLst>
              <a:path w="3543904" h="376921">
                <a:moveTo>
                  <a:pt x="3543904" y="0"/>
                </a:moveTo>
                <a:cubicBezTo>
                  <a:pt x="2647848" y="174373"/>
                  <a:pt x="1751793" y="348746"/>
                  <a:pt x="1161142" y="374952"/>
                </a:cubicBezTo>
                <a:cubicBezTo>
                  <a:pt x="570491" y="401158"/>
                  <a:pt x="0" y="157238"/>
                  <a:pt x="0" y="157238"/>
                </a:cubicBezTo>
              </a:path>
            </a:pathLst>
          </a:cu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p:cNvSpPr txBox="1"/>
          <p:nvPr/>
        </p:nvSpPr>
        <p:spPr>
          <a:xfrm>
            <a:off x="1490604" y="4152787"/>
            <a:ext cx="1407131" cy="369332"/>
          </a:xfrm>
          <a:prstGeom prst="rect">
            <a:avLst/>
          </a:prstGeom>
          <a:noFill/>
        </p:spPr>
        <p:txBody>
          <a:bodyPr wrap="none" rtlCol="0">
            <a:spAutoFit/>
          </a:bodyPr>
          <a:lstStyle/>
          <a:p>
            <a:r>
              <a:rPr lang="en-US" dirty="0">
                <a:solidFill>
                  <a:srgbClr val="0000FF"/>
                </a:solidFill>
              </a:rPr>
              <a:t>9. (response)</a:t>
            </a:r>
          </a:p>
        </p:txBody>
      </p:sp>
      <p:sp>
        <p:nvSpPr>
          <p:cNvPr id="74" name="Freeform 73"/>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Rectangle 74"/>
          <p:cNvSpPr/>
          <p:nvPr/>
        </p:nvSpPr>
        <p:spPr>
          <a:xfrm>
            <a:off x="8443514" y="5783359"/>
            <a:ext cx="301660" cy="369332"/>
          </a:xfrm>
          <a:prstGeom prst="rect">
            <a:avLst/>
          </a:prstGeom>
        </p:spPr>
        <p:txBody>
          <a:bodyPr wrap="none">
            <a:spAutoFit/>
          </a:bodyPr>
          <a:lstStyle/>
          <a:p>
            <a:r>
              <a:rPr lang="en-US" dirty="0">
                <a:solidFill>
                  <a:srgbClr val="0000FF"/>
                </a:solidFill>
              </a:rPr>
              <a:t>7</a:t>
            </a:r>
            <a:endParaRPr lang="en-US" dirty="0"/>
          </a:p>
        </p:txBody>
      </p:sp>
    </p:spTree>
    <p:extLst>
      <p:ext uri="{BB962C8B-B14F-4D97-AF65-F5344CB8AC3E}">
        <p14:creationId xmlns:p14="http://schemas.microsoft.com/office/powerpoint/2010/main" val="41587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(Exercise)</a:t>
            </a:r>
          </a:p>
        </p:txBody>
      </p:sp>
      <p:sp>
        <p:nvSpPr>
          <p:cNvPr id="3" name="Content Placeholder 2"/>
          <p:cNvSpPr>
            <a:spLocks noGrp="1"/>
          </p:cNvSpPr>
          <p:nvPr>
            <p:ph idx="1"/>
          </p:nvPr>
        </p:nvSpPr>
        <p:spPr/>
        <p:txBody>
          <a:bodyPr/>
          <a:lstStyle/>
          <a:p>
            <a:pPr marL="0" indent="0" algn="just">
              <a:buNone/>
            </a:pPr>
            <a:r>
              <a:rPr lang="en-US" dirty="0"/>
              <a:t>Why do you think GFS client does not copy the data to all chunk replicas? Also, why does GFS decide to send the data to all secondary replicas in a chain instead of broadcasting? </a:t>
            </a:r>
          </a:p>
        </p:txBody>
      </p:sp>
    </p:spTree>
    <p:extLst>
      <p:ext uri="{BB962C8B-B14F-4D97-AF65-F5344CB8AC3E}">
        <p14:creationId xmlns:p14="http://schemas.microsoft.com/office/powerpoint/2010/main" val="188070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a:t>
            </a:r>
          </a:p>
        </p:txBody>
      </p:sp>
      <p:sp>
        <p:nvSpPr>
          <p:cNvPr id="3" name="Content Placeholder 2"/>
          <p:cNvSpPr>
            <a:spLocks noGrp="1"/>
          </p:cNvSpPr>
          <p:nvPr>
            <p:ph idx="1"/>
          </p:nvPr>
        </p:nvSpPr>
        <p:spPr/>
        <p:txBody>
          <a:bodyPr>
            <a:normAutofit fontScale="92500"/>
          </a:bodyPr>
          <a:lstStyle/>
          <a:p>
            <a:r>
              <a:rPr lang="en-US" dirty="0">
                <a:solidFill>
                  <a:srgbClr val="0000FF"/>
                </a:solidFill>
              </a:rPr>
              <a:t>(Write)</a:t>
            </a:r>
          </a:p>
          <a:p>
            <a:pPr lvl="1" algn="just"/>
            <a:r>
              <a:rPr lang="en-US" i="1" dirty="0">
                <a:solidFill>
                  <a:srgbClr val="0000FF"/>
                </a:solidFill>
              </a:rPr>
              <a:t>Primary chunk server </a:t>
            </a:r>
            <a:r>
              <a:rPr lang="en-US" i="1" dirty="0">
                <a:solidFill>
                  <a:srgbClr val="0000FF"/>
                </a:solidFill>
                <a:highlight>
                  <a:srgbClr val="FFFF00"/>
                </a:highlight>
              </a:rPr>
              <a:t>waits</a:t>
            </a:r>
            <a:r>
              <a:rPr lang="en-US" i="1" dirty="0">
                <a:solidFill>
                  <a:srgbClr val="0000FF"/>
                </a:solidFill>
              </a:rPr>
              <a:t> until all the replicas copy the data. Then, the primary signals completion of the write by responding to GFS client. </a:t>
            </a:r>
          </a:p>
          <a:p>
            <a:pPr lvl="1" algn="just"/>
            <a:r>
              <a:rPr lang="en-US" dirty="0">
                <a:solidFill>
                  <a:srgbClr val="000000"/>
                </a:solidFill>
              </a:rPr>
              <a:t>Therefore, all chunk replicas have identical content</a:t>
            </a:r>
          </a:p>
          <a:p>
            <a:pPr lvl="1" algn="just"/>
            <a:r>
              <a:rPr lang="en-US" dirty="0">
                <a:solidFill>
                  <a:srgbClr val="FF0000"/>
                </a:solidFill>
              </a:rPr>
              <a:t>However, consistency is guaranteed only at the level of chunks</a:t>
            </a:r>
          </a:p>
          <a:p>
            <a:pPr lvl="1" algn="just"/>
            <a:r>
              <a:rPr lang="en-US" dirty="0">
                <a:solidFill>
                  <a:srgbClr val="FF0000"/>
                </a:solidFill>
              </a:rPr>
              <a:t>Writes to different chunks may be ordered differently by their different primary chunk servers</a:t>
            </a:r>
          </a:p>
          <a:p>
            <a:pPr lvl="2" algn="just"/>
            <a:r>
              <a:rPr lang="en-US" dirty="0">
                <a:solidFill>
                  <a:schemeClr val="accent2"/>
                </a:solidFill>
              </a:rPr>
              <a:t>Means that a file may span multiple chunks and not just 1</a:t>
            </a:r>
          </a:p>
          <a:p>
            <a:pPr marL="914400" lvl="2" indent="0" algn="just">
              <a:buNone/>
            </a:pPr>
            <a:endParaRPr lang="en-US" i="1" dirty="0">
              <a:solidFill>
                <a:srgbClr val="000000"/>
              </a:solidFill>
            </a:endParaRPr>
          </a:p>
          <a:p>
            <a:pPr marL="457200" lvl="1" indent="0" algn="just">
              <a:buNone/>
            </a:pPr>
            <a:endParaRPr lang="en-US" dirty="0"/>
          </a:p>
        </p:txBody>
      </p:sp>
    </p:spTree>
    <p:extLst>
      <p:ext uri="{BB962C8B-B14F-4D97-AF65-F5344CB8AC3E}">
        <p14:creationId xmlns:p14="http://schemas.microsoft.com/office/powerpoint/2010/main" val="12240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 Consistency)</a:t>
            </a:r>
          </a:p>
        </p:txBody>
      </p:sp>
      <p:sp>
        <p:nvSpPr>
          <p:cNvPr id="3" name="Content Placeholder 2"/>
          <p:cNvSpPr>
            <a:spLocks noGrp="1"/>
          </p:cNvSpPr>
          <p:nvPr>
            <p:ph idx="1"/>
          </p:nvPr>
        </p:nvSpPr>
        <p:spPr/>
        <p:txBody>
          <a:bodyPr>
            <a:normAutofit/>
          </a:bodyPr>
          <a:lstStyle/>
          <a:p>
            <a:r>
              <a:rPr lang="en-US" dirty="0">
                <a:solidFill>
                  <a:srgbClr val="0000FF"/>
                </a:solidFill>
              </a:rPr>
              <a:t>(Write)</a:t>
            </a:r>
          </a:p>
          <a:p>
            <a:pPr lvl="1"/>
            <a:r>
              <a:rPr lang="en-US" dirty="0"/>
              <a:t>What happens with multiple write operations to the same chunk?</a:t>
            </a:r>
          </a:p>
          <a:p>
            <a:pPr lvl="2"/>
            <a:r>
              <a:rPr lang="en-US" i="1" dirty="0">
                <a:solidFill>
                  <a:srgbClr val="FF0000"/>
                </a:solidFill>
              </a:rPr>
              <a:t>GFS does not provide any guarantee</a:t>
            </a:r>
          </a:p>
          <a:p>
            <a:pPr lvl="2"/>
            <a:r>
              <a:rPr lang="en-US" i="1" dirty="0">
                <a:solidFill>
                  <a:srgbClr val="FF0000"/>
                </a:solidFill>
              </a:rPr>
              <a:t>Chunk may end up having mixed updates from clients</a:t>
            </a:r>
          </a:p>
          <a:p>
            <a:pPr lvl="2" algn="just"/>
            <a:r>
              <a:rPr lang="en-US" i="1" dirty="0">
                <a:solidFill>
                  <a:srgbClr val="FF0000"/>
                </a:solidFill>
              </a:rPr>
              <a:t>Requires </a:t>
            </a:r>
            <a:r>
              <a:rPr lang="en-US" i="1" dirty="0">
                <a:solidFill>
                  <a:srgbClr val="FF0000"/>
                </a:solidFill>
                <a:highlight>
                  <a:srgbClr val="FFFF00"/>
                </a:highlight>
              </a:rPr>
              <a:t>extensive locks and synchronization</a:t>
            </a:r>
            <a:r>
              <a:rPr lang="en-US" i="1" dirty="0">
                <a:solidFill>
                  <a:srgbClr val="FF0000"/>
                </a:solidFill>
              </a:rPr>
              <a:t> at application layer to avoid such issues </a:t>
            </a:r>
          </a:p>
          <a:p>
            <a:pPr lvl="1" algn="just"/>
            <a:endParaRPr lang="en-US" i="1" dirty="0">
              <a:solidFill>
                <a:srgbClr val="0000FF"/>
              </a:solidFill>
            </a:endParaRPr>
          </a:p>
          <a:p>
            <a:pPr marL="457200" lvl="1" indent="0" algn="just">
              <a:buNone/>
            </a:pPr>
            <a:endParaRPr lang="en-US" i="1" dirty="0">
              <a:solidFill>
                <a:srgbClr val="000000"/>
              </a:solidFill>
            </a:endParaRPr>
          </a:p>
          <a:p>
            <a:pPr marL="457200" lvl="1" indent="0" algn="just">
              <a:buNone/>
            </a:pPr>
            <a:endParaRPr lang="en-US" dirty="0"/>
          </a:p>
        </p:txBody>
      </p:sp>
    </p:spTree>
    <p:extLst>
      <p:ext uri="{BB962C8B-B14F-4D97-AF65-F5344CB8AC3E}">
        <p14:creationId xmlns:p14="http://schemas.microsoft.com/office/powerpoint/2010/main" val="19853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a:t>
            </a:r>
          </a:p>
        </p:txBody>
      </p:sp>
      <p:sp>
        <p:nvSpPr>
          <p:cNvPr id="3" name="Content Placeholder 2"/>
          <p:cNvSpPr>
            <a:spLocks noGrp="1"/>
          </p:cNvSpPr>
          <p:nvPr>
            <p:ph idx="1"/>
          </p:nvPr>
        </p:nvSpPr>
        <p:spPr/>
        <p:txBody>
          <a:bodyPr/>
          <a:lstStyle/>
          <a:p>
            <a:r>
              <a:rPr lang="en-US" dirty="0">
                <a:solidFill>
                  <a:srgbClr val="0000FF"/>
                </a:solidFill>
              </a:rPr>
              <a:t>(Record Append)</a:t>
            </a:r>
          </a:p>
          <a:p>
            <a:pPr lvl="1" algn="just"/>
            <a:r>
              <a:rPr lang="en-US" dirty="0"/>
              <a:t>Atomic Append Operation</a:t>
            </a:r>
          </a:p>
          <a:p>
            <a:pPr lvl="1" algn="just"/>
            <a:r>
              <a:rPr lang="en-US" dirty="0"/>
              <a:t>Client specifies only the data, but not the offset where the data to be written </a:t>
            </a:r>
          </a:p>
          <a:p>
            <a:pPr lvl="1" algn="just"/>
            <a:r>
              <a:rPr lang="en-US" dirty="0"/>
              <a:t>Used heavily by distributed applications</a:t>
            </a:r>
          </a:p>
          <a:p>
            <a:pPr algn="just"/>
            <a:endParaRPr lang="en-US" dirty="0"/>
          </a:p>
        </p:txBody>
      </p:sp>
    </p:spTree>
    <p:extLst>
      <p:ext uri="{BB962C8B-B14F-4D97-AF65-F5344CB8AC3E}">
        <p14:creationId xmlns:p14="http://schemas.microsoft.com/office/powerpoint/2010/main" val="44647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a:t>
            </a:r>
            <a:r>
              <a:rPr lang="en-US" strike="sngStrike" dirty="0">
                <a:solidFill>
                  <a:srgbClr val="0000FF"/>
                </a:solidFill>
              </a:rPr>
              <a:t>byte ranges</a:t>
            </a:r>
            <a:r>
              <a:rPr lang="en-US" dirty="0">
                <a:solidFill>
                  <a:srgbClr val="0000FF"/>
                </a:solidFill>
              </a:rPr>
              <a:t>,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14465" y="5854263"/>
            <a:ext cx="5211257" cy="923330"/>
          </a:xfrm>
          <a:prstGeom prst="rect">
            <a:avLst/>
          </a:prstGeom>
          <a:noFill/>
        </p:spPr>
        <p:txBody>
          <a:bodyPr wrap="none" rtlCol="0">
            <a:spAutoFit/>
          </a:bodyPr>
          <a:lstStyle/>
          <a:p>
            <a:r>
              <a:rPr lang="en-US" i="1" dirty="0">
                <a:solidFill>
                  <a:srgbClr val="0000FF"/>
                </a:solidFill>
              </a:rPr>
              <a:t>Client pushes data to all the replicas of the last chunk</a:t>
            </a:r>
          </a:p>
          <a:p>
            <a:r>
              <a:rPr lang="en-US" i="1" dirty="0">
                <a:solidFill>
                  <a:srgbClr val="0000FF"/>
                </a:solidFill>
              </a:rPr>
              <a:t>(this can also be done by copying only to primary </a:t>
            </a:r>
          </a:p>
          <a:p>
            <a:r>
              <a:rPr lang="en-US" i="1" dirty="0">
                <a:solidFill>
                  <a:srgbClr val="0000FF"/>
                </a:solidFill>
              </a:rPr>
              <a:t>and then chaining the copy to secondary replicas)</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719965" y="2548860"/>
            <a:ext cx="2484875" cy="369332"/>
          </a:xfrm>
          <a:prstGeom prst="rect">
            <a:avLst/>
          </a:prstGeom>
          <a:noFill/>
        </p:spPr>
        <p:txBody>
          <a:bodyPr wrap="none" rtlCol="0">
            <a:spAutoFit/>
          </a:bodyPr>
          <a:lstStyle/>
          <a:p>
            <a:r>
              <a:rPr lang="en-US" dirty="0">
                <a:solidFill>
                  <a:srgbClr val="0000FF"/>
                </a:solidFill>
              </a:rPr>
              <a:t>2. (file name, last chunk)</a:t>
            </a:r>
          </a:p>
        </p:txBody>
      </p:sp>
      <p:sp>
        <p:nvSpPr>
          <p:cNvPr id="40" name="Rectangle 39"/>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42" name="Rectangle 41"/>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43" name="Rectangle 42"/>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5" name="Rectangle 44"/>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51" name="Rectangle 50"/>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4" name="Rectangle 53"/>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5" name="Rectangle 54"/>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56" name="TextBox 55"/>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cxnSp>
        <p:nvCxnSpPr>
          <p:cNvPr id="57" name="Straight Arrow Connector 56"/>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30" idx="2"/>
          </p:cNvCxnSpPr>
          <p:nvPr/>
        </p:nvCxnSpPr>
        <p:spPr>
          <a:xfrm flipH="1" flipV="1">
            <a:off x="1394581" y="4146384"/>
            <a:ext cx="3851168" cy="23472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3" idx="1"/>
            <a:endCxn id="30" idx="2"/>
          </p:cNvCxnSpPr>
          <p:nvPr/>
        </p:nvCxnSpPr>
        <p:spPr>
          <a:xfrm flipH="1" flipV="1">
            <a:off x="1394581" y="4146384"/>
            <a:ext cx="3851168" cy="10206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7" idx="3"/>
            <a:endCxn id="30" idx="2"/>
          </p:cNvCxnSpPr>
          <p:nvPr/>
        </p:nvCxnSpPr>
        <p:spPr>
          <a:xfrm flipH="1" flipV="1">
            <a:off x="1394581" y="4146384"/>
            <a:ext cx="3802211" cy="216954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462717" y="4894688"/>
            <a:ext cx="1336123" cy="369332"/>
          </a:xfrm>
          <a:prstGeom prst="rect">
            <a:avLst/>
          </a:prstGeom>
          <a:noFill/>
        </p:spPr>
        <p:txBody>
          <a:bodyPr wrap="none" rtlCol="0">
            <a:spAutoFit/>
          </a:bodyPr>
          <a:lstStyle/>
          <a:p>
            <a:r>
              <a:rPr lang="en-US" dirty="0">
                <a:solidFill>
                  <a:srgbClr val="0000FF"/>
                </a:solidFill>
              </a:rPr>
              <a:t>4. Push data</a:t>
            </a:r>
          </a:p>
        </p:txBody>
      </p:sp>
    </p:spTree>
    <p:extLst>
      <p:ext uri="{BB962C8B-B14F-4D97-AF65-F5344CB8AC3E}">
        <p14:creationId xmlns:p14="http://schemas.microsoft.com/office/powerpoint/2010/main" val="287886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 Case I)</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a:t>
            </a:r>
            <a:r>
              <a:rPr lang="en-US" strike="sngStrike" dirty="0">
                <a:solidFill>
                  <a:srgbClr val="0000FF"/>
                </a:solidFill>
              </a:rPr>
              <a:t>byte ranges</a:t>
            </a:r>
            <a:r>
              <a:rPr lang="en-US" dirty="0">
                <a:solidFill>
                  <a:srgbClr val="0000FF"/>
                </a:solidFill>
              </a:rPr>
              <a:t>,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719965" y="2548860"/>
            <a:ext cx="2484875" cy="369332"/>
          </a:xfrm>
          <a:prstGeom prst="rect">
            <a:avLst/>
          </a:prstGeom>
          <a:noFill/>
        </p:spPr>
        <p:txBody>
          <a:bodyPr wrap="none" rtlCol="0">
            <a:spAutoFit/>
          </a:bodyPr>
          <a:lstStyle/>
          <a:p>
            <a:r>
              <a:rPr lang="en-US" dirty="0">
                <a:solidFill>
                  <a:srgbClr val="0000FF"/>
                </a:solidFill>
              </a:rPr>
              <a:t>2. (file name, last chunk)</a:t>
            </a:r>
          </a:p>
        </p:txBody>
      </p:sp>
      <p:sp>
        <p:nvSpPr>
          <p:cNvPr id="40" name="Rectangle 39"/>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42" name="Rectangle 41"/>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43" name="Rectangle 42"/>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5" name="Rectangle 44"/>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51" name="Rectangle 50"/>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4" name="Rectangle 53"/>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5" name="Rectangle 54"/>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56" name="TextBox 55"/>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cxnSp>
        <p:nvCxnSpPr>
          <p:cNvPr id="57" name="Straight Arrow Connector 56"/>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30" idx="2"/>
          </p:cNvCxnSpPr>
          <p:nvPr/>
        </p:nvCxnSpPr>
        <p:spPr>
          <a:xfrm flipH="1" flipV="1">
            <a:off x="1394581" y="4146384"/>
            <a:ext cx="3851168" cy="23472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3" idx="1"/>
            <a:endCxn id="30" idx="2"/>
          </p:cNvCxnSpPr>
          <p:nvPr/>
        </p:nvCxnSpPr>
        <p:spPr>
          <a:xfrm flipH="1" flipV="1">
            <a:off x="1394581" y="4146384"/>
            <a:ext cx="3851168" cy="10206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30" idx="2"/>
          </p:cNvCxnSpPr>
          <p:nvPr/>
        </p:nvCxnSpPr>
        <p:spPr>
          <a:xfrm flipH="1" flipV="1">
            <a:off x="1394581" y="4146384"/>
            <a:ext cx="3822095" cy="216954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462717" y="4894688"/>
            <a:ext cx="1336123" cy="369332"/>
          </a:xfrm>
          <a:prstGeom prst="rect">
            <a:avLst/>
          </a:prstGeom>
          <a:noFill/>
        </p:spPr>
        <p:txBody>
          <a:bodyPr wrap="none" rtlCol="0">
            <a:spAutoFit/>
          </a:bodyPr>
          <a:lstStyle/>
          <a:p>
            <a:r>
              <a:rPr lang="en-US" dirty="0">
                <a:solidFill>
                  <a:srgbClr val="0000FF"/>
                </a:solidFill>
              </a:rPr>
              <a:t>4. Push data</a:t>
            </a:r>
          </a:p>
        </p:txBody>
      </p:sp>
      <p:sp>
        <p:nvSpPr>
          <p:cNvPr id="62" name="TextBox 61"/>
          <p:cNvSpPr txBox="1"/>
          <p:nvPr/>
        </p:nvSpPr>
        <p:spPr>
          <a:xfrm>
            <a:off x="121367" y="6051000"/>
            <a:ext cx="4823293" cy="646331"/>
          </a:xfrm>
          <a:prstGeom prst="rect">
            <a:avLst/>
          </a:prstGeom>
          <a:noFill/>
        </p:spPr>
        <p:txBody>
          <a:bodyPr wrap="none" rtlCol="0">
            <a:spAutoFit/>
          </a:bodyPr>
          <a:lstStyle/>
          <a:p>
            <a:r>
              <a:rPr lang="en-US" dirty="0">
                <a:solidFill>
                  <a:srgbClr val="0000FF"/>
                </a:solidFill>
              </a:rPr>
              <a:t>Primary does not find enough space in the chunk, </a:t>
            </a:r>
          </a:p>
          <a:p>
            <a:r>
              <a:rPr lang="en-US" dirty="0">
                <a:solidFill>
                  <a:srgbClr val="0000FF"/>
                </a:solidFill>
              </a:rPr>
              <a:t>pads the chunk, secondary do the same. </a:t>
            </a:r>
          </a:p>
        </p:txBody>
      </p:sp>
      <p:sp>
        <p:nvSpPr>
          <p:cNvPr id="63" name="Freeform 62"/>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TextBox 64"/>
          <p:cNvSpPr txBox="1"/>
          <p:nvPr/>
        </p:nvSpPr>
        <p:spPr>
          <a:xfrm>
            <a:off x="8143695" y="3624856"/>
            <a:ext cx="1134370" cy="646331"/>
          </a:xfrm>
          <a:prstGeom prst="rect">
            <a:avLst/>
          </a:prstGeom>
          <a:noFill/>
        </p:spPr>
        <p:txBody>
          <a:bodyPr wrap="none" rtlCol="0">
            <a:spAutoFit/>
          </a:bodyPr>
          <a:lstStyle/>
          <a:p>
            <a:r>
              <a:rPr lang="en-US" dirty="0">
                <a:solidFill>
                  <a:srgbClr val="0000FF"/>
                </a:solidFill>
              </a:rPr>
              <a:t>5. Pad  </a:t>
            </a:r>
          </a:p>
          <a:p>
            <a:r>
              <a:rPr lang="en-US" dirty="0">
                <a:solidFill>
                  <a:srgbClr val="0000FF"/>
                </a:solidFill>
              </a:rPr>
              <a:t>last chunk</a:t>
            </a:r>
          </a:p>
        </p:txBody>
      </p:sp>
    </p:spTree>
    <p:extLst>
      <p:ext uri="{BB962C8B-B14F-4D97-AF65-F5344CB8AC3E}">
        <p14:creationId xmlns:p14="http://schemas.microsoft.com/office/powerpoint/2010/main" val="246021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(Selection of Primary Replica)</a:t>
            </a:r>
          </a:p>
          <a:p>
            <a:pPr lvl="1" algn="just"/>
            <a:r>
              <a:rPr lang="en-US" dirty="0">
                <a:solidFill>
                  <a:srgbClr val="0000FF"/>
                </a:solidFill>
              </a:rPr>
              <a:t>Rule #1: </a:t>
            </a:r>
            <a:r>
              <a:rPr lang="en-US" i="1" dirty="0">
                <a:solidFill>
                  <a:srgbClr val="000000"/>
                </a:solidFill>
              </a:rPr>
              <a:t>At one time, there must be </a:t>
            </a:r>
            <a:r>
              <a:rPr lang="en-US" i="1" dirty="0">
                <a:solidFill>
                  <a:srgbClr val="000000"/>
                </a:solidFill>
                <a:highlight>
                  <a:srgbClr val="FFFF00"/>
                </a:highlight>
              </a:rPr>
              <a:t>exactly one primary replica</a:t>
            </a:r>
            <a:r>
              <a:rPr lang="en-US" i="1" dirty="0">
                <a:solidFill>
                  <a:srgbClr val="000000"/>
                </a:solidFill>
              </a:rPr>
              <a:t> for each chunk</a:t>
            </a:r>
          </a:p>
          <a:p>
            <a:pPr lvl="2" algn="just"/>
            <a:r>
              <a:rPr lang="en-US" i="1" dirty="0">
                <a:solidFill>
                  <a:srgbClr val="FF0000"/>
                </a:solidFill>
              </a:rPr>
              <a:t>More than one primary may define different orders of write</a:t>
            </a:r>
          </a:p>
          <a:p>
            <a:pPr lvl="1" algn="just"/>
            <a:r>
              <a:rPr lang="en-US" i="1" dirty="0">
                <a:solidFill>
                  <a:srgbClr val="0000FF"/>
                </a:solidFill>
              </a:rPr>
              <a:t>GFS master selects a chunk server and grants it lease for a chunk</a:t>
            </a:r>
          </a:p>
          <a:p>
            <a:pPr lvl="1" algn="just"/>
            <a:r>
              <a:rPr lang="en-US" i="1" dirty="0">
                <a:solidFill>
                  <a:srgbClr val="FF0000"/>
                </a:solidFill>
              </a:rPr>
              <a:t>Different chunks may have different primary chunk servers even though the chunks belong to the same file</a:t>
            </a:r>
          </a:p>
          <a:p>
            <a:pPr lvl="1" algn="just"/>
            <a:endParaRPr lang="en-US" i="1" dirty="0">
              <a:solidFill>
                <a:srgbClr val="0000FF"/>
              </a:solidFill>
            </a:endParaRPr>
          </a:p>
          <a:p>
            <a:pPr lvl="1" algn="just"/>
            <a:endParaRPr lang="en-US" i="1" dirty="0">
              <a:solidFill>
                <a:srgbClr val="0000FF"/>
              </a:solidFill>
            </a:endParaRPr>
          </a:p>
          <a:p>
            <a:pPr marL="457200" lvl="1" indent="0" algn="just">
              <a:buNone/>
            </a:pPr>
            <a:endParaRPr lang="en-US" i="1" dirty="0">
              <a:solidFill>
                <a:srgbClr val="000000"/>
              </a:solidFill>
            </a:endParaRPr>
          </a:p>
          <a:p>
            <a:pPr marL="457200" lvl="1" indent="0" algn="just">
              <a:buNone/>
            </a:pPr>
            <a:endParaRPr lang="en-US" dirty="0"/>
          </a:p>
        </p:txBody>
      </p:sp>
    </p:spTree>
    <p:extLst>
      <p:ext uri="{BB962C8B-B14F-4D97-AF65-F5344CB8AC3E}">
        <p14:creationId xmlns:p14="http://schemas.microsoft.com/office/powerpoint/2010/main" val="3619319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 Case I)</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a:t>
            </a:r>
            <a:r>
              <a:rPr lang="en-US" strike="sngStrike" dirty="0">
                <a:solidFill>
                  <a:srgbClr val="0000FF"/>
                </a:solidFill>
              </a:rPr>
              <a:t>byte ranges</a:t>
            </a:r>
            <a:r>
              <a:rPr lang="en-US" dirty="0">
                <a:solidFill>
                  <a:srgbClr val="0000FF"/>
                </a:solidFill>
              </a:rPr>
              <a:t>,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719965" y="2548860"/>
            <a:ext cx="2484875" cy="369332"/>
          </a:xfrm>
          <a:prstGeom prst="rect">
            <a:avLst/>
          </a:prstGeom>
          <a:noFill/>
        </p:spPr>
        <p:txBody>
          <a:bodyPr wrap="none" rtlCol="0">
            <a:spAutoFit/>
          </a:bodyPr>
          <a:lstStyle/>
          <a:p>
            <a:r>
              <a:rPr lang="en-US" dirty="0">
                <a:solidFill>
                  <a:srgbClr val="0000FF"/>
                </a:solidFill>
              </a:rPr>
              <a:t>2. (file name, last chunk)</a:t>
            </a:r>
          </a:p>
        </p:txBody>
      </p:sp>
      <p:sp>
        <p:nvSpPr>
          <p:cNvPr id="40" name="Rectangle 39"/>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42" name="Rectangle 41"/>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43" name="Rectangle 42"/>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5" name="Rectangle 44"/>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51" name="Rectangle 50"/>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4" name="Rectangle 53"/>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5" name="Rectangle 54"/>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56" name="TextBox 55"/>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cxnSp>
        <p:nvCxnSpPr>
          <p:cNvPr id="57" name="Straight Arrow Connector 56"/>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30" idx="2"/>
          </p:cNvCxnSpPr>
          <p:nvPr/>
        </p:nvCxnSpPr>
        <p:spPr>
          <a:xfrm flipH="1" flipV="1">
            <a:off x="1394581" y="4146384"/>
            <a:ext cx="3851168" cy="23472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3" idx="1"/>
            <a:endCxn id="30" idx="2"/>
          </p:cNvCxnSpPr>
          <p:nvPr/>
        </p:nvCxnSpPr>
        <p:spPr>
          <a:xfrm flipH="1" flipV="1">
            <a:off x="1394581" y="4146384"/>
            <a:ext cx="3851168" cy="10206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30" idx="2"/>
          </p:cNvCxnSpPr>
          <p:nvPr/>
        </p:nvCxnSpPr>
        <p:spPr>
          <a:xfrm flipH="1" flipV="1">
            <a:off x="1394581" y="4146384"/>
            <a:ext cx="3822095" cy="216954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798840" y="4894688"/>
            <a:ext cx="1336123" cy="369332"/>
          </a:xfrm>
          <a:prstGeom prst="rect">
            <a:avLst/>
          </a:prstGeom>
          <a:noFill/>
        </p:spPr>
        <p:txBody>
          <a:bodyPr wrap="none" rtlCol="0">
            <a:spAutoFit/>
          </a:bodyPr>
          <a:lstStyle/>
          <a:p>
            <a:r>
              <a:rPr lang="en-US" dirty="0">
                <a:solidFill>
                  <a:srgbClr val="0000FF"/>
                </a:solidFill>
              </a:rPr>
              <a:t>4. Push data</a:t>
            </a:r>
          </a:p>
        </p:txBody>
      </p:sp>
      <p:sp>
        <p:nvSpPr>
          <p:cNvPr id="62" name="TextBox 61"/>
          <p:cNvSpPr txBox="1"/>
          <p:nvPr/>
        </p:nvSpPr>
        <p:spPr>
          <a:xfrm>
            <a:off x="121367" y="6211669"/>
            <a:ext cx="4279462" cy="646331"/>
          </a:xfrm>
          <a:prstGeom prst="rect">
            <a:avLst/>
          </a:prstGeom>
          <a:noFill/>
        </p:spPr>
        <p:txBody>
          <a:bodyPr wrap="none" rtlCol="0">
            <a:spAutoFit/>
          </a:bodyPr>
          <a:lstStyle/>
          <a:p>
            <a:r>
              <a:rPr lang="en-US" dirty="0">
                <a:solidFill>
                  <a:srgbClr val="0000FF"/>
                </a:solidFill>
              </a:rPr>
              <a:t>Send “failure”  to client and asks to retry on </a:t>
            </a:r>
          </a:p>
          <a:p>
            <a:r>
              <a:rPr lang="en-US" dirty="0">
                <a:solidFill>
                  <a:srgbClr val="0000FF"/>
                </a:solidFill>
              </a:rPr>
              <a:t>the next chunk</a:t>
            </a:r>
          </a:p>
        </p:txBody>
      </p:sp>
      <p:sp>
        <p:nvSpPr>
          <p:cNvPr id="63" name="Freeform 62"/>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TextBox 64"/>
          <p:cNvSpPr txBox="1"/>
          <p:nvPr/>
        </p:nvSpPr>
        <p:spPr>
          <a:xfrm>
            <a:off x="8143695" y="3624856"/>
            <a:ext cx="1134370" cy="646331"/>
          </a:xfrm>
          <a:prstGeom prst="rect">
            <a:avLst/>
          </a:prstGeom>
          <a:noFill/>
        </p:spPr>
        <p:txBody>
          <a:bodyPr wrap="none" rtlCol="0">
            <a:spAutoFit/>
          </a:bodyPr>
          <a:lstStyle/>
          <a:p>
            <a:r>
              <a:rPr lang="en-US" dirty="0">
                <a:solidFill>
                  <a:srgbClr val="0000FF"/>
                </a:solidFill>
              </a:rPr>
              <a:t>5. Pad  </a:t>
            </a:r>
          </a:p>
          <a:p>
            <a:r>
              <a:rPr lang="en-US" dirty="0">
                <a:solidFill>
                  <a:srgbClr val="0000FF"/>
                </a:solidFill>
              </a:rPr>
              <a:t>last chunk</a:t>
            </a:r>
          </a:p>
        </p:txBody>
      </p:sp>
    </p:spTree>
    <p:extLst>
      <p:ext uri="{BB962C8B-B14F-4D97-AF65-F5344CB8AC3E}">
        <p14:creationId xmlns:p14="http://schemas.microsoft.com/office/powerpoint/2010/main" val="357997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 Case II)</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a:t>
            </a:r>
            <a:r>
              <a:rPr lang="en-US" strike="sngStrike" dirty="0">
                <a:solidFill>
                  <a:srgbClr val="0000FF"/>
                </a:solidFill>
              </a:rPr>
              <a:t>byte ranges</a:t>
            </a:r>
            <a:r>
              <a:rPr lang="en-US" dirty="0">
                <a:solidFill>
                  <a:srgbClr val="0000FF"/>
                </a:solidFill>
              </a:rPr>
              <a:t>,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719965" y="2548860"/>
            <a:ext cx="2484875" cy="369332"/>
          </a:xfrm>
          <a:prstGeom prst="rect">
            <a:avLst/>
          </a:prstGeom>
          <a:noFill/>
        </p:spPr>
        <p:txBody>
          <a:bodyPr wrap="none" rtlCol="0">
            <a:spAutoFit/>
          </a:bodyPr>
          <a:lstStyle/>
          <a:p>
            <a:r>
              <a:rPr lang="en-US" dirty="0">
                <a:solidFill>
                  <a:srgbClr val="0000FF"/>
                </a:solidFill>
              </a:rPr>
              <a:t>2. (file name, last chunk)</a:t>
            </a:r>
          </a:p>
        </p:txBody>
      </p:sp>
      <p:sp>
        <p:nvSpPr>
          <p:cNvPr id="40" name="Rectangle 39"/>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42" name="Rectangle 41"/>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43" name="Rectangle 42"/>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5" name="Rectangle 44"/>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51" name="Rectangle 50"/>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4" name="Rectangle 53"/>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5" name="Rectangle 54"/>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56" name="TextBox 55"/>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cxnSp>
        <p:nvCxnSpPr>
          <p:cNvPr id="57" name="Straight Arrow Connector 56"/>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30" idx="2"/>
          </p:cNvCxnSpPr>
          <p:nvPr/>
        </p:nvCxnSpPr>
        <p:spPr>
          <a:xfrm flipH="1" flipV="1">
            <a:off x="1394581" y="4146384"/>
            <a:ext cx="3851168" cy="23472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3" idx="1"/>
            <a:endCxn id="30" idx="2"/>
          </p:cNvCxnSpPr>
          <p:nvPr/>
        </p:nvCxnSpPr>
        <p:spPr>
          <a:xfrm flipH="1" flipV="1">
            <a:off x="1394581" y="4146384"/>
            <a:ext cx="3851168" cy="10206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30" idx="2"/>
          </p:cNvCxnSpPr>
          <p:nvPr/>
        </p:nvCxnSpPr>
        <p:spPr>
          <a:xfrm flipH="1" flipV="1">
            <a:off x="1394581" y="4146384"/>
            <a:ext cx="3822095" cy="216954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462717" y="4894688"/>
            <a:ext cx="1336123" cy="369332"/>
          </a:xfrm>
          <a:prstGeom prst="rect">
            <a:avLst/>
          </a:prstGeom>
          <a:noFill/>
        </p:spPr>
        <p:txBody>
          <a:bodyPr wrap="none" rtlCol="0">
            <a:spAutoFit/>
          </a:bodyPr>
          <a:lstStyle/>
          <a:p>
            <a:r>
              <a:rPr lang="en-US" dirty="0">
                <a:solidFill>
                  <a:srgbClr val="0000FF"/>
                </a:solidFill>
              </a:rPr>
              <a:t>4. Push data</a:t>
            </a:r>
          </a:p>
        </p:txBody>
      </p:sp>
      <p:sp>
        <p:nvSpPr>
          <p:cNvPr id="62" name="TextBox 61"/>
          <p:cNvSpPr txBox="1"/>
          <p:nvPr/>
        </p:nvSpPr>
        <p:spPr>
          <a:xfrm>
            <a:off x="121367" y="6051000"/>
            <a:ext cx="4881114" cy="646331"/>
          </a:xfrm>
          <a:prstGeom prst="rect">
            <a:avLst/>
          </a:prstGeom>
          <a:noFill/>
        </p:spPr>
        <p:txBody>
          <a:bodyPr wrap="none" rtlCol="0">
            <a:spAutoFit/>
          </a:bodyPr>
          <a:lstStyle/>
          <a:p>
            <a:r>
              <a:rPr lang="en-US" dirty="0">
                <a:solidFill>
                  <a:srgbClr val="0000FF"/>
                </a:solidFill>
              </a:rPr>
              <a:t>Primary does find enough space in the chunk, </a:t>
            </a:r>
          </a:p>
          <a:p>
            <a:r>
              <a:rPr lang="en-US" dirty="0">
                <a:solidFill>
                  <a:srgbClr val="0000FF"/>
                </a:solidFill>
              </a:rPr>
              <a:t>copies in its replica and ask all secondary to do so. </a:t>
            </a:r>
          </a:p>
        </p:txBody>
      </p:sp>
      <p:sp>
        <p:nvSpPr>
          <p:cNvPr id="63" name="Freeform 62"/>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TextBox 64"/>
          <p:cNvSpPr txBox="1"/>
          <p:nvPr/>
        </p:nvSpPr>
        <p:spPr>
          <a:xfrm>
            <a:off x="8070105" y="3624856"/>
            <a:ext cx="1134370" cy="646331"/>
          </a:xfrm>
          <a:prstGeom prst="rect">
            <a:avLst/>
          </a:prstGeom>
          <a:noFill/>
        </p:spPr>
        <p:txBody>
          <a:bodyPr wrap="none" rtlCol="0">
            <a:spAutoFit/>
          </a:bodyPr>
          <a:lstStyle/>
          <a:p>
            <a:r>
              <a:rPr lang="en-US" dirty="0">
                <a:solidFill>
                  <a:srgbClr val="0000FF"/>
                </a:solidFill>
              </a:rPr>
              <a:t>5. Copy to</a:t>
            </a:r>
          </a:p>
          <a:p>
            <a:r>
              <a:rPr lang="en-US" dirty="0">
                <a:solidFill>
                  <a:srgbClr val="0000FF"/>
                </a:solidFill>
              </a:rPr>
              <a:t>last chunk</a:t>
            </a:r>
          </a:p>
        </p:txBody>
      </p:sp>
    </p:spTree>
    <p:extLst>
      <p:ext uri="{BB962C8B-B14F-4D97-AF65-F5344CB8AC3E}">
        <p14:creationId xmlns:p14="http://schemas.microsoft.com/office/powerpoint/2010/main" val="41264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 Case II)</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a:t>
            </a:r>
            <a:r>
              <a:rPr lang="en-US" strike="sngStrike" dirty="0">
                <a:solidFill>
                  <a:srgbClr val="0000FF"/>
                </a:solidFill>
              </a:rPr>
              <a:t>byte ranges</a:t>
            </a:r>
            <a:r>
              <a:rPr lang="en-US" dirty="0">
                <a:solidFill>
                  <a:srgbClr val="0000FF"/>
                </a:solidFill>
              </a:rPr>
              <a:t>,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719965" y="2548860"/>
            <a:ext cx="2484875" cy="369332"/>
          </a:xfrm>
          <a:prstGeom prst="rect">
            <a:avLst/>
          </a:prstGeom>
          <a:noFill/>
        </p:spPr>
        <p:txBody>
          <a:bodyPr wrap="none" rtlCol="0">
            <a:spAutoFit/>
          </a:bodyPr>
          <a:lstStyle/>
          <a:p>
            <a:r>
              <a:rPr lang="en-US" dirty="0">
                <a:solidFill>
                  <a:srgbClr val="0000FF"/>
                </a:solidFill>
              </a:rPr>
              <a:t>2. (file name, last chunk)</a:t>
            </a:r>
          </a:p>
        </p:txBody>
      </p:sp>
      <p:sp>
        <p:nvSpPr>
          <p:cNvPr id="40" name="Rectangle 39"/>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42" name="Rectangle 41"/>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43" name="Rectangle 42"/>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5" name="Rectangle 44"/>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51" name="Rectangle 50"/>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4" name="Rectangle 53"/>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5" name="Rectangle 54"/>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56" name="TextBox 55"/>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cxnSp>
        <p:nvCxnSpPr>
          <p:cNvPr id="57" name="Straight Arrow Connector 56"/>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30" idx="2"/>
          </p:cNvCxnSpPr>
          <p:nvPr/>
        </p:nvCxnSpPr>
        <p:spPr>
          <a:xfrm flipH="1" flipV="1">
            <a:off x="1394581" y="4146384"/>
            <a:ext cx="3851168" cy="23472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3" idx="1"/>
            <a:endCxn id="30" idx="2"/>
          </p:cNvCxnSpPr>
          <p:nvPr/>
        </p:nvCxnSpPr>
        <p:spPr>
          <a:xfrm flipH="1" flipV="1">
            <a:off x="1394581" y="4146384"/>
            <a:ext cx="3851168" cy="10206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30" idx="2"/>
          </p:cNvCxnSpPr>
          <p:nvPr/>
        </p:nvCxnSpPr>
        <p:spPr>
          <a:xfrm flipH="1" flipV="1">
            <a:off x="1394581" y="4146384"/>
            <a:ext cx="3822095" cy="216954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462717" y="4894688"/>
            <a:ext cx="1336123" cy="369332"/>
          </a:xfrm>
          <a:prstGeom prst="rect">
            <a:avLst/>
          </a:prstGeom>
          <a:noFill/>
        </p:spPr>
        <p:txBody>
          <a:bodyPr wrap="none" rtlCol="0">
            <a:spAutoFit/>
          </a:bodyPr>
          <a:lstStyle/>
          <a:p>
            <a:r>
              <a:rPr lang="en-US" dirty="0">
                <a:solidFill>
                  <a:srgbClr val="0000FF"/>
                </a:solidFill>
              </a:rPr>
              <a:t>4. Push data</a:t>
            </a:r>
          </a:p>
        </p:txBody>
      </p:sp>
      <p:sp>
        <p:nvSpPr>
          <p:cNvPr id="62" name="TextBox 61"/>
          <p:cNvSpPr txBox="1"/>
          <p:nvPr/>
        </p:nvSpPr>
        <p:spPr>
          <a:xfrm>
            <a:off x="121367" y="5835121"/>
            <a:ext cx="4493538" cy="923330"/>
          </a:xfrm>
          <a:prstGeom prst="rect">
            <a:avLst/>
          </a:prstGeom>
          <a:noFill/>
        </p:spPr>
        <p:txBody>
          <a:bodyPr wrap="none" rtlCol="0">
            <a:spAutoFit/>
          </a:bodyPr>
          <a:lstStyle/>
          <a:p>
            <a:r>
              <a:rPr lang="en-US" dirty="0">
                <a:solidFill>
                  <a:srgbClr val="0000FF"/>
                </a:solidFill>
              </a:rPr>
              <a:t>Like the write operation, once all secondary </a:t>
            </a:r>
          </a:p>
          <a:p>
            <a:r>
              <a:rPr lang="en-US" dirty="0">
                <a:solidFill>
                  <a:srgbClr val="0000FF"/>
                </a:solidFill>
              </a:rPr>
              <a:t>reply completion, the primary sends a success</a:t>
            </a:r>
          </a:p>
          <a:p>
            <a:r>
              <a:rPr lang="en-US" dirty="0">
                <a:solidFill>
                  <a:srgbClr val="0000FF"/>
                </a:solidFill>
              </a:rPr>
              <a:t>to GFS client </a:t>
            </a:r>
          </a:p>
        </p:txBody>
      </p:sp>
      <p:sp>
        <p:nvSpPr>
          <p:cNvPr id="63" name="Freeform 62"/>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TextBox 65"/>
          <p:cNvSpPr txBox="1"/>
          <p:nvPr/>
        </p:nvSpPr>
        <p:spPr>
          <a:xfrm>
            <a:off x="8070105" y="3624856"/>
            <a:ext cx="1134370" cy="646331"/>
          </a:xfrm>
          <a:prstGeom prst="rect">
            <a:avLst/>
          </a:prstGeom>
          <a:noFill/>
        </p:spPr>
        <p:txBody>
          <a:bodyPr wrap="none" rtlCol="0">
            <a:spAutoFit/>
          </a:bodyPr>
          <a:lstStyle/>
          <a:p>
            <a:r>
              <a:rPr lang="en-US" dirty="0">
                <a:solidFill>
                  <a:srgbClr val="0000FF"/>
                </a:solidFill>
              </a:rPr>
              <a:t>5. Copy to</a:t>
            </a:r>
          </a:p>
          <a:p>
            <a:r>
              <a:rPr lang="en-US" dirty="0">
                <a:solidFill>
                  <a:srgbClr val="0000FF"/>
                </a:solidFill>
              </a:rPr>
              <a:t>last chunk</a:t>
            </a:r>
          </a:p>
        </p:txBody>
      </p:sp>
    </p:spTree>
    <p:extLst>
      <p:ext uri="{BB962C8B-B14F-4D97-AF65-F5344CB8AC3E}">
        <p14:creationId xmlns:p14="http://schemas.microsoft.com/office/powerpoint/2010/main" val="143422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a:t>
            </a:r>
          </a:p>
        </p:txBody>
      </p:sp>
      <p:sp>
        <p:nvSpPr>
          <p:cNvPr id="3" name="Content Placeholder 2"/>
          <p:cNvSpPr>
            <a:spLocks noGrp="1"/>
          </p:cNvSpPr>
          <p:nvPr>
            <p:ph idx="1"/>
          </p:nvPr>
        </p:nvSpPr>
        <p:spPr/>
        <p:txBody>
          <a:bodyPr/>
          <a:lstStyle/>
          <a:p>
            <a:r>
              <a:rPr lang="en-US" dirty="0">
                <a:solidFill>
                  <a:srgbClr val="0000FF"/>
                </a:solidFill>
              </a:rPr>
              <a:t>(Record Append)</a:t>
            </a:r>
          </a:p>
          <a:p>
            <a:pPr lvl="1" algn="just"/>
            <a:r>
              <a:rPr lang="en-US" dirty="0"/>
              <a:t>Atomic Append Operation</a:t>
            </a:r>
          </a:p>
          <a:p>
            <a:pPr lvl="1" algn="just"/>
            <a:r>
              <a:rPr lang="en-US" dirty="0"/>
              <a:t>Client specifies only the data, but not the offset where the data to be written </a:t>
            </a:r>
          </a:p>
          <a:p>
            <a:pPr lvl="1" algn="just"/>
            <a:r>
              <a:rPr lang="en-US" dirty="0"/>
              <a:t>Used heavily by distributed applications</a:t>
            </a:r>
          </a:p>
          <a:p>
            <a:pPr lvl="1" algn="just"/>
            <a:r>
              <a:rPr lang="en-US" i="1" dirty="0">
                <a:solidFill>
                  <a:srgbClr val="0000FF"/>
                </a:solidFill>
              </a:rPr>
              <a:t>Record Append guarantees that a file record is written at least once atomically to all replicas</a:t>
            </a:r>
          </a:p>
          <a:p>
            <a:pPr lvl="2" algn="just"/>
            <a:r>
              <a:rPr lang="en-US" i="1" dirty="0">
                <a:solidFill>
                  <a:srgbClr val="FF0000"/>
                </a:solidFill>
              </a:rPr>
              <a:t>Not guaranteed for write operations</a:t>
            </a:r>
          </a:p>
          <a:p>
            <a:pPr algn="just"/>
            <a:endParaRPr lang="en-US" dirty="0"/>
          </a:p>
        </p:txBody>
      </p:sp>
    </p:spTree>
    <p:extLst>
      <p:ext uri="{BB962C8B-B14F-4D97-AF65-F5344CB8AC3E}">
        <p14:creationId xmlns:p14="http://schemas.microsoft.com/office/powerpoint/2010/main" val="408528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 Retry)</a:t>
            </a:r>
          </a:p>
        </p:txBody>
      </p:sp>
      <p:sp>
        <p:nvSpPr>
          <p:cNvPr id="4" name="Rectangle 3"/>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7" name="Rectangle 6"/>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9" name="TextBox 8"/>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10" name="TextBox 9"/>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11" name="TextBox 10"/>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12" name="Straight Connector 11"/>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16" name="Curved Connector 15"/>
          <p:cNvCxnSpPr>
            <a:endCxn id="10"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0"/>
            <a:endCxn id="19"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a:t>
            </a:r>
            <a:r>
              <a:rPr lang="en-US" strike="sngStrike" dirty="0">
                <a:solidFill>
                  <a:srgbClr val="0000FF"/>
                </a:solidFill>
              </a:rPr>
              <a:t>byte ranges</a:t>
            </a:r>
            <a:r>
              <a:rPr lang="en-US" dirty="0">
                <a:solidFill>
                  <a:srgbClr val="0000FF"/>
                </a:solidFill>
              </a:rPr>
              <a:t>, data)</a:t>
            </a:r>
          </a:p>
        </p:txBody>
      </p:sp>
      <p:sp>
        <p:nvSpPr>
          <p:cNvPr id="19" name="Rectangle 18"/>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20" name="Straight Arrow Connector 19"/>
          <p:cNvCxnSpPr>
            <a:stCxn id="4" idx="1"/>
            <a:endCxn id="7"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20382666">
            <a:off x="2719965" y="2548860"/>
            <a:ext cx="2484875" cy="369332"/>
          </a:xfrm>
          <a:prstGeom prst="rect">
            <a:avLst/>
          </a:prstGeom>
          <a:noFill/>
        </p:spPr>
        <p:txBody>
          <a:bodyPr wrap="none" rtlCol="0">
            <a:spAutoFit/>
          </a:bodyPr>
          <a:lstStyle/>
          <a:p>
            <a:r>
              <a:rPr lang="en-US" dirty="0">
                <a:solidFill>
                  <a:srgbClr val="0000FF"/>
                </a:solidFill>
              </a:rPr>
              <a:t>2. (file name, last chunk)</a:t>
            </a:r>
          </a:p>
        </p:txBody>
      </p:sp>
      <p:sp>
        <p:nvSpPr>
          <p:cNvPr id="22" name="Rectangle 21"/>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24" name="Rectangle 2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25" name="Rectangle 24"/>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27" name="Rectangle 26"/>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30" name="Rectangle 29"/>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32" name="Rectangle 31"/>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33" name="Rectangle 32"/>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34" name="TextBox 33"/>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cxnSp>
        <p:nvCxnSpPr>
          <p:cNvPr id="35" name="Straight Arrow Connector 34"/>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7" idx="2"/>
          </p:cNvCxnSpPr>
          <p:nvPr/>
        </p:nvCxnSpPr>
        <p:spPr>
          <a:xfrm flipH="1" flipV="1">
            <a:off x="1394581" y="4146384"/>
            <a:ext cx="3851168" cy="23472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5" idx="1"/>
            <a:endCxn id="7" idx="2"/>
          </p:cNvCxnSpPr>
          <p:nvPr/>
        </p:nvCxnSpPr>
        <p:spPr>
          <a:xfrm flipH="1" flipV="1">
            <a:off x="1394581" y="4146384"/>
            <a:ext cx="3851168" cy="10206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7" idx="2"/>
          </p:cNvCxnSpPr>
          <p:nvPr/>
        </p:nvCxnSpPr>
        <p:spPr>
          <a:xfrm flipH="1" flipV="1">
            <a:off x="1394581" y="4146384"/>
            <a:ext cx="3822095" cy="216954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462717" y="4894688"/>
            <a:ext cx="1336123" cy="369332"/>
          </a:xfrm>
          <a:prstGeom prst="rect">
            <a:avLst/>
          </a:prstGeom>
          <a:noFill/>
        </p:spPr>
        <p:txBody>
          <a:bodyPr wrap="none" rtlCol="0">
            <a:spAutoFit/>
          </a:bodyPr>
          <a:lstStyle/>
          <a:p>
            <a:r>
              <a:rPr lang="en-US" dirty="0">
                <a:solidFill>
                  <a:srgbClr val="0000FF"/>
                </a:solidFill>
              </a:rPr>
              <a:t>4. Push data</a:t>
            </a:r>
          </a:p>
        </p:txBody>
      </p:sp>
      <p:sp>
        <p:nvSpPr>
          <p:cNvPr id="40" name="TextBox 39"/>
          <p:cNvSpPr txBox="1"/>
          <p:nvPr/>
        </p:nvSpPr>
        <p:spPr>
          <a:xfrm>
            <a:off x="121367" y="5835121"/>
            <a:ext cx="4057759" cy="923330"/>
          </a:xfrm>
          <a:prstGeom prst="rect">
            <a:avLst/>
          </a:prstGeom>
          <a:noFill/>
        </p:spPr>
        <p:txBody>
          <a:bodyPr wrap="none" rtlCol="0">
            <a:spAutoFit/>
          </a:bodyPr>
          <a:lstStyle/>
          <a:p>
            <a:r>
              <a:rPr lang="en-US" dirty="0">
                <a:solidFill>
                  <a:srgbClr val="0000FF"/>
                </a:solidFill>
              </a:rPr>
              <a:t>If a replica fails to copy the GFS client will </a:t>
            </a:r>
          </a:p>
          <a:p>
            <a:r>
              <a:rPr lang="en-US" dirty="0">
                <a:solidFill>
                  <a:srgbClr val="0000FF"/>
                </a:solidFill>
              </a:rPr>
              <a:t>retry the operation. This might result in </a:t>
            </a:r>
          </a:p>
          <a:p>
            <a:r>
              <a:rPr lang="en-US" dirty="0">
                <a:solidFill>
                  <a:srgbClr val="0000FF"/>
                </a:solidFill>
              </a:rPr>
              <a:t>duplicates to some replicas</a:t>
            </a:r>
          </a:p>
        </p:txBody>
      </p:sp>
      <p:sp>
        <p:nvSpPr>
          <p:cNvPr id="41" name="Freeform 40"/>
          <p:cNvSpPr/>
          <p:nvPr/>
        </p:nvSpPr>
        <p:spPr>
          <a:xfrm>
            <a:off x="8118316" y="4134101"/>
            <a:ext cx="373578" cy="921456"/>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1"/>
          <p:cNvSpPr/>
          <p:nvPr/>
        </p:nvSpPr>
        <p:spPr>
          <a:xfrm>
            <a:off x="8114622" y="5223076"/>
            <a:ext cx="572177" cy="1031095"/>
          </a:xfrm>
          <a:custGeom>
            <a:avLst/>
            <a:gdLst>
              <a:gd name="connsiteX0" fmla="*/ 0 w 373578"/>
              <a:gd name="connsiteY0" fmla="*/ 0 h 921456"/>
              <a:gd name="connsiteX1" fmla="*/ 373542 w 373578"/>
              <a:gd name="connsiteY1" fmla="*/ 186781 h 921456"/>
              <a:gd name="connsiteX2" fmla="*/ 24902 w 373578"/>
              <a:gd name="connsiteY2" fmla="*/ 921456 h 921456"/>
            </a:gdLst>
            <a:ahLst/>
            <a:cxnLst>
              <a:cxn ang="0">
                <a:pos x="connsiteX0" y="connsiteY0"/>
              </a:cxn>
              <a:cxn ang="0">
                <a:pos x="connsiteX1" y="connsiteY1"/>
              </a:cxn>
              <a:cxn ang="0">
                <a:pos x="connsiteX2" y="connsiteY2"/>
              </a:cxn>
            </a:cxnLst>
            <a:rect l="l" t="t" r="r" b="b"/>
            <a:pathLst>
              <a:path w="373578" h="921456">
                <a:moveTo>
                  <a:pt x="0" y="0"/>
                </a:moveTo>
                <a:cubicBezTo>
                  <a:pt x="184696" y="16602"/>
                  <a:pt x="369392" y="33205"/>
                  <a:pt x="373542" y="186781"/>
                </a:cubicBezTo>
                <a:cubicBezTo>
                  <a:pt x="377692" y="340357"/>
                  <a:pt x="24902" y="921456"/>
                  <a:pt x="24902" y="921456"/>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8070105" y="3624856"/>
            <a:ext cx="1134370" cy="646331"/>
          </a:xfrm>
          <a:prstGeom prst="rect">
            <a:avLst/>
          </a:prstGeom>
          <a:noFill/>
        </p:spPr>
        <p:txBody>
          <a:bodyPr wrap="none" rtlCol="0">
            <a:spAutoFit/>
          </a:bodyPr>
          <a:lstStyle/>
          <a:p>
            <a:r>
              <a:rPr lang="en-US" dirty="0">
                <a:solidFill>
                  <a:srgbClr val="0000FF"/>
                </a:solidFill>
              </a:rPr>
              <a:t>5. Copy to</a:t>
            </a:r>
          </a:p>
          <a:p>
            <a:r>
              <a:rPr lang="en-US" dirty="0">
                <a:solidFill>
                  <a:srgbClr val="0000FF"/>
                </a:solidFill>
              </a:rPr>
              <a:t>last chunk</a:t>
            </a:r>
          </a:p>
        </p:txBody>
      </p:sp>
      <p:sp>
        <p:nvSpPr>
          <p:cNvPr id="44" name="Explosion 1 43"/>
          <p:cNvSpPr/>
          <p:nvPr/>
        </p:nvSpPr>
        <p:spPr>
          <a:xfrm>
            <a:off x="8326406" y="5264020"/>
            <a:ext cx="551499" cy="553342"/>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8380624" y="5723025"/>
            <a:ext cx="823851" cy="369332"/>
          </a:xfrm>
          <a:prstGeom prst="rect">
            <a:avLst/>
          </a:prstGeom>
          <a:noFill/>
        </p:spPr>
        <p:txBody>
          <a:bodyPr wrap="none" rtlCol="0">
            <a:spAutoFit/>
          </a:bodyPr>
          <a:lstStyle/>
          <a:p>
            <a:r>
              <a:rPr lang="en-US" dirty="0">
                <a:solidFill>
                  <a:srgbClr val="FF0000"/>
                </a:solidFill>
              </a:rPr>
              <a:t>Failure</a:t>
            </a:r>
          </a:p>
        </p:txBody>
      </p:sp>
    </p:spTree>
    <p:extLst>
      <p:ext uri="{BB962C8B-B14F-4D97-AF65-F5344CB8AC3E}">
        <p14:creationId xmlns:p14="http://schemas.microsoft.com/office/powerpoint/2010/main" val="2965979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(Exercise)</a:t>
            </a:r>
          </a:p>
        </p:txBody>
      </p:sp>
      <p:sp>
        <p:nvSpPr>
          <p:cNvPr id="3" name="Content Placeholder 2"/>
          <p:cNvSpPr>
            <a:spLocks noGrp="1"/>
          </p:cNvSpPr>
          <p:nvPr>
            <p:ph idx="1"/>
          </p:nvPr>
        </p:nvSpPr>
        <p:spPr/>
        <p:txBody>
          <a:bodyPr/>
          <a:lstStyle/>
          <a:p>
            <a:pPr marL="0" indent="0" algn="just">
              <a:buNone/>
            </a:pPr>
            <a:r>
              <a:rPr lang="en-US" dirty="0"/>
              <a:t>Show (e.g. in a sequence diagram) and discuss how a replica can have duplicate copies once the copy to a replica fails and the GFS client retries the operation. </a:t>
            </a:r>
          </a:p>
        </p:txBody>
      </p:sp>
    </p:spTree>
    <p:extLst>
      <p:ext uri="{BB962C8B-B14F-4D97-AF65-F5344CB8AC3E}">
        <p14:creationId xmlns:p14="http://schemas.microsoft.com/office/powerpoint/2010/main" val="3368508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(Record Append)</a:t>
            </a:r>
          </a:p>
        </p:txBody>
      </p:sp>
      <p:sp>
        <p:nvSpPr>
          <p:cNvPr id="3" name="Content Placeholder 2"/>
          <p:cNvSpPr>
            <a:spLocks noGrp="1"/>
          </p:cNvSpPr>
          <p:nvPr>
            <p:ph idx="1"/>
          </p:nvPr>
        </p:nvSpPr>
        <p:spPr/>
        <p:txBody>
          <a:bodyPr>
            <a:normAutofit fontScale="92500" lnSpcReduction="10000"/>
          </a:bodyPr>
          <a:lstStyle/>
          <a:p>
            <a:r>
              <a:rPr lang="en-US" dirty="0">
                <a:solidFill>
                  <a:srgbClr val="0000FF"/>
                </a:solidFill>
              </a:rPr>
              <a:t>(Record Append)</a:t>
            </a:r>
          </a:p>
          <a:p>
            <a:pPr lvl="1" algn="just"/>
            <a:r>
              <a:rPr lang="en-US" dirty="0"/>
              <a:t>Atomic Append Operation</a:t>
            </a:r>
          </a:p>
          <a:p>
            <a:pPr lvl="1" algn="just"/>
            <a:r>
              <a:rPr lang="en-US" dirty="0"/>
              <a:t>Client specifies only the data, but not the offset where the data to be written </a:t>
            </a:r>
          </a:p>
          <a:p>
            <a:pPr lvl="1" algn="just"/>
            <a:r>
              <a:rPr lang="en-US" dirty="0"/>
              <a:t>Used heavily by distributed applications</a:t>
            </a:r>
          </a:p>
          <a:p>
            <a:pPr lvl="1" algn="just"/>
            <a:r>
              <a:rPr lang="en-US" i="1" dirty="0">
                <a:solidFill>
                  <a:srgbClr val="0000FF"/>
                </a:solidFill>
              </a:rPr>
              <a:t>Record Append guarantees that a file record is written at least once atomically to all replicas</a:t>
            </a:r>
          </a:p>
          <a:p>
            <a:pPr lvl="2" algn="just"/>
            <a:r>
              <a:rPr lang="en-US" i="1" dirty="0">
                <a:solidFill>
                  <a:srgbClr val="FF0000"/>
                </a:solidFill>
              </a:rPr>
              <a:t>Not guaranteed for write operations</a:t>
            </a:r>
          </a:p>
          <a:p>
            <a:pPr lvl="1" algn="just"/>
            <a:r>
              <a:rPr lang="en-US" i="1" dirty="0">
                <a:solidFill>
                  <a:srgbClr val="FF0000"/>
                </a:solidFill>
              </a:rPr>
              <a:t>GFS does </a:t>
            </a:r>
            <a:r>
              <a:rPr lang="en-US" i="1" dirty="0">
                <a:solidFill>
                  <a:srgbClr val="FF0000"/>
                </a:solidFill>
                <a:highlight>
                  <a:srgbClr val="FFFF00"/>
                </a:highlight>
              </a:rPr>
              <a:t>not</a:t>
            </a:r>
            <a:r>
              <a:rPr lang="en-US" i="1" dirty="0">
                <a:solidFill>
                  <a:srgbClr val="FF0000"/>
                </a:solidFill>
              </a:rPr>
              <a:t> guarantee that the replicas are byte-wise same</a:t>
            </a:r>
          </a:p>
          <a:p>
            <a:pPr lvl="2" algn="just"/>
            <a:r>
              <a:rPr lang="en-US" i="1" dirty="0">
                <a:solidFill>
                  <a:srgbClr val="FF0000"/>
                </a:solidFill>
                <a:highlight>
                  <a:srgbClr val="FFFF00"/>
                </a:highlight>
              </a:rPr>
              <a:t>Duplicates, inconsistencies etc.</a:t>
            </a:r>
          </a:p>
          <a:p>
            <a:pPr algn="just"/>
            <a:endParaRPr lang="en-US" dirty="0"/>
          </a:p>
        </p:txBody>
      </p:sp>
    </p:spTree>
    <p:extLst>
      <p:ext uri="{BB962C8B-B14F-4D97-AF65-F5344CB8AC3E}">
        <p14:creationId xmlns:p14="http://schemas.microsoft.com/office/powerpoint/2010/main" val="1955864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Inconsistencies</a:t>
            </a:r>
          </a:p>
        </p:txBody>
      </p:sp>
      <p:sp>
        <p:nvSpPr>
          <p:cNvPr id="3" name="Content Placeholder 2"/>
          <p:cNvSpPr>
            <a:spLocks noGrp="1"/>
          </p:cNvSpPr>
          <p:nvPr>
            <p:ph idx="1"/>
          </p:nvPr>
        </p:nvSpPr>
        <p:spPr/>
        <p:txBody>
          <a:bodyPr/>
          <a:lstStyle/>
          <a:p>
            <a:pPr algn="just"/>
            <a:r>
              <a:rPr lang="en-US" dirty="0"/>
              <a:t>Use checksum for writing every file record</a:t>
            </a:r>
          </a:p>
          <a:p>
            <a:pPr lvl="1" algn="just"/>
            <a:r>
              <a:rPr lang="en-US" dirty="0"/>
              <a:t>The checksum can be used to correct and detect inconsistencies in writing</a:t>
            </a:r>
          </a:p>
          <a:p>
            <a:pPr algn="just"/>
            <a:r>
              <a:rPr lang="en-US" dirty="0"/>
              <a:t>Use unique id for a file record to identify duplicates</a:t>
            </a:r>
          </a:p>
          <a:p>
            <a:pPr algn="just"/>
            <a:r>
              <a:rPr lang="en-US" i="1" dirty="0">
                <a:solidFill>
                  <a:srgbClr val="0000FF"/>
                </a:solidFill>
              </a:rPr>
              <a:t>All these happen in the application layer</a:t>
            </a:r>
          </a:p>
        </p:txBody>
      </p:sp>
    </p:spTree>
    <p:extLst>
      <p:ext uri="{BB962C8B-B14F-4D97-AF65-F5344CB8AC3E}">
        <p14:creationId xmlns:p14="http://schemas.microsoft.com/office/powerpoint/2010/main" val="19025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Summary</a:t>
            </a:r>
          </a:p>
        </p:txBody>
      </p:sp>
      <p:sp>
        <p:nvSpPr>
          <p:cNvPr id="3" name="Content Placeholder 2"/>
          <p:cNvSpPr>
            <a:spLocks noGrp="1"/>
          </p:cNvSpPr>
          <p:nvPr>
            <p:ph idx="1"/>
          </p:nvPr>
        </p:nvSpPr>
        <p:spPr/>
        <p:txBody>
          <a:bodyPr>
            <a:normAutofit lnSpcReduction="10000"/>
          </a:bodyPr>
          <a:lstStyle/>
          <a:p>
            <a:r>
              <a:rPr lang="en-US" dirty="0"/>
              <a:t>Still not provide strong consistency</a:t>
            </a:r>
          </a:p>
          <a:p>
            <a:pPr lvl="1"/>
            <a:r>
              <a:rPr lang="en-US" dirty="0"/>
              <a:t>They are hard to implement in real world</a:t>
            </a:r>
          </a:p>
          <a:p>
            <a:pPr marL="457200" lvl="1" indent="0">
              <a:buNone/>
            </a:pPr>
            <a:endParaRPr lang="en-US" dirty="0"/>
          </a:p>
          <a:p>
            <a:r>
              <a:rPr lang="en-US" dirty="0"/>
              <a:t>Record append is heavily used to avoid locks</a:t>
            </a:r>
          </a:p>
          <a:p>
            <a:pPr lvl="1"/>
            <a:r>
              <a:rPr lang="en-US" dirty="0"/>
              <a:t>A unique novel feature of GFS</a:t>
            </a:r>
          </a:p>
          <a:p>
            <a:pPr lvl="1"/>
            <a:endParaRPr lang="en-US" dirty="0"/>
          </a:p>
          <a:p>
            <a:r>
              <a:rPr lang="en-US" dirty="0"/>
              <a:t>Implemented for big data workload, focuses on high bandwidth and implemented on commodity hardware</a:t>
            </a:r>
          </a:p>
        </p:txBody>
      </p:sp>
    </p:spTree>
    <p:extLst>
      <p:ext uri="{BB962C8B-B14F-4D97-AF65-F5344CB8AC3E}">
        <p14:creationId xmlns:p14="http://schemas.microsoft.com/office/powerpoint/2010/main" val="396636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4" name="Rounded Rectangle 3"/>
          <p:cNvSpPr/>
          <p:nvPr/>
        </p:nvSpPr>
        <p:spPr>
          <a:xfrm>
            <a:off x="1186707"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225964"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789221" y="1927375"/>
            <a:ext cx="1317007" cy="466453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7143" y="1479851"/>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Applications</a:t>
            </a:r>
          </a:p>
        </p:txBody>
      </p:sp>
      <p:sp>
        <p:nvSpPr>
          <p:cNvPr id="8" name="Rectangle 7"/>
          <p:cNvSpPr/>
          <p:nvPr/>
        </p:nvSpPr>
        <p:spPr>
          <a:xfrm>
            <a:off x="907143" y="2188631"/>
            <a:ext cx="7438571" cy="3040744"/>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056078" y="2292652"/>
            <a:ext cx="3282647"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Mutual Exclusion</a:t>
            </a:r>
          </a:p>
        </p:txBody>
      </p:sp>
      <p:sp>
        <p:nvSpPr>
          <p:cNvPr id="11" name="Rectangle 10"/>
          <p:cNvSpPr/>
          <p:nvPr/>
        </p:nvSpPr>
        <p:spPr>
          <a:xfrm>
            <a:off x="1056078" y="2859310"/>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Consistency Models</a:t>
            </a:r>
          </a:p>
        </p:txBody>
      </p:sp>
      <p:sp>
        <p:nvSpPr>
          <p:cNvPr id="12" name="Rectangle 11"/>
          <p:cNvSpPr/>
          <p:nvPr/>
        </p:nvSpPr>
        <p:spPr>
          <a:xfrm>
            <a:off x="1047448" y="4561720"/>
            <a:ext cx="691847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Fault Tolerance</a:t>
            </a:r>
          </a:p>
        </p:txBody>
      </p:sp>
      <p:sp>
        <p:nvSpPr>
          <p:cNvPr id="13" name="Rectangle 12"/>
          <p:cNvSpPr/>
          <p:nvPr/>
        </p:nvSpPr>
        <p:spPr>
          <a:xfrm>
            <a:off x="1056078" y="3416297"/>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Logical Clocks, Vector Clocks and Causality</a:t>
            </a:r>
          </a:p>
        </p:txBody>
      </p:sp>
      <p:sp>
        <p:nvSpPr>
          <p:cNvPr id="14" name="Rectangle 13"/>
          <p:cNvSpPr/>
          <p:nvPr/>
        </p:nvSpPr>
        <p:spPr>
          <a:xfrm>
            <a:off x="1056599" y="3979935"/>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Election and Coordination</a:t>
            </a:r>
          </a:p>
        </p:txBody>
      </p:sp>
      <p:sp>
        <p:nvSpPr>
          <p:cNvPr id="15" name="Rectangle 14"/>
          <p:cNvSpPr/>
          <p:nvPr/>
        </p:nvSpPr>
        <p:spPr>
          <a:xfrm>
            <a:off x="1243392"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6" name="Rectangle 15"/>
          <p:cNvSpPr/>
          <p:nvPr/>
        </p:nvSpPr>
        <p:spPr>
          <a:xfrm>
            <a:off x="1250652"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7" name="Rectangle 16"/>
          <p:cNvSpPr/>
          <p:nvPr/>
        </p:nvSpPr>
        <p:spPr>
          <a:xfrm>
            <a:off x="3287485"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8" name="Rectangle 17"/>
          <p:cNvSpPr/>
          <p:nvPr/>
        </p:nvSpPr>
        <p:spPr>
          <a:xfrm>
            <a:off x="3294745"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9" name="Rectangle 18"/>
          <p:cNvSpPr/>
          <p:nvPr/>
        </p:nvSpPr>
        <p:spPr>
          <a:xfrm>
            <a:off x="6847275" y="5568644"/>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20" name="Rectangle 19"/>
          <p:cNvSpPr/>
          <p:nvPr/>
        </p:nvSpPr>
        <p:spPr>
          <a:xfrm>
            <a:off x="6854535" y="6023419"/>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21" name="TextBox 20"/>
          <p:cNvSpPr txBox="1"/>
          <p:nvPr/>
        </p:nvSpPr>
        <p:spPr>
          <a:xfrm>
            <a:off x="4862286" y="5998027"/>
            <a:ext cx="1416824" cy="369332"/>
          </a:xfrm>
          <a:prstGeom prst="rect">
            <a:avLst/>
          </a:prstGeom>
          <a:noFill/>
        </p:spPr>
        <p:txBody>
          <a:bodyPr wrap="none" rtlCol="0">
            <a:spAutoFit/>
          </a:bodyPr>
          <a:lstStyle/>
          <a:p>
            <a:r>
              <a:rPr lang="en-US" dirty="0"/>
              <a:t>…………………..</a:t>
            </a:r>
          </a:p>
        </p:txBody>
      </p:sp>
      <p:sp>
        <p:nvSpPr>
          <p:cNvPr id="22" name="Rectangle 21"/>
          <p:cNvSpPr/>
          <p:nvPr/>
        </p:nvSpPr>
        <p:spPr>
          <a:xfrm>
            <a:off x="4482497" y="2297486"/>
            <a:ext cx="3483427"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File Systems</a:t>
            </a:r>
          </a:p>
        </p:txBody>
      </p:sp>
    </p:spTree>
    <p:extLst>
      <p:ext uri="{BB962C8B-B14F-4D97-AF65-F5344CB8AC3E}">
        <p14:creationId xmlns:p14="http://schemas.microsoft.com/office/powerpoint/2010/main" val="418095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Consistency (Exercise)</a:t>
            </a:r>
          </a:p>
        </p:txBody>
      </p:sp>
      <p:sp>
        <p:nvSpPr>
          <p:cNvPr id="3" name="Content Placeholder 2"/>
          <p:cNvSpPr>
            <a:spLocks noGrp="1"/>
          </p:cNvSpPr>
          <p:nvPr>
            <p:ph idx="1"/>
          </p:nvPr>
        </p:nvSpPr>
        <p:spPr/>
        <p:txBody>
          <a:bodyPr/>
          <a:lstStyle/>
          <a:p>
            <a:pPr algn="just"/>
            <a:r>
              <a:rPr lang="en-US" dirty="0"/>
              <a:t>Draw a sequence diagram where a file is inconsistent with respect to the order of updates in its different chunks (i.e. different chunks observe updates from a client in different order). Show all the messages pertaining to the selection of primary and the write instructions from the GFS client. </a:t>
            </a:r>
          </a:p>
        </p:txBody>
      </p:sp>
    </p:spTree>
    <p:extLst>
      <p:ext uri="{BB962C8B-B14F-4D97-AF65-F5344CB8AC3E}">
        <p14:creationId xmlns:p14="http://schemas.microsoft.com/office/powerpoint/2010/main" val="160493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a:t>
            </a:r>
          </a:p>
        </p:txBody>
      </p:sp>
      <p:sp>
        <p:nvSpPr>
          <p:cNvPr id="3" name="Content Placeholder 2"/>
          <p:cNvSpPr>
            <a:spLocks noGrp="1"/>
          </p:cNvSpPr>
          <p:nvPr>
            <p:ph idx="1"/>
          </p:nvPr>
        </p:nvSpPr>
        <p:spPr/>
        <p:txBody>
          <a:bodyPr>
            <a:normAutofit/>
          </a:bodyPr>
          <a:lstStyle/>
          <a:p>
            <a:r>
              <a:rPr lang="en-US" dirty="0">
                <a:solidFill>
                  <a:srgbClr val="0000FF"/>
                </a:solidFill>
              </a:rPr>
              <a:t>(Write)</a:t>
            </a:r>
          </a:p>
          <a:p>
            <a:pPr lvl="1" algn="just"/>
            <a:r>
              <a:rPr lang="en-US" i="1" dirty="0">
                <a:solidFill>
                  <a:srgbClr val="000000"/>
                </a:solidFill>
              </a:rPr>
              <a:t>At one time, there must be exactly one primary replica for each chunk</a:t>
            </a:r>
          </a:p>
          <a:p>
            <a:pPr lvl="1" algn="just"/>
            <a:r>
              <a:rPr lang="en-US" i="1" dirty="0"/>
              <a:t>GFS master selects a chunk server and grants it lease for a chunk</a:t>
            </a:r>
          </a:p>
          <a:p>
            <a:pPr lvl="1" algn="just"/>
            <a:r>
              <a:rPr lang="en-US" i="1" dirty="0">
                <a:solidFill>
                  <a:srgbClr val="0000FF"/>
                </a:solidFill>
              </a:rPr>
              <a:t>After a write, all replicas of the chunk must observe the written value</a:t>
            </a:r>
          </a:p>
          <a:p>
            <a:pPr lvl="1" algn="just"/>
            <a:endParaRPr lang="en-US" i="1" dirty="0">
              <a:solidFill>
                <a:srgbClr val="0000FF"/>
              </a:solidFill>
            </a:endParaRPr>
          </a:p>
          <a:p>
            <a:pPr marL="457200" lvl="1" indent="0" algn="just">
              <a:buNone/>
            </a:pPr>
            <a:endParaRPr lang="en-US" i="1" dirty="0">
              <a:solidFill>
                <a:srgbClr val="000000"/>
              </a:solidFill>
            </a:endParaRPr>
          </a:p>
          <a:p>
            <a:pPr marL="457200" lvl="1" indent="0" algn="just">
              <a:buNone/>
            </a:pPr>
            <a:endParaRPr lang="en-US" dirty="0"/>
          </a:p>
        </p:txBody>
      </p:sp>
    </p:spTree>
    <p:extLst>
      <p:ext uri="{BB962C8B-B14F-4D97-AF65-F5344CB8AC3E}">
        <p14:creationId xmlns:p14="http://schemas.microsoft.com/office/powerpoint/2010/main" val="202286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021498" y="2139256"/>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438762" y="6362095"/>
            <a:ext cx="8633618" cy="369332"/>
          </a:xfrm>
          <a:prstGeom prst="rect">
            <a:avLst/>
          </a:prstGeom>
          <a:noFill/>
        </p:spPr>
        <p:txBody>
          <a:bodyPr wrap="none" rtlCol="0">
            <a:spAutoFit/>
          </a:bodyPr>
          <a:lstStyle/>
          <a:p>
            <a:r>
              <a:rPr lang="en-US" i="1" dirty="0">
                <a:solidFill>
                  <a:srgbClr val="0000FF"/>
                </a:solidFill>
              </a:rPr>
              <a:t>Applications are not aware of chunks, they simply operate on file names and data to write</a:t>
            </a:r>
          </a:p>
        </p:txBody>
      </p:sp>
    </p:spTree>
    <p:extLst>
      <p:ext uri="{BB962C8B-B14F-4D97-AF65-F5344CB8AC3E}">
        <p14:creationId xmlns:p14="http://schemas.microsoft.com/office/powerpoint/2010/main" val="9148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457200" y="6177429"/>
            <a:ext cx="8512341" cy="646331"/>
          </a:xfrm>
          <a:prstGeom prst="rect">
            <a:avLst/>
          </a:prstGeom>
          <a:noFill/>
        </p:spPr>
        <p:txBody>
          <a:bodyPr wrap="none" rtlCol="0">
            <a:spAutoFit/>
          </a:bodyPr>
          <a:lstStyle/>
          <a:p>
            <a:r>
              <a:rPr lang="en-US" i="1" dirty="0">
                <a:solidFill>
                  <a:srgbClr val="0000FF"/>
                </a:solidFill>
              </a:rPr>
              <a:t>Applications are not aware of chunks, they simply operate on file names and byte ranges</a:t>
            </a:r>
          </a:p>
          <a:p>
            <a:r>
              <a:rPr lang="en-US" i="1" dirty="0">
                <a:solidFill>
                  <a:srgbClr val="0000FF"/>
                </a:solidFill>
              </a:rPr>
              <a:t>The GFS client compute the chunk index and communicate with master to get the chunk</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spTree>
    <p:extLst>
      <p:ext uri="{BB962C8B-B14F-4D97-AF65-F5344CB8AC3E}">
        <p14:creationId xmlns:p14="http://schemas.microsoft.com/office/powerpoint/2010/main" val="328838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457200" y="6177429"/>
            <a:ext cx="8331101" cy="369332"/>
          </a:xfrm>
          <a:prstGeom prst="rect">
            <a:avLst/>
          </a:prstGeom>
          <a:noFill/>
        </p:spPr>
        <p:txBody>
          <a:bodyPr wrap="none" rtlCol="0">
            <a:spAutoFit/>
          </a:bodyPr>
          <a:lstStyle/>
          <a:p>
            <a:r>
              <a:rPr lang="en-US" i="1" dirty="0">
                <a:solidFill>
                  <a:srgbClr val="0000FF"/>
                </a:solidFill>
              </a:rPr>
              <a:t>Master sends the location of the primary chunk replica as well as the secondary replica</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Tree>
    <p:extLst>
      <p:ext uri="{BB962C8B-B14F-4D97-AF65-F5344CB8AC3E}">
        <p14:creationId xmlns:p14="http://schemas.microsoft.com/office/powerpoint/2010/main" val="9585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852284" y="4712067"/>
            <a:ext cx="2177850" cy="369332"/>
          </a:xfrm>
          <a:prstGeom prst="rect">
            <a:avLst/>
          </a:prstGeom>
          <a:noFill/>
        </p:spPr>
        <p:txBody>
          <a:bodyPr wrap="none" rtlCol="0">
            <a:spAutoFit/>
          </a:bodyPr>
          <a:lstStyle/>
          <a:p>
            <a:r>
              <a:rPr lang="en-US" dirty="0">
                <a:solidFill>
                  <a:srgbClr val="0000FF"/>
                </a:solidFill>
              </a:rPr>
              <a:t>4. (data, byte ranges)</a:t>
            </a:r>
          </a:p>
        </p:txBody>
      </p:sp>
      <p:sp>
        <p:nvSpPr>
          <p:cNvPr id="55" name="TextBox 54"/>
          <p:cNvSpPr txBox="1"/>
          <p:nvPr/>
        </p:nvSpPr>
        <p:spPr>
          <a:xfrm>
            <a:off x="457200" y="5602786"/>
            <a:ext cx="4571496" cy="923330"/>
          </a:xfrm>
          <a:prstGeom prst="rect">
            <a:avLst/>
          </a:prstGeom>
          <a:noFill/>
        </p:spPr>
        <p:txBody>
          <a:bodyPr wrap="none" rtlCol="0">
            <a:spAutoFit/>
          </a:bodyPr>
          <a:lstStyle/>
          <a:p>
            <a:r>
              <a:rPr lang="en-US" dirty="0">
                <a:solidFill>
                  <a:srgbClr val="0000FF"/>
                </a:solidFill>
              </a:rPr>
              <a:t>GFS clients send data to be written to </a:t>
            </a:r>
          </a:p>
          <a:p>
            <a:r>
              <a:rPr lang="en-US" dirty="0">
                <a:solidFill>
                  <a:srgbClr val="0000FF"/>
                </a:solidFill>
              </a:rPr>
              <a:t>the primary chunk server and the primary </a:t>
            </a:r>
          </a:p>
          <a:p>
            <a:r>
              <a:rPr lang="en-US" dirty="0">
                <a:solidFill>
                  <a:srgbClr val="0000FF"/>
                </a:solidFill>
              </a:rPr>
              <a:t>chunk server orders the writes w1, w2, and w3 </a:t>
            </a:r>
          </a:p>
        </p:txBody>
      </p:sp>
    </p:spTree>
    <p:extLst>
      <p:ext uri="{BB962C8B-B14F-4D97-AF65-F5344CB8AC3E}">
        <p14:creationId xmlns:p14="http://schemas.microsoft.com/office/powerpoint/2010/main" val="262716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(Write)</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852284" y="4712067"/>
            <a:ext cx="2177850" cy="369332"/>
          </a:xfrm>
          <a:prstGeom prst="rect">
            <a:avLst/>
          </a:prstGeom>
          <a:noFill/>
        </p:spPr>
        <p:txBody>
          <a:bodyPr wrap="none" rtlCol="0">
            <a:spAutoFit/>
          </a:bodyPr>
          <a:lstStyle/>
          <a:p>
            <a:r>
              <a:rPr lang="en-US" dirty="0">
                <a:solidFill>
                  <a:srgbClr val="0000FF"/>
                </a:solidFill>
              </a:rPr>
              <a:t>4. (data, byte ranges)</a:t>
            </a:r>
          </a:p>
        </p:txBody>
      </p:sp>
      <p:sp>
        <p:nvSpPr>
          <p:cNvPr id="55" name="TextBox 54"/>
          <p:cNvSpPr txBox="1"/>
          <p:nvPr/>
        </p:nvSpPr>
        <p:spPr>
          <a:xfrm>
            <a:off x="457200" y="5602786"/>
            <a:ext cx="4571496" cy="923330"/>
          </a:xfrm>
          <a:prstGeom prst="rect">
            <a:avLst/>
          </a:prstGeom>
          <a:noFill/>
        </p:spPr>
        <p:txBody>
          <a:bodyPr wrap="none" rtlCol="0">
            <a:spAutoFit/>
          </a:bodyPr>
          <a:lstStyle/>
          <a:p>
            <a:r>
              <a:rPr lang="en-US" dirty="0">
                <a:solidFill>
                  <a:srgbClr val="0000FF"/>
                </a:solidFill>
              </a:rPr>
              <a:t>GFS clients send data to be written to </a:t>
            </a:r>
          </a:p>
          <a:p>
            <a:r>
              <a:rPr lang="en-US" dirty="0">
                <a:solidFill>
                  <a:srgbClr val="0000FF"/>
                </a:solidFill>
              </a:rPr>
              <a:t>the primary chunk server and the primary </a:t>
            </a:r>
          </a:p>
          <a:p>
            <a:r>
              <a:rPr lang="en-US" dirty="0">
                <a:solidFill>
                  <a:srgbClr val="0000FF"/>
                </a:solidFill>
              </a:rPr>
              <a:t>chunk server orders the writes w1, w2, and w3 </a:t>
            </a:r>
          </a:p>
        </p:txBody>
      </p:sp>
      <p:sp>
        <p:nvSpPr>
          <p:cNvPr id="56" name="Freeform 55"/>
          <p:cNvSpPr/>
          <p:nvPr/>
        </p:nvSpPr>
        <p:spPr>
          <a:xfrm>
            <a:off x="249161" y="4136571"/>
            <a:ext cx="4974577" cy="1209523"/>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TextBox 56"/>
          <p:cNvSpPr txBox="1"/>
          <p:nvPr/>
        </p:nvSpPr>
        <p:spPr>
          <a:xfrm>
            <a:off x="1635426" y="5070083"/>
            <a:ext cx="2036172" cy="369332"/>
          </a:xfrm>
          <a:prstGeom prst="rect">
            <a:avLst/>
          </a:prstGeom>
          <a:noFill/>
        </p:spPr>
        <p:txBody>
          <a:bodyPr wrap="none" rtlCol="0">
            <a:spAutoFit/>
          </a:bodyPr>
          <a:lstStyle/>
          <a:p>
            <a:r>
              <a:rPr lang="en-US" dirty="0">
                <a:solidFill>
                  <a:srgbClr val="0000FF"/>
                </a:solidFill>
              </a:rPr>
              <a:t>5. (write command)</a:t>
            </a:r>
          </a:p>
        </p:txBody>
      </p:sp>
    </p:spTree>
    <p:extLst>
      <p:ext uri="{BB962C8B-B14F-4D97-AF65-F5344CB8AC3E}">
        <p14:creationId xmlns:p14="http://schemas.microsoft.com/office/powerpoint/2010/main" val="1067102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TotalTime>
  <Words>3305</Words>
  <Application>Microsoft Office PowerPoint</Application>
  <PresentationFormat>On-screen Show (4:3)</PresentationFormat>
  <Paragraphs>571</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Söhne</vt:lpstr>
      <vt:lpstr>Office Theme</vt:lpstr>
      <vt:lpstr>Distributed Systems and Computing</vt:lpstr>
      <vt:lpstr>GFS (Protocols)</vt:lpstr>
      <vt:lpstr>Update Consistency (Exercise)</vt:lpstr>
      <vt:lpstr>GFS (Protocols)</vt:lpstr>
      <vt:lpstr>GFS (Write)</vt:lpstr>
      <vt:lpstr>GFS (Write)</vt:lpstr>
      <vt:lpstr>GFS (Write)</vt:lpstr>
      <vt:lpstr>GFS (Write)</vt:lpstr>
      <vt:lpstr>GFS (Write)</vt:lpstr>
      <vt:lpstr>GFS (Write)</vt:lpstr>
      <vt:lpstr>GFS (Write)</vt:lpstr>
      <vt:lpstr>GFS (Write)</vt:lpstr>
      <vt:lpstr>GFS (Write)</vt:lpstr>
      <vt:lpstr>GFS (Exercise)</vt:lpstr>
      <vt:lpstr>GFS (Protocols)</vt:lpstr>
      <vt:lpstr>GFS (Write Consistency)</vt:lpstr>
      <vt:lpstr>GFS (Record Append)</vt:lpstr>
      <vt:lpstr>GFS (Record Append)</vt:lpstr>
      <vt:lpstr>GFS (Record Append: Case I)</vt:lpstr>
      <vt:lpstr>GFS (Record Append: Case I)</vt:lpstr>
      <vt:lpstr>GFS (Record Append: Case II)</vt:lpstr>
      <vt:lpstr>GFS (Record Append: Case II)</vt:lpstr>
      <vt:lpstr>GFS (Record Append)</vt:lpstr>
      <vt:lpstr>GFS (Record Append: Retry)</vt:lpstr>
      <vt:lpstr>GFS (Exercise)</vt:lpstr>
      <vt:lpstr>GFS (Record Append)</vt:lpstr>
      <vt:lpstr>Dealing with Inconsistencies</vt:lpstr>
      <vt:lpstr>GFS Summary</vt:lpstr>
      <vt:lpstr>Distributed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Computing</dc:title>
  <dc:creator>Sudipta Chattopadhyay</dc:creator>
  <cp:lastModifiedBy>Foo Chuan Shao</cp:lastModifiedBy>
  <cp:revision>15</cp:revision>
  <dcterms:created xsi:type="dcterms:W3CDTF">2022-04-12T02:54:44Z</dcterms:created>
  <dcterms:modified xsi:type="dcterms:W3CDTF">2023-12-13T14:25:04Z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2023-11-22T04:55:15Z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6f71d84b-7180-4e30-a5b3-9e2f44b99a60</vt:lpwstr>
  </property>
  <property fmtid="{D5CDD505-2E9C-101B-9397-08002B2CF9AE}" pid="8" name="MSIP_Label_be298231-ee28-4c9e-9ffa-238d0040efda_ContentBits">
    <vt:lpwstr>0</vt:lpwstr>
  </property>
</Properties>
</file>