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研发人员一致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单击此处编辑母版副标题样式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1.png" descr="应用部分3-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813" y="-68264"/>
            <a:ext cx="9167814" cy="687705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539551" y="692695"/>
            <a:ext cx="7344818" cy="1368153"/>
          </a:xfrm>
          <a:prstGeom prst="rect">
            <a:avLst/>
          </a:prstGeom>
        </p:spPr>
        <p:txBody>
          <a:bodyPr/>
          <a:lstStyle>
            <a:lvl1pPr>
              <a:defRPr b="1" sz="4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539551" y="2505230"/>
            <a:ext cx="6120681" cy="90012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400"/>
              </a:spcBef>
              <a:buSzTx/>
              <a:buNone/>
              <a:defRPr b="1"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单击此处编辑母版副标题样式</a:t>
            </a:r>
          </a:p>
        </p:txBody>
      </p:sp>
      <p:sp>
        <p:nvSpPr>
          <p:cNvPr id="114" name="Shape 114"/>
          <p:cNvSpPr/>
          <p:nvPr>
            <p:ph type="body" sz="quarter" idx="13"/>
          </p:nvPr>
        </p:nvSpPr>
        <p:spPr>
          <a:xfrm>
            <a:off x="539551" y="4365104"/>
            <a:ext cx="3024190" cy="503239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应用部分3-0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0"/>
            <a:ext cx="9169400" cy="68675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274638"/>
            <a:ext cx="8229600" cy="49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1115616" y="1268759"/>
            <a:ext cx="7345361" cy="792015"/>
          </a:xfrm>
          <a:prstGeom prst="rect">
            <a:avLst/>
          </a:prstGeom>
        </p:spPr>
        <p:txBody>
          <a:bodyPr/>
          <a:lstStyle/>
          <a:p>
            <a:pPr algn="ctr" defTabSz="466344">
              <a:defRPr sz="2243"/>
            </a:pPr>
            <a:br/>
            <a:r>
              <a:t>Promise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6444207" y="4149080"/>
            <a:ext cx="2376265" cy="62442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H5</a:t>
            </a:r>
            <a:r>
              <a:t>开发组</a:t>
            </a:r>
            <a:r>
              <a:t>/金正坤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65" name="Shape 165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 </a:t>
            </a:r>
            <a:r>
              <a:rPr b="1"/>
              <a:t>Promise 解决过程：</a:t>
            </a:r>
            <a:endParaRPr b="1"/>
          </a:p>
          <a:p>
            <a:pPr/>
          </a:p>
          <a:p>
            <a:pPr lvl="2"/>
          </a:p>
          <a:p>
            <a:pPr lvl="1" marL="748631" indent="-240631">
              <a:buSzPct val="100000"/>
              <a:buAutoNum type="arabicPeriod" startAt="1"/>
            </a:pPr>
          </a:p>
          <a:p>
            <a:pPr lvl="2" indent="457200"/>
          </a:p>
          <a:p>
            <a:pPr/>
            <a:r>
              <a:t>  </a:t>
            </a:r>
          </a:p>
        </p:txBody>
      </p:sp>
      <p:pic>
        <p:nvPicPr>
          <p:cNvPr id="166" name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561812"/>
            <a:ext cx="8566232" cy="4057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扩展</a:t>
            </a:r>
          </a:p>
        </p:txBody>
      </p:sp>
      <p:sp>
        <p:nvSpPr>
          <p:cNvPr id="169" name="Shape 169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 </a:t>
            </a:r>
            <a:r>
              <a:rPr b="1"/>
              <a:t>扩展方法: </a:t>
            </a:r>
            <a:endParaRPr b="1"/>
          </a:p>
          <a:p>
            <a:pPr lvl="1" marL="748631" indent="-240631">
              <a:buSzPct val="100000"/>
              <a:buAutoNum type="arabicPeriod" startAt="1"/>
            </a:pPr>
            <a:r>
              <a:t>catch:  .then(null, rejection)的别名，用于指定发生错误时的回调函数。</a:t>
            </a:r>
          </a:p>
          <a:p>
            <a:pPr lvl="2" indent="457200"/>
            <a:r>
              <a:t> </a:t>
            </a:r>
          </a:p>
          <a:p>
            <a:pPr/>
          </a:p>
          <a:p>
            <a:pPr/>
          </a:p>
          <a:p>
            <a:pPr/>
          </a:p>
          <a:p>
            <a:pPr lvl="1"/>
          </a:p>
          <a:p>
            <a:pPr lvl="1"/>
            <a:r>
              <a:t>2. resolve: 将现有对象转为 Promise 对象</a:t>
            </a:r>
          </a:p>
          <a:p>
            <a:pPr lvl="2"/>
            <a:r>
              <a:t>①. </a:t>
            </a:r>
            <a:r>
              <a:t>参数是一个 Promise 实例</a:t>
            </a:r>
          </a:p>
          <a:p>
            <a:pPr lvl="2"/>
            <a:r>
              <a:t>②. 参数是一个thenable对象，thenable对象指的是具有then方法的对象</a:t>
            </a:r>
          </a:p>
          <a:p>
            <a:pPr lvl="2"/>
            <a:r>
              <a:t>③. 参数不是具有then方法的对象，或根本就不是对象</a:t>
            </a:r>
          </a:p>
          <a:p>
            <a:pPr lvl="2"/>
            <a:r>
              <a:t>④. 不带有任何参数</a:t>
            </a:r>
          </a:p>
          <a:p>
            <a:pPr lvl="2"/>
          </a:p>
        </p:txBody>
      </p:sp>
      <p:pic>
        <p:nvPicPr>
          <p:cNvPr id="170" name="cat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1772573"/>
            <a:ext cx="7652559" cy="1275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re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645" y="5065550"/>
            <a:ext cx="8033069" cy="1625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扩展</a:t>
            </a:r>
          </a:p>
        </p:txBody>
      </p:sp>
      <p:sp>
        <p:nvSpPr>
          <p:cNvPr id="174" name="Shape 174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 indent="457200"/>
            <a:r>
              <a:t>3. reject: 返回一个新的 Promise 实例，该实例的状态为rejected。</a:t>
            </a:r>
          </a:p>
          <a:p>
            <a:pPr lvl="2" indent="457200"/>
          </a:p>
          <a:p>
            <a:pPr lvl="2" indent="457200"/>
          </a:p>
          <a:p>
            <a:pPr lvl="2" indent="457200"/>
          </a:p>
          <a:p>
            <a:pPr lvl="2" indent="457200"/>
          </a:p>
          <a:p>
            <a:pPr lvl="1"/>
          </a:p>
          <a:p>
            <a:pPr lvl="1"/>
            <a:r>
              <a:t>4. race: 接受一个数组作为参数，</a:t>
            </a:r>
            <a:r>
              <a:t>数组元素都为 promise 实例，只要有一个实例率先改变状态，其状态就跟着改变。那个率先改变的 Promise 实例的返回值，就传递给回调函数</a:t>
            </a:r>
          </a:p>
          <a:p>
            <a:pPr lvl="1"/>
          </a:p>
        </p:txBody>
      </p:sp>
      <p:pic>
        <p:nvPicPr>
          <p:cNvPr id="175" name="rej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421" y="1356788"/>
            <a:ext cx="7566917" cy="1449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rac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793" y="3740581"/>
            <a:ext cx="6020601" cy="2726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扩展</a:t>
            </a:r>
          </a:p>
        </p:txBody>
      </p:sp>
      <p:sp>
        <p:nvSpPr>
          <p:cNvPr id="179" name="Shape 179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/>
            <a:r>
              <a:t>5. all</a:t>
            </a:r>
            <a:r>
              <a:t>: 接受一个数组作为参数，</a:t>
            </a:r>
            <a:r>
              <a:t>数组元素都为 promise 实例，只有当数组内的所有实例状态都为 fulfilled, 才能执行 fulfilled 的回调，当有一个 实例rejected，就执行 rejected 的回调</a:t>
            </a:r>
          </a:p>
          <a:p>
            <a:pPr lvl="1"/>
          </a:p>
          <a:p>
            <a:pPr lvl="2"/>
          </a:p>
        </p:txBody>
      </p:sp>
      <p:pic>
        <p:nvPicPr>
          <p:cNvPr id="180" name="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024172"/>
            <a:ext cx="6617045" cy="4750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 idx="4294967295"/>
          </p:nvPr>
        </p:nvSpPr>
        <p:spPr>
          <a:xfrm>
            <a:off x="328613" y="187325"/>
            <a:ext cx="8335961" cy="8604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183" name="Shape 183"/>
          <p:cNvSpPr/>
          <p:nvPr/>
        </p:nvSpPr>
        <p:spPr>
          <a:xfrm>
            <a:off x="3564507" y="2535465"/>
            <a:ext cx="1943598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defRPr sz="4400">
                <a:solidFill>
                  <a:srgbClr val="DC483A"/>
                </a:solidFill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638"/>
            <a:ext cx="8229600" cy="490538"/>
          </a:xfrm>
          <a:prstGeom prst="rect">
            <a:avLst/>
          </a:prstGeom>
        </p:spPr>
        <p:txBody>
          <a:bodyPr/>
          <a:lstStyle>
            <a:lvl1pPr defTabSz="658368">
              <a:defRPr sz="2304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一、Promise/A+规范</a:t>
            </a:r>
          </a:p>
          <a:p>
            <a:pPr>
              <a:lnSpc>
                <a:spcPct val="80000"/>
              </a:lnSpc>
              <a:buSzTx/>
              <a:buNone/>
              <a:defRPr sz="2800">
                <a:latin typeface="等线 Light"/>
                <a:ea typeface="等线 Light"/>
                <a:cs typeface="等线 Light"/>
                <a:sym typeface="等线 Light"/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二、实现</a:t>
            </a:r>
          </a:p>
          <a:p>
            <a:pPr>
              <a:lnSpc>
                <a:spcPct val="80000"/>
              </a:lnSpc>
              <a:buSzTx/>
              <a:buNone/>
              <a:defRPr sz="2800">
                <a:latin typeface="等线 Light"/>
                <a:ea typeface="等线 Light"/>
                <a:cs typeface="等线 Light"/>
                <a:sym typeface="等线 Light"/>
              </a:defRPr>
            </a:pP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三、扩展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4638"/>
            <a:ext cx="8229600" cy="490538"/>
          </a:xfrm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Promise/A+规范</a:t>
            </a:r>
          </a:p>
        </p:txBody>
      </p:sp>
      <p:sp>
        <p:nvSpPr>
          <p:cNvPr id="140" name="Shape 140"/>
          <p:cNvSpPr/>
          <p:nvPr/>
        </p:nvSpPr>
        <p:spPr>
          <a:xfrm>
            <a:off x="434220" y="1214164"/>
            <a:ext cx="8033069" cy="495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20000"/>
              </a:lnSpc>
              <a:defRPr b="1"/>
            </a:pPr>
            <a:r>
              <a:t>解释: </a:t>
            </a:r>
          </a:p>
          <a:p>
            <a:pPr lvl="1">
              <a:lnSpc>
                <a:spcPct val="120000"/>
              </a:lnSpc>
            </a:pPr>
            <a:r>
              <a:t>Promise 表示一个异步操作的最终结果，与之进行交互的方式主要是 then 方法，该方法注册了两个回调函数，用于接收 promise 的终值或本 promise 不能执行的原因。</a:t>
            </a:r>
          </a:p>
          <a:p>
            <a:pPr>
              <a:lnSpc>
                <a:spcPct val="120000"/>
              </a:lnSpc>
              <a:defRPr b="1"/>
            </a:pPr>
            <a:r>
              <a:t>核心: </a:t>
            </a:r>
          </a:p>
          <a:p>
            <a:pPr lvl="1">
              <a:lnSpc>
                <a:spcPct val="120000"/>
              </a:lnSpc>
            </a:pPr>
            <a:r>
              <a:t>Promises/A+ 规范专注于提供一个通用的 then 方法，详细列出了 then 方法的执行过程，各种 Promise 都会基于此规范实现 then 方法。</a:t>
            </a:r>
          </a:p>
          <a:p>
            <a:pPr>
              <a:lnSpc>
                <a:spcPct val="120000"/>
              </a:lnSpc>
            </a:pPr>
            <a:r>
              <a:rPr b="1"/>
              <a:t>状态</a:t>
            </a:r>
            <a:r>
              <a:t>:</a:t>
            </a:r>
          </a:p>
          <a:p>
            <a:pPr lvl="1" marL="748631" indent="-240631">
              <a:lnSpc>
                <a:spcPct val="120000"/>
              </a:lnSpc>
              <a:buSzPct val="100000"/>
              <a:buAutoNum type="arabicPeriod" startAt="1"/>
            </a:pPr>
            <a:r>
              <a:t>pending (等待)       可变为 执行态 和 拒绝态</a:t>
            </a:r>
          </a:p>
          <a:p>
            <a:pPr lvl="1" marL="748631" indent="-240631">
              <a:lnSpc>
                <a:spcPct val="120000"/>
              </a:lnSpc>
              <a:buSzPct val="100000"/>
              <a:buAutoNum type="arabicPeriod" startAt="1"/>
            </a:pPr>
            <a:r>
              <a:t>fulfilled (执行态)     状态不可改变; 必须有一个不可改变的终值</a:t>
            </a:r>
          </a:p>
          <a:p>
            <a:pPr lvl="1" marL="748631" indent="-240631">
              <a:lnSpc>
                <a:spcPct val="120000"/>
              </a:lnSpc>
              <a:buSzPct val="100000"/>
              <a:buAutoNum type="arabicPeriod" startAt="1"/>
            </a:pPr>
            <a:r>
              <a:t>rejected (拒绝态)    状态不可改变; 必须有一个不可改变的拒因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参考地址: http://www.ituring.com.cn/article/66566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</a:p>
          <a:p>
            <a:pPr>
              <a:lnSpc>
                <a:spcPct val="150000"/>
              </a:lnSpc>
            </a:pPr>
          </a:p>
          <a:p>
            <a:pPr>
              <a:lnSpc>
                <a:spcPct val="150000"/>
              </a:lnSpc>
            </a:pP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43" name="Shape 143"/>
          <p:cNvSpPr/>
          <p:nvPr/>
        </p:nvSpPr>
        <p:spPr>
          <a:xfrm>
            <a:off x="434220" y="1214164"/>
            <a:ext cx="8033069" cy="495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20000"/>
              </a:lnSpc>
            </a:pPr>
            <a:r>
              <a:t>ES6 将 Promise 写进了语言标准，统一了用法，原生提供了Promise对象, 规定Promise对象是一个构造函数，用来生成Promise实例。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简单调用:</a:t>
            </a:r>
          </a:p>
          <a:p>
            <a:pPr lvl="1"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</a:p>
          <a:p>
            <a:pPr>
              <a:lnSpc>
                <a:spcPct val="150000"/>
              </a:lnSpc>
            </a:pPr>
          </a:p>
          <a:p>
            <a:pPr>
              <a:lnSpc>
                <a:spcPct val="150000"/>
              </a:lnSpc>
            </a:pPr>
            <a:r>
              <a:t>   </a:t>
            </a:r>
          </a:p>
        </p:txBody>
      </p:sp>
      <p:pic>
        <p:nvPicPr>
          <p:cNvPr id="144" name="tes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2901185"/>
            <a:ext cx="6685720" cy="2794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47" name="Shape 147"/>
          <p:cNvSpPr/>
          <p:nvPr/>
        </p:nvSpPr>
        <p:spPr>
          <a:xfrm>
            <a:off x="555466" y="1214164"/>
            <a:ext cx="8033069" cy="495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20000"/>
              </a:lnSpc>
            </a:pPr>
            <a:r>
              <a:t>首先实现一个简单的创建 Promise 对象的构造函数</a:t>
            </a:r>
          </a:p>
          <a:p>
            <a:pPr>
              <a:lnSpc>
                <a:spcPct val="120000"/>
              </a:lnSpc>
            </a:pPr>
            <a:r>
              <a:t>         1. Promise 的参数是一个函数，这个函数的参数又有两个参数，一个 resolve, 另一个 reject，分别执行个子状态的回调</a:t>
            </a:r>
          </a:p>
          <a:p>
            <a:pPr>
              <a:lnSpc>
                <a:spcPct val="120000"/>
              </a:lnSpc>
            </a:pPr>
            <a:r>
              <a:t>          2. Promise 实例生成之后，通过 then 方法注册 fulfilled 和 rejected 状态的回调函数</a:t>
            </a:r>
          </a:p>
          <a:p>
            <a:pPr>
              <a:lnSpc>
                <a:spcPct val="120000"/>
              </a:lnSpc>
            </a:pPr>
            <a:r>
              <a:t>  </a:t>
            </a:r>
          </a:p>
        </p:txBody>
      </p:sp>
      <p:pic>
        <p:nvPicPr>
          <p:cNvPr id="148" name="WechatIMG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128779"/>
            <a:ext cx="5944741" cy="3665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51" name="Shape 151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20000"/>
              </a:lnSpc>
            </a:pPr>
            <a:r>
              <a:t>          1. promise 构造函数内部的 resolve 方法使用 setTimeout 将回调函数放到执行队列末尾，使 then 先执行</a:t>
            </a:r>
          </a:p>
          <a:p>
            <a:pPr>
              <a:lnSpc>
                <a:spcPct val="120000"/>
              </a:lnSpc>
            </a:pPr>
            <a:r>
              <a:t>          2. 异步操作执行成功之后，回调函数需要其结果，因此在 Promise 构造函数内部的 resolve 方法加上参数</a:t>
            </a:r>
          </a:p>
          <a:p>
            <a:pPr>
              <a:lnSpc>
                <a:spcPct val="120000"/>
              </a:lnSpc>
            </a:pPr>
            <a:r>
              <a:t>          3.加入状态: pending: 等待   fulfilled: 成功    rejected: 失败</a:t>
            </a:r>
          </a:p>
          <a:p>
            <a:pPr>
              <a:lnSpc>
                <a:spcPct val="120000"/>
              </a:lnSpc>
            </a:pPr>
            <a:r>
              <a:t>  </a:t>
            </a:r>
          </a:p>
        </p:txBody>
      </p:sp>
      <p:pic>
        <p:nvPicPr>
          <p:cNvPr id="152" name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3160609"/>
            <a:ext cx="7773702" cy="3272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55" name="Shape 155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20000"/>
              </a:lnSpc>
            </a:pPr>
            <a:r>
              <a:t> then 方法:    promise.then(onFulfilled, onRejected)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  </a:t>
            </a:r>
            <a:r>
              <a:rPr b="1"/>
              <a:t>参数可选:</a:t>
            </a:r>
          </a:p>
          <a:p>
            <a:pPr lvl="1">
              <a:lnSpc>
                <a:spcPct val="120000"/>
              </a:lnSpc>
            </a:pPr>
            <a:r>
              <a:t>如果不是函数，则需要忽略</a:t>
            </a:r>
          </a:p>
          <a:p>
            <a:pPr lvl="1" marL="748631" indent="-240631">
              <a:lnSpc>
                <a:spcPct val="120000"/>
              </a:lnSpc>
              <a:buSzPct val="100000"/>
              <a:buAutoNum type="arabicPeriod" startAt="1"/>
            </a:pPr>
            <a:r>
              <a:t>onFulfilled:  promise 执行结束后必须调用，第一个参数为其终值;       执行结束前不可被调用；    只能调用一次。</a:t>
            </a:r>
          </a:p>
          <a:p>
            <a:pPr lvl="1" marL="748631" indent="-240631">
              <a:lnSpc>
                <a:spcPct val="120000"/>
              </a:lnSpc>
              <a:buSzPct val="100000"/>
              <a:buAutoNum type="arabicPeriod" startAt="1"/>
            </a:pPr>
            <a:r>
              <a:t>onRejected: promise 被拒绝后必须调用，第一个参数为其拒因;          拒绝前不可被调用;              只能调用一次。</a:t>
            </a:r>
          </a:p>
          <a:p>
            <a:pPr>
              <a:lnSpc>
                <a:spcPct val="120000"/>
              </a:lnSpc>
              <a:defRPr b="1"/>
            </a:pPr>
            <a:r>
              <a:t>  调用时机:</a:t>
            </a:r>
          </a:p>
          <a:p>
            <a:pPr lvl="2" indent="457200">
              <a:lnSpc>
                <a:spcPct val="120000"/>
              </a:lnSpc>
              <a:defRPr b="1"/>
            </a:pPr>
            <a:r>
              <a:t> </a:t>
            </a:r>
            <a:r>
              <a:rPr b="0"/>
              <a:t>onFulfilled 和 onRejected 只有在执行环境堆栈仅包含平台代码时才可被调用，平台代码指的是引擎、环境以及 promise 的实施代码。</a:t>
            </a:r>
            <a:endParaRPr b="0"/>
          </a:p>
          <a:p>
            <a:pPr>
              <a:lnSpc>
                <a:spcPct val="120000"/>
              </a:lnSpc>
              <a:defRPr b="1"/>
            </a:pPr>
            <a:r>
              <a:rPr b="0"/>
              <a:t>  </a:t>
            </a:r>
            <a:r>
              <a:t>调用要求</a:t>
            </a:r>
            <a:r>
              <a:rPr b="0"/>
              <a:t>:</a:t>
            </a:r>
            <a:endParaRPr b="0"/>
          </a:p>
          <a:p>
            <a:pPr>
              <a:lnSpc>
                <a:spcPct val="120000"/>
              </a:lnSpc>
              <a:defRPr b="1"/>
            </a:pPr>
            <a:r>
              <a:rPr b="0"/>
              <a:t>        onFulfilled 和 onRejected 必须被作为函数调用（即没有 this 值）</a:t>
            </a:r>
            <a:endParaRPr b="0"/>
          </a:p>
          <a:p>
            <a:pPr lvl="2" indent="457200">
              <a:lnSpc>
                <a:spcPct val="120000"/>
              </a:lnSpc>
              <a:defRPr b="1"/>
            </a:pPr>
          </a:p>
          <a:p>
            <a:pPr>
              <a:lnSpc>
                <a:spcPct val="120000"/>
              </a:lnSpc>
              <a:defRPr b="1"/>
            </a:pPr>
          </a:p>
          <a:p>
            <a:pPr lvl="2">
              <a:lnSpc>
                <a:spcPct val="120000"/>
              </a:lnSpc>
            </a:pPr>
          </a:p>
          <a:p>
            <a:pPr lvl="2">
              <a:lnSpc>
                <a:spcPct val="120000"/>
              </a:lnSpc>
            </a:pPr>
          </a:p>
          <a:p>
            <a:pPr lvl="1" marL="748631" indent="-240631">
              <a:lnSpc>
                <a:spcPct val="120000"/>
              </a:lnSpc>
              <a:buSzPct val="100000"/>
              <a:buAutoNum type="arabicPeriod" startAt="1"/>
            </a:pPr>
          </a:p>
          <a:p>
            <a:pPr lvl="2" indent="457200"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58" name="Shape 158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  </a:t>
            </a:r>
            <a:r>
              <a:rPr b="1"/>
              <a:t>多次调用:</a:t>
            </a:r>
          </a:p>
          <a:p>
            <a:pPr lvl="1"/>
            <a:r>
              <a:t>一个 promise 可以多次调用 then 方法，即链式调用</a:t>
            </a:r>
          </a:p>
          <a:p>
            <a:pPr lvl="1" marL="748631" indent="-240631">
              <a:buSzPct val="100000"/>
              <a:buAutoNum type="arabicPeriod" startAt="1"/>
            </a:pPr>
            <a:r>
              <a:t>当 promise 成功执行时，所有 onFulfilled 需按照其注册顺序依次回调</a:t>
            </a:r>
          </a:p>
          <a:p>
            <a:pPr lvl="1" marL="748631" indent="-240631">
              <a:buSzPct val="100000"/>
              <a:buAutoNum type="arabicPeriod" startAt="1"/>
            </a:pPr>
            <a:r>
              <a:t>当 promise 被拒绝执行时，所有的 onRejected 需按照其注册顺序依次回调</a:t>
            </a:r>
          </a:p>
          <a:p>
            <a:pPr>
              <a:defRPr b="1"/>
            </a:pPr>
            <a:r>
              <a:t>  返回: </a:t>
            </a:r>
          </a:p>
          <a:p>
            <a:pPr lvl="2" indent="457200"/>
            <a:r>
              <a:t>then 方法必须返回一个 promise 对象</a:t>
            </a:r>
          </a:p>
          <a:p>
            <a:pPr lvl="2" indent="457200"/>
            <a:r>
              <a:t>promise2 = promise1.then(onFulfilled, onRejected)</a:t>
            </a:r>
          </a:p>
          <a:p>
            <a:pPr lvl="2" indent="457200"/>
            <a:r>
              <a:t>1. 如果 onFulfilled/onRejected 返回一个值 x ，则运行 </a:t>
            </a:r>
            <a:r>
              <a:rPr b="1"/>
              <a:t>Promise 解决过程</a:t>
            </a:r>
            <a:r>
              <a:t>(之后详细介绍)</a:t>
            </a:r>
          </a:p>
          <a:p>
            <a:pPr lvl="2" indent="457200"/>
            <a:r>
              <a:t>2. 如果 onFulfilled/onRejected 抛出一个异常 e ，则 promise2 必须拒绝执行，并返回拒因 e</a:t>
            </a:r>
          </a:p>
          <a:p>
            <a:pPr lvl="2" indent="457200"/>
            <a:r>
              <a:t>3. 如果 onFulfilled 不是函数且 promise1 成功执行， promise2 必须成功执行并返回相同的值</a:t>
            </a:r>
          </a:p>
          <a:p>
            <a:pPr lvl="2" indent="457200"/>
            <a:r>
              <a:t>4. 如果 onRejected 不是函数且 promise1 拒绝执行， promise2 必须拒绝执行并返回相同的据因</a:t>
            </a:r>
          </a:p>
          <a:p>
            <a:pPr lvl="2" indent="457200">
              <a:defRPr b="1"/>
            </a:pPr>
          </a:p>
          <a:p>
            <a:pPr>
              <a:defRPr b="1"/>
            </a:pPr>
          </a:p>
          <a:p>
            <a:pPr lvl="2"/>
          </a:p>
          <a:p>
            <a:pPr lvl="2"/>
          </a:p>
          <a:p>
            <a:pPr lvl="1" marL="748631" indent="-240631">
              <a:buSzPct val="100000"/>
              <a:buAutoNum type="arabicPeriod" startAt="1"/>
            </a:pPr>
          </a:p>
          <a:p>
            <a:pPr lvl="2" indent="457200"/>
          </a:p>
          <a:p>
            <a:pPr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1177" indent="-281177" defTabSz="749808">
              <a:lnSpc>
                <a:spcPct val="80000"/>
              </a:lnSpc>
              <a:spcBef>
                <a:spcPts val="500"/>
              </a:spcBef>
              <a:defRPr sz="2296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实现</a:t>
            </a:r>
          </a:p>
        </p:txBody>
      </p:sp>
      <p:sp>
        <p:nvSpPr>
          <p:cNvPr id="161" name="Shape 161"/>
          <p:cNvSpPr/>
          <p:nvPr/>
        </p:nvSpPr>
        <p:spPr>
          <a:xfrm>
            <a:off x="555466" y="1016173"/>
            <a:ext cx="8033069" cy="514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 </a:t>
            </a:r>
            <a:r>
              <a:rPr b="1"/>
              <a:t>Promise 解决过程：</a:t>
            </a:r>
            <a:endParaRPr b="1"/>
          </a:p>
          <a:p>
            <a:pPr/>
          </a:p>
          <a:p>
            <a:pPr lvl="2"/>
          </a:p>
          <a:p>
            <a:pPr lvl="1" marL="748631" indent="-240631">
              <a:buSzPct val="100000"/>
              <a:buAutoNum type="arabicPeriod" startAt="1"/>
            </a:pPr>
          </a:p>
          <a:p>
            <a:pPr lvl="2" indent="457200"/>
          </a:p>
          <a:p>
            <a:pPr/>
            <a:r>
              <a:t>  </a:t>
            </a:r>
          </a:p>
        </p:txBody>
      </p:sp>
      <p:pic>
        <p:nvPicPr>
          <p:cNvPr id="162" name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561812"/>
            <a:ext cx="8566232" cy="4057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