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Caveat"/>
      <p:regular r:id="rId24"/>
      <p:bold r:id="rId25"/>
    </p:embeddedFont>
    <p:embeddedFont>
      <p:font typeface="Helvetica Neue"/>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Cavea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regular.fntdata"/><Relationship Id="rId25" Type="http://schemas.openxmlformats.org/officeDocument/2006/relationships/font" Target="fonts/Caveat-bold.fntdata"/><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4a3c4d9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84a3c4d9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incorporate all our previous parts into an ensemble model, so it can take advantage of all the methods and data.</a:t>
            </a:r>
            <a:endParaRPr/>
          </a:p>
          <a:p>
            <a:pPr indent="0" lvl="0" marL="0" rtl="0" algn="l">
              <a:spcBef>
                <a:spcPts val="0"/>
              </a:spcBef>
              <a:spcAft>
                <a:spcPts val="0"/>
              </a:spcAft>
              <a:buNone/>
            </a:pPr>
            <a:r>
              <a:rPr lang="en"/>
              <a:t>We train the weights using the customer purchase history.</a:t>
            </a:r>
            <a:endParaRPr/>
          </a:p>
          <a:p>
            <a:pPr indent="0" lvl="0" marL="0" rtl="0" algn="l">
              <a:spcBef>
                <a:spcPts val="0"/>
              </a:spcBef>
              <a:spcAft>
                <a:spcPts val="0"/>
              </a:spcAft>
              <a:buNone/>
            </a:pPr>
            <a:r>
              <a:rPr lang="en"/>
              <a:t>In the plot, you can see that:</a:t>
            </a:r>
            <a:endParaRPr/>
          </a:p>
          <a:p>
            <a:pPr indent="0" lvl="0" marL="0" rtl="0" algn="l">
              <a:spcBef>
                <a:spcPts val="0"/>
              </a:spcBef>
              <a:spcAft>
                <a:spcPts val="0"/>
              </a:spcAft>
              <a:buNone/>
            </a:pPr>
            <a:r>
              <a:rPr lang="en"/>
              <a:t> the three parts go into our ensemble model, which produces a final ranking. Our recommendation is based on the ranking.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84a3c4d91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84a3c4d91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compare the results of all our </a:t>
            </a:r>
            <a:r>
              <a:rPr lang="en"/>
              <a:t>separate</a:t>
            </a:r>
            <a:r>
              <a:rPr lang="en"/>
              <a:t> models and the final ensemble model.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83f7e32f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83f7e32f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3a63f4129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3a63f4129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3a63f4129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83a63f4129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83f77f7c2d_0_2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83f77f7c2d_0_2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EDA, we found that most customers only ordered once with one item in it. We cannot validate our recommendation unless there are two items or two orders for a customer. Because of the very limited </a:t>
            </a:r>
            <a:r>
              <a:rPr lang="en"/>
              <a:t>amount</a:t>
            </a:r>
            <a:r>
              <a:rPr lang="en"/>
              <a:t> of </a:t>
            </a:r>
            <a:r>
              <a:rPr lang="en"/>
              <a:t>validation</a:t>
            </a:r>
            <a:r>
              <a:rPr lang="en"/>
              <a:t> data, we adopt simple approaches over complex time-series based models.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83a63f4129_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83a63f4129_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framework of our apporach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83f77f7c2d_0_2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83f77f7c2d_0_2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geoplot of customers and sellers. The left plot is a seller in the south which is the blue dot and all customers of this seller which are the pink dots. As you can see, most customers are located near the seller. The right plot is a seller in the north and all customers of the seller. Although only half of the customers are located around the seller, it is still reasonable to conclude that the distance between the seller and the customers matter given that majority of Brazilian people is in the south.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83a63f4129_7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83a63f4129_7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83f7e32f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83f7e32f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83a63f4129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83a63f4129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83f77f7c2d_0_2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83f77f7c2d_0_2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83a63f4129_7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83a63f4129_7_1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184825"/>
            <a:ext cx="8222100" cy="13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000"/>
              <a:t>Recommendation System for Olist E-commerce Retailer</a:t>
            </a:r>
            <a:endParaRPr sz="4000"/>
          </a:p>
        </p:txBody>
      </p:sp>
      <p:sp>
        <p:nvSpPr>
          <p:cNvPr id="68" name="Google Shape;68;p13"/>
          <p:cNvSpPr txBox="1"/>
          <p:nvPr/>
        </p:nvSpPr>
        <p:spPr>
          <a:xfrm>
            <a:off x="607200" y="2927525"/>
            <a:ext cx="6009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Helvetica Neue"/>
                <a:ea typeface="Helvetica Neue"/>
                <a:cs typeface="Helvetica Neue"/>
                <a:sym typeface="Helvetica Neue"/>
              </a:rPr>
              <a:t>NYU x Peak Datathon</a:t>
            </a:r>
            <a:endParaRPr b="1" sz="1800">
              <a:solidFill>
                <a:schemeClr val="lt1"/>
              </a:solidFill>
            </a:endParaRPr>
          </a:p>
          <a:p>
            <a:pPr indent="0" lvl="0" marL="0" rtl="0" algn="l">
              <a:spcBef>
                <a:spcPts val="0"/>
              </a:spcBef>
              <a:spcAft>
                <a:spcPts val="0"/>
              </a:spcAft>
              <a:buNone/>
            </a:pPr>
            <a:r>
              <a:rPr b="1" lang="en" sz="2200">
                <a:solidFill>
                  <a:schemeClr val="lt1"/>
                </a:solidFill>
                <a:latin typeface="Caveat"/>
                <a:ea typeface="Caveat"/>
                <a:cs typeface="Caveat"/>
                <a:sym typeface="Caveat"/>
              </a:rPr>
              <a:t>Blow Up the Pipeline</a:t>
            </a:r>
            <a:r>
              <a:rPr b="1" lang="en" sz="1800">
                <a:solidFill>
                  <a:schemeClr val="lt1"/>
                </a:solidFill>
              </a:rPr>
              <a:t> Team</a:t>
            </a:r>
            <a:endParaRPr sz="18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18175" y="434000"/>
            <a:ext cx="3223800" cy="88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Final Part: </a:t>
            </a:r>
            <a:r>
              <a:rPr lang="en" sz="3200"/>
              <a:t>Ensemble Model</a:t>
            </a:r>
            <a:endParaRPr sz="3200"/>
          </a:p>
        </p:txBody>
      </p:sp>
      <p:sp>
        <p:nvSpPr>
          <p:cNvPr id="135" name="Google Shape;135;p22"/>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Ensemble takes advantage of different models and exploits different data information.</a:t>
            </a:r>
            <a:endParaRPr sz="1500"/>
          </a:p>
          <a:p>
            <a:pPr indent="0" lvl="0" marL="0" rtl="0" algn="l">
              <a:spcBef>
                <a:spcPts val="1200"/>
              </a:spcBef>
              <a:spcAft>
                <a:spcPts val="1200"/>
              </a:spcAft>
              <a:buNone/>
            </a:pPr>
            <a:r>
              <a:rPr lang="en" sz="1500"/>
              <a:t>The weights for different models are trained (e.g. grid search) using the limited customer purchase history.</a:t>
            </a:r>
            <a:endParaRPr sz="1500"/>
          </a:p>
        </p:txBody>
      </p:sp>
      <p:cxnSp>
        <p:nvCxnSpPr>
          <p:cNvPr id="136" name="Google Shape;136;p22"/>
          <p:cNvCxnSpPr>
            <a:stCxn id="137" idx="2"/>
            <a:endCxn id="138" idx="3"/>
          </p:cNvCxnSpPr>
          <p:nvPr/>
        </p:nvCxnSpPr>
        <p:spPr>
          <a:xfrm rot="10800000">
            <a:off x="6208875" y="1450950"/>
            <a:ext cx="848400" cy="1120800"/>
          </a:xfrm>
          <a:prstGeom prst="bentConnector3">
            <a:avLst>
              <a:gd fmla="val 50000" name="adj1"/>
            </a:avLst>
          </a:prstGeom>
          <a:noFill/>
          <a:ln cap="flat" cmpd="sng" w="28575">
            <a:solidFill>
              <a:srgbClr val="000000"/>
            </a:solidFill>
            <a:prstDash val="solid"/>
            <a:round/>
            <a:headEnd len="sm" w="sm" type="none"/>
            <a:tailEnd len="sm" w="sm" type="none"/>
          </a:ln>
        </p:spPr>
      </p:cxnSp>
      <p:cxnSp>
        <p:nvCxnSpPr>
          <p:cNvPr id="139" name="Google Shape;139;p22"/>
          <p:cNvCxnSpPr>
            <a:stCxn id="137" idx="2"/>
            <a:endCxn id="140" idx="3"/>
          </p:cNvCxnSpPr>
          <p:nvPr/>
        </p:nvCxnSpPr>
        <p:spPr>
          <a:xfrm flipH="1">
            <a:off x="6208875" y="2571750"/>
            <a:ext cx="848400" cy="1086900"/>
          </a:xfrm>
          <a:prstGeom prst="bentConnector3">
            <a:avLst>
              <a:gd fmla="val 50000" name="adj1"/>
            </a:avLst>
          </a:prstGeom>
          <a:noFill/>
          <a:ln cap="flat" cmpd="sng" w="28575">
            <a:solidFill>
              <a:srgbClr val="000000"/>
            </a:solidFill>
            <a:prstDash val="solid"/>
            <a:round/>
            <a:headEnd len="sm" w="sm" type="none"/>
            <a:tailEnd len="sm" w="sm" type="none"/>
          </a:ln>
        </p:spPr>
      </p:cxnSp>
      <p:sp>
        <p:nvSpPr>
          <p:cNvPr id="137" name="Google Shape;137;p22"/>
          <p:cNvSpPr/>
          <p:nvPr/>
        </p:nvSpPr>
        <p:spPr>
          <a:xfrm rot="5400000">
            <a:off x="5456475" y="2206350"/>
            <a:ext cx="3932400" cy="730800"/>
          </a:xfrm>
          <a:prstGeom prst="roundRect">
            <a:avLst>
              <a:gd fmla="val 16667" name="adj"/>
            </a:avLst>
          </a:prstGeom>
          <a:solidFill>
            <a:srgbClr val="F1C232"/>
          </a:solidFill>
          <a:ln cap="flat" cmpd="sng" w="9525">
            <a:solidFill>
              <a:srgbClr val="840D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Ensemble</a:t>
            </a:r>
            <a:endParaRPr sz="1800">
              <a:solidFill>
                <a:srgbClr val="FFFFFF"/>
              </a:solidFill>
              <a:latin typeface="Roboto"/>
              <a:ea typeface="Roboto"/>
              <a:cs typeface="Roboto"/>
              <a:sym typeface="Roboto"/>
            </a:endParaRPr>
          </a:p>
        </p:txBody>
      </p:sp>
      <p:sp>
        <p:nvSpPr>
          <p:cNvPr id="140" name="Google Shape;140;p22"/>
          <p:cNvSpPr/>
          <p:nvPr/>
        </p:nvSpPr>
        <p:spPr>
          <a:xfrm>
            <a:off x="3397275" y="3340119"/>
            <a:ext cx="2811600" cy="637200"/>
          </a:xfrm>
          <a:prstGeom prst="roundRect">
            <a:avLst>
              <a:gd fmla="val 16667" name="adj"/>
            </a:avLst>
          </a:prstGeom>
          <a:solidFill>
            <a:srgbClr val="E69138"/>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Other Features</a:t>
            </a:r>
            <a:endParaRPr sz="1500">
              <a:solidFill>
                <a:srgbClr val="FFFFFF"/>
              </a:solidFill>
              <a:latin typeface="Roboto"/>
              <a:ea typeface="Roboto"/>
              <a:cs typeface="Roboto"/>
              <a:sym typeface="Roboto"/>
            </a:endParaRPr>
          </a:p>
        </p:txBody>
      </p:sp>
      <p:sp>
        <p:nvSpPr>
          <p:cNvPr id="138" name="Google Shape;138;p22"/>
          <p:cNvSpPr/>
          <p:nvPr/>
        </p:nvSpPr>
        <p:spPr>
          <a:xfrm>
            <a:off x="3397275" y="1132446"/>
            <a:ext cx="2811600" cy="637200"/>
          </a:xfrm>
          <a:prstGeom prst="roundRect">
            <a:avLst>
              <a:gd fmla="val 16667" name="adj"/>
            </a:avLst>
          </a:prstGeom>
          <a:solidFill>
            <a:srgbClr val="E69138"/>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Bayesian Inference</a:t>
            </a:r>
            <a:endParaRPr>
              <a:solidFill>
                <a:srgbClr val="FFFFFF"/>
              </a:solidFill>
              <a:latin typeface="Roboto"/>
              <a:ea typeface="Roboto"/>
              <a:cs typeface="Roboto"/>
              <a:sym typeface="Roboto"/>
            </a:endParaRPr>
          </a:p>
        </p:txBody>
      </p:sp>
      <p:sp>
        <p:nvSpPr>
          <p:cNvPr id="141" name="Google Shape;141;p22"/>
          <p:cNvSpPr/>
          <p:nvPr/>
        </p:nvSpPr>
        <p:spPr>
          <a:xfrm>
            <a:off x="3397275" y="2236282"/>
            <a:ext cx="2811600" cy="637200"/>
          </a:xfrm>
          <a:prstGeom prst="roundRect">
            <a:avLst>
              <a:gd fmla="val 16667" name="adj"/>
            </a:avLst>
          </a:prstGeom>
          <a:solidFill>
            <a:srgbClr val="E69138"/>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Category Similarity</a:t>
            </a:r>
            <a:endParaRPr>
              <a:solidFill>
                <a:srgbClr val="FFFFFF"/>
              </a:solidFill>
              <a:latin typeface="Roboto"/>
              <a:ea typeface="Roboto"/>
              <a:cs typeface="Roboto"/>
              <a:sym typeface="Roboto"/>
            </a:endParaRPr>
          </a:p>
        </p:txBody>
      </p:sp>
      <p:cxnSp>
        <p:nvCxnSpPr>
          <p:cNvPr id="142" name="Google Shape;142;p22"/>
          <p:cNvCxnSpPr>
            <a:stCxn id="137" idx="2"/>
            <a:endCxn id="141" idx="3"/>
          </p:cNvCxnSpPr>
          <p:nvPr/>
        </p:nvCxnSpPr>
        <p:spPr>
          <a:xfrm rot="10800000">
            <a:off x="6208875" y="2554950"/>
            <a:ext cx="848400" cy="16800"/>
          </a:xfrm>
          <a:prstGeom prst="bentConnector3">
            <a:avLst>
              <a:gd fmla="val 50000" name="adj1"/>
            </a:avLst>
          </a:prstGeom>
          <a:noFill/>
          <a:ln cap="flat" cmpd="sng" w="28575">
            <a:solidFill>
              <a:srgbClr val="000000"/>
            </a:solidFill>
            <a:prstDash val="solid"/>
            <a:round/>
            <a:headEnd len="sm" w="sm" type="none"/>
            <a:tailEnd len="sm" w="sm" type="none"/>
          </a:ln>
        </p:spPr>
      </p:cxnSp>
      <p:sp>
        <p:nvSpPr>
          <p:cNvPr id="143" name="Google Shape;143;p22"/>
          <p:cNvSpPr/>
          <p:nvPr/>
        </p:nvSpPr>
        <p:spPr>
          <a:xfrm rot="5400000">
            <a:off x="6608775" y="2206350"/>
            <a:ext cx="3932400" cy="730800"/>
          </a:xfrm>
          <a:prstGeom prst="roundRect">
            <a:avLst>
              <a:gd fmla="val 16667" name="adj"/>
            </a:avLst>
          </a:prstGeom>
          <a:solidFill>
            <a:srgbClr val="F1C232"/>
          </a:solidFill>
          <a:ln cap="flat" cmpd="sng" w="9525">
            <a:solidFill>
              <a:srgbClr val="840D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Ranking</a:t>
            </a:r>
            <a:endParaRPr sz="1800">
              <a:solidFill>
                <a:srgbClr val="FFFFFF"/>
              </a:solidFill>
              <a:latin typeface="Roboto"/>
              <a:ea typeface="Roboto"/>
              <a:cs typeface="Roboto"/>
              <a:sym typeface="Roboto"/>
            </a:endParaRPr>
          </a:p>
        </p:txBody>
      </p:sp>
      <p:cxnSp>
        <p:nvCxnSpPr>
          <p:cNvPr id="144" name="Google Shape;144;p22"/>
          <p:cNvCxnSpPr>
            <a:stCxn id="137" idx="0"/>
            <a:endCxn id="143" idx="2"/>
          </p:cNvCxnSpPr>
          <p:nvPr/>
        </p:nvCxnSpPr>
        <p:spPr>
          <a:xfrm>
            <a:off x="7788075" y="2571750"/>
            <a:ext cx="4215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Final Results</a:t>
            </a:r>
            <a:endParaRPr/>
          </a:p>
        </p:txBody>
      </p:sp>
      <p:sp>
        <p:nvSpPr>
          <p:cNvPr id="150" name="Google Shape;150;p23"/>
          <p:cNvSpPr txBox="1"/>
          <p:nvPr>
            <p:ph idx="1" type="body"/>
          </p:nvPr>
        </p:nvSpPr>
        <p:spPr>
          <a:xfrm>
            <a:off x="5203300" y="1820800"/>
            <a:ext cx="3416400" cy="3163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Char char="-"/>
            </a:pPr>
            <a:r>
              <a:rPr lang="en" sz="1600">
                <a:solidFill>
                  <a:schemeClr val="dk2"/>
                </a:solidFill>
              </a:rPr>
              <a:t>All models have some classification power</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Category similarity has the best predicting power</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Since we have limited </a:t>
            </a:r>
            <a:r>
              <a:rPr lang="en" sz="1600">
                <a:solidFill>
                  <a:schemeClr val="dk2"/>
                </a:solidFill>
              </a:rPr>
              <a:t>customer-product interactions</a:t>
            </a:r>
            <a:r>
              <a:rPr lang="en" sz="1600">
                <a:solidFill>
                  <a:schemeClr val="dk2"/>
                </a:solidFill>
              </a:rPr>
              <a:t>, the performance is not yet satisfying for industrial requirements</a:t>
            </a:r>
            <a:endParaRPr sz="1600">
              <a:solidFill>
                <a:schemeClr val="dk2"/>
              </a:solidFill>
            </a:endParaRPr>
          </a:p>
        </p:txBody>
      </p:sp>
      <p:pic>
        <p:nvPicPr>
          <p:cNvPr id="151" name="Google Shape;151;p23"/>
          <p:cNvPicPr preferRelativeResize="0"/>
          <p:nvPr/>
        </p:nvPicPr>
        <p:blipFill>
          <a:blip r:embed="rId3">
            <a:alphaModFix/>
          </a:blip>
          <a:stretch>
            <a:fillRect/>
          </a:stretch>
        </p:blipFill>
        <p:spPr>
          <a:xfrm>
            <a:off x="129200" y="1789975"/>
            <a:ext cx="4898500" cy="31943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157" name="Google Shape;157;p24"/>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71900" y="569650"/>
            <a:ext cx="8222100" cy="936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Appendix: </a:t>
            </a:r>
            <a:r>
              <a:rPr lang="en"/>
              <a:t>Time Series Analysis for Sales</a:t>
            </a:r>
            <a:endParaRPr/>
          </a:p>
          <a:p>
            <a:pPr indent="0" lvl="0" marL="0" rtl="0" algn="l">
              <a:spcBef>
                <a:spcPts val="0"/>
              </a:spcBef>
              <a:spcAft>
                <a:spcPts val="0"/>
              </a:spcAft>
              <a:buNone/>
            </a:pPr>
            <a:r>
              <a:rPr lang="en" sz="2000"/>
              <a:t>Increased Sales in  2018</a:t>
            </a:r>
            <a:endParaRPr sz="2000"/>
          </a:p>
        </p:txBody>
      </p:sp>
      <p:pic>
        <p:nvPicPr>
          <p:cNvPr id="163" name="Google Shape;163;p25"/>
          <p:cNvPicPr preferRelativeResize="0"/>
          <p:nvPr/>
        </p:nvPicPr>
        <p:blipFill>
          <a:blip r:embed="rId3">
            <a:alphaModFix/>
          </a:blip>
          <a:stretch>
            <a:fillRect/>
          </a:stretch>
        </p:blipFill>
        <p:spPr>
          <a:xfrm>
            <a:off x="208675" y="1748575"/>
            <a:ext cx="6637500" cy="3318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471900" y="590500"/>
            <a:ext cx="8222100" cy="915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Appendix: </a:t>
            </a:r>
            <a:r>
              <a:rPr lang="en"/>
              <a:t>Price Distribution by Payment Types</a:t>
            </a:r>
            <a:endParaRPr/>
          </a:p>
          <a:p>
            <a:pPr indent="0" lvl="0" marL="0" rtl="0" algn="l">
              <a:spcBef>
                <a:spcPts val="0"/>
              </a:spcBef>
              <a:spcAft>
                <a:spcPts val="0"/>
              </a:spcAft>
              <a:buNone/>
            </a:pPr>
            <a:r>
              <a:rPr lang="en" sz="1800"/>
              <a:t>78% payment through credit cards, mean price is R$153</a:t>
            </a:r>
            <a:endParaRPr sz="1800"/>
          </a:p>
        </p:txBody>
      </p:sp>
      <p:pic>
        <p:nvPicPr>
          <p:cNvPr id="169" name="Google Shape;169;p26"/>
          <p:cNvPicPr preferRelativeResize="0"/>
          <p:nvPr/>
        </p:nvPicPr>
        <p:blipFill>
          <a:blip r:embed="rId3">
            <a:alphaModFix/>
          </a:blip>
          <a:stretch>
            <a:fillRect/>
          </a:stretch>
        </p:blipFill>
        <p:spPr>
          <a:xfrm>
            <a:off x="517525" y="1831624"/>
            <a:ext cx="3672321" cy="2555025"/>
          </a:xfrm>
          <a:prstGeom prst="rect">
            <a:avLst/>
          </a:prstGeom>
          <a:noFill/>
          <a:ln>
            <a:noFill/>
          </a:ln>
        </p:spPr>
      </p:pic>
      <p:pic>
        <p:nvPicPr>
          <p:cNvPr id="170" name="Google Shape;170;p26"/>
          <p:cNvPicPr preferRelativeResize="0"/>
          <p:nvPr/>
        </p:nvPicPr>
        <p:blipFill>
          <a:blip r:embed="rId4">
            <a:alphaModFix/>
          </a:blip>
          <a:stretch>
            <a:fillRect/>
          </a:stretch>
        </p:blipFill>
        <p:spPr>
          <a:xfrm>
            <a:off x="4738700" y="2001175"/>
            <a:ext cx="3818500" cy="2215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Purchase History</a:t>
            </a:r>
            <a:endParaRPr sz="2600"/>
          </a:p>
          <a:p>
            <a:pPr indent="0" lvl="0" marL="0" rtl="0" algn="l">
              <a:spcBef>
                <a:spcPts val="0"/>
              </a:spcBef>
              <a:spcAft>
                <a:spcPts val="0"/>
              </a:spcAft>
              <a:buNone/>
            </a:pPr>
            <a:r>
              <a:rPr lang="en" sz="1800"/>
              <a:t>–</a:t>
            </a:r>
            <a:r>
              <a:rPr lang="en" sz="1800"/>
              <a:t> Most customers only ordered once &amp; purchased one item</a:t>
            </a:r>
            <a:endParaRPr sz="1800"/>
          </a:p>
        </p:txBody>
      </p:sp>
      <p:sp>
        <p:nvSpPr>
          <p:cNvPr id="74" name="Google Shape;74;p14"/>
          <p:cNvSpPr txBox="1"/>
          <p:nvPr>
            <p:ph idx="1" type="body"/>
          </p:nvPr>
        </p:nvSpPr>
        <p:spPr>
          <a:xfrm>
            <a:off x="267550" y="1742700"/>
            <a:ext cx="8826000" cy="1658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900">
                <a:solidFill>
                  <a:schemeClr val="dk2"/>
                </a:solidFill>
              </a:rPr>
              <a:t>Very limited amount of </a:t>
            </a:r>
            <a:r>
              <a:rPr lang="en" sz="1900">
                <a:solidFill>
                  <a:schemeClr val="dk2"/>
                </a:solidFill>
              </a:rPr>
              <a:t>validation</a:t>
            </a:r>
            <a:r>
              <a:rPr lang="en" sz="1900">
                <a:solidFill>
                  <a:schemeClr val="dk2"/>
                </a:solidFill>
              </a:rPr>
              <a:t> data prompt us to adopt simple </a:t>
            </a:r>
            <a:r>
              <a:rPr lang="en" sz="1900">
                <a:solidFill>
                  <a:schemeClr val="dk2"/>
                </a:solidFill>
              </a:rPr>
              <a:t>approaches</a:t>
            </a:r>
            <a:r>
              <a:rPr lang="en" sz="1900">
                <a:solidFill>
                  <a:schemeClr val="dk2"/>
                </a:solidFill>
              </a:rPr>
              <a:t> over complex time-series based models.</a:t>
            </a:r>
            <a:endParaRPr sz="1900">
              <a:solidFill>
                <a:schemeClr val="dk2"/>
              </a:solidFill>
            </a:endParaRPr>
          </a:p>
        </p:txBody>
      </p:sp>
      <p:pic>
        <p:nvPicPr>
          <p:cNvPr id="75" name="Google Shape;75;p14"/>
          <p:cNvPicPr preferRelativeResize="0"/>
          <p:nvPr/>
        </p:nvPicPr>
        <p:blipFill>
          <a:blip r:embed="rId3">
            <a:alphaModFix/>
          </a:blip>
          <a:stretch>
            <a:fillRect/>
          </a:stretch>
        </p:blipFill>
        <p:spPr>
          <a:xfrm>
            <a:off x="1680375" y="2550287"/>
            <a:ext cx="5805126" cy="25932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Framework</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The customer-product interactions are </a:t>
            </a:r>
            <a:r>
              <a:rPr b="1" lang="en">
                <a:solidFill>
                  <a:schemeClr val="dk2"/>
                </a:solidFill>
              </a:rPr>
              <a:t>sparse</a:t>
            </a:r>
            <a:r>
              <a:rPr lang="en">
                <a:solidFill>
                  <a:schemeClr val="dk2"/>
                </a:solidFill>
              </a:rPr>
              <a:t> in the Olist dataset, with 85% customers only having one purchase record.</a:t>
            </a:r>
            <a:endParaRPr>
              <a:solidFill>
                <a:schemeClr val="dk2"/>
              </a:solidFill>
            </a:endParaRPr>
          </a:p>
          <a:p>
            <a:pPr indent="0" lvl="0" marL="0" rtl="0" algn="l">
              <a:spcBef>
                <a:spcPts val="1200"/>
              </a:spcBef>
              <a:spcAft>
                <a:spcPts val="0"/>
              </a:spcAft>
              <a:buNone/>
            </a:pPr>
            <a:r>
              <a:rPr lang="en">
                <a:solidFill>
                  <a:schemeClr val="dk2"/>
                </a:solidFill>
              </a:rPr>
              <a:t>Therefore we construct our recommendation system from three aspects:</a:t>
            </a:r>
            <a:endParaRPr>
              <a:solidFill>
                <a:schemeClr val="dk2"/>
              </a:solidFill>
            </a:endParaRPr>
          </a:p>
          <a:p>
            <a:pPr indent="-342900" lvl="0" marL="457200" rtl="0" algn="l">
              <a:spcBef>
                <a:spcPts val="1200"/>
              </a:spcBef>
              <a:spcAft>
                <a:spcPts val="0"/>
              </a:spcAft>
              <a:buClr>
                <a:schemeClr val="dk2"/>
              </a:buClr>
              <a:buSzPts val="1800"/>
              <a:buAutoNum type="arabicPeriod"/>
            </a:pPr>
            <a:r>
              <a:rPr lang="en">
                <a:solidFill>
                  <a:schemeClr val="dk2"/>
                </a:solidFill>
              </a:rPr>
              <a:t>Customer-to-customer recommendation based on Bayesian Classifiers</a:t>
            </a:r>
            <a:endParaRPr>
              <a:solidFill>
                <a:schemeClr val="dk2"/>
              </a:solidFill>
            </a:endParaRPr>
          </a:p>
          <a:p>
            <a:pPr indent="-342900" lvl="0" marL="457200" rtl="0" algn="l">
              <a:spcBef>
                <a:spcPts val="0"/>
              </a:spcBef>
              <a:spcAft>
                <a:spcPts val="0"/>
              </a:spcAft>
              <a:buClr>
                <a:schemeClr val="dk2"/>
              </a:buClr>
              <a:buSzPts val="1800"/>
              <a:buAutoNum type="arabicPeriod"/>
            </a:pPr>
            <a:r>
              <a:rPr lang="en">
                <a:solidFill>
                  <a:schemeClr val="dk2"/>
                </a:solidFill>
              </a:rPr>
              <a:t>P</a:t>
            </a:r>
            <a:r>
              <a:rPr lang="en">
                <a:solidFill>
                  <a:schemeClr val="dk2"/>
                </a:solidFill>
              </a:rPr>
              <a:t>roduct-to-product recommendation based on </a:t>
            </a:r>
            <a:r>
              <a:rPr lang="en">
                <a:solidFill>
                  <a:schemeClr val="dk2"/>
                </a:solidFill>
              </a:rPr>
              <a:t>Category Similarity</a:t>
            </a:r>
            <a:endParaRPr>
              <a:solidFill>
                <a:schemeClr val="dk2"/>
              </a:solidFill>
            </a:endParaRPr>
          </a:p>
          <a:p>
            <a:pPr indent="-342900" lvl="0" marL="457200" rtl="0" algn="l">
              <a:spcBef>
                <a:spcPts val="0"/>
              </a:spcBef>
              <a:spcAft>
                <a:spcPts val="0"/>
              </a:spcAft>
              <a:buClr>
                <a:schemeClr val="dk2"/>
              </a:buClr>
              <a:buSzPts val="1800"/>
              <a:buAutoNum type="arabicPeriod"/>
            </a:pPr>
            <a:r>
              <a:rPr lang="en">
                <a:solidFill>
                  <a:schemeClr val="dk2"/>
                </a:solidFill>
              </a:rPr>
              <a:t>Intrinsic product features</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496625"/>
            <a:ext cx="8222100" cy="1009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550"/>
              <a:t>Geographical Information Matters</a:t>
            </a:r>
            <a:endParaRPr sz="3550"/>
          </a:p>
          <a:p>
            <a:pPr indent="0" lvl="0" marL="0" rtl="0" algn="l">
              <a:spcBef>
                <a:spcPts val="0"/>
              </a:spcBef>
              <a:spcAft>
                <a:spcPts val="0"/>
              </a:spcAft>
              <a:buNone/>
            </a:pPr>
            <a:r>
              <a:rPr b="1" lang="en" sz="2000">
                <a:latin typeface="Arial"/>
                <a:ea typeface="Arial"/>
                <a:cs typeface="Arial"/>
                <a:sym typeface="Arial"/>
              </a:rPr>
              <a:t>— </a:t>
            </a:r>
            <a:r>
              <a:rPr lang="en" sz="2000"/>
              <a:t>A geovisualization of two representative sellers and their customers</a:t>
            </a:r>
            <a:endParaRPr sz="2000"/>
          </a:p>
        </p:txBody>
      </p:sp>
      <p:sp>
        <p:nvSpPr>
          <p:cNvPr id="87" name="Google Shape;87;p16"/>
          <p:cNvSpPr txBox="1"/>
          <p:nvPr>
            <p:ph idx="1" type="body"/>
          </p:nvPr>
        </p:nvSpPr>
        <p:spPr>
          <a:xfrm>
            <a:off x="388450" y="1751975"/>
            <a:ext cx="3999900" cy="539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rgbClr val="00D1FF"/>
                </a:solidFill>
              </a:rPr>
              <a:t>Seller in the </a:t>
            </a:r>
            <a:r>
              <a:rPr b="1" lang="en" sz="1800">
                <a:solidFill>
                  <a:srgbClr val="00D1FF"/>
                </a:solidFill>
              </a:rPr>
              <a:t>south</a:t>
            </a:r>
            <a:r>
              <a:rPr lang="en" sz="1800">
                <a:solidFill>
                  <a:schemeClr val="dk2"/>
                </a:solidFill>
              </a:rPr>
              <a:t> &amp; </a:t>
            </a:r>
            <a:r>
              <a:rPr lang="en" sz="1800">
                <a:solidFill>
                  <a:srgbClr val="EA9999"/>
                </a:solidFill>
              </a:rPr>
              <a:t>its customers </a:t>
            </a:r>
            <a:endParaRPr sz="1800"/>
          </a:p>
        </p:txBody>
      </p:sp>
      <p:sp>
        <p:nvSpPr>
          <p:cNvPr id="88" name="Google Shape;88;p16"/>
          <p:cNvSpPr txBox="1"/>
          <p:nvPr>
            <p:ph idx="2" type="body"/>
          </p:nvPr>
        </p:nvSpPr>
        <p:spPr>
          <a:xfrm>
            <a:off x="4694100" y="1751975"/>
            <a:ext cx="3999900" cy="372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rgbClr val="00D1FF"/>
                </a:solidFill>
              </a:rPr>
              <a:t>Seller in the </a:t>
            </a:r>
            <a:r>
              <a:rPr b="1" lang="en" sz="1800">
                <a:solidFill>
                  <a:srgbClr val="00D1FF"/>
                </a:solidFill>
              </a:rPr>
              <a:t>north</a:t>
            </a:r>
            <a:r>
              <a:rPr lang="en" sz="1800">
                <a:solidFill>
                  <a:schemeClr val="dk2"/>
                </a:solidFill>
              </a:rPr>
              <a:t> &amp; </a:t>
            </a:r>
            <a:r>
              <a:rPr lang="en" sz="1800">
                <a:solidFill>
                  <a:srgbClr val="EA9999"/>
                </a:solidFill>
              </a:rPr>
              <a:t>its customers </a:t>
            </a:r>
            <a:endParaRPr sz="1800"/>
          </a:p>
        </p:txBody>
      </p:sp>
      <p:pic>
        <p:nvPicPr>
          <p:cNvPr id="89" name="Google Shape;89;p16"/>
          <p:cNvPicPr preferRelativeResize="0"/>
          <p:nvPr/>
        </p:nvPicPr>
        <p:blipFill rotWithShape="1">
          <a:blip r:embed="rId3">
            <a:alphaModFix/>
          </a:blip>
          <a:srcRect b="2712" l="23062" r="18932" t="27190"/>
          <a:stretch/>
        </p:blipFill>
        <p:spPr>
          <a:xfrm>
            <a:off x="471900" y="2291079"/>
            <a:ext cx="3657600" cy="2763520"/>
          </a:xfrm>
          <a:prstGeom prst="rect">
            <a:avLst/>
          </a:prstGeom>
          <a:noFill/>
          <a:ln>
            <a:noFill/>
          </a:ln>
        </p:spPr>
      </p:pic>
      <p:pic>
        <p:nvPicPr>
          <p:cNvPr id="90" name="Google Shape;90;p16"/>
          <p:cNvPicPr preferRelativeResize="0"/>
          <p:nvPr/>
        </p:nvPicPr>
        <p:blipFill rotWithShape="1">
          <a:blip r:embed="rId4">
            <a:alphaModFix/>
          </a:blip>
          <a:srcRect b="2854" l="23047" r="18914" t="27014"/>
          <a:stretch/>
        </p:blipFill>
        <p:spPr>
          <a:xfrm>
            <a:off x="4865250" y="2291070"/>
            <a:ext cx="3657600" cy="27635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226075" y="357800"/>
            <a:ext cx="2808000" cy="181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Part 1: Bayesian Inference</a:t>
            </a:r>
            <a:endParaRPr sz="3200"/>
          </a:p>
        </p:txBody>
      </p:sp>
      <p:sp>
        <p:nvSpPr>
          <p:cNvPr id="96" name="Google Shape;96;p17"/>
          <p:cNvSpPr txBox="1"/>
          <p:nvPr>
            <p:ph idx="1" type="body"/>
          </p:nvPr>
        </p:nvSpPr>
        <p:spPr>
          <a:xfrm>
            <a:off x="79075" y="2402050"/>
            <a:ext cx="3102000" cy="23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Recommend products that are either:</a:t>
            </a:r>
            <a:endParaRPr sz="1800"/>
          </a:p>
          <a:p>
            <a:pPr indent="-342900" lvl="0" marL="457200" rtl="0" algn="l">
              <a:spcBef>
                <a:spcPts val="1200"/>
              </a:spcBef>
              <a:spcAft>
                <a:spcPts val="0"/>
              </a:spcAft>
              <a:buSzPts val="1800"/>
              <a:buChar char="-"/>
            </a:pPr>
            <a:r>
              <a:rPr lang="en" sz="1800"/>
              <a:t>Popular in general, or</a:t>
            </a:r>
            <a:endParaRPr sz="1800"/>
          </a:p>
          <a:p>
            <a:pPr indent="-342900" lvl="0" marL="457200" rtl="0" algn="l">
              <a:spcBef>
                <a:spcPts val="0"/>
              </a:spcBef>
              <a:spcAft>
                <a:spcPts val="0"/>
              </a:spcAft>
              <a:buSzPts val="1800"/>
              <a:buChar char="-"/>
            </a:pPr>
            <a:r>
              <a:rPr lang="en" sz="1800"/>
              <a:t>Especially favored by customers from the same state.</a:t>
            </a:r>
            <a:endParaRPr sz="1800"/>
          </a:p>
          <a:p>
            <a:pPr indent="0" lvl="0" marL="0" rtl="0" algn="l">
              <a:spcBef>
                <a:spcPts val="1200"/>
              </a:spcBef>
              <a:spcAft>
                <a:spcPts val="1200"/>
              </a:spcAft>
              <a:buNone/>
            </a:pPr>
            <a:r>
              <a:t/>
            </a:r>
            <a:endParaRPr sz="1800"/>
          </a:p>
        </p:txBody>
      </p:sp>
      <p:pic>
        <p:nvPicPr>
          <p:cNvPr id="97" name="Google Shape;97;p17"/>
          <p:cNvPicPr preferRelativeResize="0"/>
          <p:nvPr/>
        </p:nvPicPr>
        <p:blipFill>
          <a:blip r:embed="rId3">
            <a:alphaModFix/>
          </a:blip>
          <a:stretch>
            <a:fillRect/>
          </a:stretch>
        </p:blipFill>
        <p:spPr>
          <a:xfrm>
            <a:off x="3288500" y="2760600"/>
            <a:ext cx="5855498" cy="2382899"/>
          </a:xfrm>
          <a:prstGeom prst="rect">
            <a:avLst/>
          </a:prstGeom>
          <a:noFill/>
          <a:ln>
            <a:noFill/>
          </a:ln>
        </p:spPr>
      </p:pic>
      <p:pic>
        <p:nvPicPr>
          <p:cNvPr id="98" name="Google Shape;98;p17"/>
          <p:cNvPicPr preferRelativeResize="0"/>
          <p:nvPr/>
        </p:nvPicPr>
        <p:blipFill>
          <a:blip r:embed="rId4">
            <a:alphaModFix/>
          </a:blip>
          <a:stretch>
            <a:fillRect/>
          </a:stretch>
        </p:blipFill>
        <p:spPr>
          <a:xfrm>
            <a:off x="3651200" y="0"/>
            <a:ext cx="5010684" cy="276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Part 2: </a:t>
            </a:r>
            <a:r>
              <a:rPr lang="en"/>
              <a:t>Category Similarity</a:t>
            </a:r>
            <a:endParaRPr/>
          </a:p>
        </p:txBody>
      </p:sp>
      <p:sp>
        <p:nvSpPr>
          <p:cNvPr id="104" name="Google Shape;104;p18"/>
          <p:cNvSpPr txBox="1"/>
          <p:nvPr>
            <p:ph idx="1" type="body"/>
          </p:nvPr>
        </p:nvSpPr>
        <p:spPr>
          <a:xfrm>
            <a:off x="471900" y="1919075"/>
            <a:ext cx="78870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only have very limited customers who purchase more than one items, but we have plenty of vendors </a:t>
            </a:r>
            <a:r>
              <a:rPr lang="en"/>
              <a:t>selling</a:t>
            </a:r>
            <a:r>
              <a:rPr lang="en"/>
              <a:t> multiple products.</a:t>
            </a:r>
            <a:endParaRPr/>
          </a:p>
          <a:p>
            <a:pPr indent="0" lvl="0" marL="0" rtl="0" algn="l">
              <a:spcBef>
                <a:spcPts val="1200"/>
              </a:spcBef>
              <a:spcAft>
                <a:spcPts val="1200"/>
              </a:spcAft>
              <a:buNone/>
            </a:pPr>
            <a:r>
              <a:rPr lang="en"/>
              <a:t>This motivates us to measure category similarities based on the assumptions that </a:t>
            </a:r>
            <a:r>
              <a:rPr b="1" lang="en"/>
              <a:t>if two categories of products are sold by the same seller, they tends to be more similar.</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26075" y="173200"/>
            <a:ext cx="2989500" cy="14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Category Ranking</a:t>
            </a:r>
            <a:endParaRPr sz="2800"/>
          </a:p>
          <a:p>
            <a:pPr indent="0" lvl="0" marL="0" rtl="0" algn="l">
              <a:spcBef>
                <a:spcPts val="0"/>
              </a:spcBef>
              <a:spcAft>
                <a:spcPts val="0"/>
              </a:spcAft>
              <a:buNone/>
            </a:pPr>
            <a:r>
              <a:rPr lang="en" sz="2800"/>
              <a:t>by Total Sales</a:t>
            </a:r>
            <a:endParaRPr sz="2800"/>
          </a:p>
        </p:txBody>
      </p:sp>
      <p:sp>
        <p:nvSpPr>
          <p:cNvPr id="110" name="Google Shape;110;p19"/>
          <p:cNvSpPr txBox="1"/>
          <p:nvPr>
            <p:ph idx="1" type="body"/>
          </p:nvPr>
        </p:nvSpPr>
        <p:spPr>
          <a:xfrm>
            <a:off x="226075" y="167445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Top 5 categories:</a:t>
            </a:r>
            <a:endParaRPr sz="1600"/>
          </a:p>
          <a:p>
            <a:pPr indent="-330200" lvl="0" marL="457200" rtl="0" algn="l">
              <a:spcBef>
                <a:spcPts val="1200"/>
              </a:spcBef>
              <a:spcAft>
                <a:spcPts val="0"/>
              </a:spcAft>
              <a:buSzPts val="1600"/>
              <a:buChar char="-"/>
            </a:pPr>
            <a:r>
              <a:rPr lang="en" sz="1600"/>
              <a:t>Health &amp; beauty</a:t>
            </a:r>
            <a:endParaRPr sz="1600"/>
          </a:p>
          <a:p>
            <a:pPr indent="-330200" lvl="0" marL="457200" rtl="0" algn="l">
              <a:spcBef>
                <a:spcPts val="0"/>
              </a:spcBef>
              <a:spcAft>
                <a:spcPts val="0"/>
              </a:spcAft>
              <a:buSzPts val="1600"/>
              <a:buChar char="-"/>
            </a:pPr>
            <a:r>
              <a:rPr lang="en" sz="1600"/>
              <a:t>Bed &amp; bath table</a:t>
            </a:r>
            <a:endParaRPr sz="1600"/>
          </a:p>
          <a:p>
            <a:pPr indent="-330200" lvl="0" marL="457200" rtl="0" algn="l">
              <a:spcBef>
                <a:spcPts val="0"/>
              </a:spcBef>
              <a:spcAft>
                <a:spcPts val="0"/>
              </a:spcAft>
              <a:buSzPts val="1600"/>
              <a:buChar char="-"/>
            </a:pPr>
            <a:r>
              <a:rPr lang="en" sz="1600"/>
              <a:t>Computers accessories</a:t>
            </a:r>
            <a:endParaRPr sz="1600"/>
          </a:p>
          <a:p>
            <a:pPr indent="-330200" lvl="0" marL="457200" rtl="0" algn="l">
              <a:spcBef>
                <a:spcPts val="0"/>
              </a:spcBef>
              <a:spcAft>
                <a:spcPts val="0"/>
              </a:spcAft>
              <a:buSzPts val="1600"/>
              <a:buChar char="-"/>
            </a:pPr>
            <a:r>
              <a:rPr lang="en" sz="1600"/>
              <a:t>Housewares</a:t>
            </a:r>
            <a:endParaRPr sz="1600"/>
          </a:p>
          <a:p>
            <a:pPr indent="-330200" lvl="0" marL="457200" rtl="0" algn="l">
              <a:spcBef>
                <a:spcPts val="0"/>
              </a:spcBef>
              <a:spcAft>
                <a:spcPts val="0"/>
              </a:spcAft>
              <a:buSzPts val="1600"/>
              <a:buChar char="-"/>
            </a:pPr>
            <a:r>
              <a:rPr lang="en" sz="1600"/>
              <a:t>Auto</a:t>
            </a:r>
            <a:endParaRPr sz="1600"/>
          </a:p>
        </p:txBody>
      </p:sp>
      <p:pic>
        <p:nvPicPr>
          <p:cNvPr id="111" name="Google Shape;111;p19"/>
          <p:cNvPicPr preferRelativeResize="0"/>
          <p:nvPr/>
        </p:nvPicPr>
        <p:blipFill>
          <a:blip r:embed="rId3">
            <a:alphaModFix/>
          </a:blip>
          <a:stretch>
            <a:fillRect/>
          </a:stretch>
        </p:blipFill>
        <p:spPr>
          <a:xfrm>
            <a:off x="3411052" y="62600"/>
            <a:ext cx="5200874" cy="520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471900" y="496625"/>
            <a:ext cx="8222100" cy="1009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Examples of Category Groups</a:t>
            </a:r>
            <a:endParaRPr/>
          </a:p>
          <a:p>
            <a:pPr indent="0" lvl="0" marL="0" rtl="0" algn="l">
              <a:spcBef>
                <a:spcPts val="0"/>
              </a:spcBef>
              <a:spcAft>
                <a:spcPts val="0"/>
              </a:spcAft>
              <a:buNone/>
            </a:pPr>
            <a:r>
              <a:rPr b="1" lang="en" sz="2000">
                <a:latin typeface="Arial"/>
                <a:ea typeface="Arial"/>
                <a:cs typeface="Arial"/>
                <a:sym typeface="Arial"/>
              </a:rPr>
              <a:t>— </a:t>
            </a:r>
            <a:r>
              <a:rPr lang="en" sz="1600"/>
              <a:t>Similar categories are grouped together as expected</a:t>
            </a:r>
            <a:endParaRPr sz="1600"/>
          </a:p>
        </p:txBody>
      </p:sp>
      <p:sp>
        <p:nvSpPr>
          <p:cNvPr id="117" name="Google Shape;117;p20"/>
          <p:cNvSpPr txBox="1"/>
          <p:nvPr/>
        </p:nvSpPr>
        <p:spPr>
          <a:xfrm>
            <a:off x="1827900" y="1842450"/>
            <a:ext cx="105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Caveat"/>
                <a:ea typeface="Caveat"/>
                <a:cs typeface="Caveat"/>
                <a:sym typeface="Caveat"/>
              </a:rPr>
              <a:t>Group 1</a:t>
            </a:r>
            <a:endParaRPr b="1" sz="2400">
              <a:latin typeface="Caveat"/>
              <a:ea typeface="Caveat"/>
              <a:cs typeface="Caveat"/>
              <a:sym typeface="Caveat"/>
            </a:endParaRPr>
          </a:p>
        </p:txBody>
      </p:sp>
      <p:sp>
        <p:nvSpPr>
          <p:cNvPr id="118" name="Google Shape;118;p20"/>
          <p:cNvSpPr txBox="1"/>
          <p:nvPr/>
        </p:nvSpPr>
        <p:spPr>
          <a:xfrm>
            <a:off x="6145163" y="1842450"/>
            <a:ext cx="105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Caveat"/>
                <a:ea typeface="Caveat"/>
                <a:cs typeface="Caveat"/>
                <a:sym typeface="Caveat"/>
              </a:rPr>
              <a:t>Group 2</a:t>
            </a:r>
            <a:endParaRPr b="1" sz="2400">
              <a:latin typeface="Caveat"/>
              <a:ea typeface="Caveat"/>
              <a:cs typeface="Caveat"/>
              <a:sym typeface="Caveat"/>
            </a:endParaRPr>
          </a:p>
        </p:txBody>
      </p:sp>
      <p:pic>
        <p:nvPicPr>
          <p:cNvPr id="119" name="Google Shape;119;p20"/>
          <p:cNvPicPr preferRelativeResize="0"/>
          <p:nvPr/>
        </p:nvPicPr>
        <p:blipFill>
          <a:blip r:embed="rId3">
            <a:alphaModFix/>
          </a:blip>
          <a:stretch>
            <a:fillRect/>
          </a:stretch>
        </p:blipFill>
        <p:spPr>
          <a:xfrm>
            <a:off x="525888" y="2496775"/>
            <a:ext cx="3657600" cy="1901952"/>
          </a:xfrm>
          <a:prstGeom prst="rect">
            <a:avLst/>
          </a:prstGeom>
          <a:noFill/>
          <a:ln>
            <a:noFill/>
          </a:ln>
        </p:spPr>
      </p:pic>
      <p:pic>
        <p:nvPicPr>
          <p:cNvPr id="120" name="Google Shape;120;p20"/>
          <p:cNvPicPr preferRelativeResize="0"/>
          <p:nvPr/>
        </p:nvPicPr>
        <p:blipFill>
          <a:blip r:embed="rId4">
            <a:alphaModFix/>
          </a:blip>
          <a:stretch>
            <a:fillRect/>
          </a:stretch>
        </p:blipFill>
        <p:spPr>
          <a:xfrm>
            <a:off x="4843163" y="2496775"/>
            <a:ext cx="3657600" cy="19019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173925" y="0"/>
            <a:ext cx="3177300" cy="1592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200"/>
              <a:t>Part 3: Intrinsic Product Features</a:t>
            </a:r>
            <a:endParaRPr/>
          </a:p>
        </p:txBody>
      </p:sp>
      <p:sp>
        <p:nvSpPr>
          <p:cNvPr id="126" name="Google Shape;126;p21"/>
          <p:cNvSpPr txBox="1"/>
          <p:nvPr>
            <p:ph idx="1" type="body"/>
          </p:nvPr>
        </p:nvSpPr>
        <p:spPr>
          <a:xfrm>
            <a:off x="226075" y="15921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 following product features are taken into consideration:</a:t>
            </a:r>
            <a:endParaRPr sz="1500"/>
          </a:p>
          <a:p>
            <a:pPr indent="-323850" lvl="0" marL="457200" rtl="0" algn="l">
              <a:spcBef>
                <a:spcPts val="1200"/>
              </a:spcBef>
              <a:spcAft>
                <a:spcPts val="0"/>
              </a:spcAft>
              <a:buSzPts val="1500"/>
              <a:buChar char="-"/>
            </a:pPr>
            <a:r>
              <a:rPr lang="en" sz="1500"/>
              <a:t>A</a:t>
            </a:r>
            <a:r>
              <a:rPr lang="en" sz="1500"/>
              <a:t>verage ratings</a:t>
            </a:r>
            <a:endParaRPr sz="1500"/>
          </a:p>
          <a:p>
            <a:pPr indent="-323850" lvl="0" marL="457200" rtl="0" algn="l">
              <a:spcBef>
                <a:spcPts val="0"/>
              </a:spcBef>
              <a:spcAft>
                <a:spcPts val="0"/>
              </a:spcAft>
              <a:buSzPts val="1500"/>
              <a:buChar char="-"/>
            </a:pPr>
            <a:r>
              <a:rPr lang="en" sz="1500"/>
              <a:t>Price d</a:t>
            </a:r>
            <a:r>
              <a:rPr lang="en" sz="1500"/>
              <a:t>ifference between products and customers’ historical purchases</a:t>
            </a:r>
            <a:endParaRPr sz="1500"/>
          </a:p>
          <a:p>
            <a:pPr indent="-323850" lvl="0" marL="457200" rtl="0" algn="l">
              <a:spcBef>
                <a:spcPts val="0"/>
              </a:spcBef>
              <a:spcAft>
                <a:spcPts val="0"/>
              </a:spcAft>
              <a:buSzPts val="1500"/>
              <a:buChar char="-"/>
            </a:pPr>
            <a:r>
              <a:rPr lang="en" sz="1500"/>
              <a:t>Distance between product sellers and customers</a:t>
            </a:r>
            <a:endParaRPr sz="1500"/>
          </a:p>
        </p:txBody>
      </p:sp>
      <p:pic>
        <p:nvPicPr>
          <p:cNvPr id="127" name="Google Shape;127;p21"/>
          <p:cNvPicPr preferRelativeResize="0"/>
          <p:nvPr/>
        </p:nvPicPr>
        <p:blipFill>
          <a:blip r:embed="rId3">
            <a:alphaModFix/>
          </a:blip>
          <a:stretch>
            <a:fillRect/>
          </a:stretch>
        </p:blipFill>
        <p:spPr>
          <a:xfrm>
            <a:off x="3272350" y="0"/>
            <a:ext cx="3234875" cy="2618975"/>
          </a:xfrm>
          <a:prstGeom prst="rect">
            <a:avLst/>
          </a:prstGeom>
          <a:noFill/>
          <a:ln>
            <a:noFill/>
          </a:ln>
        </p:spPr>
      </p:pic>
      <p:pic>
        <p:nvPicPr>
          <p:cNvPr id="128" name="Google Shape;128;p21"/>
          <p:cNvPicPr preferRelativeResize="0"/>
          <p:nvPr/>
        </p:nvPicPr>
        <p:blipFill>
          <a:blip r:embed="rId4">
            <a:alphaModFix/>
          </a:blip>
          <a:stretch>
            <a:fillRect/>
          </a:stretch>
        </p:blipFill>
        <p:spPr>
          <a:xfrm>
            <a:off x="5909125" y="2583482"/>
            <a:ext cx="3234875" cy="2560019"/>
          </a:xfrm>
          <a:prstGeom prst="rect">
            <a:avLst/>
          </a:prstGeom>
          <a:noFill/>
          <a:ln>
            <a:noFill/>
          </a:ln>
        </p:spPr>
      </p:pic>
      <p:sp>
        <p:nvSpPr>
          <p:cNvPr id="129" name="Google Shape;129;p21"/>
          <p:cNvSpPr txBox="1"/>
          <p:nvPr/>
        </p:nvSpPr>
        <p:spPr>
          <a:xfrm>
            <a:off x="6647950" y="893050"/>
            <a:ext cx="24960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dk2"/>
                </a:solidFill>
                <a:latin typeface="Roboto"/>
                <a:ea typeface="Roboto"/>
                <a:cs typeface="Roboto"/>
                <a:sym typeface="Roboto"/>
              </a:rPr>
              <a:t>Validate the importance of selected features</a:t>
            </a:r>
            <a:endParaRPr sz="16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