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71" r:id="rId2"/>
    <p:sldId id="267" r:id="rId3"/>
    <p:sldId id="274" r:id="rId4"/>
    <p:sldId id="275" r:id="rId5"/>
    <p:sldId id="286" r:id="rId6"/>
    <p:sldId id="287" r:id="rId7"/>
    <p:sldId id="288" r:id="rId8"/>
    <p:sldId id="289" r:id="rId9"/>
    <p:sldId id="290" r:id="rId10"/>
    <p:sldId id="291" r:id="rId11"/>
    <p:sldId id="345" r:id="rId12"/>
    <p:sldId id="292" r:id="rId13"/>
    <p:sldId id="293" r:id="rId14"/>
    <p:sldId id="294" r:id="rId15"/>
    <p:sldId id="295" r:id="rId16"/>
    <p:sldId id="296" r:id="rId17"/>
    <p:sldId id="298" r:id="rId18"/>
    <p:sldId id="300" r:id="rId19"/>
    <p:sldId id="297" r:id="rId20"/>
    <p:sldId id="299" r:id="rId21"/>
    <p:sldId id="301" r:id="rId22"/>
    <p:sldId id="302" r:id="rId23"/>
    <p:sldId id="303" r:id="rId24"/>
    <p:sldId id="304" r:id="rId25"/>
    <p:sldId id="338" r:id="rId26"/>
    <p:sldId id="305" r:id="rId27"/>
    <p:sldId id="306" r:id="rId28"/>
    <p:sldId id="307" r:id="rId29"/>
    <p:sldId id="339" r:id="rId30"/>
    <p:sldId id="309" r:id="rId31"/>
    <p:sldId id="340" r:id="rId32"/>
    <p:sldId id="308" r:id="rId33"/>
    <p:sldId id="321" r:id="rId34"/>
    <p:sldId id="320" r:id="rId35"/>
    <p:sldId id="322" r:id="rId36"/>
    <p:sldId id="341" r:id="rId37"/>
    <p:sldId id="319" r:id="rId38"/>
    <p:sldId id="310" r:id="rId39"/>
    <p:sldId id="316" r:id="rId40"/>
    <p:sldId id="311" r:id="rId41"/>
    <p:sldId id="312" r:id="rId42"/>
    <p:sldId id="313" r:id="rId43"/>
    <p:sldId id="314" r:id="rId44"/>
    <p:sldId id="315" r:id="rId45"/>
    <p:sldId id="317" r:id="rId46"/>
    <p:sldId id="318" r:id="rId47"/>
    <p:sldId id="333" r:id="rId48"/>
    <p:sldId id="337" r:id="rId49"/>
    <p:sldId id="342" r:id="rId50"/>
    <p:sldId id="344" r:id="rId51"/>
    <p:sldId id="334" r:id="rId52"/>
    <p:sldId id="332" r:id="rId53"/>
    <p:sldId id="336" r:id="rId54"/>
    <p:sldId id="335" r:id="rId55"/>
    <p:sldId id="343" r:id="rId56"/>
    <p:sldId id="277" r:id="rId57"/>
    <p:sldId id="282" r:id="rId58"/>
    <p:sldId id="324" r:id="rId59"/>
    <p:sldId id="325" r:id="rId60"/>
    <p:sldId id="326" r:id="rId61"/>
    <p:sldId id="329" r:id="rId62"/>
    <p:sldId id="330" r:id="rId63"/>
    <p:sldId id="327" r:id="rId64"/>
    <p:sldId id="328" r:id="rId65"/>
    <p:sldId id="331" r:id="rId66"/>
    <p:sldId id="273" r:id="rId6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F6C"/>
    <a:srgbClr val="024E6A"/>
    <a:srgbClr val="B0D261"/>
    <a:srgbClr val="024F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198" autoAdjust="0"/>
  </p:normalViewPr>
  <p:slideViewPr>
    <p:cSldViewPr snapToGrid="0">
      <p:cViewPr varScale="1">
        <p:scale>
          <a:sx n="53" d="100"/>
          <a:sy n="53" d="100"/>
        </p:scale>
        <p:origin x="141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B0715-2E07-4B30-82A4-29BE9219FCBD}" type="datetimeFigureOut">
              <a:rPr lang="zh-TW" altLang="en-US" smtClean="0"/>
              <a:t>2022/12/15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9BC23-93E8-4651-9E75-C60AC50B8C12}" type="slidenum">
              <a:rPr lang="zh-TW" altLang="en-US" smtClean="0"/>
              <a:t>‹#›</a:t>
            </a:fld>
            <a:endParaRPr lang="zh-TW" altLang="en-US"/>
          </a:p>
        </p:txBody>
      </p:sp>
    </p:spTree>
    <p:extLst>
      <p:ext uri="{BB962C8B-B14F-4D97-AF65-F5344CB8AC3E}">
        <p14:creationId xmlns:p14="http://schemas.microsoft.com/office/powerpoint/2010/main" val="212694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a:t>
            </a:fld>
            <a:endParaRPr lang="zh-TW" altLang="en-US"/>
          </a:p>
        </p:txBody>
      </p:sp>
    </p:spTree>
    <p:extLst>
      <p:ext uri="{BB962C8B-B14F-4D97-AF65-F5344CB8AC3E}">
        <p14:creationId xmlns:p14="http://schemas.microsoft.com/office/powerpoint/2010/main" val="217808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CN" dirty="0" smtClean="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11</a:t>
            </a:fld>
            <a:endParaRPr lang="zh-TW" altLang="en-US"/>
          </a:p>
        </p:txBody>
      </p:sp>
    </p:spTree>
    <p:extLst>
      <p:ext uri="{BB962C8B-B14F-4D97-AF65-F5344CB8AC3E}">
        <p14:creationId xmlns:p14="http://schemas.microsoft.com/office/powerpoint/2010/main" val="3595820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CN" dirty="0" smtClean="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12</a:t>
            </a:fld>
            <a:endParaRPr lang="zh-TW" altLang="en-US"/>
          </a:p>
        </p:txBody>
      </p:sp>
    </p:spTree>
    <p:extLst>
      <p:ext uri="{BB962C8B-B14F-4D97-AF65-F5344CB8AC3E}">
        <p14:creationId xmlns:p14="http://schemas.microsoft.com/office/powerpoint/2010/main" val="141243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13</a:t>
            </a:fld>
            <a:endParaRPr lang="zh-TW" altLang="en-US"/>
          </a:p>
        </p:txBody>
      </p:sp>
    </p:spTree>
    <p:extLst>
      <p:ext uri="{BB962C8B-B14F-4D97-AF65-F5344CB8AC3E}">
        <p14:creationId xmlns:p14="http://schemas.microsoft.com/office/powerpoint/2010/main" val="2598302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詳情請看官網</a:t>
            </a:r>
            <a:endParaRPr lang="en-US" altLang="zh-CN" dirty="0" smtClean="0"/>
          </a:p>
          <a:p>
            <a:r>
              <a:rPr lang="en-US" altLang="zh-TW" dirty="0" smtClean="0"/>
              <a:t>https://www.slf4j.org/manual.html</a:t>
            </a:r>
            <a:br>
              <a:rPr lang="en-US" altLang="zh-TW" dirty="0" smtClean="0"/>
            </a:br>
            <a:r>
              <a:rPr lang="en-US" altLang="zh-TW" dirty="0" smtClean="0"/>
              <a:t/>
            </a:r>
            <a:br>
              <a:rPr lang="en-US" altLang="zh-TW" dirty="0" smtClean="0"/>
            </a:br>
            <a:r>
              <a:rPr lang="zh-CN" altLang="en-US" dirty="0" smtClean="0"/>
              <a:t>另外一個網站：</a:t>
            </a:r>
            <a:r>
              <a:rPr lang="en-US" altLang="zh-CN" dirty="0" smtClean="0"/>
              <a:t/>
            </a:r>
            <a:br>
              <a:rPr lang="en-US" altLang="zh-CN" dirty="0" smtClean="0"/>
            </a:br>
            <a:r>
              <a:rPr lang="en-US" altLang="zh-CN" dirty="0" smtClean="0"/>
              <a:t>https://blog.csdn.net/qq_35642036/article/details/112062859</a:t>
            </a:r>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14</a:t>
            </a:fld>
            <a:endParaRPr lang="zh-TW" altLang="en-US"/>
          </a:p>
        </p:txBody>
      </p:sp>
    </p:spTree>
    <p:extLst>
      <p:ext uri="{BB962C8B-B14F-4D97-AF65-F5344CB8AC3E}">
        <p14:creationId xmlns:p14="http://schemas.microsoft.com/office/powerpoint/2010/main" val="1661899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可以在啟動時的 </a:t>
            </a:r>
            <a:r>
              <a:rPr lang="en-US" altLang="zh-CN" dirty="0" smtClean="0"/>
              <a:t>VM  Arguments </a:t>
            </a:r>
            <a:r>
              <a:rPr lang="zh-CN" altLang="en-US" dirty="0" smtClean="0"/>
              <a:t>加上指定的 </a:t>
            </a:r>
            <a:r>
              <a:rPr lang="en-US" altLang="zh-CN" dirty="0" smtClean="0"/>
              <a:t>level</a:t>
            </a:r>
            <a:br>
              <a:rPr lang="en-US" altLang="zh-CN" dirty="0" smtClean="0"/>
            </a:br>
            <a:r>
              <a:rPr lang="en-US" altLang="zh-CN" dirty="0" smtClean="0"/>
              <a:t>-Dorg.slf4j.simpleLogger.defaultLogLevel=DEBUG</a:t>
            </a:r>
            <a:endParaRPr lang="zh-TW" altLang="en-US" dirty="0" smtClean="0"/>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編譯的時候如果出現</a:t>
            </a:r>
            <a:r>
              <a:rPr lang="en-US" altLang="zh-CN" dirty="0" smtClean="0"/>
              <a:t/>
            </a:r>
            <a:br>
              <a:rPr lang="en-US" altLang="zh-CN" dirty="0" smtClean="0"/>
            </a:br>
            <a:r>
              <a:rPr lang="en-US" altLang="zh-TW" sz="1200" b="0" i="0" kern="1200" dirty="0" err="1" smtClean="0">
                <a:solidFill>
                  <a:schemeClr val="tx1"/>
                </a:solidFill>
                <a:effectLst/>
                <a:latin typeface="+mn-lt"/>
                <a:ea typeface="+mn-ea"/>
                <a:cs typeface="+mn-cs"/>
              </a:rPr>
              <a:t>Error:java</a:t>
            </a:r>
            <a:r>
              <a:rPr lang="en-US" altLang="zh-TW" sz="1200" b="0" i="0" kern="1200" dirty="0" smtClean="0">
                <a:solidFill>
                  <a:schemeClr val="tx1"/>
                </a:solidFill>
                <a:effectLst/>
                <a:latin typeface="+mn-lt"/>
                <a:ea typeface="+mn-ea"/>
                <a:cs typeface="+mn-cs"/>
              </a:rPr>
              <a:t>: Source Option 5 Is No Longer Supported. Use 7 Or Later.</a:t>
            </a:r>
          </a:p>
          <a:p>
            <a:r>
              <a:rPr lang="zh-CN" altLang="en-US" dirty="0" smtClean="0"/>
              <a:t>可以在 </a:t>
            </a:r>
            <a:r>
              <a:rPr lang="en-US" altLang="zh-CN" dirty="0" smtClean="0"/>
              <a:t>pom.xml </a:t>
            </a:r>
            <a:r>
              <a:rPr lang="zh-CN" altLang="en-US" dirty="0" smtClean="0"/>
              <a:t>添加</a:t>
            </a:r>
            <a:r>
              <a:rPr lang="en-US" altLang="zh-CN" dirty="0" smtClean="0"/>
              <a:t/>
            </a:r>
            <a:br>
              <a:rPr lang="en-US" altLang="zh-CN" dirty="0" smtClean="0"/>
            </a:br>
            <a:r>
              <a:rPr lang="en-US" altLang="zh-TW" sz="1200" kern="1200" dirty="0" smtClean="0">
                <a:solidFill>
                  <a:schemeClr val="tx1"/>
                </a:solidFill>
                <a:effectLst/>
                <a:latin typeface="+mn-lt"/>
                <a:ea typeface="+mn-ea"/>
                <a:cs typeface="+mn-cs"/>
              </a:rPr>
              <a:t>&lt;</a:t>
            </a:r>
            <a:r>
              <a:rPr lang="en-US" altLang="zh-TW" dirty="0" smtClean="0"/>
              <a:t>properties</a:t>
            </a:r>
            <a:r>
              <a:rPr lang="en-US" altLang="zh-TW" sz="1200" kern="1200" dirty="0" smtClean="0">
                <a:solidFill>
                  <a:schemeClr val="tx1"/>
                </a:solidFill>
                <a:effectLst/>
                <a:latin typeface="+mn-lt"/>
                <a:ea typeface="+mn-ea"/>
                <a:cs typeface="+mn-cs"/>
              </a:rPr>
              <a:t>&gt;</a:t>
            </a:r>
          </a:p>
          <a:p>
            <a:r>
              <a:rPr lang="en-US" altLang="zh-TW" dirty="0" smtClean="0"/>
              <a:t> </a:t>
            </a:r>
            <a:r>
              <a:rPr lang="en-US" altLang="zh-TW" sz="1200" kern="1200" dirty="0" smtClean="0">
                <a:solidFill>
                  <a:schemeClr val="tx1"/>
                </a:solidFill>
                <a:effectLst/>
                <a:latin typeface="+mn-lt"/>
                <a:ea typeface="+mn-ea"/>
                <a:cs typeface="+mn-cs"/>
              </a:rPr>
              <a:t>&lt;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source</a:t>
            </a:r>
            <a:r>
              <a:rPr lang="en-US" altLang="zh-TW" sz="1200" kern="1200" dirty="0" smtClean="0">
                <a:solidFill>
                  <a:schemeClr val="tx1"/>
                </a:solidFill>
                <a:effectLst/>
                <a:latin typeface="+mn-lt"/>
                <a:ea typeface="+mn-ea"/>
                <a:cs typeface="+mn-cs"/>
              </a:rPr>
              <a:t>&gt;1.8&lt;/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source</a:t>
            </a:r>
            <a:r>
              <a:rPr lang="en-US" altLang="zh-TW" sz="1200" kern="1200" dirty="0" smtClean="0">
                <a:solidFill>
                  <a:schemeClr val="tx1"/>
                </a:solidFill>
                <a:effectLst/>
                <a:latin typeface="+mn-lt"/>
                <a:ea typeface="+mn-ea"/>
                <a:cs typeface="+mn-cs"/>
              </a:rPr>
              <a:t>&gt;</a:t>
            </a:r>
          </a:p>
          <a:p>
            <a:r>
              <a:rPr lang="en-US" altLang="zh-TW" dirty="0" smtClean="0"/>
              <a:t> </a:t>
            </a:r>
            <a:r>
              <a:rPr lang="en-US" altLang="zh-TW" sz="1200" kern="1200" dirty="0" smtClean="0">
                <a:solidFill>
                  <a:schemeClr val="tx1"/>
                </a:solidFill>
                <a:effectLst/>
                <a:latin typeface="+mn-lt"/>
                <a:ea typeface="+mn-ea"/>
                <a:cs typeface="+mn-cs"/>
              </a:rPr>
              <a:t>&lt;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target</a:t>
            </a:r>
            <a:r>
              <a:rPr lang="en-US" altLang="zh-TW" sz="1200" kern="1200" dirty="0" smtClean="0">
                <a:solidFill>
                  <a:schemeClr val="tx1"/>
                </a:solidFill>
                <a:effectLst/>
                <a:latin typeface="+mn-lt"/>
                <a:ea typeface="+mn-ea"/>
                <a:cs typeface="+mn-cs"/>
              </a:rPr>
              <a:t>&gt;1.8&lt;/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target</a:t>
            </a:r>
            <a:r>
              <a:rPr lang="en-US" altLang="zh-TW" sz="1200" kern="1200" dirty="0" smtClean="0">
                <a:solidFill>
                  <a:schemeClr val="tx1"/>
                </a:solidFill>
                <a:effectLst/>
                <a:latin typeface="+mn-lt"/>
                <a:ea typeface="+mn-ea"/>
                <a:cs typeface="+mn-cs"/>
              </a:rPr>
              <a:t>&gt;</a:t>
            </a:r>
          </a:p>
          <a:p>
            <a:r>
              <a:rPr lang="en-US" altLang="zh-TW" sz="1200" kern="1200" dirty="0" smtClean="0">
                <a:solidFill>
                  <a:schemeClr val="tx1"/>
                </a:solidFill>
                <a:effectLst/>
                <a:latin typeface="+mn-lt"/>
                <a:ea typeface="+mn-ea"/>
                <a:cs typeface="+mn-cs"/>
              </a:rPr>
              <a:t>&lt;/</a:t>
            </a:r>
            <a:r>
              <a:rPr lang="en-US" altLang="zh-TW" dirty="0" smtClean="0"/>
              <a:t>properties</a:t>
            </a:r>
            <a:r>
              <a:rPr lang="en-US" altLang="zh-TW" sz="1200" kern="1200" dirty="0" smtClean="0">
                <a:solidFill>
                  <a:schemeClr val="tx1"/>
                </a:solidFill>
                <a:effectLst/>
                <a:latin typeface="+mn-lt"/>
                <a:ea typeface="+mn-ea"/>
                <a:cs typeface="+mn-cs"/>
              </a:rPr>
              <a:t>&gt;</a:t>
            </a:r>
            <a:endParaRPr lang="en-US" altLang="zh-TW" dirty="0" smtClean="0"/>
          </a:p>
          <a:p>
            <a:endParaRPr lang="en-US" altLang="zh-TW" dirty="0" smtClean="0"/>
          </a:p>
          <a:p>
            <a:r>
              <a:rPr lang="zh-CN" altLang="en-US" dirty="0" smtClean="0"/>
              <a:t>查看版本號可以上 </a:t>
            </a:r>
            <a:r>
              <a:rPr lang="en-US" altLang="zh-CN" dirty="0" smtClean="0"/>
              <a:t>Maven Repository </a:t>
            </a:r>
            <a:r>
              <a:rPr lang="zh-CN" altLang="en-US" dirty="0" smtClean="0"/>
              <a:t>網站 </a:t>
            </a:r>
            <a:r>
              <a:rPr lang="en-US" altLang="zh-CN" dirty="0" smtClean="0"/>
              <a:t>https://mvnrepository.com/</a:t>
            </a:r>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15</a:t>
            </a:fld>
            <a:endParaRPr lang="zh-TW" altLang="en-US"/>
          </a:p>
        </p:txBody>
      </p:sp>
    </p:spTree>
    <p:extLst>
      <p:ext uri="{BB962C8B-B14F-4D97-AF65-F5344CB8AC3E}">
        <p14:creationId xmlns:p14="http://schemas.microsoft.com/office/powerpoint/2010/main" val="1463241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Put </a:t>
            </a:r>
            <a:r>
              <a:rPr lang="en-US" altLang="zh-CN" dirty="0" err="1" smtClean="0"/>
              <a:t>logging.properties</a:t>
            </a:r>
            <a:r>
              <a:rPr lang="en-US" altLang="zh-CN" dirty="0" smtClean="0"/>
              <a:t> file in </a:t>
            </a:r>
            <a:r>
              <a:rPr lang="en-US" altLang="zh-CN" dirty="0" err="1" smtClean="0"/>
              <a:t>src</a:t>
            </a:r>
            <a:r>
              <a:rPr lang="en-US" altLang="zh-CN" dirty="0" smtClean="0"/>
              <a:t>/main/resources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可以在啟動時的 </a:t>
            </a:r>
            <a:r>
              <a:rPr lang="en-US" altLang="zh-CN" dirty="0" smtClean="0"/>
              <a:t>VM  Arguments </a:t>
            </a:r>
            <a:r>
              <a:rPr lang="zh-CN" altLang="en-US" dirty="0" smtClean="0"/>
              <a:t>加上指定的 </a:t>
            </a:r>
            <a:r>
              <a:rPr lang="en-US" altLang="zh-CN" dirty="0" smtClean="0"/>
              <a:t>level</a:t>
            </a:r>
            <a:br>
              <a:rPr lang="en-US" altLang="zh-CN" dirty="0" smtClean="0"/>
            </a:br>
            <a:r>
              <a:rPr lang="en-US" altLang="zh-TW" dirty="0" smtClean="0"/>
              <a:t>-</a:t>
            </a:r>
            <a:r>
              <a:rPr lang="en-US" altLang="zh-TW" dirty="0" err="1" smtClean="0"/>
              <a:t>Djava.util.logging.config.file</a:t>
            </a:r>
            <a:r>
              <a:rPr lang="en-US" altLang="zh-TW" sz="1200" kern="1200" dirty="0" smtClean="0">
                <a:solidFill>
                  <a:schemeClr val="tx1"/>
                </a:solidFill>
                <a:effectLst/>
                <a:latin typeface="+mn-lt"/>
                <a:ea typeface="+mn-ea"/>
                <a:cs typeface="+mn-cs"/>
              </a:rPr>
              <a:t>=</a:t>
            </a:r>
            <a:r>
              <a:rPr lang="en-US" altLang="zh-CN" dirty="0" err="1" smtClean="0"/>
              <a:t>src</a:t>
            </a:r>
            <a:r>
              <a:rPr lang="en-US" altLang="zh-CN" dirty="0" smtClean="0"/>
              <a:t>/main/resources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en-US" altLang="zh-TW" dirty="0" err="1" smtClean="0"/>
              <a:t>logging.properties</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編譯的時候如果出現</a:t>
            </a:r>
            <a:r>
              <a:rPr lang="en-US" altLang="zh-CN" dirty="0" smtClean="0"/>
              <a:t/>
            </a:r>
            <a:br>
              <a:rPr lang="en-US" altLang="zh-CN" dirty="0" smtClean="0"/>
            </a:br>
            <a:r>
              <a:rPr lang="en-US" altLang="zh-TW" sz="1200" b="0" i="0" kern="1200" dirty="0" err="1" smtClean="0">
                <a:solidFill>
                  <a:schemeClr val="tx1"/>
                </a:solidFill>
                <a:effectLst/>
                <a:latin typeface="+mn-lt"/>
                <a:ea typeface="+mn-ea"/>
                <a:cs typeface="+mn-cs"/>
              </a:rPr>
              <a:t>Error:java</a:t>
            </a:r>
            <a:r>
              <a:rPr lang="en-US" altLang="zh-TW" sz="1200" b="0" i="0" kern="1200" dirty="0" smtClean="0">
                <a:solidFill>
                  <a:schemeClr val="tx1"/>
                </a:solidFill>
                <a:effectLst/>
                <a:latin typeface="+mn-lt"/>
                <a:ea typeface="+mn-ea"/>
                <a:cs typeface="+mn-cs"/>
              </a:rPr>
              <a:t>: Source Option 5 Is No Longer Supported. Use 7 Or Later.</a:t>
            </a:r>
          </a:p>
          <a:p>
            <a:r>
              <a:rPr lang="zh-CN" altLang="en-US" dirty="0" smtClean="0"/>
              <a:t>可以在 </a:t>
            </a:r>
            <a:r>
              <a:rPr lang="en-US" altLang="zh-CN" dirty="0" smtClean="0"/>
              <a:t>pom.xml </a:t>
            </a:r>
            <a:r>
              <a:rPr lang="zh-CN" altLang="en-US" dirty="0" smtClean="0"/>
              <a:t>添加</a:t>
            </a:r>
            <a:r>
              <a:rPr lang="en-US" altLang="zh-CN" dirty="0" smtClean="0"/>
              <a:t/>
            </a:r>
            <a:br>
              <a:rPr lang="en-US" altLang="zh-CN" dirty="0" smtClean="0"/>
            </a:br>
            <a:r>
              <a:rPr lang="en-US" altLang="zh-TW" sz="1200" kern="1200" dirty="0" smtClean="0">
                <a:solidFill>
                  <a:schemeClr val="tx1"/>
                </a:solidFill>
                <a:effectLst/>
                <a:latin typeface="+mn-lt"/>
                <a:ea typeface="+mn-ea"/>
                <a:cs typeface="+mn-cs"/>
              </a:rPr>
              <a:t>&lt;</a:t>
            </a:r>
            <a:r>
              <a:rPr lang="en-US" altLang="zh-TW" dirty="0" smtClean="0"/>
              <a:t>properties</a:t>
            </a:r>
            <a:r>
              <a:rPr lang="en-US" altLang="zh-TW" sz="1200" kern="1200" dirty="0" smtClean="0">
                <a:solidFill>
                  <a:schemeClr val="tx1"/>
                </a:solidFill>
                <a:effectLst/>
                <a:latin typeface="+mn-lt"/>
                <a:ea typeface="+mn-ea"/>
                <a:cs typeface="+mn-cs"/>
              </a:rPr>
              <a:t>&gt;</a:t>
            </a:r>
          </a:p>
          <a:p>
            <a:r>
              <a:rPr lang="en-US" altLang="zh-TW" dirty="0" smtClean="0"/>
              <a:t> </a:t>
            </a:r>
            <a:r>
              <a:rPr lang="en-US" altLang="zh-TW" sz="1200" kern="1200" dirty="0" smtClean="0">
                <a:solidFill>
                  <a:schemeClr val="tx1"/>
                </a:solidFill>
                <a:effectLst/>
                <a:latin typeface="+mn-lt"/>
                <a:ea typeface="+mn-ea"/>
                <a:cs typeface="+mn-cs"/>
              </a:rPr>
              <a:t>&lt;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source</a:t>
            </a:r>
            <a:r>
              <a:rPr lang="en-US" altLang="zh-TW" sz="1200" kern="1200" dirty="0" smtClean="0">
                <a:solidFill>
                  <a:schemeClr val="tx1"/>
                </a:solidFill>
                <a:effectLst/>
                <a:latin typeface="+mn-lt"/>
                <a:ea typeface="+mn-ea"/>
                <a:cs typeface="+mn-cs"/>
              </a:rPr>
              <a:t>&gt;1.8&lt;/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source</a:t>
            </a:r>
            <a:r>
              <a:rPr lang="en-US" altLang="zh-TW" sz="1200" kern="1200" dirty="0" smtClean="0">
                <a:solidFill>
                  <a:schemeClr val="tx1"/>
                </a:solidFill>
                <a:effectLst/>
                <a:latin typeface="+mn-lt"/>
                <a:ea typeface="+mn-ea"/>
                <a:cs typeface="+mn-cs"/>
              </a:rPr>
              <a:t>&gt;</a:t>
            </a:r>
          </a:p>
          <a:p>
            <a:r>
              <a:rPr lang="en-US" altLang="zh-TW" dirty="0" smtClean="0"/>
              <a:t> </a:t>
            </a:r>
            <a:r>
              <a:rPr lang="en-US" altLang="zh-TW" sz="1200" kern="1200" dirty="0" smtClean="0">
                <a:solidFill>
                  <a:schemeClr val="tx1"/>
                </a:solidFill>
                <a:effectLst/>
                <a:latin typeface="+mn-lt"/>
                <a:ea typeface="+mn-ea"/>
                <a:cs typeface="+mn-cs"/>
              </a:rPr>
              <a:t>&lt;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target</a:t>
            </a:r>
            <a:r>
              <a:rPr lang="en-US" altLang="zh-TW" sz="1200" kern="1200" dirty="0" smtClean="0">
                <a:solidFill>
                  <a:schemeClr val="tx1"/>
                </a:solidFill>
                <a:effectLst/>
                <a:latin typeface="+mn-lt"/>
                <a:ea typeface="+mn-ea"/>
                <a:cs typeface="+mn-cs"/>
              </a:rPr>
              <a:t>&gt;1.8&lt;/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target</a:t>
            </a:r>
            <a:r>
              <a:rPr lang="en-US" altLang="zh-TW" sz="1200" kern="1200" dirty="0" smtClean="0">
                <a:solidFill>
                  <a:schemeClr val="tx1"/>
                </a:solidFill>
                <a:effectLst/>
                <a:latin typeface="+mn-lt"/>
                <a:ea typeface="+mn-ea"/>
                <a:cs typeface="+mn-cs"/>
              </a:rPr>
              <a:t>&gt;</a:t>
            </a:r>
          </a:p>
          <a:p>
            <a:r>
              <a:rPr lang="en-US" altLang="zh-TW" sz="1200" kern="1200" dirty="0" smtClean="0">
                <a:solidFill>
                  <a:schemeClr val="tx1"/>
                </a:solidFill>
                <a:effectLst/>
                <a:latin typeface="+mn-lt"/>
                <a:ea typeface="+mn-ea"/>
                <a:cs typeface="+mn-cs"/>
              </a:rPr>
              <a:t>&lt;/</a:t>
            </a:r>
            <a:r>
              <a:rPr lang="en-US" altLang="zh-TW" dirty="0" smtClean="0"/>
              <a:t>properties</a:t>
            </a:r>
            <a:r>
              <a:rPr lang="en-US" altLang="zh-TW" sz="1200" kern="1200" dirty="0" smtClean="0">
                <a:solidFill>
                  <a:schemeClr val="tx1"/>
                </a:solidFill>
                <a:effectLst/>
                <a:latin typeface="+mn-lt"/>
                <a:ea typeface="+mn-ea"/>
                <a:cs typeface="+mn-cs"/>
              </a:rPr>
              <a:t>&gt;</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16</a:t>
            </a:fld>
            <a:endParaRPr lang="zh-TW" altLang="en-US"/>
          </a:p>
        </p:txBody>
      </p:sp>
    </p:spTree>
    <p:extLst>
      <p:ext uri="{BB962C8B-B14F-4D97-AF65-F5344CB8AC3E}">
        <p14:creationId xmlns:p14="http://schemas.microsoft.com/office/powerpoint/2010/main" val="2921962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Configuration</a:t>
            </a:r>
            <a:r>
              <a:rPr lang="en-US" altLang="zh-TW" baseline="0" dirty="0" smtClean="0"/>
              <a:t> file: </a:t>
            </a:r>
            <a:r>
              <a:rPr lang="zh-CN" altLang="en-US" baseline="0" dirty="0" smtClean="0"/>
              <a:t>可參考 </a:t>
            </a:r>
            <a:endParaRPr lang="en-US" altLang="zh-CN" baseline="0" dirty="0" smtClean="0"/>
          </a:p>
          <a:p>
            <a:r>
              <a:rPr lang="en-US" altLang="zh-TW" dirty="0" smtClean="0"/>
              <a:t>https://</a:t>
            </a:r>
            <a:r>
              <a:rPr lang="en-US" altLang="zh-TW" dirty="0" smtClean="0"/>
              <a:t>www.796t.com/content/1545351323.html</a:t>
            </a:r>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17</a:t>
            </a:fld>
            <a:endParaRPr lang="zh-TW" altLang="en-US"/>
          </a:p>
        </p:txBody>
      </p:sp>
    </p:spTree>
    <p:extLst>
      <p:ext uri="{BB962C8B-B14F-4D97-AF65-F5344CB8AC3E}">
        <p14:creationId xmlns:p14="http://schemas.microsoft.com/office/powerpoint/2010/main" val="1593000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log4j-slf4j-impl should be used with SLF4J 1.7.x releases or older.</a:t>
            </a:r>
          </a:p>
          <a:p>
            <a:endParaRPr lang="en-US" altLang="zh-TW" dirty="0" smtClean="0"/>
          </a:p>
          <a:p>
            <a:endParaRPr lang="en-US" altLang="zh-TW" dirty="0" smtClean="0"/>
          </a:p>
          <a:p>
            <a:r>
              <a:rPr lang="en-US" altLang="zh-TW" dirty="0" smtClean="0"/>
              <a:t>Configuration</a:t>
            </a:r>
            <a:r>
              <a:rPr lang="en-US" altLang="zh-TW" baseline="0" dirty="0" smtClean="0"/>
              <a:t> file: </a:t>
            </a:r>
            <a:r>
              <a:rPr lang="zh-CN" altLang="en-US" baseline="0" dirty="0" smtClean="0"/>
              <a:t>可參考 </a:t>
            </a:r>
            <a:endParaRPr lang="en-US" altLang="zh-CN" baseline="0" dirty="0" smtClean="0"/>
          </a:p>
          <a:p>
            <a:r>
              <a:rPr lang="en-US" altLang="zh-TW" dirty="0" smtClean="0"/>
              <a:t>https://howtodoinjava.com/log4j2/log4j2-with-slf4j</a:t>
            </a:r>
            <a:r>
              <a:rPr lang="en-US" altLang="zh-TW" dirty="0" smtClean="0"/>
              <a:t>/</a:t>
            </a:r>
          </a:p>
          <a:p>
            <a:endParaRPr lang="en-US" altLang="zh-TW" dirty="0" smtClean="0"/>
          </a:p>
          <a:p>
            <a:r>
              <a:rPr lang="zh-CN" altLang="en-US" dirty="0" smtClean="0"/>
              <a:t>詳細一點</a:t>
            </a:r>
            <a:r>
              <a:rPr lang="en-US" altLang="zh-CN" dirty="0" smtClean="0"/>
              <a:t/>
            </a:r>
            <a:br>
              <a:rPr lang="en-US" altLang="zh-CN" dirty="0" smtClean="0"/>
            </a:br>
            <a:r>
              <a:rPr lang="en-US" altLang="zh-CN" dirty="0" smtClean="0"/>
              <a:t>https://www.796t.com/article.php?id=194368</a:t>
            </a:r>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18</a:t>
            </a:fld>
            <a:endParaRPr lang="zh-TW" altLang="en-US"/>
          </a:p>
        </p:txBody>
      </p:sp>
    </p:spTree>
    <p:extLst>
      <p:ext uri="{BB962C8B-B14F-4D97-AF65-F5344CB8AC3E}">
        <p14:creationId xmlns:p14="http://schemas.microsoft.com/office/powerpoint/2010/main" val="1507917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Put </a:t>
            </a:r>
            <a:r>
              <a:rPr lang="en-US" altLang="zh-CN" dirty="0" err="1" smtClean="0"/>
              <a:t>logging.properties</a:t>
            </a:r>
            <a:r>
              <a:rPr lang="en-US" altLang="zh-CN" dirty="0" smtClean="0"/>
              <a:t> file in </a:t>
            </a:r>
            <a:r>
              <a:rPr lang="en-US" altLang="zh-CN" dirty="0" err="1" smtClean="0"/>
              <a:t>src</a:t>
            </a:r>
            <a:r>
              <a:rPr lang="en-US" altLang="zh-CN" dirty="0" smtClean="0"/>
              <a:t>/main/resources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可以在啟動時的 </a:t>
            </a:r>
            <a:r>
              <a:rPr lang="en-US" altLang="zh-CN" dirty="0" smtClean="0"/>
              <a:t>VM  Arguments </a:t>
            </a:r>
            <a:r>
              <a:rPr lang="zh-CN" altLang="en-US" dirty="0" smtClean="0"/>
              <a:t>加上指定的 </a:t>
            </a:r>
            <a:r>
              <a:rPr lang="en-US" altLang="zh-CN" dirty="0" smtClean="0"/>
              <a:t>level</a:t>
            </a:r>
            <a:br>
              <a:rPr lang="en-US" altLang="zh-CN" dirty="0" smtClean="0"/>
            </a:br>
            <a:r>
              <a:rPr lang="en-US" altLang="zh-TW" dirty="0" smtClean="0"/>
              <a:t>-</a:t>
            </a:r>
            <a:r>
              <a:rPr lang="en-US" altLang="zh-TW" dirty="0" err="1" smtClean="0"/>
              <a:t>Djava.util.logging.config.file</a:t>
            </a:r>
            <a:r>
              <a:rPr lang="en-US" altLang="zh-TW" sz="1200" kern="1200" dirty="0" smtClean="0">
                <a:solidFill>
                  <a:schemeClr val="tx1"/>
                </a:solidFill>
                <a:effectLst/>
                <a:latin typeface="+mn-lt"/>
                <a:ea typeface="+mn-ea"/>
                <a:cs typeface="+mn-cs"/>
              </a:rPr>
              <a:t>=</a:t>
            </a:r>
            <a:r>
              <a:rPr lang="en-US" altLang="zh-CN" dirty="0" err="1" smtClean="0"/>
              <a:t>src</a:t>
            </a:r>
            <a:r>
              <a:rPr lang="en-US" altLang="zh-CN" dirty="0" smtClean="0"/>
              <a:t>/main/resources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en-US" altLang="zh-TW" dirty="0" err="1" smtClean="0"/>
              <a:t>logging.properties</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編譯的時候如果出現</a:t>
            </a:r>
            <a:r>
              <a:rPr lang="en-US" altLang="zh-CN" dirty="0" smtClean="0"/>
              <a:t/>
            </a:r>
            <a:br>
              <a:rPr lang="en-US" altLang="zh-CN" dirty="0" smtClean="0"/>
            </a:br>
            <a:r>
              <a:rPr lang="en-US" altLang="zh-TW" sz="1200" b="0" i="0" kern="1200" dirty="0" err="1" smtClean="0">
                <a:solidFill>
                  <a:schemeClr val="tx1"/>
                </a:solidFill>
                <a:effectLst/>
                <a:latin typeface="+mn-lt"/>
                <a:ea typeface="+mn-ea"/>
                <a:cs typeface="+mn-cs"/>
              </a:rPr>
              <a:t>Error:java</a:t>
            </a:r>
            <a:r>
              <a:rPr lang="en-US" altLang="zh-TW" sz="1200" b="0" i="0" kern="1200" dirty="0" smtClean="0">
                <a:solidFill>
                  <a:schemeClr val="tx1"/>
                </a:solidFill>
                <a:effectLst/>
                <a:latin typeface="+mn-lt"/>
                <a:ea typeface="+mn-ea"/>
                <a:cs typeface="+mn-cs"/>
              </a:rPr>
              <a:t>: Source Option 5 Is No Longer Supported. Use 7 Or Later.</a:t>
            </a:r>
          </a:p>
          <a:p>
            <a:r>
              <a:rPr lang="zh-CN" altLang="en-US" dirty="0" smtClean="0"/>
              <a:t>可以在 </a:t>
            </a:r>
            <a:r>
              <a:rPr lang="en-US" altLang="zh-CN" dirty="0" smtClean="0"/>
              <a:t>pom.xml </a:t>
            </a:r>
            <a:r>
              <a:rPr lang="zh-CN" altLang="en-US" dirty="0" smtClean="0"/>
              <a:t>添加</a:t>
            </a:r>
            <a:r>
              <a:rPr lang="en-US" altLang="zh-CN" dirty="0" smtClean="0"/>
              <a:t/>
            </a:r>
            <a:br>
              <a:rPr lang="en-US" altLang="zh-CN" dirty="0" smtClean="0"/>
            </a:br>
            <a:r>
              <a:rPr lang="en-US" altLang="zh-TW" sz="1200" kern="1200" dirty="0" smtClean="0">
                <a:solidFill>
                  <a:schemeClr val="tx1"/>
                </a:solidFill>
                <a:effectLst/>
                <a:latin typeface="+mn-lt"/>
                <a:ea typeface="+mn-ea"/>
                <a:cs typeface="+mn-cs"/>
              </a:rPr>
              <a:t>&lt;</a:t>
            </a:r>
            <a:r>
              <a:rPr lang="en-US" altLang="zh-TW" dirty="0" smtClean="0"/>
              <a:t>properties</a:t>
            </a:r>
            <a:r>
              <a:rPr lang="en-US" altLang="zh-TW" sz="1200" kern="1200" dirty="0" smtClean="0">
                <a:solidFill>
                  <a:schemeClr val="tx1"/>
                </a:solidFill>
                <a:effectLst/>
                <a:latin typeface="+mn-lt"/>
                <a:ea typeface="+mn-ea"/>
                <a:cs typeface="+mn-cs"/>
              </a:rPr>
              <a:t>&gt;</a:t>
            </a:r>
          </a:p>
          <a:p>
            <a:r>
              <a:rPr lang="en-US" altLang="zh-TW" dirty="0" smtClean="0"/>
              <a:t> </a:t>
            </a:r>
            <a:r>
              <a:rPr lang="en-US" altLang="zh-TW" sz="1200" kern="1200" dirty="0" smtClean="0">
                <a:solidFill>
                  <a:schemeClr val="tx1"/>
                </a:solidFill>
                <a:effectLst/>
                <a:latin typeface="+mn-lt"/>
                <a:ea typeface="+mn-ea"/>
                <a:cs typeface="+mn-cs"/>
              </a:rPr>
              <a:t>&lt;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source</a:t>
            </a:r>
            <a:r>
              <a:rPr lang="en-US" altLang="zh-TW" sz="1200" kern="1200" dirty="0" smtClean="0">
                <a:solidFill>
                  <a:schemeClr val="tx1"/>
                </a:solidFill>
                <a:effectLst/>
                <a:latin typeface="+mn-lt"/>
                <a:ea typeface="+mn-ea"/>
                <a:cs typeface="+mn-cs"/>
              </a:rPr>
              <a:t>&gt;1.8&lt;/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source</a:t>
            </a:r>
            <a:r>
              <a:rPr lang="en-US" altLang="zh-TW" sz="1200" kern="1200" dirty="0" smtClean="0">
                <a:solidFill>
                  <a:schemeClr val="tx1"/>
                </a:solidFill>
                <a:effectLst/>
                <a:latin typeface="+mn-lt"/>
                <a:ea typeface="+mn-ea"/>
                <a:cs typeface="+mn-cs"/>
              </a:rPr>
              <a:t>&gt;</a:t>
            </a:r>
          </a:p>
          <a:p>
            <a:r>
              <a:rPr lang="en-US" altLang="zh-TW" dirty="0" smtClean="0"/>
              <a:t> </a:t>
            </a:r>
            <a:r>
              <a:rPr lang="en-US" altLang="zh-TW" sz="1200" kern="1200" dirty="0" smtClean="0">
                <a:solidFill>
                  <a:schemeClr val="tx1"/>
                </a:solidFill>
                <a:effectLst/>
                <a:latin typeface="+mn-lt"/>
                <a:ea typeface="+mn-ea"/>
                <a:cs typeface="+mn-cs"/>
              </a:rPr>
              <a:t>&lt;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target</a:t>
            </a:r>
            <a:r>
              <a:rPr lang="en-US" altLang="zh-TW" sz="1200" kern="1200" dirty="0" smtClean="0">
                <a:solidFill>
                  <a:schemeClr val="tx1"/>
                </a:solidFill>
                <a:effectLst/>
                <a:latin typeface="+mn-lt"/>
                <a:ea typeface="+mn-ea"/>
                <a:cs typeface="+mn-cs"/>
              </a:rPr>
              <a:t>&gt;1.8&lt;/</a:t>
            </a:r>
            <a:r>
              <a:rPr lang="en-US" altLang="zh-TW" dirty="0" err="1" smtClean="0"/>
              <a:t>maven.</a:t>
            </a:r>
            <a:r>
              <a:rPr lang="en-US" altLang="zh-TW" sz="1200" kern="1200" dirty="0" err="1" smtClean="0">
                <a:solidFill>
                  <a:schemeClr val="tx1"/>
                </a:solidFill>
                <a:effectLst/>
                <a:latin typeface="+mn-lt"/>
                <a:ea typeface="+mn-ea"/>
                <a:cs typeface="+mn-cs"/>
              </a:rPr>
              <a:t>compiler</a:t>
            </a:r>
            <a:r>
              <a:rPr lang="en-US" altLang="zh-TW" dirty="0" err="1" smtClean="0"/>
              <a:t>.</a:t>
            </a:r>
            <a:r>
              <a:rPr lang="en-US" altLang="zh-TW" sz="1200" kern="1200" dirty="0" err="1" smtClean="0">
                <a:solidFill>
                  <a:schemeClr val="tx1"/>
                </a:solidFill>
                <a:effectLst/>
                <a:latin typeface="+mn-lt"/>
                <a:ea typeface="+mn-ea"/>
                <a:cs typeface="+mn-cs"/>
              </a:rPr>
              <a:t>target</a:t>
            </a:r>
            <a:r>
              <a:rPr lang="en-US" altLang="zh-TW" sz="1200" kern="1200" dirty="0" smtClean="0">
                <a:solidFill>
                  <a:schemeClr val="tx1"/>
                </a:solidFill>
                <a:effectLst/>
                <a:latin typeface="+mn-lt"/>
                <a:ea typeface="+mn-ea"/>
                <a:cs typeface="+mn-cs"/>
              </a:rPr>
              <a:t>&gt;</a:t>
            </a:r>
          </a:p>
          <a:p>
            <a:r>
              <a:rPr lang="en-US" altLang="zh-TW" sz="1200" kern="1200" dirty="0" smtClean="0">
                <a:solidFill>
                  <a:schemeClr val="tx1"/>
                </a:solidFill>
                <a:effectLst/>
                <a:latin typeface="+mn-lt"/>
                <a:ea typeface="+mn-ea"/>
                <a:cs typeface="+mn-cs"/>
              </a:rPr>
              <a:t>&lt;/</a:t>
            </a:r>
            <a:r>
              <a:rPr lang="en-US" altLang="zh-TW" dirty="0" smtClean="0"/>
              <a:t>properties</a:t>
            </a:r>
            <a:r>
              <a:rPr lang="en-US" altLang="zh-TW" sz="1200" kern="1200" dirty="0" smtClean="0">
                <a:solidFill>
                  <a:schemeClr val="tx1"/>
                </a:solidFill>
                <a:effectLst/>
                <a:latin typeface="+mn-lt"/>
                <a:ea typeface="+mn-ea"/>
                <a:cs typeface="+mn-cs"/>
              </a:rPr>
              <a:t>&gt;</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19</a:t>
            </a:fld>
            <a:endParaRPr lang="zh-TW" altLang="en-US"/>
          </a:p>
        </p:txBody>
      </p:sp>
    </p:spTree>
    <p:extLst>
      <p:ext uri="{BB962C8B-B14F-4D97-AF65-F5344CB8AC3E}">
        <p14:creationId xmlns:p14="http://schemas.microsoft.com/office/powerpoint/2010/main" val="2672351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Configuration</a:t>
            </a:r>
            <a:r>
              <a:rPr lang="en-US" altLang="zh-TW" baseline="0" dirty="0" smtClean="0"/>
              <a:t> file: </a:t>
            </a:r>
            <a:r>
              <a:rPr lang="zh-CN" altLang="en-US" baseline="0" dirty="0" smtClean="0"/>
              <a:t>可參考 </a:t>
            </a:r>
            <a:endParaRPr lang="en-US" altLang="zh-CN" baseline="0" dirty="0" smtClean="0"/>
          </a:p>
          <a:p>
            <a:r>
              <a:rPr lang="en-US" altLang="zh-TW" dirty="0" smtClean="0"/>
              <a:t>https://www.796t.com/content/1545351323.html</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20</a:t>
            </a:fld>
            <a:endParaRPr lang="zh-TW" altLang="en-US"/>
          </a:p>
        </p:txBody>
      </p:sp>
    </p:spTree>
    <p:extLst>
      <p:ext uri="{BB962C8B-B14F-4D97-AF65-F5344CB8AC3E}">
        <p14:creationId xmlns:p14="http://schemas.microsoft.com/office/powerpoint/2010/main" val="383964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二次大戰終了前的西元</a:t>
            </a:r>
            <a:r>
              <a:rPr lang="en-US" altLang="zh-TW" sz="1200" b="0" i="0" kern="1200" dirty="0" smtClean="0">
                <a:solidFill>
                  <a:schemeClr val="tx1"/>
                </a:solidFill>
                <a:effectLst/>
                <a:latin typeface="+mn-lt"/>
                <a:ea typeface="+mn-ea"/>
                <a:cs typeface="+mn-cs"/>
              </a:rPr>
              <a:t>1944</a:t>
            </a:r>
            <a:r>
              <a:rPr lang="zh-TW" altLang="en-US" sz="1200" b="0" i="0" kern="1200" dirty="0" smtClean="0">
                <a:solidFill>
                  <a:schemeClr val="tx1"/>
                </a:solidFill>
                <a:effectLst/>
                <a:latin typeface="+mn-lt"/>
                <a:ea typeface="+mn-ea"/>
                <a:cs typeface="+mn-cs"/>
              </a:rPr>
              <a:t>年，哈佛大學的一位程式設計師</a:t>
            </a:r>
            <a:r>
              <a:rPr lang="en-US" altLang="zh-TW" sz="1200" b="0" i="0" kern="1200" dirty="0" smtClean="0">
                <a:solidFill>
                  <a:schemeClr val="tx1"/>
                </a:solidFill>
                <a:effectLst/>
                <a:latin typeface="+mn-lt"/>
                <a:ea typeface="+mn-ea"/>
                <a:cs typeface="+mn-cs"/>
              </a:rPr>
              <a:t>Grace Murray Hopper</a:t>
            </a:r>
            <a:r>
              <a:rPr lang="zh-TW" altLang="en-US" sz="1200" b="0" i="0" kern="1200" dirty="0" smtClean="0">
                <a:solidFill>
                  <a:schemeClr val="tx1"/>
                </a:solidFill>
                <a:effectLst/>
                <a:latin typeface="+mn-lt"/>
                <a:ea typeface="+mn-ea"/>
                <a:cs typeface="+mn-cs"/>
              </a:rPr>
              <a:t>。由於當時尚未發明電晶體與積體電路，整台電腦是由超過</a:t>
            </a:r>
            <a:r>
              <a:rPr lang="en-US" altLang="zh-TW" sz="1200" b="0" i="0" kern="1200" dirty="0" smtClean="0">
                <a:solidFill>
                  <a:schemeClr val="tx1"/>
                </a:solidFill>
                <a:effectLst/>
                <a:latin typeface="+mn-lt"/>
                <a:ea typeface="+mn-ea"/>
                <a:cs typeface="+mn-cs"/>
              </a:rPr>
              <a:t>75</a:t>
            </a:r>
            <a:r>
              <a:rPr lang="zh-TW" altLang="en-US" sz="1200" b="0" i="0" kern="1200" dirty="0" smtClean="0">
                <a:solidFill>
                  <a:schemeClr val="tx1"/>
                </a:solidFill>
                <a:effectLst/>
                <a:latin typeface="+mn-lt"/>
                <a:ea typeface="+mn-ea"/>
                <a:cs typeface="+mn-cs"/>
              </a:rPr>
              <a:t>萬個切換器、繼電器、離合器、轉軸、馬達及電線等元件所組成，是個重達</a:t>
            </a:r>
            <a:r>
              <a:rPr lang="en-US" altLang="zh-TW" sz="1200" b="0" i="0" kern="1200" dirty="0" smtClean="0">
                <a:solidFill>
                  <a:schemeClr val="tx1"/>
                </a:solidFill>
                <a:effectLst/>
                <a:latin typeface="+mn-lt"/>
                <a:ea typeface="+mn-ea"/>
                <a:cs typeface="+mn-cs"/>
              </a:rPr>
              <a:t>4,500</a:t>
            </a:r>
            <a:r>
              <a:rPr lang="zh-TW" altLang="en-US" sz="1200" b="0" i="0" kern="1200" dirty="0" smtClean="0">
                <a:solidFill>
                  <a:schemeClr val="tx1"/>
                </a:solidFill>
                <a:effectLst/>
                <a:latin typeface="+mn-lt"/>
                <a:ea typeface="+mn-ea"/>
                <a:cs typeface="+mn-cs"/>
              </a:rPr>
              <a:t>公斤且零件外露的龐然大物</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如圖</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。有一天，天外飛來了一隻蛾，那隻飛蛾被夾死在電腦中，導致了機器停止運作。</a:t>
            </a:r>
            <a:r>
              <a:rPr lang="en-US" altLang="zh-TW" sz="1200" b="0" i="0" kern="1200" dirty="0" smtClean="0">
                <a:solidFill>
                  <a:schemeClr val="tx1"/>
                </a:solidFill>
                <a:effectLst/>
                <a:latin typeface="+mn-lt"/>
                <a:ea typeface="+mn-ea"/>
                <a:cs typeface="+mn-cs"/>
              </a:rPr>
              <a:t>Hopper</a:t>
            </a:r>
            <a:r>
              <a:rPr lang="zh-TW" altLang="en-US" sz="1200" b="0" i="0" kern="1200" dirty="0" smtClean="0">
                <a:solidFill>
                  <a:schemeClr val="tx1"/>
                </a:solidFill>
                <a:effectLst/>
                <a:latin typeface="+mn-lt"/>
                <a:ea typeface="+mn-ea"/>
                <a:cs typeface="+mn-cs"/>
              </a:rPr>
              <a:t>的團隊花了將近一天的時間來檢查機器，終於找到了那隻死掉的飛蛾，接著便把那隻飛蛾夾出貼在管理日誌上，紀錄下這事件。爾後，該單位在電腦中遇上運作錯誤都稱為「</a:t>
            </a:r>
            <a:r>
              <a:rPr lang="en-US" altLang="zh-TW" sz="1200" b="0" i="0" kern="1200" dirty="0" smtClean="0">
                <a:solidFill>
                  <a:schemeClr val="tx1"/>
                </a:solidFill>
                <a:effectLst/>
                <a:latin typeface="+mn-lt"/>
                <a:ea typeface="+mn-ea"/>
                <a:cs typeface="+mn-cs"/>
              </a:rPr>
              <a:t>Bug</a:t>
            </a:r>
            <a:r>
              <a:rPr lang="zh-TW" altLang="en-US" sz="1200" b="0" i="0" kern="1200" dirty="0" smtClean="0">
                <a:solidFill>
                  <a:schemeClr val="tx1"/>
                </a:solidFill>
                <a:effectLst/>
                <a:latin typeface="+mn-lt"/>
                <a:ea typeface="+mn-ea"/>
                <a:cs typeface="+mn-cs"/>
              </a:rPr>
              <a:t>」；找出並移除錯誤則稱為「</a:t>
            </a:r>
            <a:r>
              <a:rPr lang="en-US" altLang="zh-TW" sz="1200" b="0" i="0" kern="1200" dirty="0" smtClean="0">
                <a:solidFill>
                  <a:schemeClr val="tx1"/>
                </a:solidFill>
                <a:effectLst/>
                <a:latin typeface="+mn-lt"/>
                <a:ea typeface="+mn-ea"/>
                <a:cs typeface="+mn-cs"/>
              </a:rPr>
              <a:t>Debug</a:t>
            </a:r>
            <a:r>
              <a:rPr lang="zh-TW" altLang="en-US" sz="1200" b="0" i="0" kern="1200" dirty="0" smtClean="0">
                <a:solidFill>
                  <a:schemeClr val="tx1"/>
                </a:solidFill>
                <a:effectLst/>
                <a:latin typeface="+mn-lt"/>
                <a:ea typeface="+mn-ea"/>
                <a:cs typeface="+mn-cs"/>
              </a:rPr>
              <a:t>」。漸漸造就了日後資訊業界所常用的暱稱，而</a:t>
            </a:r>
            <a:r>
              <a:rPr lang="en-US" altLang="zh-TW" sz="1200" b="0" i="0" kern="1200" dirty="0" smtClean="0">
                <a:solidFill>
                  <a:schemeClr val="tx1"/>
                </a:solidFill>
                <a:effectLst/>
                <a:latin typeface="+mn-lt"/>
                <a:ea typeface="+mn-ea"/>
                <a:cs typeface="+mn-cs"/>
              </a:rPr>
              <a:t>Hopper</a:t>
            </a:r>
            <a:r>
              <a:rPr lang="zh-TW" altLang="en-US" sz="1200" b="0" i="0" kern="1200" dirty="0" smtClean="0">
                <a:solidFill>
                  <a:schemeClr val="tx1"/>
                </a:solidFill>
                <a:effectLst/>
                <a:latin typeface="+mn-lt"/>
                <a:ea typeface="+mn-ea"/>
                <a:cs typeface="+mn-cs"/>
              </a:rPr>
              <a:t>也因而被稱為「</a:t>
            </a:r>
            <a:r>
              <a:rPr lang="en-US" altLang="zh-TW" sz="1200" b="0" i="0" kern="1200" dirty="0" smtClean="0">
                <a:solidFill>
                  <a:schemeClr val="tx1"/>
                </a:solidFill>
                <a:effectLst/>
                <a:latin typeface="+mn-lt"/>
                <a:ea typeface="+mn-ea"/>
                <a:cs typeface="+mn-cs"/>
              </a:rPr>
              <a:t>Debug</a:t>
            </a:r>
            <a:r>
              <a:rPr lang="zh-TW" altLang="en-US" sz="1200" b="0" i="0" kern="1200" dirty="0" smtClean="0">
                <a:solidFill>
                  <a:schemeClr val="tx1"/>
                </a:solidFill>
                <a:effectLst/>
                <a:latin typeface="+mn-lt"/>
                <a:ea typeface="+mn-ea"/>
                <a:cs typeface="+mn-cs"/>
              </a:rPr>
              <a:t>之母」。</a:t>
            </a:r>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a:t>
            </a:fld>
            <a:endParaRPr lang="zh-TW" altLang="en-US"/>
          </a:p>
        </p:txBody>
      </p:sp>
    </p:spTree>
    <p:extLst>
      <p:ext uri="{BB962C8B-B14F-4D97-AF65-F5344CB8AC3E}">
        <p14:creationId xmlns:p14="http://schemas.microsoft.com/office/powerpoint/2010/main" val="3806940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log4j-slf4j-impl should be used with SLF4J 1.7.x releases or older.</a:t>
            </a:r>
          </a:p>
          <a:p>
            <a:endParaRPr lang="en-US" altLang="zh-TW" dirty="0" smtClean="0"/>
          </a:p>
          <a:p>
            <a:endParaRPr lang="en-US" altLang="zh-TW" dirty="0" smtClean="0"/>
          </a:p>
          <a:p>
            <a:r>
              <a:rPr lang="en-US" altLang="zh-TW" dirty="0" smtClean="0"/>
              <a:t>Configuration</a:t>
            </a:r>
            <a:r>
              <a:rPr lang="en-US" altLang="zh-TW" baseline="0" dirty="0" smtClean="0"/>
              <a:t> file: </a:t>
            </a:r>
            <a:r>
              <a:rPr lang="zh-CN" altLang="en-US" baseline="0" dirty="0" smtClean="0"/>
              <a:t>可參考 </a:t>
            </a:r>
            <a:endParaRPr lang="en-US" altLang="zh-CN" baseline="0" dirty="0" smtClean="0"/>
          </a:p>
          <a:p>
            <a:r>
              <a:rPr lang="en-US" altLang="zh-TW" dirty="0" smtClean="0"/>
              <a:t>https://howtodoinjava.com/log4j2/log4j2-with-slf4j/</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21</a:t>
            </a:fld>
            <a:endParaRPr lang="zh-TW" altLang="en-US"/>
          </a:p>
        </p:txBody>
      </p:sp>
    </p:spTree>
    <p:extLst>
      <p:ext uri="{BB962C8B-B14F-4D97-AF65-F5344CB8AC3E}">
        <p14:creationId xmlns:p14="http://schemas.microsoft.com/office/powerpoint/2010/main" val="4065308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22</a:t>
            </a:fld>
            <a:endParaRPr lang="zh-TW" altLang="en-US"/>
          </a:p>
        </p:txBody>
      </p:sp>
    </p:spTree>
    <p:extLst>
      <p:ext uri="{BB962C8B-B14F-4D97-AF65-F5344CB8AC3E}">
        <p14:creationId xmlns:p14="http://schemas.microsoft.com/office/powerpoint/2010/main" val="2705587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可參考 </a:t>
            </a:r>
            <a:r>
              <a:rPr lang="en-US" altLang="zh-CN" dirty="0" smtClean="0"/>
              <a:t>http://wjhsh.net/lxl57610-p-7381561.html</a:t>
            </a:r>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23</a:t>
            </a:fld>
            <a:endParaRPr lang="zh-TW" altLang="en-US"/>
          </a:p>
        </p:txBody>
      </p:sp>
    </p:spTree>
    <p:extLst>
      <p:ext uri="{BB962C8B-B14F-4D97-AF65-F5344CB8AC3E}">
        <p14:creationId xmlns:p14="http://schemas.microsoft.com/office/powerpoint/2010/main" val="589305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可參考 </a:t>
            </a:r>
            <a:r>
              <a:rPr lang="en-US" altLang="zh-CN" dirty="0" smtClean="0"/>
              <a:t>http://wjhsh.net/lxl57610-p-7381561.html</a:t>
            </a:r>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24</a:t>
            </a:fld>
            <a:endParaRPr lang="zh-TW" altLang="en-US"/>
          </a:p>
        </p:txBody>
      </p:sp>
    </p:spTree>
    <p:extLst>
      <p:ext uri="{BB962C8B-B14F-4D97-AF65-F5344CB8AC3E}">
        <p14:creationId xmlns:p14="http://schemas.microsoft.com/office/powerpoint/2010/main" val="3864184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CN" dirty="0" smtClean="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25</a:t>
            </a:fld>
            <a:endParaRPr lang="zh-TW" altLang="en-US"/>
          </a:p>
        </p:txBody>
      </p:sp>
    </p:spTree>
    <p:extLst>
      <p:ext uri="{BB962C8B-B14F-4D97-AF65-F5344CB8AC3E}">
        <p14:creationId xmlns:p14="http://schemas.microsoft.com/office/powerpoint/2010/main" val="675098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dirty="0" smtClean="0"/>
              <a:t>Windows </a:t>
            </a:r>
            <a:r>
              <a:rPr lang="zh-CN" altLang="en-US" dirty="0" smtClean="0"/>
              <a:t>查看 </a:t>
            </a:r>
            <a:r>
              <a:rPr lang="en-US" altLang="zh-CN" dirty="0" smtClean="0"/>
              <a:t>JVM </a:t>
            </a:r>
            <a:r>
              <a:rPr lang="en-US" altLang="zh-CN" dirty="0" smtClean="0"/>
              <a:t>process</a:t>
            </a:r>
            <a:r>
              <a:rPr lang="zh-CN" altLang="en-US" dirty="0" smtClean="0"/>
              <a:t>： </a:t>
            </a:r>
            <a:r>
              <a:rPr lang="en-US" altLang="zh-CN" dirty="0" err="1" smtClean="0"/>
              <a:t>jps</a:t>
            </a:r>
            <a:r>
              <a:rPr lang="en-US" altLang="zh-CN" dirty="0" smtClean="0"/>
              <a:t/>
            </a:r>
            <a:br>
              <a:rPr lang="en-US" altLang="zh-CN" dirty="0" smtClean="0"/>
            </a:br>
            <a:r>
              <a:rPr lang="en-US" altLang="zh-CN" dirty="0" smtClean="0"/>
              <a:t>Windows </a:t>
            </a:r>
            <a:r>
              <a:rPr lang="zh-CN" altLang="en-US" dirty="0" smtClean="0"/>
              <a:t>查看 </a:t>
            </a:r>
            <a:r>
              <a:rPr lang="en-US" altLang="zh-CN" dirty="0" smtClean="0"/>
              <a:t>port </a:t>
            </a:r>
            <a:r>
              <a:rPr lang="zh-CN" altLang="en-US" dirty="0" smtClean="0"/>
              <a:t>情況， </a:t>
            </a:r>
            <a:r>
              <a:rPr lang="en-US" altLang="zh-CN" dirty="0" err="1" smtClean="0"/>
              <a:t>netstat</a:t>
            </a:r>
            <a:r>
              <a:rPr lang="en-US" altLang="zh-CN" dirty="0" smtClean="0"/>
              <a:t> –</a:t>
            </a:r>
            <a:r>
              <a:rPr lang="en-US" altLang="zh-CN" dirty="0" err="1" smtClean="0"/>
              <a:t>ano</a:t>
            </a:r>
            <a:r>
              <a:rPr lang="en-US" altLang="zh-CN" dirty="0" smtClean="0"/>
              <a:t> |</a:t>
            </a:r>
            <a:r>
              <a:rPr lang="en-US" altLang="zh-CN" dirty="0" err="1" smtClean="0"/>
              <a:t>findstr</a:t>
            </a:r>
            <a:r>
              <a:rPr lang="en-US" altLang="zh-CN" dirty="0" smtClean="0"/>
              <a:t> PID</a:t>
            </a:r>
          </a:p>
          <a:p>
            <a:endParaRPr lang="en-US" altLang="zh-CN" dirty="0" smtClean="0"/>
          </a:p>
          <a:p>
            <a:r>
              <a:rPr lang="zh-CN" altLang="en-US" dirty="0" smtClean="0"/>
              <a:t>詳細可參考 </a:t>
            </a:r>
            <a:r>
              <a:rPr lang="en-US" altLang="zh-CN" dirty="0" smtClean="0"/>
              <a:t>https://blog.csdn.net/weixin_35418139/article/details/114073213?spm=1001.2101.3001.6650.2&amp;utm_medium=distribute.pc_relevant.none-task-blog-2%7Edefault%7EBlogCommendFromBaidu%7ERate-2-114073213-blog-121008654.pc_relevant_3mothn_strategy_and_data_recovery&amp;depth_1-utm_source=distribute.pc_relevant.none-task-blog-2%7Edefault%7EBlogCommendFromBaidu%7ERate-2-114073213-blog-121008654.pc_relevant_3mothn_strategy_and_data_recovery&amp;utm_relevant_index=5</a:t>
            </a:r>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26</a:t>
            </a:fld>
            <a:endParaRPr lang="zh-TW" altLang="en-US"/>
          </a:p>
        </p:txBody>
      </p:sp>
    </p:spTree>
    <p:extLst>
      <p:ext uri="{BB962C8B-B14F-4D97-AF65-F5344CB8AC3E}">
        <p14:creationId xmlns:p14="http://schemas.microsoft.com/office/powerpoint/2010/main" val="3476400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dirty="0" smtClean="0"/>
              <a:t>Windows </a:t>
            </a:r>
            <a:r>
              <a:rPr lang="zh-CN" altLang="en-US" dirty="0" smtClean="0"/>
              <a:t>查看 </a:t>
            </a:r>
            <a:r>
              <a:rPr lang="en-US" altLang="zh-CN" dirty="0" smtClean="0"/>
              <a:t>java process</a:t>
            </a:r>
            <a:r>
              <a:rPr lang="zh-CN" altLang="en-US" dirty="0" smtClean="0"/>
              <a:t>： </a:t>
            </a:r>
            <a:r>
              <a:rPr lang="en-US" altLang="zh-CN" dirty="0" err="1" smtClean="0"/>
              <a:t>jps</a:t>
            </a:r>
            <a:r>
              <a:rPr lang="en-US" altLang="zh-CN" dirty="0" smtClean="0"/>
              <a:t/>
            </a:r>
            <a:br>
              <a:rPr lang="en-US" altLang="zh-CN" dirty="0" smtClean="0"/>
            </a:br>
            <a:r>
              <a:rPr lang="en-US" altLang="zh-CN" dirty="0" smtClean="0"/>
              <a:t>Windows </a:t>
            </a:r>
            <a:r>
              <a:rPr lang="zh-CN" altLang="en-US" dirty="0" smtClean="0"/>
              <a:t>查看 </a:t>
            </a:r>
            <a:r>
              <a:rPr lang="en-US" altLang="zh-CN" dirty="0" smtClean="0"/>
              <a:t>port </a:t>
            </a:r>
            <a:r>
              <a:rPr lang="zh-CN" altLang="en-US" dirty="0" smtClean="0"/>
              <a:t>情況， </a:t>
            </a:r>
            <a:r>
              <a:rPr lang="en-US" altLang="zh-CN" dirty="0" err="1" smtClean="0"/>
              <a:t>netstat</a:t>
            </a:r>
            <a:r>
              <a:rPr lang="en-US" altLang="zh-CN" dirty="0" smtClean="0"/>
              <a:t> –</a:t>
            </a:r>
            <a:r>
              <a:rPr lang="en-US" altLang="zh-CN" dirty="0" err="1" smtClean="0"/>
              <a:t>ano</a:t>
            </a:r>
            <a:r>
              <a:rPr lang="en-US" altLang="zh-CN" dirty="0" smtClean="0"/>
              <a:t> |</a:t>
            </a:r>
            <a:r>
              <a:rPr lang="en-US" altLang="zh-CN" dirty="0" err="1" smtClean="0"/>
              <a:t>findstr</a:t>
            </a:r>
            <a:r>
              <a:rPr lang="en-US" altLang="zh-CN" dirty="0" smtClean="0"/>
              <a:t> PID</a:t>
            </a:r>
          </a:p>
          <a:p>
            <a:endParaRPr lang="en-US" altLang="zh-CN" dirty="0" smtClean="0"/>
          </a:p>
          <a:p>
            <a:r>
              <a:rPr lang="zh-CN" altLang="en-US" dirty="0" smtClean="0"/>
              <a:t>詳細可參考 </a:t>
            </a:r>
            <a:r>
              <a:rPr lang="en-US" altLang="zh-CN" dirty="0" smtClean="0"/>
              <a:t>https://blog.csdn.net/weixin_35418139/article/details/114073213?spm=1001.2101.3001.6650.2&amp;utm_medium=distribute.pc_relevant.none-task-blog-2%7Edefault%7EBlogCommendFromBaidu%7ERate-2-114073213-blog-121008654.pc_relevant_3mothn_strategy_and_data_recovery&amp;depth_1-utm_source=distribute.pc_relevant.none-task-blog-2%7Edefault%7EBlogCommendFromBaidu%7ERate-2-114073213-blog-121008654.pc_relevant_3mothn_strategy_and_data_recovery&amp;utm_relevant_index=5</a:t>
            </a:r>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27</a:t>
            </a:fld>
            <a:endParaRPr lang="zh-TW" altLang="en-US"/>
          </a:p>
        </p:txBody>
      </p:sp>
    </p:spTree>
    <p:extLst>
      <p:ext uri="{BB962C8B-B14F-4D97-AF65-F5344CB8AC3E}">
        <p14:creationId xmlns:p14="http://schemas.microsoft.com/office/powerpoint/2010/main" val="2283913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dirty="0" smtClean="0"/>
              <a:t>Windows </a:t>
            </a:r>
            <a:r>
              <a:rPr lang="zh-CN" altLang="en-US" dirty="0" smtClean="0"/>
              <a:t>查看 </a:t>
            </a:r>
            <a:r>
              <a:rPr lang="en-US" altLang="zh-CN" dirty="0" smtClean="0"/>
              <a:t>java process</a:t>
            </a:r>
            <a:r>
              <a:rPr lang="zh-CN" altLang="en-US" dirty="0" smtClean="0"/>
              <a:t>： </a:t>
            </a:r>
            <a:r>
              <a:rPr lang="en-US" altLang="zh-CN" dirty="0" err="1" smtClean="0"/>
              <a:t>jps</a:t>
            </a:r>
            <a:r>
              <a:rPr lang="en-US" altLang="zh-CN" dirty="0" smtClean="0"/>
              <a:t/>
            </a:r>
            <a:br>
              <a:rPr lang="en-US" altLang="zh-CN" dirty="0" smtClean="0"/>
            </a:br>
            <a:r>
              <a:rPr lang="en-US" altLang="zh-CN" dirty="0" smtClean="0"/>
              <a:t>Windows </a:t>
            </a:r>
            <a:r>
              <a:rPr lang="zh-CN" altLang="en-US" dirty="0" smtClean="0"/>
              <a:t>查看 </a:t>
            </a:r>
            <a:r>
              <a:rPr lang="en-US" altLang="zh-CN" dirty="0" smtClean="0"/>
              <a:t>port </a:t>
            </a:r>
            <a:r>
              <a:rPr lang="zh-CN" altLang="en-US" dirty="0" smtClean="0"/>
              <a:t>情況， </a:t>
            </a:r>
            <a:r>
              <a:rPr lang="en-US" altLang="zh-CN" dirty="0" err="1" smtClean="0"/>
              <a:t>netstat</a:t>
            </a:r>
            <a:r>
              <a:rPr lang="en-US" altLang="zh-CN" dirty="0" smtClean="0"/>
              <a:t> –</a:t>
            </a:r>
            <a:r>
              <a:rPr lang="en-US" altLang="zh-CN" dirty="0" err="1" smtClean="0"/>
              <a:t>ano</a:t>
            </a:r>
            <a:r>
              <a:rPr lang="en-US" altLang="zh-CN" dirty="0" smtClean="0"/>
              <a:t> |</a:t>
            </a:r>
            <a:r>
              <a:rPr lang="en-US" altLang="zh-CN" dirty="0" err="1" smtClean="0"/>
              <a:t>findstr</a:t>
            </a:r>
            <a:r>
              <a:rPr lang="en-US" altLang="zh-CN" dirty="0" smtClean="0"/>
              <a:t> PID</a:t>
            </a:r>
          </a:p>
          <a:p>
            <a:endParaRPr lang="en-US" altLang="zh-CN" dirty="0" smtClean="0"/>
          </a:p>
          <a:p>
            <a:r>
              <a:rPr lang="zh-CN" altLang="en-US" dirty="0" smtClean="0"/>
              <a:t>詳細可參考 </a:t>
            </a:r>
            <a:r>
              <a:rPr lang="en-US" altLang="zh-CN" dirty="0" smtClean="0"/>
              <a:t>https://blog.csdn.net/weixin_35418139/article/details/114073213?spm=1001.2101.3001.6650.2&amp;utm_medium=distribute.pc_relevant.none-task-blog-2%7Edefault%7EBlogCommendFromBaidu%7ERate-2-114073213-blog-121008654.pc_relevant_3mothn_strategy_and_data_recovery&amp;depth_1-utm_source=distribute.pc_relevant.none-task-blog-2%7Edefault%7EBlogCommendFromBaidu%7ERate-2-114073213-blog-121008654.pc_relevant_3mothn_strategy_and_data_recovery&amp;utm_relevant_index=5</a:t>
            </a:r>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28</a:t>
            </a:fld>
            <a:endParaRPr lang="zh-TW" altLang="en-US"/>
          </a:p>
        </p:txBody>
      </p:sp>
    </p:spTree>
    <p:extLst>
      <p:ext uri="{BB962C8B-B14F-4D97-AF65-F5344CB8AC3E}">
        <p14:creationId xmlns:p14="http://schemas.microsoft.com/office/powerpoint/2010/main" val="2253553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dirty="0" smtClean="0"/>
              <a:t>TriangleTestFixed.java</a:t>
            </a:r>
            <a:r>
              <a:rPr lang="en-US" altLang="zh-CN" baseline="0" dirty="0" smtClean="0"/>
              <a:t> </a:t>
            </a:r>
            <a:r>
              <a:rPr lang="zh-CN" altLang="en-US" baseline="0" dirty="0" smtClean="0"/>
              <a:t>為已經修正好問題的檔案。</a:t>
            </a:r>
            <a:endParaRPr lang="en-US" altLang="zh-CN" dirty="0" smtClean="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29</a:t>
            </a:fld>
            <a:endParaRPr lang="zh-TW" altLang="en-US"/>
          </a:p>
        </p:txBody>
      </p:sp>
    </p:spTree>
    <p:extLst>
      <p:ext uri="{BB962C8B-B14F-4D97-AF65-F5344CB8AC3E}">
        <p14:creationId xmlns:p14="http://schemas.microsoft.com/office/powerpoint/2010/main" val="2434881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解決 </a:t>
            </a:r>
            <a:r>
              <a:rPr lang="en-US" altLang="zh-CN" dirty="0" err="1" smtClean="0"/>
              <a:t>SpotBugs</a:t>
            </a:r>
            <a:r>
              <a:rPr lang="en-US" altLang="zh-CN" dirty="0" smtClean="0"/>
              <a:t>/</a:t>
            </a:r>
            <a:r>
              <a:rPr lang="en-US" altLang="zh-CN" dirty="0" err="1" smtClean="0"/>
              <a:t>Findbugs</a:t>
            </a:r>
            <a:r>
              <a:rPr lang="en-US" altLang="zh-CN" dirty="0" smtClean="0"/>
              <a:t> </a:t>
            </a:r>
            <a:r>
              <a:rPr lang="zh-CN" altLang="en-US" dirty="0" smtClean="0"/>
              <a:t>沒有顯示結果的問題：</a:t>
            </a:r>
            <a:r>
              <a:rPr lang="en-US" altLang="zh-CN" dirty="0" smtClean="0"/>
              <a:t/>
            </a:r>
            <a:br>
              <a:rPr lang="en-US" altLang="zh-CN" dirty="0" smtClean="0"/>
            </a:br>
            <a:r>
              <a:rPr lang="en-US" altLang="zh-CN" dirty="0" smtClean="0"/>
              <a:t>1. </a:t>
            </a:r>
            <a:r>
              <a:rPr lang="zh-CN" altLang="en-US" dirty="0" smtClean="0"/>
              <a:t>到 </a:t>
            </a:r>
            <a:r>
              <a:rPr lang="en-US" altLang="zh-CN" dirty="0" smtClean="0"/>
              <a:t>Window &gt; Preferences &gt; Java &gt; </a:t>
            </a:r>
            <a:r>
              <a:rPr lang="en-US" altLang="zh-CN" dirty="0" err="1" smtClean="0"/>
              <a:t>SpotBugs</a:t>
            </a:r>
            <a:r>
              <a:rPr lang="en-US" altLang="zh-CN" baseline="0" dirty="0" smtClean="0"/>
              <a:t> (</a:t>
            </a:r>
            <a:r>
              <a:rPr lang="en-US" altLang="zh-CN" baseline="0" dirty="0" err="1" smtClean="0"/>
              <a:t>Findbugs</a:t>
            </a:r>
            <a:r>
              <a:rPr lang="en-US" altLang="zh-CN" baseline="0" dirty="0" smtClean="0"/>
              <a:t>)</a:t>
            </a:r>
            <a:br>
              <a:rPr lang="en-US" altLang="zh-CN" baseline="0" dirty="0" smtClean="0"/>
            </a:br>
            <a:r>
              <a:rPr lang="en-US" altLang="zh-CN" baseline="0" dirty="0" smtClean="0"/>
              <a:t>2. </a:t>
            </a:r>
            <a:r>
              <a:rPr lang="zh-CN" altLang="en-US" baseline="0" dirty="0" smtClean="0"/>
              <a:t>將 </a:t>
            </a:r>
            <a:r>
              <a:rPr lang="en-US" altLang="zh-CN" baseline="0" dirty="0" smtClean="0"/>
              <a:t>Minimum rank to report </a:t>
            </a:r>
            <a:r>
              <a:rPr lang="zh-CN" altLang="en-US" baseline="0" dirty="0" smtClean="0"/>
              <a:t>調到 </a:t>
            </a:r>
            <a:r>
              <a:rPr lang="en-US" altLang="zh-CN" baseline="0" dirty="0" smtClean="0"/>
              <a:t>20</a:t>
            </a:r>
          </a:p>
          <a:p>
            <a:r>
              <a:rPr lang="en-US" altLang="zh-CN" baseline="0" dirty="0" smtClean="0"/>
              <a:t>3. </a:t>
            </a:r>
            <a:r>
              <a:rPr lang="zh-CN" altLang="en-US" baseline="0" dirty="0" smtClean="0"/>
              <a:t>將 </a:t>
            </a:r>
            <a:r>
              <a:rPr lang="en-US" altLang="zh-CN" baseline="0" dirty="0" err="1" smtClean="0"/>
              <a:t>Reported（visible）bug</a:t>
            </a:r>
            <a:r>
              <a:rPr lang="en-US" altLang="zh-CN" baseline="0" dirty="0" smtClean="0"/>
              <a:t> categories </a:t>
            </a:r>
            <a:r>
              <a:rPr lang="zh-CN" altLang="en-US" baseline="0" dirty="0" smtClean="0"/>
              <a:t>全部打勾</a:t>
            </a:r>
            <a:endParaRPr lang="en-US" altLang="zh-CN" dirty="0" smtClean="0"/>
          </a:p>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30</a:t>
            </a:fld>
            <a:endParaRPr lang="zh-TW" altLang="en-US"/>
          </a:p>
        </p:txBody>
      </p:sp>
    </p:spTree>
    <p:extLst>
      <p:ext uri="{BB962C8B-B14F-4D97-AF65-F5344CB8AC3E}">
        <p14:creationId xmlns:p14="http://schemas.microsoft.com/office/powerpoint/2010/main" val="52895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a:t>
            </a:fld>
            <a:endParaRPr lang="zh-TW" altLang="en-US"/>
          </a:p>
        </p:txBody>
      </p:sp>
    </p:spTree>
    <p:extLst>
      <p:ext uri="{BB962C8B-B14F-4D97-AF65-F5344CB8AC3E}">
        <p14:creationId xmlns:p14="http://schemas.microsoft.com/office/powerpoint/2010/main" val="1287341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CN" dirty="0" smtClean="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31</a:t>
            </a:fld>
            <a:endParaRPr lang="zh-TW" altLang="en-US"/>
          </a:p>
        </p:txBody>
      </p:sp>
    </p:spTree>
    <p:extLst>
      <p:ext uri="{BB962C8B-B14F-4D97-AF65-F5344CB8AC3E}">
        <p14:creationId xmlns:p14="http://schemas.microsoft.com/office/powerpoint/2010/main" val="820991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Jstack</a:t>
            </a:r>
            <a:r>
              <a:rPr lang="en-US" altLang="zh-TW" dirty="0" smtClean="0"/>
              <a:t>: https://www.readfog.com/a/1633947494527373312</a:t>
            </a:r>
          </a:p>
          <a:p>
            <a:r>
              <a:rPr lang="en-US" altLang="zh-TW" dirty="0" err="1" smtClean="0"/>
              <a:t>Jinfo</a:t>
            </a:r>
            <a:r>
              <a:rPr lang="en-US" altLang="zh-TW" dirty="0" smtClean="0"/>
              <a:t>:</a:t>
            </a:r>
            <a:r>
              <a:rPr lang="en-US" altLang="zh-TW" baseline="0" dirty="0" smtClean="0"/>
              <a:t> https://ithelp.ithome.com.tw/articles/10271227?sc=hot</a:t>
            </a:r>
            <a:endParaRPr lang="en-US" altLang="zh-TW" dirty="0" smtClean="0"/>
          </a:p>
          <a:p>
            <a:r>
              <a:rPr lang="en-US" altLang="zh-TW" dirty="0" err="1" smtClean="0"/>
              <a:t>Jcmd</a:t>
            </a:r>
            <a:r>
              <a:rPr lang="en-US" altLang="zh-TW" dirty="0" smtClean="0"/>
              <a:t>: https://cloud.tencent.com/developer/article/1130026</a:t>
            </a:r>
          </a:p>
          <a:p>
            <a:r>
              <a:rPr lang="en-US" altLang="zh-CN" dirty="0" err="1" smtClean="0"/>
              <a:t>Jvisualvm</a:t>
            </a:r>
            <a:r>
              <a:rPr lang="en-US" altLang="zh-CN" dirty="0" smtClean="0"/>
              <a:t>: https://visualvm.github.io/index.html</a:t>
            </a:r>
            <a:endParaRPr lang="en-US" altLang="zh-TW" dirty="0" smtClean="0"/>
          </a:p>
          <a:p>
            <a:endParaRPr lang="en-US" altLang="zh-TW" dirty="0" smtClean="0"/>
          </a:p>
          <a:p>
            <a:r>
              <a:rPr lang="en-US" altLang="zh-CN" dirty="0" err="1" smtClean="0"/>
              <a:t>Jmap</a:t>
            </a:r>
            <a:r>
              <a:rPr lang="zh-CN" altLang="en-US" dirty="0" smtClean="0"/>
              <a:t>： </a:t>
            </a:r>
            <a:r>
              <a:rPr lang="en-US" altLang="zh-CN" dirty="0" smtClean="0"/>
              <a:t>element type </a:t>
            </a:r>
            <a:r>
              <a:rPr lang="zh-CN" altLang="en-US" dirty="0" smtClean="0"/>
              <a:t>含義</a:t>
            </a:r>
            <a:endParaRPr lang="en-US" altLang="zh-CN" dirty="0" smtClean="0"/>
          </a:p>
          <a:p>
            <a:r>
              <a:rPr lang="en-US" altLang="zh-TW" dirty="0" err="1" smtClean="0"/>
              <a:t>boolean</a:t>
            </a:r>
            <a:r>
              <a:rPr lang="en-US" altLang="zh-TW" dirty="0" smtClean="0"/>
              <a:t>	   	Z</a:t>
            </a:r>
          </a:p>
          <a:p>
            <a:r>
              <a:rPr lang="en-US" altLang="zh-TW" dirty="0" smtClean="0"/>
              <a:t>byte	   	B</a:t>
            </a:r>
          </a:p>
          <a:p>
            <a:r>
              <a:rPr lang="en-US" altLang="zh-TW" dirty="0" smtClean="0"/>
              <a:t>char	   	C</a:t>
            </a:r>
          </a:p>
          <a:p>
            <a:r>
              <a:rPr lang="en-US" altLang="zh-TW" dirty="0" smtClean="0"/>
              <a:t>class or interface	</a:t>
            </a:r>
            <a:r>
              <a:rPr lang="en-US" altLang="zh-TW" dirty="0" err="1" smtClean="0"/>
              <a:t>Lclassname</a:t>
            </a:r>
            <a:r>
              <a:rPr lang="en-US" altLang="zh-TW" dirty="0" smtClean="0"/>
              <a:t>;</a:t>
            </a:r>
          </a:p>
          <a:p>
            <a:r>
              <a:rPr lang="en-US" altLang="zh-TW" dirty="0" smtClean="0"/>
              <a:t>double	   	D</a:t>
            </a:r>
          </a:p>
          <a:p>
            <a:r>
              <a:rPr lang="en-US" altLang="zh-TW" dirty="0" smtClean="0"/>
              <a:t>float	   	F</a:t>
            </a:r>
          </a:p>
          <a:p>
            <a:r>
              <a:rPr lang="en-US" altLang="zh-TW" dirty="0" err="1" smtClean="0"/>
              <a:t>int</a:t>
            </a:r>
            <a:r>
              <a:rPr lang="en-US" altLang="zh-TW" dirty="0" smtClean="0"/>
              <a:t>	   	I</a:t>
            </a:r>
          </a:p>
          <a:p>
            <a:r>
              <a:rPr lang="en-US" altLang="zh-TW" dirty="0" smtClean="0"/>
              <a:t>long	   	J</a:t>
            </a:r>
          </a:p>
          <a:p>
            <a:r>
              <a:rPr lang="en-US" altLang="zh-TW" dirty="0" smtClean="0"/>
              <a:t>short	   	S</a:t>
            </a:r>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32</a:t>
            </a:fld>
            <a:endParaRPr lang="zh-TW" altLang="en-US"/>
          </a:p>
        </p:txBody>
      </p:sp>
    </p:spTree>
    <p:extLst>
      <p:ext uri="{BB962C8B-B14F-4D97-AF65-F5344CB8AC3E}">
        <p14:creationId xmlns:p14="http://schemas.microsoft.com/office/powerpoint/2010/main" val="2688161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mj-lt"/>
              <a:buNone/>
            </a:pPr>
            <a:r>
              <a:rPr lang="zh-CN" altLang="en-US" dirty="0" smtClean="0"/>
              <a:t>造成 </a:t>
            </a:r>
            <a:r>
              <a:rPr lang="en-US" altLang="zh-CN" dirty="0" smtClean="0"/>
              <a:t>Deadlock </a:t>
            </a:r>
            <a:r>
              <a:rPr lang="zh-CN" altLang="en-US" dirty="0" smtClean="0"/>
              <a:t>的</a:t>
            </a:r>
            <a:r>
              <a:rPr lang="en-US" altLang="zh-CN" dirty="0" smtClean="0"/>
              <a:t>4</a:t>
            </a:r>
            <a:r>
              <a:rPr lang="zh-CN" altLang="en-US" dirty="0" smtClean="0"/>
              <a:t>個必要條件：</a:t>
            </a:r>
            <a:endParaRPr lang="en-US" altLang="zh-TW" dirty="0" smtClean="0"/>
          </a:p>
          <a:p>
            <a:pPr marL="0" indent="0">
              <a:buFont typeface="+mj-lt"/>
              <a:buNone/>
            </a:pPr>
            <a:r>
              <a:rPr lang="en-US" altLang="zh-TW" dirty="0" smtClean="0"/>
              <a:t>1</a:t>
            </a:r>
            <a:r>
              <a:rPr lang="en-US" altLang="zh-CN" dirty="0" smtClean="0"/>
              <a:t>. </a:t>
            </a:r>
            <a:r>
              <a:rPr lang="zh-TW" altLang="en-US" dirty="0" smtClean="0"/>
              <a:t>互斥使用，即當資源被一個線程使用</a:t>
            </a:r>
            <a:r>
              <a:rPr lang="en-US" altLang="zh-TW" dirty="0" smtClean="0"/>
              <a:t>(</a:t>
            </a:r>
            <a:r>
              <a:rPr lang="zh-TW" altLang="en-US" dirty="0" smtClean="0"/>
              <a:t>佔有</a:t>
            </a:r>
            <a:r>
              <a:rPr lang="en-US" altLang="zh-TW" dirty="0" smtClean="0"/>
              <a:t>)</a:t>
            </a:r>
            <a:r>
              <a:rPr lang="zh-TW" altLang="en-US" dirty="0" smtClean="0"/>
              <a:t>時，別的線程不能使用</a:t>
            </a:r>
          </a:p>
          <a:p>
            <a:pPr marL="0" indent="0">
              <a:buFont typeface="+mj-lt"/>
              <a:buNone/>
            </a:pPr>
            <a:r>
              <a:rPr lang="en-US" altLang="zh-TW" dirty="0" smtClean="0"/>
              <a:t>2</a:t>
            </a:r>
            <a:r>
              <a:rPr lang="en-US" altLang="zh-CN" dirty="0" smtClean="0"/>
              <a:t>. </a:t>
            </a:r>
            <a:r>
              <a:rPr lang="zh-TW" altLang="en-US" dirty="0" smtClean="0"/>
              <a:t>不可搶占，資源請求者不能強制從資源佔有者手中奪取資源，資源只能由資源佔有者主動釋放。</a:t>
            </a:r>
          </a:p>
          <a:p>
            <a:pPr marL="0" indent="0">
              <a:buFont typeface="+mj-lt"/>
              <a:buNone/>
            </a:pPr>
            <a:r>
              <a:rPr lang="en-US" altLang="zh-TW" dirty="0" smtClean="0"/>
              <a:t>3</a:t>
            </a:r>
            <a:r>
              <a:rPr lang="en-US" altLang="zh-CN" dirty="0" smtClean="0"/>
              <a:t>. </a:t>
            </a:r>
            <a:r>
              <a:rPr lang="zh-TW" altLang="en-US" dirty="0" smtClean="0"/>
              <a:t>請求和保持，即當資源請求者在請求其他的資源的同時保持對原有資源的佔有。</a:t>
            </a:r>
          </a:p>
          <a:p>
            <a:pPr marL="0" indent="0">
              <a:buFont typeface="+mj-lt"/>
              <a:buNone/>
            </a:pPr>
            <a:r>
              <a:rPr lang="en-US" altLang="zh-TW" dirty="0" smtClean="0"/>
              <a:t>4</a:t>
            </a:r>
            <a:r>
              <a:rPr lang="en-US" altLang="zh-CN" dirty="0" smtClean="0"/>
              <a:t>. </a:t>
            </a:r>
            <a:r>
              <a:rPr lang="zh-TW" altLang="en-US" dirty="0" smtClean="0"/>
              <a:t>循環等待，即存在一個等待隊列：</a:t>
            </a:r>
            <a:r>
              <a:rPr lang="en-US" altLang="zh-TW" dirty="0" smtClean="0"/>
              <a:t>P1</a:t>
            </a:r>
            <a:r>
              <a:rPr lang="zh-TW" altLang="en-US" dirty="0" smtClean="0"/>
              <a:t>佔有</a:t>
            </a:r>
            <a:r>
              <a:rPr lang="en-US" altLang="zh-TW" dirty="0" smtClean="0"/>
              <a:t>P2</a:t>
            </a:r>
            <a:r>
              <a:rPr lang="zh-TW" altLang="en-US" dirty="0" smtClean="0"/>
              <a:t>的資源，</a:t>
            </a:r>
            <a:r>
              <a:rPr lang="en-US" altLang="zh-TW" dirty="0" smtClean="0"/>
              <a:t>P2</a:t>
            </a:r>
            <a:r>
              <a:rPr lang="zh-TW" altLang="en-US" dirty="0" smtClean="0"/>
              <a:t>佔有</a:t>
            </a:r>
            <a:r>
              <a:rPr lang="en-US" altLang="zh-TW" dirty="0" smtClean="0"/>
              <a:t>P3</a:t>
            </a:r>
            <a:r>
              <a:rPr lang="zh-TW" altLang="en-US" dirty="0" smtClean="0"/>
              <a:t>的資源，</a:t>
            </a:r>
            <a:r>
              <a:rPr lang="en-US" altLang="zh-TW" dirty="0" smtClean="0"/>
              <a:t>P3</a:t>
            </a:r>
            <a:r>
              <a:rPr lang="zh-TW" altLang="en-US" dirty="0" smtClean="0"/>
              <a:t>佔有</a:t>
            </a:r>
            <a:r>
              <a:rPr lang="en-US" altLang="zh-TW" dirty="0" smtClean="0"/>
              <a:t>P1</a:t>
            </a:r>
            <a:r>
              <a:rPr lang="zh-TW" altLang="en-US" dirty="0" smtClean="0"/>
              <a:t>的資源。 這樣就形成了一個等待環路。</a:t>
            </a:r>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33</a:t>
            </a:fld>
            <a:endParaRPr lang="zh-TW" altLang="en-US"/>
          </a:p>
        </p:txBody>
      </p:sp>
    </p:spTree>
    <p:extLst>
      <p:ext uri="{BB962C8B-B14F-4D97-AF65-F5344CB8AC3E}">
        <p14:creationId xmlns:p14="http://schemas.microsoft.com/office/powerpoint/2010/main" val="3364012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程式碼生成的範例</a:t>
            </a:r>
            <a:r>
              <a:rPr lang="en-US" altLang="zh-CN" dirty="0" smtClean="0"/>
              <a:t/>
            </a:r>
            <a:br>
              <a:rPr lang="en-US" altLang="zh-CN" dirty="0" smtClean="0"/>
            </a:br>
            <a:r>
              <a:rPr lang="en-US" altLang="zh-TW" sz="1200" b="1" i="0" kern="1200" dirty="0" smtClean="0">
                <a:solidFill>
                  <a:schemeClr val="tx1"/>
                </a:solidFill>
                <a:effectLst/>
                <a:latin typeface="+mn-lt"/>
                <a:ea typeface="+mn-ea"/>
                <a:cs typeface="+mn-cs"/>
              </a:rPr>
              <a:t>public static void </a:t>
            </a:r>
            <a:r>
              <a:rPr lang="en-US" altLang="zh-TW" sz="1200" b="1" i="0" kern="1200" dirty="0" err="1" smtClean="0">
                <a:solidFill>
                  <a:schemeClr val="tx1"/>
                </a:solidFill>
                <a:effectLst/>
                <a:latin typeface="+mn-lt"/>
                <a:ea typeface="+mn-ea"/>
                <a:cs typeface="+mn-cs"/>
              </a:rPr>
              <a:t>dumpHeap</a:t>
            </a:r>
            <a:r>
              <a:rPr lang="en-US" altLang="zh-TW" sz="1200" b="1" i="0" kern="1200" dirty="0" smtClean="0">
                <a:solidFill>
                  <a:schemeClr val="tx1"/>
                </a:solidFill>
                <a:effectLst/>
                <a:latin typeface="+mn-lt"/>
                <a:ea typeface="+mn-ea"/>
                <a:cs typeface="+mn-cs"/>
              </a:rPr>
              <a:t>(String </a:t>
            </a:r>
            <a:r>
              <a:rPr lang="en-US" altLang="zh-TW" sz="1200" b="1" i="0" kern="1200" dirty="0" err="1" smtClean="0">
                <a:solidFill>
                  <a:schemeClr val="tx1"/>
                </a:solidFill>
                <a:effectLst/>
                <a:latin typeface="+mn-lt"/>
                <a:ea typeface="+mn-ea"/>
                <a:cs typeface="+mn-cs"/>
              </a:rPr>
              <a:t>filePath</a:t>
            </a:r>
            <a:r>
              <a:rPr lang="en-US" altLang="zh-TW" sz="1200" b="1" i="0" kern="1200" dirty="0" smtClean="0">
                <a:solidFill>
                  <a:schemeClr val="tx1"/>
                </a:solidFill>
                <a:effectLst/>
                <a:latin typeface="+mn-lt"/>
                <a:ea typeface="+mn-ea"/>
                <a:cs typeface="+mn-cs"/>
              </a:rPr>
              <a:t>, </a:t>
            </a:r>
            <a:r>
              <a:rPr lang="en-US" altLang="zh-TW" sz="1200" b="1" i="0" kern="1200" dirty="0" err="1" smtClean="0">
                <a:solidFill>
                  <a:schemeClr val="tx1"/>
                </a:solidFill>
                <a:effectLst/>
                <a:latin typeface="+mn-lt"/>
                <a:ea typeface="+mn-ea"/>
                <a:cs typeface="+mn-cs"/>
              </a:rPr>
              <a:t>boolean</a:t>
            </a:r>
            <a:r>
              <a:rPr lang="en-US" altLang="zh-TW" sz="1200" b="1" i="0" kern="1200" dirty="0" smtClean="0">
                <a:solidFill>
                  <a:schemeClr val="tx1"/>
                </a:solidFill>
                <a:effectLst/>
                <a:latin typeface="+mn-lt"/>
                <a:ea typeface="+mn-ea"/>
                <a:cs typeface="+mn-cs"/>
              </a:rPr>
              <a:t> live) throws </a:t>
            </a:r>
            <a:r>
              <a:rPr lang="en-US" altLang="zh-TW" sz="1200" b="1" i="0" kern="1200" dirty="0" err="1" smtClean="0">
                <a:solidFill>
                  <a:schemeClr val="tx1"/>
                </a:solidFill>
                <a:effectLst/>
                <a:latin typeface="+mn-lt"/>
                <a:ea typeface="+mn-ea"/>
                <a:cs typeface="+mn-cs"/>
              </a:rPr>
              <a:t>IOException</a:t>
            </a:r>
            <a:r>
              <a:rPr lang="en-US" altLang="zh-TW" sz="1200" b="1" i="0" kern="1200" dirty="0" smtClean="0">
                <a:solidFill>
                  <a:schemeClr val="tx1"/>
                </a:solidFill>
                <a:effectLst/>
                <a:latin typeface="+mn-lt"/>
                <a:ea typeface="+mn-ea"/>
                <a:cs typeface="+mn-cs"/>
              </a:rPr>
              <a:t> {</a:t>
            </a:r>
          </a:p>
          <a:p>
            <a:r>
              <a:rPr lang="en-US" altLang="zh-TW" sz="1200" b="1" i="0" kern="1200" dirty="0" smtClean="0">
                <a:solidFill>
                  <a:schemeClr val="tx1"/>
                </a:solidFill>
                <a:effectLst/>
                <a:latin typeface="+mn-lt"/>
                <a:ea typeface="+mn-ea"/>
                <a:cs typeface="+mn-cs"/>
              </a:rPr>
              <a:t>    </a:t>
            </a:r>
            <a:r>
              <a:rPr lang="en-US" altLang="zh-TW" sz="1200" b="1" i="0" kern="1200" dirty="0" err="1" smtClean="0">
                <a:solidFill>
                  <a:schemeClr val="tx1"/>
                </a:solidFill>
                <a:effectLst/>
                <a:latin typeface="+mn-lt"/>
                <a:ea typeface="+mn-ea"/>
                <a:cs typeface="+mn-cs"/>
              </a:rPr>
              <a:t>MBeanServer</a:t>
            </a:r>
            <a:r>
              <a:rPr lang="en-US" altLang="zh-TW" sz="1200" b="1" i="0" kern="1200" dirty="0" smtClean="0">
                <a:solidFill>
                  <a:schemeClr val="tx1"/>
                </a:solidFill>
                <a:effectLst/>
                <a:latin typeface="+mn-lt"/>
                <a:ea typeface="+mn-ea"/>
                <a:cs typeface="+mn-cs"/>
              </a:rPr>
              <a:t> server = </a:t>
            </a:r>
            <a:r>
              <a:rPr lang="en-US" altLang="zh-TW" sz="1200" b="1" i="0" kern="1200" dirty="0" err="1" smtClean="0">
                <a:solidFill>
                  <a:schemeClr val="tx1"/>
                </a:solidFill>
                <a:effectLst/>
                <a:latin typeface="+mn-lt"/>
                <a:ea typeface="+mn-ea"/>
                <a:cs typeface="+mn-cs"/>
              </a:rPr>
              <a:t>ManagementFactory.getPlatformMBeanServer</a:t>
            </a:r>
            <a:r>
              <a:rPr lang="en-US" altLang="zh-TW" sz="1200" b="1" i="0" kern="1200" dirty="0" smtClean="0">
                <a:solidFill>
                  <a:schemeClr val="tx1"/>
                </a:solidFill>
                <a:effectLst/>
                <a:latin typeface="+mn-lt"/>
                <a:ea typeface="+mn-ea"/>
                <a:cs typeface="+mn-cs"/>
              </a:rPr>
              <a:t>();</a:t>
            </a:r>
          </a:p>
          <a:p>
            <a:r>
              <a:rPr lang="en-US" altLang="zh-TW" sz="1200" b="1" i="0" kern="1200" dirty="0" smtClean="0">
                <a:solidFill>
                  <a:schemeClr val="tx1"/>
                </a:solidFill>
                <a:effectLst/>
                <a:latin typeface="+mn-lt"/>
                <a:ea typeface="+mn-ea"/>
                <a:cs typeface="+mn-cs"/>
              </a:rPr>
              <a:t>    </a:t>
            </a:r>
            <a:r>
              <a:rPr lang="en-US" altLang="zh-TW" sz="1200" b="1" i="0" kern="1200" dirty="0" err="1" smtClean="0">
                <a:solidFill>
                  <a:schemeClr val="tx1"/>
                </a:solidFill>
                <a:effectLst/>
                <a:latin typeface="+mn-lt"/>
                <a:ea typeface="+mn-ea"/>
                <a:cs typeface="+mn-cs"/>
              </a:rPr>
              <a:t>HotSpotDiagnosticMXBean</a:t>
            </a:r>
            <a:r>
              <a:rPr lang="en-US" altLang="zh-TW" sz="1200" b="1" i="0" kern="1200" dirty="0" smtClean="0">
                <a:solidFill>
                  <a:schemeClr val="tx1"/>
                </a:solidFill>
                <a:effectLst/>
                <a:latin typeface="+mn-lt"/>
                <a:ea typeface="+mn-ea"/>
                <a:cs typeface="+mn-cs"/>
              </a:rPr>
              <a:t> </a:t>
            </a:r>
            <a:r>
              <a:rPr lang="en-US" altLang="zh-TW" sz="1200" b="1" i="0" kern="1200" dirty="0" err="1" smtClean="0">
                <a:solidFill>
                  <a:schemeClr val="tx1"/>
                </a:solidFill>
                <a:effectLst/>
                <a:latin typeface="+mn-lt"/>
                <a:ea typeface="+mn-ea"/>
                <a:cs typeface="+mn-cs"/>
              </a:rPr>
              <a:t>mxBean</a:t>
            </a:r>
            <a:r>
              <a:rPr lang="en-US" altLang="zh-TW" sz="1200" b="1" i="0" kern="1200" dirty="0" smtClean="0">
                <a:solidFill>
                  <a:schemeClr val="tx1"/>
                </a:solidFill>
                <a:effectLst/>
                <a:latin typeface="+mn-lt"/>
                <a:ea typeface="+mn-ea"/>
                <a:cs typeface="+mn-cs"/>
              </a:rPr>
              <a:t> = </a:t>
            </a:r>
            <a:r>
              <a:rPr lang="en-US" altLang="zh-TW" sz="1200" b="1" i="0" kern="1200" dirty="0" err="1" smtClean="0">
                <a:solidFill>
                  <a:schemeClr val="tx1"/>
                </a:solidFill>
                <a:effectLst/>
                <a:latin typeface="+mn-lt"/>
                <a:ea typeface="+mn-ea"/>
                <a:cs typeface="+mn-cs"/>
              </a:rPr>
              <a:t>ManagementFactory.newPlatformMXBeanProxy</a:t>
            </a:r>
            <a:r>
              <a:rPr lang="en-US" altLang="zh-TW" sz="1200" b="1" i="0" kern="1200" dirty="0" smtClean="0">
                <a:solidFill>
                  <a:schemeClr val="tx1"/>
                </a:solidFill>
                <a:effectLst/>
                <a:latin typeface="+mn-lt"/>
                <a:ea typeface="+mn-ea"/>
                <a:cs typeface="+mn-cs"/>
              </a:rPr>
              <a:t>(</a:t>
            </a:r>
          </a:p>
          <a:p>
            <a:r>
              <a:rPr lang="en-US" altLang="zh-TW" sz="1200" b="1" i="0" kern="1200" dirty="0" smtClean="0">
                <a:solidFill>
                  <a:schemeClr val="tx1"/>
                </a:solidFill>
                <a:effectLst/>
                <a:latin typeface="+mn-lt"/>
                <a:ea typeface="+mn-ea"/>
                <a:cs typeface="+mn-cs"/>
              </a:rPr>
              <a:t>      server, "</a:t>
            </a:r>
            <a:r>
              <a:rPr lang="en-US" altLang="zh-TW" sz="1200" b="1" i="0" kern="1200" dirty="0" err="1" smtClean="0">
                <a:solidFill>
                  <a:schemeClr val="tx1"/>
                </a:solidFill>
                <a:effectLst/>
                <a:latin typeface="+mn-lt"/>
                <a:ea typeface="+mn-ea"/>
                <a:cs typeface="+mn-cs"/>
              </a:rPr>
              <a:t>com.sun.management:type</a:t>
            </a:r>
            <a:r>
              <a:rPr lang="en-US" altLang="zh-TW" sz="1200" b="1" i="0" kern="1200" dirty="0" smtClean="0">
                <a:solidFill>
                  <a:schemeClr val="tx1"/>
                </a:solidFill>
                <a:effectLst/>
                <a:latin typeface="+mn-lt"/>
                <a:ea typeface="+mn-ea"/>
                <a:cs typeface="+mn-cs"/>
              </a:rPr>
              <a:t>=</a:t>
            </a:r>
            <a:r>
              <a:rPr lang="en-US" altLang="zh-TW" sz="1200" b="1" i="0" kern="1200" dirty="0" err="1" smtClean="0">
                <a:solidFill>
                  <a:schemeClr val="tx1"/>
                </a:solidFill>
                <a:effectLst/>
                <a:latin typeface="+mn-lt"/>
                <a:ea typeface="+mn-ea"/>
                <a:cs typeface="+mn-cs"/>
              </a:rPr>
              <a:t>HotSpotDiagnostic</a:t>
            </a:r>
            <a:r>
              <a:rPr lang="en-US" altLang="zh-TW" sz="1200" b="1" i="0" kern="1200" dirty="0" smtClean="0">
                <a:solidFill>
                  <a:schemeClr val="tx1"/>
                </a:solidFill>
                <a:effectLst/>
                <a:latin typeface="+mn-lt"/>
                <a:ea typeface="+mn-ea"/>
                <a:cs typeface="+mn-cs"/>
              </a:rPr>
              <a:t>", </a:t>
            </a:r>
            <a:r>
              <a:rPr lang="en-US" altLang="zh-TW" sz="1200" b="1" i="0" kern="1200" dirty="0" err="1" smtClean="0">
                <a:solidFill>
                  <a:schemeClr val="tx1"/>
                </a:solidFill>
                <a:effectLst/>
                <a:latin typeface="+mn-lt"/>
                <a:ea typeface="+mn-ea"/>
                <a:cs typeface="+mn-cs"/>
              </a:rPr>
              <a:t>HotSpotDiagnosticMXBean.class</a:t>
            </a:r>
            <a:r>
              <a:rPr lang="en-US" altLang="zh-TW" sz="1200" b="1" i="0" kern="1200" dirty="0" smtClean="0">
                <a:solidFill>
                  <a:schemeClr val="tx1"/>
                </a:solidFill>
                <a:effectLst/>
                <a:latin typeface="+mn-lt"/>
                <a:ea typeface="+mn-ea"/>
                <a:cs typeface="+mn-cs"/>
              </a:rPr>
              <a:t>);</a:t>
            </a:r>
          </a:p>
          <a:p>
            <a:r>
              <a:rPr lang="en-US" altLang="zh-TW" sz="1200" b="1" i="0" kern="1200" dirty="0" smtClean="0">
                <a:solidFill>
                  <a:schemeClr val="tx1"/>
                </a:solidFill>
                <a:effectLst/>
                <a:latin typeface="+mn-lt"/>
                <a:ea typeface="+mn-ea"/>
                <a:cs typeface="+mn-cs"/>
              </a:rPr>
              <a:t>    </a:t>
            </a:r>
            <a:r>
              <a:rPr lang="en-US" altLang="zh-TW" sz="1200" b="1" i="0" kern="1200" dirty="0" err="1" smtClean="0">
                <a:solidFill>
                  <a:schemeClr val="tx1"/>
                </a:solidFill>
                <a:effectLst/>
                <a:latin typeface="+mn-lt"/>
                <a:ea typeface="+mn-ea"/>
                <a:cs typeface="+mn-cs"/>
              </a:rPr>
              <a:t>mxBean.dumpHeap</a:t>
            </a:r>
            <a:r>
              <a:rPr lang="en-US" altLang="zh-TW" sz="1200" b="1" i="0" kern="1200" dirty="0" smtClean="0">
                <a:solidFill>
                  <a:schemeClr val="tx1"/>
                </a:solidFill>
                <a:effectLst/>
                <a:latin typeface="+mn-lt"/>
                <a:ea typeface="+mn-ea"/>
                <a:cs typeface="+mn-cs"/>
              </a:rPr>
              <a:t>(</a:t>
            </a:r>
            <a:r>
              <a:rPr lang="en-US" altLang="zh-TW" sz="1200" b="1" i="0" kern="1200" dirty="0" err="1" smtClean="0">
                <a:solidFill>
                  <a:schemeClr val="tx1"/>
                </a:solidFill>
                <a:effectLst/>
                <a:latin typeface="+mn-lt"/>
                <a:ea typeface="+mn-ea"/>
                <a:cs typeface="+mn-cs"/>
              </a:rPr>
              <a:t>filePath</a:t>
            </a:r>
            <a:r>
              <a:rPr lang="en-US" altLang="zh-TW" sz="1200" b="1" i="0" kern="1200" dirty="0" smtClean="0">
                <a:solidFill>
                  <a:schemeClr val="tx1"/>
                </a:solidFill>
                <a:effectLst/>
                <a:latin typeface="+mn-lt"/>
                <a:ea typeface="+mn-ea"/>
                <a:cs typeface="+mn-cs"/>
              </a:rPr>
              <a:t>, live);</a:t>
            </a:r>
          </a:p>
          <a:p>
            <a:r>
              <a:rPr lang="en-US" altLang="zh-TW" sz="1200" b="1" i="0" kern="1200" dirty="0" smtClean="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34</a:t>
            </a:fld>
            <a:endParaRPr lang="zh-TW" altLang="en-US"/>
          </a:p>
        </p:txBody>
      </p:sp>
    </p:spTree>
    <p:extLst>
      <p:ext uri="{BB962C8B-B14F-4D97-AF65-F5344CB8AC3E}">
        <p14:creationId xmlns:p14="http://schemas.microsoft.com/office/powerpoint/2010/main" val="3701371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35</a:t>
            </a:fld>
            <a:endParaRPr lang="zh-TW" altLang="en-US"/>
          </a:p>
        </p:txBody>
      </p:sp>
    </p:spTree>
    <p:extLst>
      <p:ext uri="{BB962C8B-B14F-4D97-AF65-F5344CB8AC3E}">
        <p14:creationId xmlns:p14="http://schemas.microsoft.com/office/powerpoint/2010/main" val="32019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CN" dirty="0" smtClean="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36</a:t>
            </a:fld>
            <a:endParaRPr lang="zh-TW" altLang="en-US"/>
          </a:p>
        </p:txBody>
      </p:sp>
    </p:spTree>
    <p:extLst>
      <p:ext uri="{BB962C8B-B14F-4D97-AF65-F5344CB8AC3E}">
        <p14:creationId xmlns:p14="http://schemas.microsoft.com/office/powerpoint/2010/main" val="196190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37</a:t>
            </a:fld>
            <a:endParaRPr lang="zh-TW" altLang="en-US"/>
          </a:p>
        </p:txBody>
      </p:sp>
    </p:spTree>
    <p:extLst>
      <p:ext uri="{BB962C8B-B14F-4D97-AF65-F5344CB8AC3E}">
        <p14:creationId xmlns:p14="http://schemas.microsoft.com/office/powerpoint/2010/main" val="3427800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38</a:t>
            </a:fld>
            <a:endParaRPr lang="zh-TW" altLang="en-US"/>
          </a:p>
        </p:txBody>
      </p:sp>
    </p:spTree>
    <p:extLst>
      <p:ext uri="{BB962C8B-B14F-4D97-AF65-F5344CB8AC3E}">
        <p14:creationId xmlns:p14="http://schemas.microsoft.com/office/powerpoint/2010/main" val="3821622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39</a:t>
            </a:fld>
            <a:endParaRPr lang="zh-TW" altLang="en-US"/>
          </a:p>
        </p:txBody>
      </p:sp>
    </p:spTree>
    <p:extLst>
      <p:ext uri="{BB962C8B-B14F-4D97-AF65-F5344CB8AC3E}">
        <p14:creationId xmlns:p14="http://schemas.microsoft.com/office/powerpoint/2010/main" val="3512746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40</a:t>
            </a:fld>
            <a:endParaRPr lang="zh-TW" altLang="en-US"/>
          </a:p>
        </p:txBody>
      </p:sp>
    </p:spTree>
    <p:extLst>
      <p:ext uri="{BB962C8B-B14F-4D97-AF65-F5344CB8AC3E}">
        <p14:creationId xmlns:p14="http://schemas.microsoft.com/office/powerpoint/2010/main" val="3763057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a:t>
            </a:fld>
            <a:endParaRPr lang="zh-TW" altLang="en-US"/>
          </a:p>
        </p:txBody>
      </p:sp>
    </p:spTree>
    <p:extLst>
      <p:ext uri="{BB962C8B-B14F-4D97-AF65-F5344CB8AC3E}">
        <p14:creationId xmlns:p14="http://schemas.microsoft.com/office/powerpoint/2010/main" val="14868651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41</a:t>
            </a:fld>
            <a:endParaRPr lang="zh-TW" altLang="en-US"/>
          </a:p>
        </p:txBody>
      </p:sp>
    </p:spTree>
    <p:extLst>
      <p:ext uri="{BB962C8B-B14F-4D97-AF65-F5344CB8AC3E}">
        <p14:creationId xmlns:p14="http://schemas.microsoft.com/office/powerpoint/2010/main" val="986472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42</a:t>
            </a:fld>
            <a:endParaRPr lang="zh-TW" altLang="en-US"/>
          </a:p>
        </p:txBody>
      </p:sp>
    </p:spTree>
    <p:extLst>
      <p:ext uri="{BB962C8B-B14F-4D97-AF65-F5344CB8AC3E}">
        <p14:creationId xmlns:p14="http://schemas.microsoft.com/office/powerpoint/2010/main" val="1195986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43</a:t>
            </a:fld>
            <a:endParaRPr lang="zh-TW" altLang="en-US"/>
          </a:p>
        </p:txBody>
      </p:sp>
    </p:spTree>
    <p:extLst>
      <p:ext uri="{BB962C8B-B14F-4D97-AF65-F5344CB8AC3E}">
        <p14:creationId xmlns:p14="http://schemas.microsoft.com/office/powerpoint/2010/main" val="4283157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44</a:t>
            </a:fld>
            <a:endParaRPr lang="zh-TW" altLang="en-US"/>
          </a:p>
        </p:txBody>
      </p:sp>
    </p:spTree>
    <p:extLst>
      <p:ext uri="{BB962C8B-B14F-4D97-AF65-F5344CB8AC3E}">
        <p14:creationId xmlns:p14="http://schemas.microsoft.com/office/powerpoint/2010/main" val="901372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45</a:t>
            </a:fld>
            <a:endParaRPr lang="zh-TW" altLang="en-US"/>
          </a:p>
        </p:txBody>
      </p:sp>
    </p:spTree>
    <p:extLst>
      <p:ext uri="{BB962C8B-B14F-4D97-AF65-F5344CB8AC3E}">
        <p14:creationId xmlns:p14="http://schemas.microsoft.com/office/powerpoint/2010/main" val="5352734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46</a:t>
            </a:fld>
            <a:endParaRPr lang="zh-TW" altLang="en-US"/>
          </a:p>
        </p:txBody>
      </p:sp>
    </p:spTree>
    <p:extLst>
      <p:ext uri="{BB962C8B-B14F-4D97-AF65-F5344CB8AC3E}">
        <p14:creationId xmlns:p14="http://schemas.microsoft.com/office/powerpoint/2010/main" val="25423423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47</a:t>
            </a:fld>
            <a:endParaRPr lang="zh-TW" altLang="en-US"/>
          </a:p>
        </p:txBody>
      </p:sp>
    </p:spTree>
    <p:extLst>
      <p:ext uri="{BB962C8B-B14F-4D97-AF65-F5344CB8AC3E}">
        <p14:creationId xmlns:p14="http://schemas.microsoft.com/office/powerpoint/2010/main" val="37318510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48</a:t>
            </a:fld>
            <a:endParaRPr lang="zh-TW" altLang="en-US"/>
          </a:p>
        </p:txBody>
      </p:sp>
    </p:spTree>
    <p:extLst>
      <p:ext uri="{BB962C8B-B14F-4D97-AF65-F5344CB8AC3E}">
        <p14:creationId xmlns:p14="http://schemas.microsoft.com/office/powerpoint/2010/main" val="462594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49</a:t>
            </a:fld>
            <a:endParaRPr lang="zh-TW" altLang="en-US"/>
          </a:p>
        </p:txBody>
      </p:sp>
    </p:spTree>
    <p:extLst>
      <p:ext uri="{BB962C8B-B14F-4D97-AF65-F5344CB8AC3E}">
        <p14:creationId xmlns:p14="http://schemas.microsoft.com/office/powerpoint/2010/main" val="23910237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50</a:t>
            </a:fld>
            <a:endParaRPr lang="zh-TW" altLang="en-US"/>
          </a:p>
        </p:txBody>
      </p:sp>
    </p:spTree>
    <p:extLst>
      <p:ext uri="{BB962C8B-B14F-4D97-AF65-F5344CB8AC3E}">
        <p14:creationId xmlns:p14="http://schemas.microsoft.com/office/powerpoint/2010/main" val="38030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6</a:t>
            </a:fld>
            <a:endParaRPr lang="zh-TW" altLang="en-US"/>
          </a:p>
        </p:txBody>
      </p:sp>
    </p:spTree>
    <p:extLst>
      <p:ext uri="{BB962C8B-B14F-4D97-AF65-F5344CB8AC3E}">
        <p14:creationId xmlns:p14="http://schemas.microsoft.com/office/powerpoint/2010/main" val="31976585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51</a:t>
            </a:fld>
            <a:endParaRPr lang="zh-TW" altLang="en-US"/>
          </a:p>
        </p:txBody>
      </p:sp>
    </p:spTree>
    <p:extLst>
      <p:ext uri="{BB962C8B-B14F-4D97-AF65-F5344CB8AC3E}">
        <p14:creationId xmlns:p14="http://schemas.microsoft.com/office/powerpoint/2010/main" val="2623112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52</a:t>
            </a:fld>
            <a:endParaRPr lang="zh-TW" altLang="en-US"/>
          </a:p>
        </p:txBody>
      </p:sp>
    </p:spTree>
    <p:extLst>
      <p:ext uri="{BB962C8B-B14F-4D97-AF65-F5344CB8AC3E}">
        <p14:creationId xmlns:p14="http://schemas.microsoft.com/office/powerpoint/2010/main" val="15749955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53</a:t>
            </a:fld>
            <a:endParaRPr lang="zh-TW" altLang="en-US"/>
          </a:p>
        </p:txBody>
      </p:sp>
    </p:spTree>
    <p:extLst>
      <p:ext uri="{BB962C8B-B14F-4D97-AF65-F5344CB8AC3E}">
        <p14:creationId xmlns:p14="http://schemas.microsoft.com/office/powerpoint/2010/main" val="41158403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54</a:t>
            </a:fld>
            <a:endParaRPr lang="zh-TW" altLang="en-US"/>
          </a:p>
        </p:txBody>
      </p:sp>
    </p:spTree>
    <p:extLst>
      <p:ext uri="{BB962C8B-B14F-4D97-AF65-F5344CB8AC3E}">
        <p14:creationId xmlns:p14="http://schemas.microsoft.com/office/powerpoint/2010/main" val="29668160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55</a:t>
            </a:fld>
            <a:endParaRPr lang="zh-TW" altLang="en-US"/>
          </a:p>
        </p:txBody>
      </p:sp>
    </p:spTree>
    <p:extLst>
      <p:ext uri="{BB962C8B-B14F-4D97-AF65-F5344CB8AC3E}">
        <p14:creationId xmlns:p14="http://schemas.microsoft.com/office/powerpoint/2010/main" val="11213803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56</a:t>
            </a:fld>
            <a:endParaRPr lang="zh-TW" altLang="en-US"/>
          </a:p>
        </p:txBody>
      </p:sp>
    </p:spTree>
    <p:extLst>
      <p:ext uri="{BB962C8B-B14F-4D97-AF65-F5344CB8AC3E}">
        <p14:creationId xmlns:p14="http://schemas.microsoft.com/office/powerpoint/2010/main" val="34223664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0" indent="0" algn="l" rtl="0">
              <a:spcBef>
                <a:spcPts val="0"/>
              </a:spcBef>
              <a:spcAft>
                <a:spcPts val="0"/>
              </a:spcAft>
              <a:buNone/>
            </a:pPr>
            <a:r>
              <a:rPr lang="zh-TW" altLang="en-US" dirty="0" smtClean="0"/>
              <a:t>依據</a:t>
            </a:r>
            <a:r>
              <a:rPr lang="en-US" altLang="zh-TW" dirty="0" smtClean="0"/>
              <a:t>compile time</a:t>
            </a:r>
            <a:r>
              <a:rPr lang="zh-TW" altLang="en-US" dirty="0" smtClean="0"/>
              <a:t>能不能檢查出來</a:t>
            </a:r>
          </a:p>
          <a:p>
            <a:pPr marL="0" lvl="0" indent="0" algn="l" rtl="0">
              <a:spcBef>
                <a:spcPts val="0"/>
              </a:spcBef>
              <a:spcAft>
                <a:spcPts val="0"/>
              </a:spcAft>
              <a:buNone/>
            </a:pPr>
            <a:r>
              <a:rPr lang="zh-TW" altLang="en-US" dirty="0" smtClean="0"/>
              <a:t>看</a:t>
            </a:r>
            <a:r>
              <a:rPr lang="en-US" altLang="zh-TW" dirty="0" smtClean="0"/>
              <a:t>eclipse</a:t>
            </a:r>
            <a:r>
              <a:rPr lang="zh-TW" altLang="en-US" dirty="0" smtClean="0"/>
              <a:t>紅色鬚鬚</a:t>
            </a:r>
          </a:p>
          <a:p>
            <a:pPr marL="0" lvl="0" indent="0" algn="l" rtl="0">
              <a:spcBef>
                <a:spcPts val="0"/>
              </a:spcBef>
              <a:spcAft>
                <a:spcPts val="0"/>
              </a:spcAft>
              <a:buClr>
                <a:schemeClr val="dk1"/>
              </a:buClr>
              <a:buSzPts val="1100"/>
              <a:buFont typeface="Arial"/>
              <a:buNone/>
            </a:pPr>
            <a:r>
              <a:rPr lang="zh-TW" altLang="en-US" dirty="0" smtClean="0"/>
              <a:t>實務上，沒有辦法這樣看</a:t>
            </a:r>
          </a:p>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57</a:t>
            </a:fld>
            <a:endParaRPr lang="zh-TW" altLang="en-US"/>
          </a:p>
        </p:txBody>
      </p:sp>
    </p:spTree>
    <p:extLst>
      <p:ext uri="{BB962C8B-B14F-4D97-AF65-F5344CB8AC3E}">
        <p14:creationId xmlns:p14="http://schemas.microsoft.com/office/powerpoint/2010/main" val="16599508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58</a:t>
            </a:fld>
            <a:endParaRPr lang="zh-TW" altLang="en-US"/>
          </a:p>
        </p:txBody>
      </p:sp>
    </p:spTree>
    <p:extLst>
      <p:ext uri="{BB962C8B-B14F-4D97-AF65-F5344CB8AC3E}">
        <p14:creationId xmlns:p14="http://schemas.microsoft.com/office/powerpoint/2010/main" val="29362339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59</a:t>
            </a:fld>
            <a:endParaRPr lang="zh-TW" altLang="en-US"/>
          </a:p>
        </p:txBody>
      </p:sp>
    </p:spTree>
    <p:extLst>
      <p:ext uri="{BB962C8B-B14F-4D97-AF65-F5344CB8AC3E}">
        <p14:creationId xmlns:p14="http://schemas.microsoft.com/office/powerpoint/2010/main" val="9329222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60</a:t>
            </a:fld>
            <a:endParaRPr lang="zh-TW" altLang="en-US"/>
          </a:p>
        </p:txBody>
      </p:sp>
    </p:spTree>
    <p:extLst>
      <p:ext uri="{BB962C8B-B14F-4D97-AF65-F5344CB8AC3E}">
        <p14:creationId xmlns:p14="http://schemas.microsoft.com/office/powerpoint/2010/main" val="271339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7</a:t>
            </a:fld>
            <a:endParaRPr lang="zh-TW" altLang="en-US"/>
          </a:p>
        </p:txBody>
      </p:sp>
    </p:spTree>
    <p:extLst>
      <p:ext uri="{BB962C8B-B14F-4D97-AF65-F5344CB8AC3E}">
        <p14:creationId xmlns:p14="http://schemas.microsoft.com/office/powerpoint/2010/main" val="36377588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61</a:t>
            </a:fld>
            <a:endParaRPr lang="zh-TW" altLang="en-US"/>
          </a:p>
        </p:txBody>
      </p:sp>
    </p:spTree>
    <p:extLst>
      <p:ext uri="{BB962C8B-B14F-4D97-AF65-F5344CB8AC3E}">
        <p14:creationId xmlns:p14="http://schemas.microsoft.com/office/powerpoint/2010/main" val="16872620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62</a:t>
            </a:fld>
            <a:endParaRPr lang="zh-TW" altLang="en-US"/>
          </a:p>
        </p:txBody>
      </p:sp>
    </p:spTree>
    <p:extLst>
      <p:ext uri="{BB962C8B-B14F-4D97-AF65-F5344CB8AC3E}">
        <p14:creationId xmlns:p14="http://schemas.microsoft.com/office/powerpoint/2010/main" val="22467899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dirty="0" smtClean="0"/>
              <a:t>JDK 9 </a:t>
            </a:r>
            <a:r>
              <a:rPr lang="zh-CN" altLang="en-US" dirty="0" smtClean="0"/>
              <a:t>以後，可以將 </a:t>
            </a:r>
            <a:r>
              <a:rPr lang="en-US" altLang="zh-CN" dirty="0" smtClean="0"/>
              <a:t>Resource</a:t>
            </a:r>
            <a:r>
              <a:rPr lang="en-US" altLang="zh-CN" baseline="0" dirty="0" smtClean="0"/>
              <a:t> </a:t>
            </a:r>
            <a:r>
              <a:rPr lang="zh-CN" altLang="en-US" baseline="0" dirty="0" smtClean="0"/>
              <a:t>的宣告置於 </a:t>
            </a:r>
            <a:r>
              <a:rPr lang="en-US" altLang="zh-CN" baseline="0" dirty="0" smtClean="0"/>
              <a:t>try() </a:t>
            </a:r>
            <a:r>
              <a:rPr lang="zh-CN" altLang="en-US" baseline="0" dirty="0" smtClean="0"/>
              <a:t>之前，如：</a:t>
            </a:r>
            <a:endParaRPr lang="en-US" altLang="zh-CN" baseline="0" dirty="0" smtClean="0"/>
          </a:p>
          <a:p>
            <a:endParaRPr lang="en-US" altLang="zh-TW" dirty="0" smtClean="0"/>
          </a:p>
          <a:p>
            <a:r>
              <a:rPr lang="en-US" altLang="zh-TW" sz="1200" dirty="0" smtClean="0">
                <a:solidFill>
                  <a:srgbClr val="FF0000"/>
                </a:solidFill>
                <a:latin typeface="Arial" panose="020B0604020202020204" pitchFamily="34" charset="0"/>
                <a:ea typeface="微軟正黑體" panose="020B0604030504040204" pitchFamily="34" charset="-120"/>
                <a:cs typeface="Arial" panose="020B0604020202020204" pitchFamily="34" charset="0"/>
              </a:rPr>
              <a:t>Resource res = new Resource();</a:t>
            </a:r>
            <a:endParaRPr lang="en-US" altLang="zh-TW" dirty="0" smtClean="0"/>
          </a:p>
          <a:p>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try </a:t>
            </a:r>
            <a:r>
              <a:rPr lang="en-US" altLang="zh-TW" sz="1200" dirty="0" smtClean="0">
                <a:solidFill>
                  <a:srgbClr val="FF0000"/>
                </a:solidFill>
                <a:latin typeface="Arial" panose="020B0604020202020204" pitchFamily="34" charset="0"/>
                <a:ea typeface="微軟正黑體" panose="020B0604030504040204" pitchFamily="34" charset="-120"/>
                <a:cs typeface="Arial" panose="020B0604020202020204" pitchFamily="34" charset="0"/>
              </a:rPr>
              <a:t>(res) </a:t>
            </a:r>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a:t>
            </a:r>
          </a:p>
          <a:p>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	// </a:t>
            </a:r>
            <a:r>
              <a:rPr lang="zh-TW" altLang="en-US"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其他處理</a:t>
            </a:r>
          </a:p>
          <a:p>
            <a:r>
              <a:rPr lang="zh-TW" altLang="en-US"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	</a:t>
            </a:r>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 </a:t>
            </a:r>
            <a:r>
              <a:rPr lang="zh-TW" altLang="en-US"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在 </a:t>
            </a:r>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try </a:t>
            </a:r>
            <a:r>
              <a:rPr lang="zh-TW" altLang="en-US"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後方小括號初始化的資源會在離開 </a:t>
            </a:r>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try </a:t>
            </a:r>
            <a:r>
              <a:rPr lang="zh-TW" altLang="en-US"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區塊時自動呼叫 </a:t>
            </a:r>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close()</a:t>
            </a:r>
          </a:p>
          <a:p>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a:t>
            </a:r>
          </a:p>
          <a:p>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catch (Exception ex) {</a:t>
            </a:r>
          </a:p>
          <a:p>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	// </a:t>
            </a:r>
            <a:r>
              <a:rPr lang="zh-TW" altLang="en-US"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例外處理</a:t>
            </a:r>
          </a:p>
          <a:p>
            <a:r>
              <a:rPr lang="en-US" altLang="zh-TW"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a:t>
            </a:r>
            <a:endParaRPr lang="zh-TW" altLang="en-US" sz="1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63</a:t>
            </a:fld>
            <a:endParaRPr lang="zh-TW" altLang="en-US"/>
          </a:p>
        </p:txBody>
      </p:sp>
    </p:spTree>
    <p:extLst>
      <p:ext uri="{BB962C8B-B14F-4D97-AF65-F5344CB8AC3E}">
        <p14:creationId xmlns:p14="http://schemas.microsoft.com/office/powerpoint/2010/main" val="17360394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64</a:t>
            </a:fld>
            <a:endParaRPr lang="zh-TW" altLang="en-US"/>
          </a:p>
        </p:txBody>
      </p:sp>
    </p:spTree>
    <p:extLst>
      <p:ext uri="{BB962C8B-B14F-4D97-AF65-F5344CB8AC3E}">
        <p14:creationId xmlns:p14="http://schemas.microsoft.com/office/powerpoint/2010/main" val="3681672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65</a:t>
            </a:fld>
            <a:endParaRPr lang="zh-TW" altLang="en-US"/>
          </a:p>
        </p:txBody>
      </p:sp>
    </p:spTree>
    <p:extLst>
      <p:ext uri="{BB962C8B-B14F-4D97-AF65-F5344CB8AC3E}">
        <p14:creationId xmlns:p14="http://schemas.microsoft.com/office/powerpoint/2010/main" val="67937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Put </a:t>
            </a:r>
            <a:r>
              <a:rPr lang="en-US" altLang="zh-CN" dirty="0" err="1" smtClean="0"/>
              <a:t>logging.properties</a:t>
            </a:r>
            <a:r>
              <a:rPr lang="en-US" altLang="zh-CN" dirty="0" smtClean="0"/>
              <a:t> file in </a:t>
            </a:r>
            <a:r>
              <a:rPr lang="en-US" altLang="zh-CN" dirty="0" err="1" smtClean="0"/>
              <a:t>src</a:t>
            </a:r>
            <a:r>
              <a:rPr lang="en-US" altLang="zh-CN" dirty="0" smtClean="0"/>
              <a:t>/main/resources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可以在啟動時的 </a:t>
            </a:r>
            <a:r>
              <a:rPr lang="en-US" altLang="zh-CN" dirty="0" smtClean="0"/>
              <a:t>VM  Arguments </a:t>
            </a:r>
            <a:r>
              <a:rPr lang="zh-CN" altLang="en-US" dirty="0" smtClean="0"/>
              <a:t>加上指定的 </a:t>
            </a:r>
            <a:r>
              <a:rPr lang="en-US" altLang="zh-CN" dirty="0" smtClean="0"/>
              <a:t>level</a:t>
            </a:r>
            <a:br>
              <a:rPr lang="en-US" altLang="zh-CN" dirty="0" smtClean="0"/>
            </a:br>
            <a:r>
              <a:rPr lang="en-US" altLang="zh-TW" dirty="0" smtClean="0"/>
              <a:t>-</a:t>
            </a:r>
            <a:r>
              <a:rPr lang="en-US" altLang="zh-TW" dirty="0" err="1" smtClean="0"/>
              <a:t>Djava.util.logging.config.file</a:t>
            </a:r>
            <a:r>
              <a:rPr lang="en-US" altLang="zh-TW" sz="1200" kern="1200" dirty="0" smtClean="0">
                <a:solidFill>
                  <a:schemeClr val="tx1"/>
                </a:solidFill>
                <a:effectLst/>
                <a:latin typeface="+mn-lt"/>
                <a:ea typeface="+mn-ea"/>
                <a:cs typeface="+mn-cs"/>
              </a:rPr>
              <a:t>=</a:t>
            </a:r>
            <a:r>
              <a:rPr lang="en-US" altLang="zh-CN" dirty="0" err="1" smtClean="0"/>
              <a:t>src</a:t>
            </a:r>
            <a:r>
              <a:rPr lang="en-US" altLang="zh-CN" dirty="0" smtClean="0"/>
              <a:t>/main/resources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en-US" altLang="zh-TW" dirty="0" err="1" smtClean="0"/>
              <a:t>logging.properties</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8</a:t>
            </a:fld>
            <a:endParaRPr lang="zh-TW" altLang="en-US"/>
          </a:p>
        </p:txBody>
      </p:sp>
    </p:spTree>
    <p:extLst>
      <p:ext uri="{BB962C8B-B14F-4D97-AF65-F5344CB8AC3E}">
        <p14:creationId xmlns:p14="http://schemas.microsoft.com/office/powerpoint/2010/main" val="2328412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9</a:t>
            </a:fld>
            <a:endParaRPr lang="zh-TW" altLang="en-US"/>
          </a:p>
        </p:txBody>
      </p:sp>
    </p:spTree>
    <p:extLst>
      <p:ext uri="{BB962C8B-B14F-4D97-AF65-F5344CB8AC3E}">
        <p14:creationId xmlns:p14="http://schemas.microsoft.com/office/powerpoint/2010/main" val="3789549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ConsoleHandler</a:t>
            </a:r>
            <a:r>
              <a:rPr lang="en-US" altLang="zh-TW" baseline="0" dirty="0" smtClean="0"/>
              <a:t> </a:t>
            </a:r>
            <a:r>
              <a:rPr lang="zh-CN" altLang="en-US" baseline="0" dirty="0" smtClean="0"/>
              <a:t>預設使用 </a:t>
            </a:r>
            <a:r>
              <a:rPr lang="en-US" altLang="zh-CN" baseline="0" dirty="0" err="1" smtClean="0"/>
              <a:t>SimpleFormat</a:t>
            </a:r>
            <a:endParaRPr lang="en-US" altLang="zh-CN" baseline="0" dirty="0" smtClean="0"/>
          </a:p>
          <a:p>
            <a:r>
              <a:rPr lang="en-US" altLang="zh-CN" dirty="0" err="1" smtClean="0"/>
              <a:t>FileHandler</a:t>
            </a:r>
            <a:r>
              <a:rPr lang="en-US" altLang="zh-CN" dirty="0" smtClean="0"/>
              <a:t> </a:t>
            </a:r>
            <a:r>
              <a:rPr lang="zh-CN" altLang="en-US" dirty="0" smtClean="0"/>
              <a:t>預設使用 </a:t>
            </a:r>
            <a:r>
              <a:rPr lang="en-US" altLang="zh-CN" dirty="0" err="1" smtClean="0"/>
              <a:t>XMLFormatter</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SocketHandler</a:t>
            </a:r>
            <a:r>
              <a:rPr lang="en-US" altLang="zh-CN" dirty="0" smtClean="0"/>
              <a:t>  </a:t>
            </a:r>
            <a:r>
              <a:rPr lang="zh-CN" altLang="en-US" dirty="0" smtClean="0"/>
              <a:t>預設使用 </a:t>
            </a:r>
            <a:r>
              <a:rPr lang="en-US" altLang="zh-CN" dirty="0" err="1" smtClean="0"/>
              <a:t>XMLFormatter</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Put </a:t>
            </a:r>
            <a:r>
              <a:rPr lang="en-US" altLang="zh-CN" dirty="0" err="1" smtClean="0"/>
              <a:t>logging.properties</a:t>
            </a:r>
            <a:r>
              <a:rPr lang="en-US" altLang="zh-CN" dirty="0" smtClean="0"/>
              <a:t> file in </a:t>
            </a:r>
            <a:r>
              <a:rPr lang="en-US" altLang="zh-CN" dirty="0" err="1" smtClean="0"/>
              <a:t>src</a:t>
            </a:r>
            <a:r>
              <a:rPr lang="en-US" altLang="zh-CN" dirty="0" smtClean="0"/>
              <a:t>/main/resources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可以在啟動時的 </a:t>
            </a:r>
            <a:r>
              <a:rPr lang="en-US" altLang="zh-CN" dirty="0" smtClean="0"/>
              <a:t>VM  Arguments </a:t>
            </a:r>
            <a:r>
              <a:rPr lang="zh-CN" altLang="en-US" dirty="0" smtClean="0"/>
              <a:t>加上指定的 </a:t>
            </a:r>
            <a:r>
              <a:rPr lang="en-US" altLang="zh-CN" dirty="0" smtClean="0"/>
              <a:t>level</a:t>
            </a:r>
            <a:br>
              <a:rPr lang="en-US" altLang="zh-CN" dirty="0" smtClean="0"/>
            </a:br>
            <a:r>
              <a:rPr lang="en-US" altLang="zh-TW" dirty="0" smtClean="0"/>
              <a:t>-</a:t>
            </a:r>
            <a:r>
              <a:rPr lang="en-US" altLang="zh-TW" dirty="0" err="1" smtClean="0"/>
              <a:t>Djava.util.logging.config.file</a:t>
            </a:r>
            <a:r>
              <a:rPr lang="en-US" altLang="zh-TW" sz="1200" kern="1200" dirty="0" smtClean="0">
                <a:solidFill>
                  <a:schemeClr val="tx1"/>
                </a:solidFill>
                <a:effectLst/>
                <a:latin typeface="+mn-lt"/>
                <a:ea typeface="+mn-ea"/>
                <a:cs typeface="+mn-cs"/>
              </a:rPr>
              <a:t>=</a:t>
            </a:r>
            <a:r>
              <a:rPr lang="en-US" altLang="zh-CN" dirty="0" err="1" smtClean="0"/>
              <a:t>src</a:t>
            </a:r>
            <a:r>
              <a:rPr lang="en-US" altLang="zh-CN" dirty="0" smtClean="0"/>
              <a:t>/main/resources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en-US" altLang="zh-TW" dirty="0" err="1" smtClean="0"/>
              <a:t>logging.properties</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投影片編號版面配置區 3"/>
          <p:cNvSpPr>
            <a:spLocks noGrp="1"/>
          </p:cNvSpPr>
          <p:nvPr>
            <p:ph type="sldNum" sz="quarter" idx="10"/>
          </p:nvPr>
        </p:nvSpPr>
        <p:spPr/>
        <p:txBody>
          <a:bodyPr/>
          <a:lstStyle/>
          <a:p>
            <a:fld id="{5DE9BC23-93E8-4651-9E75-C60AC50B8C12}" type="slidenum">
              <a:rPr lang="zh-TW" altLang="en-US" smtClean="0"/>
              <a:t>10</a:t>
            </a:fld>
            <a:endParaRPr lang="zh-TW" altLang="en-US"/>
          </a:p>
        </p:txBody>
      </p:sp>
    </p:spTree>
    <p:extLst>
      <p:ext uri="{BB962C8B-B14F-4D97-AF65-F5344CB8AC3E}">
        <p14:creationId xmlns:p14="http://schemas.microsoft.com/office/powerpoint/2010/main" val="406752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482600" y="1223493"/>
            <a:ext cx="10871200" cy="4953470"/>
          </a:xfrm>
          <a:prstGeom prst="rect">
            <a:avLst/>
          </a:prstGeom>
        </p:spPr>
        <p:txBody>
          <a:bodyPr/>
          <a:lstStyle>
            <a:lvl1pPr>
              <a:defRPr sz="2800" b="0">
                <a:solidFill>
                  <a:srgbClr val="024F6C"/>
                </a:solidFill>
                <a:latin typeface="Arial" panose="020B0604020202020204" pitchFamily="34" charset="0"/>
                <a:ea typeface="微軟正黑體" panose="020B0604030504040204" pitchFamily="34" charset="-120"/>
                <a:cs typeface="Arial" panose="020B0604020202020204" pitchFamily="34" charset="0"/>
              </a:defRPr>
            </a:lvl1pPr>
            <a:lvl2pPr>
              <a:defRPr>
                <a:latin typeface="Arial" panose="020B0604020202020204" pitchFamily="34" charset="0"/>
                <a:ea typeface="微軟正黑體" panose="020B0604030504040204" pitchFamily="34" charset="-120"/>
                <a:cs typeface="Arial" panose="020B0604020202020204" pitchFamily="34" charset="0"/>
              </a:defRPr>
            </a:lvl2pPr>
            <a:lvl3pPr>
              <a:defRPr>
                <a:latin typeface="Arial" panose="020B0604020202020204" pitchFamily="34" charset="0"/>
                <a:ea typeface="微軟正黑體" panose="020B0604030504040204" pitchFamily="34" charset="-120"/>
                <a:cs typeface="Arial" panose="020B0604020202020204" pitchFamily="34" charset="0"/>
              </a:defRPr>
            </a:lvl3pPr>
            <a:lvl4pPr>
              <a:defRPr>
                <a:latin typeface="Arial" panose="020B0604020202020204" pitchFamily="34" charset="0"/>
                <a:ea typeface="微軟正黑體" panose="020B0604030504040204" pitchFamily="34" charset="-120"/>
                <a:cs typeface="Arial" panose="020B0604020202020204" pitchFamily="34" charset="0"/>
              </a:defRPr>
            </a:lvl4pPr>
            <a:lvl5pPr>
              <a:defRPr sz="1600">
                <a:latin typeface="Arial" panose="020B0604020202020204" pitchFamily="34" charset="0"/>
                <a:ea typeface="微軟正黑體" panose="020B0604030504040204" pitchFamily="34" charset="-120"/>
                <a:cs typeface="Arial" panose="020B0604020202020204" pitchFamily="34" charset="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ea typeface="微軟正黑體" panose="020B0604030504040204" pitchFamily="34" charset="-120"/>
                <a:cs typeface="Arial" panose="020B0604020202020204" pitchFamily="34" charset="0"/>
              </a:defRPr>
            </a:lvl1pPr>
          </a:lstStyle>
          <a:p>
            <a:fld id="{0C4C5BAE-20C2-4C6C-8BB7-EC9F33B0AF1D}" type="datetime1">
              <a:rPr lang="en-US" altLang="zh-TW" smtClean="0"/>
              <a:t>12/15/2022</a:t>
            </a:fld>
            <a:endParaRPr 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ea typeface="微軟正黑體" panose="020B0604030504040204" pitchFamily="34" charset="-120"/>
                <a:cs typeface="Arial" panose="020B0604020202020204" pitchFamily="34" charset="0"/>
              </a:defRPr>
            </a:lvl1pPr>
          </a:lstStyle>
          <a:p>
            <a:endParaRPr lang="zh-TW" altLang="en-US"/>
          </a:p>
        </p:txBody>
      </p:sp>
      <p:sp>
        <p:nvSpPr>
          <p:cNvPr id="6" name="投影片編號版面配置區 5"/>
          <p:cNvSpPr>
            <a:spLocks noGrp="1"/>
          </p:cNvSpPr>
          <p:nvPr>
            <p:ph type="sldNum" sz="quarter" idx="12"/>
          </p:nvPr>
        </p:nvSpPr>
        <p:spPr>
          <a:xfrm>
            <a:off x="9164388" y="6356350"/>
            <a:ext cx="2743200" cy="365125"/>
          </a:xfrm>
          <a:prstGeom prst="rect">
            <a:avLst/>
          </a:prstGeom>
        </p:spPr>
        <p:txBody>
          <a:bodyPr/>
          <a:lstStyle>
            <a:lvl1pPr>
              <a:defRPr>
                <a:latin typeface="Arial" panose="020B0604020202020204" pitchFamily="34" charset="0"/>
                <a:ea typeface="微軟正黑體" panose="020B0604030504040204" pitchFamily="34" charset="-120"/>
                <a:cs typeface="Arial" panose="020B0604020202020204" pitchFamily="34" charset="0"/>
              </a:defRPr>
            </a:lvl1pPr>
          </a:lstStyle>
          <a:p>
            <a:fld id="{5F6CEA59-826A-4FB0-BF3A-D1F923F9F4E7}" type="slidenum">
              <a:rPr lang="zh-TW" altLang="en-US" smtClean="0"/>
              <a:t>‹#›</a:t>
            </a:fld>
            <a:endParaRPr lang="zh-TW" altLang="en-US"/>
          </a:p>
        </p:txBody>
      </p:sp>
      <p:sp>
        <p:nvSpPr>
          <p:cNvPr id="19" name="標題版面配置區 1"/>
          <p:cNvSpPr>
            <a:spLocks noGrp="1"/>
          </p:cNvSpPr>
          <p:nvPr>
            <p:ph type="title"/>
          </p:nvPr>
        </p:nvSpPr>
        <p:spPr>
          <a:xfrm>
            <a:off x="482600" y="301157"/>
            <a:ext cx="9612745" cy="676564"/>
          </a:xfrm>
          <a:prstGeom prst="rect">
            <a:avLst/>
          </a:prstGeom>
        </p:spPr>
        <p:txBody>
          <a:bodyPr vert="horz" lIns="91440" tIns="45720" rIns="91440" bIns="45720" rtlCol="0" anchor="b">
            <a:normAutofit/>
          </a:bodyPr>
          <a:lstStyle>
            <a:lvl1pPr>
              <a:defRPr sz="3200" b="1">
                <a:latin typeface="Arial" panose="020B0604020202020204" pitchFamily="34" charset="0"/>
                <a:ea typeface="微軟正黑體" panose="020B0604030504040204" pitchFamily="34" charset="-120"/>
                <a:cs typeface="Arial" panose="020B0604020202020204" pitchFamily="34" charset="0"/>
              </a:defRPr>
            </a:lvl1pPr>
          </a:lstStyle>
          <a:p>
            <a:r>
              <a:rPr lang="zh-TW" altLang="en-US" dirty="0" smtClean="0"/>
              <a:t>按一下以編輯母片標題樣式</a:t>
            </a:r>
            <a:endParaRPr lang="zh-TW"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hasCustomPrompt="1"/>
          </p:nvPr>
        </p:nvSpPr>
        <p:spPr>
          <a:xfrm>
            <a:off x="838200" y="1825625"/>
            <a:ext cx="10515600" cy="4351338"/>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67CC06D4-EECC-48A2-AF3F-9A59457EBDA4}" type="datetime1">
              <a:rPr lang="zh-TW" altLang="en-US" smtClean="0"/>
              <a:t>2022/12/15</a:t>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5F6CEA59-826A-4FB0-BF3A-D1F923F9F4E7}"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hasCustomPrompt="1"/>
          </p:nvPr>
        </p:nvSpPr>
        <p:spPr>
          <a:xfrm>
            <a:off x="838200" y="365125"/>
            <a:ext cx="7734300" cy="5811838"/>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A284A9CC-476D-4542-A265-A60408C0B38B}" type="datetime1">
              <a:rPr lang="zh-TW" altLang="en-US" smtClean="0"/>
              <a:t>2022/12/15</a:t>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5F6CEA59-826A-4FB0-BF3A-D1F923F9F4E7}"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pic>
        <p:nvPicPr>
          <p:cNvPr id="2" name="图片 1" descr="ae4f69b4820e7f371fbb39c324bd11d"/>
          <p:cNvPicPr>
            <a:picLocks noChangeAspect="1"/>
          </p:cNvPicPr>
          <p:nvPr userDrawn="1"/>
        </p:nvPicPr>
        <p:blipFill>
          <a:blip r:embed="rId2"/>
          <a:stretch>
            <a:fillRect/>
          </a:stretch>
        </p:blipFill>
        <p:spPr>
          <a:xfrm>
            <a:off x="-89535" y="-41910"/>
            <a:ext cx="12327255" cy="6941820"/>
          </a:xfrm>
          <a:prstGeom prst="rect">
            <a:avLst/>
          </a:prstGeom>
        </p:spPr>
      </p:pic>
      <p:pic>
        <p:nvPicPr>
          <p:cNvPr id="3" name="图片 2" descr="/Users/judyxu/Downloads/公司简介/Desktop/未标题-3.png未标题-3"/>
          <p:cNvPicPr>
            <a:picLocks noChangeAspect="1"/>
          </p:cNvPicPr>
          <p:nvPr userDrawn="1"/>
        </p:nvPicPr>
        <p:blipFill>
          <a:blip r:embed="rId3"/>
          <a:srcRect/>
          <a:stretch>
            <a:fillRect/>
          </a:stretch>
        </p:blipFill>
        <p:spPr>
          <a:xfrm>
            <a:off x="-67310" y="-37782"/>
            <a:ext cx="12325985" cy="693356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9" name="圖片 8" descr="/Users/judyxu/Downloads/0727.jpg0727"/>
          <p:cNvPicPr>
            <a:picLocks noChangeAspect="1"/>
          </p:cNvPicPr>
          <p:nvPr userDrawn="1"/>
        </p:nvPicPr>
        <p:blipFill>
          <a:blip r:embed="rId2"/>
          <a:srcRect/>
          <a:stretch>
            <a:fillRect/>
          </a:stretch>
        </p:blipFill>
        <p:spPr>
          <a:xfrm>
            <a:off x="-57467" y="-317"/>
            <a:ext cx="12308205" cy="6859270"/>
          </a:xfrm>
          <a:prstGeom prst="rect">
            <a:avLst/>
          </a:prstGeom>
        </p:spPr>
      </p:pic>
      <p:sp>
        <p:nvSpPr>
          <p:cNvPr id="30" name="標題 1"/>
          <p:cNvSpPr>
            <a:spLocks noGrp="1"/>
          </p:cNvSpPr>
          <p:nvPr>
            <p:ph type="ctrTitle"/>
          </p:nvPr>
        </p:nvSpPr>
        <p:spPr>
          <a:xfrm>
            <a:off x="939800" y="2842799"/>
            <a:ext cx="5436937" cy="645898"/>
          </a:xfrm>
          <a:prstGeom prst="rect">
            <a:avLst/>
          </a:prstGeom>
        </p:spPr>
        <p:txBody>
          <a:bodyPr anchor="b">
            <a:normAutofit/>
          </a:bodyPr>
          <a:lstStyle>
            <a:lvl1pPr algn="l">
              <a:defRPr sz="3200">
                <a:latin typeface="Arial" panose="020B0604020202020204" pitchFamily="34" charset="0"/>
                <a:ea typeface="微軟正黑體" panose="020B0604030504040204" pitchFamily="34" charset="-120"/>
                <a:cs typeface="Arial" panose="020B0604020202020204" pitchFamily="34" charset="0"/>
              </a:defRPr>
            </a:lvl1pPr>
          </a:lstStyle>
          <a:p>
            <a:r>
              <a:rPr lang="zh-TW" altLang="en-US" dirty="0" smtClean="0"/>
              <a:t>按一下以編輯母片標題樣式</a:t>
            </a:r>
            <a:endParaRPr lang="zh-TW" altLang="en-US" dirty="0"/>
          </a:p>
        </p:txBody>
      </p:sp>
      <p:sp>
        <p:nvSpPr>
          <p:cNvPr id="31" name="副標題 2"/>
          <p:cNvSpPr>
            <a:spLocks noGrp="1"/>
          </p:cNvSpPr>
          <p:nvPr>
            <p:ph type="subTitle" idx="1"/>
          </p:nvPr>
        </p:nvSpPr>
        <p:spPr>
          <a:xfrm>
            <a:off x="939800" y="3602038"/>
            <a:ext cx="5436937" cy="360428"/>
          </a:xfrm>
        </p:spPr>
        <p:txBody>
          <a:bodyPr>
            <a:normAutofit/>
          </a:bodyPr>
          <a:lstStyle>
            <a:lvl1pPr marL="0" indent="0" algn="l">
              <a:buNone/>
              <a:defRPr sz="2000" b="0">
                <a:solidFill>
                  <a:schemeClr val="bg1">
                    <a:lumMod val="65000"/>
                  </a:schemeClr>
                </a:solidFill>
                <a:latin typeface="Arial" panose="020B0604020202020204" pitchFamily="34" charset="0"/>
                <a:ea typeface="微軟正黑體" panose="020B0604030504040204" pitchFamily="34" charset="-12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smtClean="0"/>
              <a:t>按一下以編輯母片副標題樣式</a:t>
            </a:r>
            <a:endParaRPr lang="zh-TW" altLang="en-US" dirty="0"/>
          </a:p>
        </p:txBody>
      </p:sp>
      <p:sp>
        <p:nvSpPr>
          <p:cNvPr id="10" name="矩形 9"/>
          <p:cNvSpPr/>
          <p:nvPr userDrawn="1"/>
        </p:nvSpPr>
        <p:spPr>
          <a:xfrm>
            <a:off x="1073344" y="839743"/>
            <a:ext cx="3262432" cy="400110"/>
          </a:xfrm>
          <a:prstGeom prst="rect">
            <a:avLst/>
          </a:prstGeom>
        </p:spPr>
        <p:txBody>
          <a:bodyPr wrap="none">
            <a:spAutoFit/>
          </a:bodyPr>
          <a:lstStyle/>
          <a:p>
            <a:pPr lvl="0"/>
            <a:r>
              <a:rPr lang="zh-TW" altLang="en-US" sz="2000" dirty="0" smtClean="0">
                <a:solidFill>
                  <a:schemeClr val="bg1"/>
                </a:solidFill>
                <a:latin typeface="Arial" panose="020B0604020202020204" pitchFamily="34" charset="0"/>
                <a:ea typeface="微軟正黑體" panose="020B0604030504040204" pitchFamily="34" charset="-120"/>
                <a:cs typeface="Arial" panose="020B0604020202020204" pitchFamily="34" charset="0"/>
              </a:rPr>
              <a:t>客尊 ．誠信 ． 創新． 卓越</a:t>
            </a:r>
          </a:p>
        </p:txBody>
      </p:sp>
      <p:grpSp>
        <p:nvGrpSpPr>
          <p:cNvPr id="15" name="群組 14"/>
          <p:cNvGrpSpPr/>
          <p:nvPr userDrawn="1"/>
        </p:nvGrpSpPr>
        <p:grpSpPr>
          <a:xfrm>
            <a:off x="819343" y="3474634"/>
            <a:ext cx="3728342" cy="101601"/>
            <a:chOff x="822519" y="3469870"/>
            <a:chExt cx="3728342" cy="101601"/>
          </a:xfrm>
        </p:grpSpPr>
        <p:cxnSp>
          <p:nvCxnSpPr>
            <p:cNvPr id="16" name="直線接點 15"/>
            <p:cNvCxnSpPr/>
            <p:nvPr userDrawn="1"/>
          </p:nvCxnSpPr>
          <p:spPr>
            <a:xfrm>
              <a:off x="889991" y="3520670"/>
              <a:ext cx="3600000" cy="0"/>
            </a:xfrm>
            <a:prstGeom prst="line">
              <a:avLst/>
            </a:prstGeom>
            <a:ln>
              <a:solidFill>
                <a:srgbClr val="B0D261"/>
              </a:solidFill>
            </a:ln>
          </p:spPr>
          <p:style>
            <a:lnRef idx="1">
              <a:schemeClr val="accent1"/>
            </a:lnRef>
            <a:fillRef idx="0">
              <a:schemeClr val="accent1"/>
            </a:fillRef>
            <a:effectRef idx="0">
              <a:schemeClr val="accent1"/>
            </a:effectRef>
            <a:fontRef idx="minor">
              <a:schemeClr val="tx1"/>
            </a:fontRef>
          </p:style>
        </p:cxnSp>
        <p:sp>
          <p:nvSpPr>
            <p:cNvPr id="17" name="橢圓 16"/>
            <p:cNvSpPr/>
            <p:nvPr userDrawn="1"/>
          </p:nvSpPr>
          <p:spPr>
            <a:xfrm>
              <a:off x="822519" y="3469870"/>
              <a:ext cx="101601" cy="101601"/>
            </a:xfrm>
            <a:prstGeom prst="ellipse">
              <a:avLst/>
            </a:prstGeom>
            <a:solidFill>
              <a:srgbClr val="005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Arial" panose="020B0604020202020204" pitchFamily="34" charset="0"/>
                <a:ea typeface="微軟正黑體" panose="020B0604030504040204" pitchFamily="34" charset="-120"/>
                <a:cs typeface="Arial" panose="020B0604020202020204" pitchFamily="34" charset="0"/>
              </a:endParaRPr>
            </a:p>
          </p:txBody>
        </p:sp>
        <p:sp>
          <p:nvSpPr>
            <p:cNvPr id="18" name="橢圓 17"/>
            <p:cNvSpPr/>
            <p:nvPr userDrawn="1"/>
          </p:nvSpPr>
          <p:spPr>
            <a:xfrm>
              <a:off x="4449260" y="3469870"/>
              <a:ext cx="101601" cy="101601"/>
            </a:xfrm>
            <a:prstGeom prst="ellipse">
              <a:avLst/>
            </a:prstGeom>
            <a:solidFill>
              <a:srgbClr val="005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Arial" panose="020B0604020202020204" pitchFamily="34" charset="0"/>
                <a:ea typeface="微軟正黑體" panose="020B0604030504040204" pitchFamily="34" charset="-120"/>
                <a:cs typeface="Arial" panose="020B0604020202020204" pitchFamily="34" charset="0"/>
              </a:endParaRPr>
            </a:p>
          </p:txBody>
        </p:sp>
      </p:grpSp>
      <p:sp>
        <p:nvSpPr>
          <p:cNvPr id="22" name="文字版面配置區 3"/>
          <p:cNvSpPr>
            <a:spLocks noGrp="1"/>
          </p:cNvSpPr>
          <p:nvPr>
            <p:ph type="body" sz="half" idx="2"/>
          </p:nvPr>
        </p:nvSpPr>
        <p:spPr>
          <a:xfrm>
            <a:off x="1073344" y="4863786"/>
            <a:ext cx="3145730" cy="349898"/>
          </a:xfrm>
          <a:prstGeom prst="rect">
            <a:avLst/>
          </a:prstGeom>
        </p:spPr>
        <p:txBody>
          <a:bodyPr>
            <a:noAutofit/>
          </a:bodyPr>
          <a:lstStyle>
            <a:lvl1pPr marL="0" indent="0" algn="l">
              <a:buNone/>
              <a:defRPr sz="1800" b="0">
                <a:solidFill>
                  <a:schemeClr val="tx1">
                    <a:lumMod val="65000"/>
                    <a:lumOff val="35000"/>
                  </a:schemeClr>
                </a:solidFill>
                <a:latin typeface="Arial" panose="020B0604020202020204" pitchFamily="34" charset="0"/>
                <a:ea typeface="微軟正黑體" panose="020B0604030504040204" pitchFamily="34" charset="-12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smtClean="0"/>
              <a:t>按一下以編輯母片文字樣式</a:t>
            </a:r>
          </a:p>
        </p:txBody>
      </p:sp>
      <p:sp>
        <p:nvSpPr>
          <p:cNvPr id="23" name="文字版面配置區 3"/>
          <p:cNvSpPr>
            <a:spLocks noGrp="1"/>
          </p:cNvSpPr>
          <p:nvPr>
            <p:ph type="body" sz="half" idx="10"/>
          </p:nvPr>
        </p:nvSpPr>
        <p:spPr>
          <a:xfrm>
            <a:off x="1073344" y="5235284"/>
            <a:ext cx="3145730" cy="349898"/>
          </a:xfrm>
          <a:prstGeom prst="rect">
            <a:avLst/>
          </a:prstGeom>
        </p:spPr>
        <p:txBody>
          <a:bodyPr>
            <a:noAutofit/>
          </a:bodyPr>
          <a:lstStyle>
            <a:lvl1pPr marL="0" indent="0" algn="l">
              <a:buNone/>
              <a:defRPr sz="1800" b="0">
                <a:solidFill>
                  <a:schemeClr val="bg1">
                    <a:lumMod val="50000"/>
                  </a:schemeClr>
                </a:solidFill>
                <a:latin typeface="Arial" panose="020B0604020202020204" pitchFamily="34" charset="0"/>
                <a:ea typeface="微軟正黑體" panose="020B0604030504040204" pitchFamily="34" charset="-12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smtClean="0"/>
              <a:t>按一下以編輯母片文字樣式</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hasCustomPrompt="1"/>
          </p:nvPr>
        </p:nvSpPr>
        <p:spPr>
          <a:xfrm>
            <a:off x="838200" y="1262130"/>
            <a:ext cx="5181600" cy="4914833"/>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hasCustomPrompt="1"/>
          </p:nvPr>
        </p:nvSpPr>
        <p:spPr>
          <a:xfrm>
            <a:off x="6172200" y="1262130"/>
            <a:ext cx="5181600" cy="4914833"/>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916B6C9C-812A-4C2F-BBAA-292E88821814}" type="datetime1">
              <a:rPr lang="zh-TW" altLang="en-US" smtClean="0"/>
              <a:t>2022/12/15</a:t>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5F6CEA59-826A-4FB0-BF3A-D1F923F9F4E7}" type="slidenum">
              <a:rPr lang="zh-TW" altLang="en-US" smtClean="0"/>
              <a:t>‹#›</a:t>
            </a:fld>
            <a:endParaRPr lang="zh-TW" altLang="en-US"/>
          </a:p>
        </p:txBody>
      </p:sp>
      <p:sp>
        <p:nvSpPr>
          <p:cNvPr id="9" name="標題版面配置區 1"/>
          <p:cNvSpPr>
            <a:spLocks noGrp="1"/>
          </p:cNvSpPr>
          <p:nvPr>
            <p:ph type="title"/>
          </p:nvPr>
        </p:nvSpPr>
        <p:spPr>
          <a:xfrm>
            <a:off x="482600" y="301157"/>
            <a:ext cx="9612745" cy="676564"/>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hasCustomPrompt="1"/>
          </p:nvPr>
        </p:nvSpPr>
        <p:spPr>
          <a:xfrm>
            <a:off x="839788" y="2505075"/>
            <a:ext cx="5157787" cy="3684588"/>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hasCustomPrompt="1"/>
          </p:nvPr>
        </p:nvSpPr>
        <p:spPr>
          <a:xfrm>
            <a:off x="6172200" y="2505075"/>
            <a:ext cx="5183188" cy="3684588"/>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a:xfrm>
            <a:off x="838200" y="6356350"/>
            <a:ext cx="2743200" cy="365125"/>
          </a:xfrm>
          <a:prstGeom prst="rect">
            <a:avLst/>
          </a:prstGeom>
        </p:spPr>
        <p:txBody>
          <a:bodyPr/>
          <a:lstStyle/>
          <a:p>
            <a:fld id="{16691EA5-A7B5-4A3E-A49E-5A8210A61ECA}" type="datetime1">
              <a:rPr lang="zh-TW" altLang="en-US" smtClean="0"/>
              <a:t>2022/12/15</a:t>
            </a:fld>
            <a:endParaRPr lang="zh-TW" altLang="en-US"/>
          </a:p>
        </p:txBody>
      </p:sp>
      <p:sp>
        <p:nvSpPr>
          <p:cNvPr id="8" name="頁尾版面配置區 7"/>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8610600" y="6356350"/>
            <a:ext cx="2743200" cy="365125"/>
          </a:xfrm>
          <a:prstGeom prst="rect">
            <a:avLst/>
          </a:prstGeom>
        </p:spPr>
        <p:txBody>
          <a:bodyPr/>
          <a:lstStyle/>
          <a:p>
            <a:fld id="{5F6CEA59-826A-4FB0-BF3A-D1F923F9F4E7}" type="slidenum">
              <a:rPr lang="zh-TW" altLang="en-US" smtClean="0"/>
              <a:t>‹#›</a:t>
            </a:fld>
            <a:endParaRPr lang="zh-TW" altLang="en-US"/>
          </a:p>
        </p:txBody>
      </p:sp>
      <p:sp>
        <p:nvSpPr>
          <p:cNvPr id="10" name="標題版面配置區 1"/>
          <p:cNvSpPr>
            <a:spLocks noGrp="1"/>
          </p:cNvSpPr>
          <p:nvPr>
            <p:ph type="title"/>
          </p:nvPr>
        </p:nvSpPr>
        <p:spPr>
          <a:xfrm>
            <a:off x="482600" y="301157"/>
            <a:ext cx="9612745" cy="676564"/>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a:xfrm>
            <a:off x="838200" y="6356350"/>
            <a:ext cx="2743200" cy="365125"/>
          </a:xfrm>
          <a:prstGeom prst="rect">
            <a:avLst/>
          </a:prstGeom>
        </p:spPr>
        <p:txBody>
          <a:bodyPr/>
          <a:lstStyle/>
          <a:p>
            <a:fld id="{6F761969-3F0E-4945-9991-D6250D7048A7}" type="datetime1">
              <a:rPr lang="zh-TW" altLang="en-US" smtClean="0"/>
              <a:t>2022/12/15</a:t>
            </a:fld>
            <a:endParaRPr lang="zh-TW" altLang="en-US"/>
          </a:p>
        </p:txBody>
      </p:sp>
      <p:sp>
        <p:nvSpPr>
          <p:cNvPr id="4" name="頁尾版面配置區 3"/>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5" name="投影片編號版面配置區 4"/>
          <p:cNvSpPr>
            <a:spLocks noGrp="1"/>
          </p:cNvSpPr>
          <p:nvPr>
            <p:ph type="sldNum" sz="quarter" idx="12"/>
          </p:nvPr>
        </p:nvSpPr>
        <p:spPr>
          <a:xfrm>
            <a:off x="8610600" y="6356350"/>
            <a:ext cx="2743200" cy="365125"/>
          </a:xfrm>
          <a:prstGeom prst="rect">
            <a:avLst/>
          </a:prstGeom>
        </p:spPr>
        <p:txBody>
          <a:bodyPr/>
          <a:lstStyle/>
          <a:p>
            <a:fld id="{5F6CEA59-826A-4FB0-BF3A-D1F923F9F4E7}" type="slidenum">
              <a:rPr lang="zh-TW" altLang="en-US" smtClean="0"/>
              <a:t>‹#›</a:t>
            </a:fld>
            <a:endParaRPr lang="zh-TW" altLang="en-US"/>
          </a:p>
        </p:txBody>
      </p:sp>
      <p:sp>
        <p:nvSpPr>
          <p:cNvPr id="6" name="標題版面配置區 1"/>
          <p:cNvSpPr>
            <a:spLocks noGrp="1"/>
          </p:cNvSpPr>
          <p:nvPr>
            <p:ph type="title"/>
          </p:nvPr>
        </p:nvSpPr>
        <p:spPr>
          <a:xfrm>
            <a:off x="482600" y="301157"/>
            <a:ext cx="9612745" cy="676564"/>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838200" y="6356350"/>
            <a:ext cx="2743200" cy="365125"/>
          </a:xfrm>
          <a:prstGeom prst="rect">
            <a:avLst/>
          </a:prstGeom>
        </p:spPr>
        <p:txBody>
          <a:bodyPr/>
          <a:lstStyle/>
          <a:p>
            <a:fld id="{CAAEEA88-AD01-49FD-B830-8831011DC877}" type="datetime1">
              <a:rPr lang="zh-TW" altLang="en-US" smtClean="0"/>
              <a:t>2022/12/15</a:t>
            </a:fld>
            <a:endParaRPr lang="zh-TW" altLang="en-US"/>
          </a:p>
        </p:txBody>
      </p:sp>
      <p:sp>
        <p:nvSpPr>
          <p:cNvPr id="3" name="頁尾版面配置區 2"/>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3"/>
          <p:cNvSpPr>
            <a:spLocks noGrp="1"/>
          </p:cNvSpPr>
          <p:nvPr>
            <p:ph type="sldNum" sz="quarter" idx="12"/>
          </p:nvPr>
        </p:nvSpPr>
        <p:spPr>
          <a:xfrm>
            <a:off x="8610600" y="6356350"/>
            <a:ext cx="2743200" cy="365125"/>
          </a:xfrm>
          <a:prstGeom prst="rect">
            <a:avLst/>
          </a:prstGeom>
        </p:spPr>
        <p:txBody>
          <a:bodyPr/>
          <a:lstStyle/>
          <a:p>
            <a:fld id="{5F6CEA59-826A-4FB0-BF3A-D1F923F9F4E7}"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pic>
        <p:nvPicPr>
          <p:cNvPr id="10" name="圖片 9" descr="/Users/judyxu/Downloads/07274.jpg07274"/>
          <p:cNvPicPr>
            <a:picLocks noChangeAspect="1"/>
          </p:cNvPicPr>
          <p:nvPr userDrawn="1"/>
        </p:nvPicPr>
        <p:blipFill>
          <a:blip r:embed="rId2"/>
          <a:srcRect/>
          <a:stretch>
            <a:fillRect/>
          </a:stretch>
        </p:blipFill>
        <p:spPr>
          <a:xfrm>
            <a:off x="-56515" y="318"/>
            <a:ext cx="12304395" cy="6857365"/>
          </a:xfrm>
          <a:prstGeom prst="rect">
            <a:avLst/>
          </a:prstGeom>
        </p:spPr>
      </p:pic>
      <p:cxnSp>
        <p:nvCxnSpPr>
          <p:cNvPr id="15" name="直線接點 14"/>
          <p:cNvCxnSpPr/>
          <p:nvPr userDrawn="1"/>
        </p:nvCxnSpPr>
        <p:spPr>
          <a:xfrm>
            <a:off x="1250327" y="2937312"/>
            <a:ext cx="0" cy="672384"/>
          </a:xfrm>
          <a:prstGeom prst="line">
            <a:avLst/>
          </a:prstGeom>
          <a:ln>
            <a:solidFill>
              <a:srgbClr val="B0D261"/>
            </a:solidFill>
          </a:ln>
        </p:spPr>
        <p:style>
          <a:lnRef idx="1">
            <a:schemeClr val="accent1"/>
          </a:lnRef>
          <a:fillRef idx="0">
            <a:schemeClr val="accent1"/>
          </a:fillRef>
          <a:effectRef idx="0">
            <a:schemeClr val="accent1"/>
          </a:effectRef>
          <a:fontRef idx="minor">
            <a:schemeClr val="tx1"/>
          </a:fontRef>
        </p:style>
      </p:cxnSp>
      <p:sp>
        <p:nvSpPr>
          <p:cNvPr id="3" name="文字版面配置區 2"/>
          <p:cNvSpPr>
            <a:spLocks noGrp="1"/>
          </p:cNvSpPr>
          <p:nvPr>
            <p:ph type="body" idx="1" hasCustomPrompt="1"/>
          </p:nvPr>
        </p:nvSpPr>
        <p:spPr>
          <a:xfrm>
            <a:off x="1403887" y="3602038"/>
            <a:ext cx="7392383" cy="343145"/>
          </a:xfrm>
          <a:prstGeom prst="rect">
            <a:avLst/>
          </a:prstGeom>
        </p:spPr>
        <p:txBody>
          <a:bodyPr>
            <a:normAutofit/>
          </a:bodyPr>
          <a:lstStyle>
            <a:lvl1pPr marL="0" indent="0">
              <a:buNone/>
              <a:defRPr sz="2000" b="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dirty="0" smtClean="0"/>
              <a:t>編輯母片文字樣式</a:t>
            </a:r>
          </a:p>
        </p:txBody>
      </p:sp>
      <p:sp>
        <p:nvSpPr>
          <p:cNvPr id="2" name="標題 1"/>
          <p:cNvSpPr>
            <a:spLocks noGrp="1"/>
          </p:cNvSpPr>
          <p:nvPr>
            <p:ph type="title"/>
          </p:nvPr>
        </p:nvSpPr>
        <p:spPr>
          <a:xfrm>
            <a:off x="1398338" y="2991341"/>
            <a:ext cx="7397932" cy="515323"/>
          </a:xfrm>
          <a:prstGeom prst="rect">
            <a:avLst/>
          </a:prstGeom>
        </p:spPr>
        <p:txBody>
          <a:bodyPr anchor="t">
            <a:normAutofit/>
          </a:bodyPr>
          <a:lstStyle>
            <a:lvl1pPr>
              <a:defRPr sz="3200"/>
            </a:lvl1pPr>
          </a:lstStyle>
          <a:p>
            <a:r>
              <a:rPr lang="zh-TW" altLang="en-US" dirty="0" smtClean="0"/>
              <a:t>按一下以編輯母片標題樣式</a:t>
            </a:r>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87174770-FC09-4EA3-B56C-15A0D691CABC}" type="datetime1">
              <a:rPr lang="zh-TW" altLang="en-US" smtClean="0"/>
              <a:t>2022/12/15</a:t>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5F6CEA59-826A-4FB0-BF3A-D1F923F9F4E7}"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63804746-04D4-457F-ACCF-0A8A7BAEE87D}" type="datetime1">
              <a:rPr lang="zh-TW" altLang="en-US" smtClean="0"/>
              <a:t>2022/12/15</a:t>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5F6CEA59-826A-4FB0-BF3A-D1F923F9F4E7}"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字版面配置區 2"/>
          <p:cNvSpPr>
            <a:spLocks noGrp="1"/>
          </p:cNvSpPr>
          <p:nvPr>
            <p:ph type="body" idx="1"/>
          </p:nvPr>
        </p:nvSpPr>
        <p:spPr>
          <a:xfrm>
            <a:off x="495300" y="1199126"/>
            <a:ext cx="11176000" cy="49476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altLang="zh-TW" dirty="0" smtClean="0"/>
          </a:p>
          <a:p>
            <a:pPr lvl="4"/>
            <a:endParaRPr lang="zh-TW" altLang="en-US" dirty="0"/>
          </a:p>
        </p:txBody>
      </p:sp>
      <p:sp>
        <p:nvSpPr>
          <p:cNvPr id="8"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marL="0" algn="l" defTabSz="914400" rtl="0" eaLnBrk="1" latinLnBrk="0" hangingPunct="1">
              <a:defRPr lang="zh-TW" altLang="en-US" sz="1200" kern="1200" smtClean="0">
                <a:solidFill>
                  <a:schemeClr val="bg1">
                    <a:lumMod val="65000"/>
                  </a:schemeClr>
                </a:solidFill>
                <a:latin typeface="Arial" panose="020B0604020202020204" pitchFamily="34" charset="0"/>
                <a:ea typeface="+mn-ea"/>
                <a:cs typeface="Arial" panose="020B0604020202020204" pitchFamily="34" charset="0"/>
              </a:defRPr>
            </a:lvl1pPr>
          </a:lstStyle>
          <a:p>
            <a:fld id="{0DC30BCA-8991-4389-9DAD-37DCE683428C}" type="datetime1">
              <a:rPr lang="zh-TW" altLang="en-US" smtClean="0"/>
              <a:t>2022/12/15</a:t>
            </a:fld>
            <a:endParaRPr lang="en-US" dirty="0"/>
          </a:p>
        </p:txBody>
      </p:sp>
      <p:sp>
        <p:nvSpPr>
          <p:cNvPr id="9"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zh-TW" altLang="en-US" sz="1200" dirty="0">
                <a:solidFill>
                  <a:schemeClr val="bg1">
                    <a:lumMod val="65000"/>
                  </a:schemeClr>
                </a:solidFill>
                <a:latin typeface="Arial" panose="020B0604020202020204" pitchFamily="34" charset="0"/>
                <a:cs typeface="Arial" panose="020B0604020202020204" pitchFamily="34" charset="0"/>
              </a:defRPr>
            </a:lvl1pPr>
          </a:lstStyle>
          <a:p>
            <a:endParaRPr lang="zh-TW" altLang="en-US" dirty="0"/>
          </a:p>
        </p:txBody>
      </p:sp>
      <p:pic>
        <p:nvPicPr>
          <p:cNvPr id="11" name="圖片 10" descr="/Users/judyxu/Downloads/新版logo/新版logo-改（显示器版）.png新版logo-改（显示器版）"/>
          <p:cNvPicPr>
            <a:picLocks noChangeAspect="1"/>
          </p:cNvPicPr>
          <p:nvPr userDrawn="1"/>
        </p:nvPicPr>
        <p:blipFill>
          <a:blip r:embed="rId14"/>
          <a:srcRect/>
          <a:stretch>
            <a:fillRect/>
          </a:stretch>
        </p:blipFill>
        <p:spPr>
          <a:xfrm>
            <a:off x="9852660" y="-68580"/>
            <a:ext cx="2233295" cy="1334770"/>
          </a:xfrm>
          <a:prstGeom prst="rect">
            <a:avLst/>
          </a:prstGeom>
        </p:spPr>
      </p:pic>
      <p:sp>
        <p:nvSpPr>
          <p:cNvPr id="12" name="矩形 11"/>
          <p:cNvSpPr/>
          <p:nvPr userDrawn="1"/>
        </p:nvSpPr>
        <p:spPr>
          <a:xfrm>
            <a:off x="9780222" y="6416120"/>
            <a:ext cx="1691489" cy="276999"/>
          </a:xfrm>
          <a:prstGeom prst="rect">
            <a:avLst/>
          </a:prstGeom>
        </p:spPr>
        <p:txBody>
          <a:bodyPr wrap="none">
            <a:spAutoFit/>
          </a:bodyPr>
          <a:lstStyle/>
          <a:p>
            <a:r>
              <a:rPr lang="en-US" altLang="zh-TW" sz="1200" dirty="0" smtClean="0">
                <a:solidFill>
                  <a:schemeClr val="bg1">
                    <a:lumMod val="65000"/>
                  </a:schemeClr>
                </a:solidFill>
                <a:latin typeface="Arial" panose="020B0604020202020204" pitchFamily="34" charset="0"/>
                <a:cs typeface="Arial" panose="020B0604020202020204" pitchFamily="34" charset="0"/>
              </a:rPr>
              <a:t>Company Confidential</a:t>
            </a:r>
            <a:endParaRPr lang="zh-TW" altLang="en-US" sz="1200" dirty="0">
              <a:solidFill>
                <a:schemeClr val="bg1">
                  <a:lumMod val="65000"/>
                </a:schemeClr>
              </a:solidFill>
              <a:latin typeface="Arial" panose="020B0604020202020204" pitchFamily="34" charset="0"/>
              <a:cs typeface="Arial" panose="020B0604020202020204" pitchFamily="34" charset="0"/>
            </a:endParaRPr>
          </a:p>
        </p:txBody>
      </p:sp>
      <p:grpSp>
        <p:nvGrpSpPr>
          <p:cNvPr id="13" name="群組 12"/>
          <p:cNvGrpSpPr/>
          <p:nvPr userDrawn="1"/>
        </p:nvGrpSpPr>
        <p:grpSpPr>
          <a:xfrm>
            <a:off x="384174" y="1012223"/>
            <a:ext cx="9770512" cy="101601"/>
            <a:chOff x="418040" y="3314082"/>
            <a:chExt cx="9770512" cy="101601"/>
          </a:xfrm>
        </p:grpSpPr>
        <p:cxnSp>
          <p:nvCxnSpPr>
            <p:cNvPr id="14" name="直線接點 13"/>
            <p:cNvCxnSpPr/>
            <p:nvPr userDrawn="1"/>
          </p:nvCxnSpPr>
          <p:spPr>
            <a:xfrm>
              <a:off x="485512" y="3364882"/>
              <a:ext cx="9633600" cy="0"/>
            </a:xfrm>
            <a:prstGeom prst="line">
              <a:avLst/>
            </a:prstGeom>
            <a:ln>
              <a:solidFill>
                <a:srgbClr val="B0D261"/>
              </a:solidFill>
            </a:ln>
          </p:spPr>
          <p:style>
            <a:lnRef idx="1">
              <a:schemeClr val="accent1"/>
            </a:lnRef>
            <a:fillRef idx="0">
              <a:schemeClr val="accent1"/>
            </a:fillRef>
            <a:effectRef idx="0">
              <a:schemeClr val="accent1"/>
            </a:effectRef>
            <a:fontRef idx="minor">
              <a:schemeClr val="tx1"/>
            </a:fontRef>
          </p:style>
        </p:cxnSp>
        <p:sp>
          <p:nvSpPr>
            <p:cNvPr id="15" name="橢圓 14"/>
            <p:cNvSpPr/>
            <p:nvPr userDrawn="1"/>
          </p:nvSpPr>
          <p:spPr>
            <a:xfrm>
              <a:off x="418040" y="3314082"/>
              <a:ext cx="101601" cy="101601"/>
            </a:xfrm>
            <a:prstGeom prst="ellipse">
              <a:avLst/>
            </a:prstGeom>
            <a:solidFill>
              <a:srgbClr val="005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userDrawn="1"/>
          </p:nvSpPr>
          <p:spPr>
            <a:xfrm>
              <a:off x="10086951" y="3314082"/>
              <a:ext cx="101601" cy="101601"/>
            </a:xfrm>
            <a:prstGeom prst="ellipse">
              <a:avLst/>
            </a:prstGeom>
            <a:solidFill>
              <a:srgbClr val="005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0" name="標題版面配置區 1"/>
          <p:cNvSpPr>
            <a:spLocks noGrp="1"/>
          </p:cNvSpPr>
          <p:nvPr>
            <p:ph type="title"/>
          </p:nvPr>
        </p:nvSpPr>
        <p:spPr>
          <a:xfrm>
            <a:off x="482600" y="301157"/>
            <a:ext cx="9612745" cy="676564"/>
          </a:xfrm>
          <a:prstGeom prst="rect">
            <a:avLst/>
          </a:prstGeom>
        </p:spPr>
        <p:txBody>
          <a:bodyPr vert="horz" lIns="91440" tIns="45720" rIns="91440" bIns="45720" rtlCol="0" anchor="b">
            <a:normAutofit/>
          </a:bodyPr>
          <a:lstStyle/>
          <a:p>
            <a:r>
              <a:rPr lang="zh-TW" altLang="en-US" dirty="0" smtClean="0"/>
              <a:t>按一下以編輯母片標題樣式</a:t>
            </a:r>
            <a:endParaRPr lang="zh-TW" altLang="en-US" dirty="0"/>
          </a:p>
        </p:txBody>
      </p:sp>
      <p:sp>
        <p:nvSpPr>
          <p:cNvPr id="22" name="投影片編號版面配置區 5"/>
          <p:cNvSpPr>
            <a:spLocks noGrp="1"/>
          </p:cNvSpPr>
          <p:nvPr>
            <p:ph type="sldNum" sz="quarter" idx="4"/>
          </p:nvPr>
        </p:nvSpPr>
        <p:spPr>
          <a:xfrm>
            <a:off x="9164388" y="6356350"/>
            <a:ext cx="2743200" cy="365125"/>
          </a:xfrm>
          <a:prstGeom prst="rect">
            <a:avLst/>
          </a:prstGeom>
        </p:spPr>
        <p:txBody>
          <a:bodyPr anchor="ctr"/>
          <a:lstStyle>
            <a:lvl1pPr algn="r">
              <a:defRPr sz="1200">
                <a:solidFill>
                  <a:schemeClr val="bg1">
                    <a:lumMod val="75000"/>
                  </a:schemeClr>
                </a:solidFill>
                <a:latin typeface="Arial" panose="020B0604020202020204" pitchFamily="34" charset="0"/>
                <a:cs typeface="Arial" panose="020B0604020202020204" pitchFamily="34" charset="0"/>
              </a:defRPr>
            </a:lvl1pPr>
          </a:lstStyle>
          <a:p>
            <a:fld id="{5F6CEA59-826A-4FB0-BF3A-D1F923F9F4E7}"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b="1" kern="1200">
          <a:solidFill>
            <a:srgbClr val="024F6B"/>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Clr>
          <a:srgbClr val="024E6A"/>
        </a:buClr>
        <a:buFont typeface="Arial" panose="020B0604020202020204" pitchFamily="34" charset="0"/>
        <a:buChar char="•"/>
        <a:defRPr sz="2800" b="0" kern="1200">
          <a:solidFill>
            <a:srgbClr val="024E6A"/>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Clr>
          <a:srgbClr val="B0D261"/>
        </a:buClr>
        <a:buFont typeface="Arial" panose="020B0604020202020204" pitchFamily="34" charset="0"/>
        <a:buChar char="•"/>
        <a:defRPr sz="24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Clr>
          <a:srgbClr val="024E6A"/>
        </a:buClr>
        <a:buFont typeface="Arial" panose="020B0604020202020204"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Clr>
          <a:srgbClr val="B0D261"/>
        </a:buClr>
        <a:buFont typeface="Arial" panose="020B0604020202020204" pitchFamily="34" charset="0"/>
        <a:buChar char="•"/>
        <a:defRPr sz="18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Clr>
          <a:srgbClr val="024E6A"/>
        </a:buClr>
        <a:buFont typeface="Arial" panose="020B0604020202020204" pitchFamily="34" charset="0"/>
        <a:buChar char="•"/>
        <a:defRPr sz="16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huanyunglin/JavaDebuggingAndExceptionHandl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chuanyunglin/JavaDebuggingAndExceptionHandling/blob/main/TriangleTest/src/TriangleTest.java"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spotbugs.readthedocs.io/en/latest/index.html"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hyperlink" Target="https://www.csdn.net/" TargetMode="External"/><Relationship Id="rId5" Type="http://schemas.openxmlformats.org/officeDocument/2006/relationships/hyperlink" Target="https://stackoverflow.com/" TargetMode="External"/><Relationship Id="rId4" Type="http://schemas.openxmlformats.org/officeDocument/2006/relationships/hyperlink" Target="https://www.baidu.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s://docs.oracle.com/en/java/javase/18/docs/api/java.base/java/lang/Exception.html" TargetMode="External"/><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docs.oracle.com/en/java/javase/18/docs/api/java.base/java/lang/Error.html" TargetMode="External"/><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zh-TW" dirty="0" smtClean="0"/>
              <a:t>Java </a:t>
            </a:r>
            <a:r>
              <a:rPr lang="zh-CN" altLang="en-US" dirty="0" smtClean="0"/>
              <a:t>除錯及例外處理</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The Partner You Can Trust</a:t>
            </a:r>
            <a:endParaRPr lang="zh-TW" altLang="en-US" dirty="0"/>
          </a:p>
        </p:txBody>
      </p:sp>
      <p:sp>
        <p:nvSpPr>
          <p:cNvPr id="4" name="文字版面配置區 3"/>
          <p:cNvSpPr>
            <a:spLocks noGrp="1"/>
          </p:cNvSpPr>
          <p:nvPr>
            <p:ph type="body" sz="half" idx="2"/>
          </p:nvPr>
        </p:nvSpPr>
        <p:spPr/>
        <p:txBody>
          <a:bodyPr/>
          <a:lstStyle/>
          <a:p>
            <a:pPr lvl="0">
              <a:spcBef>
                <a:spcPts val="0"/>
              </a:spcBef>
            </a:pPr>
            <a:r>
              <a:rPr lang="en-US" altLang="zh-CN" dirty="0" err="1" smtClean="0"/>
              <a:t>Chuanyung</a:t>
            </a:r>
            <a:r>
              <a:rPr lang="en-US" altLang="zh-CN" dirty="0" smtClean="0"/>
              <a:t> Lin</a:t>
            </a:r>
            <a:endParaRPr lang="en-US" altLang="zh-TW" dirty="0"/>
          </a:p>
        </p:txBody>
      </p:sp>
      <p:sp>
        <p:nvSpPr>
          <p:cNvPr id="5" name="文字版面配置區 4"/>
          <p:cNvSpPr>
            <a:spLocks noGrp="1"/>
          </p:cNvSpPr>
          <p:nvPr>
            <p:ph type="body" sz="half" idx="10"/>
          </p:nvPr>
        </p:nvSpPr>
        <p:spPr/>
        <p:txBody>
          <a:bodyPr/>
          <a:lstStyle/>
          <a:p>
            <a:r>
              <a:rPr lang="en-US" altLang="zh-TW" dirty="0" smtClean="0"/>
              <a:t>2022/12/16</a:t>
            </a:r>
            <a:endParaRPr lang="en-US" altLang="zh-TW" dirty="0" smtClean="0"/>
          </a:p>
          <a:p>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en-US" altLang="zh-CN" dirty="0" smtClean="0"/>
              <a:t>Formatter</a:t>
            </a:r>
            <a:r>
              <a:rPr lang="zh-CN" altLang="en-US" dirty="0" smtClean="0"/>
              <a:t>：格式化從 </a:t>
            </a:r>
            <a:r>
              <a:rPr lang="en-US" altLang="zh-CN" dirty="0" smtClean="0"/>
              <a:t>Logger </a:t>
            </a:r>
            <a:r>
              <a:rPr lang="zh-CN" altLang="en-US" dirty="0" smtClean="0"/>
              <a:t>獲取訊息</a:t>
            </a:r>
            <a:endParaRPr lang="en-US" altLang="zh-CN" dirty="0" smtClean="0"/>
          </a:p>
          <a:p>
            <a:pPr marL="0" lvl="0" indent="0">
              <a:spcBef>
                <a:spcPts val="0"/>
              </a:spcBef>
              <a:buNone/>
            </a:pPr>
            <a:endParaRPr lang="en-US" altLang="zh-TW" dirty="0" smtClean="0"/>
          </a:p>
          <a:p>
            <a:pPr fontAlgn="base"/>
            <a:r>
              <a:rPr lang="en-US" altLang="zh-TW" dirty="0" err="1"/>
              <a:t>SimpleFormatter</a:t>
            </a:r>
            <a:endParaRPr lang="en-US" altLang="zh-TW" dirty="0" smtClean="0"/>
          </a:p>
          <a:p>
            <a:pPr fontAlgn="base"/>
            <a:r>
              <a:rPr lang="en-US" altLang="zh-TW" dirty="0" err="1" smtClean="0"/>
              <a:t>XMLFormatter</a:t>
            </a:r>
            <a:endParaRPr lang="en-US" altLang="zh-TW" dirty="0" smtClean="0"/>
          </a:p>
          <a:p>
            <a:pPr fontAlgn="base"/>
            <a:endParaRPr lang="en-US" altLang="zh-TW" dirty="0"/>
          </a:p>
          <a:p>
            <a:pPr fontAlgn="base"/>
            <a:endParaRPr lang="en-US" altLang="zh-TW" dirty="0" smtClean="0"/>
          </a:p>
          <a:p>
            <a:pPr marL="0" lvl="0" indent="0">
              <a:spcBef>
                <a:spcPts val="0"/>
              </a:spcBef>
              <a:buNone/>
            </a:pPr>
            <a:r>
              <a:rPr lang="zh-CN" altLang="en-US" dirty="0"/>
              <a:t>範例：</a:t>
            </a:r>
            <a:endParaRPr lang="en-US" altLang="zh-CN" dirty="0"/>
          </a:p>
          <a:p>
            <a:pPr marL="0" lvl="0" indent="0">
              <a:spcBef>
                <a:spcPts val="0"/>
              </a:spcBef>
              <a:buNone/>
            </a:pPr>
            <a:r>
              <a:rPr lang="en-US" altLang="zh-CN" dirty="0" err="1" smtClean="0"/>
              <a:t>JavaLogger</a:t>
            </a:r>
            <a:endParaRPr lang="en-US" altLang="zh-TW" dirty="0"/>
          </a:p>
          <a:p>
            <a:pPr fontAlgn="base"/>
            <a:endParaRPr lang="en-US" altLang="zh-TW" dirty="0" smtClean="0"/>
          </a:p>
          <a:p>
            <a:pPr marL="0" indent="0" fontAlgn="base">
              <a:buNone/>
            </a:pPr>
            <a:endParaRPr lang="en-US" altLang="zh-TW"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10</a:t>
            </a:fld>
            <a:endParaRPr lang="zh-TW" altLang="en-US"/>
          </a:p>
        </p:txBody>
      </p:sp>
      <p:sp>
        <p:nvSpPr>
          <p:cNvPr id="4" name="標題 3"/>
          <p:cNvSpPr>
            <a:spLocks noGrp="1"/>
          </p:cNvSpPr>
          <p:nvPr>
            <p:ph type="title"/>
          </p:nvPr>
        </p:nvSpPr>
        <p:spPr/>
        <p:txBody>
          <a:bodyPr/>
          <a:lstStyle/>
          <a:p>
            <a:pPr lvl="0">
              <a:spcBef>
                <a:spcPts val="0"/>
              </a:spcBef>
            </a:pPr>
            <a:r>
              <a:rPr lang="en-US" altLang="zh-TW" dirty="0" err="1" smtClean="0"/>
              <a:t>java.util.logging.Logger</a:t>
            </a:r>
            <a:r>
              <a:rPr lang="en-US" altLang="zh-TW" dirty="0" smtClean="0"/>
              <a:t>(4)</a:t>
            </a:r>
            <a:endParaRPr lang="en-US" altLang="zh-TW" dirty="0"/>
          </a:p>
        </p:txBody>
      </p:sp>
    </p:spTree>
    <p:extLst>
      <p:ext uri="{BB962C8B-B14F-4D97-AF65-F5344CB8AC3E}">
        <p14:creationId xmlns:p14="http://schemas.microsoft.com/office/powerpoint/2010/main" val="76371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190300"/>
            <a:ext cx="10871200" cy="4953470"/>
          </a:xfrm>
        </p:spPr>
        <p:txBody>
          <a:bodyPr>
            <a:normAutofit/>
          </a:bodyPr>
          <a:lstStyle/>
          <a:p>
            <a:pPr marL="0" indent="0" fontAlgn="base">
              <a:buNone/>
            </a:pPr>
            <a:r>
              <a:rPr lang="zh-CN" altLang="en-US" dirty="0" smtClean="0"/>
              <a:t>使用 </a:t>
            </a:r>
            <a:r>
              <a:rPr lang="en-US" altLang="zh-TW" dirty="0" err="1" smtClean="0"/>
              <a:t>java.util.logging.Logger</a:t>
            </a:r>
            <a:r>
              <a:rPr lang="en-US" altLang="zh-TW" dirty="0" smtClean="0"/>
              <a:t> </a:t>
            </a:r>
            <a:r>
              <a:rPr lang="zh-CN" altLang="en-US" dirty="0" smtClean="0"/>
              <a:t>將日誌輸出在 </a:t>
            </a:r>
            <a:r>
              <a:rPr lang="en-US" altLang="zh-CN" dirty="0" smtClean="0"/>
              <a:t>console </a:t>
            </a:r>
            <a:r>
              <a:rPr lang="zh-CN" altLang="en-US" dirty="0" smtClean="0"/>
              <a:t>和檔案</a:t>
            </a:r>
            <a:endParaRPr lang="en-US" altLang="zh-TW"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11</a:t>
            </a:fld>
            <a:endParaRPr lang="zh-TW" altLang="en-US"/>
          </a:p>
        </p:txBody>
      </p:sp>
      <p:sp>
        <p:nvSpPr>
          <p:cNvPr id="4" name="標題 3"/>
          <p:cNvSpPr>
            <a:spLocks noGrp="1"/>
          </p:cNvSpPr>
          <p:nvPr>
            <p:ph type="title"/>
          </p:nvPr>
        </p:nvSpPr>
        <p:spPr/>
        <p:txBody>
          <a:bodyPr/>
          <a:lstStyle/>
          <a:p>
            <a:pPr lvl="0">
              <a:spcBef>
                <a:spcPts val="0"/>
              </a:spcBef>
            </a:pPr>
            <a:r>
              <a:rPr lang="en-US" altLang="zh-CN" dirty="0" smtClean="0"/>
              <a:t>【</a:t>
            </a:r>
            <a:r>
              <a:rPr lang="zh-CN" altLang="en-US" dirty="0"/>
              <a:t>作業</a:t>
            </a:r>
            <a:r>
              <a:rPr lang="en-US" altLang="zh-CN" dirty="0" smtClean="0"/>
              <a:t>】</a:t>
            </a:r>
            <a:endParaRPr lang="en-US" altLang="zh-TW" dirty="0"/>
          </a:p>
        </p:txBody>
      </p:sp>
    </p:spTree>
    <p:extLst>
      <p:ext uri="{BB962C8B-B14F-4D97-AF65-F5344CB8AC3E}">
        <p14:creationId xmlns:p14="http://schemas.microsoft.com/office/powerpoint/2010/main" val="413188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223493"/>
            <a:ext cx="10871200" cy="727227"/>
          </a:xfrm>
        </p:spPr>
        <p:txBody>
          <a:bodyPr>
            <a:normAutofit/>
          </a:bodyPr>
          <a:lstStyle/>
          <a:p>
            <a:pPr marL="0" lvl="0" indent="0">
              <a:spcBef>
                <a:spcPts val="0"/>
              </a:spcBef>
              <a:buNone/>
            </a:pPr>
            <a:r>
              <a:rPr lang="zh-CN" altLang="en-US" dirty="0" smtClean="0"/>
              <a:t>只提供日誌調用的接口，具體日誌的實作在日誌框架裏頭。</a:t>
            </a:r>
            <a:endParaRPr lang="en-US" altLang="zh-TW" dirty="0" smtClean="0"/>
          </a:p>
          <a:p>
            <a:pPr marL="0" indent="0" fontAlgn="base">
              <a:buNone/>
            </a:pPr>
            <a:endParaRPr lang="en-US" altLang="zh-TW"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12</a:t>
            </a:fld>
            <a:endParaRPr lang="zh-TW" altLang="en-US"/>
          </a:p>
        </p:txBody>
      </p:sp>
      <p:sp>
        <p:nvSpPr>
          <p:cNvPr id="4" name="標題 3"/>
          <p:cNvSpPr>
            <a:spLocks noGrp="1"/>
          </p:cNvSpPr>
          <p:nvPr>
            <p:ph type="title"/>
          </p:nvPr>
        </p:nvSpPr>
        <p:spPr/>
        <p:txBody>
          <a:bodyPr/>
          <a:lstStyle/>
          <a:p>
            <a:pPr lvl="0">
              <a:spcBef>
                <a:spcPts val="0"/>
              </a:spcBef>
            </a:pPr>
            <a:r>
              <a:rPr lang="zh-CN" altLang="en-US" dirty="0"/>
              <a:t>日誌</a:t>
            </a:r>
            <a:r>
              <a:rPr lang="zh-CN" altLang="en-US" dirty="0" smtClean="0"/>
              <a:t>門面</a:t>
            </a:r>
            <a:endParaRPr lang="en-US" altLang="zh-TW" dirty="0"/>
          </a:p>
        </p:txBody>
      </p:sp>
      <p:graphicFrame>
        <p:nvGraphicFramePr>
          <p:cNvPr id="6" name="表格 5"/>
          <p:cNvGraphicFramePr>
            <a:graphicFrameLocks noGrp="1"/>
          </p:cNvGraphicFramePr>
          <p:nvPr>
            <p:extLst>
              <p:ext uri="{D42A27DB-BD31-4B8C-83A1-F6EECF244321}">
                <p14:modId xmlns:p14="http://schemas.microsoft.com/office/powerpoint/2010/main" val="632478366"/>
              </p:ext>
            </p:extLst>
          </p:nvPr>
        </p:nvGraphicFramePr>
        <p:xfrm>
          <a:off x="482600" y="2319866"/>
          <a:ext cx="9612744" cy="4017731"/>
        </p:xfrm>
        <a:graphic>
          <a:graphicData uri="http://schemas.openxmlformats.org/drawingml/2006/table">
            <a:tbl>
              <a:tblPr firstRow="1" bandRow="1">
                <a:tableStyleId>{7DF18680-E054-41AD-8BC1-D1AEF772440D}</a:tableStyleId>
              </a:tblPr>
              <a:tblGrid>
                <a:gridCol w="3204248">
                  <a:extLst>
                    <a:ext uri="{9D8B030D-6E8A-4147-A177-3AD203B41FA5}">
                      <a16:colId xmlns:a16="http://schemas.microsoft.com/office/drawing/2014/main" val="2107153853"/>
                    </a:ext>
                  </a:extLst>
                </a:gridCol>
                <a:gridCol w="3204248">
                  <a:extLst>
                    <a:ext uri="{9D8B030D-6E8A-4147-A177-3AD203B41FA5}">
                      <a16:colId xmlns:a16="http://schemas.microsoft.com/office/drawing/2014/main" val="1363130486"/>
                    </a:ext>
                  </a:extLst>
                </a:gridCol>
                <a:gridCol w="3204248">
                  <a:extLst>
                    <a:ext uri="{9D8B030D-6E8A-4147-A177-3AD203B41FA5}">
                      <a16:colId xmlns:a16="http://schemas.microsoft.com/office/drawing/2014/main" val="554923310"/>
                    </a:ext>
                  </a:extLst>
                </a:gridCol>
              </a:tblGrid>
              <a:tr h="629436">
                <a:tc>
                  <a:txBody>
                    <a:bodyPr/>
                    <a:lstStyle/>
                    <a:p>
                      <a:pPr algn="ctr"/>
                      <a:r>
                        <a:rPr lang="zh-CN" altLang="en-US" sz="2800" dirty="0" smtClean="0"/>
                        <a:t>日誌門面</a:t>
                      </a:r>
                      <a:endParaRPr lang="zh-TW" alt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kern="1200" dirty="0" smtClean="0"/>
                        <a:t>slf4j</a:t>
                      </a:r>
                      <a:endParaRPr lang="zh-TW" altLang="en-US" sz="2800" b="1" kern="1200" dirty="0" smtClean="0">
                        <a:solidFill>
                          <a:schemeClr val="lt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kern="1200" dirty="0" smtClean="0"/>
                        <a:t>c</a:t>
                      </a:r>
                      <a:r>
                        <a:rPr lang="en-US" altLang="zh-TW" sz="2800" kern="1200" dirty="0" smtClean="0"/>
                        <a:t>ommons-logging</a:t>
                      </a:r>
                      <a:endParaRPr lang="zh-TW" altLang="en-US" sz="2800" b="1" kern="1200" dirty="0">
                        <a:solidFill>
                          <a:schemeClr val="lt1"/>
                        </a:solidFill>
                        <a:latin typeface="+mn-lt"/>
                        <a:ea typeface="+mn-ea"/>
                        <a:cs typeface="+mn-cs"/>
                      </a:endParaRPr>
                    </a:p>
                  </a:txBody>
                  <a:tcPr/>
                </a:tc>
                <a:extLst>
                  <a:ext uri="{0D108BD9-81ED-4DB2-BD59-A6C34878D82A}">
                    <a16:rowId xmlns:a16="http://schemas.microsoft.com/office/drawing/2014/main" val="1099715259"/>
                  </a:ext>
                </a:extLst>
              </a:tr>
              <a:tr h="1589975">
                <a:tc>
                  <a:txBody>
                    <a:bodyPr/>
                    <a:lstStyle/>
                    <a:p>
                      <a:pPr marL="0" algn="l" defTabSz="914400" rtl="0" eaLnBrk="1" latinLnBrk="0" hangingPunct="1"/>
                      <a:r>
                        <a:rPr lang="zh-CN" altLang="en-US" sz="2800" kern="1200" dirty="0" smtClean="0"/>
                        <a:t>綁定日誌框架的時機點</a:t>
                      </a:r>
                      <a:endParaRPr lang="zh-TW" altLang="en-US" sz="28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800" kern="1200" dirty="0" smtClean="0"/>
                        <a:t>編譯的時候綁定日誌框架</a:t>
                      </a:r>
                      <a:endParaRPr lang="zh-TW" altLang="en-US" sz="28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800" kern="1200" dirty="0" smtClean="0"/>
                        <a:t>程式運行是動態找出真正使用的日誌框架</a:t>
                      </a:r>
                      <a:endParaRPr lang="zh-TW" altLang="en-US" sz="2800" b="1" kern="1200" dirty="0">
                        <a:solidFill>
                          <a:schemeClr val="lt1"/>
                        </a:solidFill>
                        <a:latin typeface="+mn-lt"/>
                        <a:ea typeface="+mn-ea"/>
                        <a:cs typeface="+mn-cs"/>
                      </a:endParaRPr>
                    </a:p>
                  </a:txBody>
                  <a:tcPr/>
                </a:tc>
                <a:extLst>
                  <a:ext uri="{0D108BD9-81ED-4DB2-BD59-A6C34878D82A}">
                    <a16:rowId xmlns:a16="http://schemas.microsoft.com/office/drawing/2014/main" val="3279647603"/>
                  </a:ext>
                </a:extLst>
              </a:tr>
              <a:tr h="1130002">
                <a:tc>
                  <a:txBody>
                    <a:bodyPr/>
                    <a:lstStyle/>
                    <a:p>
                      <a:pPr marL="0" algn="l" defTabSz="914400" rtl="0" eaLnBrk="1" latinLnBrk="0" hangingPunct="1"/>
                      <a:r>
                        <a:rPr lang="zh-CN" altLang="en-US" sz="2800" kern="1200" dirty="0" smtClean="0"/>
                        <a:t>占位符</a:t>
                      </a:r>
                      <a:endParaRPr lang="zh-TW" altLang="en-US" sz="28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800" kern="1200" dirty="0" smtClean="0"/>
                        <a:t>可以使用占位符 </a:t>
                      </a:r>
                      <a:r>
                        <a:rPr lang="en-US" altLang="zh-CN" sz="2800" kern="1200" dirty="0" smtClean="0"/>
                        <a:t>{}</a:t>
                      </a:r>
                    </a:p>
                    <a:p>
                      <a:pPr marL="0" algn="l" defTabSz="914400" rtl="0" eaLnBrk="1" latinLnBrk="0" hangingPunct="1"/>
                      <a:endParaRPr lang="en-US" altLang="zh-CN" sz="2800" kern="1200" dirty="0" smtClean="0"/>
                    </a:p>
                    <a:p>
                      <a:pPr marL="0" algn="l" defTabSz="914400" rtl="0" eaLnBrk="1" latinLnBrk="0" hangingPunct="1"/>
                      <a:r>
                        <a:rPr lang="en-US" altLang="zh-TW" sz="2800" kern="1200" dirty="0" err="1" smtClean="0">
                          <a:solidFill>
                            <a:schemeClr val="dk1"/>
                          </a:solidFill>
                          <a:latin typeface="+mn-lt"/>
                          <a:ea typeface="+mn-ea"/>
                          <a:cs typeface="+mn-cs"/>
                        </a:rPr>
                        <a:t>logger.debug</a:t>
                      </a:r>
                      <a:r>
                        <a:rPr lang="en-US" altLang="zh-TW" sz="2800" kern="1200" dirty="0" smtClean="0">
                          <a:solidFill>
                            <a:schemeClr val="dk1"/>
                          </a:solidFill>
                          <a:latin typeface="+mn-lt"/>
                          <a:ea typeface="+mn-ea"/>
                          <a:cs typeface="+mn-cs"/>
                        </a:rPr>
                        <a:t>("A is {}.", a);</a:t>
                      </a:r>
                    </a:p>
                  </a:txBody>
                  <a:tcPr/>
                </a:tc>
                <a:tc>
                  <a:txBody>
                    <a:bodyPr/>
                    <a:lstStyle/>
                    <a:p>
                      <a:pPr marL="0" algn="l" defTabSz="914400" rtl="0" eaLnBrk="1" latinLnBrk="0" hangingPunct="1"/>
                      <a:r>
                        <a:rPr lang="zh-CN" altLang="en-US" sz="2800" kern="1200" dirty="0" smtClean="0">
                          <a:solidFill>
                            <a:schemeClr val="dk1"/>
                          </a:solidFill>
                          <a:latin typeface="+mn-lt"/>
                          <a:ea typeface="+mn-ea"/>
                          <a:cs typeface="+mn-cs"/>
                        </a:rPr>
                        <a:t>不可使用占位符</a:t>
                      </a:r>
                      <a:endParaRPr lang="en-US" altLang="zh-CN" sz="2800" kern="1200" dirty="0" smtClean="0">
                        <a:solidFill>
                          <a:schemeClr val="dk1"/>
                        </a:solidFill>
                        <a:latin typeface="+mn-lt"/>
                        <a:ea typeface="+mn-ea"/>
                        <a:cs typeface="+mn-cs"/>
                      </a:endParaRPr>
                    </a:p>
                    <a:p>
                      <a:pPr marL="0" algn="l" defTabSz="914400" rtl="0" eaLnBrk="1" latinLnBrk="0" hangingPunct="1"/>
                      <a:endParaRPr lang="en-US" altLang="zh-CN" sz="2800" kern="1200" dirty="0" smtClean="0">
                        <a:solidFill>
                          <a:schemeClr val="dk1"/>
                        </a:solidFill>
                        <a:latin typeface="+mn-lt"/>
                        <a:ea typeface="+mn-ea"/>
                        <a:cs typeface="+mn-cs"/>
                      </a:endParaRPr>
                    </a:p>
                    <a:p>
                      <a:pPr marL="0" algn="l" defTabSz="914400" rtl="0" eaLnBrk="1" latinLnBrk="0" hangingPunct="1"/>
                      <a:r>
                        <a:rPr lang="en-US" altLang="zh-TW" sz="2800" kern="1200" dirty="0" err="1" smtClean="0">
                          <a:solidFill>
                            <a:schemeClr val="dk1"/>
                          </a:solidFill>
                          <a:latin typeface="+mn-lt"/>
                          <a:ea typeface="+mn-ea"/>
                          <a:cs typeface="+mn-cs"/>
                        </a:rPr>
                        <a:t>logger.debug</a:t>
                      </a:r>
                      <a:r>
                        <a:rPr lang="en-US" altLang="zh-TW" sz="2800" kern="1200" dirty="0" smtClean="0">
                          <a:solidFill>
                            <a:schemeClr val="dk1"/>
                          </a:solidFill>
                          <a:latin typeface="+mn-lt"/>
                          <a:ea typeface="+mn-ea"/>
                          <a:cs typeface="+mn-cs"/>
                        </a:rPr>
                        <a:t>("A is " + a + ".");</a:t>
                      </a:r>
                      <a:endParaRPr lang="zh-TW" altLang="en-US" sz="2800" kern="1200" dirty="0">
                        <a:solidFill>
                          <a:schemeClr val="dk1"/>
                        </a:solidFill>
                        <a:latin typeface="+mn-lt"/>
                        <a:ea typeface="+mn-ea"/>
                        <a:cs typeface="+mn-cs"/>
                      </a:endParaRPr>
                    </a:p>
                  </a:txBody>
                  <a:tcPr/>
                </a:tc>
                <a:extLst>
                  <a:ext uri="{0D108BD9-81ED-4DB2-BD59-A6C34878D82A}">
                    <a16:rowId xmlns:a16="http://schemas.microsoft.com/office/drawing/2014/main" val="1579718256"/>
                  </a:ext>
                </a:extLst>
              </a:tr>
            </a:tbl>
          </a:graphicData>
        </a:graphic>
      </p:graphicFrame>
    </p:spTree>
    <p:extLst>
      <p:ext uri="{BB962C8B-B14F-4D97-AF65-F5344CB8AC3E}">
        <p14:creationId xmlns:p14="http://schemas.microsoft.com/office/powerpoint/2010/main" val="222356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日誌實作的地方，常見的如下：</a:t>
            </a:r>
            <a:endParaRPr lang="en-US" altLang="zh-TW" dirty="0" smtClean="0"/>
          </a:p>
          <a:p>
            <a:pPr marL="0" lvl="0" indent="0">
              <a:spcBef>
                <a:spcPts val="0"/>
              </a:spcBef>
              <a:buNone/>
            </a:pPr>
            <a:endParaRPr lang="en-US" altLang="zh-TW" dirty="0" smtClean="0"/>
          </a:p>
          <a:p>
            <a:pPr fontAlgn="base"/>
            <a:r>
              <a:rPr lang="en-US" altLang="zh-TW" dirty="0"/>
              <a:t> </a:t>
            </a:r>
            <a:r>
              <a:rPr lang="en-US" altLang="zh-TW" dirty="0" err="1" smtClean="0"/>
              <a:t>java.util.logging</a:t>
            </a:r>
            <a:r>
              <a:rPr lang="en-US" altLang="zh-TW" dirty="0" smtClean="0"/>
              <a:t> (JUL)</a:t>
            </a:r>
          </a:p>
          <a:p>
            <a:pPr fontAlgn="base"/>
            <a:r>
              <a:rPr lang="en-US" altLang="zh-TW" dirty="0"/>
              <a:t>commons-logging</a:t>
            </a:r>
          </a:p>
          <a:p>
            <a:pPr fontAlgn="base"/>
            <a:r>
              <a:rPr lang="en-US" altLang="zh-CN" dirty="0" smtClean="0"/>
              <a:t>s</a:t>
            </a:r>
            <a:r>
              <a:rPr lang="en-US" altLang="zh-TW" dirty="0" smtClean="0"/>
              <a:t>lf4j</a:t>
            </a:r>
            <a:endParaRPr lang="en-US" altLang="zh-TW" dirty="0"/>
          </a:p>
          <a:p>
            <a:pPr fontAlgn="base"/>
            <a:r>
              <a:rPr lang="en-US" altLang="zh-TW" dirty="0"/>
              <a:t>l</a:t>
            </a:r>
            <a:r>
              <a:rPr lang="en-US" altLang="zh-TW" dirty="0" smtClean="0"/>
              <a:t>og4j</a:t>
            </a:r>
            <a:endParaRPr lang="en-US" altLang="zh-TW" dirty="0"/>
          </a:p>
          <a:p>
            <a:pPr fontAlgn="base"/>
            <a:r>
              <a:rPr lang="en-US" altLang="zh-TW" dirty="0"/>
              <a:t>l</a:t>
            </a:r>
            <a:r>
              <a:rPr lang="en-US" altLang="zh-TW" dirty="0" smtClean="0"/>
              <a:t>og4j2</a:t>
            </a:r>
            <a:endParaRPr lang="en-US" altLang="zh-TW" dirty="0"/>
          </a:p>
          <a:p>
            <a:pPr fontAlgn="base"/>
            <a:r>
              <a:rPr lang="en-US" altLang="zh-TW" dirty="0" err="1" smtClean="0"/>
              <a:t>logback</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13</a:t>
            </a:fld>
            <a:endParaRPr lang="zh-TW" altLang="en-US"/>
          </a:p>
        </p:txBody>
      </p:sp>
      <p:sp>
        <p:nvSpPr>
          <p:cNvPr id="4" name="標題 3"/>
          <p:cNvSpPr>
            <a:spLocks noGrp="1"/>
          </p:cNvSpPr>
          <p:nvPr>
            <p:ph type="title"/>
          </p:nvPr>
        </p:nvSpPr>
        <p:spPr/>
        <p:txBody>
          <a:bodyPr/>
          <a:lstStyle/>
          <a:p>
            <a:pPr lvl="0">
              <a:spcBef>
                <a:spcPts val="0"/>
              </a:spcBef>
            </a:pPr>
            <a:r>
              <a:rPr lang="zh-CN" altLang="en-US" dirty="0" smtClean="0"/>
              <a:t>日誌框架</a:t>
            </a:r>
            <a:endParaRPr lang="en-US" altLang="zh-TW" dirty="0"/>
          </a:p>
        </p:txBody>
      </p:sp>
    </p:spTree>
    <p:extLst>
      <p:ext uri="{BB962C8B-B14F-4D97-AF65-F5344CB8AC3E}">
        <p14:creationId xmlns:p14="http://schemas.microsoft.com/office/powerpoint/2010/main" val="222166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223493"/>
            <a:ext cx="10871200" cy="1118654"/>
          </a:xfrm>
        </p:spPr>
        <p:txBody>
          <a:bodyPr>
            <a:normAutofit/>
          </a:bodyPr>
          <a:lstStyle/>
          <a:p>
            <a:pPr marL="0" lvl="0" indent="0">
              <a:spcBef>
                <a:spcPts val="0"/>
              </a:spcBef>
              <a:buNone/>
            </a:pPr>
            <a:r>
              <a:rPr lang="zh-CN" altLang="en-US" dirty="0" smtClean="0"/>
              <a:t>如何搭配不同日誌框架：</a:t>
            </a:r>
            <a:endParaRPr lang="en-US" altLang="zh-TW" dirty="0" smtClean="0"/>
          </a:p>
          <a:p>
            <a:pPr marL="0" lvl="0" indent="0">
              <a:spcBef>
                <a:spcPts val="0"/>
              </a:spcBef>
              <a:buNone/>
            </a:pPr>
            <a:endParaRPr lang="en-US" altLang="zh-TW"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14</a:t>
            </a:fld>
            <a:endParaRPr lang="zh-TW" altLang="en-US"/>
          </a:p>
        </p:txBody>
      </p:sp>
      <p:sp>
        <p:nvSpPr>
          <p:cNvPr id="4" name="標題 3"/>
          <p:cNvSpPr>
            <a:spLocks noGrp="1"/>
          </p:cNvSpPr>
          <p:nvPr>
            <p:ph type="title"/>
          </p:nvPr>
        </p:nvSpPr>
        <p:spPr/>
        <p:txBody>
          <a:bodyPr/>
          <a:lstStyle/>
          <a:p>
            <a:pPr lvl="0">
              <a:spcBef>
                <a:spcPts val="0"/>
              </a:spcBef>
            </a:pPr>
            <a:r>
              <a:rPr lang="en-US" altLang="zh-TW" dirty="0" smtClean="0"/>
              <a:t>slf4j</a:t>
            </a:r>
            <a:endParaRPr lang="en-US" altLang="zh-TW" dirty="0"/>
          </a:p>
        </p:txBody>
      </p:sp>
      <p:pic>
        <p:nvPicPr>
          <p:cNvPr id="1026" name="Picture 2" descr="https://img-blog.csdnimg.cn/20200419105944995.png?x-oss-process=image/watermark,type_ZmFuZ3poZW5naGVpdGk,shadow_10,text_aHR0cHM6Ly9ibG9nLmNzZG4ubmV0L2xpaHVheW9uZw==,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18" y="1782820"/>
            <a:ext cx="9579670" cy="4683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61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pPr marL="0" lvl="0" indent="0">
              <a:spcBef>
                <a:spcPts val="0"/>
              </a:spcBef>
              <a:buNone/>
            </a:pPr>
            <a:r>
              <a:rPr lang="en-US" altLang="zh-CN" dirty="0" smtClean="0"/>
              <a:t>Pom.xml</a:t>
            </a:r>
          </a:p>
          <a:p>
            <a:pPr marL="0" lvl="0" indent="0">
              <a:spcBef>
                <a:spcPts val="0"/>
              </a:spcBef>
              <a:buNone/>
            </a:pPr>
            <a:endParaRPr lang="en-US" altLang="zh-TW" dirty="0" smtClean="0"/>
          </a:p>
          <a:p>
            <a:pPr marL="0" lvl="0" indent="0">
              <a:spcBef>
                <a:spcPts val="0"/>
              </a:spcBef>
              <a:buNone/>
            </a:pPr>
            <a:r>
              <a:rPr lang="en-US" altLang="zh-TW" dirty="0"/>
              <a:t>S</a:t>
            </a:r>
            <a:r>
              <a:rPr lang="en-US" altLang="zh-TW" dirty="0" smtClean="0"/>
              <a:t>lf4j</a:t>
            </a:r>
            <a:endParaRPr lang="en-US" altLang="zh-TW" dirty="0"/>
          </a:p>
          <a:p>
            <a:pPr marL="0" indent="0">
              <a:buNone/>
            </a:pPr>
            <a:r>
              <a:rPr lang="en-US" altLang="zh-TW" dirty="0"/>
              <a:t> &lt;</a:t>
            </a:r>
            <a:r>
              <a:rPr lang="en-US" altLang="zh-TW" dirty="0" err="1"/>
              <a:t>groupId</a:t>
            </a:r>
            <a:r>
              <a:rPr lang="en-US" altLang="zh-TW" dirty="0"/>
              <a:t>&gt;org.slf4j&lt;/</a:t>
            </a:r>
            <a:r>
              <a:rPr lang="en-US" altLang="zh-TW" dirty="0" err="1"/>
              <a:t>groupId</a:t>
            </a:r>
            <a:r>
              <a:rPr lang="en-US" altLang="zh-TW" dirty="0"/>
              <a:t>&gt;</a:t>
            </a:r>
          </a:p>
          <a:p>
            <a:pPr marL="0" indent="0">
              <a:buNone/>
            </a:pPr>
            <a:r>
              <a:rPr lang="en-US" altLang="zh-TW" dirty="0"/>
              <a:t> </a:t>
            </a:r>
            <a:r>
              <a:rPr lang="en-US" altLang="zh-TW" dirty="0" smtClean="0"/>
              <a:t>&lt;</a:t>
            </a:r>
            <a:r>
              <a:rPr lang="en-US" altLang="zh-TW" dirty="0" err="1"/>
              <a:t>artifactId</a:t>
            </a:r>
            <a:r>
              <a:rPr lang="en-US" altLang="zh-TW" dirty="0"/>
              <a:t>&gt;slf4j-api&lt;/</a:t>
            </a:r>
            <a:r>
              <a:rPr lang="en-US" altLang="zh-TW" dirty="0" err="1"/>
              <a:t>artifactId</a:t>
            </a:r>
            <a:r>
              <a:rPr lang="en-US" altLang="zh-TW" dirty="0"/>
              <a:t>&gt;</a:t>
            </a:r>
          </a:p>
          <a:p>
            <a:pPr marL="0" indent="0">
              <a:buNone/>
            </a:pPr>
            <a:r>
              <a:rPr lang="en-US" altLang="zh-TW" dirty="0"/>
              <a:t> </a:t>
            </a:r>
            <a:r>
              <a:rPr lang="en-US" altLang="zh-TW" dirty="0" smtClean="0"/>
              <a:t>&lt;</a:t>
            </a:r>
            <a:r>
              <a:rPr lang="en-US" altLang="zh-TW" dirty="0"/>
              <a:t>version&gt;2.0.5&lt;/version</a:t>
            </a:r>
            <a:r>
              <a:rPr lang="en-US" altLang="zh-TW" dirty="0" smtClean="0"/>
              <a:t>&gt;</a:t>
            </a:r>
          </a:p>
          <a:p>
            <a:pPr marL="0" indent="0">
              <a:buNone/>
            </a:pPr>
            <a:endParaRPr lang="en-US" altLang="zh-TW" dirty="0" smtClean="0"/>
          </a:p>
          <a:p>
            <a:pPr marL="0" lvl="0" indent="0">
              <a:spcBef>
                <a:spcPts val="0"/>
              </a:spcBef>
              <a:buNone/>
            </a:pPr>
            <a:endParaRPr lang="en-US" altLang="zh-TW" dirty="0" smtClean="0"/>
          </a:p>
          <a:p>
            <a:pPr marL="0" lvl="0" indent="0">
              <a:spcBef>
                <a:spcPts val="0"/>
              </a:spcBef>
              <a:buNone/>
            </a:pPr>
            <a:r>
              <a:rPr lang="en-US" altLang="zh-TW" dirty="0" smtClean="0"/>
              <a:t>Slf4j simple, </a:t>
            </a:r>
            <a:r>
              <a:rPr lang="zh-CN" altLang="en-US" dirty="0" smtClean="0"/>
              <a:t>預設的 </a:t>
            </a:r>
            <a:r>
              <a:rPr lang="en-US" altLang="zh-CN" dirty="0" smtClean="0"/>
              <a:t>level </a:t>
            </a:r>
            <a:r>
              <a:rPr lang="zh-CN" altLang="en-US" dirty="0" smtClean="0"/>
              <a:t>為 </a:t>
            </a:r>
            <a:r>
              <a:rPr lang="en-US" altLang="zh-CN" dirty="0" smtClean="0"/>
              <a:t>INFO</a:t>
            </a:r>
            <a:endParaRPr lang="en-US" altLang="zh-TW" dirty="0" smtClean="0"/>
          </a:p>
          <a:p>
            <a:pPr marL="0" indent="0">
              <a:buNone/>
            </a:pPr>
            <a:r>
              <a:rPr lang="en-US" altLang="zh-TW" dirty="0"/>
              <a:t> &lt;</a:t>
            </a:r>
            <a:r>
              <a:rPr lang="en-US" altLang="zh-TW" dirty="0" err="1"/>
              <a:t>groupId</a:t>
            </a:r>
            <a:r>
              <a:rPr lang="en-US" altLang="zh-TW" dirty="0"/>
              <a:t>&gt;org.slf4j&lt;/</a:t>
            </a:r>
            <a:r>
              <a:rPr lang="en-US" altLang="zh-TW" dirty="0" err="1"/>
              <a:t>groupId</a:t>
            </a:r>
            <a:r>
              <a:rPr lang="en-US" altLang="zh-TW" dirty="0"/>
              <a:t>&gt;</a:t>
            </a:r>
          </a:p>
          <a:p>
            <a:pPr marL="0" indent="0">
              <a:buNone/>
            </a:pPr>
            <a:r>
              <a:rPr lang="en-US" altLang="zh-TW" dirty="0"/>
              <a:t> </a:t>
            </a:r>
            <a:r>
              <a:rPr lang="en-US" altLang="zh-TW" dirty="0" smtClean="0"/>
              <a:t>&lt;</a:t>
            </a:r>
            <a:r>
              <a:rPr lang="en-US" altLang="zh-TW" dirty="0" err="1"/>
              <a:t>artifactId</a:t>
            </a:r>
            <a:r>
              <a:rPr lang="en-US" altLang="zh-TW" dirty="0"/>
              <a:t>&gt;slf4j-simple&lt;/</a:t>
            </a:r>
            <a:r>
              <a:rPr lang="en-US" altLang="zh-TW" dirty="0" err="1"/>
              <a:t>artifactId</a:t>
            </a:r>
            <a:r>
              <a:rPr lang="en-US" altLang="zh-TW" dirty="0"/>
              <a:t>&gt;</a:t>
            </a:r>
          </a:p>
          <a:p>
            <a:pPr marL="0" indent="0">
              <a:buNone/>
            </a:pPr>
            <a:r>
              <a:rPr lang="en-US" altLang="zh-TW" dirty="0"/>
              <a:t> </a:t>
            </a:r>
            <a:r>
              <a:rPr lang="en-US" altLang="zh-TW" dirty="0" smtClean="0"/>
              <a:t>&lt;</a:t>
            </a:r>
            <a:r>
              <a:rPr lang="en-US" altLang="zh-TW" dirty="0"/>
              <a:t>version&gt;2.0.5&lt;/version</a:t>
            </a:r>
            <a:r>
              <a:rPr lang="en-US" altLang="zh-TW" dirty="0" smtClean="0"/>
              <a:t>&gt;</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15</a:t>
            </a:fld>
            <a:endParaRPr lang="zh-TW" altLang="en-US"/>
          </a:p>
        </p:txBody>
      </p:sp>
      <p:sp>
        <p:nvSpPr>
          <p:cNvPr id="4" name="標題 3"/>
          <p:cNvSpPr>
            <a:spLocks noGrp="1"/>
          </p:cNvSpPr>
          <p:nvPr>
            <p:ph type="title"/>
          </p:nvPr>
        </p:nvSpPr>
        <p:spPr/>
        <p:txBody>
          <a:bodyPr/>
          <a:lstStyle/>
          <a:p>
            <a:pPr lvl="0">
              <a:spcBef>
                <a:spcPts val="0"/>
              </a:spcBef>
            </a:pPr>
            <a:r>
              <a:rPr lang="en-US" altLang="zh-TW" dirty="0" smtClean="0"/>
              <a:t>Slf4j + slf4j simple</a:t>
            </a:r>
            <a:endParaRPr lang="en-US" altLang="zh-TW" dirty="0"/>
          </a:p>
        </p:txBody>
      </p:sp>
      <p:sp>
        <p:nvSpPr>
          <p:cNvPr id="5" name="文字方塊 4"/>
          <p:cNvSpPr txBox="1"/>
          <p:nvPr/>
        </p:nvSpPr>
        <p:spPr>
          <a:xfrm>
            <a:off x="5623560" y="1479409"/>
            <a:ext cx="6126480" cy="1200329"/>
          </a:xfrm>
          <a:prstGeom prst="rect">
            <a:avLst/>
          </a:prstGeom>
          <a:noFill/>
        </p:spPr>
        <p:txBody>
          <a:bodyPr wrap="square" rtlCol="0">
            <a:spAutoFit/>
          </a:bodyPr>
          <a:lstStyle/>
          <a:p>
            <a:r>
              <a:rPr lang="zh-CN" altLang="en-US" sz="2400" dirty="0" smtClean="0">
                <a:solidFill>
                  <a:schemeClr val="accent4"/>
                </a:solidFill>
              </a:rPr>
              <a:t>使用方法：</a:t>
            </a:r>
            <a:endParaRPr lang="en-US" altLang="zh-TW" sz="2400" dirty="0" smtClean="0">
              <a:solidFill>
                <a:schemeClr val="accent4"/>
              </a:solidFill>
            </a:endParaRPr>
          </a:p>
          <a:p>
            <a:r>
              <a:rPr lang="en-US" altLang="zh-TW" sz="2400" dirty="0" smtClean="0">
                <a:solidFill>
                  <a:schemeClr val="accent4"/>
                </a:solidFill>
              </a:rPr>
              <a:t>Logger </a:t>
            </a:r>
            <a:r>
              <a:rPr lang="en-US" altLang="zh-TW" sz="2400" dirty="0" err="1">
                <a:solidFill>
                  <a:schemeClr val="accent4"/>
                </a:solidFill>
              </a:rPr>
              <a:t>logger</a:t>
            </a:r>
            <a:r>
              <a:rPr lang="en-US" altLang="zh-TW" sz="2400" dirty="0">
                <a:solidFill>
                  <a:schemeClr val="accent4"/>
                </a:solidFill>
              </a:rPr>
              <a:t> = </a:t>
            </a:r>
            <a:r>
              <a:rPr lang="en-US" altLang="zh-TW" sz="2400" dirty="0" err="1" smtClean="0">
                <a:solidFill>
                  <a:schemeClr val="accent4"/>
                </a:solidFill>
              </a:rPr>
              <a:t>LoggerFactory.getLogger</a:t>
            </a:r>
            <a:r>
              <a:rPr lang="en-US" altLang="zh-TW" sz="2400" dirty="0" smtClean="0">
                <a:solidFill>
                  <a:schemeClr val="accent4"/>
                </a:solidFill>
              </a:rPr>
              <a:t>(xxx);</a:t>
            </a:r>
            <a:endParaRPr lang="en-US" altLang="zh-TW" sz="2400" dirty="0">
              <a:solidFill>
                <a:schemeClr val="accent4"/>
              </a:solidFill>
            </a:endParaRPr>
          </a:p>
          <a:p>
            <a:r>
              <a:rPr lang="en-US" altLang="zh-TW" sz="2400" dirty="0" smtClean="0">
                <a:solidFill>
                  <a:schemeClr val="accent4"/>
                </a:solidFill>
              </a:rPr>
              <a:t>logger.info</a:t>
            </a:r>
            <a:r>
              <a:rPr lang="en-US" altLang="zh-TW" sz="2400" dirty="0">
                <a:solidFill>
                  <a:schemeClr val="accent4"/>
                </a:solidFill>
              </a:rPr>
              <a:t>("This is a info </a:t>
            </a:r>
            <a:r>
              <a:rPr lang="en-US" altLang="zh-TW" sz="2400" dirty="0" err="1">
                <a:solidFill>
                  <a:schemeClr val="accent4"/>
                </a:solidFill>
              </a:rPr>
              <a:t>msg</a:t>
            </a:r>
            <a:r>
              <a:rPr lang="en-US" altLang="zh-TW" sz="2400" dirty="0">
                <a:solidFill>
                  <a:schemeClr val="accent4"/>
                </a:solidFill>
              </a:rPr>
              <a:t>");</a:t>
            </a:r>
            <a:endParaRPr lang="zh-TW" altLang="en-US" sz="2400" dirty="0">
              <a:solidFill>
                <a:schemeClr val="accent4"/>
              </a:solidFill>
            </a:endParaRPr>
          </a:p>
        </p:txBody>
      </p:sp>
      <p:sp>
        <p:nvSpPr>
          <p:cNvPr id="9" name="文字方塊 8"/>
          <p:cNvSpPr txBox="1"/>
          <p:nvPr/>
        </p:nvSpPr>
        <p:spPr>
          <a:xfrm>
            <a:off x="7127240" y="3129975"/>
            <a:ext cx="2631440" cy="3046988"/>
          </a:xfrm>
          <a:prstGeom prst="rect">
            <a:avLst/>
          </a:prstGeom>
          <a:noFill/>
        </p:spPr>
        <p:txBody>
          <a:bodyPr wrap="square" rtlCol="0">
            <a:spAutoFit/>
          </a:bodyPr>
          <a:lstStyle/>
          <a:p>
            <a:r>
              <a:rPr lang="en-US" altLang="zh-TW" sz="3200" dirty="0" smtClean="0"/>
              <a:t>Log level:</a:t>
            </a:r>
          </a:p>
          <a:p>
            <a:pPr marL="285750" indent="-285750">
              <a:buFont typeface="Arial" panose="020B0604020202020204" pitchFamily="34" charset="0"/>
              <a:buChar char="•"/>
            </a:pPr>
            <a:r>
              <a:rPr lang="en-US" altLang="zh-TW" sz="3200" dirty="0" smtClean="0"/>
              <a:t>TRACE</a:t>
            </a:r>
          </a:p>
          <a:p>
            <a:pPr marL="285750" indent="-285750">
              <a:buFont typeface="Arial" panose="020B0604020202020204" pitchFamily="34" charset="0"/>
              <a:buChar char="•"/>
            </a:pPr>
            <a:r>
              <a:rPr lang="en-US" altLang="zh-TW" sz="3200" dirty="0" smtClean="0"/>
              <a:t>DEBUG</a:t>
            </a:r>
          </a:p>
          <a:p>
            <a:pPr marL="285750" indent="-285750">
              <a:buFont typeface="Arial" panose="020B0604020202020204" pitchFamily="34" charset="0"/>
              <a:buChar char="•"/>
            </a:pPr>
            <a:r>
              <a:rPr lang="en-US" altLang="zh-TW" sz="3200" dirty="0" smtClean="0"/>
              <a:t>INFO</a:t>
            </a:r>
          </a:p>
          <a:p>
            <a:pPr marL="285750" indent="-285750">
              <a:buFont typeface="Arial" panose="020B0604020202020204" pitchFamily="34" charset="0"/>
              <a:buChar char="•"/>
            </a:pPr>
            <a:r>
              <a:rPr lang="en-US" altLang="zh-TW" sz="3200" dirty="0" smtClean="0"/>
              <a:t>WARN</a:t>
            </a:r>
          </a:p>
          <a:p>
            <a:pPr marL="285750" indent="-285750">
              <a:buFont typeface="Arial" panose="020B0604020202020204" pitchFamily="34" charset="0"/>
              <a:buChar char="•"/>
            </a:pPr>
            <a:r>
              <a:rPr lang="en-US" altLang="zh-TW" sz="3200" dirty="0" smtClean="0"/>
              <a:t>ERROR</a:t>
            </a:r>
            <a:endParaRPr lang="zh-TW" altLang="en-US" sz="3200" dirty="0"/>
          </a:p>
        </p:txBody>
      </p:sp>
    </p:spTree>
    <p:extLst>
      <p:ext uri="{BB962C8B-B14F-4D97-AF65-F5344CB8AC3E}">
        <p14:creationId xmlns:p14="http://schemas.microsoft.com/office/powerpoint/2010/main" val="219304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pPr marL="0" lvl="0" indent="0">
              <a:spcBef>
                <a:spcPts val="0"/>
              </a:spcBef>
              <a:buNone/>
            </a:pPr>
            <a:r>
              <a:rPr lang="en-US" altLang="zh-CN" dirty="0" smtClean="0"/>
              <a:t>Pom.xml</a:t>
            </a:r>
          </a:p>
          <a:p>
            <a:pPr marL="0" lvl="0" indent="0">
              <a:spcBef>
                <a:spcPts val="0"/>
              </a:spcBef>
              <a:buNone/>
            </a:pPr>
            <a:endParaRPr lang="en-US" altLang="zh-TW" dirty="0" smtClean="0"/>
          </a:p>
          <a:p>
            <a:pPr marL="0" lvl="0" indent="0">
              <a:spcBef>
                <a:spcPts val="0"/>
              </a:spcBef>
              <a:buNone/>
            </a:pPr>
            <a:r>
              <a:rPr lang="en-US" altLang="zh-TW" dirty="0"/>
              <a:t>S</a:t>
            </a:r>
            <a:r>
              <a:rPr lang="en-US" altLang="zh-TW" dirty="0" smtClean="0"/>
              <a:t>lf4j</a:t>
            </a:r>
            <a:endParaRPr lang="en-US" altLang="zh-TW" dirty="0"/>
          </a:p>
          <a:p>
            <a:pPr marL="0" indent="0">
              <a:buNone/>
            </a:pPr>
            <a:r>
              <a:rPr lang="en-US" altLang="zh-TW" dirty="0"/>
              <a:t> &lt;</a:t>
            </a:r>
            <a:r>
              <a:rPr lang="en-US" altLang="zh-TW" dirty="0" err="1"/>
              <a:t>groupId</a:t>
            </a:r>
            <a:r>
              <a:rPr lang="en-US" altLang="zh-TW" dirty="0"/>
              <a:t>&gt;org.slf4j&lt;/</a:t>
            </a:r>
            <a:r>
              <a:rPr lang="en-US" altLang="zh-TW" dirty="0" err="1"/>
              <a:t>groupId</a:t>
            </a:r>
            <a:r>
              <a:rPr lang="en-US" altLang="zh-TW" dirty="0"/>
              <a:t>&gt;</a:t>
            </a:r>
          </a:p>
          <a:p>
            <a:pPr marL="0" indent="0">
              <a:buNone/>
            </a:pPr>
            <a:r>
              <a:rPr lang="en-US" altLang="zh-TW" dirty="0"/>
              <a:t> </a:t>
            </a:r>
            <a:r>
              <a:rPr lang="en-US" altLang="zh-TW" dirty="0" smtClean="0"/>
              <a:t>&lt;</a:t>
            </a:r>
            <a:r>
              <a:rPr lang="en-US" altLang="zh-TW" dirty="0" err="1"/>
              <a:t>artifactId</a:t>
            </a:r>
            <a:r>
              <a:rPr lang="en-US" altLang="zh-TW" dirty="0"/>
              <a:t>&gt;slf4j-api&lt;/</a:t>
            </a:r>
            <a:r>
              <a:rPr lang="en-US" altLang="zh-TW" dirty="0" err="1"/>
              <a:t>artifactId</a:t>
            </a:r>
            <a:r>
              <a:rPr lang="en-US" altLang="zh-TW" dirty="0"/>
              <a:t>&gt;</a:t>
            </a:r>
          </a:p>
          <a:p>
            <a:pPr marL="0" indent="0">
              <a:buNone/>
            </a:pPr>
            <a:r>
              <a:rPr lang="en-US" altLang="zh-TW" dirty="0"/>
              <a:t> </a:t>
            </a:r>
            <a:r>
              <a:rPr lang="en-US" altLang="zh-TW" dirty="0" smtClean="0"/>
              <a:t>&lt;</a:t>
            </a:r>
            <a:r>
              <a:rPr lang="en-US" altLang="zh-TW" dirty="0"/>
              <a:t>version&gt;2.0.5&lt;/version</a:t>
            </a:r>
            <a:r>
              <a:rPr lang="en-US" altLang="zh-TW" dirty="0" smtClean="0"/>
              <a:t>&gt;</a:t>
            </a:r>
          </a:p>
          <a:p>
            <a:pPr marL="0" indent="0">
              <a:buNone/>
            </a:pPr>
            <a:endParaRPr lang="en-US" altLang="zh-TW" dirty="0" smtClean="0"/>
          </a:p>
          <a:p>
            <a:pPr marL="0" lvl="0" indent="0">
              <a:spcBef>
                <a:spcPts val="0"/>
              </a:spcBef>
              <a:buNone/>
            </a:pPr>
            <a:endParaRPr lang="en-US" altLang="zh-TW" dirty="0" smtClean="0"/>
          </a:p>
          <a:p>
            <a:pPr marL="0" lvl="0" indent="0">
              <a:spcBef>
                <a:spcPts val="0"/>
              </a:spcBef>
              <a:buNone/>
            </a:pPr>
            <a:r>
              <a:rPr lang="en-US" altLang="zh-TW" dirty="0" smtClean="0"/>
              <a:t>JUL, </a:t>
            </a:r>
            <a:r>
              <a:rPr lang="zh-CN" altLang="en-US" dirty="0" smtClean="0"/>
              <a:t>預設的 </a:t>
            </a:r>
            <a:r>
              <a:rPr lang="en-US" altLang="zh-CN" dirty="0" smtClean="0"/>
              <a:t>level </a:t>
            </a:r>
            <a:r>
              <a:rPr lang="zh-CN" altLang="en-US" dirty="0" smtClean="0"/>
              <a:t>為 </a:t>
            </a:r>
            <a:r>
              <a:rPr lang="en-US" altLang="zh-CN" dirty="0" smtClean="0"/>
              <a:t>INFO</a:t>
            </a:r>
            <a:endParaRPr lang="en-US" altLang="zh-TW" dirty="0" smtClean="0"/>
          </a:p>
          <a:p>
            <a:pPr marL="0" indent="0">
              <a:buNone/>
            </a:pPr>
            <a:r>
              <a:rPr lang="en-US" altLang="zh-TW" dirty="0"/>
              <a:t> &lt;</a:t>
            </a:r>
            <a:r>
              <a:rPr lang="en-US" altLang="zh-TW" dirty="0" err="1"/>
              <a:t>groupId</a:t>
            </a:r>
            <a:r>
              <a:rPr lang="en-US" altLang="zh-TW" dirty="0"/>
              <a:t>&gt;org.slf4j&lt;/</a:t>
            </a:r>
            <a:r>
              <a:rPr lang="en-US" altLang="zh-TW" dirty="0" err="1"/>
              <a:t>groupId</a:t>
            </a:r>
            <a:r>
              <a:rPr lang="en-US" altLang="zh-TW" dirty="0"/>
              <a:t>&gt;</a:t>
            </a:r>
          </a:p>
          <a:p>
            <a:pPr marL="0" indent="0">
              <a:buNone/>
            </a:pPr>
            <a:r>
              <a:rPr lang="en-US" altLang="zh-TW" dirty="0"/>
              <a:t> </a:t>
            </a:r>
            <a:r>
              <a:rPr lang="en-US" altLang="zh-TW" dirty="0" smtClean="0"/>
              <a:t>&lt;</a:t>
            </a:r>
            <a:r>
              <a:rPr lang="en-US" altLang="zh-TW" dirty="0" err="1" smtClean="0"/>
              <a:t>artifactId</a:t>
            </a:r>
            <a:r>
              <a:rPr lang="en-US" altLang="zh-TW" dirty="0" smtClean="0"/>
              <a:t>&gt;slf4j-</a:t>
            </a:r>
            <a:r>
              <a:rPr lang="en-US" altLang="zh-CN" dirty="0" smtClean="0"/>
              <a:t>jdk14</a:t>
            </a:r>
            <a:r>
              <a:rPr lang="en-US" altLang="zh-TW" dirty="0" smtClean="0"/>
              <a:t>&lt;/</a:t>
            </a:r>
            <a:r>
              <a:rPr lang="en-US" altLang="zh-TW" dirty="0" err="1"/>
              <a:t>artifactId</a:t>
            </a:r>
            <a:r>
              <a:rPr lang="en-US" altLang="zh-TW" dirty="0"/>
              <a:t>&gt;</a:t>
            </a:r>
          </a:p>
          <a:p>
            <a:pPr marL="0" indent="0">
              <a:buNone/>
            </a:pPr>
            <a:r>
              <a:rPr lang="en-US" altLang="zh-TW" dirty="0"/>
              <a:t> </a:t>
            </a:r>
            <a:r>
              <a:rPr lang="en-US" altLang="zh-TW" dirty="0" smtClean="0"/>
              <a:t>&lt;</a:t>
            </a:r>
            <a:r>
              <a:rPr lang="en-US" altLang="zh-TW" dirty="0"/>
              <a:t>version&gt;2.0.5&lt;/version</a:t>
            </a:r>
            <a:r>
              <a:rPr lang="en-US" altLang="zh-TW" dirty="0" smtClean="0"/>
              <a:t>&gt;</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16</a:t>
            </a:fld>
            <a:endParaRPr lang="zh-TW" altLang="en-US"/>
          </a:p>
        </p:txBody>
      </p:sp>
      <p:sp>
        <p:nvSpPr>
          <p:cNvPr id="4" name="標題 3"/>
          <p:cNvSpPr>
            <a:spLocks noGrp="1"/>
          </p:cNvSpPr>
          <p:nvPr>
            <p:ph type="title"/>
          </p:nvPr>
        </p:nvSpPr>
        <p:spPr/>
        <p:txBody>
          <a:bodyPr/>
          <a:lstStyle/>
          <a:p>
            <a:pPr lvl="0">
              <a:spcBef>
                <a:spcPts val="0"/>
              </a:spcBef>
            </a:pPr>
            <a:r>
              <a:rPr lang="en-US" altLang="zh-TW" dirty="0" smtClean="0"/>
              <a:t>Slf4j + </a:t>
            </a:r>
            <a:r>
              <a:rPr lang="en-US" altLang="zh-CN" dirty="0" smtClean="0"/>
              <a:t>JUL</a:t>
            </a:r>
            <a:endParaRPr lang="en-US" altLang="zh-TW" dirty="0"/>
          </a:p>
        </p:txBody>
      </p:sp>
      <p:sp>
        <p:nvSpPr>
          <p:cNvPr id="7" name="文字方塊 6"/>
          <p:cNvSpPr txBox="1"/>
          <p:nvPr/>
        </p:nvSpPr>
        <p:spPr>
          <a:xfrm>
            <a:off x="6672648" y="1930513"/>
            <a:ext cx="4983480" cy="3539430"/>
          </a:xfrm>
          <a:prstGeom prst="rect">
            <a:avLst/>
          </a:prstGeom>
          <a:noFill/>
        </p:spPr>
        <p:txBody>
          <a:bodyPr wrap="square" rtlCol="0">
            <a:spAutoFit/>
          </a:bodyPr>
          <a:lstStyle/>
          <a:p>
            <a:r>
              <a:rPr lang="en-US" altLang="zh-TW" sz="3200" dirty="0" smtClean="0"/>
              <a:t>Log level </a:t>
            </a:r>
            <a:r>
              <a:rPr lang="en-US" altLang="zh-CN" sz="3200" dirty="0" smtClean="0"/>
              <a:t>mapping</a:t>
            </a:r>
            <a:r>
              <a:rPr lang="en-US" altLang="zh-TW" sz="3200" dirty="0" smtClean="0"/>
              <a:t>:</a:t>
            </a:r>
          </a:p>
          <a:p>
            <a:pPr marL="285750" indent="-285750">
              <a:buFont typeface="Arial" panose="020B0604020202020204" pitchFamily="34" charset="0"/>
              <a:buChar char="•"/>
            </a:pPr>
            <a:r>
              <a:rPr lang="en-US" altLang="zh-CN" sz="3200" dirty="0"/>
              <a:t> FINEST  -&gt; TRACE</a:t>
            </a:r>
          </a:p>
          <a:p>
            <a:pPr marL="285750" indent="-285750">
              <a:buFont typeface="Arial" panose="020B0604020202020204" pitchFamily="34" charset="0"/>
              <a:buChar char="•"/>
            </a:pPr>
            <a:r>
              <a:rPr lang="en-US" altLang="zh-CN" sz="3200" dirty="0"/>
              <a:t> FINER   -&gt; DEBUG</a:t>
            </a:r>
          </a:p>
          <a:p>
            <a:pPr marL="285750" indent="-285750">
              <a:buFont typeface="Arial" panose="020B0604020202020204" pitchFamily="34" charset="0"/>
              <a:buChar char="•"/>
            </a:pPr>
            <a:r>
              <a:rPr lang="en-US" altLang="zh-CN" sz="3200" dirty="0"/>
              <a:t> FINE    -&gt; DEBUG</a:t>
            </a:r>
          </a:p>
          <a:p>
            <a:pPr marL="285750" indent="-285750">
              <a:buFont typeface="Arial" panose="020B0604020202020204" pitchFamily="34" charset="0"/>
              <a:buChar char="•"/>
            </a:pPr>
            <a:r>
              <a:rPr lang="en-US" altLang="zh-CN" sz="3200" dirty="0"/>
              <a:t> INFO    -&gt; INFO</a:t>
            </a:r>
          </a:p>
          <a:p>
            <a:pPr marL="285750" indent="-285750">
              <a:buFont typeface="Arial" panose="020B0604020202020204" pitchFamily="34" charset="0"/>
              <a:buChar char="•"/>
            </a:pPr>
            <a:r>
              <a:rPr lang="en-US" altLang="zh-CN" sz="3200" dirty="0"/>
              <a:t> WARNING -&gt; WARN</a:t>
            </a:r>
          </a:p>
          <a:p>
            <a:pPr marL="285750" indent="-285750">
              <a:buFont typeface="Arial" panose="020B0604020202020204" pitchFamily="34" charset="0"/>
              <a:buChar char="•"/>
            </a:pPr>
            <a:r>
              <a:rPr lang="en-US" altLang="zh-CN" sz="3200" dirty="0"/>
              <a:t> SEVERE  -&gt; ERROR</a:t>
            </a:r>
            <a:endParaRPr lang="zh-TW" altLang="en-US" sz="3200" dirty="0"/>
          </a:p>
        </p:txBody>
      </p:sp>
    </p:spTree>
    <p:extLst>
      <p:ext uri="{BB962C8B-B14F-4D97-AF65-F5344CB8AC3E}">
        <p14:creationId xmlns:p14="http://schemas.microsoft.com/office/powerpoint/2010/main" val="224838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pPr marL="0" lvl="0" indent="0">
              <a:spcBef>
                <a:spcPts val="0"/>
              </a:spcBef>
              <a:buNone/>
            </a:pPr>
            <a:r>
              <a:rPr lang="en-US" altLang="zh-CN" dirty="0" smtClean="0"/>
              <a:t>Pom.xml</a:t>
            </a:r>
          </a:p>
          <a:p>
            <a:pPr marL="0" lvl="0" indent="0">
              <a:spcBef>
                <a:spcPts val="0"/>
              </a:spcBef>
              <a:buNone/>
            </a:pPr>
            <a:endParaRPr lang="en-US" altLang="zh-TW" dirty="0" smtClean="0"/>
          </a:p>
          <a:p>
            <a:pPr marL="0" lvl="0" indent="0">
              <a:spcBef>
                <a:spcPts val="0"/>
              </a:spcBef>
              <a:buNone/>
            </a:pPr>
            <a:r>
              <a:rPr lang="en-US" altLang="zh-TW" dirty="0"/>
              <a:t>S</a:t>
            </a:r>
            <a:r>
              <a:rPr lang="en-US" altLang="zh-TW" dirty="0" smtClean="0"/>
              <a:t>lf4j</a:t>
            </a:r>
            <a:endParaRPr lang="en-US" altLang="zh-TW" dirty="0"/>
          </a:p>
          <a:p>
            <a:pPr marL="0" indent="0">
              <a:buNone/>
            </a:pPr>
            <a:r>
              <a:rPr lang="en-US" altLang="zh-TW" dirty="0"/>
              <a:t> &lt;</a:t>
            </a:r>
            <a:r>
              <a:rPr lang="en-US" altLang="zh-TW" dirty="0" err="1"/>
              <a:t>groupId</a:t>
            </a:r>
            <a:r>
              <a:rPr lang="en-US" altLang="zh-TW" dirty="0"/>
              <a:t>&gt;org.slf4j&lt;/</a:t>
            </a:r>
            <a:r>
              <a:rPr lang="en-US" altLang="zh-TW" dirty="0" err="1"/>
              <a:t>groupId</a:t>
            </a:r>
            <a:r>
              <a:rPr lang="en-US" altLang="zh-TW" dirty="0"/>
              <a:t>&gt;</a:t>
            </a:r>
          </a:p>
          <a:p>
            <a:pPr marL="0" indent="0">
              <a:buNone/>
            </a:pPr>
            <a:r>
              <a:rPr lang="en-US" altLang="zh-TW" dirty="0"/>
              <a:t> </a:t>
            </a:r>
            <a:r>
              <a:rPr lang="en-US" altLang="zh-TW" dirty="0" smtClean="0"/>
              <a:t>&lt;</a:t>
            </a:r>
            <a:r>
              <a:rPr lang="en-US" altLang="zh-TW" dirty="0" err="1"/>
              <a:t>artifactId</a:t>
            </a:r>
            <a:r>
              <a:rPr lang="en-US" altLang="zh-TW" dirty="0"/>
              <a:t>&gt;slf4j-api&lt;/</a:t>
            </a:r>
            <a:r>
              <a:rPr lang="en-US" altLang="zh-TW" dirty="0" err="1"/>
              <a:t>artifactId</a:t>
            </a:r>
            <a:r>
              <a:rPr lang="en-US" altLang="zh-TW" dirty="0"/>
              <a:t>&gt;</a:t>
            </a:r>
          </a:p>
          <a:p>
            <a:pPr marL="0" indent="0">
              <a:buNone/>
            </a:pPr>
            <a:r>
              <a:rPr lang="en-US" altLang="zh-TW" dirty="0"/>
              <a:t> </a:t>
            </a:r>
            <a:r>
              <a:rPr lang="en-US" altLang="zh-TW" dirty="0" smtClean="0"/>
              <a:t>&lt;</a:t>
            </a:r>
            <a:r>
              <a:rPr lang="en-US" altLang="zh-TW" dirty="0"/>
              <a:t>version&gt;2.0.5&lt;/version</a:t>
            </a:r>
            <a:r>
              <a:rPr lang="en-US" altLang="zh-TW" dirty="0" smtClean="0"/>
              <a:t>&gt;</a:t>
            </a:r>
          </a:p>
          <a:p>
            <a:pPr marL="0" indent="0">
              <a:buNone/>
            </a:pPr>
            <a:endParaRPr lang="en-US" altLang="zh-TW" dirty="0" smtClean="0"/>
          </a:p>
          <a:p>
            <a:pPr marL="0" lvl="0" indent="0">
              <a:spcBef>
                <a:spcPts val="0"/>
              </a:spcBef>
              <a:buNone/>
            </a:pPr>
            <a:endParaRPr lang="en-US" altLang="zh-TW" dirty="0" smtClean="0"/>
          </a:p>
          <a:p>
            <a:pPr marL="0" lvl="0" indent="0">
              <a:spcBef>
                <a:spcPts val="0"/>
              </a:spcBef>
              <a:buNone/>
            </a:pPr>
            <a:r>
              <a:rPr lang="en-US" altLang="zh-TW" dirty="0" err="1" smtClean="0"/>
              <a:t>logback</a:t>
            </a:r>
            <a:r>
              <a:rPr lang="en-US" altLang="zh-TW" dirty="0" smtClean="0"/>
              <a:t>,</a:t>
            </a:r>
          </a:p>
          <a:p>
            <a:pPr marL="0" indent="0">
              <a:buNone/>
            </a:pPr>
            <a:r>
              <a:rPr lang="en-US" altLang="zh-TW" dirty="0"/>
              <a:t> &lt;</a:t>
            </a:r>
            <a:r>
              <a:rPr lang="en-US" altLang="zh-TW" dirty="0" err="1" smtClean="0"/>
              <a:t>groupId</a:t>
            </a:r>
            <a:r>
              <a:rPr lang="en-US" altLang="zh-TW" dirty="0" smtClean="0"/>
              <a:t>&gt;</a:t>
            </a:r>
            <a:r>
              <a:rPr lang="en-US" altLang="zh-TW" dirty="0" err="1"/>
              <a:t>ch.qos.logback</a:t>
            </a:r>
            <a:r>
              <a:rPr lang="en-US" altLang="zh-TW" dirty="0" smtClean="0"/>
              <a:t>&lt;/</a:t>
            </a:r>
            <a:r>
              <a:rPr lang="en-US" altLang="zh-TW" dirty="0" err="1"/>
              <a:t>groupId</a:t>
            </a:r>
            <a:r>
              <a:rPr lang="en-US" altLang="zh-TW" dirty="0"/>
              <a:t>&gt;</a:t>
            </a:r>
          </a:p>
          <a:p>
            <a:pPr marL="0" indent="0">
              <a:buNone/>
            </a:pPr>
            <a:r>
              <a:rPr lang="en-US" altLang="zh-TW" dirty="0"/>
              <a:t> </a:t>
            </a:r>
            <a:r>
              <a:rPr lang="en-US" altLang="zh-TW" dirty="0" smtClean="0"/>
              <a:t>&lt;</a:t>
            </a:r>
            <a:r>
              <a:rPr lang="en-US" altLang="zh-TW" dirty="0" err="1" smtClean="0"/>
              <a:t>artifactId</a:t>
            </a:r>
            <a:r>
              <a:rPr lang="en-US" altLang="zh-TW" dirty="0" smtClean="0"/>
              <a:t>&gt;</a:t>
            </a:r>
            <a:r>
              <a:rPr lang="en-US" altLang="zh-TW" dirty="0" err="1"/>
              <a:t>logback</a:t>
            </a:r>
            <a:r>
              <a:rPr lang="en-US" altLang="zh-TW" dirty="0"/>
              <a:t>-classic</a:t>
            </a:r>
            <a:r>
              <a:rPr lang="en-US" altLang="zh-TW" dirty="0" smtClean="0"/>
              <a:t>&lt;/</a:t>
            </a:r>
            <a:r>
              <a:rPr lang="en-US" altLang="zh-TW" dirty="0" err="1"/>
              <a:t>artifactId</a:t>
            </a:r>
            <a:r>
              <a:rPr lang="en-US" altLang="zh-TW" dirty="0"/>
              <a:t>&gt;</a:t>
            </a:r>
          </a:p>
          <a:p>
            <a:pPr marL="0" indent="0">
              <a:buNone/>
            </a:pPr>
            <a:r>
              <a:rPr lang="en-US" altLang="zh-TW" dirty="0"/>
              <a:t> </a:t>
            </a:r>
            <a:r>
              <a:rPr lang="en-US" altLang="zh-TW" dirty="0" smtClean="0"/>
              <a:t>&lt;version&gt;1.4.5</a:t>
            </a:r>
            <a:r>
              <a:rPr lang="en-US" altLang="zh-TW" dirty="0"/>
              <a:t>&lt;/version</a:t>
            </a:r>
            <a:r>
              <a:rPr lang="en-US" altLang="zh-TW" dirty="0" smtClean="0"/>
              <a:t>&gt;</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17</a:t>
            </a:fld>
            <a:endParaRPr lang="zh-TW" altLang="en-US"/>
          </a:p>
        </p:txBody>
      </p:sp>
      <p:sp>
        <p:nvSpPr>
          <p:cNvPr id="4" name="標題 3"/>
          <p:cNvSpPr>
            <a:spLocks noGrp="1"/>
          </p:cNvSpPr>
          <p:nvPr>
            <p:ph type="title"/>
          </p:nvPr>
        </p:nvSpPr>
        <p:spPr/>
        <p:txBody>
          <a:bodyPr/>
          <a:lstStyle/>
          <a:p>
            <a:pPr lvl="0">
              <a:spcBef>
                <a:spcPts val="0"/>
              </a:spcBef>
            </a:pPr>
            <a:r>
              <a:rPr lang="en-US" altLang="zh-TW" dirty="0" smtClean="0"/>
              <a:t>Slf4j + </a:t>
            </a:r>
            <a:r>
              <a:rPr lang="en-US" altLang="zh-TW" dirty="0" err="1" smtClean="0"/>
              <a:t>logback</a:t>
            </a:r>
            <a:endParaRPr lang="en-US" altLang="zh-TW" dirty="0"/>
          </a:p>
        </p:txBody>
      </p:sp>
      <p:sp>
        <p:nvSpPr>
          <p:cNvPr id="7" name="文字方塊 6"/>
          <p:cNvSpPr txBox="1"/>
          <p:nvPr/>
        </p:nvSpPr>
        <p:spPr>
          <a:xfrm>
            <a:off x="6546918" y="1044106"/>
            <a:ext cx="5234940" cy="5016758"/>
          </a:xfrm>
          <a:prstGeom prst="rect">
            <a:avLst/>
          </a:prstGeom>
          <a:noFill/>
        </p:spPr>
        <p:txBody>
          <a:bodyPr wrap="square" rtlCol="0">
            <a:spAutoFit/>
          </a:bodyPr>
          <a:lstStyle/>
          <a:p>
            <a:r>
              <a:rPr lang="en-US" altLang="zh-TW" sz="3200" dirty="0"/>
              <a:t>Configuration</a:t>
            </a:r>
            <a:r>
              <a:rPr lang="en-US" altLang="zh-TW" sz="3200" dirty="0" smtClean="0"/>
              <a:t> files:</a:t>
            </a:r>
          </a:p>
          <a:p>
            <a:pPr marL="342900" indent="-342900">
              <a:buFont typeface="+mj-lt"/>
              <a:buAutoNum type="arabicPeriod"/>
            </a:pPr>
            <a:r>
              <a:rPr lang="zh-TW" altLang="en-US" sz="3200" dirty="0"/>
              <a:t>在 </a:t>
            </a:r>
            <a:r>
              <a:rPr lang="en-US" altLang="zh-TW" sz="3200" dirty="0" err="1"/>
              <a:t>classpath</a:t>
            </a:r>
            <a:r>
              <a:rPr lang="en-US" altLang="zh-TW" sz="3200" dirty="0"/>
              <a:t> </a:t>
            </a:r>
            <a:r>
              <a:rPr lang="zh-TW" altLang="en-US" sz="3200" dirty="0"/>
              <a:t>下查找 </a:t>
            </a:r>
            <a:r>
              <a:rPr lang="en-US" altLang="zh-TW" sz="3200" dirty="0"/>
              <a:t>logback-test.xml </a:t>
            </a:r>
            <a:r>
              <a:rPr lang="zh-TW" altLang="en-US" sz="3200" dirty="0" smtClean="0"/>
              <a:t>文件</a:t>
            </a:r>
          </a:p>
          <a:p>
            <a:pPr marL="342900" indent="-342900">
              <a:buFont typeface="+mj-lt"/>
              <a:buAutoNum type="arabicPeriod"/>
            </a:pPr>
            <a:r>
              <a:rPr lang="zh-TW" altLang="en-US" sz="3200" dirty="0" smtClean="0"/>
              <a:t>在 </a:t>
            </a:r>
            <a:r>
              <a:rPr lang="en-US" altLang="zh-TW" sz="3200" dirty="0" err="1"/>
              <a:t>classpath</a:t>
            </a:r>
            <a:r>
              <a:rPr lang="en-US" altLang="zh-TW" sz="3200" dirty="0"/>
              <a:t> </a:t>
            </a:r>
            <a:r>
              <a:rPr lang="zh-TW" altLang="en-US" sz="3200" dirty="0"/>
              <a:t>下查找 </a:t>
            </a:r>
            <a:r>
              <a:rPr lang="en-US" altLang="zh-TW" sz="3200" dirty="0"/>
              <a:t>logback.xml </a:t>
            </a:r>
            <a:r>
              <a:rPr lang="zh-TW" altLang="en-US" sz="3200" dirty="0"/>
              <a:t>文件</a:t>
            </a:r>
          </a:p>
          <a:p>
            <a:pPr marL="342900" indent="-342900">
              <a:buFont typeface="+mj-lt"/>
              <a:buAutoNum type="arabicPeriod"/>
            </a:pPr>
            <a:r>
              <a:rPr lang="zh-TW" altLang="en-US" sz="3200" dirty="0"/>
              <a:t>若上述文件都不存在，則 </a:t>
            </a:r>
            <a:r>
              <a:rPr lang="en-US" altLang="zh-TW" sz="3200" dirty="0" err="1"/>
              <a:t>logback</a:t>
            </a:r>
            <a:r>
              <a:rPr lang="en-US" altLang="zh-TW" sz="3200" dirty="0"/>
              <a:t> </a:t>
            </a:r>
            <a:r>
              <a:rPr lang="zh-TW" altLang="en-US" sz="3200" dirty="0"/>
              <a:t>會自動建立 </a:t>
            </a:r>
            <a:r>
              <a:rPr lang="en-US" altLang="zh-TW" sz="3200" dirty="0"/>
              <a:t>Basic Configuration </a:t>
            </a:r>
            <a:r>
              <a:rPr lang="zh-TW" altLang="en-US" sz="3200" dirty="0"/>
              <a:t>進行配置，且僅會配置將 </a:t>
            </a:r>
            <a:r>
              <a:rPr lang="en-US" altLang="zh-TW" sz="3200" dirty="0"/>
              <a:t>Log </a:t>
            </a:r>
            <a:r>
              <a:rPr lang="zh-TW" altLang="en-US" sz="3200" dirty="0"/>
              <a:t>輸出到 </a:t>
            </a:r>
            <a:r>
              <a:rPr lang="en-US" altLang="zh-TW" sz="3200" dirty="0"/>
              <a:t>Console </a:t>
            </a:r>
            <a:r>
              <a:rPr lang="zh-TW" altLang="en-US" sz="3200" dirty="0"/>
              <a:t>這個動作而已</a:t>
            </a:r>
          </a:p>
        </p:txBody>
      </p:sp>
    </p:spTree>
    <p:extLst>
      <p:ext uri="{BB962C8B-B14F-4D97-AF65-F5344CB8AC3E}">
        <p14:creationId xmlns:p14="http://schemas.microsoft.com/office/powerpoint/2010/main" val="30096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47500" lnSpcReduction="20000"/>
          </a:bodyPr>
          <a:lstStyle/>
          <a:p>
            <a:pPr marL="0" lvl="0" indent="0">
              <a:spcBef>
                <a:spcPts val="0"/>
              </a:spcBef>
              <a:buNone/>
            </a:pPr>
            <a:r>
              <a:rPr lang="en-US" altLang="zh-CN" dirty="0" smtClean="0"/>
              <a:t>Pom.xml</a:t>
            </a:r>
          </a:p>
          <a:p>
            <a:pPr marL="0" lvl="0" indent="0">
              <a:spcBef>
                <a:spcPts val="0"/>
              </a:spcBef>
              <a:buNone/>
            </a:pPr>
            <a:endParaRPr lang="en-US" altLang="zh-TW" dirty="0" smtClean="0"/>
          </a:p>
          <a:p>
            <a:pPr marL="0" lvl="0" indent="0">
              <a:spcBef>
                <a:spcPts val="0"/>
              </a:spcBef>
              <a:buNone/>
            </a:pPr>
            <a:r>
              <a:rPr lang="en-US" altLang="zh-TW" dirty="0"/>
              <a:t>S</a:t>
            </a:r>
            <a:r>
              <a:rPr lang="en-US" altLang="zh-TW" dirty="0" smtClean="0"/>
              <a:t>lf4j</a:t>
            </a:r>
            <a:endParaRPr lang="en-US" altLang="zh-TW" dirty="0"/>
          </a:p>
          <a:p>
            <a:pPr marL="0" indent="0">
              <a:buNone/>
            </a:pPr>
            <a:r>
              <a:rPr lang="en-US" altLang="zh-TW" dirty="0"/>
              <a:t> &lt;</a:t>
            </a:r>
            <a:r>
              <a:rPr lang="en-US" altLang="zh-TW" dirty="0" err="1"/>
              <a:t>groupId</a:t>
            </a:r>
            <a:r>
              <a:rPr lang="en-US" altLang="zh-TW" dirty="0"/>
              <a:t>&gt;org.slf4j&lt;/</a:t>
            </a:r>
            <a:r>
              <a:rPr lang="en-US" altLang="zh-TW" dirty="0" err="1"/>
              <a:t>groupId</a:t>
            </a:r>
            <a:r>
              <a:rPr lang="en-US" altLang="zh-TW" dirty="0"/>
              <a:t>&gt;</a:t>
            </a:r>
          </a:p>
          <a:p>
            <a:pPr marL="0" indent="0">
              <a:buNone/>
            </a:pPr>
            <a:r>
              <a:rPr lang="en-US" altLang="zh-TW" dirty="0"/>
              <a:t> </a:t>
            </a:r>
            <a:r>
              <a:rPr lang="en-US" altLang="zh-TW" dirty="0" smtClean="0"/>
              <a:t>&lt;</a:t>
            </a:r>
            <a:r>
              <a:rPr lang="en-US" altLang="zh-TW" dirty="0" err="1"/>
              <a:t>artifactId</a:t>
            </a:r>
            <a:r>
              <a:rPr lang="en-US" altLang="zh-TW" dirty="0"/>
              <a:t>&gt;slf4j-api&lt;/</a:t>
            </a:r>
            <a:r>
              <a:rPr lang="en-US" altLang="zh-TW" dirty="0" err="1"/>
              <a:t>artifactId</a:t>
            </a:r>
            <a:r>
              <a:rPr lang="en-US" altLang="zh-TW" dirty="0"/>
              <a:t>&gt;</a:t>
            </a:r>
          </a:p>
          <a:p>
            <a:pPr marL="0" indent="0">
              <a:buNone/>
            </a:pPr>
            <a:r>
              <a:rPr lang="en-US" altLang="zh-TW" dirty="0"/>
              <a:t> </a:t>
            </a:r>
            <a:r>
              <a:rPr lang="en-US" altLang="zh-TW" dirty="0" smtClean="0"/>
              <a:t>&lt;</a:t>
            </a:r>
            <a:r>
              <a:rPr lang="en-US" altLang="zh-TW" dirty="0"/>
              <a:t>version&gt;2.0.5&lt;/version</a:t>
            </a:r>
            <a:r>
              <a:rPr lang="en-US" altLang="zh-TW" dirty="0" smtClean="0"/>
              <a:t>&gt;</a:t>
            </a:r>
          </a:p>
          <a:p>
            <a:pPr marL="0" indent="0">
              <a:buNone/>
            </a:pPr>
            <a:endParaRPr lang="en-US" altLang="zh-TW" dirty="0" smtClean="0"/>
          </a:p>
          <a:p>
            <a:pPr marL="0" indent="0">
              <a:buNone/>
            </a:pPr>
            <a:r>
              <a:rPr lang="en-US" altLang="zh-TW" dirty="0"/>
              <a:t> &lt;</a:t>
            </a:r>
            <a:r>
              <a:rPr lang="en-US" altLang="zh-TW" dirty="0" err="1"/>
              <a:t>groupId</a:t>
            </a:r>
            <a:r>
              <a:rPr lang="en-US" altLang="zh-TW" dirty="0"/>
              <a:t>&gt;org.apache.logging.log4j&lt;/</a:t>
            </a:r>
            <a:r>
              <a:rPr lang="en-US" altLang="zh-TW" dirty="0" err="1"/>
              <a:t>groupId</a:t>
            </a:r>
            <a:r>
              <a:rPr lang="en-US" altLang="zh-TW" dirty="0"/>
              <a:t>&gt;</a:t>
            </a:r>
          </a:p>
          <a:p>
            <a:pPr marL="0" indent="0">
              <a:buNone/>
            </a:pPr>
            <a:r>
              <a:rPr lang="en-US" altLang="zh-TW" dirty="0"/>
              <a:t> </a:t>
            </a:r>
            <a:r>
              <a:rPr lang="en-US" altLang="zh-TW" dirty="0" smtClean="0"/>
              <a:t>&lt;</a:t>
            </a:r>
            <a:r>
              <a:rPr lang="en-US" altLang="zh-TW" dirty="0" err="1"/>
              <a:t>artifactId</a:t>
            </a:r>
            <a:r>
              <a:rPr lang="en-US" altLang="zh-TW" dirty="0"/>
              <a:t>&gt;log4j-slf4j2-impl&lt;/</a:t>
            </a:r>
            <a:r>
              <a:rPr lang="en-US" altLang="zh-TW" dirty="0" err="1"/>
              <a:t>artifactId</a:t>
            </a:r>
            <a:r>
              <a:rPr lang="en-US" altLang="zh-TW" dirty="0"/>
              <a:t>&gt;</a:t>
            </a:r>
          </a:p>
          <a:p>
            <a:pPr marL="0" indent="0">
              <a:buNone/>
            </a:pPr>
            <a:r>
              <a:rPr lang="en-US" altLang="zh-TW" dirty="0"/>
              <a:t> </a:t>
            </a:r>
            <a:r>
              <a:rPr lang="en-US" altLang="zh-TW" dirty="0" smtClean="0"/>
              <a:t>&lt;</a:t>
            </a:r>
            <a:r>
              <a:rPr lang="en-US" altLang="zh-TW" dirty="0"/>
              <a:t>version&gt;2.19.0&lt;/version&gt;</a:t>
            </a:r>
          </a:p>
          <a:p>
            <a:pPr marL="0" indent="0">
              <a:buNone/>
            </a:pPr>
            <a:endParaRPr lang="en-US" altLang="zh-TW" dirty="0" smtClean="0"/>
          </a:p>
          <a:p>
            <a:pPr marL="0" lvl="0" indent="0">
              <a:spcBef>
                <a:spcPts val="0"/>
              </a:spcBef>
              <a:buNone/>
            </a:pPr>
            <a:endParaRPr lang="en-US" altLang="zh-TW" dirty="0" smtClean="0"/>
          </a:p>
          <a:p>
            <a:pPr marL="0" lvl="0" indent="0">
              <a:spcBef>
                <a:spcPts val="0"/>
              </a:spcBef>
              <a:buNone/>
            </a:pPr>
            <a:r>
              <a:rPr lang="en-US" altLang="zh-TW" dirty="0" smtClean="0"/>
              <a:t>log4j2,</a:t>
            </a:r>
          </a:p>
          <a:p>
            <a:pPr marL="0" indent="0">
              <a:buNone/>
            </a:pPr>
            <a:r>
              <a:rPr lang="en-US" altLang="zh-TW" dirty="0" smtClean="0"/>
              <a:t> &lt;</a:t>
            </a:r>
            <a:r>
              <a:rPr lang="en-US" altLang="zh-TW" dirty="0" err="1" smtClean="0"/>
              <a:t>groupId</a:t>
            </a:r>
            <a:r>
              <a:rPr lang="en-US" altLang="zh-TW" dirty="0" smtClean="0"/>
              <a:t>&gt;org.apache.logging.log4j&lt;/</a:t>
            </a:r>
            <a:r>
              <a:rPr lang="en-US" altLang="zh-TW" dirty="0" err="1" smtClean="0"/>
              <a:t>groupId</a:t>
            </a:r>
            <a:r>
              <a:rPr lang="en-US" altLang="zh-TW" dirty="0" smtClean="0"/>
              <a:t>&gt;</a:t>
            </a:r>
          </a:p>
          <a:p>
            <a:pPr marL="0" indent="0">
              <a:buNone/>
            </a:pPr>
            <a:r>
              <a:rPr lang="en-US" altLang="zh-TW" dirty="0" smtClean="0"/>
              <a:t> &lt;</a:t>
            </a:r>
            <a:r>
              <a:rPr lang="en-US" altLang="zh-TW" dirty="0" err="1" smtClean="0"/>
              <a:t>artifactId</a:t>
            </a:r>
            <a:r>
              <a:rPr lang="en-US" altLang="zh-TW" dirty="0" smtClean="0"/>
              <a:t>&gt;log4j-api&lt;/</a:t>
            </a:r>
            <a:r>
              <a:rPr lang="en-US" altLang="zh-TW" dirty="0" err="1" smtClean="0"/>
              <a:t>artifactId</a:t>
            </a:r>
            <a:r>
              <a:rPr lang="en-US" altLang="zh-TW" dirty="0" smtClean="0"/>
              <a:t>&gt;</a:t>
            </a:r>
          </a:p>
          <a:p>
            <a:pPr marL="0" indent="0">
              <a:buNone/>
            </a:pPr>
            <a:r>
              <a:rPr lang="en-US" altLang="zh-TW" dirty="0" smtClean="0"/>
              <a:t> &lt;version&gt;2.19.0&lt;/version&gt;</a:t>
            </a:r>
          </a:p>
          <a:p>
            <a:pPr marL="0" indent="0">
              <a:buNone/>
            </a:pPr>
            <a:endParaRPr lang="en-US" altLang="zh-TW" dirty="0" smtClean="0"/>
          </a:p>
          <a:p>
            <a:pPr marL="0" indent="0">
              <a:buNone/>
            </a:pPr>
            <a:r>
              <a:rPr lang="en-US" altLang="zh-TW" dirty="0" smtClean="0"/>
              <a:t> &lt;</a:t>
            </a:r>
            <a:r>
              <a:rPr lang="en-US" altLang="zh-TW" dirty="0" err="1" smtClean="0"/>
              <a:t>groupId</a:t>
            </a:r>
            <a:r>
              <a:rPr lang="en-US" altLang="zh-TW" dirty="0" smtClean="0"/>
              <a:t>&gt;org.apache.logging.log4j&lt;/</a:t>
            </a:r>
            <a:r>
              <a:rPr lang="en-US" altLang="zh-TW" dirty="0" err="1" smtClean="0"/>
              <a:t>groupId</a:t>
            </a:r>
            <a:r>
              <a:rPr lang="en-US" altLang="zh-TW" dirty="0" smtClean="0"/>
              <a:t>&gt;</a:t>
            </a:r>
          </a:p>
          <a:p>
            <a:pPr marL="0" indent="0">
              <a:buNone/>
            </a:pPr>
            <a:r>
              <a:rPr lang="en-US" altLang="zh-TW" dirty="0" smtClean="0"/>
              <a:t> &lt;</a:t>
            </a:r>
            <a:r>
              <a:rPr lang="en-US" altLang="zh-TW" dirty="0" err="1" smtClean="0"/>
              <a:t>artifactId</a:t>
            </a:r>
            <a:r>
              <a:rPr lang="en-US" altLang="zh-TW" dirty="0" smtClean="0"/>
              <a:t>&gt;log4j-core&lt;/</a:t>
            </a:r>
            <a:r>
              <a:rPr lang="en-US" altLang="zh-TW" dirty="0" err="1" smtClean="0"/>
              <a:t>artifactId</a:t>
            </a:r>
            <a:r>
              <a:rPr lang="en-US" altLang="zh-TW" dirty="0" smtClean="0"/>
              <a:t>&gt;</a:t>
            </a:r>
          </a:p>
          <a:p>
            <a:pPr marL="0" indent="0">
              <a:buNone/>
            </a:pPr>
            <a:r>
              <a:rPr lang="en-US" altLang="zh-TW" dirty="0" smtClean="0"/>
              <a:t> &lt;version&gt;2.19.0&lt;/version&gt;</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18</a:t>
            </a:fld>
            <a:endParaRPr lang="zh-TW" altLang="en-US"/>
          </a:p>
        </p:txBody>
      </p:sp>
      <p:sp>
        <p:nvSpPr>
          <p:cNvPr id="4" name="標題 3"/>
          <p:cNvSpPr>
            <a:spLocks noGrp="1"/>
          </p:cNvSpPr>
          <p:nvPr>
            <p:ph type="title"/>
          </p:nvPr>
        </p:nvSpPr>
        <p:spPr/>
        <p:txBody>
          <a:bodyPr/>
          <a:lstStyle/>
          <a:p>
            <a:pPr lvl="0">
              <a:spcBef>
                <a:spcPts val="0"/>
              </a:spcBef>
            </a:pPr>
            <a:r>
              <a:rPr lang="en-US" altLang="zh-TW" dirty="0" smtClean="0"/>
              <a:t>【</a:t>
            </a:r>
            <a:r>
              <a:rPr lang="zh-CN" altLang="en-US" dirty="0" smtClean="0"/>
              <a:t>作業</a:t>
            </a:r>
            <a:r>
              <a:rPr lang="en-US" altLang="zh-CN" dirty="0" smtClean="0"/>
              <a:t>】</a:t>
            </a:r>
            <a:r>
              <a:rPr lang="en-US" altLang="zh-TW" dirty="0" smtClean="0"/>
              <a:t>Slf4j </a:t>
            </a:r>
            <a:r>
              <a:rPr lang="en-US" altLang="zh-TW" dirty="0" smtClean="0"/>
              <a:t>+ </a:t>
            </a:r>
            <a:r>
              <a:rPr lang="en-US" altLang="zh-TW" dirty="0" smtClean="0"/>
              <a:t>log4j2 </a:t>
            </a:r>
            <a:endParaRPr lang="en-US" altLang="zh-TW" dirty="0"/>
          </a:p>
        </p:txBody>
      </p:sp>
      <p:sp>
        <p:nvSpPr>
          <p:cNvPr id="7" name="文字方塊 6"/>
          <p:cNvSpPr txBox="1"/>
          <p:nvPr/>
        </p:nvSpPr>
        <p:spPr>
          <a:xfrm>
            <a:off x="6267450" y="1212275"/>
            <a:ext cx="5234940" cy="5509200"/>
          </a:xfrm>
          <a:prstGeom prst="rect">
            <a:avLst/>
          </a:prstGeom>
          <a:noFill/>
        </p:spPr>
        <p:txBody>
          <a:bodyPr wrap="square" rtlCol="0">
            <a:spAutoFit/>
          </a:bodyPr>
          <a:lstStyle/>
          <a:p>
            <a:r>
              <a:rPr lang="en-US" altLang="zh-TW" sz="3200" dirty="0"/>
              <a:t>Configuration</a:t>
            </a:r>
            <a:r>
              <a:rPr lang="en-US" altLang="zh-TW" sz="3200" dirty="0" smtClean="0"/>
              <a:t> files:</a:t>
            </a:r>
          </a:p>
          <a:p>
            <a:pPr marL="342900" indent="-342900">
              <a:buFont typeface="+mj-lt"/>
              <a:buAutoNum type="arabicPeriod"/>
            </a:pPr>
            <a:r>
              <a:rPr lang="zh-TW" altLang="en-US" sz="3200" dirty="0"/>
              <a:t>在 </a:t>
            </a:r>
            <a:r>
              <a:rPr lang="en-US" altLang="zh-TW" sz="3200" dirty="0" err="1"/>
              <a:t>classpath</a:t>
            </a:r>
            <a:r>
              <a:rPr lang="en-US" altLang="zh-TW" sz="3200" dirty="0"/>
              <a:t> </a:t>
            </a:r>
            <a:r>
              <a:rPr lang="zh-TW" altLang="en-US" sz="3200" dirty="0"/>
              <a:t>下查找 </a:t>
            </a:r>
            <a:r>
              <a:rPr lang="en-US" altLang="zh-TW" sz="3200" dirty="0" smtClean="0"/>
              <a:t>log4j2-test.xml </a:t>
            </a:r>
            <a:r>
              <a:rPr lang="zh-TW" altLang="en-US" sz="3200" dirty="0" smtClean="0"/>
              <a:t>文件</a:t>
            </a:r>
          </a:p>
          <a:p>
            <a:pPr marL="342900" indent="-342900">
              <a:buFont typeface="+mj-lt"/>
              <a:buAutoNum type="arabicPeriod"/>
            </a:pPr>
            <a:r>
              <a:rPr lang="zh-TW" altLang="en-US" sz="3200" dirty="0" smtClean="0"/>
              <a:t>在 </a:t>
            </a:r>
            <a:r>
              <a:rPr lang="en-US" altLang="zh-TW" sz="3200" dirty="0" err="1"/>
              <a:t>classpath</a:t>
            </a:r>
            <a:r>
              <a:rPr lang="en-US" altLang="zh-TW" sz="3200" dirty="0"/>
              <a:t> </a:t>
            </a:r>
            <a:r>
              <a:rPr lang="zh-TW" altLang="en-US" sz="3200" dirty="0"/>
              <a:t>下查找 </a:t>
            </a:r>
            <a:r>
              <a:rPr lang="en-US" altLang="zh-TW" sz="3200" dirty="0" smtClean="0"/>
              <a:t>log4j2.xml </a:t>
            </a:r>
            <a:r>
              <a:rPr lang="zh-TW" altLang="en-US" sz="3200" dirty="0"/>
              <a:t>文件</a:t>
            </a:r>
          </a:p>
          <a:p>
            <a:pPr marL="342900" indent="-342900">
              <a:buFont typeface="+mj-lt"/>
              <a:buAutoNum type="arabicPeriod"/>
            </a:pPr>
            <a:r>
              <a:rPr lang="zh-TW" altLang="en-US" sz="3200" dirty="0"/>
              <a:t>若上述文件都不存在，則 </a:t>
            </a:r>
            <a:r>
              <a:rPr lang="en-US" altLang="zh-TW" sz="3200" dirty="0" smtClean="0"/>
              <a:t>log4j2 </a:t>
            </a:r>
            <a:r>
              <a:rPr lang="zh-TW" altLang="en-US" sz="3200" dirty="0"/>
              <a:t>會自動建立 </a:t>
            </a:r>
            <a:r>
              <a:rPr lang="en-US" altLang="zh-TW" sz="3200" dirty="0"/>
              <a:t>Basic Configuration </a:t>
            </a:r>
            <a:r>
              <a:rPr lang="zh-TW" altLang="en-US" sz="3200" dirty="0"/>
              <a:t>進行配置，且僅會配置將 </a:t>
            </a:r>
            <a:r>
              <a:rPr lang="en-US" altLang="zh-TW" sz="3200" dirty="0"/>
              <a:t>Log </a:t>
            </a:r>
            <a:r>
              <a:rPr lang="zh-TW" altLang="en-US" sz="3200" dirty="0"/>
              <a:t>輸出到 </a:t>
            </a:r>
            <a:r>
              <a:rPr lang="en-US" altLang="zh-TW" sz="3200" dirty="0"/>
              <a:t>Console </a:t>
            </a:r>
            <a:r>
              <a:rPr lang="zh-TW" altLang="en-US" sz="3200" dirty="0"/>
              <a:t>這個動作</a:t>
            </a:r>
            <a:r>
              <a:rPr lang="zh-TW" altLang="en-US" sz="3200" dirty="0" smtClean="0"/>
              <a:t>而已</a:t>
            </a:r>
            <a:r>
              <a:rPr lang="en-US" altLang="zh-TW" sz="3200" dirty="0" smtClean="0"/>
              <a:t>. </a:t>
            </a:r>
            <a:r>
              <a:rPr lang="zh-CN" altLang="en-US" sz="3200" dirty="0" smtClean="0"/>
              <a:t>默認 </a:t>
            </a:r>
            <a:r>
              <a:rPr lang="en-US" altLang="zh-CN" sz="3200" dirty="0" smtClean="0"/>
              <a:t>Level </a:t>
            </a:r>
            <a:r>
              <a:rPr lang="zh-CN" altLang="en-US" sz="3200" dirty="0" smtClean="0"/>
              <a:t>為 </a:t>
            </a:r>
            <a:r>
              <a:rPr lang="en-US" altLang="zh-CN" sz="3200" dirty="0" smtClean="0"/>
              <a:t>ERROR</a:t>
            </a:r>
            <a:endParaRPr lang="zh-TW" altLang="en-US" sz="3200" dirty="0"/>
          </a:p>
        </p:txBody>
      </p:sp>
    </p:spTree>
    <p:extLst>
      <p:ext uri="{BB962C8B-B14F-4D97-AF65-F5344CB8AC3E}">
        <p14:creationId xmlns:p14="http://schemas.microsoft.com/office/powerpoint/2010/main" val="194327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223493"/>
            <a:ext cx="5567680" cy="4953470"/>
          </a:xfrm>
        </p:spPr>
        <p:txBody>
          <a:bodyPr>
            <a:normAutofit fontScale="92500" lnSpcReduction="10000"/>
          </a:bodyPr>
          <a:lstStyle/>
          <a:p>
            <a:pPr marL="0" lvl="0" indent="0">
              <a:spcBef>
                <a:spcPts val="0"/>
              </a:spcBef>
              <a:buNone/>
            </a:pPr>
            <a:r>
              <a:rPr lang="en-US" altLang="zh-CN" dirty="0" smtClean="0"/>
              <a:t>Pom.xml</a:t>
            </a:r>
          </a:p>
          <a:p>
            <a:pPr marL="0" lvl="0" indent="0">
              <a:spcBef>
                <a:spcPts val="0"/>
              </a:spcBef>
              <a:buNone/>
            </a:pPr>
            <a:endParaRPr lang="en-US" altLang="zh-TW" dirty="0" smtClean="0"/>
          </a:p>
          <a:p>
            <a:pPr marL="0" lvl="0" indent="0">
              <a:spcBef>
                <a:spcPts val="0"/>
              </a:spcBef>
              <a:buNone/>
            </a:pPr>
            <a:r>
              <a:rPr lang="en-US" altLang="zh-TW" dirty="0"/>
              <a:t>S</a:t>
            </a:r>
            <a:r>
              <a:rPr lang="en-US" altLang="zh-TW" dirty="0" smtClean="0"/>
              <a:t>lf4j</a:t>
            </a:r>
            <a:endParaRPr lang="en-US" altLang="zh-TW" dirty="0"/>
          </a:p>
          <a:p>
            <a:pPr marL="0" indent="0">
              <a:buNone/>
            </a:pPr>
            <a:r>
              <a:rPr lang="en-US" altLang="zh-TW" dirty="0"/>
              <a:t> &lt;</a:t>
            </a:r>
            <a:r>
              <a:rPr lang="en-US" altLang="zh-TW" dirty="0" err="1"/>
              <a:t>groupId</a:t>
            </a:r>
            <a:r>
              <a:rPr lang="en-US" altLang="zh-TW" dirty="0"/>
              <a:t>&gt;org.slf4j&lt;/</a:t>
            </a:r>
            <a:r>
              <a:rPr lang="en-US" altLang="zh-TW" dirty="0" err="1"/>
              <a:t>groupId</a:t>
            </a:r>
            <a:r>
              <a:rPr lang="en-US" altLang="zh-TW" dirty="0"/>
              <a:t>&gt;</a:t>
            </a:r>
          </a:p>
          <a:p>
            <a:pPr marL="0" indent="0">
              <a:buNone/>
            </a:pPr>
            <a:r>
              <a:rPr lang="en-US" altLang="zh-TW" dirty="0"/>
              <a:t> </a:t>
            </a:r>
            <a:r>
              <a:rPr lang="en-US" altLang="zh-TW" dirty="0" smtClean="0"/>
              <a:t>&lt;</a:t>
            </a:r>
            <a:r>
              <a:rPr lang="en-US" altLang="zh-TW" dirty="0" err="1"/>
              <a:t>artifactId</a:t>
            </a:r>
            <a:r>
              <a:rPr lang="en-US" altLang="zh-TW" dirty="0"/>
              <a:t>&gt;slf4j-api&lt;/</a:t>
            </a:r>
            <a:r>
              <a:rPr lang="en-US" altLang="zh-TW" dirty="0" err="1"/>
              <a:t>artifactId</a:t>
            </a:r>
            <a:r>
              <a:rPr lang="en-US" altLang="zh-TW" dirty="0"/>
              <a:t>&gt;</a:t>
            </a:r>
          </a:p>
          <a:p>
            <a:pPr marL="0" indent="0">
              <a:buNone/>
            </a:pPr>
            <a:r>
              <a:rPr lang="en-US" altLang="zh-TW" dirty="0"/>
              <a:t> </a:t>
            </a:r>
            <a:r>
              <a:rPr lang="en-US" altLang="zh-TW" dirty="0" smtClean="0"/>
              <a:t>&lt;</a:t>
            </a:r>
            <a:r>
              <a:rPr lang="en-US" altLang="zh-TW" dirty="0"/>
              <a:t>version&gt;2.0.5&lt;/version</a:t>
            </a:r>
            <a:r>
              <a:rPr lang="en-US" altLang="zh-TW" dirty="0" smtClean="0"/>
              <a:t>&gt;</a:t>
            </a:r>
          </a:p>
          <a:p>
            <a:pPr marL="0" indent="0">
              <a:buNone/>
            </a:pPr>
            <a:endParaRPr lang="en-US" altLang="zh-TW" dirty="0" smtClean="0"/>
          </a:p>
          <a:p>
            <a:pPr marL="0" lvl="0" indent="0">
              <a:spcBef>
                <a:spcPts val="0"/>
              </a:spcBef>
              <a:buNone/>
            </a:pPr>
            <a:endParaRPr lang="en-US" altLang="zh-TW" dirty="0" smtClean="0"/>
          </a:p>
          <a:p>
            <a:pPr marL="0" lvl="0" indent="0">
              <a:spcBef>
                <a:spcPts val="0"/>
              </a:spcBef>
              <a:buNone/>
            </a:pPr>
            <a:r>
              <a:rPr lang="en-US" altLang="zh-TW" dirty="0"/>
              <a:t>Slf4j </a:t>
            </a:r>
            <a:r>
              <a:rPr lang="en-US" altLang="zh-TW" dirty="0" smtClean="0"/>
              <a:t>simple</a:t>
            </a:r>
            <a:endParaRPr lang="en-US" altLang="zh-TW" dirty="0"/>
          </a:p>
          <a:p>
            <a:pPr marL="0" indent="0">
              <a:buNone/>
            </a:pPr>
            <a:r>
              <a:rPr lang="en-US" altLang="zh-TW" dirty="0"/>
              <a:t> &lt;</a:t>
            </a:r>
            <a:r>
              <a:rPr lang="en-US" altLang="zh-TW" dirty="0" err="1"/>
              <a:t>groupId</a:t>
            </a:r>
            <a:r>
              <a:rPr lang="en-US" altLang="zh-TW" dirty="0"/>
              <a:t>&gt;org.slf4j&lt;/</a:t>
            </a:r>
            <a:r>
              <a:rPr lang="en-US" altLang="zh-TW" dirty="0" err="1"/>
              <a:t>groupId</a:t>
            </a:r>
            <a:r>
              <a:rPr lang="en-US" altLang="zh-TW" dirty="0"/>
              <a:t>&gt;</a:t>
            </a:r>
          </a:p>
          <a:p>
            <a:pPr marL="0" indent="0">
              <a:buNone/>
            </a:pPr>
            <a:r>
              <a:rPr lang="en-US" altLang="zh-TW" dirty="0"/>
              <a:t> &lt;</a:t>
            </a:r>
            <a:r>
              <a:rPr lang="en-US" altLang="zh-TW" dirty="0" err="1"/>
              <a:t>artifactId</a:t>
            </a:r>
            <a:r>
              <a:rPr lang="en-US" altLang="zh-TW" dirty="0"/>
              <a:t>&gt;slf4j-simple&lt;/</a:t>
            </a:r>
            <a:r>
              <a:rPr lang="en-US" altLang="zh-TW" dirty="0" err="1"/>
              <a:t>artifactId</a:t>
            </a:r>
            <a:r>
              <a:rPr lang="en-US" altLang="zh-TW" dirty="0"/>
              <a:t>&gt;</a:t>
            </a:r>
          </a:p>
          <a:p>
            <a:pPr marL="0" indent="0">
              <a:buNone/>
            </a:pPr>
            <a:r>
              <a:rPr lang="en-US" altLang="zh-TW" dirty="0"/>
              <a:t> &lt;version&gt;2.0.5&lt;/version&gt;</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19</a:t>
            </a:fld>
            <a:endParaRPr lang="zh-TW" altLang="en-US"/>
          </a:p>
        </p:txBody>
      </p:sp>
      <p:sp>
        <p:nvSpPr>
          <p:cNvPr id="4" name="標題 3"/>
          <p:cNvSpPr>
            <a:spLocks noGrp="1"/>
          </p:cNvSpPr>
          <p:nvPr>
            <p:ph type="title"/>
          </p:nvPr>
        </p:nvSpPr>
        <p:spPr/>
        <p:txBody>
          <a:bodyPr/>
          <a:lstStyle/>
          <a:p>
            <a:pPr lvl="0">
              <a:spcBef>
                <a:spcPts val="0"/>
              </a:spcBef>
            </a:pPr>
            <a:r>
              <a:rPr lang="en-US" altLang="zh-CN" dirty="0" smtClean="0"/>
              <a:t>JUL -&gt; Slf4j + Simple</a:t>
            </a:r>
            <a:endParaRPr lang="en-US" altLang="zh-TW" dirty="0"/>
          </a:p>
        </p:txBody>
      </p:sp>
      <p:sp>
        <p:nvSpPr>
          <p:cNvPr id="6" name="內容版面配置區 1"/>
          <p:cNvSpPr txBox="1">
            <a:spLocks/>
          </p:cNvSpPr>
          <p:nvPr/>
        </p:nvSpPr>
        <p:spPr>
          <a:xfrm>
            <a:off x="5918200" y="1469265"/>
            <a:ext cx="5989388" cy="4953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24E6A"/>
              </a:buClr>
              <a:buFont typeface="Arial" panose="020B0604020202020204" pitchFamily="34" charset="0"/>
              <a:buChar char="•"/>
              <a:defRPr sz="2800" b="0" kern="1200">
                <a:solidFill>
                  <a:srgbClr val="024F6C"/>
                </a:solidFill>
                <a:latin typeface="Arial" panose="020B0604020202020204" pitchFamily="34" charset="0"/>
                <a:ea typeface="微軟正黑體" panose="020B0604030504040204" pitchFamily="34" charset="-120"/>
                <a:cs typeface="Arial" panose="020B0604020202020204" pitchFamily="34" charset="0"/>
              </a:defRPr>
            </a:lvl1pPr>
            <a:lvl2pPr marL="685800" indent="-228600" algn="l" defTabSz="914400" rtl="0" eaLnBrk="1" latinLnBrk="0" hangingPunct="1">
              <a:lnSpc>
                <a:spcPct val="90000"/>
              </a:lnSpc>
              <a:spcBef>
                <a:spcPts val="500"/>
              </a:spcBef>
              <a:buClr>
                <a:srgbClr val="B0D261"/>
              </a:buClr>
              <a:buFont typeface="Arial" panose="020B0604020202020204" pitchFamily="34" charset="0"/>
              <a:buChar char="•"/>
              <a:defRPr sz="24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2pPr>
            <a:lvl3pPr marL="1143000" indent="-228600" algn="l" defTabSz="914400" rtl="0" eaLnBrk="1" latinLnBrk="0" hangingPunct="1">
              <a:lnSpc>
                <a:spcPct val="90000"/>
              </a:lnSpc>
              <a:spcBef>
                <a:spcPts val="500"/>
              </a:spcBef>
              <a:buClr>
                <a:srgbClr val="024E6A"/>
              </a:buClr>
              <a:buFont typeface="Arial" panose="020B0604020202020204" pitchFamily="34" charset="0"/>
              <a:buChar char="•"/>
              <a:defRPr sz="20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3pPr>
            <a:lvl4pPr marL="1600200" indent="-228600" algn="l" defTabSz="914400" rtl="0" eaLnBrk="1" latinLnBrk="0" hangingPunct="1">
              <a:lnSpc>
                <a:spcPct val="90000"/>
              </a:lnSpc>
              <a:spcBef>
                <a:spcPts val="500"/>
              </a:spcBef>
              <a:buClr>
                <a:srgbClr val="B0D261"/>
              </a:buClr>
              <a:buFont typeface="Arial" panose="020B0604020202020204" pitchFamily="34" charset="0"/>
              <a:buChar char="•"/>
              <a:defRPr sz="18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4pPr>
            <a:lvl5pPr marL="2057400" indent="-228600" algn="l" defTabSz="914400" rtl="0" eaLnBrk="1" latinLnBrk="0" hangingPunct="1">
              <a:lnSpc>
                <a:spcPct val="90000"/>
              </a:lnSpc>
              <a:spcBef>
                <a:spcPts val="500"/>
              </a:spcBef>
              <a:buClr>
                <a:srgbClr val="024E6A"/>
              </a:buClr>
              <a:buFont typeface="Arial" panose="020B0604020202020204" pitchFamily="34" charset="0"/>
              <a:buChar char="•"/>
              <a:defRPr sz="16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zh-CN" altLang="en-US" dirty="0" smtClean="0">
                <a:solidFill>
                  <a:schemeClr val="accent4"/>
                </a:solidFill>
              </a:rPr>
              <a:t>需要透過一個 </a:t>
            </a:r>
            <a:r>
              <a:rPr lang="en-US" altLang="zh-CN" dirty="0" smtClean="0">
                <a:solidFill>
                  <a:schemeClr val="accent4"/>
                </a:solidFill>
              </a:rPr>
              <a:t>adapter: </a:t>
            </a:r>
            <a:r>
              <a:rPr lang="en-US" altLang="zh-TW" dirty="0" smtClean="0">
                <a:solidFill>
                  <a:schemeClr val="accent4"/>
                </a:solidFill>
              </a:rPr>
              <a:t>jul-to-slf4j</a:t>
            </a:r>
            <a:endParaRPr lang="en-US" altLang="zh-TW" dirty="0">
              <a:solidFill>
                <a:schemeClr val="accent4"/>
              </a:solidFill>
            </a:endParaRPr>
          </a:p>
          <a:p>
            <a:pPr marL="0" indent="0">
              <a:spcBef>
                <a:spcPts val="0"/>
              </a:spcBef>
              <a:buFont typeface="Arial" panose="020B0604020202020204" pitchFamily="34" charset="0"/>
              <a:buNone/>
            </a:pPr>
            <a:r>
              <a:rPr lang="zh-CN" altLang="en-US" dirty="0" smtClean="0">
                <a:solidFill>
                  <a:schemeClr val="accent4"/>
                </a:solidFill>
              </a:rPr>
              <a:t>轉接</a:t>
            </a:r>
            <a:endParaRPr lang="en-US" altLang="zh-TW" dirty="0" smtClean="0">
              <a:solidFill>
                <a:schemeClr val="accent4"/>
              </a:solidFill>
            </a:endParaRPr>
          </a:p>
          <a:p>
            <a:pPr marL="0" indent="0">
              <a:buNone/>
            </a:pPr>
            <a:r>
              <a:rPr lang="en-US" altLang="zh-TW" dirty="0" smtClean="0">
                <a:solidFill>
                  <a:schemeClr val="accent4"/>
                </a:solidFill>
              </a:rPr>
              <a:t>&lt;</a:t>
            </a:r>
            <a:r>
              <a:rPr lang="en-US" altLang="zh-TW" dirty="0" err="1" smtClean="0">
                <a:solidFill>
                  <a:schemeClr val="accent4"/>
                </a:solidFill>
              </a:rPr>
              <a:t>groupId</a:t>
            </a:r>
            <a:r>
              <a:rPr lang="en-US" altLang="zh-TW" dirty="0" smtClean="0">
                <a:solidFill>
                  <a:schemeClr val="accent4"/>
                </a:solidFill>
              </a:rPr>
              <a:t>&gt;org.slf4j&lt;/</a:t>
            </a:r>
            <a:r>
              <a:rPr lang="en-US" altLang="zh-TW" dirty="0" err="1" smtClean="0">
                <a:solidFill>
                  <a:schemeClr val="accent4"/>
                </a:solidFill>
              </a:rPr>
              <a:t>groupId</a:t>
            </a:r>
            <a:r>
              <a:rPr lang="en-US" altLang="zh-TW" dirty="0" smtClean="0">
                <a:solidFill>
                  <a:schemeClr val="accent4"/>
                </a:solidFill>
              </a:rPr>
              <a:t>&gt;</a:t>
            </a:r>
            <a:br>
              <a:rPr lang="en-US" altLang="zh-TW" dirty="0" smtClean="0">
                <a:solidFill>
                  <a:schemeClr val="accent4"/>
                </a:solidFill>
              </a:rPr>
            </a:br>
            <a:r>
              <a:rPr lang="en-US" altLang="zh-TW" dirty="0" smtClean="0">
                <a:solidFill>
                  <a:schemeClr val="accent4"/>
                </a:solidFill>
              </a:rPr>
              <a:t>&lt;</a:t>
            </a:r>
            <a:r>
              <a:rPr lang="en-US" altLang="zh-TW" dirty="0" err="1" smtClean="0">
                <a:solidFill>
                  <a:schemeClr val="accent4"/>
                </a:solidFill>
              </a:rPr>
              <a:t>artifactId</a:t>
            </a:r>
            <a:r>
              <a:rPr lang="en-US" altLang="zh-TW" dirty="0" smtClean="0">
                <a:solidFill>
                  <a:schemeClr val="accent4"/>
                </a:solidFill>
              </a:rPr>
              <a:t>&gt;jul-to-slf4j&lt;/</a:t>
            </a:r>
            <a:r>
              <a:rPr lang="en-US" altLang="zh-TW" dirty="0" err="1" smtClean="0">
                <a:solidFill>
                  <a:schemeClr val="accent4"/>
                </a:solidFill>
              </a:rPr>
              <a:t>artifactId</a:t>
            </a:r>
            <a:r>
              <a:rPr lang="en-US" altLang="zh-TW" dirty="0" smtClean="0">
                <a:solidFill>
                  <a:schemeClr val="accent4"/>
                </a:solidFill>
              </a:rPr>
              <a:t>&gt;     &lt;version&gt;2.0.5&lt;/version&gt;</a:t>
            </a:r>
          </a:p>
          <a:p>
            <a:pPr marL="0" indent="0">
              <a:spcBef>
                <a:spcPts val="0"/>
              </a:spcBef>
              <a:buFont typeface="Arial" panose="020B0604020202020204" pitchFamily="34" charset="0"/>
              <a:buNone/>
            </a:pPr>
            <a:endParaRPr lang="en-US" altLang="zh-TW" dirty="0" smtClean="0">
              <a:solidFill>
                <a:schemeClr val="accent4"/>
              </a:solidFill>
            </a:endParaRPr>
          </a:p>
          <a:p>
            <a:pPr marL="0" indent="0">
              <a:spcBef>
                <a:spcPts val="0"/>
              </a:spcBef>
              <a:buFont typeface="Arial" panose="020B0604020202020204" pitchFamily="34" charset="0"/>
              <a:buNone/>
            </a:pPr>
            <a:r>
              <a:rPr lang="zh-CN" altLang="en-US" dirty="0" smtClean="0">
                <a:solidFill>
                  <a:schemeClr val="accent4"/>
                </a:solidFill>
              </a:rPr>
              <a:t>在 </a:t>
            </a:r>
            <a:r>
              <a:rPr lang="en-US" altLang="zh-CN" dirty="0" smtClean="0">
                <a:solidFill>
                  <a:schemeClr val="accent4"/>
                </a:solidFill>
              </a:rPr>
              <a:t>main() </a:t>
            </a:r>
            <a:r>
              <a:rPr lang="zh-CN" altLang="en-US" dirty="0" smtClean="0">
                <a:solidFill>
                  <a:schemeClr val="accent4"/>
                </a:solidFill>
              </a:rPr>
              <a:t>一開始的地方加上</a:t>
            </a:r>
            <a:endParaRPr lang="en-US" altLang="zh-TW" dirty="0" smtClean="0">
              <a:solidFill>
                <a:schemeClr val="accent4"/>
              </a:solidFill>
            </a:endParaRPr>
          </a:p>
          <a:p>
            <a:pPr marL="0" indent="0">
              <a:buNone/>
            </a:pPr>
            <a:r>
              <a:rPr lang="en-US" altLang="zh-TW" dirty="0" smtClean="0">
                <a:solidFill>
                  <a:schemeClr val="accent4"/>
                </a:solidFill>
              </a:rPr>
              <a:t>SLF4JBridgeHandler.removeHandlersForRootLogger</a:t>
            </a:r>
            <a:r>
              <a:rPr lang="en-US" altLang="zh-TW" dirty="0">
                <a:solidFill>
                  <a:schemeClr val="accent4"/>
                </a:solidFill>
              </a:rPr>
              <a:t>();</a:t>
            </a:r>
          </a:p>
          <a:p>
            <a:pPr marL="0" indent="0">
              <a:buNone/>
            </a:pPr>
            <a:r>
              <a:rPr lang="en-US" altLang="zh-TW" dirty="0">
                <a:solidFill>
                  <a:schemeClr val="accent4"/>
                </a:solidFill>
              </a:rPr>
              <a:t>SLF4JBridgeHandler.install();</a:t>
            </a:r>
          </a:p>
        </p:txBody>
      </p:sp>
    </p:spTree>
    <p:extLst>
      <p:ext uri="{BB962C8B-B14F-4D97-AF65-F5344CB8AC3E}">
        <p14:creationId xmlns:p14="http://schemas.microsoft.com/office/powerpoint/2010/main" val="335267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514350" indent="-514350">
              <a:spcBef>
                <a:spcPts val="0"/>
              </a:spcBef>
              <a:buFont typeface="+mj-lt"/>
              <a:buAutoNum type="arabicPeriod"/>
            </a:pPr>
            <a:r>
              <a:rPr lang="zh-CN" altLang="en-US" dirty="0" smtClean="0"/>
              <a:t>什麼是除錯（</a:t>
            </a:r>
            <a:r>
              <a:rPr lang="en-US" altLang="zh-CN" dirty="0" smtClean="0"/>
              <a:t>Debug</a:t>
            </a:r>
            <a:r>
              <a:rPr lang="zh-CN" altLang="en-US" dirty="0" smtClean="0"/>
              <a:t>）</a:t>
            </a:r>
            <a:endParaRPr lang="en-US" altLang="zh-CN" dirty="0"/>
          </a:p>
          <a:p>
            <a:pPr marL="514350" indent="-514350">
              <a:spcBef>
                <a:spcPts val="0"/>
              </a:spcBef>
              <a:buFont typeface="+mj-lt"/>
              <a:buAutoNum type="arabicPeriod"/>
            </a:pPr>
            <a:r>
              <a:rPr lang="zh-CN" altLang="en-US" dirty="0" smtClean="0"/>
              <a:t>除錯基本步驟</a:t>
            </a:r>
            <a:endParaRPr lang="en-US" altLang="zh-CN" dirty="0" smtClean="0"/>
          </a:p>
          <a:p>
            <a:pPr marL="514350" indent="-514350">
              <a:spcBef>
                <a:spcPts val="0"/>
              </a:spcBef>
              <a:buFont typeface="+mj-lt"/>
              <a:buAutoNum type="arabicPeriod"/>
            </a:pPr>
            <a:r>
              <a:rPr lang="zh-CN" altLang="en-US" dirty="0" smtClean="0"/>
              <a:t>如何除錯</a:t>
            </a:r>
            <a:endParaRPr lang="en-US" altLang="zh-CN" dirty="0" smtClean="0"/>
          </a:p>
          <a:p>
            <a:pPr marL="514350" indent="-514350">
              <a:spcBef>
                <a:spcPts val="0"/>
              </a:spcBef>
              <a:buFont typeface="+mj-lt"/>
              <a:buAutoNum type="arabicPeriod"/>
            </a:pPr>
            <a:r>
              <a:rPr lang="zh-CN" altLang="en-US" dirty="0" smtClean="0"/>
              <a:t>經驗分享</a:t>
            </a:r>
            <a:endParaRPr lang="en-US" altLang="zh-CN" dirty="0" smtClean="0"/>
          </a:p>
          <a:p>
            <a:pPr marL="514350" indent="-514350">
              <a:spcBef>
                <a:spcPts val="0"/>
              </a:spcBef>
              <a:buFont typeface="+mj-lt"/>
              <a:buAutoNum type="arabicPeriod"/>
            </a:pPr>
            <a:endParaRPr lang="en-US" altLang="zh-CN" dirty="0"/>
          </a:p>
          <a:p>
            <a:pPr marL="514350" indent="-514350">
              <a:spcBef>
                <a:spcPts val="0"/>
              </a:spcBef>
              <a:buFont typeface="+mj-lt"/>
              <a:buAutoNum type="arabicPeriod"/>
            </a:pPr>
            <a:endParaRPr lang="en-US" altLang="zh-CN" dirty="0" smtClean="0"/>
          </a:p>
          <a:p>
            <a:pPr marL="514350" indent="-514350">
              <a:spcBef>
                <a:spcPts val="0"/>
              </a:spcBef>
              <a:buFont typeface="+mj-lt"/>
              <a:buAutoNum type="arabicPeriod"/>
            </a:pPr>
            <a:endParaRPr lang="en-US" altLang="zh-CN" dirty="0"/>
          </a:p>
          <a:p>
            <a:pPr marL="514350" indent="-514350">
              <a:spcBef>
                <a:spcPts val="0"/>
              </a:spcBef>
              <a:buFont typeface="+mj-lt"/>
              <a:buAutoNum type="arabicPeriod"/>
            </a:pPr>
            <a:endParaRPr lang="en-US" altLang="zh-CN" dirty="0" smtClean="0"/>
          </a:p>
          <a:p>
            <a:pPr marL="0" indent="0">
              <a:spcBef>
                <a:spcPts val="0"/>
              </a:spcBef>
              <a:buNone/>
            </a:pPr>
            <a:r>
              <a:rPr lang="zh-CN" altLang="en-US" dirty="0" smtClean="0">
                <a:solidFill>
                  <a:srgbClr val="FF0000"/>
                </a:solidFill>
              </a:rPr>
              <a:t>程式範例在</a:t>
            </a:r>
            <a:r>
              <a:rPr lang="en-US" altLang="zh-CN" dirty="0">
                <a:solidFill>
                  <a:srgbClr val="FF0000"/>
                </a:solidFill>
              </a:rPr>
              <a:t/>
            </a:r>
            <a:br>
              <a:rPr lang="en-US" altLang="zh-CN" dirty="0">
                <a:solidFill>
                  <a:srgbClr val="FF0000"/>
                </a:solidFill>
              </a:rPr>
            </a:br>
            <a:r>
              <a:rPr lang="en-US" altLang="zh-TW" dirty="0">
                <a:solidFill>
                  <a:srgbClr val="FF0000"/>
                </a:solidFill>
                <a:hlinkClick r:id="rId3"/>
              </a:rPr>
              <a:t>https://</a:t>
            </a:r>
            <a:r>
              <a:rPr lang="en-US" altLang="zh-TW" dirty="0" smtClean="0">
                <a:solidFill>
                  <a:srgbClr val="FF0000"/>
                </a:solidFill>
                <a:hlinkClick r:id="rId3"/>
              </a:rPr>
              <a:t>github.com/chuanyunglin/JavaDebuggingAndExceptionHandling</a:t>
            </a:r>
            <a:endParaRPr lang="en-US" altLang="zh-TW" dirty="0" smtClean="0">
              <a:solidFill>
                <a:srgbClr val="FF0000"/>
              </a:solidFill>
            </a:endParaRPr>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除錯</a:t>
            </a:r>
            <a:endParaRPr lang="zh-TW" altLang="en-US" dirty="0">
              <a:solidFill>
                <a:srgbClr val="024E6A"/>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223493"/>
            <a:ext cx="5643880" cy="4953470"/>
          </a:xfrm>
        </p:spPr>
        <p:txBody>
          <a:bodyPr>
            <a:normAutofit fontScale="92500" lnSpcReduction="10000"/>
          </a:bodyPr>
          <a:lstStyle/>
          <a:p>
            <a:pPr marL="0" lvl="0" indent="0">
              <a:spcBef>
                <a:spcPts val="0"/>
              </a:spcBef>
              <a:buNone/>
            </a:pPr>
            <a:r>
              <a:rPr lang="en-US" altLang="zh-CN" dirty="0" smtClean="0"/>
              <a:t>Pom.xml</a:t>
            </a:r>
          </a:p>
          <a:p>
            <a:pPr marL="0" lvl="0" indent="0">
              <a:spcBef>
                <a:spcPts val="0"/>
              </a:spcBef>
              <a:buNone/>
            </a:pPr>
            <a:endParaRPr lang="en-US" altLang="zh-TW" dirty="0" smtClean="0"/>
          </a:p>
          <a:p>
            <a:pPr marL="0" lvl="0" indent="0">
              <a:spcBef>
                <a:spcPts val="0"/>
              </a:spcBef>
              <a:buNone/>
            </a:pPr>
            <a:r>
              <a:rPr lang="en-US" altLang="zh-TW" dirty="0"/>
              <a:t>S</a:t>
            </a:r>
            <a:r>
              <a:rPr lang="en-US" altLang="zh-TW" dirty="0" smtClean="0"/>
              <a:t>lf4j</a:t>
            </a:r>
            <a:endParaRPr lang="en-US" altLang="zh-TW" dirty="0"/>
          </a:p>
          <a:p>
            <a:pPr marL="0" indent="0">
              <a:buNone/>
            </a:pPr>
            <a:r>
              <a:rPr lang="en-US" altLang="zh-TW" dirty="0"/>
              <a:t> &lt;</a:t>
            </a:r>
            <a:r>
              <a:rPr lang="en-US" altLang="zh-TW" dirty="0" err="1"/>
              <a:t>groupId</a:t>
            </a:r>
            <a:r>
              <a:rPr lang="en-US" altLang="zh-TW" dirty="0"/>
              <a:t>&gt;org.slf4j&lt;/</a:t>
            </a:r>
            <a:r>
              <a:rPr lang="en-US" altLang="zh-TW" dirty="0" err="1"/>
              <a:t>groupId</a:t>
            </a:r>
            <a:r>
              <a:rPr lang="en-US" altLang="zh-TW" dirty="0"/>
              <a:t>&gt;</a:t>
            </a:r>
          </a:p>
          <a:p>
            <a:pPr marL="0" indent="0">
              <a:buNone/>
            </a:pPr>
            <a:r>
              <a:rPr lang="en-US" altLang="zh-TW" dirty="0"/>
              <a:t> </a:t>
            </a:r>
            <a:r>
              <a:rPr lang="en-US" altLang="zh-TW" dirty="0" smtClean="0"/>
              <a:t>&lt;</a:t>
            </a:r>
            <a:r>
              <a:rPr lang="en-US" altLang="zh-TW" dirty="0" err="1"/>
              <a:t>artifactId</a:t>
            </a:r>
            <a:r>
              <a:rPr lang="en-US" altLang="zh-TW" dirty="0"/>
              <a:t>&gt;slf4j-api&lt;/</a:t>
            </a:r>
            <a:r>
              <a:rPr lang="en-US" altLang="zh-TW" dirty="0" err="1"/>
              <a:t>artifactId</a:t>
            </a:r>
            <a:r>
              <a:rPr lang="en-US" altLang="zh-TW" dirty="0"/>
              <a:t>&gt;</a:t>
            </a:r>
          </a:p>
          <a:p>
            <a:pPr marL="0" indent="0">
              <a:buNone/>
            </a:pPr>
            <a:r>
              <a:rPr lang="en-US" altLang="zh-TW" dirty="0"/>
              <a:t> </a:t>
            </a:r>
            <a:r>
              <a:rPr lang="en-US" altLang="zh-TW" dirty="0" smtClean="0"/>
              <a:t>&lt;</a:t>
            </a:r>
            <a:r>
              <a:rPr lang="en-US" altLang="zh-TW" dirty="0"/>
              <a:t>version&gt;2.0.5&lt;/version</a:t>
            </a:r>
            <a:r>
              <a:rPr lang="en-US" altLang="zh-TW" dirty="0" smtClean="0"/>
              <a:t>&gt;</a:t>
            </a:r>
          </a:p>
          <a:p>
            <a:pPr marL="0" indent="0">
              <a:buNone/>
            </a:pPr>
            <a:endParaRPr lang="en-US" altLang="zh-TW" dirty="0" smtClean="0"/>
          </a:p>
          <a:p>
            <a:pPr marL="0" lvl="0" indent="0">
              <a:spcBef>
                <a:spcPts val="0"/>
              </a:spcBef>
              <a:buNone/>
            </a:pPr>
            <a:r>
              <a:rPr lang="en-US" altLang="zh-TW" dirty="0" err="1" smtClean="0"/>
              <a:t>logback</a:t>
            </a:r>
            <a:endParaRPr lang="en-US" altLang="zh-TW" dirty="0" smtClean="0"/>
          </a:p>
          <a:p>
            <a:pPr marL="0" indent="0">
              <a:buNone/>
            </a:pPr>
            <a:r>
              <a:rPr lang="en-US" altLang="zh-TW" dirty="0"/>
              <a:t>&lt;</a:t>
            </a:r>
            <a:r>
              <a:rPr lang="en-US" altLang="zh-TW" dirty="0" err="1"/>
              <a:t>groupId</a:t>
            </a:r>
            <a:r>
              <a:rPr lang="en-US" altLang="zh-TW" dirty="0"/>
              <a:t>&gt;</a:t>
            </a:r>
            <a:r>
              <a:rPr lang="en-US" altLang="zh-TW" dirty="0" err="1"/>
              <a:t>ch.qos.logback</a:t>
            </a:r>
            <a:r>
              <a:rPr lang="en-US" altLang="zh-TW" dirty="0"/>
              <a:t>&lt;/</a:t>
            </a:r>
            <a:r>
              <a:rPr lang="en-US" altLang="zh-TW" dirty="0" err="1"/>
              <a:t>groupId</a:t>
            </a:r>
            <a:r>
              <a:rPr lang="en-US" altLang="zh-TW" dirty="0"/>
              <a:t>&gt;</a:t>
            </a:r>
          </a:p>
          <a:p>
            <a:pPr marL="0" indent="0">
              <a:buNone/>
            </a:pPr>
            <a:r>
              <a:rPr lang="en-US" altLang="zh-TW" dirty="0" smtClean="0"/>
              <a:t>&lt;</a:t>
            </a:r>
            <a:r>
              <a:rPr lang="en-US" altLang="zh-TW" dirty="0" err="1"/>
              <a:t>artifactId</a:t>
            </a:r>
            <a:r>
              <a:rPr lang="en-US" altLang="zh-TW" dirty="0"/>
              <a:t>&gt;</a:t>
            </a:r>
            <a:r>
              <a:rPr lang="en-US" altLang="zh-TW" dirty="0" err="1"/>
              <a:t>logback</a:t>
            </a:r>
            <a:r>
              <a:rPr lang="en-US" altLang="zh-TW" dirty="0"/>
              <a:t>-classic&lt;/</a:t>
            </a:r>
            <a:r>
              <a:rPr lang="en-US" altLang="zh-TW" dirty="0" err="1"/>
              <a:t>artifactId</a:t>
            </a:r>
            <a:r>
              <a:rPr lang="en-US" altLang="zh-TW" dirty="0"/>
              <a:t>&gt;</a:t>
            </a:r>
          </a:p>
          <a:p>
            <a:pPr marL="0" indent="0">
              <a:buNone/>
            </a:pPr>
            <a:r>
              <a:rPr lang="en-US" altLang="zh-TW" dirty="0" smtClean="0"/>
              <a:t>&lt;</a:t>
            </a:r>
            <a:r>
              <a:rPr lang="en-US" altLang="zh-TW" dirty="0"/>
              <a:t>version&gt;1.4.5&lt;/version&gt;</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20</a:t>
            </a:fld>
            <a:endParaRPr lang="zh-TW" altLang="en-US"/>
          </a:p>
        </p:txBody>
      </p:sp>
      <p:sp>
        <p:nvSpPr>
          <p:cNvPr id="4" name="標題 3"/>
          <p:cNvSpPr>
            <a:spLocks noGrp="1"/>
          </p:cNvSpPr>
          <p:nvPr>
            <p:ph type="title"/>
          </p:nvPr>
        </p:nvSpPr>
        <p:spPr/>
        <p:txBody>
          <a:bodyPr/>
          <a:lstStyle/>
          <a:p>
            <a:pPr lvl="0">
              <a:spcBef>
                <a:spcPts val="0"/>
              </a:spcBef>
            </a:pPr>
            <a:r>
              <a:rPr lang="en-US" altLang="zh-CN" dirty="0" smtClean="0"/>
              <a:t>JUL -&gt; Slf4j + </a:t>
            </a:r>
            <a:r>
              <a:rPr lang="en-US" altLang="zh-CN" dirty="0" err="1" smtClean="0"/>
              <a:t>logback</a:t>
            </a:r>
            <a:endParaRPr lang="en-US" altLang="zh-TW" dirty="0"/>
          </a:p>
        </p:txBody>
      </p:sp>
      <p:sp>
        <p:nvSpPr>
          <p:cNvPr id="6" name="內容版面配置區 1"/>
          <p:cNvSpPr txBox="1">
            <a:spLocks/>
          </p:cNvSpPr>
          <p:nvPr/>
        </p:nvSpPr>
        <p:spPr>
          <a:xfrm>
            <a:off x="5918200" y="1469265"/>
            <a:ext cx="5989388" cy="4953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24E6A"/>
              </a:buClr>
              <a:buFont typeface="Arial" panose="020B0604020202020204" pitchFamily="34" charset="0"/>
              <a:buChar char="•"/>
              <a:defRPr sz="2800" b="0" kern="1200">
                <a:solidFill>
                  <a:srgbClr val="024F6C"/>
                </a:solidFill>
                <a:latin typeface="Arial" panose="020B0604020202020204" pitchFamily="34" charset="0"/>
                <a:ea typeface="微軟正黑體" panose="020B0604030504040204" pitchFamily="34" charset="-120"/>
                <a:cs typeface="Arial" panose="020B0604020202020204" pitchFamily="34" charset="0"/>
              </a:defRPr>
            </a:lvl1pPr>
            <a:lvl2pPr marL="685800" indent="-228600" algn="l" defTabSz="914400" rtl="0" eaLnBrk="1" latinLnBrk="0" hangingPunct="1">
              <a:lnSpc>
                <a:spcPct val="90000"/>
              </a:lnSpc>
              <a:spcBef>
                <a:spcPts val="500"/>
              </a:spcBef>
              <a:buClr>
                <a:srgbClr val="B0D261"/>
              </a:buClr>
              <a:buFont typeface="Arial" panose="020B0604020202020204" pitchFamily="34" charset="0"/>
              <a:buChar char="•"/>
              <a:defRPr sz="24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2pPr>
            <a:lvl3pPr marL="1143000" indent="-228600" algn="l" defTabSz="914400" rtl="0" eaLnBrk="1" latinLnBrk="0" hangingPunct="1">
              <a:lnSpc>
                <a:spcPct val="90000"/>
              </a:lnSpc>
              <a:spcBef>
                <a:spcPts val="500"/>
              </a:spcBef>
              <a:buClr>
                <a:srgbClr val="024E6A"/>
              </a:buClr>
              <a:buFont typeface="Arial" panose="020B0604020202020204" pitchFamily="34" charset="0"/>
              <a:buChar char="•"/>
              <a:defRPr sz="20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3pPr>
            <a:lvl4pPr marL="1600200" indent="-228600" algn="l" defTabSz="914400" rtl="0" eaLnBrk="1" latinLnBrk="0" hangingPunct="1">
              <a:lnSpc>
                <a:spcPct val="90000"/>
              </a:lnSpc>
              <a:spcBef>
                <a:spcPts val="500"/>
              </a:spcBef>
              <a:buClr>
                <a:srgbClr val="B0D261"/>
              </a:buClr>
              <a:buFont typeface="Arial" panose="020B0604020202020204" pitchFamily="34" charset="0"/>
              <a:buChar char="•"/>
              <a:defRPr sz="18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4pPr>
            <a:lvl5pPr marL="2057400" indent="-228600" algn="l" defTabSz="914400" rtl="0" eaLnBrk="1" latinLnBrk="0" hangingPunct="1">
              <a:lnSpc>
                <a:spcPct val="90000"/>
              </a:lnSpc>
              <a:spcBef>
                <a:spcPts val="500"/>
              </a:spcBef>
              <a:buClr>
                <a:srgbClr val="024E6A"/>
              </a:buClr>
              <a:buFont typeface="Arial" panose="020B0604020202020204" pitchFamily="34" charset="0"/>
              <a:buChar char="•"/>
              <a:defRPr sz="16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zh-CN" altLang="en-US" dirty="0" smtClean="0">
                <a:solidFill>
                  <a:schemeClr val="accent4"/>
                </a:solidFill>
              </a:rPr>
              <a:t>需要透過一個 </a:t>
            </a:r>
            <a:r>
              <a:rPr lang="en-US" altLang="zh-CN" dirty="0" err="1" smtClean="0">
                <a:solidFill>
                  <a:schemeClr val="accent4"/>
                </a:solidFill>
              </a:rPr>
              <a:t>adater</a:t>
            </a:r>
            <a:r>
              <a:rPr lang="en-US" altLang="zh-CN" dirty="0" smtClean="0">
                <a:solidFill>
                  <a:schemeClr val="accent4"/>
                </a:solidFill>
              </a:rPr>
              <a:t>: </a:t>
            </a:r>
            <a:r>
              <a:rPr lang="en-US" altLang="zh-TW" dirty="0" smtClean="0">
                <a:solidFill>
                  <a:schemeClr val="accent4"/>
                </a:solidFill>
              </a:rPr>
              <a:t>jul-to-slf4j</a:t>
            </a:r>
            <a:endParaRPr lang="en-US" altLang="zh-TW" dirty="0">
              <a:solidFill>
                <a:schemeClr val="accent4"/>
              </a:solidFill>
            </a:endParaRPr>
          </a:p>
          <a:p>
            <a:pPr marL="0" indent="0">
              <a:spcBef>
                <a:spcPts val="0"/>
              </a:spcBef>
              <a:buFont typeface="Arial" panose="020B0604020202020204" pitchFamily="34" charset="0"/>
              <a:buNone/>
            </a:pPr>
            <a:r>
              <a:rPr lang="zh-CN" altLang="en-US" dirty="0" smtClean="0">
                <a:solidFill>
                  <a:schemeClr val="accent4"/>
                </a:solidFill>
              </a:rPr>
              <a:t>轉接</a:t>
            </a:r>
            <a:endParaRPr lang="en-US" altLang="zh-TW" dirty="0" smtClean="0">
              <a:solidFill>
                <a:schemeClr val="accent4"/>
              </a:solidFill>
            </a:endParaRPr>
          </a:p>
          <a:p>
            <a:pPr marL="0" indent="0">
              <a:buNone/>
            </a:pPr>
            <a:r>
              <a:rPr lang="en-US" altLang="zh-TW" dirty="0" smtClean="0">
                <a:solidFill>
                  <a:schemeClr val="accent4"/>
                </a:solidFill>
              </a:rPr>
              <a:t>&lt;</a:t>
            </a:r>
            <a:r>
              <a:rPr lang="en-US" altLang="zh-TW" dirty="0" err="1" smtClean="0">
                <a:solidFill>
                  <a:schemeClr val="accent4"/>
                </a:solidFill>
              </a:rPr>
              <a:t>groupId</a:t>
            </a:r>
            <a:r>
              <a:rPr lang="en-US" altLang="zh-TW" dirty="0" smtClean="0">
                <a:solidFill>
                  <a:schemeClr val="accent4"/>
                </a:solidFill>
              </a:rPr>
              <a:t>&gt;org.slf4j&lt;/</a:t>
            </a:r>
            <a:r>
              <a:rPr lang="en-US" altLang="zh-TW" dirty="0" err="1" smtClean="0">
                <a:solidFill>
                  <a:schemeClr val="accent4"/>
                </a:solidFill>
              </a:rPr>
              <a:t>groupId</a:t>
            </a:r>
            <a:r>
              <a:rPr lang="en-US" altLang="zh-TW" dirty="0" smtClean="0">
                <a:solidFill>
                  <a:schemeClr val="accent4"/>
                </a:solidFill>
              </a:rPr>
              <a:t>&gt;</a:t>
            </a:r>
            <a:br>
              <a:rPr lang="en-US" altLang="zh-TW" dirty="0" smtClean="0">
                <a:solidFill>
                  <a:schemeClr val="accent4"/>
                </a:solidFill>
              </a:rPr>
            </a:br>
            <a:r>
              <a:rPr lang="en-US" altLang="zh-TW" dirty="0" smtClean="0">
                <a:solidFill>
                  <a:schemeClr val="accent4"/>
                </a:solidFill>
              </a:rPr>
              <a:t>&lt;</a:t>
            </a:r>
            <a:r>
              <a:rPr lang="en-US" altLang="zh-TW" dirty="0" err="1" smtClean="0">
                <a:solidFill>
                  <a:schemeClr val="accent4"/>
                </a:solidFill>
              </a:rPr>
              <a:t>artifactId</a:t>
            </a:r>
            <a:r>
              <a:rPr lang="en-US" altLang="zh-TW" dirty="0" smtClean="0">
                <a:solidFill>
                  <a:schemeClr val="accent4"/>
                </a:solidFill>
              </a:rPr>
              <a:t>&gt;jul-to-slf4j&lt;/</a:t>
            </a:r>
            <a:r>
              <a:rPr lang="en-US" altLang="zh-TW" dirty="0" err="1" smtClean="0">
                <a:solidFill>
                  <a:schemeClr val="accent4"/>
                </a:solidFill>
              </a:rPr>
              <a:t>artifactId</a:t>
            </a:r>
            <a:r>
              <a:rPr lang="en-US" altLang="zh-TW" dirty="0" smtClean="0">
                <a:solidFill>
                  <a:schemeClr val="accent4"/>
                </a:solidFill>
              </a:rPr>
              <a:t>&gt;     &lt;version&gt;2.0.5&lt;/version&gt;</a:t>
            </a:r>
          </a:p>
          <a:p>
            <a:pPr marL="0" indent="0">
              <a:spcBef>
                <a:spcPts val="0"/>
              </a:spcBef>
              <a:buFont typeface="Arial" panose="020B0604020202020204" pitchFamily="34" charset="0"/>
              <a:buNone/>
            </a:pPr>
            <a:endParaRPr lang="en-US" altLang="zh-TW" dirty="0" smtClean="0">
              <a:solidFill>
                <a:schemeClr val="accent4"/>
              </a:solidFill>
            </a:endParaRPr>
          </a:p>
          <a:p>
            <a:pPr marL="0" indent="0">
              <a:spcBef>
                <a:spcPts val="0"/>
              </a:spcBef>
              <a:buFont typeface="Arial" panose="020B0604020202020204" pitchFamily="34" charset="0"/>
              <a:buNone/>
            </a:pPr>
            <a:r>
              <a:rPr lang="zh-CN" altLang="en-US" dirty="0" smtClean="0">
                <a:solidFill>
                  <a:schemeClr val="accent4"/>
                </a:solidFill>
              </a:rPr>
              <a:t>在 </a:t>
            </a:r>
            <a:r>
              <a:rPr lang="en-US" altLang="zh-CN" dirty="0" smtClean="0">
                <a:solidFill>
                  <a:schemeClr val="accent4"/>
                </a:solidFill>
              </a:rPr>
              <a:t>main() </a:t>
            </a:r>
            <a:r>
              <a:rPr lang="zh-CN" altLang="en-US" dirty="0" smtClean="0">
                <a:solidFill>
                  <a:schemeClr val="accent4"/>
                </a:solidFill>
              </a:rPr>
              <a:t>一開始的地方加上</a:t>
            </a:r>
            <a:endParaRPr lang="en-US" altLang="zh-TW" dirty="0" smtClean="0">
              <a:solidFill>
                <a:schemeClr val="accent4"/>
              </a:solidFill>
            </a:endParaRPr>
          </a:p>
          <a:p>
            <a:pPr marL="0" indent="0">
              <a:buNone/>
            </a:pPr>
            <a:r>
              <a:rPr lang="en-US" altLang="zh-TW" dirty="0" smtClean="0">
                <a:solidFill>
                  <a:schemeClr val="accent4"/>
                </a:solidFill>
              </a:rPr>
              <a:t>SLF4JBridgeHandler.removeHandlersForRootLogger</a:t>
            </a:r>
            <a:r>
              <a:rPr lang="en-US" altLang="zh-TW" dirty="0">
                <a:solidFill>
                  <a:schemeClr val="accent4"/>
                </a:solidFill>
              </a:rPr>
              <a:t>();</a:t>
            </a:r>
          </a:p>
          <a:p>
            <a:pPr marL="0" indent="0">
              <a:buNone/>
            </a:pPr>
            <a:r>
              <a:rPr lang="en-US" altLang="zh-TW" dirty="0">
                <a:solidFill>
                  <a:schemeClr val="accent4"/>
                </a:solidFill>
              </a:rPr>
              <a:t>SLF4JBridgeHandler.install();</a:t>
            </a:r>
          </a:p>
        </p:txBody>
      </p:sp>
    </p:spTree>
    <p:extLst>
      <p:ext uri="{BB962C8B-B14F-4D97-AF65-F5344CB8AC3E}">
        <p14:creationId xmlns:p14="http://schemas.microsoft.com/office/powerpoint/2010/main" val="177992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223493"/>
            <a:ext cx="5643880" cy="4953470"/>
          </a:xfrm>
        </p:spPr>
        <p:txBody>
          <a:bodyPr>
            <a:normAutofit fontScale="47500" lnSpcReduction="20000"/>
          </a:bodyPr>
          <a:lstStyle/>
          <a:p>
            <a:pPr marL="0" lvl="0" indent="0">
              <a:spcBef>
                <a:spcPts val="0"/>
              </a:spcBef>
              <a:buNone/>
            </a:pPr>
            <a:r>
              <a:rPr lang="en-US" altLang="zh-CN" dirty="0"/>
              <a:t>Pom.xml</a:t>
            </a:r>
          </a:p>
          <a:p>
            <a:pPr marL="0" lvl="0" indent="0">
              <a:spcBef>
                <a:spcPts val="0"/>
              </a:spcBef>
              <a:buNone/>
            </a:pPr>
            <a:endParaRPr lang="en-US" altLang="zh-TW" dirty="0"/>
          </a:p>
          <a:p>
            <a:pPr marL="0" lvl="0" indent="0">
              <a:spcBef>
                <a:spcPts val="0"/>
              </a:spcBef>
              <a:buNone/>
            </a:pPr>
            <a:r>
              <a:rPr lang="en-US" altLang="zh-TW" dirty="0"/>
              <a:t>Slf4j</a:t>
            </a:r>
          </a:p>
          <a:p>
            <a:pPr marL="0" indent="0">
              <a:buNone/>
            </a:pPr>
            <a:r>
              <a:rPr lang="en-US" altLang="zh-TW" dirty="0"/>
              <a:t> &lt;</a:t>
            </a:r>
            <a:r>
              <a:rPr lang="en-US" altLang="zh-TW" dirty="0" err="1"/>
              <a:t>groupId</a:t>
            </a:r>
            <a:r>
              <a:rPr lang="en-US" altLang="zh-TW" dirty="0"/>
              <a:t>&gt;org.slf4j&lt;/</a:t>
            </a:r>
            <a:r>
              <a:rPr lang="en-US" altLang="zh-TW" dirty="0" err="1"/>
              <a:t>groupId</a:t>
            </a:r>
            <a:r>
              <a:rPr lang="en-US" altLang="zh-TW" dirty="0"/>
              <a:t>&gt;</a:t>
            </a:r>
          </a:p>
          <a:p>
            <a:pPr marL="0" indent="0">
              <a:buNone/>
            </a:pPr>
            <a:r>
              <a:rPr lang="en-US" altLang="zh-TW" dirty="0"/>
              <a:t> &lt;</a:t>
            </a:r>
            <a:r>
              <a:rPr lang="en-US" altLang="zh-TW" dirty="0" err="1"/>
              <a:t>artifactId</a:t>
            </a:r>
            <a:r>
              <a:rPr lang="en-US" altLang="zh-TW" dirty="0"/>
              <a:t>&gt;slf4j-api&lt;/</a:t>
            </a:r>
            <a:r>
              <a:rPr lang="en-US" altLang="zh-TW" dirty="0" err="1"/>
              <a:t>artifactId</a:t>
            </a:r>
            <a:r>
              <a:rPr lang="en-US" altLang="zh-TW" dirty="0"/>
              <a:t>&gt;</a:t>
            </a:r>
          </a:p>
          <a:p>
            <a:pPr marL="0" indent="0">
              <a:buNone/>
            </a:pPr>
            <a:r>
              <a:rPr lang="en-US" altLang="zh-TW" dirty="0"/>
              <a:t> &lt;version&gt;2.0.5&lt;/version&gt;</a:t>
            </a:r>
          </a:p>
          <a:p>
            <a:pPr marL="0" indent="0">
              <a:buNone/>
            </a:pPr>
            <a:endParaRPr lang="en-US" altLang="zh-TW" dirty="0"/>
          </a:p>
          <a:p>
            <a:pPr marL="0" indent="0">
              <a:buNone/>
            </a:pPr>
            <a:r>
              <a:rPr lang="en-US" altLang="zh-TW" dirty="0"/>
              <a:t> &lt;</a:t>
            </a:r>
            <a:r>
              <a:rPr lang="en-US" altLang="zh-TW" dirty="0" err="1"/>
              <a:t>groupId</a:t>
            </a:r>
            <a:r>
              <a:rPr lang="en-US" altLang="zh-TW" dirty="0"/>
              <a:t>&gt;org.apache.logging.log4j&lt;/</a:t>
            </a:r>
            <a:r>
              <a:rPr lang="en-US" altLang="zh-TW" dirty="0" err="1"/>
              <a:t>groupId</a:t>
            </a:r>
            <a:r>
              <a:rPr lang="en-US" altLang="zh-TW" dirty="0"/>
              <a:t>&gt;</a:t>
            </a:r>
          </a:p>
          <a:p>
            <a:pPr marL="0" indent="0">
              <a:buNone/>
            </a:pPr>
            <a:r>
              <a:rPr lang="en-US" altLang="zh-TW" dirty="0"/>
              <a:t> &lt;</a:t>
            </a:r>
            <a:r>
              <a:rPr lang="en-US" altLang="zh-TW" dirty="0" err="1"/>
              <a:t>artifactId</a:t>
            </a:r>
            <a:r>
              <a:rPr lang="en-US" altLang="zh-TW" dirty="0"/>
              <a:t>&gt;log4j-slf4j2-impl&lt;/</a:t>
            </a:r>
            <a:r>
              <a:rPr lang="en-US" altLang="zh-TW" dirty="0" err="1"/>
              <a:t>artifactId</a:t>
            </a:r>
            <a:r>
              <a:rPr lang="en-US" altLang="zh-TW" dirty="0"/>
              <a:t>&gt;</a:t>
            </a:r>
          </a:p>
          <a:p>
            <a:pPr marL="0" indent="0">
              <a:buNone/>
            </a:pPr>
            <a:r>
              <a:rPr lang="en-US" altLang="zh-TW" dirty="0"/>
              <a:t> &lt;version&gt;2.19.0&lt;/version&gt;</a:t>
            </a:r>
          </a:p>
          <a:p>
            <a:pPr marL="0" indent="0">
              <a:buNone/>
            </a:pPr>
            <a:endParaRPr lang="en-US" altLang="zh-TW" dirty="0"/>
          </a:p>
          <a:p>
            <a:pPr marL="0" lvl="0" indent="0">
              <a:spcBef>
                <a:spcPts val="0"/>
              </a:spcBef>
              <a:buNone/>
            </a:pPr>
            <a:endParaRPr lang="en-US" altLang="zh-TW" dirty="0"/>
          </a:p>
          <a:p>
            <a:pPr marL="0" lvl="0" indent="0">
              <a:spcBef>
                <a:spcPts val="0"/>
              </a:spcBef>
              <a:buNone/>
            </a:pPr>
            <a:r>
              <a:rPr lang="en-US" altLang="zh-TW" dirty="0"/>
              <a:t>log4j2,</a:t>
            </a:r>
          </a:p>
          <a:p>
            <a:pPr marL="0" indent="0">
              <a:buNone/>
            </a:pPr>
            <a:r>
              <a:rPr lang="en-US" altLang="zh-TW" dirty="0"/>
              <a:t> &lt;</a:t>
            </a:r>
            <a:r>
              <a:rPr lang="en-US" altLang="zh-TW" dirty="0" err="1"/>
              <a:t>groupId</a:t>
            </a:r>
            <a:r>
              <a:rPr lang="en-US" altLang="zh-TW" dirty="0"/>
              <a:t>&gt;org.apache.logging.log4j&lt;/</a:t>
            </a:r>
            <a:r>
              <a:rPr lang="en-US" altLang="zh-TW" dirty="0" err="1"/>
              <a:t>groupId</a:t>
            </a:r>
            <a:r>
              <a:rPr lang="en-US" altLang="zh-TW" dirty="0"/>
              <a:t>&gt;</a:t>
            </a:r>
          </a:p>
          <a:p>
            <a:pPr marL="0" indent="0">
              <a:buNone/>
            </a:pPr>
            <a:r>
              <a:rPr lang="en-US" altLang="zh-TW" dirty="0"/>
              <a:t> &lt;</a:t>
            </a:r>
            <a:r>
              <a:rPr lang="en-US" altLang="zh-TW" dirty="0" err="1"/>
              <a:t>artifactId</a:t>
            </a:r>
            <a:r>
              <a:rPr lang="en-US" altLang="zh-TW" dirty="0"/>
              <a:t>&gt;log4j-api&lt;/</a:t>
            </a:r>
            <a:r>
              <a:rPr lang="en-US" altLang="zh-TW" dirty="0" err="1"/>
              <a:t>artifactId</a:t>
            </a:r>
            <a:r>
              <a:rPr lang="en-US" altLang="zh-TW" dirty="0"/>
              <a:t>&gt;</a:t>
            </a:r>
          </a:p>
          <a:p>
            <a:pPr marL="0" indent="0">
              <a:buNone/>
            </a:pPr>
            <a:r>
              <a:rPr lang="en-US" altLang="zh-TW" dirty="0"/>
              <a:t> &lt;version&gt;2.19.0&lt;/version&gt;</a:t>
            </a:r>
          </a:p>
          <a:p>
            <a:pPr marL="0" indent="0">
              <a:buNone/>
            </a:pPr>
            <a:endParaRPr lang="en-US" altLang="zh-TW" dirty="0"/>
          </a:p>
          <a:p>
            <a:pPr marL="0" indent="0">
              <a:buNone/>
            </a:pPr>
            <a:r>
              <a:rPr lang="en-US" altLang="zh-TW" dirty="0"/>
              <a:t> &lt;</a:t>
            </a:r>
            <a:r>
              <a:rPr lang="en-US" altLang="zh-TW" dirty="0" err="1"/>
              <a:t>groupId</a:t>
            </a:r>
            <a:r>
              <a:rPr lang="en-US" altLang="zh-TW" dirty="0"/>
              <a:t>&gt;org.apache.logging.log4j&lt;/</a:t>
            </a:r>
            <a:r>
              <a:rPr lang="en-US" altLang="zh-TW" dirty="0" err="1"/>
              <a:t>groupId</a:t>
            </a:r>
            <a:r>
              <a:rPr lang="en-US" altLang="zh-TW" dirty="0"/>
              <a:t>&gt;</a:t>
            </a:r>
          </a:p>
          <a:p>
            <a:pPr marL="0" indent="0">
              <a:buNone/>
            </a:pPr>
            <a:r>
              <a:rPr lang="en-US" altLang="zh-TW" dirty="0"/>
              <a:t> &lt;</a:t>
            </a:r>
            <a:r>
              <a:rPr lang="en-US" altLang="zh-TW" dirty="0" err="1"/>
              <a:t>artifactId</a:t>
            </a:r>
            <a:r>
              <a:rPr lang="en-US" altLang="zh-TW" dirty="0"/>
              <a:t>&gt;log4j-core&lt;/</a:t>
            </a:r>
            <a:r>
              <a:rPr lang="en-US" altLang="zh-TW" dirty="0" err="1"/>
              <a:t>artifactId</a:t>
            </a:r>
            <a:r>
              <a:rPr lang="en-US" altLang="zh-TW" dirty="0"/>
              <a:t>&gt;</a:t>
            </a:r>
          </a:p>
          <a:p>
            <a:pPr marL="0" indent="0">
              <a:buNone/>
            </a:pPr>
            <a:r>
              <a:rPr lang="en-US" altLang="zh-TW" dirty="0"/>
              <a:t> &lt;version&gt;2.19.0&lt;/version&gt;</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21</a:t>
            </a:fld>
            <a:endParaRPr lang="zh-TW" altLang="en-US"/>
          </a:p>
        </p:txBody>
      </p:sp>
      <p:sp>
        <p:nvSpPr>
          <p:cNvPr id="4" name="標題 3"/>
          <p:cNvSpPr>
            <a:spLocks noGrp="1"/>
          </p:cNvSpPr>
          <p:nvPr>
            <p:ph type="title"/>
          </p:nvPr>
        </p:nvSpPr>
        <p:spPr/>
        <p:txBody>
          <a:bodyPr/>
          <a:lstStyle/>
          <a:p>
            <a:pPr lvl="0">
              <a:spcBef>
                <a:spcPts val="0"/>
              </a:spcBef>
            </a:pPr>
            <a:r>
              <a:rPr lang="en-US" altLang="zh-CN" dirty="0" smtClean="0"/>
              <a:t>【</a:t>
            </a:r>
            <a:r>
              <a:rPr lang="zh-CN" altLang="en-US" dirty="0" smtClean="0"/>
              <a:t>作業</a:t>
            </a:r>
            <a:r>
              <a:rPr lang="en-US" altLang="zh-CN" dirty="0" smtClean="0"/>
              <a:t>】JUL </a:t>
            </a:r>
            <a:r>
              <a:rPr lang="en-US" altLang="zh-CN" dirty="0" smtClean="0"/>
              <a:t>-&gt; Slf4j + log4j2</a:t>
            </a:r>
            <a:endParaRPr lang="en-US" altLang="zh-TW" dirty="0"/>
          </a:p>
        </p:txBody>
      </p:sp>
      <p:sp>
        <p:nvSpPr>
          <p:cNvPr id="6" name="內容版面配置區 1"/>
          <p:cNvSpPr txBox="1">
            <a:spLocks/>
          </p:cNvSpPr>
          <p:nvPr/>
        </p:nvSpPr>
        <p:spPr>
          <a:xfrm>
            <a:off x="5918200" y="1469265"/>
            <a:ext cx="5989388" cy="4953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24E6A"/>
              </a:buClr>
              <a:buFont typeface="Arial" panose="020B0604020202020204" pitchFamily="34" charset="0"/>
              <a:buChar char="•"/>
              <a:defRPr sz="2800" b="0" kern="1200">
                <a:solidFill>
                  <a:srgbClr val="024F6C"/>
                </a:solidFill>
                <a:latin typeface="Arial" panose="020B0604020202020204" pitchFamily="34" charset="0"/>
                <a:ea typeface="微軟正黑體" panose="020B0604030504040204" pitchFamily="34" charset="-120"/>
                <a:cs typeface="Arial" panose="020B0604020202020204" pitchFamily="34" charset="0"/>
              </a:defRPr>
            </a:lvl1pPr>
            <a:lvl2pPr marL="685800" indent="-228600" algn="l" defTabSz="914400" rtl="0" eaLnBrk="1" latinLnBrk="0" hangingPunct="1">
              <a:lnSpc>
                <a:spcPct val="90000"/>
              </a:lnSpc>
              <a:spcBef>
                <a:spcPts val="500"/>
              </a:spcBef>
              <a:buClr>
                <a:srgbClr val="B0D261"/>
              </a:buClr>
              <a:buFont typeface="Arial" panose="020B0604020202020204" pitchFamily="34" charset="0"/>
              <a:buChar char="•"/>
              <a:defRPr sz="24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2pPr>
            <a:lvl3pPr marL="1143000" indent="-228600" algn="l" defTabSz="914400" rtl="0" eaLnBrk="1" latinLnBrk="0" hangingPunct="1">
              <a:lnSpc>
                <a:spcPct val="90000"/>
              </a:lnSpc>
              <a:spcBef>
                <a:spcPts val="500"/>
              </a:spcBef>
              <a:buClr>
                <a:srgbClr val="024E6A"/>
              </a:buClr>
              <a:buFont typeface="Arial" panose="020B0604020202020204" pitchFamily="34" charset="0"/>
              <a:buChar char="•"/>
              <a:defRPr sz="20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3pPr>
            <a:lvl4pPr marL="1600200" indent="-228600" algn="l" defTabSz="914400" rtl="0" eaLnBrk="1" latinLnBrk="0" hangingPunct="1">
              <a:lnSpc>
                <a:spcPct val="90000"/>
              </a:lnSpc>
              <a:spcBef>
                <a:spcPts val="500"/>
              </a:spcBef>
              <a:buClr>
                <a:srgbClr val="B0D261"/>
              </a:buClr>
              <a:buFont typeface="Arial" panose="020B0604020202020204" pitchFamily="34" charset="0"/>
              <a:buChar char="•"/>
              <a:defRPr sz="18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4pPr>
            <a:lvl5pPr marL="2057400" indent="-228600" algn="l" defTabSz="914400" rtl="0" eaLnBrk="1" latinLnBrk="0" hangingPunct="1">
              <a:lnSpc>
                <a:spcPct val="90000"/>
              </a:lnSpc>
              <a:spcBef>
                <a:spcPts val="500"/>
              </a:spcBef>
              <a:buClr>
                <a:srgbClr val="024E6A"/>
              </a:buClr>
              <a:buFont typeface="Arial" panose="020B0604020202020204" pitchFamily="34" charset="0"/>
              <a:buChar char="•"/>
              <a:defRPr sz="1600" kern="1200">
                <a:solidFill>
                  <a:schemeClr val="tx1">
                    <a:lumMod val="75000"/>
                    <a:lumOff val="25000"/>
                  </a:schemeClr>
                </a:solidFill>
                <a:latin typeface="Arial" panose="020B0604020202020204" pitchFamily="34" charset="0"/>
                <a:ea typeface="微軟正黑體" panose="020B0604030504040204" pitchFamily="34" charset="-12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zh-CN" altLang="en-US" dirty="0" smtClean="0">
                <a:solidFill>
                  <a:schemeClr val="accent4"/>
                </a:solidFill>
              </a:rPr>
              <a:t>需要透過一個 </a:t>
            </a:r>
            <a:r>
              <a:rPr lang="en-US" altLang="zh-CN" dirty="0" err="1" smtClean="0">
                <a:solidFill>
                  <a:schemeClr val="accent4"/>
                </a:solidFill>
              </a:rPr>
              <a:t>adater</a:t>
            </a:r>
            <a:r>
              <a:rPr lang="en-US" altLang="zh-CN" dirty="0" smtClean="0">
                <a:solidFill>
                  <a:schemeClr val="accent4"/>
                </a:solidFill>
              </a:rPr>
              <a:t>: </a:t>
            </a:r>
            <a:r>
              <a:rPr lang="en-US" altLang="zh-TW" dirty="0" smtClean="0">
                <a:solidFill>
                  <a:schemeClr val="accent4"/>
                </a:solidFill>
              </a:rPr>
              <a:t>jul-to-slf4j</a:t>
            </a:r>
            <a:endParaRPr lang="en-US" altLang="zh-TW" dirty="0">
              <a:solidFill>
                <a:schemeClr val="accent4"/>
              </a:solidFill>
            </a:endParaRPr>
          </a:p>
          <a:p>
            <a:pPr marL="0" indent="0">
              <a:spcBef>
                <a:spcPts val="0"/>
              </a:spcBef>
              <a:buFont typeface="Arial" panose="020B0604020202020204" pitchFamily="34" charset="0"/>
              <a:buNone/>
            </a:pPr>
            <a:r>
              <a:rPr lang="zh-CN" altLang="en-US" dirty="0" smtClean="0">
                <a:solidFill>
                  <a:schemeClr val="accent4"/>
                </a:solidFill>
              </a:rPr>
              <a:t>轉接</a:t>
            </a:r>
            <a:endParaRPr lang="en-US" altLang="zh-TW" dirty="0" smtClean="0">
              <a:solidFill>
                <a:schemeClr val="accent4"/>
              </a:solidFill>
            </a:endParaRPr>
          </a:p>
          <a:p>
            <a:pPr marL="0" indent="0">
              <a:buNone/>
            </a:pPr>
            <a:r>
              <a:rPr lang="en-US" altLang="zh-TW" dirty="0" smtClean="0">
                <a:solidFill>
                  <a:schemeClr val="accent4"/>
                </a:solidFill>
              </a:rPr>
              <a:t>&lt;</a:t>
            </a:r>
            <a:r>
              <a:rPr lang="en-US" altLang="zh-TW" dirty="0" err="1" smtClean="0">
                <a:solidFill>
                  <a:schemeClr val="accent4"/>
                </a:solidFill>
              </a:rPr>
              <a:t>groupId</a:t>
            </a:r>
            <a:r>
              <a:rPr lang="en-US" altLang="zh-TW" dirty="0" smtClean="0">
                <a:solidFill>
                  <a:schemeClr val="accent4"/>
                </a:solidFill>
              </a:rPr>
              <a:t>&gt;org.slf4j&lt;/</a:t>
            </a:r>
            <a:r>
              <a:rPr lang="en-US" altLang="zh-TW" dirty="0" err="1" smtClean="0">
                <a:solidFill>
                  <a:schemeClr val="accent4"/>
                </a:solidFill>
              </a:rPr>
              <a:t>groupId</a:t>
            </a:r>
            <a:r>
              <a:rPr lang="en-US" altLang="zh-TW" dirty="0" smtClean="0">
                <a:solidFill>
                  <a:schemeClr val="accent4"/>
                </a:solidFill>
              </a:rPr>
              <a:t>&gt;</a:t>
            </a:r>
            <a:br>
              <a:rPr lang="en-US" altLang="zh-TW" dirty="0" smtClean="0">
                <a:solidFill>
                  <a:schemeClr val="accent4"/>
                </a:solidFill>
              </a:rPr>
            </a:br>
            <a:r>
              <a:rPr lang="en-US" altLang="zh-TW" dirty="0" smtClean="0">
                <a:solidFill>
                  <a:schemeClr val="accent4"/>
                </a:solidFill>
              </a:rPr>
              <a:t>&lt;</a:t>
            </a:r>
            <a:r>
              <a:rPr lang="en-US" altLang="zh-TW" dirty="0" err="1" smtClean="0">
                <a:solidFill>
                  <a:schemeClr val="accent4"/>
                </a:solidFill>
              </a:rPr>
              <a:t>artifactId</a:t>
            </a:r>
            <a:r>
              <a:rPr lang="en-US" altLang="zh-TW" dirty="0" smtClean="0">
                <a:solidFill>
                  <a:schemeClr val="accent4"/>
                </a:solidFill>
              </a:rPr>
              <a:t>&gt;jul-to-slf4j&lt;/</a:t>
            </a:r>
            <a:r>
              <a:rPr lang="en-US" altLang="zh-TW" dirty="0" err="1" smtClean="0">
                <a:solidFill>
                  <a:schemeClr val="accent4"/>
                </a:solidFill>
              </a:rPr>
              <a:t>artifactId</a:t>
            </a:r>
            <a:r>
              <a:rPr lang="en-US" altLang="zh-TW" dirty="0" smtClean="0">
                <a:solidFill>
                  <a:schemeClr val="accent4"/>
                </a:solidFill>
              </a:rPr>
              <a:t>&gt;     &lt;version&gt;2.0.5&lt;/version&gt;</a:t>
            </a:r>
          </a:p>
          <a:p>
            <a:pPr marL="0" indent="0">
              <a:spcBef>
                <a:spcPts val="0"/>
              </a:spcBef>
              <a:buFont typeface="Arial" panose="020B0604020202020204" pitchFamily="34" charset="0"/>
              <a:buNone/>
            </a:pPr>
            <a:endParaRPr lang="en-US" altLang="zh-TW" dirty="0" smtClean="0">
              <a:solidFill>
                <a:schemeClr val="accent4"/>
              </a:solidFill>
            </a:endParaRPr>
          </a:p>
          <a:p>
            <a:pPr marL="0" indent="0">
              <a:spcBef>
                <a:spcPts val="0"/>
              </a:spcBef>
              <a:buFont typeface="Arial" panose="020B0604020202020204" pitchFamily="34" charset="0"/>
              <a:buNone/>
            </a:pPr>
            <a:r>
              <a:rPr lang="zh-CN" altLang="en-US" dirty="0" smtClean="0">
                <a:solidFill>
                  <a:schemeClr val="accent4"/>
                </a:solidFill>
              </a:rPr>
              <a:t>在 </a:t>
            </a:r>
            <a:r>
              <a:rPr lang="en-US" altLang="zh-CN" dirty="0" smtClean="0">
                <a:solidFill>
                  <a:schemeClr val="accent4"/>
                </a:solidFill>
              </a:rPr>
              <a:t>main() </a:t>
            </a:r>
            <a:r>
              <a:rPr lang="zh-CN" altLang="en-US" dirty="0" smtClean="0">
                <a:solidFill>
                  <a:schemeClr val="accent4"/>
                </a:solidFill>
              </a:rPr>
              <a:t>一開始的地方加上</a:t>
            </a:r>
            <a:endParaRPr lang="en-US" altLang="zh-TW" dirty="0" smtClean="0">
              <a:solidFill>
                <a:schemeClr val="accent4"/>
              </a:solidFill>
            </a:endParaRPr>
          </a:p>
          <a:p>
            <a:pPr marL="0" indent="0">
              <a:buNone/>
            </a:pPr>
            <a:r>
              <a:rPr lang="en-US" altLang="zh-TW" dirty="0" smtClean="0">
                <a:solidFill>
                  <a:schemeClr val="accent4"/>
                </a:solidFill>
              </a:rPr>
              <a:t>SLF4JBridgeHandler.removeHandlersForRootLogger</a:t>
            </a:r>
            <a:r>
              <a:rPr lang="en-US" altLang="zh-TW" dirty="0">
                <a:solidFill>
                  <a:schemeClr val="accent4"/>
                </a:solidFill>
              </a:rPr>
              <a:t>();</a:t>
            </a:r>
          </a:p>
          <a:p>
            <a:pPr marL="0" indent="0">
              <a:buNone/>
            </a:pPr>
            <a:r>
              <a:rPr lang="en-US" altLang="zh-TW" dirty="0">
                <a:solidFill>
                  <a:schemeClr val="accent4"/>
                </a:solidFill>
              </a:rPr>
              <a:t>SLF4JBridgeHandler.install();</a:t>
            </a:r>
          </a:p>
        </p:txBody>
      </p:sp>
    </p:spTree>
    <p:extLst>
      <p:ext uri="{BB962C8B-B14F-4D97-AF65-F5344CB8AC3E}">
        <p14:creationId xmlns:p14="http://schemas.microsoft.com/office/powerpoint/2010/main" val="308292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20000"/>
          </a:bodyPr>
          <a:lstStyle/>
          <a:p>
            <a:pPr marL="514350" lvl="0" indent="-514350">
              <a:spcBef>
                <a:spcPts val="0"/>
              </a:spcBef>
              <a:buFont typeface="+mj-lt"/>
              <a:buAutoNum type="arabicPeriod"/>
            </a:pPr>
            <a:r>
              <a:rPr lang="zh-CN" altLang="en-US" dirty="0" smtClean="0"/>
              <a:t>設置中斷點（</a:t>
            </a:r>
            <a:r>
              <a:rPr lang="en-US" altLang="zh-CN" dirty="0"/>
              <a:t>B</a:t>
            </a:r>
            <a:r>
              <a:rPr lang="en-US" altLang="zh-CN" dirty="0" smtClean="0"/>
              <a:t>reakpoint</a:t>
            </a:r>
            <a:r>
              <a:rPr lang="zh-CN" altLang="en-US" dirty="0" smtClean="0"/>
              <a:t>）</a:t>
            </a:r>
            <a:endParaRPr lang="zh-TW" altLang="en-US" dirty="0"/>
          </a:p>
          <a:p>
            <a:pPr marL="514350" lvl="0" indent="-514350">
              <a:spcBef>
                <a:spcPts val="0"/>
              </a:spcBef>
              <a:buFont typeface="+mj-lt"/>
              <a:buAutoNum type="arabicPeriod"/>
            </a:pPr>
            <a:r>
              <a:rPr lang="zh-CN" altLang="en-US" dirty="0" smtClean="0"/>
              <a:t>使用 </a:t>
            </a:r>
            <a:r>
              <a:rPr lang="en-US" altLang="zh-CN" dirty="0" smtClean="0"/>
              <a:t>debug </a:t>
            </a:r>
            <a:r>
              <a:rPr lang="zh-CN" altLang="en-US" dirty="0" smtClean="0"/>
              <a:t>模式執行程式</a:t>
            </a:r>
            <a:endParaRPr lang="zh-TW" altLang="en-US" dirty="0"/>
          </a:p>
          <a:p>
            <a:pPr marL="0" lvl="0" indent="0">
              <a:spcBef>
                <a:spcPts val="0"/>
              </a:spcBef>
              <a:buNone/>
            </a:pPr>
            <a:endParaRPr lang="zh-TW" altLang="en-US" dirty="0"/>
          </a:p>
          <a:p>
            <a:pPr marL="0" indent="0">
              <a:buNone/>
            </a:pPr>
            <a:r>
              <a:rPr lang="en-US" altLang="zh-CN" dirty="0" smtClean="0"/>
              <a:t>Eclipse debug hotkeys</a:t>
            </a:r>
          </a:p>
          <a:p>
            <a:r>
              <a:rPr lang="en-US" altLang="zh-TW" dirty="0"/>
              <a:t>F5 – “Step Into”</a:t>
            </a:r>
          </a:p>
          <a:p>
            <a:r>
              <a:rPr lang="en-US" altLang="zh-TW" dirty="0"/>
              <a:t>F6 – “Step Over”</a:t>
            </a:r>
          </a:p>
          <a:p>
            <a:r>
              <a:rPr lang="en-US" altLang="zh-TW" dirty="0"/>
              <a:t>F7 – “Step Return”</a:t>
            </a:r>
          </a:p>
          <a:p>
            <a:r>
              <a:rPr lang="en-US" altLang="zh-TW" dirty="0"/>
              <a:t>F8 – “Resume”</a:t>
            </a:r>
          </a:p>
          <a:p>
            <a:r>
              <a:rPr lang="en-US" altLang="zh-TW" dirty="0" err="1"/>
              <a:t>Ctrl+Shift+B</a:t>
            </a:r>
            <a:r>
              <a:rPr lang="en-US" altLang="zh-TW" dirty="0"/>
              <a:t> – “Toggle Breakpoint”</a:t>
            </a:r>
          </a:p>
          <a:p>
            <a:r>
              <a:rPr lang="en-US" altLang="zh-TW" dirty="0" err="1"/>
              <a:t>Ctrl+Shift+I</a:t>
            </a:r>
            <a:r>
              <a:rPr lang="en-US" altLang="zh-TW" dirty="0"/>
              <a:t> – “Inspect</a:t>
            </a:r>
            <a:r>
              <a:rPr lang="en-US" altLang="zh-TW" dirty="0" smtClean="0"/>
              <a:t>”</a:t>
            </a:r>
          </a:p>
          <a:p>
            <a:r>
              <a:rPr lang="en-US" altLang="zh-CN" dirty="0" err="1" smtClean="0"/>
              <a:t>Ctrl+R</a:t>
            </a:r>
            <a:r>
              <a:rPr lang="en-US" altLang="zh-CN" dirty="0" smtClean="0"/>
              <a:t> </a:t>
            </a:r>
            <a:r>
              <a:rPr lang="en-US" altLang="zh-TW" dirty="0"/>
              <a:t>– </a:t>
            </a:r>
            <a:r>
              <a:rPr lang="en-US" altLang="zh-TW" dirty="0" smtClean="0"/>
              <a:t>“</a:t>
            </a:r>
            <a:r>
              <a:rPr lang="en-US" altLang="zh-CN" dirty="0" smtClean="0"/>
              <a:t>Run to line</a:t>
            </a:r>
          </a:p>
          <a:p>
            <a:r>
              <a:rPr lang="en-US" altLang="zh-TW" dirty="0" err="1" smtClean="0"/>
              <a:t>Shift+</a:t>
            </a:r>
            <a:r>
              <a:rPr lang="en-US" altLang="zh-CN" dirty="0" err="1" smtClean="0"/>
              <a:t>Double</a:t>
            </a:r>
            <a:r>
              <a:rPr lang="en-US" altLang="zh-CN" dirty="0" smtClean="0"/>
              <a:t> click </a:t>
            </a:r>
            <a:r>
              <a:rPr lang="en-US" altLang="zh-TW" dirty="0"/>
              <a:t>– </a:t>
            </a:r>
            <a:r>
              <a:rPr lang="en-US" altLang="zh-TW" dirty="0" smtClean="0"/>
              <a:t>“</a:t>
            </a:r>
            <a:r>
              <a:rPr lang="en-US" altLang="zh-CN" dirty="0" smtClean="0"/>
              <a:t>Enable/Disable </a:t>
            </a:r>
            <a:r>
              <a:rPr lang="en-US" altLang="zh-TW" dirty="0"/>
              <a:t>Breakpoint</a:t>
            </a:r>
            <a:r>
              <a:rPr lang="en-US" altLang="zh-TW" dirty="0" smtClean="0"/>
              <a:t>”</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22</a:t>
            </a:fld>
            <a:endParaRPr lang="zh-TW" altLang="en-US"/>
          </a:p>
        </p:txBody>
      </p:sp>
      <p:sp>
        <p:nvSpPr>
          <p:cNvPr id="4" name="標題 3"/>
          <p:cNvSpPr>
            <a:spLocks noGrp="1"/>
          </p:cNvSpPr>
          <p:nvPr>
            <p:ph type="title"/>
          </p:nvPr>
        </p:nvSpPr>
        <p:spPr/>
        <p:txBody>
          <a:bodyPr/>
          <a:lstStyle/>
          <a:p>
            <a:r>
              <a:rPr lang="en-US" altLang="zh-CN" dirty="0" smtClean="0">
                <a:solidFill>
                  <a:srgbClr val="024E6A"/>
                </a:solidFill>
              </a:rPr>
              <a:t>Debugger</a:t>
            </a:r>
            <a:endParaRPr lang="zh-TW" altLang="en-US" dirty="0">
              <a:solidFill>
                <a:srgbClr val="024E6A"/>
              </a:solidFill>
            </a:endParaRPr>
          </a:p>
        </p:txBody>
      </p:sp>
      <p:pic>
        <p:nvPicPr>
          <p:cNvPr id="5" name="圖片 4"/>
          <p:cNvPicPr>
            <a:picLocks noChangeAspect="1"/>
          </p:cNvPicPr>
          <p:nvPr/>
        </p:nvPicPr>
        <p:blipFill>
          <a:blip r:embed="rId3"/>
          <a:stretch>
            <a:fillRect/>
          </a:stretch>
        </p:blipFill>
        <p:spPr>
          <a:xfrm>
            <a:off x="5288972" y="1844040"/>
            <a:ext cx="6297324" cy="2032920"/>
          </a:xfrm>
          <a:prstGeom prst="rect">
            <a:avLst/>
          </a:prstGeom>
        </p:spPr>
      </p:pic>
    </p:spTree>
    <p:extLst>
      <p:ext uri="{BB962C8B-B14F-4D97-AF65-F5344CB8AC3E}">
        <p14:creationId xmlns:p14="http://schemas.microsoft.com/office/powerpoint/2010/main" val="139002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fontAlgn="base"/>
            <a:r>
              <a:rPr lang="zh-CN" altLang="en-US" dirty="0" smtClean="0"/>
              <a:t>普通行斷點</a:t>
            </a:r>
            <a:endParaRPr lang="en-US" altLang="zh-CN" dirty="0" smtClean="0"/>
          </a:p>
          <a:p>
            <a:pPr fontAlgn="base"/>
            <a:r>
              <a:rPr lang="zh-CN" altLang="en-US" dirty="0" smtClean="0"/>
              <a:t>行斷點</a:t>
            </a:r>
            <a:r>
              <a:rPr lang="en-US" altLang="zh-CN" dirty="0" smtClean="0"/>
              <a:t>-</a:t>
            </a:r>
            <a:r>
              <a:rPr lang="zh-CN" altLang="en-US" dirty="0" smtClean="0"/>
              <a:t>條件斷點</a:t>
            </a:r>
            <a:endParaRPr lang="en-US" altLang="zh-CN" dirty="0" smtClean="0"/>
          </a:p>
          <a:p>
            <a:pPr fontAlgn="base"/>
            <a:r>
              <a:rPr lang="zh-CN" altLang="en-US" dirty="0" smtClean="0"/>
              <a:t>異常中斷點</a:t>
            </a:r>
            <a:endParaRPr lang="en-US" altLang="zh-TW" dirty="0"/>
          </a:p>
          <a:p>
            <a:pPr fontAlgn="base"/>
            <a:r>
              <a:rPr lang="zh-CN" altLang="en-US" dirty="0" smtClean="0"/>
              <a:t>方法中斷點</a:t>
            </a:r>
            <a:endParaRPr lang="en-US" altLang="zh-TW" dirty="0"/>
          </a:p>
          <a:p>
            <a:pPr fontAlgn="base"/>
            <a:r>
              <a:rPr lang="zh-CN" altLang="en-US" dirty="0" smtClean="0"/>
              <a:t>監視斷點（</a:t>
            </a:r>
            <a:r>
              <a:rPr lang="en-US" altLang="zh-CN" dirty="0" err="1" smtClean="0"/>
              <a:t>watchpoint</a:t>
            </a:r>
            <a:r>
              <a:rPr lang="zh-CN" altLang="en-US" dirty="0" smtClean="0"/>
              <a:t>）</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23</a:t>
            </a:fld>
            <a:endParaRPr lang="zh-TW" altLang="en-US"/>
          </a:p>
        </p:txBody>
      </p:sp>
      <p:sp>
        <p:nvSpPr>
          <p:cNvPr id="4" name="標題 3"/>
          <p:cNvSpPr>
            <a:spLocks noGrp="1"/>
          </p:cNvSpPr>
          <p:nvPr>
            <p:ph type="title"/>
          </p:nvPr>
        </p:nvSpPr>
        <p:spPr/>
        <p:txBody>
          <a:bodyPr/>
          <a:lstStyle/>
          <a:p>
            <a:pPr lvl="0">
              <a:spcBef>
                <a:spcPts val="0"/>
              </a:spcBef>
            </a:pPr>
            <a:r>
              <a:rPr lang="zh-CN" altLang="en-US" dirty="0" smtClean="0"/>
              <a:t>中斷點（</a:t>
            </a:r>
            <a:r>
              <a:rPr lang="en-US" altLang="zh-CN" dirty="0" smtClean="0"/>
              <a:t>breakpoint</a:t>
            </a:r>
            <a:r>
              <a:rPr lang="zh-CN" altLang="en-US" dirty="0" smtClean="0"/>
              <a:t>）</a:t>
            </a:r>
            <a:endParaRPr lang="en-US" altLang="zh-TW" dirty="0"/>
          </a:p>
        </p:txBody>
      </p:sp>
      <p:pic>
        <p:nvPicPr>
          <p:cNvPr id="5" name="圖片 4"/>
          <p:cNvPicPr>
            <a:picLocks noChangeAspect="1"/>
          </p:cNvPicPr>
          <p:nvPr/>
        </p:nvPicPr>
        <p:blipFill>
          <a:blip r:embed="rId3"/>
          <a:stretch>
            <a:fillRect/>
          </a:stretch>
        </p:blipFill>
        <p:spPr>
          <a:xfrm>
            <a:off x="2727867" y="4359450"/>
            <a:ext cx="7123638" cy="1623108"/>
          </a:xfrm>
          <a:prstGeom prst="rect">
            <a:avLst/>
          </a:prstGeom>
        </p:spPr>
      </p:pic>
      <p:sp>
        <p:nvSpPr>
          <p:cNvPr id="6" name="向右箭號 5"/>
          <p:cNvSpPr/>
          <p:nvPr/>
        </p:nvSpPr>
        <p:spPr>
          <a:xfrm rot="1027687">
            <a:off x="4628686" y="3773956"/>
            <a:ext cx="1066800" cy="31244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12851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190300"/>
            <a:ext cx="10871200" cy="4953470"/>
          </a:xfrm>
        </p:spPr>
        <p:txBody>
          <a:bodyPr>
            <a:normAutofit/>
          </a:bodyPr>
          <a:lstStyle/>
          <a:p>
            <a:pPr marL="0" indent="0" fontAlgn="base">
              <a:buNone/>
            </a:pPr>
            <a:r>
              <a:rPr lang="zh-CN" altLang="en-US" dirty="0" smtClean="0"/>
              <a:t>當我們使用 </a:t>
            </a:r>
            <a:r>
              <a:rPr lang="en-US" altLang="zh-CN" dirty="0" smtClean="0"/>
              <a:t>Step  into </a:t>
            </a:r>
            <a:r>
              <a:rPr lang="zh-CN" altLang="en-US" dirty="0" smtClean="0"/>
              <a:t>進入方法內部時，可以跳過進入哪些 </a:t>
            </a:r>
            <a:r>
              <a:rPr lang="en-US" altLang="zh-CN" dirty="0" smtClean="0"/>
              <a:t>package </a:t>
            </a:r>
            <a:r>
              <a:rPr lang="zh-CN" altLang="en-US" dirty="0" smtClean="0"/>
              <a:t>或 </a:t>
            </a:r>
            <a:r>
              <a:rPr lang="en-US" altLang="zh-CN" dirty="0" smtClean="0"/>
              <a:t>class </a:t>
            </a:r>
            <a:r>
              <a:rPr lang="zh-CN" altLang="en-US" dirty="0" smtClean="0"/>
              <a:t>的方法。例如進入 </a:t>
            </a:r>
            <a:r>
              <a:rPr lang="en-US" altLang="zh-CN" dirty="0" err="1" smtClean="0"/>
              <a:t>myPrintLine</a:t>
            </a:r>
            <a:r>
              <a:rPr lang="en-US" altLang="zh-CN" dirty="0" smtClean="0"/>
              <a:t>(</a:t>
            </a:r>
            <a:r>
              <a:rPr lang="en-US" altLang="zh-CN" dirty="0" err="1" smtClean="0"/>
              <a:t>String.valueOf</a:t>
            </a:r>
            <a:r>
              <a:rPr lang="en-US" altLang="zh-CN" dirty="0" smtClean="0"/>
              <a:t>(100)),  </a:t>
            </a:r>
            <a:r>
              <a:rPr lang="zh-CN" altLang="en-US" dirty="0" smtClean="0"/>
              <a:t>我們不關心 </a:t>
            </a:r>
            <a:r>
              <a:rPr lang="en-US" altLang="zh-CN" dirty="0" err="1" smtClean="0"/>
              <a:t>String.valueOf</a:t>
            </a:r>
            <a:r>
              <a:rPr lang="en-US" altLang="zh-CN" dirty="0" smtClean="0"/>
              <a:t> </a:t>
            </a:r>
            <a:r>
              <a:rPr lang="zh-CN" altLang="en-US" dirty="0" smtClean="0"/>
              <a:t>的方法，可以添加 </a:t>
            </a:r>
            <a:r>
              <a:rPr lang="en-US" altLang="zh-CN" dirty="0" err="1" smtClean="0"/>
              <a:t>java.lang.String</a:t>
            </a:r>
            <a:r>
              <a:rPr lang="en-US" altLang="zh-CN" dirty="0" smtClean="0"/>
              <a:t> </a:t>
            </a:r>
            <a:r>
              <a:rPr lang="zh-CN" altLang="en-US" dirty="0" smtClean="0"/>
              <a:t>這個類，就可以直接進入 </a:t>
            </a:r>
            <a:r>
              <a:rPr lang="en-US" altLang="zh-CN" dirty="0" err="1" smtClean="0"/>
              <a:t>myPrintLine</a:t>
            </a:r>
            <a:r>
              <a:rPr lang="en-US" altLang="zh-CN" dirty="0" smtClean="0"/>
              <a:t> </a:t>
            </a:r>
            <a:r>
              <a:rPr lang="zh-CN" altLang="en-US" dirty="0" smtClean="0"/>
              <a:t>這個方法</a:t>
            </a:r>
            <a:endParaRPr lang="en-US" altLang="zh-CN" dirty="0" smtClean="0"/>
          </a:p>
          <a:p>
            <a:pPr marL="0" indent="0" fontAlgn="base">
              <a:buNone/>
            </a:pPr>
            <a:endParaRPr lang="en-US" altLang="zh-CN" dirty="0" smtClean="0"/>
          </a:p>
          <a:p>
            <a:pPr marL="0" indent="0" fontAlgn="base">
              <a:buNone/>
            </a:pPr>
            <a:r>
              <a:rPr lang="zh-CN" altLang="en-US" dirty="0" smtClean="0"/>
              <a:t>設定方式：</a:t>
            </a:r>
            <a:endParaRPr lang="en-US" altLang="zh-CN" dirty="0"/>
          </a:p>
          <a:p>
            <a:pPr marL="0" indent="0" fontAlgn="base">
              <a:buNone/>
            </a:pPr>
            <a:r>
              <a:rPr lang="en-US" altLang="zh-TW" dirty="0"/>
              <a:t>Window &gt; </a:t>
            </a:r>
            <a:r>
              <a:rPr lang="en-US" altLang="zh-TW" dirty="0" smtClean="0"/>
              <a:t>Preferences</a:t>
            </a:r>
          </a:p>
          <a:p>
            <a:pPr marL="0" indent="0" fontAlgn="base">
              <a:buNone/>
            </a:pPr>
            <a:r>
              <a:rPr lang="en-US" altLang="zh-TW" dirty="0" smtClean="0"/>
              <a:t>Java </a:t>
            </a:r>
            <a:r>
              <a:rPr lang="en-US" altLang="zh-TW" dirty="0"/>
              <a:t>&gt; Debug &gt; Step </a:t>
            </a:r>
            <a:r>
              <a:rPr lang="en-US" altLang="zh-TW" dirty="0" smtClean="0"/>
              <a:t>Filtering</a:t>
            </a:r>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24</a:t>
            </a:fld>
            <a:endParaRPr lang="zh-TW" altLang="en-US"/>
          </a:p>
        </p:txBody>
      </p:sp>
      <p:sp>
        <p:nvSpPr>
          <p:cNvPr id="4" name="標題 3"/>
          <p:cNvSpPr>
            <a:spLocks noGrp="1"/>
          </p:cNvSpPr>
          <p:nvPr>
            <p:ph type="title"/>
          </p:nvPr>
        </p:nvSpPr>
        <p:spPr/>
        <p:txBody>
          <a:bodyPr/>
          <a:lstStyle/>
          <a:p>
            <a:pPr lvl="0">
              <a:spcBef>
                <a:spcPts val="0"/>
              </a:spcBef>
            </a:pPr>
            <a:r>
              <a:rPr lang="en-US" altLang="zh-CN" dirty="0" smtClean="0"/>
              <a:t>Step filter</a:t>
            </a:r>
            <a:endParaRPr lang="en-US" altLang="zh-TW" dirty="0"/>
          </a:p>
        </p:txBody>
      </p:sp>
      <p:pic>
        <p:nvPicPr>
          <p:cNvPr id="7" name="圖片 6"/>
          <p:cNvPicPr>
            <a:picLocks noChangeAspect="1"/>
          </p:cNvPicPr>
          <p:nvPr/>
        </p:nvPicPr>
        <p:blipFill>
          <a:blip r:embed="rId3"/>
          <a:stretch>
            <a:fillRect/>
          </a:stretch>
        </p:blipFill>
        <p:spPr>
          <a:xfrm>
            <a:off x="6705600" y="2439035"/>
            <a:ext cx="4648200" cy="4282440"/>
          </a:xfrm>
          <a:prstGeom prst="rect">
            <a:avLst/>
          </a:prstGeom>
        </p:spPr>
      </p:pic>
    </p:spTree>
    <p:extLst>
      <p:ext uri="{BB962C8B-B14F-4D97-AF65-F5344CB8AC3E}">
        <p14:creationId xmlns:p14="http://schemas.microsoft.com/office/powerpoint/2010/main" val="41180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190300"/>
            <a:ext cx="10871200" cy="4953470"/>
          </a:xfrm>
        </p:spPr>
        <p:txBody>
          <a:bodyPr>
            <a:normAutofit/>
          </a:bodyPr>
          <a:lstStyle/>
          <a:p>
            <a:pPr marL="0" indent="0" fontAlgn="base">
              <a:buNone/>
            </a:pPr>
            <a:r>
              <a:rPr lang="zh-CN" altLang="en-US" dirty="0" smtClean="0"/>
              <a:t>使用 </a:t>
            </a:r>
            <a:r>
              <a:rPr lang="en-US" altLang="zh-CN" dirty="0" smtClean="0"/>
              <a:t>debugger </a:t>
            </a:r>
            <a:r>
              <a:rPr lang="zh-CN" altLang="en-US" dirty="0" smtClean="0"/>
              <a:t>找出 </a:t>
            </a:r>
            <a:r>
              <a:rPr lang="en-US" altLang="zh-CN" dirty="0" smtClean="0"/>
              <a:t>TriangleTest.java </a:t>
            </a:r>
            <a:r>
              <a:rPr lang="zh-CN" altLang="en-US" dirty="0" smtClean="0"/>
              <a:t>問題和修正。</a:t>
            </a:r>
            <a:endParaRPr lang="en-US" altLang="zh-CN" dirty="0" smtClean="0"/>
          </a:p>
          <a:p>
            <a:pPr marL="0" indent="0" fontAlgn="base">
              <a:buNone/>
            </a:pPr>
            <a:endParaRPr lang="en-US" altLang="zh-TW" dirty="0"/>
          </a:p>
          <a:p>
            <a:pPr marL="0" indent="0" fontAlgn="base">
              <a:buNone/>
            </a:pPr>
            <a:r>
              <a:rPr lang="zh-CN" altLang="en-US" dirty="0" smtClean="0"/>
              <a:t>程式碼：</a:t>
            </a:r>
            <a:r>
              <a:rPr lang="en-US" altLang="zh-CN" dirty="0"/>
              <a:t/>
            </a:r>
            <a:br>
              <a:rPr lang="en-US" altLang="zh-CN" dirty="0"/>
            </a:br>
            <a:r>
              <a:rPr lang="en-US" altLang="zh-CN" dirty="0">
                <a:hlinkClick r:id="rId3"/>
              </a:rPr>
              <a:t>https://</a:t>
            </a:r>
            <a:r>
              <a:rPr lang="en-US" altLang="zh-CN" dirty="0" smtClean="0">
                <a:hlinkClick r:id="rId3"/>
              </a:rPr>
              <a:t>github.com/chuanyunglin/JavaDebuggingAndExceptionHandling/blob/main/TriangleTest/src/TriangleTest.java</a:t>
            </a:r>
            <a:endParaRPr lang="en-US" altLang="zh-CN" dirty="0" smtClean="0"/>
          </a:p>
          <a:p>
            <a:pPr marL="0" indent="0" fontAlgn="base">
              <a:buNone/>
            </a:pPr>
            <a:endParaRPr lang="en-US" altLang="zh-TW"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25</a:t>
            </a:fld>
            <a:endParaRPr lang="zh-TW" altLang="en-US"/>
          </a:p>
        </p:txBody>
      </p:sp>
      <p:sp>
        <p:nvSpPr>
          <p:cNvPr id="4" name="標題 3"/>
          <p:cNvSpPr>
            <a:spLocks noGrp="1"/>
          </p:cNvSpPr>
          <p:nvPr>
            <p:ph type="title"/>
          </p:nvPr>
        </p:nvSpPr>
        <p:spPr/>
        <p:txBody>
          <a:bodyPr/>
          <a:lstStyle/>
          <a:p>
            <a:pPr lvl="0">
              <a:spcBef>
                <a:spcPts val="0"/>
              </a:spcBef>
            </a:pPr>
            <a:r>
              <a:rPr lang="en-US" altLang="zh-CN" dirty="0" smtClean="0"/>
              <a:t>【</a:t>
            </a:r>
            <a:r>
              <a:rPr lang="zh-CN" altLang="en-US" dirty="0"/>
              <a:t>作業</a:t>
            </a:r>
            <a:r>
              <a:rPr lang="en-US" altLang="zh-CN" dirty="0" smtClean="0"/>
              <a:t>】</a:t>
            </a:r>
            <a:endParaRPr lang="en-US" altLang="zh-TW" dirty="0"/>
          </a:p>
        </p:txBody>
      </p:sp>
    </p:spTree>
    <p:extLst>
      <p:ext uri="{BB962C8B-B14F-4D97-AF65-F5344CB8AC3E}">
        <p14:creationId xmlns:p14="http://schemas.microsoft.com/office/powerpoint/2010/main" val="388845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190300"/>
            <a:ext cx="10871200" cy="4953470"/>
          </a:xfrm>
        </p:spPr>
        <p:txBody>
          <a:bodyPr>
            <a:normAutofit/>
          </a:bodyPr>
          <a:lstStyle/>
          <a:p>
            <a:pPr marL="0" indent="0" fontAlgn="base">
              <a:buNone/>
            </a:pPr>
            <a:r>
              <a:rPr lang="zh-CN" altLang="en-US" dirty="0" smtClean="0"/>
              <a:t>遠程應用已經執行的情況：遠程</a:t>
            </a:r>
            <a:r>
              <a:rPr lang="en-US" altLang="zh-CN" dirty="0" smtClean="0"/>
              <a:t>JVM debug</a:t>
            </a:r>
            <a:r>
              <a:rPr lang="zh-CN" altLang="en-US" dirty="0" smtClean="0"/>
              <a:t>參數配置如下</a:t>
            </a:r>
            <a:endParaRPr lang="en-US" altLang="zh-CN" dirty="0" smtClean="0"/>
          </a:p>
          <a:p>
            <a:pPr marL="0" indent="0" fontAlgn="base">
              <a:buNone/>
            </a:pPr>
            <a:r>
              <a:rPr lang="en-US" altLang="zh-CN" dirty="0" smtClean="0"/>
              <a:t>-</a:t>
            </a:r>
            <a:r>
              <a:rPr lang="en-US" altLang="zh-CN" dirty="0" err="1"/>
              <a:t>Xdebug</a:t>
            </a:r>
            <a:r>
              <a:rPr lang="en-US" altLang="zh-CN" dirty="0"/>
              <a:t> -</a:t>
            </a:r>
            <a:r>
              <a:rPr lang="en-US" altLang="zh-CN" dirty="0" err="1"/>
              <a:t>Xrunjdwp:transport</a:t>
            </a:r>
            <a:r>
              <a:rPr lang="en-US" altLang="zh-CN" dirty="0"/>
              <a:t>=</a:t>
            </a:r>
            <a:r>
              <a:rPr lang="en-US" altLang="zh-CN" dirty="0" err="1"/>
              <a:t>dt_socket,address</a:t>
            </a:r>
            <a:r>
              <a:rPr lang="en-US" altLang="zh-CN" dirty="0"/>
              <a:t>=1088,server=</a:t>
            </a:r>
            <a:r>
              <a:rPr lang="en-US" altLang="zh-CN" dirty="0" err="1"/>
              <a:t>y,</a:t>
            </a:r>
            <a:r>
              <a:rPr lang="en-US" altLang="zh-CN" dirty="0" err="1">
                <a:solidFill>
                  <a:srgbClr val="FF0000"/>
                </a:solidFill>
              </a:rPr>
              <a:t>suspend</a:t>
            </a:r>
            <a:r>
              <a:rPr lang="en-US" altLang="zh-CN" dirty="0">
                <a:solidFill>
                  <a:srgbClr val="FF0000"/>
                </a:solidFill>
              </a:rPr>
              <a:t>=n</a:t>
            </a:r>
            <a:endParaRPr lang="en-US" altLang="zh-CN" dirty="0" smtClean="0">
              <a:solidFill>
                <a:srgbClr val="FF0000"/>
              </a:solidFill>
            </a:endParaRPr>
          </a:p>
          <a:p>
            <a:pPr marL="0" indent="0" fontAlgn="base">
              <a:buNone/>
            </a:pPr>
            <a:endParaRPr lang="en-US" altLang="zh-CN" dirty="0" smtClean="0"/>
          </a:p>
          <a:p>
            <a:pPr marL="0" indent="0" fontAlgn="base">
              <a:buNone/>
            </a:pPr>
            <a:r>
              <a:rPr lang="en-US" altLang="zh-CN" dirty="0" smtClean="0"/>
              <a:t>Debug configuration</a:t>
            </a:r>
            <a:r>
              <a:rPr lang="zh-CN" altLang="en-US" dirty="0" smtClean="0"/>
              <a:t>：</a:t>
            </a:r>
            <a:endParaRPr lang="en-US" altLang="zh-CN" dirty="0" smtClean="0"/>
          </a:p>
          <a:p>
            <a:pPr marL="0" indent="0" fontAlgn="base">
              <a:buNone/>
            </a:pPr>
            <a:endParaRPr lang="en-US" altLang="zh-CN"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26</a:t>
            </a:fld>
            <a:endParaRPr lang="zh-TW" altLang="en-US"/>
          </a:p>
        </p:txBody>
      </p:sp>
      <p:sp>
        <p:nvSpPr>
          <p:cNvPr id="4" name="標題 3"/>
          <p:cNvSpPr>
            <a:spLocks noGrp="1"/>
          </p:cNvSpPr>
          <p:nvPr>
            <p:ph type="title"/>
          </p:nvPr>
        </p:nvSpPr>
        <p:spPr/>
        <p:txBody>
          <a:bodyPr/>
          <a:lstStyle/>
          <a:p>
            <a:pPr lvl="0">
              <a:spcBef>
                <a:spcPts val="0"/>
              </a:spcBef>
            </a:pPr>
            <a:r>
              <a:rPr lang="en-US" altLang="zh-TW" dirty="0" smtClean="0"/>
              <a:t>Remote Debug （1）</a:t>
            </a:r>
            <a:endParaRPr lang="en-US" altLang="zh-TW" dirty="0"/>
          </a:p>
        </p:txBody>
      </p:sp>
      <p:pic>
        <p:nvPicPr>
          <p:cNvPr id="5" name="圖片 4"/>
          <p:cNvPicPr>
            <a:picLocks noChangeAspect="1"/>
          </p:cNvPicPr>
          <p:nvPr/>
        </p:nvPicPr>
        <p:blipFill>
          <a:blip r:embed="rId3"/>
          <a:stretch>
            <a:fillRect/>
          </a:stretch>
        </p:blipFill>
        <p:spPr>
          <a:xfrm>
            <a:off x="673157" y="3667035"/>
            <a:ext cx="2314575" cy="2247900"/>
          </a:xfrm>
          <a:prstGeom prst="rect">
            <a:avLst/>
          </a:prstGeom>
        </p:spPr>
      </p:pic>
      <p:sp>
        <p:nvSpPr>
          <p:cNvPr id="6" name="文字方塊 5"/>
          <p:cNvSpPr txBox="1"/>
          <p:nvPr/>
        </p:nvSpPr>
        <p:spPr>
          <a:xfrm>
            <a:off x="7754688" y="3354254"/>
            <a:ext cx="2819400" cy="523220"/>
          </a:xfrm>
          <a:prstGeom prst="rect">
            <a:avLst/>
          </a:prstGeom>
          <a:noFill/>
        </p:spPr>
        <p:txBody>
          <a:bodyPr wrap="square" rtlCol="0">
            <a:spAutoFit/>
          </a:bodyPr>
          <a:lstStyle/>
          <a:p>
            <a:r>
              <a:rPr lang="zh-CN"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成功的畫面</a:t>
            </a:r>
            <a:endPar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8" name="圖片 7"/>
          <p:cNvPicPr>
            <a:picLocks noChangeAspect="1"/>
          </p:cNvPicPr>
          <p:nvPr/>
        </p:nvPicPr>
        <p:blipFill>
          <a:blip r:embed="rId4"/>
          <a:stretch>
            <a:fillRect/>
          </a:stretch>
        </p:blipFill>
        <p:spPr>
          <a:xfrm>
            <a:off x="5078163" y="4245374"/>
            <a:ext cx="6829425" cy="838200"/>
          </a:xfrm>
          <a:prstGeom prst="rect">
            <a:avLst/>
          </a:prstGeom>
        </p:spPr>
      </p:pic>
      <p:sp>
        <p:nvSpPr>
          <p:cNvPr id="9" name="向下箭號 8"/>
          <p:cNvSpPr/>
          <p:nvPr/>
        </p:nvSpPr>
        <p:spPr>
          <a:xfrm>
            <a:off x="8778240" y="2727960"/>
            <a:ext cx="274320" cy="45721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6263640" y="3250122"/>
            <a:ext cx="711336" cy="7314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solidFill>
                  <a:srgbClr val="FF0000"/>
                </a:solidFill>
              </a:rPr>
              <a:t>1</a:t>
            </a:r>
            <a:endParaRPr lang="zh-TW" altLang="en-US" sz="2400" dirty="0">
              <a:solidFill>
                <a:srgbClr val="FF0000"/>
              </a:solidFill>
            </a:endParaRPr>
          </a:p>
        </p:txBody>
      </p:sp>
      <p:sp>
        <p:nvSpPr>
          <p:cNvPr id="12" name="橢圓 11"/>
          <p:cNvSpPr/>
          <p:nvPr/>
        </p:nvSpPr>
        <p:spPr>
          <a:xfrm>
            <a:off x="3178289" y="4245374"/>
            <a:ext cx="711336" cy="7314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FF0000"/>
                </a:solidFill>
              </a:rPr>
              <a:t>2</a:t>
            </a:r>
            <a:endParaRPr lang="zh-TW" altLang="en-US" sz="2400" dirty="0">
              <a:solidFill>
                <a:srgbClr val="FF0000"/>
              </a:solidFill>
            </a:endParaRPr>
          </a:p>
        </p:txBody>
      </p:sp>
      <p:sp>
        <p:nvSpPr>
          <p:cNvPr id="13" name="文字方塊 12"/>
          <p:cNvSpPr txBox="1"/>
          <p:nvPr/>
        </p:nvSpPr>
        <p:spPr>
          <a:xfrm>
            <a:off x="4113494" y="5557563"/>
            <a:ext cx="2505814" cy="954107"/>
          </a:xfrm>
          <a:prstGeom prst="rect">
            <a:avLst/>
          </a:prstGeom>
          <a:noFill/>
        </p:spPr>
        <p:txBody>
          <a:bodyPr wrap="none" rtlCol="0">
            <a:spAutoFit/>
          </a:bodyPr>
          <a:lstStyle/>
          <a:p>
            <a:r>
              <a:rPr lang="zh-CN"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範例：</a:t>
            </a:r>
            <a:endParaRPr lang="en-US" altLang="zh-CN" sz="2800" dirty="0">
              <a:solidFill>
                <a:srgbClr val="024F6C"/>
              </a:solidFill>
              <a:latin typeface="Arial" panose="020B0604020202020204" pitchFamily="34" charset="0"/>
              <a:ea typeface="微軟正黑體" panose="020B0604030504040204" pitchFamily="34" charset="-120"/>
              <a:cs typeface="Arial" panose="020B0604020202020204" pitchFamily="34" charset="0"/>
            </a:endParaRPr>
          </a:p>
          <a:p>
            <a:r>
              <a:rPr lang="en-US" altLang="zh-CN" sz="2800" dirty="0" err="1">
                <a:solidFill>
                  <a:srgbClr val="024F6C"/>
                </a:solidFill>
                <a:latin typeface="Arial" panose="020B0604020202020204" pitchFamily="34" charset="0"/>
                <a:ea typeface="微軟正黑體" panose="020B0604030504040204" pitchFamily="34" charset="-120"/>
                <a:cs typeface="Arial" panose="020B0604020202020204" pitchFamily="34" charset="0"/>
              </a:rPr>
              <a:t>RemoteDebug</a:t>
            </a:r>
            <a:endPar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101833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190300"/>
            <a:ext cx="10871200" cy="4953470"/>
          </a:xfrm>
        </p:spPr>
        <p:txBody>
          <a:bodyPr>
            <a:normAutofit/>
          </a:bodyPr>
          <a:lstStyle/>
          <a:p>
            <a:pPr marL="0" indent="0" fontAlgn="base">
              <a:buNone/>
            </a:pPr>
            <a:r>
              <a:rPr lang="zh-CN" altLang="en-US" dirty="0" smtClean="0"/>
              <a:t>遠程應用等待連接的情況：遠程</a:t>
            </a:r>
            <a:r>
              <a:rPr lang="en-US" altLang="zh-CN" dirty="0" smtClean="0"/>
              <a:t>JVM debug</a:t>
            </a:r>
            <a:r>
              <a:rPr lang="zh-CN" altLang="en-US" dirty="0" smtClean="0"/>
              <a:t>參數配置如下</a:t>
            </a:r>
            <a:endParaRPr lang="en-US" altLang="zh-CN" dirty="0" smtClean="0"/>
          </a:p>
          <a:p>
            <a:pPr marL="0" indent="0" fontAlgn="base">
              <a:buNone/>
            </a:pPr>
            <a:r>
              <a:rPr lang="en-US" altLang="zh-CN" dirty="0" smtClean="0"/>
              <a:t>-</a:t>
            </a:r>
            <a:r>
              <a:rPr lang="en-US" altLang="zh-CN" dirty="0" err="1"/>
              <a:t>Xdebug</a:t>
            </a:r>
            <a:r>
              <a:rPr lang="en-US" altLang="zh-CN" dirty="0"/>
              <a:t> -</a:t>
            </a:r>
            <a:r>
              <a:rPr lang="en-US" altLang="zh-CN" dirty="0" err="1" smtClean="0"/>
              <a:t>Xrunjdwp:transport</a:t>
            </a:r>
            <a:r>
              <a:rPr lang="en-US" altLang="zh-CN" dirty="0" smtClean="0"/>
              <a:t>=</a:t>
            </a:r>
            <a:r>
              <a:rPr lang="en-US" altLang="zh-CN" dirty="0" err="1" smtClean="0"/>
              <a:t>dt_socket,address</a:t>
            </a:r>
            <a:r>
              <a:rPr lang="en-US" altLang="zh-CN" dirty="0" smtClean="0"/>
              <a:t>=1088,server=</a:t>
            </a:r>
            <a:r>
              <a:rPr lang="en-US" altLang="zh-CN" dirty="0" err="1" smtClean="0"/>
              <a:t>y,</a:t>
            </a:r>
            <a:r>
              <a:rPr lang="en-US" altLang="zh-CN" dirty="0" err="1" smtClean="0">
                <a:solidFill>
                  <a:srgbClr val="FF0000"/>
                </a:solidFill>
              </a:rPr>
              <a:t>suspend</a:t>
            </a:r>
            <a:r>
              <a:rPr lang="en-US" altLang="zh-CN" dirty="0" smtClean="0">
                <a:solidFill>
                  <a:srgbClr val="FF0000"/>
                </a:solidFill>
              </a:rPr>
              <a:t>=y</a:t>
            </a:r>
          </a:p>
          <a:p>
            <a:pPr marL="0" indent="0" fontAlgn="base">
              <a:buNone/>
            </a:pPr>
            <a:endParaRPr lang="en-US" altLang="zh-CN" dirty="0" smtClean="0"/>
          </a:p>
          <a:p>
            <a:pPr marL="0" indent="0" fontAlgn="base">
              <a:buNone/>
            </a:pPr>
            <a:r>
              <a:rPr lang="en-US" altLang="zh-CN" dirty="0" smtClean="0"/>
              <a:t>Debug configuration</a:t>
            </a:r>
            <a:r>
              <a:rPr lang="zh-CN" altLang="en-US" dirty="0" smtClean="0"/>
              <a:t>：</a:t>
            </a:r>
            <a:endParaRPr lang="en-US" altLang="zh-CN" dirty="0" smtClean="0"/>
          </a:p>
          <a:p>
            <a:pPr marL="0" indent="0" fontAlgn="base">
              <a:buNone/>
            </a:pPr>
            <a:endParaRPr lang="en-US" altLang="zh-CN"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27</a:t>
            </a:fld>
            <a:endParaRPr lang="zh-TW" altLang="en-US"/>
          </a:p>
        </p:txBody>
      </p:sp>
      <p:sp>
        <p:nvSpPr>
          <p:cNvPr id="4" name="標題 3"/>
          <p:cNvSpPr>
            <a:spLocks noGrp="1"/>
          </p:cNvSpPr>
          <p:nvPr>
            <p:ph type="title"/>
          </p:nvPr>
        </p:nvSpPr>
        <p:spPr/>
        <p:txBody>
          <a:bodyPr/>
          <a:lstStyle/>
          <a:p>
            <a:pPr lvl="0">
              <a:spcBef>
                <a:spcPts val="0"/>
              </a:spcBef>
            </a:pPr>
            <a:r>
              <a:rPr lang="en-US" altLang="zh-TW" dirty="0" smtClean="0"/>
              <a:t>Remote Debug （2）</a:t>
            </a:r>
            <a:endParaRPr lang="en-US" altLang="zh-TW" dirty="0"/>
          </a:p>
        </p:txBody>
      </p:sp>
      <p:pic>
        <p:nvPicPr>
          <p:cNvPr id="5" name="圖片 4"/>
          <p:cNvPicPr>
            <a:picLocks noChangeAspect="1"/>
          </p:cNvPicPr>
          <p:nvPr/>
        </p:nvPicPr>
        <p:blipFill>
          <a:blip r:embed="rId3"/>
          <a:stretch>
            <a:fillRect/>
          </a:stretch>
        </p:blipFill>
        <p:spPr>
          <a:xfrm>
            <a:off x="673157" y="3667035"/>
            <a:ext cx="2314575" cy="2247900"/>
          </a:xfrm>
          <a:prstGeom prst="rect">
            <a:avLst/>
          </a:prstGeom>
        </p:spPr>
      </p:pic>
      <p:sp>
        <p:nvSpPr>
          <p:cNvPr id="6" name="文字方塊 5"/>
          <p:cNvSpPr txBox="1"/>
          <p:nvPr/>
        </p:nvSpPr>
        <p:spPr>
          <a:xfrm>
            <a:off x="7754688" y="3354254"/>
            <a:ext cx="2819400" cy="523220"/>
          </a:xfrm>
          <a:prstGeom prst="rect">
            <a:avLst/>
          </a:prstGeom>
          <a:noFill/>
        </p:spPr>
        <p:txBody>
          <a:bodyPr wrap="square" rtlCol="0">
            <a:spAutoFit/>
          </a:bodyPr>
          <a:lstStyle/>
          <a:p>
            <a:r>
              <a:rPr lang="zh-CN"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成功的畫面</a:t>
            </a:r>
            <a:endPar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向下箭號 8"/>
          <p:cNvSpPr/>
          <p:nvPr/>
        </p:nvSpPr>
        <p:spPr>
          <a:xfrm>
            <a:off x="8778240" y="2727960"/>
            <a:ext cx="274320" cy="45721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4"/>
          <a:stretch>
            <a:fillRect/>
          </a:stretch>
        </p:blipFill>
        <p:spPr>
          <a:xfrm>
            <a:off x="5049588" y="4190910"/>
            <a:ext cx="6858000" cy="600075"/>
          </a:xfrm>
          <a:prstGeom prst="rect">
            <a:avLst/>
          </a:prstGeom>
        </p:spPr>
      </p:pic>
      <p:sp>
        <p:nvSpPr>
          <p:cNvPr id="10" name="橢圓 9"/>
          <p:cNvSpPr/>
          <p:nvPr/>
        </p:nvSpPr>
        <p:spPr>
          <a:xfrm>
            <a:off x="6263640" y="3250122"/>
            <a:ext cx="711336" cy="7314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solidFill>
                  <a:srgbClr val="FF0000"/>
                </a:solidFill>
              </a:rPr>
              <a:t>1</a:t>
            </a:r>
            <a:endParaRPr lang="zh-TW" altLang="en-US" sz="2400" dirty="0">
              <a:solidFill>
                <a:srgbClr val="FF0000"/>
              </a:solidFill>
            </a:endParaRPr>
          </a:p>
        </p:txBody>
      </p:sp>
      <p:sp>
        <p:nvSpPr>
          <p:cNvPr id="11" name="橢圓 10"/>
          <p:cNvSpPr/>
          <p:nvPr/>
        </p:nvSpPr>
        <p:spPr>
          <a:xfrm>
            <a:off x="3178289" y="4245374"/>
            <a:ext cx="711336" cy="7314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FF0000"/>
                </a:solidFill>
              </a:rPr>
              <a:t>2</a:t>
            </a:r>
            <a:endParaRPr lang="zh-TW" altLang="en-US" sz="2400" dirty="0">
              <a:solidFill>
                <a:srgbClr val="FF0000"/>
              </a:solidFill>
            </a:endParaRPr>
          </a:p>
        </p:txBody>
      </p:sp>
    </p:spTree>
    <p:extLst>
      <p:ext uri="{BB962C8B-B14F-4D97-AF65-F5344CB8AC3E}">
        <p14:creationId xmlns:p14="http://schemas.microsoft.com/office/powerpoint/2010/main" val="338166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190300"/>
            <a:ext cx="10871200" cy="4953470"/>
          </a:xfrm>
        </p:spPr>
        <p:txBody>
          <a:bodyPr>
            <a:normAutofit/>
          </a:bodyPr>
          <a:lstStyle/>
          <a:p>
            <a:pPr marL="0" indent="0" fontAlgn="base">
              <a:buNone/>
            </a:pPr>
            <a:r>
              <a:rPr lang="zh-CN" altLang="en-US" dirty="0" smtClean="0"/>
              <a:t>遠程應用等待連接的情況：遠程</a:t>
            </a:r>
            <a:r>
              <a:rPr lang="en-US" altLang="zh-CN" dirty="0" smtClean="0"/>
              <a:t>JVM debug</a:t>
            </a:r>
            <a:r>
              <a:rPr lang="zh-CN" altLang="en-US" dirty="0" smtClean="0"/>
              <a:t>參數配置如下</a:t>
            </a:r>
            <a:endParaRPr lang="en-US" altLang="zh-CN" dirty="0" smtClean="0"/>
          </a:p>
          <a:p>
            <a:pPr marL="0" indent="0" fontAlgn="base">
              <a:buNone/>
            </a:pPr>
            <a:r>
              <a:rPr lang="en-US" altLang="zh-TW" dirty="0"/>
              <a:t>-</a:t>
            </a:r>
            <a:r>
              <a:rPr lang="en-US" altLang="zh-TW" dirty="0" err="1" smtClean="0"/>
              <a:t>agentlib:jdwp</a:t>
            </a:r>
            <a:r>
              <a:rPr lang="en-US" altLang="zh-TW" dirty="0" smtClean="0"/>
              <a:t>=transport=</a:t>
            </a:r>
            <a:r>
              <a:rPr lang="en-US" altLang="zh-TW" dirty="0" err="1" smtClean="0"/>
              <a:t>dt_socket,suspend</a:t>
            </a:r>
            <a:r>
              <a:rPr lang="en-US" altLang="zh-TW" dirty="0" smtClean="0"/>
              <a:t>=</a:t>
            </a:r>
            <a:r>
              <a:rPr lang="en-US" altLang="zh-TW" dirty="0" err="1" smtClean="0"/>
              <a:t>y,address</a:t>
            </a:r>
            <a:r>
              <a:rPr lang="en-US" altLang="zh-TW" dirty="0" smtClean="0"/>
              <a:t>=</a:t>
            </a:r>
            <a:r>
              <a:rPr lang="en-US" altLang="zh-CN" dirty="0" smtClean="0">
                <a:solidFill>
                  <a:srgbClr val="FF0000"/>
                </a:solidFill>
              </a:rPr>
              <a:t>debugger</a:t>
            </a:r>
            <a:r>
              <a:rPr lang="zh-CN" altLang="en-US" dirty="0" smtClean="0">
                <a:solidFill>
                  <a:srgbClr val="FF0000"/>
                </a:solidFill>
              </a:rPr>
              <a:t>所在的</a:t>
            </a:r>
            <a:r>
              <a:rPr lang="en-US" altLang="zh-CN" dirty="0" smtClean="0">
                <a:solidFill>
                  <a:srgbClr val="FF0000"/>
                </a:solidFill>
              </a:rPr>
              <a:t>IP</a:t>
            </a:r>
            <a:r>
              <a:rPr lang="en-US" altLang="zh-TW" dirty="0" smtClean="0"/>
              <a:t>:1088</a:t>
            </a:r>
          </a:p>
          <a:p>
            <a:pPr marL="0" indent="0" fontAlgn="base">
              <a:buNone/>
            </a:pPr>
            <a:endParaRPr lang="en-US" altLang="zh-CN" dirty="0" smtClean="0"/>
          </a:p>
          <a:p>
            <a:pPr marL="0" indent="0" fontAlgn="base">
              <a:buNone/>
            </a:pPr>
            <a:r>
              <a:rPr lang="en-US" altLang="zh-CN" dirty="0" smtClean="0"/>
              <a:t>Debug configuration</a:t>
            </a:r>
            <a:r>
              <a:rPr lang="zh-CN" altLang="en-US" dirty="0" smtClean="0"/>
              <a:t>：</a:t>
            </a:r>
            <a:endParaRPr lang="en-US" altLang="zh-CN" dirty="0" smtClean="0"/>
          </a:p>
          <a:p>
            <a:pPr marL="0" indent="0" fontAlgn="base">
              <a:buNone/>
            </a:pPr>
            <a:endParaRPr lang="en-US" altLang="zh-CN"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28</a:t>
            </a:fld>
            <a:endParaRPr lang="zh-TW" altLang="en-US"/>
          </a:p>
        </p:txBody>
      </p:sp>
      <p:sp>
        <p:nvSpPr>
          <p:cNvPr id="4" name="標題 3"/>
          <p:cNvSpPr>
            <a:spLocks noGrp="1"/>
          </p:cNvSpPr>
          <p:nvPr>
            <p:ph type="title"/>
          </p:nvPr>
        </p:nvSpPr>
        <p:spPr/>
        <p:txBody>
          <a:bodyPr/>
          <a:lstStyle/>
          <a:p>
            <a:pPr lvl="0">
              <a:spcBef>
                <a:spcPts val="0"/>
              </a:spcBef>
            </a:pPr>
            <a:r>
              <a:rPr lang="en-US" altLang="zh-TW" dirty="0" smtClean="0"/>
              <a:t>Remote Debug （3）</a:t>
            </a:r>
            <a:endParaRPr lang="en-US" altLang="zh-TW" dirty="0"/>
          </a:p>
        </p:txBody>
      </p:sp>
      <p:sp>
        <p:nvSpPr>
          <p:cNvPr id="6" name="文字方塊 5"/>
          <p:cNvSpPr txBox="1"/>
          <p:nvPr/>
        </p:nvSpPr>
        <p:spPr>
          <a:xfrm>
            <a:off x="7754688" y="3354254"/>
            <a:ext cx="2819400" cy="523220"/>
          </a:xfrm>
          <a:prstGeom prst="rect">
            <a:avLst/>
          </a:prstGeom>
          <a:noFill/>
        </p:spPr>
        <p:txBody>
          <a:bodyPr wrap="square" rtlCol="0">
            <a:spAutoFit/>
          </a:bodyPr>
          <a:lstStyle/>
          <a:p>
            <a:r>
              <a:rPr lang="zh-CN"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成功的畫面</a:t>
            </a:r>
            <a:endPar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向下箭號 8"/>
          <p:cNvSpPr/>
          <p:nvPr/>
        </p:nvSpPr>
        <p:spPr>
          <a:xfrm>
            <a:off x="8778240" y="2727960"/>
            <a:ext cx="274320" cy="45721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3"/>
          <a:stretch>
            <a:fillRect/>
          </a:stretch>
        </p:blipFill>
        <p:spPr>
          <a:xfrm>
            <a:off x="629920" y="3667035"/>
            <a:ext cx="2209800" cy="1466850"/>
          </a:xfrm>
          <a:prstGeom prst="rect">
            <a:avLst/>
          </a:prstGeom>
        </p:spPr>
      </p:pic>
      <p:pic>
        <p:nvPicPr>
          <p:cNvPr id="10" name="圖片 9"/>
          <p:cNvPicPr>
            <a:picLocks noChangeAspect="1"/>
          </p:cNvPicPr>
          <p:nvPr/>
        </p:nvPicPr>
        <p:blipFill>
          <a:blip r:embed="rId4"/>
          <a:stretch>
            <a:fillRect/>
          </a:stretch>
        </p:blipFill>
        <p:spPr>
          <a:xfrm>
            <a:off x="629920" y="5859481"/>
            <a:ext cx="2943636" cy="781159"/>
          </a:xfrm>
          <a:prstGeom prst="rect">
            <a:avLst/>
          </a:prstGeom>
        </p:spPr>
      </p:pic>
      <p:sp>
        <p:nvSpPr>
          <p:cNvPr id="11" name="向下箭號 10"/>
          <p:cNvSpPr/>
          <p:nvPr/>
        </p:nvSpPr>
        <p:spPr>
          <a:xfrm>
            <a:off x="1734820" y="5248248"/>
            <a:ext cx="215900" cy="4362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5"/>
          <a:stretch>
            <a:fillRect/>
          </a:stretch>
        </p:blipFill>
        <p:spPr>
          <a:xfrm>
            <a:off x="4922520" y="4138480"/>
            <a:ext cx="6754168" cy="409632"/>
          </a:xfrm>
          <a:prstGeom prst="rect">
            <a:avLst/>
          </a:prstGeom>
        </p:spPr>
      </p:pic>
      <p:sp>
        <p:nvSpPr>
          <p:cNvPr id="13" name="橢圓 12"/>
          <p:cNvSpPr/>
          <p:nvPr/>
        </p:nvSpPr>
        <p:spPr>
          <a:xfrm>
            <a:off x="3217888" y="4655966"/>
            <a:ext cx="711336" cy="7314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solidFill>
                  <a:srgbClr val="FF0000"/>
                </a:solidFill>
              </a:rPr>
              <a:t>1</a:t>
            </a:r>
            <a:endParaRPr lang="zh-TW" altLang="en-US" sz="2400" dirty="0">
              <a:solidFill>
                <a:srgbClr val="FF0000"/>
              </a:solidFill>
            </a:endParaRPr>
          </a:p>
        </p:txBody>
      </p:sp>
      <p:sp>
        <p:nvSpPr>
          <p:cNvPr id="14" name="橢圓 13"/>
          <p:cNvSpPr/>
          <p:nvPr/>
        </p:nvSpPr>
        <p:spPr>
          <a:xfrm>
            <a:off x="5918200" y="3250122"/>
            <a:ext cx="711336" cy="7314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FF0000"/>
                </a:solidFill>
              </a:rPr>
              <a:t>2</a:t>
            </a:r>
            <a:endParaRPr lang="zh-TW" altLang="en-US" sz="2400" dirty="0">
              <a:solidFill>
                <a:srgbClr val="FF0000"/>
              </a:solidFill>
            </a:endParaRPr>
          </a:p>
        </p:txBody>
      </p:sp>
    </p:spTree>
    <p:extLst>
      <p:ext uri="{BB962C8B-B14F-4D97-AF65-F5344CB8AC3E}">
        <p14:creationId xmlns:p14="http://schemas.microsoft.com/office/powerpoint/2010/main" val="2571563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190300"/>
            <a:ext cx="10871200" cy="4953470"/>
          </a:xfrm>
        </p:spPr>
        <p:txBody>
          <a:bodyPr>
            <a:normAutofit/>
          </a:bodyPr>
          <a:lstStyle/>
          <a:p>
            <a:pPr marL="0" indent="0" fontAlgn="base">
              <a:buNone/>
            </a:pPr>
            <a:r>
              <a:rPr lang="zh-CN" altLang="en-US" dirty="0" smtClean="0"/>
              <a:t>使用 </a:t>
            </a:r>
            <a:r>
              <a:rPr lang="en-US" altLang="zh-CN" dirty="0" smtClean="0"/>
              <a:t>Remote debug (1) </a:t>
            </a:r>
            <a:r>
              <a:rPr lang="zh-CN" altLang="en-US" dirty="0" smtClean="0"/>
              <a:t>和 </a:t>
            </a:r>
            <a:r>
              <a:rPr lang="en-US" altLang="zh-CN" dirty="0" smtClean="0"/>
              <a:t>(2) </a:t>
            </a:r>
            <a:r>
              <a:rPr lang="zh-CN" altLang="en-US" dirty="0" smtClean="0"/>
              <a:t>的方式，</a:t>
            </a:r>
            <a:r>
              <a:rPr lang="en-US" altLang="zh-CN" dirty="0" smtClean="0"/>
              <a:t>debug TriangleTest.java</a:t>
            </a:r>
          </a:p>
          <a:p>
            <a:pPr marL="0" indent="0" fontAlgn="base">
              <a:buNone/>
            </a:pPr>
            <a:endParaRPr lang="en-US" altLang="zh-CN" dirty="0"/>
          </a:p>
          <a:p>
            <a:pPr marL="0" indent="0" fontAlgn="base">
              <a:buNone/>
            </a:pPr>
            <a:r>
              <a:rPr lang="en-US" altLang="zh-CN" dirty="0" smtClean="0"/>
              <a:t>PS</a:t>
            </a:r>
            <a:r>
              <a:rPr lang="zh-CN" altLang="en-US" dirty="0" smtClean="0"/>
              <a:t>：可以在 </a:t>
            </a:r>
            <a:r>
              <a:rPr lang="en-US" altLang="zh-CN" dirty="0" smtClean="0"/>
              <a:t>TriangleTest.java </a:t>
            </a:r>
            <a:r>
              <a:rPr lang="zh-CN" altLang="en-US" dirty="0" smtClean="0"/>
              <a:t>中加入 </a:t>
            </a:r>
            <a:r>
              <a:rPr lang="en-US" altLang="zh-CN" dirty="0" err="1" smtClean="0"/>
              <a:t>Thread.sleep</a:t>
            </a:r>
            <a:r>
              <a:rPr lang="en-US" altLang="zh-CN" dirty="0"/>
              <a:t>() </a:t>
            </a:r>
            <a:r>
              <a:rPr lang="zh-CN" altLang="en-US" dirty="0" smtClean="0"/>
              <a:t>來模擬程式已經跑了一陣子。</a:t>
            </a: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29</a:t>
            </a:fld>
            <a:endParaRPr lang="zh-TW" altLang="en-US"/>
          </a:p>
        </p:txBody>
      </p:sp>
      <p:sp>
        <p:nvSpPr>
          <p:cNvPr id="4" name="標題 3"/>
          <p:cNvSpPr>
            <a:spLocks noGrp="1"/>
          </p:cNvSpPr>
          <p:nvPr>
            <p:ph type="title"/>
          </p:nvPr>
        </p:nvSpPr>
        <p:spPr/>
        <p:txBody>
          <a:bodyPr/>
          <a:lstStyle/>
          <a:p>
            <a:pPr lvl="0">
              <a:spcBef>
                <a:spcPts val="0"/>
              </a:spcBef>
            </a:pPr>
            <a:r>
              <a:rPr lang="zh-CN" altLang="en-US" dirty="0" smtClean="0"/>
              <a:t>作業</a:t>
            </a:r>
            <a:endParaRPr lang="en-US" altLang="zh-TW" dirty="0"/>
          </a:p>
        </p:txBody>
      </p:sp>
    </p:spTree>
    <p:extLst>
      <p:ext uri="{BB962C8B-B14F-4D97-AF65-F5344CB8AC3E}">
        <p14:creationId xmlns:p14="http://schemas.microsoft.com/office/powerpoint/2010/main" val="116105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TW" altLang="en-US" dirty="0"/>
              <a:t>是發現和修正程式</a:t>
            </a:r>
            <a:r>
              <a:rPr lang="zh-TW" altLang="en-US" dirty="0" smtClean="0"/>
              <a:t>錯誤（</a:t>
            </a:r>
            <a:r>
              <a:rPr lang="en-US" altLang="zh-TW" dirty="0"/>
              <a:t> </a:t>
            </a:r>
            <a:r>
              <a:rPr lang="en-US" altLang="zh-TW" dirty="0" smtClean="0"/>
              <a:t>bug</a:t>
            </a:r>
            <a:r>
              <a:rPr lang="zh-TW" altLang="en-US" dirty="0" smtClean="0"/>
              <a:t>）的</a:t>
            </a:r>
            <a:r>
              <a:rPr lang="zh-TW" altLang="en-US" dirty="0"/>
              <a:t>一個過程</a:t>
            </a:r>
            <a:r>
              <a:rPr lang="zh-TW" altLang="en-US" dirty="0" smtClean="0"/>
              <a:t>。</a:t>
            </a:r>
            <a:endParaRPr lang="zh-TW" altLang="en-US" dirty="0"/>
          </a:p>
          <a:p>
            <a:pPr marL="0" indent="0">
              <a:buNone/>
            </a:pP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什麼是除錯（</a:t>
            </a:r>
            <a:r>
              <a:rPr lang="en-US" altLang="zh-CN" dirty="0" smtClean="0">
                <a:solidFill>
                  <a:srgbClr val="024E6A"/>
                </a:solidFill>
              </a:rPr>
              <a:t>debug</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102178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20000"/>
          </a:bodyPr>
          <a:lstStyle/>
          <a:p>
            <a:pPr marL="0" indent="0" fontAlgn="base">
              <a:buNone/>
            </a:pPr>
            <a:r>
              <a:rPr lang="zh-TW" altLang="en-US" dirty="0"/>
              <a:t>檢測 </a:t>
            </a:r>
            <a:r>
              <a:rPr lang="en-US" altLang="zh-TW" dirty="0"/>
              <a:t>Java </a:t>
            </a:r>
            <a:r>
              <a:rPr lang="zh-TW" altLang="en-US" dirty="0"/>
              <a:t>程式的工具</a:t>
            </a:r>
            <a:r>
              <a:rPr lang="zh-TW" altLang="en-US" dirty="0" smtClean="0"/>
              <a:t>，</a:t>
            </a:r>
            <a:r>
              <a:rPr lang="zh-TW" altLang="en-US" dirty="0"/>
              <a:t>屬於靜態分析的方式。</a:t>
            </a:r>
            <a:r>
              <a:rPr lang="zh-TW" altLang="en-US" dirty="0" smtClean="0"/>
              <a:t>其</a:t>
            </a:r>
            <a:r>
              <a:rPr lang="zh-TW" altLang="en-US" dirty="0"/>
              <a:t>檢測的對象是 </a:t>
            </a:r>
            <a:r>
              <a:rPr lang="en-US" altLang="zh-TW" dirty="0"/>
              <a:t>Byte Code (class </a:t>
            </a:r>
            <a:r>
              <a:rPr lang="zh-TW" altLang="en-US" dirty="0"/>
              <a:t>或是 </a:t>
            </a:r>
            <a:r>
              <a:rPr lang="en-US" altLang="zh-TW" dirty="0"/>
              <a:t>jar </a:t>
            </a:r>
            <a:r>
              <a:rPr lang="zh-TW" altLang="en-US" dirty="0"/>
              <a:t>檔</a:t>
            </a:r>
            <a:r>
              <a:rPr lang="en-US" altLang="zh-TW" dirty="0"/>
              <a:t>)</a:t>
            </a:r>
            <a:r>
              <a:rPr lang="zh-TW" altLang="en-US" dirty="0" smtClean="0"/>
              <a:t>。主要</a:t>
            </a:r>
            <a:r>
              <a:rPr lang="zh-TW" altLang="en-US" dirty="0"/>
              <a:t>是利用 </a:t>
            </a:r>
            <a:r>
              <a:rPr lang="en-US" altLang="zh-TW" dirty="0"/>
              <a:t>Bug Patterns </a:t>
            </a:r>
            <a:r>
              <a:rPr lang="zh-TW" altLang="en-US" dirty="0"/>
              <a:t>的概念，找尋出程式中有問題 </a:t>
            </a:r>
            <a:r>
              <a:rPr lang="en-US" altLang="zh-TW" dirty="0"/>
              <a:t>(Bugs) </a:t>
            </a:r>
            <a:r>
              <a:rPr lang="zh-TW" altLang="en-US" dirty="0"/>
              <a:t>的程式碼 </a:t>
            </a:r>
            <a:r>
              <a:rPr lang="zh-TW" altLang="en-US" dirty="0" smtClean="0"/>
              <a:t>。</a:t>
            </a:r>
            <a:endParaRPr lang="en-US" altLang="zh-TW" dirty="0" smtClean="0"/>
          </a:p>
          <a:p>
            <a:pPr marL="0" indent="0" fontAlgn="base">
              <a:buNone/>
            </a:pPr>
            <a:endParaRPr lang="en-US" altLang="zh-TW" dirty="0" smtClean="0"/>
          </a:p>
          <a:p>
            <a:pPr marL="0" indent="0" fontAlgn="base">
              <a:buNone/>
            </a:pPr>
            <a:r>
              <a:rPr lang="zh-CN" altLang="en-US" dirty="0" smtClean="0"/>
              <a:t>使用說明：</a:t>
            </a:r>
            <a:endParaRPr lang="en-US" altLang="zh-CN" dirty="0" smtClean="0"/>
          </a:p>
          <a:p>
            <a:pPr marL="0" indent="0" fontAlgn="base">
              <a:buNone/>
            </a:pPr>
            <a:r>
              <a:rPr lang="en-US" altLang="zh-TW" dirty="0">
                <a:hlinkClick r:id="rId3"/>
              </a:rPr>
              <a:t>https://</a:t>
            </a:r>
            <a:r>
              <a:rPr lang="en-US" altLang="zh-TW" dirty="0" smtClean="0">
                <a:hlinkClick r:id="rId3"/>
              </a:rPr>
              <a:t>spotbugs.readthedocs.io/en/latest/index.html</a:t>
            </a:r>
            <a:endParaRPr lang="en-US" altLang="zh-TW" dirty="0" smtClean="0"/>
          </a:p>
          <a:p>
            <a:pPr marL="0" indent="0" fontAlgn="base">
              <a:buNone/>
            </a:pPr>
            <a:endParaRPr lang="en-US" altLang="zh-TW" dirty="0"/>
          </a:p>
          <a:p>
            <a:pPr marL="0" indent="0" fontAlgn="base">
              <a:buNone/>
            </a:pPr>
            <a:r>
              <a:rPr lang="zh-CN" altLang="en-US" dirty="0" smtClean="0"/>
              <a:t>使用方式：</a:t>
            </a:r>
            <a:endParaRPr lang="zh-TW" altLang="en-US" dirty="0"/>
          </a:p>
          <a:p>
            <a:pPr fontAlgn="base"/>
            <a:r>
              <a:rPr lang="en-US" altLang="zh-CN" dirty="0" smtClean="0"/>
              <a:t>GUI</a:t>
            </a:r>
            <a:endParaRPr lang="en-US" altLang="zh-TW" dirty="0"/>
          </a:p>
          <a:p>
            <a:pPr fontAlgn="base"/>
            <a:r>
              <a:rPr lang="en-US" altLang="zh-CN" dirty="0" smtClean="0">
                <a:solidFill>
                  <a:srgbClr val="FF0000"/>
                </a:solidFill>
              </a:rPr>
              <a:t>Eclipse Plugin</a:t>
            </a:r>
          </a:p>
          <a:p>
            <a:pPr fontAlgn="base"/>
            <a:r>
              <a:rPr lang="en-US" altLang="zh-CN" dirty="0" smtClean="0"/>
              <a:t>Ant task</a:t>
            </a:r>
          </a:p>
          <a:p>
            <a:pPr fontAlgn="base"/>
            <a:r>
              <a:rPr lang="en-US" altLang="zh-CN" dirty="0" smtClean="0"/>
              <a:t>Maven Plugin</a:t>
            </a:r>
          </a:p>
          <a:p>
            <a:pPr fontAlgn="base"/>
            <a:r>
              <a:rPr lang="en-US" altLang="zh-CN" dirty="0" err="1" smtClean="0"/>
              <a:t>Gradle</a:t>
            </a:r>
            <a:r>
              <a:rPr lang="en-US" altLang="zh-CN" dirty="0" smtClean="0"/>
              <a:t> plugin</a:t>
            </a:r>
            <a:endParaRPr lang="en-US" altLang="zh-CN"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30</a:t>
            </a:fld>
            <a:endParaRPr lang="zh-TW" altLang="en-US"/>
          </a:p>
        </p:txBody>
      </p:sp>
      <p:sp>
        <p:nvSpPr>
          <p:cNvPr id="4" name="標題 3"/>
          <p:cNvSpPr>
            <a:spLocks noGrp="1"/>
          </p:cNvSpPr>
          <p:nvPr>
            <p:ph type="title"/>
          </p:nvPr>
        </p:nvSpPr>
        <p:spPr/>
        <p:txBody>
          <a:bodyPr/>
          <a:lstStyle/>
          <a:p>
            <a:pPr lvl="0">
              <a:spcBef>
                <a:spcPts val="0"/>
              </a:spcBef>
            </a:pPr>
            <a:r>
              <a:rPr lang="en-US" altLang="zh-CN" dirty="0" err="1"/>
              <a:t>SpotBugs（FindBugs</a:t>
            </a:r>
            <a:r>
              <a:rPr lang="en-US" altLang="zh-CN" dirty="0"/>
              <a:t>）</a:t>
            </a:r>
          </a:p>
        </p:txBody>
      </p:sp>
      <p:pic>
        <p:nvPicPr>
          <p:cNvPr id="6" name="圖片 5"/>
          <p:cNvPicPr>
            <a:picLocks noChangeAspect="1"/>
          </p:cNvPicPr>
          <p:nvPr/>
        </p:nvPicPr>
        <p:blipFill>
          <a:blip r:embed="rId4"/>
          <a:stretch>
            <a:fillRect/>
          </a:stretch>
        </p:blipFill>
        <p:spPr>
          <a:xfrm>
            <a:off x="3333892" y="3504021"/>
            <a:ext cx="8573696" cy="2762636"/>
          </a:xfrm>
          <a:prstGeom prst="rect">
            <a:avLst/>
          </a:prstGeom>
        </p:spPr>
      </p:pic>
    </p:spTree>
    <p:extLst>
      <p:ext uri="{BB962C8B-B14F-4D97-AF65-F5344CB8AC3E}">
        <p14:creationId xmlns:p14="http://schemas.microsoft.com/office/powerpoint/2010/main" val="175354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190300"/>
            <a:ext cx="10871200" cy="4953470"/>
          </a:xfrm>
        </p:spPr>
        <p:txBody>
          <a:bodyPr>
            <a:normAutofit/>
          </a:bodyPr>
          <a:lstStyle/>
          <a:p>
            <a:pPr marL="0" indent="0" fontAlgn="base">
              <a:buNone/>
            </a:pPr>
            <a:r>
              <a:rPr lang="zh-CN" altLang="en-US" dirty="0" smtClean="0"/>
              <a:t>挑一個以前的專案實際跑一遍 </a:t>
            </a:r>
            <a:r>
              <a:rPr lang="en-US" altLang="zh-CN" dirty="0" err="1" smtClean="0"/>
              <a:t>SpotBugs</a:t>
            </a:r>
            <a:r>
              <a:rPr lang="en-US" altLang="zh-CN" dirty="0" smtClean="0"/>
              <a:t>/</a:t>
            </a:r>
            <a:r>
              <a:rPr lang="en-US" altLang="zh-CN" dirty="0" err="1" smtClean="0"/>
              <a:t>FindBugs</a:t>
            </a:r>
            <a:r>
              <a:rPr lang="en-US" altLang="zh-CN" dirty="0" smtClean="0"/>
              <a:t>, </a:t>
            </a:r>
            <a:r>
              <a:rPr lang="zh-CN" altLang="en-US" dirty="0" smtClean="0"/>
              <a:t>查看有哪些問題存在。也可以試著修正後再跑一次。</a:t>
            </a: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31</a:t>
            </a:fld>
            <a:endParaRPr lang="zh-TW" altLang="en-US"/>
          </a:p>
        </p:txBody>
      </p:sp>
      <p:sp>
        <p:nvSpPr>
          <p:cNvPr id="4" name="標題 3"/>
          <p:cNvSpPr>
            <a:spLocks noGrp="1"/>
          </p:cNvSpPr>
          <p:nvPr>
            <p:ph type="title"/>
          </p:nvPr>
        </p:nvSpPr>
        <p:spPr/>
        <p:txBody>
          <a:bodyPr/>
          <a:lstStyle/>
          <a:p>
            <a:pPr lvl="0">
              <a:spcBef>
                <a:spcPts val="0"/>
              </a:spcBef>
            </a:pPr>
            <a:r>
              <a:rPr lang="en-US" altLang="zh-CN" dirty="0" smtClean="0"/>
              <a:t>【</a:t>
            </a:r>
            <a:r>
              <a:rPr lang="zh-CN" altLang="en-US" dirty="0" smtClean="0"/>
              <a:t>作業</a:t>
            </a:r>
            <a:r>
              <a:rPr lang="en-US" altLang="zh-CN" dirty="0"/>
              <a:t>】</a:t>
            </a:r>
            <a:endParaRPr lang="en-US" altLang="zh-TW" dirty="0"/>
          </a:p>
        </p:txBody>
      </p:sp>
    </p:spTree>
    <p:extLst>
      <p:ext uri="{BB962C8B-B14F-4D97-AF65-F5344CB8AC3E}">
        <p14:creationId xmlns:p14="http://schemas.microsoft.com/office/powerpoint/2010/main" val="201330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70000" lnSpcReduction="20000"/>
          </a:bodyPr>
          <a:lstStyle/>
          <a:p>
            <a:pPr>
              <a:spcBef>
                <a:spcPts val="0"/>
              </a:spcBef>
            </a:pPr>
            <a:r>
              <a:rPr lang="en-US" altLang="zh-CN" dirty="0" err="1" smtClean="0"/>
              <a:t>jps</a:t>
            </a:r>
            <a:r>
              <a:rPr lang="en-US" altLang="zh-CN" dirty="0" smtClean="0"/>
              <a:t> (</a:t>
            </a:r>
            <a:r>
              <a:rPr lang="en-US" altLang="zh-CN" dirty="0" err="1" smtClean="0"/>
              <a:t>jcmd</a:t>
            </a:r>
            <a:r>
              <a:rPr lang="en-US" altLang="zh-CN" dirty="0" smtClean="0"/>
              <a:t> -l)</a:t>
            </a:r>
          </a:p>
          <a:p>
            <a:pPr marL="0" indent="0">
              <a:spcBef>
                <a:spcPts val="0"/>
              </a:spcBef>
              <a:buNone/>
            </a:pPr>
            <a:r>
              <a:rPr lang="zh-CN" altLang="en-US" dirty="0" smtClean="0"/>
              <a:t>  查看 </a:t>
            </a:r>
            <a:r>
              <a:rPr lang="en-US" altLang="zh-CN" dirty="0" smtClean="0"/>
              <a:t>JVM process id</a:t>
            </a:r>
            <a:r>
              <a:rPr lang="zh-CN" altLang="en-US" dirty="0" smtClean="0"/>
              <a:t>。</a:t>
            </a:r>
            <a:endParaRPr lang="en-US" altLang="zh-CN" dirty="0" smtClean="0"/>
          </a:p>
          <a:p>
            <a:pPr marL="0" indent="0">
              <a:spcBef>
                <a:spcPts val="0"/>
              </a:spcBef>
              <a:buNone/>
            </a:pPr>
            <a:endParaRPr lang="zh-TW" altLang="en-US" dirty="0"/>
          </a:p>
          <a:p>
            <a:pPr>
              <a:spcBef>
                <a:spcPts val="0"/>
              </a:spcBef>
            </a:pPr>
            <a:r>
              <a:rPr lang="en-US" altLang="zh-CN" dirty="0" err="1"/>
              <a:t>j</a:t>
            </a:r>
            <a:r>
              <a:rPr lang="en-US" altLang="zh-CN" dirty="0" err="1" smtClean="0"/>
              <a:t>stack</a:t>
            </a:r>
            <a:r>
              <a:rPr lang="en-US" altLang="zh-CN" dirty="0" smtClean="0"/>
              <a:t> (</a:t>
            </a:r>
            <a:r>
              <a:rPr lang="en-US" altLang="zh-CN" dirty="0" err="1" smtClean="0"/>
              <a:t>jcmd</a:t>
            </a:r>
            <a:r>
              <a:rPr lang="en-US" altLang="zh-CN" dirty="0" smtClean="0"/>
              <a:t> </a:t>
            </a:r>
            <a:r>
              <a:rPr lang="en-US" altLang="zh-CN" dirty="0" err="1" smtClean="0"/>
              <a:t>pid</a:t>
            </a:r>
            <a:r>
              <a:rPr lang="en-US" altLang="zh-CN" dirty="0" smtClean="0"/>
              <a:t> </a:t>
            </a:r>
            <a:r>
              <a:rPr lang="en-US" altLang="zh-CN" dirty="0" err="1" smtClean="0"/>
              <a:t>Thread.print</a:t>
            </a:r>
            <a:r>
              <a:rPr lang="en-US" altLang="zh-CN" dirty="0" smtClean="0"/>
              <a:t>)</a:t>
            </a:r>
            <a:endParaRPr lang="en-US" altLang="zh-CN" dirty="0"/>
          </a:p>
          <a:p>
            <a:pPr marL="0" indent="0">
              <a:spcBef>
                <a:spcPts val="0"/>
              </a:spcBef>
              <a:buNone/>
            </a:pPr>
            <a:r>
              <a:rPr lang="zh-TW" altLang="en-US" dirty="0" smtClean="0"/>
              <a:t>  </a:t>
            </a:r>
            <a:r>
              <a:rPr lang="zh-CN" altLang="en-US" dirty="0" smtClean="0"/>
              <a:t>打</a:t>
            </a:r>
            <a:r>
              <a:rPr lang="zh-TW" altLang="en-US" dirty="0" smtClean="0"/>
              <a:t>印</a:t>
            </a:r>
            <a:r>
              <a:rPr lang="zh-TW" altLang="en-US" dirty="0"/>
              <a:t>出給定的 </a:t>
            </a:r>
            <a:r>
              <a:rPr lang="en-US" altLang="zh-TW" dirty="0" smtClean="0"/>
              <a:t>JVM </a:t>
            </a:r>
            <a:r>
              <a:rPr lang="en-US" altLang="zh-CN" dirty="0" smtClean="0"/>
              <a:t>process id</a:t>
            </a:r>
            <a:r>
              <a:rPr lang="zh-TW" altLang="en-US" dirty="0"/>
              <a:t> </a:t>
            </a:r>
            <a:r>
              <a:rPr lang="zh-TW" altLang="en-US" dirty="0" smtClean="0"/>
              <a:t>堆棧信息</a:t>
            </a:r>
            <a:r>
              <a:rPr lang="zh-CN" altLang="en-US" dirty="0" smtClean="0"/>
              <a:t>。</a:t>
            </a:r>
            <a:endParaRPr lang="en-US" altLang="zh-CN" dirty="0" smtClean="0"/>
          </a:p>
          <a:p>
            <a:pPr marL="0" indent="0">
              <a:spcBef>
                <a:spcPts val="0"/>
              </a:spcBef>
              <a:buNone/>
            </a:pPr>
            <a:endParaRPr lang="en-US" altLang="zh-TW" dirty="0" smtClean="0"/>
          </a:p>
          <a:p>
            <a:pPr>
              <a:spcBef>
                <a:spcPts val="0"/>
              </a:spcBef>
            </a:pPr>
            <a:r>
              <a:rPr lang="en-US" altLang="zh-CN" dirty="0" err="1" smtClean="0"/>
              <a:t>jmap</a:t>
            </a:r>
            <a:endParaRPr lang="en-US" altLang="zh-CN" dirty="0" smtClean="0"/>
          </a:p>
          <a:p>
            <a:pPr marL="0" indent="0">
              <a:spcBef>
                <a:spcPts val="0"/>
              </a:spcBef>
              <a:buNone/>
            </a:pPr>
            <a:r>
              <a:rPr lang="zh-TW" altLang="en-US" dirty="0" smtClean="0"/>
              <a:t>  </a:t>
            </a:r>
            <a:r>
              <a:rPr lang="zh-CN" altLang="en-US" dirty="0" smtClean="0"/>
              <a:t>打</a:t>
            </a:r>
            <a:r>
              <a:rPr lang="zh-TW" altLang="en-US" dirty="0" smtClean="0"/>
              <a:t>印出給定的 </a:t>
            </a:r>
            <a:r>
              <a:rPr lang="en-US" altLang="zh-TW" dirty="0" smtClean="0"/>
              <a:t>JVM </a:t>
            </a:r>
            <a:r>
              <a:rPr lang="en-US" altLang="zh-CN" dirty="0" smtClean="0"/>
              <a:t>process id</a:t>
            </a:r>
            <a:r>
              <a:rPr lang="zh-TW" altLang="en-US" dirty="0" smtClean="0"/>
              <a:t> </a:t>
            </a:r>
            <a:r>
              <a:rPr lang="zh-CN" altLang="en-US" dirty="0" smtClean="0"/>
              <a:t>記憶體</a:t>
            </a:r>
            <a:r>
              <a:rPr lang="zh-TW" altLang="en-US" dirty="0" smtClean="0"/>
              <a:t>信息</a:t>
            </a:r>
            <a:r>
              <a:rPr lang="zh-CN" altLang="en-US" dirty="0" smtClean="0"/>
              <a:t>。</a:t>
            </a:r>
            <a:endParaRPr lang="en-US" altLang="zh-CN" dirty="0" smtClean="0"/>
          </a:p>
          <a:p>
            <a:pPr marL="0" indent="0">
              <a:spcBef>
                <a:spcPts val="0"/>
              </a:spcBef>
              <a:buNone/>
            </a:pPr>
            <a:endParaRPr lang="en-US" altLang="zh-TW" dirty="0" smtClean="0"/>
          </a:p>
          <a:p>
            <a:pPr>
              <a:spcBef>
                <a:spcPts val="0"/>
              </a:spcBef>
            </a:pPr>
            <a:r>
              <a:rPr lang="en-US" altLang="zh-CN" dirty="0" err="1" smtClean="0"/>
              <a:t>jinfo</a:t>
            </a:r>
            <a:endParaRPr lang="en-US" altLang="zh-CN" dirty="0"/>
          </a:p>
          <a:p>
            <a:pPr marL="0" indent="0">
              <a:spcBef>
                <a:spcPts val="0"/>
              </a:spcBef>
              <a:buNone/>
            </a:pPr>
            <a:r>
              <a:rPr lang="zh-TW" altLang="en-US" dirty="0"/>
              <a:t>  </a:t>
            </a:r>
            <a:r>
              <a:rPr lang="zh-CN" altLang="en-US" dirty="0" smtClean="0"/>
              <a:t>查看</a:t>
            </a:r>
            <a:r>
              <a:rPr lang="en-US" altLang="zh-CN" dirty="0" smtClean="0"/>
              <a:t>/</a:t>
            </a:r>
            <a:r>
              <a:rPr lang="zh-CN" altLang="en-US" dirty="0" smtClean="0"/>
              <a:t>修改 </a:t>
            </a:r>
            <a:r>
              <a:rPr lang="en-US" altLang="zh-CN" dirty="0" smtClean="0"/>
              <a:t>JVM </a:t>
            </a:r>
            <a:r>
              <a:rPr lang="zh-CN" altLang="en-US" dirty="0" smtClean="0"/>
              <a:t>配置訊息的工具</a:t>
            </a:r>
            <a:endParaRPr lang="en-US" altLang="zh-CN" dirty="0"/>
          </a:p>
          <a:p>
            <a:pPr marL="0" indent="0">
              <a:spcBef>
                <a:spcPts val="0"/>
              </a:spcBef>
              <a:buNone/>
            </a:pPr>
            <a:endParaRPr lang="en-US" altLang="zh-TW" dirty="0"/>
          </a:p>
          <a:p>
            <a:pPr>
              <a:spcBef>
                <a:spcPts val="0"/>
              </a:spcBef>
            </a:pPr>
            <a:r>
              <a:rPr lang="en-US" altLang="zh-CN" dirty="0" err="1" smtClean="0"/>
              <a:t>jcmd</a:t>
            </a:r>
            <a:endParaRPr lang="en-US" altLang="zh-CN" dirty="0"/>
          </a:p>
          <a:p>
            <a:pPr marL="0" indent="0">
              <a:spcBef>
                <a:spcPts val="0"/>
              </a:spcBef>
              <a:buNone/>
            </a:pPr>
            <a:r>
              <a:rPr lang="zh-TW" altLang="en-US" dirty="0"/>
              <a:t>  </a:t>
            </a:r>
            <a:r>
              <a:rPr lang="en-US" altLang="zh-CN" dirty="0" smtClean="0"/>
              <a:t>JDK </a:t>
            </a:r>
            <a:r>
              <a:rPr lang="en-US" altLang="zh-CN" dirty="0" smtClean="0"/>
              <a:t>7 </a:t>
            </a:r>
            <a:r>
              <a:rPr lang="zh-CN" altLang="en-US" dirty="0" smtClean="0"/>
              <a:t>以後的工具</a:t>
            </a:r>
            <a:r>
              <a:rPr lang="en-US" altLang="zh-CN" dirty="0" smtClean="0"/>
              <a:t>, </a:t>
            </a:r>
            <a:r>
              <a:rPr lang="zh-CN" altLang="en-US" dirty="0" smtClean="0"/>
              <a:t>可以打印堆棧，列出進程，執行</a:t>
            </a:r>
            <a:r>
              <a:rPr lang="en-US" altLang="zh-CN" dirty="0" smtClean="0"/>
              <a:t>GC </a:t>
            </a:r>
            <a:r>
              <a:rPr lang="zh-CN" altLang="en-US" dirty="0" smtClean="0"/>
              <a:t>等功能。</a:t>
            </a:r>
            <a:endParaRPr lang="en-US" altLang="zh-CN" dirty="0" smtClean="0"/>
          </a:p>
          <a:p>
            <a:pPr marL="0" indent="0">
              <a:spcBef>
                <a:spcPts val="0"/>
              </a:spcBef>
              <a:buNone/>
            </a:pPr>
            <a:r>
              <a:rPr lang="en-US" altLang="zh-TW" dirty="0"/>
              <a:t> </a:t>
            </a:r>
            <a:r>
              <a:rPr lang="en-US" altLang="zh-TW" dirty="0" smtClean="0"/>
              <a:t> </a:t>
            </a:r>
            <a:r>
              <a:rPr lang="en-US" altLang="zh-CN" dirty="0" err="1" smtClean="0"/>
              <a:t>jcmd</a:t>
            </a:r>
            <a:r>
              <a:rPr lang="en-US" altLang="zh-CN" dirty="0" smtClean="0"/>
              <a:t> PID help</a:t>
            </a:r>
            <a:r>
              <a:rPr lang="zh-CN" altLang="en-US" dirty="0" smtClean="0"/>
              <a:t>： 該進程可以執行的命令</a:t>
            </a:r>
            <a:endParaRPr lang="en-US" altLang="zh-CN" dirty="0" smtClean="0"/>
          </a:p>
          <a:p>
            <a:pPr marL="0" indent="0">
              <a:spcBef>
                <a:spcPts val="0"/>
              </a:spcBef>
              <a:buNone/>
            </a:pPr>
            <a:endParaRPr lang="en-US" altLang="zh-CN" dirty="0" smtClean="0"/>
          </a:p>
          <a:p>
            <a:pPr>
              <a:spcBef>
                <a:spcPts val="0"/>
              </a:spcBef>
            </a:pPr>
            <a:r>
              <a:rPr lang="en-US" altLang="zh-CN" dirty="0" err="1" smtClean="0"/>
              <a:t>jconsole</a:t>
            </a:r>
            <a:endParaRPr lang="en-US" altLang="zh-CN" dirty="0"/>
          </a:p>
          <a:p>
            <a:pPr marL="0" indent="0">
              <a:spcBef>
                <a:spcPts val="0"/>
              </a:spcBef>
              <a:buNone/>
            </a:pPr>
            <a:r>
              <a:rPr lang="zh-TW" altLang="en-US" dirty="0" smtClean="0"/>
              <a:t>  是</a:t>
            </a:r>
            <a:r>
              <a:rPr lang="zh-TW" altLang="en-US" dirty="0"/>
              <a:t>用來監控</a:t>
            </a:r>
            <a:r>
              <a:rPr lang="en-US" altLang="zh-TW" dirty="0"/>
              <a:t>java</a:t>
            </a:r>
            <a:r>
              <a:rPr lang="zh-TW" altLang="en-US" dirty="0"/>
              <a:t>程式佔用資源的工具</a:t>
            </a:r>
            <a:r>
              <a:rPr lang="zh-CN" altLang="en-US" dirty="0" smtClean="0"/>
              <a:t>。</a:t>
            </a:r>
            <a:endParaRPr lang="en-US" altLang="zh-CN" dirty="0" smtClean="0"/>
          </a:p>
          <a:p>
            <a:pPr marL="0" indent="0">
              <a:spcBef>
                <a:spcPts val="0"/>
              </a:spcBef>
              <a:buNone/>
            </a:pPr>
            <a:endParaRPr lang="en-US" altLang="zh-TW" dirty="0" smtClean="0"/>
          </a:p>
          <a:p>
            <a:pPr>
              <a:spcBef>
                <a:spcPts val="0"/>
              </a:spcBef>
            </a:pPr>
            <a:r>
              <a:rPr lang="en-US" altLang="zh-CN" dirty="0" err="1" smtClean="0"/>
              <a:t>jvisualvm</a:t>
            </a:r>
            <a:endParaRPr lang="en-US" altLang="zh-CN" dirty="0"/>
          </a:p>
          <a:p>
            <a:pPr marL="0" indent="0">
              <a:spcBef>
                <a:spcPts val="0"/>
              </a:spcBef>
              <a:buNone/>
            </a:pPr>
            <a:r>
              <a:rPr lang="zh-TW" altLang="en-US" dirty="0"/>
              <a:t>  </a:t>
            </a:r>
            <a:r>
              <a:rPr lang="zh-CN" altLang="en-US" dirty="0" smtClean="0"/>
              <a:t>集合 </a:t>
            </a:r>
            <a:r>
              <a:rPr lang="en-US" altLang="zh-CN" dirty="0" smtClean="0"/>
              <a:t>JDK</a:t>
            </a:r>
            <a:r>
              <a:rPr lang="zh-CN" altLang="en-US" dirty="0" smtClean="0"/>
              <a:t>自帶的工具，是一個 </a:t>
            </a:r>
            <a:r>
              <a:rPr lang="en-US" altLang="zh-CN" dirty="0" smtClean="0"/>
              <a:t>GUI </a:t>
            </a:r>
            <a:r>
              <a:rPr lang="zh-CN" altLang="en-US" dirty="0" smtClean="0"/>
              <a:t>工具，可透過 </a:t>
            </a:r>
            <a:r>
              <a:rPr lang="en-US" altLang="zh-CN" dirty="0" smtClean="0"/>
              <a:t>plugin </a:t>
            </a:r>
            <a:r>
              <a:rPr lang="zh-CN" altLang="en-US" dirty="0" smtClean="0"/>
              <a:t>添加功能。</a:t>
            </a:r>
            <a:endParaRPr lang="en-US" altLang="zh-CN" dirty="0"/>
          </a:p>
          <a:p>
            <a:pPr marL="0" indent="0">
              <a:spcBef>
                <a:spcPts val="0"/>
              </a:spcBef>
              <a:buNone/>
            </a:pPr>
            <a:endParaRPr lang="en-US" altLang="zh-TW"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32</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其他 </a:t>
            </a:r>
            <a:r>
              <a:rPr lang="en-US" altLang="zh-CN" dirty="0" smtClean="0">
                <a:solidFill>
                  <a:srgbClr val="024E6A"/>
                </a:solidFill>
              </a:rPr>
              <a:t>Java </a:t>
            </a:r>
            <a:r>
              <a:rPr lang="zh-CN" altLang="en-US" dirty="0" smtClean="0">
                <a:solidFill>
                  <a:srgbClr val="024E6A"/>
                </a:solidFill>
              </a:rPr>
              <a:t>工具</a:t>
            </a:r>
            <a:endParaRPr lang="zh-TW" altLang="en-US" dirty="0">
              <a:solidFill>
                <a:srgbClr val="024E6A"/>
              </a:solidFill>
            </a:endParaRPr>
          </a:p>
        </p:txBody>
      </p:sp>
    </p:spTree>
    <p:extLst>
      <p:ext uri="{BB962C8B-B14F-4D97-AF65-F5344CB8AC3E}">
        <p14:creationId xmlns:p14="http://schemas.microsoft.com/office/powerpoint/2010/main" val="354446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spcBef>
                <a:spcPts val="0"/>
              </a:spcBef>
              <a:buNone/>
            </a:pPr>
            <a:r>
              <a:rPr lang="zh-TW" altLang="en-US" dirty="0"/>
              <a:t>在</a:t>
            </a:r>
            <a:r>
              <a:rPr lang="en-US" altLang="zh-TW" dirty="0"/>
              <a:t>Java</a:t>
            </a:r>
            <a:r>
              <a:rPr lang="zh-TW" altLang="en-US" dirty="0"/>
              <a:t>的多執行緒中，死鎖</a:t>
            </a:r>
            <a:r>
              <a:rPr lang="en-US" altLang="zh-TW" dirty="0"/>
              <a:t>Deadlock</a:t>
            </a:r>
            <a:r>
              <a:rPr lang="zh-TW" altLang="en-US" dirty="0"/>
              <a:t>是指兩條或以上的執行緒因互相等待物件的鎖而導致程式無法繼續執行的現象</a:t>
            </a:r>
            <a:r>
              <a:rPr lang="zh-TW" altLang="en-US" dirty="0" smtClean="0"/>
              <a:t>。</a:t>
            </a:r>
            <a:endParaRPr lang="en-US" altLang="zh-CN" dirty="0" smtClean="0"/>
          </a:p>
          <a:p>
            <a:pPr marL="0" indent="0">
              <a:spcBef>
                <a:spcPts val="0"/>
              </a:spcBef>
              <a:buNone/>
            </a:pPr>
            <a:endParaRPr lang="en-US" altLang="zh-CN" dirty="0"/>
          </a:p>
          <a:p>
            <a:pPr marL="0" indent="0">
              <a:spcBef>
                <a:spcPts val="0"/>
              </a:spcBef>
              <a:buNone/>
            </a:pPr>
            <a:endParaRPr lang="en-US" altLang="zh-CN" dirty="0" smtClean="0"/>
          </a:p>
          <a:p>
            <a:pPr marL="0" indent="0">
              <a:spcBef>
                <a:spcPts val="0"/>
              </a:spcBef>
              <a:buNone/>
            </a:pPr>
            <a:r>
              <a:rPr lang="zh-CN" altLang="en-US" dirty="0" smtClean="0"/>
              <a:t>使用 </a:t>
            </a:r>
            <a:r>
              <a:rPr lang="en-US" altLang="zh-CN" dirty="0" err="1" smtClean="0"/>
              <a:t>jps</a:t>
            </a:r>
            <a:r>
              <a:rPr lang="en-US" altLang="zh-CN" dirty="0" smtClean="0"/>
              <a:t> + </a:t>
            </a:r>
            <a:r>
              <a:rPr lang="en-US" altLang="zh-CN" dirty="0" err="1" smtClean="0"/>
              <a:t>jstack</a:t>
            </a:r>
            <a:r>
              <a:rPr lang="en-US" altLang="zh-CN" dirty="0" smtClean="0"/>
              <a:t> </a:t>
            </a:r>
            <a:r>
              <a:rPr lang="zh-CN" altLang="en-US" dirty="0" smtClean="0"/>
              <a:t>或者 </a:t>
            </a:r>
            <a:r>
              <a:rPr lang="en-US" altLang="zh-CN" dirty="0" err="1" smtClean="0"/>
              <a:t>jconsole</a:t>
            </a:r>
            <a:r>
              <a:rPr lang="zh-CN" altLang="en-US" dirty="0" smtClean="0"/>
              <a:t>， </a:t>
            </a:r>
            <a:r>
              <a:rPr lang="en-US" altLang="zh-CN" dirty="0" err="1" smtClean="0"/>
              <a:t>jvisualvm</a:t>
            </a:r>
            <a:r>
              <a:rPr lang="zh-CN" altLang="en-US" dirty="0" smtClean="0"/>
              <a:t>查看</a:t>
            </a:r>
            <a:r>
              <a:rPr lang="zh-CN" altLang="en-US" dirty="0" smtClean="0"/>
              <a:t>程式卡在那裏</a:t>
            </a:r>
            <a:endParaRPr lang="en-US" altLang="zh-CN" dirty="0" smtClean="0"/>
          </a:p>
          <a:p>
            <a:pPr marL="0" indent="0">
              <a:spcBef>
                <a:spcPts val="0"/>
              </a:spcBef>
              <a:buNone/>
            </a:pPr>
            <a:endParaRPr lang="en-US" altLang="zh-TW" dirty="0"/>
          </a:p>
          <a:p>
            <a:pPr marL="0" indent="0">
              <a:spcBef>
                <a:spcPts val="0"/>
              </a:spcBef>
              <a:buNone/>
            </a:pPr>
            <a:r>
              <a:rPr lang="zh-CN" altLang="en-US" dirty="0" smtClean="0"/>
              <a:t>範例：</a:t>
            </a:r>
            <a:r>
              <a:rPr lang="en-US" altLang="zh-CN" dirty="0" err="1" smtClean="0"/>
              <a:t>DeadLock</a:t>
            </a:r>
            <a:endParaRPr lang="en-US" altLang="zh-CN" dirty="0" smtClean="0"/>
          </a:p>
          <a:p>
            <a:pPr marL="0" indent="0">
              <a:spcBef>
                <a:spcPts val="0"/>
              </a:spcBef>
              <a:buNone/>
            </a:pPr>
            <a:endParaRPr lang="en-US" altLang="zh-TW"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33</a:t>
            </a:fld>
            <a:endParaRPr lang="zh-TW" altLang="en-US"/>
          </a:p>
        </p:txBody>
      </p:sp>
      <p:sp>
        <p:nvSpPr>
          <p:cNvPr id="4" name="標題 3"/>
          <p:cNvSpPr>
            <a:spLocks noGrp="1"/>
          </p:cNvSpPr>
          <p:nvPr>
            <p:ph type="title"/>
          </p:nvPr>
        </p:nvSpPr>
        <p:spPr/>
        <p:txBody>
          <a:bodyPr/>
          <a:lstStyle/>
          <a:p>
            <a:r>
              <a:rPr lang="en-US" altLang="zh-CN" dirty="0" smtClean="0">
                <a:solidFill>
                  <a:srgbClr val="024E6A"/>
                </a:solidFill>
              </a:rPr>
              <a:t>Deadlock</a:t>
            </a:r>
            <a:endParaRPr lang="zh-TW" altLang="en-US" dirty="0">
              <a:solidFill>
                <a:srgbClr val="024E6A"/>
              </a:solidFill>
            </a:endParaRPr>
          </a:p>
        </p:txBody>
      </p:sp>
    </p:spTree>
    <p:extLst>
      <p:ext uri="{BB962C8B-B14F-4D97-AF65-F5344CB8AC3E}">
        <p14:creationId xmlns:p14="http://schemas.microsoft.com/office/powerpoint/2010/main" val="319613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en-US" altLang="zh-CN" dirty="0" smtClean="0"/>
              <a:t>Java </a:t>
            </a:r>
            <a:r>
              <a:rPr lang="zh-CN" altLang="en-US" dirty="0" smtClean="0"/>
              <a:t>記憶體分析工具</a:t>
            </a:r>
            <a:r>
              <a:rPr lang="en-US" altLang="zh-CN" dirty="0" smtClean="0"/>
              <a:t> （Memory Analyzer Tool）</a:t>
            </a:r>
          </a:p>
          <a:p>
            <a:pPr marL="0" lvl="0" indent="0">
              <a:spcBef>
                <a:spcPts val="0"/>
              </a:spcBef>
              <a:buNone/>
            </a:pPr>
            <a:r>
              <a:rPr lang="zh-CN" altLang="en-US" dirty="0" smtClean="0"/>
              <a:t>可在 </a:t>
            </a:r>
            <a:r>
              <a:rPr lang="en-US" altLang="zh-CN" dirty="0" smtClean="0"/>
              <a:t>Eclipse </a:t>
            </a:r>
            <a:r>
              <a:rPr lang="zh-CN" altLang="en-US" dirty="0" smtClean="0"/>
              <a:t>直接安裝 </a:t>
            </a:r>
            <a:r>
              <a:rPr lang="en-US" altLang="zh-CN" dirty="0" smtClean="0"/>
              <a:t>plugin </a:t>
            </a:r>
            <a:r>
              <a:rPr lang="zh-CN" altLang="en-US" dirty="0" smtClean="0"/>
              <a:t>或者直接下載 </a:t>
            </a:r>
            <a:r>
              <a:rPr lang="en-US" altLang="zh-CN" dirty="0" smtClean="0"/>
              <a:t>MAT</a:t>
            </a:r>
            <a:endParaRPr lang="en-US" altLang="zh-TW" dirty="0" smtClean="0"/>
          </a:p>
          <a:p>
            <a:pPr lvl="1">
              <a:spcBef>
                <a:spcPts val="0"/>
              </a:spcBef>
            </a:pPr>
            <a:endParaRPr lang="zh-TW" altLang="en-US" dirty="0" smtClean="0"/>
          </a:p>
          <a:p>
            <a:pPr marL="514350" lvl="0" indent="-514350">
              <a:spcBef>
                <a:spcPts val="0"/>
              </a:spcBef>
              <a:buFont typeface="+mj-lt"/>
              <a:buAutoNum type="arabicPeriod"/>
            </a:pPr>
            <a:r>
              <a:rPr lang="zh-CN" altLang="en-US" dirty="0" smtClean="0"/>
              <a:t>生成記憶體訊息快照（</a:t>
            </a:r>
            <a:r>
              <a:rPr lang="en-US" altLang="zh-CN" dirty="0" err="1" smtClean="0"/>
              <a:t>hprof</a:t>
            </a:r>
            <a:r>
              <a:rPr lang="zh-CN" altLang="en-US" dirty="0" smtClean="0"/>
              <a:t>）</a:t>
            </a:r>
            <a:endParaRPr lang="en-US" altLang="zh-CN" dirty="0" smtClean="0"/>
          </a:p>
          <a:p>
            <a:pPr marL="457200" lvl="1" indent="0">
              <a:spcBef>
                <a:spcPts val="0"/>
              </a:spcBef>
              <a:buNone/>
            </a:pPr>
            <a:r>
              <a:rPr lang="zh-CN" altLang="en-US" dirty="0">
                <a:solidFill>
                  <a:srgbClr val="024F6C"/>
                </a:solidFill>
              </a:rPr>
              <a:t>透過 </a:t>
            </a:r>
            <a:r>
              <a:rPr lang="en-US" altLang="zh-CN" dirty="0" err="1" smtClean="0">
                <a:solidFill>
                  <a:srgbClr val="024F6C"/>
                </a:solidFill>
              </a:rPr>
              <a:t>jmap</a:t>
            </a:r>
            <a:r>
              <a:rPr lang="zh-CN" altLang="en-US" dirty="0">
                <a:solidFill>
                  <a:srgbClr val="024F6C"/>
                </a:solidFill>
              </a:rPr>
              <a:t>， </a:t>
            </a:r>
            <a:r>
              <a:rPr lang="en-US" altLang="zh-CN" dirty="0" err="1" smtClean="0">
                <a:solidFill>
                  <a:srgbClr val="024F6C"/>
                </a:solidFill>
              </a:rPr>
              <a:t>jcmd</a:t>
            </a:r>
            <a:r>
              <a:rPr lang="zh-CN" altLang="en-US" dirty="0" smtClean="0">
                <a:solidFill>
                  <a:srgbClr val="024F6C"/>
                </a:solidFill>
              </a:rPr>
              <a:t>，</a:t>
            </a:r>
            <a:r>
              <a:rPr lang="en-US" altLang="zh-CN" dirty="0" err="1" smtClean="0">
                <a:solidFill>
                  <a:srgbClr val="024F6C"/>
                </a:solidFill>
              </a:rPr>
              <a:t>jconsole</a:t>
            </a:r>
            <a:r>
              <a:rPr lang="zh-CN" altLang="en-US" dirty="0">
                <a:solidFill>
                  <a:srgbClr val="024F6C"/>
                </a:solidFill>
              </a:rPr>
              <a:t>， </a:t>
            </a:r>
            <a:r>
              <a:rPr lang="en-US" altLang="zh-CN" dirty="0" err="1" smtClean="0">
                <a:solidFill>
                  <a:srgbClr val="024F6C"/>
                </a:solidFill>
              </a:rPr>
              <a:t>jvisualvm</a:t>
            </a:r>
            <a:r>
              <a:rPr lang="zh-CN" altLang="en-US" dirty="0" smtClean="0">
                <a:solidFill>
                  <a:srgbClr val="024F6C"/>
                </a:solidFill>
              </a:rPr>
              <a:t>，</a:t>
            </a:r>
            <a:r>
              <a:rPr lang="en-US" altLang="zh-CN" dirty="0" smtClean="0">
                <a:solidFill>
                  <a:srgbClr val="024F6C"/>
                </a:solidFill>
              </a:rPr>
              <a:t>MAT</a:t>
            </a:r>
            <a:r>
              <a:rPr lang="zh-CN" altLang="en-US" dirty="0" smtClean="0">
                <a:solidFill>
                  <a:srgbClr val="024F6C"/>
                </a:solidFill>
              </a:rPr>
              <a:t>，程式碼，皆</a:t>
            </a:r>
            <a:r>
              <a:rPr lang="zh-CN" altLang="en-US" dirty="0">
                <a:solidFill>
                  <a:srgbClr val="024F6C"/>
                </a:solidFill>
              </a:rPr>
              <a:t>可生成</a:t>
            </a:r>
            <a:endParaRPr lang="en-US" altLang="zh-TW" dirty="0">
              <a:solidFill>
                <a:srgbClr val="024F6C"/>
              </a:solidFill>
            </a:endParaRPr>
          </a:p>
          <a:p>
            <a:pPr lvl="1">
              <a:spcBef>
                <a:spcPts val="0"/>
              </a:spcBef>
            </a:pPr>
            <a:endParaRPr lang="en-US" altLang="zh-TW" dirty="0" smtClean="0"/>
          </a:p>
          <a:p>
            <a:pPr marL="514350" indent="-514350">
              <a:spcBef>
                <a:spcPts val="0"/>
              </a:spcBef>
              <a:buFont typeface="+mj-lt"/>
              <a:buAutoNum type="arabicPeriod"/>
            </a:pPr>
            <a:r>
              <a:rPr lang="zh-CN" altLang="en-US" dirty="0" smtClean="0"/>
              <a:t>打開 </a:t>
            </a:r>
            <a:r>
              <a:rPr lang="en-US" altLang="zh-CN" dirty="0" err="1" smtClean="0"/>
              <a:t>hprof</a:t>
            </a:r>
            <a:r>
              <a:rPr lang="en-US" altLang="zh-CN" dirty="0" smtClean="0"/>
              <a:t> </a:t>
            </a:r>
            <a:r>
              <a:rPr lang="zh-CN" altLang="en-US" dirty="0" smtClean="0"/>
              <a:t>並分析</a:t>
            </a:r>
            <a:endParaRPr lang="en-US" altLang="zh-CN" dirty="0" smtClean="0"/>
          </a:p>
          <a:p>
            <a:pPr marL="514350" indent="-514350">
              <a:spcBef>
                <a:spcPts val="0"/>
              </a:spcBef>
              <a:buFont typeface="+mj-lt"/>
              <a:buAutoNum type="arabicPeriod"/>
            </a:pPr>
            <a:endParaRPr lang="en-US" altLang="zh-CN" dirty="0"/>
          </a:p>
          <a:p>
            <a:pPr marL="514350" indent="-514350">
              <a:spcBef>
                <a:spcPts val="0"/>
              </a:spcBef>
              <a:buFont typeface="+mj-lt"/>
              <a:buAutoNum type="arabicPeriod"/>
            </a:pPr>
            <a:endParaRPr lang="en-US" altLang="zh-CN" dirty="0" smtClean="0"/>
          </a:p>
          <a:p>
            <a:pPr marL="0" indent="0">
              <a:spcBef>
                <a:spcPts val="0"/>
              </a:spcBef>
              <a:buNone/>
            </a:pPr>
            <a:r>
              <a:rPr lang="zh-CN" altLang="en-US" dirty="0" smtClean="0"/>
              <a:t>範例：</a:t>
            </a:r>
            <a:endParaRPr lang="en-US" altLang="zh-CN" dirty="0"/>
          </a:p>
          <a:p>
            <a:pPr marL="0" indent="0">
              <a:spcBef>
                <a:spcPts val="0"/>
              </a:spcBef>
              <a:buNone/>
            </a:pPr>
            <a:r>
              <a:rPr lang="en-US" altLang="zh-CN" dirty="0" err="1" smtClean="0"/>
              <a:t>OutOfMemory</a:t>
            </a:r>
            <a:endParaRPr lang="en-US" altLang="zh-CN" dirty="0" smtClean="0"/>
          </a:p>
          <a:p>
            <a:pPr marL="457200" lvl="1" indent="0">
              <a:spcBef>
                <a:spcPts val="0"/>
              </a:spcBef>
              <a:buNone/>
            </a:pPr>
            <a:endParaRPr lang="en-US" altLang="zh-TW"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34</a:t>
            </a:fld>
            <a:endParaRPr lang="zh-TW" altLang="en-US"/>
          </a:p>
        </p:txBody>
      </p:sp>
      <p:sp>
        <p:nvSpPr>
          <p:cNvPr id="4" name="標題 3"/>
          <p:cNvSpPr>
            <a:spLocks noGrp="1"/>
          </p:cNvSpPr>
          <p:nvPr>
            <p:ph type="title"/>
          </p:nvPr>
        </p:nvSpPr>
        <p:spPr/>
        <p:txBody>
          <a:bodyPr/>
          <a:lstStyle/>
          <a:p>
            <a:r>
              <a:rPr lang="en-US" altLang="zh-CN" dirty="0" smtClean="0">
                <a:solidFill>
                  <a:srgbClr val="024E6A"/>
                </a:solidFill>
              </a:rPr>
              <a:t>MAT</a:t>
            </a:r>
            <a:endParaRPr lang="zh-TW" altLang="en-US" dirty="0">
              <a:solidFill>
                <a:srgbClr val="024E6A"/>
              </a:solidFill>
            </a:endParaRPr>
          </a:p>
        </p:txBody>
      </p:sp>
      <p:pic>
        <p:nvPicPr>
          <p:cNvPr id="5" name="圖片 4"/>
          <p:cNvPicPr>
            <a:picLocks noChangeAspect="1"/>
          </p:cNvPicPr>
          <p:nvPr/>
        </p:nvPicPr>
        <p:blipFill>
          <a:blip r:embed="rId3"/>
          <a:stretch>
            <a:fillRect/>
          </a:stretch>
        </p:blipFill>
        <p:spPr>
          <a:xfrm>
            <a:off x="4773168" y="3561379"/>
            <a:ext cx="6749558" cy="2794971"/>
          </a:xfrm>
          <a:prstGeom prst="rect">
            <a:avLst/>
          </a:prstGeom>
        </p:spPr>
      </p:pic>
    </p:spTree>
    <p:extLst>
      <p:ext uri="{BB962C8B-B14F-4D97-AF65-F5344CB8AC3E}">
        <p14:creationId xmlns:p14="http://schemas.microsoft.com/office/powerpoint/2010/main" val="231229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0" indent="0">
              <a:spcBef>
                <a:spcPts val="0"/>
              </a:spcBef>
              <a:buNone/>
            </a:pPr>
            <a:r>
              <a:rPr lang="zh-CN" altLang="en-US" dirty="0" smtClean="0"/>
              <a:t>自動導出 </a:t>
            </a:r>
            <a:r>
              <a:rPr lang="en-US" altLang="zh-CN" dirty="0" smtClean="0"/>
              <a:t>dump </a:t>
            </a:r>
            <a:r>
              <a:rPr lang="zh-CN" altLang="en-US" dirty="0" smtClean="0"/>
              <a:t>文件的方法，執行時 </a:t>
            </a:r>
            <a:r>
              <a:rPr lang="en-US" altLang="zh-CN" dirty="0" smtClean="0"/>
              <a:t>JVM </a:t>
            </a:r>
            <a:r>
              <a:rPr lang="zh-CN" altLang="en-US" dirty="0" smtClean="0"/>
              <a:t>的參數</a:t>
            </a:r>
            <a:endParaRPr lang="en-US" altLang="zh-CN" dirty="0" smtClean="0"/>
          </a:p>
          <a:p>
            <a:pPr marL="0" indent="0">
              <a:spcBef>
                <a:spcPts val="0"/>
              </a:spcBef>
              <a:buNone/>
            </a:pPr>
            <a:endParaRPr lang="en-US" altLang="zh-CN" dirty="0"/>
          </a:p>
          <a:p>
            <a:pPr marL="0" indent="0">
              <a:spcBef>
                <a:spcPts val="0"/>
              </a:spcBef>
              <a:buNone/>
            </a:pPr>
            <a:r>
              <a:rPr lang="en-US" altLang="zh-CN" dirty="0"/>
              <a:t>-XX</a:t>
            </a:r>
            <a:r>
              <a:rPr lang="en-US" altLang="zh-CN" dirty="0" smtClean="0"/>
              <a:t>:+</a:t>
            </a:r>
            <a:r>
              <a:rPr lang="en-US" altLang="zh-CN" dirty="0" err="1"/>
              <a:t>HeapDumpOnOutOfMemoryError</a:t>
            </a:r>
            <a:r>
              <a:rPr lang="zh-CN" altLang="en-US" dirty="0"/>
              <a:t>：</a:t>
            </a:r>
            <a:r>
              <a:rPr lang="zh-TW" altLang="en-US" dirty="0"/>
              <a:t>程序發生</a:t>
            </a:r>
            <a:r>
              <a:rPr lang="en-US" altLang="zh-CN" dirty="0"/>
              <a:t>OOM</a:t>
            </a:r>
            <a:r>
              <a:rPr lang="zh-TW" altLang="en-US" dirty="0"/>
              <a:t>時，可</a:t>
            </a:r>
            <a:r>
              <a:rPr lang="zh-TW" altLang="en-US" dirty="0" smtClean="0"/>
              <a:t>產生</a:t>
            </a:r>
            <a:r>
              <a:rPr lang="zh-CN" altLang="en-US" dirty="0" smtClean="0"/>
              <a:t>記憶體</a:t>
            </a:r>
            <a:r>
              <a:rPr lang="zh-TW" altLang="en-US" dirty="0" smtClean="0"/>
              <a:t>快照</a:t>
            </a:r>
            <a:r>
              <a:rPr lang="zh-TW" altLang="en-US" dirty="0"/>
              <a:t>。</a:t>
            </a:r>
          </a:p>
          <a:p>
            <a:pPr marL="0" indent="0">
              <a:spcBef>
                <a:spcPts val="0"/>
              </a:spcBef>
              <a:buNone/>
            </a:pPr>
            <a:r>
              <a:rPr lang="en-US" altLang="zh-TW" dirty="0"/>
              <a:t>-</a:t>
            </a:r>
            <a:r>
              <a:rPr lang="en-US" altLang="zh-CN" dirty="0" err="1" smtClean="0"/>
              <a:t>XX:HeapDumpPath</a:t>
            </a:r>
            <a:r>
              <a:rPr lang="en-US" altLang="zh-CN" dirty="0"/>
              <a:t>=&lt;</a:t>
            </a:r>
            <a:r>
              <a:rPr lang="en-US" altLang="zh-CN" dirty="0" err="1"/>
              <a:t>filename.hrpof</a:t>
            </a:r>
            <a:r>
              <a:rPr lang="en-US" altLang="zh-CN" dirty="0"/>
              <a:t>&gt;</a:t>
            </a:r>
            <a:r>
              <a:rPr lang="zh-CN" altLang="en-US" dirty="0"/>
              <a:t>：</a:t>
            </a:r>
            <a:r>
              <a:rPr lang="zh-TW" altLang="en-US" dirty="0"/>
              <a:t>可指定內存快照保存位置</a:t>
            </a:r>
            <a:r>
              <a:rPr lang="zh-TW" altLang="en-US" dirty="0" smtClean="0"/>
              <a:t>。</a:t>
            </a:r>
            <a:r>
              <a:rPr lang="zh-CN" altLang="en-US" dirty="0" smtClean="0">
                <a:solidFill>
                  <a:srgbClr val="FF0000"/>
                </a:solidFill>
              </a:rPr>
              <a:t>如果指定路徑的話，該路徑一定要存在，否則不會生成 </a:t>
            </a:r>
            <a:r>
              <a:rPr lang="en-US" altLang="zh-CN" dirty="0" err="1" smtClean="0">
                <a:solidFill>
                  <a:srgbClr val="FF0000"/>
                </a:solidFill>
              </a:rPr>
              <a:t>hprof</a:t>
            </a:r>
            <a:r>
              <a:rPr lang="zh-CN" altLang="en-US" dirty="0" smtClean="0">
                <a:solidFill>
                  <a:srgbClr val="FF0000"/>
                </a:solidFill>
              </a:rPr>
              <a:t>！</a:t>
            </a:r>
            <a:endParaRPr lang="en-US" altLang="zh-CN" dirty="0" smtClean="0">
              <a:solidFill>
                <a:srgbClr val="FF0000"/>
              </a:solidFill>
            </a:endParaRPr>
          </a:p>
          <a:p>
            <a:pPr marL="0" indent="0">
              <a:spcBef>
                <a:spcPts val="0"/>
              </a:spcBef>
              <a:buNone/>
            </a:pPr>
            <a:r>
              <a:rPr lang="zh-CN" altLang="en-US" dirty="0" smtClean="0">
                <a:solidFill>
                  <a:srgbClr val="FF0000"/>
                </a:solidFill>
              </a:rPr>
              <a:t>如果指定檔案的話，如果該檔案已經存在，則不會覆蓋舊的！</a:t>
            </a:r>
            <a:endParaRPr lang="en-US" altLang="zh-TW" dirty="0" smtClean="0">
              <a:solidFill>
                <a:srgbClr val="FF0000"/>
              </a:solidFill>
            </a:endParaRPr>
          </a:p>
          <a:p>
            <a:pPr marL="0" indent="0">
              <a:spcBef>
                <a:spcPts val="0"/>
              </a:spcBef>
              <a:buNone/>
            </a:pPr>
            <a:endParaRPr lang="en-US" altLang="zh-CN" dirty="0"/>
          </a:p>
          <a:p>
            <a:pPr marL="0" indent="0">
              <a:spcBef>
                <a:spcPts val="0"/>
              </a:spcBef>
              <a:buNone/>
            </a:pPr>
            <a:r>
              <a:rPr lang="zh-CN" altLang="en-US" dirty="0" smtClean="0"/>
              <a:t>可搭配下面的參數，快速達到 </a:t>
            </a:r>
            <a:r>
              <a:rPr lang="en-US" altLang="zh-CN" dirty="0" smtClean="0"/>
              <a:t>OOM</a:t>
            </a:r>
            <a:br>
              <a:rPr lang="en-US" altLang="zh-CN" dirty="0" smtClean="0"/>
            </a:br>
            <a:r>
              <a:rPr lang="en-US" altLang="zh-TW" dirty="0"/>
              <a:t>-</a:t>
            </a:r>
            <a:r>
              <a:rPr lang="en-US" altLang="zh-TW" dirty="0" smtClean="0"/>
              <a:t>Xms128m </a:t>
            </a:r>
            <a:r>
              <a:rPr lang="en-US" altLang="zh-TW" dirty="0"/>
              <a:t>JVM</a:t>
            </a:r>
            <a:r>
              <a:rPr lang="zh-TW" altLang="en-US" dirty="0"/>
              <a:t>初始分配</a:t>
            </a:r>
            <a:r>
              <a:rPr lang="zh-TW" altLang="en-US" dirty="0" smtClean="0"/>
              <a:t>的</a:t>
            </a:r>
            <a:r>
              <a:rPr lang="zh-CN" altLang="en-US" dirty="0" smtClean="0"/>
              <a:t>堆（</a:t>
            </a:r>
            <a:r>
              <a:rPr lang="en-US" altLang="zh-CN" dirty="0" smtClean="0"/>
              <a:t>heap</a:t>
            </a:r>
            <a:r>
              <a:rPr lang="zh-CN" altLang="en-US" dirty="0" smtClean="0"/>
              <a:t>）</a:t>
            </a:r>
            <a:r>
              <a:rPr lang="zh-TW" altLang="en-US" dirty="0" smtClean="0"/>
              <a:t>記憶體</a:t>
            </a:r>
            <a:r>
              <a:rPr lang="zh-TW" altLang="en-US" dirty="0"/>
              <a:t/>
            </a:r>
            <a:br>
              <a:rPr lang="zh-TW" altLang="en-US" dirty="0"/>
            </a:br>
            <a:r>
              <a:rPr lang="en-US" altLang="zh-TW" dirty="0"/>
              <a:t>-</a:t>
            </a:r>
            <a:r>
              <a:rPr lang="en-US" altLang="zh-TW" dirty="0" smtClean="0"/>
              <a:t>Xmx512m </a:t>
            </a:r>
            <a:r>
              <a:rPr lang="en-US" altLang="zh-TW" dirty="0"/>
              <a:t>JVM</a:t>
            </a:r>
            <a:r>
              <a:rPr lang="zh-TW" altLang="en-US" dirty="0"/>
              <a:t>最大允許分配</a:t>
            </a:r>
            <a:r>
              <a:rPr lang="zh-TW" altLang="en-US" dirty="0" smtClean="0"/>
              <a:t>的</a:t>
            </a:r>
            <a:r>
              <a:rPr lang="zh-CN" altLang="en-US" dirty="0"/>
              <a:t>堆（</a:t>
            </a:r>
            <a:r>
              <a:rPr lang="en-US" altLang="zh-CN" dirty="0"/>
              <a:t>heap</a:t>
            </a:r>
            <a:r>
              <a:rPr lang="zh-CN" altLang="en-US" dirty="0"/>
              <a:t>）</a:t>
            </a:r>
            <a:r>
              <a:rPr lang="zh-TW" altLang="en-US" dirty="0" smtClean="0"/>
              <a:t>記憶體</a:t>
            </a:r>
            <a:r>
              <a:rPr lang="en-US" altLang="zh-TW" dirty="0" smtClean="0"/>
              <a:t/>
            </a:r>
            <a:br>
              <a:rPr lang="en-US" altLang="zh-TW" dirty="0" smtClean="0"/>
            </a:br>
            <a:r>
              <a:rPr lang="en-US" altLang="zh-TW" dirty="0" smtClean="0"/>
              <a:t/>
            </a:r>
            <a:br>
              <a:rPr lang="en-US" altLang="zh-TW" dirty="0" smtClean="0"/>
            </a:br>
            <a:r>
              <a:rPr lang="zh-CN" altLang="en-US" dirty="0"/>
              <a:t>範例：</a:t>
            </a:r>
            <a:endParaRPr lang="en-US" altLang="zh-CN" dirty="0"/>
          </a:p>
          <a:p>
            <a:pPr marL="0" indent="0">
              <a:spcBef>
                <a:spcPts val="0"/>
              </a:spcBef>
              <a:buNone/>
            </a:pPr>
            <a:r>
              <a:rPr lang="en-US" altLang="zh-CN" dirty="0" err="1"/>
              <a:t>OutOfMemory</a:t>
            </a:r>
            <a:endParaRPr lang="en-US" altLang="zh-CN" dirty="0"/>
          </a:p>
          <a:p>
            <a:pPr marL="0" indent="0">
              <a:spcBef>
                <a:spcPts val="0"/>
              </a:spcBef>
              <a:buNone/>
            </a:pPr>
            <a:endParaRPr lang="en-US" altLang="zh-TW"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35</a:t>
            </a:fld>
            <a:endParaRPr lang="zh-TW" altLang="en-US"/>
          </a:p>
        </p:txBody>
      </p:sp>
      <p:sp>
        <p:nvSpPr>
          <p:cNvPr id="4" name="標題 3"/>
          <p:cNvSpPr>
            <a:spLocks noGrp="1"/>
          </p:cNvSpPr>
          <p:nvPr>
            <p:ph type="title"/>
          </p:nvPr>
        </p:nvSpPr>
        <p:spPr/>
        <p:txBody>
          <a:bodyPr/>
          <a:lstStyle/>
          <a:p>
            <a:r>
              <a:rPr lang="en-US" altLang="zh-CN" dirty="0" smtClean="0">
                <a:solidFill>
                  <a:srgbClr val="024E6A"/>
                </a:solidFill>
              </a:rPr>
              <a:t>Out of Memory （OOM）</a:t>
            </a:r>
            <a:endParaRPr lang="zh-TW" altLang="en-US" dirty="0">
              <a:solidFill>
                <a:srgbClr val="024E6A"/>
              </a:solidFill>
            </a:endParaRPr>
          </a:p>
        </p:txBody>
      </p:sp>
    </p:spTree>
    <p:extLst>
      <p:ext uri="{BB962C8B-B14F-4D97-AF65-F5344CB8AC3E}">
        <p14:creationId xmlns:p14="http://schemas.microsoft.com/office/powerpoint/2010/main" val="1101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82600" y="1190300"/>
            <a:ext cx="10871200" cy="4953470"/>
          </a:xfrm>
        </p:spPr>
        <p:txBody>
          <a:bodyPr>
            <a:normAutofit/>
          </a:bodyPr>
          <a:lstStyle/>
          <a:p>
            <a:pPr marL="0" indent="0" fontAlgn="base">
              <a:buNone/>
            </a:pPr>
            <a:r>
              <a:rPr lang="zh-CN" altLang="en-US" dirty="0" smtClean="0"/>
              <a:t>製造 </a:t>
            </a:r>
            <a:r>
              <a:rPr lang="en-US" altLang="zh-CN" dirty="0" err="1" smtClean="0"/>
              <a:t>OutOfMemory</a:t>
            </a:r>
            <a:r>
              <a:rPr lang="en-US" altLang="zh-CN" dirty="0" smtClean="0"/>
              <a:t> </a:t>
            </a:r>
            <a:r>
              <a:rPr lang="zh-CN" altLang="en-US" dirty="0" smtClean="0"/>
              <a:t>的場景，並自動生成 </a:t>
            </a:r>
            <a:r>
              <a:rPr lang="en-US" altLang="zh-CN" dirty="0" err="1" smtClean="0"/>
              <a:t>hprof</a:t>
            </a:r>
            <a:r>
              <a:rPr lang="zh-CN" altLang="en-US" dirty="0" smtClean="0"/>
              <a:t>， 然後使用 </a:t>
            </a:r>
            <a:r>
              <a:rPr lang="en-US" altLang="zh-CN" dirty="0" smtClean="0"/>
              <a:t>MAT </a:t>
            </a:r>
            <a:r>
              <a:rPr lang="zh-CN" altLang="en-US" dirty="0" smtClean="0"/>
              <a:t>工具試著找出潛在的問題點。</a:t>
            </a: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36</a:t>
            </a:fld>
            <a:endParaRPr lang="zh-TW" altLang="en-US"/>
          </a:p>
        </p:txBody>
      </p:sp>
      <p:sp>
        <p:nvSpPr>
          <p:cNvPr id="4" name="標題 3"/>
          <p:cNvSpPr>
            <a:spLocks noGrp="1"/>
          </p:cNvSpPr>
          <p:nvPr>
            <p:ph type="title"/>
          </p:nvPr>
        </p:nvSpPr>
        <p:spPr/>
        <p:txBody>
          <a:bodyPr/>
          <a:lstStyle/>
          <a:p>
            <a:pPr lvl="0">
              <a:spcBef>
                <a:spcPts val="0"/>
              </a:spcBef>
            </a:pPr>
            <a:r>
              <a:rPr lang="en-US" altLang="zh-CN" dirty="0" smtClean="0"/>
              <a:t>【</a:t>
            </a:r>
            <a:r>
              <a:rPr lang="zh-CN" altLang="en-US" dirty="0"/>
              <a:t>作業</a:t>
            </a:r>
            <a:r>
              <a:rPr lang="en-US" altLang="zh-CN" dirty="0" smtClean="0"/>
              <a:t>】</a:t>
            </a:r>
            <a:endParaRPr lang="en-US" altLang="zh-TW" dirty="0"/>
          </a:p>
        </p:txBody>
      </p:sp>
    </p:spTree>
    <p:extLst>
      <p:ext uri="{BB962C8B-B14F-4D97-AF65-F5344CB8AC3E}">
        <p14:creationId xmlns:p14="http://schemas.microsoft.com/office/powerpoint/2010/main" val="6258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514350" lvl="0" indent="-514350">
              <a:spcBef>
                <a:spcPts val="0"/>
              </a:spcBef>
              <a:buFont typeface="+mj-lt"/>
              <a:buAutoNum type="arabicPeriod"/>
            </a:pPr>
            <a:r>
              <a:rPr lang="en-US" altLang="zh-CN" dirty="0" smtClean="0"/>
              <a:t>Google</a:t>
            </a:r>
          </a:p>
          <a:p>
            <a:pPr lvl="1">
              <a:spcBef>
                <a:spcPts val="0"/>
              </a:spcBef>
            </a:pPr>
            <a:r>
              <a:rPr lang="en-US" altLang="zh-TW" dirty="0">
                <a:hlinkClick r:id="rId3"/>
              </a:rPr>
              <a:t>https://www.google.com</a:t>
            </a:r>
            <a:r>
              <a:rPr lang="en-US" altLang="zh-TW" dirty="0" smtClean="0">
                <a:hlinkClick r:id="rId3"/>
              </a:rPr>
              <a:t>/</a:t>
            </a:r>
            <a:endParaRPr lang="en-US" altLang="zh-TW" dirty="0" smtClean="0"/>
          </a:p>
          <a:p>
            <a:pPr lvl="1">
              <a:spcBef>
                <a:spcPts val="0"/>
              </a:spcBef>
            </a:pPr>
            <a:endParaRPr lang="zh-TW" altLang="en-US" dirty="0"/>
          </a:p>
          <a:p>
            <a:pPr marL="514350" lvl="0" indent="-514350">
              <a:spcBef>
                <a:spcPts val="0"/>
              </a:spcBef>
              <a:buFont typeface="+mj-lt"/>
              <a:buAutoNum type="arabicPeriod"/>
            </a:pPr>
            <a:r>
              <a:rPr lang="zh-CN" altLang="en-US" dirty="0" smtClean="0"/>
              <a:t>百度</a:t>
            </a:r>
            <a:endParaRPr lang="en-US" altLang="zh-CN" dirty="0" smtClean="0"/>
          </a:p>
          <a:p>
            <a:pPr lvl="1">
              <a:spcBef>
                <a:spcPts val="0"/>
              </a:spcBef>
            </a:pPr>
            <a:r>
              <a:rPr lang="en-US" altLang="zh-TW" dirty="0">
                <a:hlinkClick r:id="rId4"/>
              </a:rPr>
              <a:t>https://</a:t>
            </a:r>
            <a:r>
              <a:rPr lang="en-US" altLang="zh-TW" dirty="0" smtClean="0">
                <a:hlinkClick r:id="rId4"/>
              </a:rPr>
              <a:t>www.baidu.com/</a:t>
            </a:r>
            <a:endParaRPr lang="en-US" altLang="zh-TW" dirty="0" smtClean="0"/>
          </a:p>
          <a:p>
            <a:pPr lvl="1">
              <a:spcBef>
                <a:spcPts val="0"/>
              </a:spcBef>
            </a:pPr>
            <a:endParaRPr lang="en-US" altLang="zh-TW" dirty="0"/>
          </a:p>
          <a:p>
            <a:pPr marL="514350" indent="-514350">
              <a:spcBef>
                <a:spcPts val="0"/>
              </a:spcBef>
              <a:buFont typeface="+mj-lt"/>
              <a:buAutoNum type="arabicPeriod"/>
            </a:pPr>
            <a:r>
              <a:rPr lang="en-US" altLang="zh-CN" dirty="0" err="1" smtClean="0"/>
              <a:t>Stackoverflow</a:t>
            </a:r>
            <a:endParaRPr lang="en-US" altLang="zh-CN" dirty="0" smtClean="0"/>
          </a:p>
          <a:p>
            <a:pPr lvl="1">
              <a:spcBef>
                <a:spcPts val="0"/>
              </a:spcBef>
            </a:pPr>
            <a:r>
              <a:rPr lang="en-US" altLang="zh-TW" dirty="0">
                <a:hlinkClick r:id="rId5"/>
              </a:rPr>
              <a:t>https://stackoverflow.com</a:t>
            </a:r>
            <a:r>
              <a:rPr lang="en-US" altLang="zh-TW" dirty="0" smtClean="0">
                <a:hlinkClick r:id="rId5"/>
              </a:rPr>
              <a:t>/</a:t>
            </a:r>
            <a:endParaRPr lang="en-US" altLang="zh-TW" dirty="0"/>
          </a:p>
          <a:p>
            <a:pPr lvl="1">
              <a:spcBef>
                <a:spcPts val="0"/>
              </a:spcBef>
            </a:pPr>
            <a:endParaRPr lang="en-US" altLang="zh-TW" dirty="0" smtClean="0"/>
          </a:p>
          <a:p>
            <a:pPr marL="514350" indent="-514350">
              <a:spcBef>
                <a:spcPts val="0"/>
              </a:spcBef>
              <a:buFont typeface="+mj-lt"/>
              <a:buAutoNum type="arabicPeriod"/>
            </a:pPr>
            <a:r>
              <a:rPr lang="en-US" altLang="zh-TW" dirty="0" smtClean="0"/>
              <a:t>CSDN</a:t>
            </a:r>
          </a:p>
          <a:p>
            <a:pPr lvl="1">
              <a:spcBef>
                <a:spcPts val="0"/>
              </a:spcBef>
            </a:pPr>
            <a:r>
              <a:rPr lang="en-US" altLang="zh-TW" dirty="0">
                <a:hlinkClick r:id="rId6"/>
              </a:rPr>
              <a:t>https://</a:t>
            </a:r>
            <a:r>
              <a:rPr lang="en-US" altLang="zh-TW" dirty="0" smtClean="0">
                <a:hlinkClick r:id="rId6"/>
              </a:rPr>
              <a:t>www.csdn.net/</a:t>
            </a:r>
            <a:endParaRPr lang="en-US" altLang="zh-TW" dirty="0" smtClean="0"/>
          </a:p>
          <a:p>
            <a:pPr lvl="1">
              <a:spcBef>
                <a:spcPts val="0"/>
              </a:spcBef>
            </a:pPr>
            <a:endParaRPr lang="en-US" altLang="zh-TW"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37</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瀏覽器搜索</a:t>
            </a:r>
            <a:endParaRPr lang="zh-TW" altLang="en-US" dirty="0">
              <a:solidFill>
                <a:srgbClr val="024E6A"/>
              </a:solidFill>
            </a:endParaRPr>
          </a:p>
        </p:txBody>
      </p:sp>
    </p:spTree>
    <p:extLst>
      <p:ext uri="{BB962C8B-B14F-4D97-AF65-F5344CB8AC3E}">
        <p14:creationId xmlns:p14="http://schemas.microsoft.com/office/powerpoint/2010/main" val="374020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TW" altLang="en-US" dirty="0"/>
              <a:t>又稱</a:t>
            </a:r>
            <a:r>
              <a:rPr lang="zh-TW" altLang="en-US" b="1" dirty="0"/>
              <a:t>橡皮鴨除錯法</a:t>
            </a:r>
            <a:r>
              <a:rPr lang="zh-TW" altLang="en-US" dirty="0"/>
              <a:t>、</a:t>
            </a:r>
            <a:r>
              <a:rPr lang="zh-TW" altLang="en-US" b="1" dirty="0"/>
              <a:t>黃鴨除蟲法</a:t>
            </a:r>
            <a:r>
              <a:rPr lang="zh-TW" altLang="en-US" dirty="0"/>
              <a:t>（</a:t>
            </a:r>
            <a:r>
              <a:rPr lang="en-US" altLang="zh-TW" dirty="0"/>
              <a:t>Rubber Duck Debugging</a:t>
            </a:r>
            <a:r>
              <a:rPr lang="zh-TW" altLang="en-US" dirty="0" smtClean="0"/>
              <a:t>）</a:t>
            </a:r>
            <a:endParaRPr lang="en-US" altLang="zh-TW" dirty="0" smtClean="0"/>
          </a:p>
          <a:p>
            <a:pPr marL="0" lvl="0" indent="0">
              <a:spcBef>
                <a:spcPts val="0"/>
              </a:spcBef>
              <a:buNone/>
            </a:pPr>
            <a:endParaRPr lang="en-US" altLang="zh-TW" dirty="0"/>
          </a:p>
          <a:p>
            <a:pPr marL="0" lvl="0" indent="0">
              <a:spcBef>
                <a:spcPts val="0"/>
              </a:spcBef>
              <a:buNone/>
            </a:pPr>
            <a:r>
              <a:rPr lang="zh-TW" altLang="en-US" dirty="0" smtClean="0"/>
              <a:t>是</a:t>
            </a:r>
            <a:r>
              <a:rPr lang="zh-TW" altLang="en-US" dirty="0"/>
              <a:t>可在軟體工程中使用的一種程式碼除错的方法。方法就是在程式的除錯或測試過程中，操作人耐心地向小黃鴨解釋每一行程式的作用，以此來激發靈感與發現矛盾。</a:t>
            </a:r>
            <a:endParaRPr lang="en-US" altLang="zh-TW"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38</a:t>
            </a:fld>
            <a:endParaRPr lang="zh-TW" altLang="en-US"/>
          </a:p>
        </p:txBody>
      </p:sp>
      <p:sp>
        <p:nvSpPr>
          <p:cNvPr id="4" name="標題 3"/>
          <p:cNvSpPr>
            <a:spLocks noGrp="1"/>
          </p:cNvSpPr>
          <p:nvPr>
            <p:ph type="title"/>
          </p:nvPr>
        </p:nvSpPr>
        <p:spPr/>
        <p:txBody>
          <a:bodyPr/>
          <a:lstStyle/>
          <a:p>
            <a:pPr lvl="0">
              <a:spcBef>
                <a:spcPts val="0"/>
              </a:spcBef>
            </a:pPr>
            <a:r>
              <a:rPr lang="zh-TW" altLang="en-US" dirty="0"/>
              <a:t>小黃鴨除錯法</a:t>
            </a:r>
            <a:endParaRPr lang="en-US" altLang="zh-CN" dirty="0"/>
          </a:p>
        </p:txBody>
      </p:sp>
    </p:spTree>
    <p:extLst>
      <p:ext uri="{BB962C8B-B14F-4D97-AF65-F5344CB8AC3E}">
        <p14:creationId xmlns:p14="http://schemas.microsoft.com/office/powerpoint/2010/main" val="46809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實作需求或功能前，注意看條件是什麼，結果要的是什麼。避免搞錯方向，浪費時間</a:t>
            </a:r>
            <a:r>
              <a:rPr lang="zh-CN" altLang="en-US" dirty="0" smtClean="0"/>
              <a:t>。不明白就要跟 </a:t>
            </a:r>
            <a:r>
              <a:rPr lang="en-US" altLang="zh-CN" dirty="0" smtClean="0"/>
              <a:t>PM </a:t>
            </a:r>
            <a:r>
              <a:rPr lang="zh-CN" altLang="en-US" dirty="0" smtClean="0"/>
              <a:t>討論清楚。</a:t>
            </a:r>
            <a:endParaRPr lang="en-US" altLang="zh-CN" dirty="0" smtClean="0"/>
          </a:p>
          <a:p>
            <a:pPr marL="0" lvl="0" indent="0">
              <a:spcBef>
                <a:spcPts val="0"/>
              </a:spcBef>
              <a:buNone/>
            </a:pPr>
            <a:r>
              <a:rPr lang="zh-CN" altLang="en-US" dirty="0" smtClean="0"/>
              <a:t>有時</a:t>
            </a:r>
            <a:r>
              <a:rPr lang="zh-CN" altLang="en-US" dirty="0" smtClean="0"/>
              <a:t>間的話可以畫流程圖。</a:t>
            </a:r>
            <a:endParaRPr lang="en-US" altLang="zh-CN" dirty="0" smtClean="0"/>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39</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a:solidFill>
                  <a:srgbClr val="024E6A"/>
                </a:solidFill>
              </a:rPr>
              <a:t>1</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156093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514350" lvl="0" indent="-514350">
              <a:spcBef>
                <a:spcPts val="0"/>
              </a:spcBef>
              <a:buFont typeface="+mj-lt"/>
              <a:buAutoNum type="arabicPeriod"/>
            </a:pPr>
            <a:r>
              <a:rPr lang="zh-TW" altLang="en-US" dirty="0"/>
              <a:t>發現程式錯誤的存在。（</a:t>
            </a:r>
            <a:r>
              <a:rPr lang="en-US" altLang="zh-TW" dirty="0"/>
              <a:t>bug</a:t>
            </a:r>
            <a:r>
              <a:rPr lang="zh-TW" altLang="en-US" dirty="0"/>
              <a:t>）</a:t>
            </a:r>
          </a:p>
          <a:p>
            <a:pPr marL="514350" lvl="0" indent="-514350">
              <a:spcBef>
                <a:spcPts val="0"/>
              </a:spcBef>
              <a:buFont typeface="+mj-lt"/>
              <a:buAutoNum type="arabicPeriod"/>
            </a:pPr>
            <a:r>
              <a:rPr lang="zh-TW" altLang="en-US" dirty="0"/>
              <a:t>對錯誤進行定位。</a:t>
            </a:r>
          </a:p>
          <a:p>
            <a:pPr marL="514350" lvl="0" indent="-514350">
              <a:spcBef>
                <a:spcPts val="0"/>
              </a:spcBef>
              <a:buFont typeface="+mj-lt"/>
              <a:buAutoNum type="arabicPeriod"/>
            </a:pPr>
            <a:r>
              <a:rPr lang="zh-TW" altLang="en-US" dirty="0"/>
              <a:t>確定錯誤產生的原因。（</a:t>
            </a:r>
            <a:r>
              <a:rPr lang="en-US" altLang="zh-TW" dirty="0"/>
              <a:t>root cause</a:t>
            </a:r>
            <a:r>
              <a:rPr lang="zh-TW" altLang="en-US" dirty="0"/>
              <a:t>）</a:t>
            </a:r>
          </a:p>
          <a:p>
            <a:pPr marL="514350" lvl="0" indent="-514350">
              <a:spcBef>
                <a:spcPts val="0"/>
              </a:spcBef>
              <a:buFont typeface="+mj-lt"/>
              <a:buAutoNum type="arabicPeriod"/>
            </a:pPr>
            <a:r>
              <a:rPr lang="zh-TW" altLang="en-US" dirty="0"/>
              <a:t>提出糾正錯誤的解決辦法。</a:t>
            </a:r>
          </a:p>
          <a:p>
            <a:pPr marL="514350" lvl="0" indent="-514350">
              <a:spcBef>
                <a:spcPts val="0"/>
              </a:spcBef>
              <a:buFont typeface="+mj-lt"/>
              <a:buAutoNum type="arabicPeriod"/>
            </a:pPr>
            <a:r>
              <a:rPr lang="zh-TW" altLang="en-US" dirty="0"/>
              <a:t>對程式錯誤予以改正或重構，重新測試。</a:t>
            </a:r>
          </a:p>
          <a:p>
            <a:pPr marL="0" lvl="0" indent="0">
              <a:spcBef>
                <a:spcPts val="0"/>
              </a:spcBef>
              <a:buNone/>
            </a:pPr>
            <a:endParaRPr lang="zh-TW" altLang="en-US" dirty="0"/>
          </a:p>
          <a:p>
            <a:pPr marL="0" indent="0">
              <a:buNone/>
            </a:pP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除錯基本步驟</a:t>
            </a:r>
            <a:endParaRPr lang="zh-TW" altLang="en-US" dirty="0">
              <a:solidFill>
                <a:srgbClr val="024E6A"/>
              </a:solidFill>
            </a:endParaRPr>
          </a:p>
        </p:txBody>
      </p:sp>
    </p:spTree>
    <p:extLst>
      <p:ext uri="{BB962C8B-B14F-4D97-AF65-F5344CB8AC3E}">
        <p14:creationId xmlns:p14="http://schemas.microsoft.com/office/powerpoint/2010/main" val="148778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避免使用 </a:t>
            </a:r>
            <a:r>
              <a:rPr lang="en-US" altLang="zh-CN" dirty="0" smtClean="0"/>
              <a:t>magic number</a:t>
            </a:r>
          </a:p>
          <a:p>
            <a:pPr marL="0" lvl="0" indent="0">
              <a:spcBef>
                <a:spcPts val="0"/>
              </a:spcBef>
              <a:buNone/>
            </a:pPr>
            <a:endParaRPr lang="zh-TW" altLang="en-US" dirty="0"/>
          </a:p>
          <a:p>
            <a:pPr marL="0" lvl="0" indent="0">
              <a:spcBef>
                <a:spcPts val="0"/>
              </a:spcBef>
              <a:buNone/>
            </a:pPr>
            <a:r>
              <a:rPr lang="en-US" altLang="zh-TW" dirty="0"/>
              <a:t>if (x &gt; 100) </a:t>
            </a:r>
            <a:r>
              <a:rPr lang="en-US" altLang="zh-TW" dirty="0" smtClean="0"/>
              <a:t>{</a:t>
            </a:r>
          </a:p>
          <a:p>
            <a:pPr marL="0" lvl="0" indent="0">
              <a:spcBef>
                <a:spcPts val="0"/>
              </a:spcBef>
              <a:buNone/>
            </a:pPr>
            <a:r>
              <a:rPr lang="en-US" altLang="zh-TW" dirty="0" smtClean="0"/>
              <a:t> </a:t>
            </a:r>
            <a:r>
              <a:rPr lang="en-US" altLang="zh-TW" i="1" dirty="0" smtClean="0"/>
              <a:t>//...</a:t>
            </a:r>
          </a:p>
          <a:p>
            <a:pPr marL="0" lvl="0" indent="0">
              <a:spcBef>
                <a:spcPts val="0"/>
              </a:spcBef>
              <a:buNone/>
            </a:pPr>
            <a:r>
              <a:rPr lang="en-US" altLang="zh-TW" dirty="0" smtClean="0"/>
              <a:t>}</a:t>
            </a:r>
          </a:p>
          <a:p>
            <a:pPr marL="0" lvl="0" indent="0">
              <a:spcBef>
                <a:spcPts val="0"/>
              </a:spcBef>
              <a:buNone/>
            </a:pPr>
            <a:endParaRPr lang="en-US" altLang="zh-TW" dirty="0"/>
          </a:p>
          <a:p>
            <a:pPr marL="0" lvl="0" indent="0">
              <a:spcBef>
                <a:spcPts val="0"/>
              </a:spcBef>
              <a:buNone/>
            </a:pPr>
            <a:r>
              <a:rPr lang="en-US" altLang="zh-TW" dirty="0"/>
              <a:t>switch(x) </a:t>
            </a:r>
            <a:r>
              <a:rPr lang="en-US" altLang="zh-TW" dirty="0" smtClean="0"/>
              <a:t>{</a:t>
            </a:r>
          </a:p>
          <a:p>
            <a:pPr marL="0" lvl="0" indent="0">
              <a:spcBef>
                <a:spcPts val="0"/>
              </a:spcBef>
              <a:buNone/>
            </a:pPr>
            <a:r>
              <a:rPr lang="en-US" altLang="zh-TW" dirty="0" smtClean="0"/>
              <a:t> </a:t>
            </a:r>
            <a:r>
              <a:rPr lang="en-US" altLang="zh-TW" dirty="0"/>
              <a:t>case 12</a:t>
            </a:r>
            <a:r>
              <a:rPr lang="en-US" altLang="zh-TW" dirty="0" smtClean="0"/>
              <a:t>:</a:t>
            </a:r>
          </a:p>
          <a:p>
            <a:pPr marL="0" lvl="0" indent="0">
              <a:spcBef>
                <a:spcPts val="0"/>
              </a:spcBef>
              <a:buNone/>
            </a:pPr>
            <a:r>
              <a:rPr lang="en-US" altLang="zh-TW" dirty="0" smtClean="0"/>
              <a:t> </a:t>
            </a:r>
            <a:r>
              <a:rPr lang="en-US" altLang="zh-TW" i="1" dirty="0" smtClean="0"/>
              <a:t>//..</a:t>
            </a:r>
          </a:p>
          <a:p>
            <a:pPr marL="0" lvl="0" indent="0">
              <a:spcBef>
                <a:spcPts val="0"/>
              </a:spcBef>
              <a:buNone/>
            </a:pPr>
            <a:r>
              <a:rPr lang="en-US" altLang="zh-TW" dirty="0" smtClean="0"/>
              <a:t> </a:t>
            </a:r>
            <a:r>
              <a:rPr lang="en-US" altLang="zh-TW" dirty="0"/>
              <a:t>break</a:t>
            </a:r>
            <a:r>
              <a:rPr lang="en-US" altLang="zh-TW" dirty="0" smtClean="0"/>
              <a:t>;</a:t>
            </a:r>
          </a:p>
          <a:p>
            <a:pPr marL="0" lvl="0" indent="0">
              <a:spcBef>
                <a:spcPts val="0"/>
              </a:spcBef>
              <a:buNone/>
            </a:pPr>
            <a:r>
              <a:rPr lang="en-US" altLang="zh-TW" dirty="0" smtClean="0"/>
              <a:t>}</a:t>
            </a:r>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40</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a:solidFill>
                  <a:srgbClr val="024E6A"/>
                </a:solidFill>
              </a:rPr>
              <a:t>2</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42162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20000"/>
          </a:bodyPr>
          <a:lstStyle/>
          <a:p>
            <a:pPr marL="0" lvl="0" indent="0">
              <a:spcBef>
                <a:spcPts val="0"/>
              </a:spcBef>
              <a:buNone/>
            </a:pPr>
            <a:r>
              <a:rPr lang="zh-CN" altLang="en-US" dirty="0" smtClean="0"/>
              <a:t>寫註解， 有助於自己或他人</a:t>
            </a:r>
            <a:r>
              <a:rPr lang="zh-CN" altLang="en-US" dirty="0"/>
              <a:t>日後看或維護</a:t>
            </a:r>
            <a:r>
              <a:rPr lang="zh-CN" altLang="en-US" dirty="0" smtClean="0"/>
              <a:t>程式碼。</a:t>
            </a:r>
            <a:endParaRPr lang="en-US" altLang="zh-CN" dirty="0" smtClean="0"/>
          </a:p>
          <a:p>
            <a:pPr marL="0" lvl="0" indent="0">
              <a:spcBef>
                <a:spcPts val="0"/>
              </a:spcBef>
              <a:buNone/>
            </a:pPr>
            <a:endParaRPr lang="en-US" altLang="zh-CN" dirty="0" smtClean="0"/>
          </a:p>
          <a:p>
            <a:pPr marL="0" lvl="0" indent="0">
              <a:spcBef>
                <a:spcPts val="0"/>
              </a:spcBef>
              <a:buNone/>
            </a:pPr>
            <a:endParaRPr lang="en-US" altLang="zh-CN" dirty="0" smtClean="0"/>
          </a:p>
          <a:p>
            <a:pPr>
              <a:spcBef>
                <a:spcPts val="0"/>
              </a:spcBef>
            </a:pPr>
            <a:r>
              <a:rPr lang="zh-CN" altLang="en-US" dirty="0" smtClean="0"/>
              <a:t>單行註解：</a:t>
            </a:r>
            <a:endParaRPr lang="en-US" altLang="zh-CN" dirty="0"/>
          </a:p>
          <a:p>
            <a:pPr lvl="1">
              <a:spcBef>
                <a:spcPts val="0"/>
              </a:spcBef>
            </a:pPr>
            <a:r>
              <a:rPr lang="en-US" altLang="zh-CN" dirty="0" smtClean="0"/>
              <a:t>//  （</a:t>
            </a:r>
            <a:r>
              <a:rPr lang="zh-CN" altLang="en-US" dirty="0"/>
              <a:t>快捷鍵 </a:t>
            </a:r>
            <a:r>
              <a:rPr lang="en-US" altLang="zh-CN" dirty="0"/>
              <a:t>ctrl + / </a:t>
            </a:r>
            <a:r>
              <a:rPr lang="en-US" altLang="zh-CN" dirty="0" smtClean="0"/>
              <a:t>)</a:t>
            </a:r>
          </a:p>
          <a:p>
            <a:pPr lvl="1">
              <a:spcBef>
                <a:spcPts val="0"/>
              </a:spcBef>
            </a:pPr>
            <a:r>
              <a:rPr lang="en-US" altLang="zh-CN" dirty="0" smtClean="0"/>
              <a:t>/* */</a:t>
            </a:r>
          </a:p>
          <a:p>
            <a:pPr>
              <a:spcBef>
                <a:spcPts val="0"/>
              </a:spcBef>
            </a:pPr>
            <a:endParaRPr lang="en-US" altLang="zh-CN" dirty="0" smtClean="0"/>
          </a:p>
          <a:p>
            <a:pPr>
              <a:spcBef>
                <a:spcPts val="0"/>
              </a:spcBef>
            </a:pPr>
            <a:r>
              <a:rPr lang="zh-CN" altLang="en-US" dirty="0" smtClean="0"/>
              <a:t>多行註解</a:t>
            </a:r>
            <a:endParaRPr lang="en-US" altLang="zh-CN" dirty="0" smtClean="0"/>
          </a:p>
          <a:p>
            <a:pPr lvl="1">
              <a:spcBef>
                <a:spcPts val="0"/>
              </a:spcBef>
            </a:pPr>
            <a:r>
              <a:rPr lang="en-US" altLang="zh-CN" dirty="0" smtClean="0"/>
              <a:t>//</a:t>
            </a:r>
          </a:p>
          <a:p>
            <a:pPr marL="457200" lvl="1" indent="0">
              <a:spcBef>
                <a:spcPts val="0"/>
              </a:spcBef>
              <a:buNone/>
            </a:pPr>
            <a:r>
              <a:rPr lang="en-US" altLang="zh-CN" dirty="0" smtClean="0"/>
              <a:t>   //</a:t>
            </a:r>
          </a:p>
          <a:p>
            <a:pPr marL="457200" lvl="1" indent="0">
              <a:spcBef>
                <a:spcPts val="0"/>
              </a:spcBef>
              <a:buNone/>
            </a:pPr>
            <a:r>
              <a:rPr lang="en-US" altLang="zh-CN" dirty="0" smtClean="0"/>
              <a:t>   //</a:t>
            </a:r>
          </a:p>
          <a:p>
            <a:pPr lvl="1">
              <a:spcBef>
                <a:spcPts val="0"/>
              </a:spcBef>
            </a:pPr>
            <a:r>
              <a:rPr lang="en-US" altLang="zh-CN" dirty="0" smtClean="0"/>
              <a:t>/*</a:t>
            </a:r>
          </a:p>
          <a:p>
            <a:pPr marL="457200" lvl="1" indent="0">
              <a:spcBef>
                <a:spcPts val="0"/>
              </a:spcBef>
              <a:buNone/>
            </a:pPr>
            <a:r>
              <a:rPr lang="en-US" altLang="zh-CN" dirty="0" smtClean="0"/>
              <a:t>   */</a:t>
            </a:r>
            <a:endParaRPr lang="en-US" altLang="zh-CN" dirty="0"/>
          </a:p>
          <a:p>
            <a:pPr>
              <a:spcBef>
                <a:spcPts val="0"/>
              </a:spcBef>
            </a:pPr>
            <a:endParaRPr lang="en-US" altLang="zh-CN" dirty="0"/>
          </a:p>
          <a:p>
            <a:pPr>
              <a:spcBef>
                <a:spcPts val="0"/>
              </a:spcBef>
            </a:pPr>
            <a:r>
              <a:rPr lang="zh-CN" altLang="en-US" dirty="0" smtClean="0"/>
              <a:t>類或方法註解</a:t>
            </a:r>
            <a:r>
              <a:rPr lang="en-US" altLang="zh-CN" dirty="0" smtClean="0"/>
              <a:t>:</a:t>
            </a:r>
          </a:p>
          <a:p>
            <a:pPr lvl="1">
              <a:spcBef>
                <a:spcPts val="0"/>
              </a:spcBef>
            </a:pPr>
            <a:r>
              <a:rPr lang="en-US" altLang="zh-CN" dirty="0" smtClean="0"/>
              <a:t>/**</a:t>
            </a:r>
          </a:p>
          <a:p>
            <a:pPr marL="457200" lvl="1" indent="0">
              <a:spcBef>
                <a:spcPts val="0"/>
              </a:spcBef>
              <a:buNone/>
            </a:pPr>
            <a:r>
              <a:rPr lang="en-US" altLang="zh-CN" dirty="0" smtClean="0"/>
              <a:t>   */</a:t>
            </a:r>
          </a:p>
          <a:p>
            <a:pPr marL="457200" lvl="1" indent="0">
              <a:spcBef>
                <a:spcPts val="0"/>
              </a:spcBef>
              <a:buNone/>
            </a:pPr>
            <a:endParaRPr lang="en-US" altLang="zh-CN" dirty="0" smtClean="0"/>
          </a:p>
          <a:p>
            <a:pPr>
              <a:spcBef>
                <a:spcPts val="0"/>
              </a:spcBef>
            </a:pPr>
            <a:r>
              <a:rPr lang="en-US" altLang="zh-CN" dirty="0" smtClean="0"/>
              <a:t>Xml </a:t>
            </a:r>
            <a:r>
              <a:rPr lang="zh-CN" altLang="en-US" dirty="0" smtClean="0"/>
              <a:t>註解：</a:t>
            </a:r>
            <a:endParaRPr lang="en-US" altLang="zh-CN" dirty="0" smtClean="0"/>
          </a:p>
          <a:p>
            <a:pPr lvl="1">
              <a:spcBef>
                <a:spcPts val="0"/>
              </a:spcBef>
            </a:pPr>
            <a:r>
              <a:rPr lang="en-US" altLang="zh-CN" dirty="0" smtClean="0"/>
              <a:t>&lt;!--   --&gt;</a:t>
            </a:r>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41</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a:solidFill>
                  <a:srgbClr val="024E6A"/>
                </a:solidFill>
              </a:rPr>
              <a:t>3</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419735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程式碼複製和貼上，很方便，但一不注意就可能出現 </a:t>
            </a:r>
            <a:r>
              <a:rPr lang="en-US" altLang="zh-CN" dirty="0" smtClean="0"/>
              <a:t>bug</a:t>
            </a:r>
            <a:r>
              <a:rPr lang="zh-CN" altLang="en-US" dirty="0" smtClean="0"/>
              <a:t>。</a:t>
            </a:r>
            <a:endParaRPr lang="en-US" altLang="zh-CN" dirty="0" smtClean="0"/>
          </a:p>
          <a:p>
            <a:pPr marL="0" lvl="0" indent="0">
              <a:spcBef>
                <a:spcPts val="0"/>
              </a:spcBef>
              <a:buNone/>
            </a:pPr>
            <a:r>
              <a:rPr lang="zh-CN" altLang="en-US" dirty="0" smtClean="0"/>
              <a:t>注意記得修改內容或打印的訊息！</a:t>
            </a:r>
            <a:endParaRPr lang="en-US" altLang="zh-CN" dirty="0" smtClean="0"/>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42</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a:solidFill>
                  <a:srgbClr val="024E6A"/>
                </a:solidFill>
              </a:rPr>
              <a:t>4</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143829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20000"/>
          </a:bodyPr>
          <a:lstStyle/>
          <a:p>
            <a:pPr marL="0" lvl="0" indent="0">
              <a:spcBef>
                <a:spcPts val="0"/>
              </a:spcBef>
              <a:buNone/>
            </a:pPr>
            <a:r>
              <a:rPr lang="zh-CN" altLang="en-US" dirty="0" smtClean="0"/>
              <a:t>單例模式（</a:t>
            </a:r>
            <a:r>
              <a:rPr lang="en-US" altLang="zh-CN" dirty="0" smtClean="0"/>
              <a:t>Singleton</a:t>
            </a:r>
            <a:r>
              <a:rPr lang="zh-CN" altLang="en-US" dirty="0" smtClean="0"/>
              <a:t>）：</a:t>
            </a:r>
            <a:endParaRPr lang="en-US" altLang="zh-CN" dirty="0"/>
          </a:p>
          <a:p>
            <a:pPr marL="0" lvl="0" indent="0">
              <a:spcBef>
                <a:spcPts val="0"/>
              </a:spcBef>
              <a:buNone/>
            </a:pPr>
            <a:r>
              <a:rPr lang="zh-TW" altLang="en-US" dirty="0" smtClean="0"/>
              <a:t>保證</a:t>
            </a:r>
            <a:r>
              <a:rPr lang="zh-TW" altLang="en-US" dirty="0"/>
              <a:t>一個類別只會產生一個物件，而且要提供存取該物件的統一</a:t>
            </a:r>
            <a:r>
              <a:rPr lang="zh-TW" altLang="en-US" dirty="0" smtClean="0"/>
              <a:t>方法</a:t>
            </a:r>
            <a:endParaRPr lang="en-US" altLang="zh-TW" dirty="0" smtClean="0"/>
          </a:p>
          <a:p>
            <a:pPr marL="0" lvl="0" indent="0">
              <a:spcBef>
                <a:spcPts val="0"/>
              </a:spcBef>
              <a:buNone/>
            </a:pPr>
            <a:endParaRPr lang="en-US" altLang="zh-CN" dirty="0"/>
          </a:p>
          <a:p>
            <a:pPr marL="0" lvl="0" indent="0">
              <a:spcBef>
                <a:spcPts val="0"/>
              </a:spcBef>
              <a:buNone/>
            </a:pPr>
            <a:endParaRPr lang="en-US" altLang="zh-CN" dirty="0" smtClean="0"/>
          </a:p>
          <a:p>
            <a:pPr marL="0" indent="0">
              <a:buNone/>
            </a:pPr>
            <a:r>
              <a:rPr lang="en-US" altLang="zh-TW" dirty="0"/>
              <a:t>public class </a:t>
            </a:r>
            <a:r>
              <a:rPr lang="en-US" altLang="zh-TW" dirty="0" smtClean="0"/>
              <a:t>Singleton </a:t>
            </a:r>
            <a:r>
              <a:rPr lang="en-US" altLang="zh-TW" dirty="0"/>
              <a:t>{</a:t>
            </a:r>
          </a:p>
          <a:p>
            <a:pPr marL="0" indent="0">
              <a:buNone/>
            </a:pPr>
            <a:r>
              <a:rPr lang="en-US" altLang="zh-TW" dirty="0"/>
              <a:t>    private static class </a:t>
            </a:r>
            <a:r>
              <a:rPr lang="en-US" altLang="zh-TW" dirty="0" err="1"/>
              <a:t>SingletonHolder</a:t>
            </a:r>
            <a:r>
              <a:rPr lang="en-US" altLang="zh-TW" dirty="0"/>
              <a:t> </a:t>
            </a:r>
            <a:r>
              <a:rPr lang="en-US" altLang="zh-TW" dirty="0" smtClean="0"/>
              <a:t>{</a:t>
            </a:r>
          </a:p>
          <a:p>
            <a:pPr marL="0" indent="0">
              <a:buNone/>
            </a:pPr>
            <a:r>
              <a:rPr lang="en-US" altLang="zh-TW" dirty="0"/>
              <a:t> </a:t>
            </a:r>
            <a:r>
              <a:rPr lang="en-US" altLang="zh-TW" dirty="0" smtClean="0"/>
              <a:t>       // </a:t>
            </a:r>
            <a:r>
              <a:rPr lang="zh-CN" altLang="en-US" dirty="0" smtClean="0"/>
              <a:t>靜態初始器，由 </a:t>
            </a:r>
            <a:r>
              <a:rPr lang="en-US" altLang="zh-CN" dirty="0" smtClean="0"/>
              <a:t>JVM </a:t>
            </a:r>
            <a:r>
              <a:rPr lang="zh-CN" altLang="en-US" dirty="0" smtClean="0"/>
              <a:t>來保證線程安全</a:t>
            </a:r>
            <a:endParaRPr lang="en-US" altLang="zh-TW" dirty="0"/>
          </a:p>
          <a:p>
            <a:pPr marL="0" indent="0">
              <a:buNone/>
            </a:pPr>
            <a:r>
              <a:rPr lang="en-US" altLang="zh-TW" dirty="0"/>
              <a:t>        public static Singleton </a:t>
            </a:r>
            <a:r>
              <a:rPr lang="en-US" altLang="zh-TW" dirty="0" err="1"/>
              <a:t>singleton</a:t>
            </a:r>
            <a:r>
              <a:rPr lang="en-US" altLang="zh-TW" dirty="0"/>
              <a:t> = new Singleton();</a:t>
            </a:r>
          </a:p>
          <a:p>
            <a:pPr marL="0" indent="0">
              <a:buNone/>
            </a:pPr>
            <a:r>
              <a:rPr lang="zh-TW" altLang="en-US" dirty="0"/>
              <a:t>    </a:t>
            </a:r>
            <a:r>
              <a:rPr lang="en-US" altLang="zh-TW" dirty="0"/>
              <a:t>}</a:t>
            </a:r>
          </a:p>
          <a:p>
            <a:pPr marL="0" indent="0">
              <a:buNone/>
            </a:pPr>
            <a:r>
              <a:rPr lang="zh-TW" altLang="en-US" dirty="0"/>
              <a:t>    </a:t>
            </a:r>
          </a:p>
          <a:p>
            <a:pPr marL="0" indent="0">
              <a:buNone/>
            </a:pPr>
            <a:r>
              <a:rPr lang="en-US" altLang="zh-TW" dirty="0"/>
              <a:t>    public static Singleton </a:t>
            </a:r>
            <a:r>
              <a:rPr lang="en-US" altLang="zh-TW" dirty="0" err="1"/>
              <a:t>getInstance</a:t>
            </a:r>
            <a:r>
              <a:rPr lang="en-US" altLang="zh-TW" dirty="0"/>
              <a:t>() {</a:t>
            </a:r>
          </a:p>
          <a:p>
            <a:pPr marL="0" indent="0">
              <a:buNone/>
            </a:pPr>
            <a:r>
              <a:rPr lang="en-US" altLang="zh-TW" dirty="0"/>
              <a:t>        return </a:t>
            </a:r>
            <a:r>
              <a:rPr lang="en-US" altLang="zh-TW" dirty="0" err="1"/>
              <a:t>SingletonHolder.singleton</a:t>
            </a:r>
            <a:r>
              <a:rPr lang="en-US" altLang="zh-TW" dirty="0"/>
              <a:t>;</a:t>
            </a:r>
          </a:p>
          <a:p>
            <a:pPr marL="0" indent="0">
              <a:buNone/>
            </a:pPr>
            <a:r>
              <a:rPr lang="zh-TW" altLang="en-US" dirty="0"/>
              <a:t>    </a:t>
            </a:r>
            <a:r>
              <a:rPr lang="en-US" altLang="zh-TW" dirty="0"/>
              <a:t>}</a:t>
            </a:r>
          </a:p>
          <a:p>
            <a:pPr marL="0" indent="0">
              <a:buNone/>
            </a:pPr>
            <a:r>
              <a:rPr lang="en-US" altLang="zh-TW" dirty="0"/>
              <a:t>}</a:t>
            </a:r>
            <a:endParaRPr lang="en-US" altLang="zh-CN" dirty="0" smtClean="0"/>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43</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a:solidFill>
                  <a:srgbClr val="024E6A"/>
                </a:solidFill>
              </a:rPr>
              <a:t>5</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406237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77500" lnSpcReduction="20000"/>
          </a:bodyPr>
          <a:lstStyle/>
          <a:p>
            <a:pPr marL="0" lvl="0" indent="0">
              <a:spcBef>
                <a:spcPts val="0"/>
              </a:spcBef>
              <a:buNone/>
            </a:pPr>
            <a:r>
              <a:rPr lang="zh-CN" altLang="en-US" dirty="0" smtClean="0"/>
              <a:t>將相同的判斷邏輯或程式片段，提取出來成為一個方法，避免漏改！</a:t>
            </a:r>
            <a:endParaRPr lang="en-US" altLang="zh-CN" dirty="0" smtClean="0"/>
          </a:p>
          <a:p>
            <a:pPr marL="0" lvl="0" indent="0">
              <a:spcBef>
                <a:spcPts val="0"/>
              </a:spcBef>
              <a:buNone/>
            </a:pPr>
            <a:endParaRPr lang="en-US" altLang="zh-CN" dirty="0"/>
          </a:p>
          <a:p>
            <a:pPr marL="0" lvl="0" indent="0">
              <a:spcBef>
                <a:spcPts val="0"/>
              </a:spcBef>
              <a:buNone/>
            </a:pPr>
            <a:endParaRPr lang="en-US" altLang="zh-CN" dirty="0" smtClean="0"/>
          </a:p>
          <a:p>
            <a:pPr marL="0" indent="0">
              <a:buNone/>
            </a:pPr>
            <a:r>
              <a:rPr lang="en-US" altLang="zh-TW" dirty="0"/>
              <a:t>if (</a:t>
            </a:r>
            <a:r>
              <a:rPr lang="en-US" altLang="zh-TW" u="sng" dirty="0" err="1"/>
              <a:t>conditionA</a:t>
            </a:r>
            <a:r>
              <a:rPr lang="en-US" altLang="zh-TW" u="sng" dirty="0"/>
              <a:t> &amp;&amp; </a:t>
            </a:r>
            <a:r>
              <a:rPr lang="en-US" altLang="zh-TW" u="sng" dirty="0" err="1"/>
              <a:t>conditionB</a:t>
            </a:r>
            <a:r>
              <a:rPr lang="en-US" altLang="zh-TW" u="sng" dirty="0"/>
              <a:t>) {</a:t>
            </a:r>
          </a:p>
          <a:p>
            <a:pPr marL="0" indent="0">
              <a:buNone/>
            </a:pPr>
            <a:r>
              <a:rPr lang="en-US" altLang="zh-TW" dirty="0" smtClean="0"/>
              <a:t>  // </a:t>
            </a:r>
            <a:r>
              <a:rPr lang="en-US" altLang="zh-TW" dirty="0"/>
              <a:t>do ...</a:t>
            </a:r>
          </a:p>
          <a:p>
            <a:pPr marL="0" indent="0">
              <a:buNone/>
            </a:pPr>
            <a:r>
              <a:rPr lang="en-US" altLang="zh-TW" dirty="0"/>
              <a:t>}</a:t>
            </a:r>
          </a:p>
          <a:p>
            <a:pPr marL="0" indent="0">
              <a:buNone/>
            </a:pPr>
            <a:endParaRPr lang="zh-TW" altLang="en-US" dirty="0"/>
          </a:p>
          <a:p>
            <a:pPr marL="0" indent="0">
              <a:buNone/>
            </a:pPr>
            <a:r>
              <a:rPr lang="en-US" altLang="zh-TW" dirty="0"/>
              <a:t>if (</a:t>
            </a:r>
            <a:r>
              <a:rPr lang="en-US" altLang="zh-TW" u="sng" dirty="0" err="1"/>
              <a:t>conditionA</a:t>
            </a:r>
            <a:r>
              <a:rPr lang="en-US" altLang="zh-TW" u="sng" dirty="0"/>
              <a:t> &amp;&amp; </a:t>
            </a:r>
            <a:r>
              <a:rPr lang="en-US" altLang="zh-TW" u="sng" dirty="0" err="1"/>
              <a:t>conditionB</a:t>
            </a:r>
            <a:r>
              <a:rPr lang="en-US" altLang="zh-TW" u="sng" dirty="0"/>
              <a:t>) {</a:t>
            </a:r>
          </a:p>
          <a:p>
            <a:pPr marL="0" indent="0">
              <a:buNone/>
            </a:pPr>
            <a:r>
              <a:rPr lang="en-US" altLang="zh-TW" dirty="0" smtClean="0"/>
              <a:t>  // </a:t>
            </a:r>
            <a:r>
              <a:rPr lang="en-US" altLang="zh-TW" dirty="0"/>
              <a:t>do ...</a:t>
            </a:r>
          </a:p>
          <a:p>
            <a:pPr marL="0" indent="0">
              <a:buNone/>
            </a:pPr>
            <a:r>
              <a:rPr lang="en-US" altLang="zh-TW" dirty="0"/>
              <a:t>}</a:t>
            </a:r>
          </a:p>
          <a:p>
            <a:pPr marL="0" indent="0">
              <a:buNone/>
            </a:pPr>
            <a:endParaRPr lang="zh-TW" altLang="en-US" dirty="0"/>
          </a:p>
          <a:p>
            <a:pPr marL="0" indent="0">
              <a:buNone/>
            </a:pPr>
            <a:r>
              <a:rPr lang="en-US" altLang="zh-TW" dirty="0"/>
              <a:t>if (</a:t>
            </a:r>
            <a:r>
              <a:rPr lang="en-US" altLang="zh-TW" u="sng" dirty="0" err="1"/>
              <a:t>conditionA</a:t>
            </a:r>
            <a:r>
              <a:rPr lang="en-US" altLang="zh-TW" u="sng" dirty="0"/>
              <a:t> &amp;&amp; </a:t>
            </a:r>
            <a:r>
              <a:rPr lang="en-US" altLang="zh-TW" u="sng" dirty="0" err="1"/>
              <a:t>conditionB</a:t>
            </a:r>
            <a:r>
              <a:rPr lang="en-US" altLang="zh-TW" u="sng" dirty="0"/>
              <a:t>) {</a:t>
            </a:r>
          </a:p>
          <a:p>
            <a:pPr marL="0" indent="0">
              <a:buNone/>
            </a:pPr>
            <a:r>
              <a:rPr lang="en-US" altLang="zh-TW" dirty="0" smtClean="0"/>
              <a:t>  // </a:t>
            </a:r>
            <a:r>
              <a:rPr lang="en-US" altLang="zh-TW" dirty="0"/>
              <a:t>do ...</a:t>
            </a:r>
          </a:p>
          <a:p>
            <a:pPr marL="0" indent="0">
              <a:buNone/>
            </a:pPr>
            <a:r>
              <a:rPr lang="en-US" altLang="zh-TW" dirty="0"/>
              <a:t>}</a:t>
            </a:r>
          </a:p>
          <a:p>
            <a:pPr marL="0" lvl="0" indent="0">
              <a:spcBef>
                <a:spcPts val="0"/>
              </a:spcBef>
              <a:buNone/>
            </a:pPr>
            <a:endParaRPr lang="en-US" altLang="zh-CN" dirty="0" smtClean="0"/>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44</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a:solidFill>
                  <a:srgbClr val="024E6A"/>
                </a:solidFill>
              </a:rPr>
              <a:t>6</a:t>
            </a:r>
            <a:r>
              <a:rPr lang="zh-CN" altLang="en-US" dirty="0" smtClean="0">
                <a:solidFill>
                  <a:srgbClr val="024E6A"/>
                </a:solidFill>
              </a:rPr>
              <a:t>）</a:t>
            </a:r>
            <a:endParaRPr lang="zh-TW" altLang="en-US" dirty="0">
              <a:solidFill>
                <a:srgbClr val="024E6A"/>
              </a:solidFill>
            </a:endParaRPr>
          </a:p>
        </p:txBody>
      </p:sp>
      <p:sp>
        <p:nvSpPr>
          <p:cNvPr id="5" name="文字方塊 4"/>
          <p:cNvSpPr txBox="1"/>
          <p:nvPr/>
        </p:nvSpPr>
        <p:spPr>
          <a:xfrm>
            <a:off x="6342888" y="1687354"/>
            <a:ext cx="5010912" cy="5170646"/>
          </a:xfrm>
          <a:prstGeom prst="rect">
            <a:avLst/>
          </a:prstGeom>
          <a:noFill/>
        </p:spPr>
        <p:txBody>
          <a:bodyPr wrap="square" rtlCol="0">
            <a:spAutoFit/>
          </a:bodyPr>
          <a:lstStyle/>
          <a:p>
            <a:r>
              <a:rPr lang="en-US" altLang="zh-TW" sz="2200" dirty="0" err="1">
                <a:solidFill>
                  <a:srgbClr val="FF0000"/>
                </a:solidFill>
                <a:latin typeface="Arial" panose="020B0604020202020204" pitchFamily="34" charset="0"/>
                <a:ea typeface="微軟正黑體" panose="020B0604030504040204" pitchFamily="34" charset="-120"/>
                <a:cs typeface="Arial" panose="020B0604020202020204" pitchFamily="34" charset="0"/>
              </a:rPr>
              <a:t>b</a:t>
            </a:r>
            <a:r>
              <a:rPr lang="en-US" altLang="zh-TW" sz="2200" dirty="0" err="1" smtClean="0">
                <a:solidFill>
                  <a:srgbClr val="FF0000"/>
                </a:solidFill>
                <a:latin typeface="Arial" panose="020B0604020202020204" pitchFamily="34" charset="0"/>
                <a:ea typeface="微軟正黑體" panose="020B0604030504040204" pitchFamily="34" charset="-120"/>
                <a:cs typeface="Arial" panose="020B0604020202020204" pitchFamily="34" charset="0"/>
              </a:rPr>
              <a:t>oolean</a:t>
            </a:r>
            <a:r>
              <a:rPr lang="en-US" altLang="zh-TW" sz="2200" dirty="0" smtClean="0">
                <a:solidFill>
                  <a:srgbClr val="FF0000"/>
                </a:solidFill>
                <a:latin typeface="Arial" panose="020B0604020202020204" pitchFamily="34" charset="0"/>
                <a:ea typeface="微軟正黑體" panose="020B0604030504040204" pitchFamily="34" charset="-120"/>
                <a:cs typeface="Arial" panose="020B0604020202020204" pitchFamily="34" charset="0"/>
              </a:rPr>
              <a:t> condition() {</a:t>
            </a:r>
          </a:p>
          <a:p>
            <a:r>
              <a:rPr lang="en-US" altLang="zh-TW" sz="22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2200" dirty="0" smtClean="0">
                <a:solidFill>
                  <a:srgbClr val="FF0000"/>
                </a:solidFill>
                <a:latin typeface="Arial" panose="020B0604020202020204" pitchFamily="34" charset="0"/>
                <a:ea typeface="微軟正黑體" panose="020B0604030504040204" pitchFamily="34" charset="-120"/>
                <a:cs typeface="Arial" panose="020B0604020202020204" pitchFamily="34" charset="0"/>
              </a:rPr>
              <a:t> return </a:t>
            </a:r>
            <a:r>
              <a:rPr lang="en-US" altLang="zh-TW" sz="2200" dirty="0" err="1" smtClean="0">
                <a:solidFill>
                  <a:srgbClr val="FF0000"/>
                </a:solidFill>
                <a:latin typeface="Arial" panose="020B0604020202020204" pitchFamily="34" charset="0"/>
                <a:ea typeface="微軟正黑體" panose="020B0604030504040204" pitchFamily="34" charset="-120"/>
                <a:cs typeface="Arial" panose="020B0604020202020204" pitchFamily="34" charset="0"/>
              </a:rPr>
              <a:t>condictionA</a:t>
            </a:r>
            <a:r>
              <a:rPr lang="en-US" altLang="zh-TW" sz="2200" dirty="0" smtClean="0">
                <a:solidFill>
                  <a:srgbClr val="FF0000"/>
                </a:solidFill>
                <a:latin typeface="Arial" panose="020B0604020202020204" pitchFamily="34" charset="0"/>
                <a:ea typeface="微軟正黑體" panose="020B0604030504040204" pitchFamily="34" charset="-120"/>
                <a:cs typeface="Arial" panose="020B0604020202020204" pitchFamily="34" charset="0"/>
              </a:rPr>
              <a:t> &amp;&amp; </a:t>
            </a:r>
            <a:r>
              <a:rPr lang="en-US" altLang="zh-TW" sz="2200" dirty="0" err="1" smtClean="0">
                <a:solidFill>
                  <a:srgbClr val="FF0000"/>
                </a:solidFill>
                <a:latin typeface="Arial" panose="020B0604020202020204" pitchFamily="34" charset="0"/>
                <a:ea typeface="微軟正黑體" panose="020B0604030504040204" pitchFamily="34" charset="-120"/>
                <a:cs typeface="Arial" panose="020B0604020202020204" pitchFamily="34" charset="0"/>
              </a:rPr>
              <a:t>condictionB</a:t>
            </a:r>
            <a:r>
              <a:rPr lang="en-US" altLang="zh-TW" sz="2200" dirty="0" smtClean="0">
                <a:solidFill>
                  <a:srgbClr val="FF0000"/>
                </a:solidFill>
                <a:latin typeface="Arial" panose="020B0604020202020204" pitchFamily="34" charset="0"/>
                <a:ea typeface="微軟正黑體" panose="020B0604030504040204" pitchFamily="34" charset="-120"/>
                <a:cs typeface="Arial" panose="020B0604020202020204" pitchFamily="34" charset="0"/>
              </a:rPr>
              <a:t>;</a:t>
            </a:r>
          </a:p>
          <a:p>
            <a:r>
              <a:rPr lang="en-US" altLang="zh-TW" sz="2200" u="sng" dirty="0">
                <a:solidFill>
                  <a:srgbClr val="FF0000"/>
                </a:solidFill>
                <a:latin typeface="Arial" panose="020B0604020202020204" pitchFamily="34" charset="0"/>
                <a:ea typeface="微軟正黑體" panose="020B0604030504040204" pitchFamily="34" charset="-120"/>
                <a:cs typeface="Arial" panose="020B0604020202020204" pitchFamily="34" charset="0"/>
              </a:rPr>
              <a:t>}</a:t>
            </a:r>
            <a:r>
              <a:rPr lang="en-US" altLang="zh-TW" sz="2200" u="sng"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
            </a:r>
            <a:br>
              <a:rPr lang="en-US" altLang="zh-TW" sz="2200" u="sng"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br>
            <a:r>
              <a:rPr lang="en-US" altLang="zh-TW" sz="2200" u="sng"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
            </a:r>
            <a:br>
              <a:rPr lang="en-US" altLang="zh-TW" sz="2200" u="sng"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br>
            <a:r>
              <a:rPr lang="en-US" altLang="zh-TW" sz="2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if (</a:t>
            </a:r>
            <a:r>
              <a:rPr lang="en-US" altLang="zh-TW" sz="2200" dirty="0" smtClean="0">
                <a:solidFill>
                  <a:srgbClr val="FF0000"/>
                </a:solidFill>
                <a:latin typeface="Arial" panose="020B0604020202020204" pitchFamily="34" charset="0"/>
                <a:ea typeface="微軟正黑體" panose="020B0604030504040204" pitchFamily="34" charset="-120"/>
                <a:cs typeface="Arial" panose="020B0604020202020204" pitchFamily="34" charset="0"/>
              </a:rPr>
              <a:t>condition()</a:t>
            </a:r>
            <a:r>
              <a:rPr lang="en-US" altLang="zh-TW" sz="2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 </a:t>
            </a:r>
            <a:r>
              <a:rPr lang="en-US" altLang="zh-TW" sz="2200" dirty="0">
                <a:solidFill>
                  <a:srgbClr val="024F6C"/>
                </a:solidFill>
                <a:latin typeface="Arial" panose="020B0604020202020204" pitchFamily="34" charset="0"/>
                <a:ea typeface="微軟正黑體" panose="020B0604030504040204" pitchFamily="34" charset="-120"/>
                <a:cs typeface="Arial" panose="020B0604020202020204" pitchFamily="34" charset="0"/>
              </a:rPr>
              <a:t>{</a:t>
            </a:r>
          </a:p>
          <a:p>
            <a:r>
              <a:rPr lang="en-US" altLang="zh-TW" sz="2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  // do ...</a:t>
            </a:r>
          </a:p>
          <a:p>
            <a:r>
              <a:rPr lang="en-US" altLang="zh-TW" sz="2200" u="sng"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a:t>
            </a:r>
          </a:p>
          <a:p>
            <a:endParaRPr lang="zh-TW" altLang="en-US" sz="2200" u="sng" dirty="0">
              <a:solidFill>
                <a:srgbClr val="024F6C"/>
              </a:solidFill>
              <a:latin typeface="Arial" panose="020B0604020202020204" pitchFamily="34" charset="0"/>
              <a:ea typeface="微軟正黑體" panose="020B0604030504040204" pitchFamily="34" charset="-120"/>
              <a:cs typeface="Arial" panose="020B0604020202020204" pitchFamily="34" charset="0"/>
            </a:endParaRPr>
          </a:p>
          <a:p>
            <a:r>
              <a:rPr lang="en-US" altLang="zh-TW" sz="2200" dirty="0">
                <a:solidFill>
                  <a:srgbClr val="024F6C"/>
                </a:solidFill>
                <a:latin typeface="Arial" panose="020B0604020202020204" pitchFamily="34" charset="0"/>
                <a:ea typeface="微軟正黑體" panose="020B0604030504040204" pitchFamily="34" charset="-120"/>
                <a:cs typeface="Arial" panose="020B0604020202020204" pitchFamily="34" charset="0"/>
              </a:rPr>
              <a:t>if </a:t>
            </a:r>
            <a:r>
              <a:rPr lang="en-US" altLang="zh-TW" sz="2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a:t>
            </a:r>
            <a:r>
              <a:rPr lang="en-US" altLang="zh-TW" sz="2200" dirty="0">
                <a:solidFill>
                  <a:srgbClr val="FF0000"/>
                </a:solidFill>
                <a:latin typeface="Arial" panose="020B0604020202020204" pitchFamily="34" charset="0"/>
                <a:ea typeface="微軟正黑體" panose="020B0604030504040204" pitchFamily="34" charset="-120"/>
                <a:cs typeface="Arial" panose="020B0604020202020204" pitchFamily="34" charset="0"/>
              </a:rPr>
              <a:t>condition</a:t>
            </a:r>
            <a:r>
              <a:rPr lang="en-US" altLang="zh-TW" sz="2200" dirty="0" smtClean="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2200" dirty="0">
                <a:solidFill>
                  <a:srgbClr val="024F6C"/>
                </a:solidFill>
                <a:latin typeface="Arial" panose="020B0604020202020204" pitchFamily="34" charset="0"/>
                <a:ea typeface="微軟正黑體" panose="020B0604030504040204" pitchFamily="34" charset="-120"/>
                <a:cs typeface="Arial" panose="020B0604020202020204" pitchFamily="34" charset="0"/>
              </a:rPr>
              <a:t>{</a:t>
            </a:r>
          </a:p>
          <a:p>
            <a:r>
              <a:rPr lang="en-US" altLang="zh-TW" sz="2200" dirty="0">
                <a:solidFill>
                  <a:srgbClr val="024F6C"/>
                </a:solidFill>
                <a:latin typeface="Arial" panose="020B0604020202020204" pitchFamily="34" charset="0"/>
                <a:ea typeface="微軟正黑體" panose="020B0604030504040204" pitchFamily="34" charset="-120"/>
                <a:cs typeface="Arial" panose="020B0604020202020204" pitchFamily="34" charset="0"/>
              </a:rPr>
              <a:t>  // do ...</a:t>
            </a:r>
          </a:p>
          <a:p>
            <a:r>
              <a:rPr lang="en-US" altLang="zh-TW" sz="2200" u="sng" dirty="0">
                <a:solidFill>
                  <a:srgbClr val="024F6C"/>
                </a:solidFill>
                <a:latin typeface="Arial" panose="020B0604020202020204" pitchFamily="34" charset="0"/>
                <a:ea typeface="微軟正黑體" panose="020B0604030504040204" pitchFamily="34" charset="-120"/>
                <a:cs typeface="Arial" panose="020B0604020202020204" pitchFamily="34" charset="0"/>
              </a:rPr>
              <a:t>}</a:t>
            </a:r>
          </a:p>
          <a:p>
            <a:endParaRPr lang="zh-TW" altLang="en-US" sz="2200" u="sng" dirty="0">
              <a:solidFill>
                <a:srgbClr val="024F6C"/>
              </a:solidFill>
              <a:latin typeface="Arial" panose="020B0604020202020204" pitchFamily="34" charset="0"/>
              <a:ea typeface="微軟正黑體" panose="020B0604030504040204" pitchFamily="34" charset="-120"/>
              <a:cs typeface="Arial" panose="020B0604020202020204" pitchFamily="34" charset="0"/>
            </a:endParaRPr>
          </a:p>
          <a:p>
            <a:r>
              <a:rPr lang="en-US" altLang="zh-TW" sz="2200" dirty="0">
                <a:solidFill>
                  <a:srgbClr val="024F6C"/>
                </a:solidFill>
                <a:latin typeface="Arial" panose="020B0604020202020204" pitchFamily="34" charset="0"/>
                <a:ea typeface="微軟正黑體" panose="020B0604030504040204" pitchFamily="34" charset="-120"/>
                <a:cs typeface="Arial" panose="020B0604020202020204" pitchFamily="34" charset="0"/>
              </a:rPr>
              <a:t>if </a:t>
            </a:r>
            <a:r>
              <a:rPr lang="en-US" altLang="zh-TW" sz="2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a:t>
            </a:r>
            <a:r>
              <a:rPr lang="en-US" altLang="zh-TW" sz="2200" dirty="0" smtClean="0">
                <a:solidFill>
                  <a:srgbClr val="FF0000"/>
                </a:solidFill>
                <a:latin typeface="Arial" panose="020B0604020202020204" pitchFamily="34" charset="0"/>
                <a:ea typeface="微軟正黑體" panose="020B0604030504040204" pitchFamily="34" charset="-120"/>
                <a:cs typeface="Arial" panose="020B0604020202020204" pitchFamily="34" charset="0"/>
              </a:rPr>
              <a:t>condition()</a:t>
            </a:r>
            <a:r>
              <a:rPr lang="en-US" altLang="zh-TW" sz="22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 </a:t>
            </a:r>
            <a:r>
              <a:rPr lang="en-US" altLang="zh-TW" sz="2200" dirty="0">
                <a:solidFill>
                  <a:srgbClr val="024F6C"/>
                </a:solidFill>
                <a:latin typeface="Arial" panose="020B0604020202020204" pitchFamily="34" charset="0"/>
                <a:ea typeface="微軟正黑體" panose="020B0604030504040204" pitchFamily="34" charset="-120"/>
                <a:cs typeface="Arial" panose="020B0604020202020204" pitchFamily="34" charset="0"/>
              </a:rPr>
              <a:t>{</a:t>
            </a:r>
          </a:p>
          <a:p>
            <a:r>
              <a:rPr lang="en-US" altLang="zh-TW" sz="2200" dirty="0">
                <a:solidFill>
                  <a:srgbClr val="024F6C"/>
                </a:solidFill>
                <a:latin typeface="Arial" panose="020B0604020202020204" pitchFamily="34" charset="0"/>
                <a:ea typeface="微軟正黑體" panose="020B0604030504040204" pitchFamily="34" charset="-120"/>
                <a:cs typeface="Arial" panose="020B0604020202020204" pitchFamily="34" charset="0"/>
              </a:rPr>
              <a:t>  // do ...</a:t>
            </a:r>
          </a:p>
          <a:p>
            <a:r>
              <a:rPr lang="en-US" altLang="zh-TW" sz="2200" u="sng" dirty="0">
                <a:solidFill>
                  <a:srgbClr val="024F6C"/>
                </a:solidFill>
                <a:latin typeface="Arial" panose="020B0604020202020204" pitchFamily="34" charset="0"/>
                <a:ea typeface="微軟正黑體" panose="020B0604030504040204" pitchFamily="34" charset="-120"/>
                <a:cs typeface="Arial" panose="020B0604020202020204" pitchFamily="34" charset="0"/>
              </a:rPr>
              <a:t>}</a:t>
            </a:r>
          </a:p>
        </p:txBody>
      </p:sp>
      <p:sp>
        <p:nvSpPr>
          <p:cNvPr id="6" name="向右箭號 5"/>
          <p:cNvSpPr/>
          <p:nvPr/>
        </p:nvSpPr>
        <p:spPr>
          <a:xfrm>
            <a:off x="4857496" y="3535636"/>
            <a:ext cx="1060704" cy="26826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6179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注意 </a:t>
            </a:r>
            <a:r>
              <a:rPr lang="en-US" altLang="zh-CN" dirty="0" smtClean="0"/>
              <a:t>coding style</a:t>
            </a:r>
            <a:r>
              <a:rPr lang="zh-CN" altLang="en-US" dirty="0" smtClean="0"/>
              <a:t>，命名，以及</a:t>
            </a:r>
            <a:r>
              <a:rPr lang="zh-CN" altLang="en-US" dirty="0" smtClean="0"/>
              <a:t>排版（</a:t>
            </a:r>
            <a:r>
              <a:rPr lang="en-US" altLang="zh-CN" dirty="0" smtClean="0"/>
              <a:t>ctrl + shift + f</a:t>
            </a:r>
            <a:r>
              <a:rPr lang="zh-CN" altLang="en-US" dirty="0" smtClean="0"/>
              <a:t>）</a:t>
            </a: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45</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a:solidFill>
                  <a:srgbClr val="024E6A"/>
                </a:solidFill>
              </a:rPr>
              <a:t>7</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407615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0" lvl="0" indent="0">
              <a:spcBef>
                <a:spcPts val="0"/>
              </a:spcBef>
              <a:buNone/>
            </a:pPr>
            <a:r>
              <a:rPr lang="zh-CN" altLang="en-US" dirty="0" smtClean="0"/>
              <a:t>注意 </a:t>
            </a:r>
            <a:r>
              <a:rPr lang="en-US" altLang="zh-CN" dirty="0" smtClean="0"/>
              <a:t>switch </a:t>
            </a:r>
            <a:r>
              <a:rPr lang="zh-CN" altLang="en-US" dirty="0" smtClean="0"/>
              <a:t>語法，要不要 </a:t>
            </a:r>
            <a:r>
              <a:rPr lang="en-US" altLang="zh-CN" dirty="0" smtClean="0"/>
              <a:t>break</a:t>
            </a:r>
            <a:r>
              <a:rPr lang="zh-CN" altLang="en-US" dirty="0"/>
              <a:t>？</a:t>
            </a:r>
            <a:r>
              <a:rPr lang="zh-CN" altLang="en-US" dirty="0" smtClean="0"/>
              <a:t> 是否需要寫 </a:t>
            </a:r>
            <a:r>
              <a:rPr lang="en-US" altLang="zh-CN" dirty="0" smtClean="0"/>
              <a:t>default</a:t>
            </a:r>
            <a:r>
              <a:rPr lang="zh-CN" altLang="en-US" dirty="0"/>
              <a:t>？</a:t>
            </a:r>
            <a:endParaRPr lang="en-US" altLang="zh-CN" dirty="0" smtClean="0"/>
          </a:p>
          <a:p>
            <a:pPr marL="0" lvl="0" indent="0">
              <a:spcBef>
                <a:spcPts val="0"/>
              </a:spcBef>
              <a:buNone/>
            </a:pPr>
            <a:endParaRPr lang="en-US" altLang="zh-CN" dirty="0" smtClean="0"/>
          </a:p>
          <a:p>
            <a:pPr marL="0" lvl="0" indent="0">
              <a:spcBef>
                <a:spcPts val="0"/>
              </a:spcBef>
              <a:buNone/>
            </a:pPr>
            <a:r>
              <a:rPr lang="en-US" altLang="zh-CN" dirty="0" smtClean="0"/>
              <a:t>switch </a:t>
            </a:r>
            <a:r>
              <a:rPr lang="en-US" altLang="zh-CN" dirty="0"/>
              <a:t>(x) {</a:t>
            </a:r>
          </a:p>
          <a:p>
            <a:pPr marL="0" lvl="0" indent="0">
              <a:spcBef>
                <a:spcPts val="0"/>
              </a:spcBef>
              <a:buNone/>
            </a:pPr>
            <a:r>
              <a:rPr lang="en-US" altLang="zh-CN" dirty="0" smtClean="0"/>
              <a:t>    case </a:t>
            </a:r>
            <a:r>
              <a:rPr lang="en-US" altLang="zh-CN" dirty="0"/>
              <a:t>a:</a:t>
            </a:r>
          </a:p>
          <a:p>
            <a:pPr marL="0" lvl="0" indent="0">
              <a:spcBef>
                <a:spcPts val="0"/>
              </a:spcBef>
              <a:buNone/>
            </a:pPr>
            <a:r>
              <a:rPr lang="en-US" altLang="zh-CN" dirty="0"/>
              <a:t>	</a:t>
            </a:r>
            <a:r>
              <a:rPr lang="en-US" altLang="zh-CN" dirty="0" smtClean="0"/>
              <a:t>// </a:t>
            </a:r>
            <a:r>
              <a:rPr lang="en-US" altLang="zh-CN" dirty="0"/>
              <a:t>...</a:t>
            </a:r>
          </a:p>
          <a:p>
            <a:pPr marL="0" lvl="0" indent="0">
              <a:spcBef>
                <a:spcPts val="0"/>
              </a:spcBef>
              <a:buNone/>
            </a:pPr>
            <a:r>
              <a:rPr lang="en-US" altLang="zh-CN" dirty="0" smtClean="0"/>
              <a:t>    case </a:t>
            </a:r>
            <a:r>
              <a:rPr lang="en-US" altLang="zh-CN" dirty="0"/>
              <a:t>b:</a:t>
            </a:r>
          </a:p>
          <a:p>
            <a:pPr marL="0" lvl="0" indent="0">
              <a:spcBef>
                <a:spcPts val="0"/>
              </a:spcBef>
              <a:buNone/>
            </a:pPr>
            <a:r>
              <a:rPr lang="en-US" altLang="zh-CN" dirty="0"/>
              <a:t>	</a:t>
            </a:r>
            <a:r>
              <a:rPr lang="en-US" altLang="zh-CN" dirty="0" smtClean="0"/>
              <a:t>// ...</a:t>
            </a:r>
          </a:p>
          <a:p>
            <a:pPr marL="0" lvl="0" indent="0">
              <a:spcBef>
                <a:spcPts val="0"/>
              </a:spcBef>
              <a:buNone/>
            </a:pPr>
            <a:r>
              <a:rPr lang="en-US" altLang="zh-CN" dirty="0"/>
              <a:t>	break;</a:t>
            </a:r>
          </a:p>
          <a:p>
            <a:pPr marL="0" lvl="0" indent="0">
              <a:spcBef>
                <a:spcPts val="0"/>
              </a:spcBef>
              <a:buNone/>
            </a:pPr>
            <a:r>
              <a:rPr lang="en-US" altLang="zh-CN" dirty="0" smtClean="0"/>
              <a:t>    case </a:t>
            </a:r>
            <a:r>
              <a:rPr lang="en-US" altLang="zh-CN" dirty="0"/>
              <a:t>c:</a:t>
            </a:r>
          </a:p>
          <a:p>
            <a:pPr marL="0" lvl="0" indent="0">
              <a:spcBef>
                <a:spcPts val="0"/>
              </a:spcBef>
              <a:buNone/>
            </a:pPr>
            <a:r>
              <a:rPr lang="en-US" altLang="zh-CN" dirty="0"/>
              <a:t>	</a:t>
            </a:r>
            <a:r>
              <a:rPr lang="en-US" altLang="zh-CN" dirty="0" smtClean="0"/>
              <a:t>// </a:t>
            </a:r>
            <a:r>
              <a:rPr lang="en-US" altLang="zh-CN" dirty="0"/>
              <a:t>...</a:t>
            </a:r>
          </a:p>
          <a:p>
            <a:pPr marL="0" lvl="0" indent="0">
              <a:spcBef>
                <a:spcPts val="0"/>
              </a:spcBef>
              <a:buNone/>
            </a:pPr>
            <a:r>
              <a:rPr lang="en-US" altLang="zh-CN" dirty="0"/>
              <a:t>	</a:t>
            </a:r>
            <a:r>
              <a:rPr lang="en-US" altLang="zh-CN" dirty="0" smtClean="0"/>
              <a:t>break</a:t>
            </a:r>
            <a:r>
              <a:rPr lang="en-US" altLang="zh-CN" dirty="0"/>
              <a:t>;</a:t>
            </a:r>
          </a:p>
          <a:p>
            <a:pPr marL="0" lvl="0" indent="0">
              <a:spcBef>
                <a:spcPts val="0"/>
              </a:spcBef>
              <a:buNone/>
            </a:pPr>
            <a:r>
              <a:rPr lang="en-US" altLang="zh-CN" dirty="0" smtClean="0"/>
              <a:t>    default</a:t>
            </a:r>
            <a:r>
              <a:rPr lang="en-US" altLang="zh-CN" dirty="0"/>
              <a:t>:</a:t>
            </a:r>
          </a:p>
          <a:p>
            <a:pPr marL="0" lvl="0" indent="0">
              <a:spcBef>
                <a:spcPts val="0"/>
              </a:spcBef>
              <a:buNone/>
            </a:pPr>
            <a:r>
              <a:rPr lang="en-US" altLang="zh-CN" dirty="0"/>
              <a:t>	</a:t>
            </a:r>
            <a:r>
              <a:rPr lang="en-US" altLang="zh-CN" dirty="0" smtClean="0"/>
              <a:t>// </a:t>
            </a:r>
            <a:r>
              <a:rPr lang="en-US" altLang="zh-CN" dirty="0"/>
              <a:t>...</a:t>
            </a:r>
          </a:p>
          <a:p>
            <a:pPr marL="0" lvl="0" indent="0">
              <a:spcBef>
                <a:spcPts val="0"/>
              </a:spcBef>
              <a:buNone/>
            </a:pPr>
            <a:r>
              <a:rPr lang="en-US" altLang="zh-CN" dirty="0" smtClean="0"/>
              <a:t>}</a:t>
            </a:r>
          </a:p>
          <a:p>
            <a:pPr marL="0" lv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46</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a:solidFill>
                  <a:srgbClr val="024E6A"/>
                </a:solidFill>
              </a:rPr>
              <a:t>8</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342335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給 </a:t>
            </a:r>
            <a:r>
              <a:rPr lang="en-US" altLang="zh-CN" dirty="0" smtClean="0"/>
              <a:t>thread </a:t>
            </a:r>
            <a:r>
              <a:rPr lang="zh-CN" altLang="en-US" dirty="0" smtClean="0"/>
              <a:t>起個名字</a:t>
            </a:r>
            <a:endParaRPr lang="en-US" altLang="zh-CN" dirty="0" smtClean="0"/>
          </a:p>
          <a:p>
            <a:pPr marL="0" lvl="0" indent="0">
              <a:spcBef>
                <a:spcPts val="0"/>
              </a:spcBef>
              <a:buNone/>
            </a:pPr>
            <a:endParaRPr lang="en-US" altLang="zh-CN" dirty="0"/>
          </a:p>
          <a:p>
            <a:pPr marL="0" lvl="0" indent="0">
              <a:spcBef>
                <a:spcPts val="0"/>
              </a:spcBef>
              <a:buNone/>
            </a:pPr>
            <a:r>
              <a:rPr lang="en-US" altLang="zh-CN" dirty="0" smtClean="0"/>
              <a:t>new Thread</a:t>
            </a:r>
            <a:r>
              <a:rPr lang="en-US" altLang="zh-CN" dirty="0" smtClean="0"/>
              <a:t>(Runnable, </a:t>
            </a:r>
            <a:r>
              <a:rPr lang="en-US" altLang="zh-CN" dirty="0" smtClean="0">
                <a:solidFill>
                  <a:srgbClr val="FF0000"/>
                </a:solidFill>
              </a:rPr>
              <a:t>Thread name</a:t>
            </a:r>
            <a:r>
              <a:rPr lang="en-US" altLang="zh-CN" dirty="0" smtClean="0"/>
              <a:t>)</a:t>
            </a: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47</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a:solidFill>
                  <a:srgbClr val="024E6A"/>
                </a:solidFill>
              </a:rPr>
              <a:t>9</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345320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功能不大的程式碼，可以先在其他專案或者檔案實作並驗證，最後再移植過來。可以節省開發或驗證時間。</a:t>
            </a:r>
            <a:endParaRPr lang="en-US" altLang="zh-CN"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48</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smtClean="0">
                <a:solidFill>
                  <a:srgbClr val="024E6A"/>
                </a:solidFill>
              </a:rPr>
              <a:t>10</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120073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涉及到 </a:t>
            </a:r>
            <a:r>
              <a:rPr lang="en-US" altLang="zh-CN" dirty="0" smtClean="0"/>
              <a:t>IO </a:t>
            </a:r>
            <a:r>
              <a:rPr lang="zh-CN" altLang="en-US" dirty="0" smtClean="0"/>
              <a:t>操作的資源，如 </a:t>
            </a:r>
            <a:r>
              <a:rPr lang="en-US" altLang="zh-CN" dirty="0" err="1" smtClean="0"/>
              <a:t>InputSream</a:t>
            </a:r>
            <a:r>
              <a:rPr lang="en-US" altLang="zh-CN" dirty="0" smtClean="0"/>
              <a:t>/</a:t>
            </a:r>
            <a:r>
              <a:rPr lang="en-US" altLang="zh-CN" dirty="0" err="1" smtClean="0"/>
              <a:t>OutputStream</a:t>
            </a:r>
            <a:r>
              <a:rPr lang="en-US" altLang="zh-CN" dirty="0" smtClean="0"/>
              <a:t> </a:t>
            </a:r>
            <a:r>
              <a:rPr lang="zh-CN" altLang="en-US" dirty="0" smtClean="0"/>
              <a:t>等，記得要 </a:t>
            </a:r>
            <a:r>
              <a:rPr lang="en-US" altLang="zh-CN" dirty="0" smtClean="0"/>
              <a:t>close</a:t>
            </a:r>
            <a:r>
              <a:rPr lang="zh-CN" altLang="en-US" dirty="0" smtClean="0"/>
              <a:t>。</a:t>
            </a:r>
            <a:endParaRPr lang="en-US" altLang="zh-CN"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49</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smtClean="0">
                <a:solidFill>
                  <a:srgbClr val="024E6A"/>
                </a:solidFill>
              </a:rPr>
              <a:t>11</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373743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利用一些手段或工具來找到錯誤的地方，如下</a:t>
            </a:r>
            <a:endParaRPr lang="en-US" altLang="zh-TW" dirty="0" smtClean="0"/>
          </a:p>
          <a:p>
            <a:pPr marL="514350" lvl="0" indent="-514350">
              <a:spcBef>
                <a:spcPts val="0"/>
              </a:spcBef>
              <a:buFont typeface="+mj-lt"/>
              <a:buAutoNum type="arabicPeriod"/>
            </a:pPr>
            <a:endParaRPr lang="en-US" altLang="zh-TW" dirty="0"/>
          </a:p>
          <a:p>
            <a:pPr marL="514350" lvl="0" indent="-514350">
              <a:spcBef>
                <a:spcPts val="0"/>
              </a:spcBef>
              <a:buFont typeface="+mj-lt"/>
              <a:buAutoNum type="arabicPeriod"/>
            </a:pPr>
            <a:r>
              <a:rPr lang="en-US" altLang="zh-CN" dirty="0" smtClean="0"/>
              <a:t>Print </a:t>
            </a:r>
            <a:r>
              <a:rPr lang="en-US" altLang="zh-CN" dirty="0" smtClean="0"/>
              <a:t>log</a:t>
            </a:r>
            <a:endParaRPr lang="zh-TW" altLang="en-US" dirty="0"/>
          </a:p>
          <a:p>
            <a:pPr marL="514350" lvl="0" indent="-514350">
              <a:spcBef>
                <a:spcPts val="0"/>
              </a:spcBef>
              <a:buFont typeface="+mj-lt"/>
              <a:buAutoNum type="arabicPeriod"/>
            </a:pPr>
            <a:r>
              <a:rPr lang="en-US" altLang="zh-TW" dirty="0" err="1" smtClean="0"/>
              <a:t>java.util.logging.Logger</a:t>
            </a:r>
            <a:endParaRPr lang="en-US" altLang="zh-TW" dirty="0" smtClean="0"/>
          </a:p>
          <a:p>
            <a:pPr marL="514350" lvl="0" indent="-514350">
              <a:spcBef>
                <a:spcPts val="0"/>
              </a:spcBef>
              <a:buFont typeface="+mj-lt"/>
              <a:buAutoNum type="arabicPeriod"/>
            </a:pPr>
            <a:r>
              <a:rPr lang="zh-CN" altLang="en-US" dirty="0" smtClean="0"/>
              <a:t>日誌門面</a:t>
            </a:r>
            <a:r>
              <a:rPr lang="en-US" altLang="zh-CN" dirty="0" smtClean="0"/>
              <a:t>+</a:t>
            </a:r>
            <a:r>
              <a:rPr lang="zh-CN" altLang="en-US" dirty="0" smtClean="0"/>
              <a:t>日誌框架</a:t>
            </a:r>
            <a:endParaRPr lang="zh-TW" altLang="en-US" dirty="0"/>
          </a:p>
          <a:p>
            <a:pPr marL="514350" lvl="0" indent="-514350">
              <a:spcBef>
                <a:spcPts val="0"/>
              </a:spcBef>
              <a:buFont typeface="+mj-lt"/>
              <a:buAutoNum type="arabicPeriod"/>
            </a:pPr>
            <a:r>
              <a:rPr lang="en-US" altLang="zh-CN" dirty="0" smtClean="0"/>
              <a:t>debugger</a:t>
            </a:r>
          </a:p>
          <a:p>
            <a:pPr marL="514350" lvl="0" indent="-514350">
              <a:spcBef>
                <a:spcPts val="0"/>
              </a:spcBef>
              <a:buFont typeface="+mj-lt"/>
              <a:buAutoNum type="arabicPeriod"/>
            </a:pPr>
            <a:r>
              <a:rPr lang="en-US" altLang="zh-CN" dirty="0" err="1" smtClean="0"/>
              <a:t>SpotBugs（FindBugs</a:t>
            </a:r>
            <a:r>
              <a:rPr lang="en-US" altLang="zh-CN" dirty="0" smtClean="0"/>
              <a:t>）</a:t>
            </a:r>
          </a:p>
          <a:p>
            <a:pPr marL="514350" lvl="0" indent="-514350">
              <a:spcBef>
                <a:spcPts val="0"/>
              </a:spcBef>
              <a:buFont typeface="+mj-lt"/>
              <a:buAutoNum type="arabicPeriod"/>
            </a:pPr>
            <a:r>
              <a:rPr lang="zh-CN" altLang="en-US" dirty="0" smtClean="0"/>
              <a:t>其他 </a:t>
            </a:r>
            <a:r>
              <a:rPr lang="en-US" altLang="zh-CN" dirty="0" smtClean="0"/>
              <a:t>Java </a:t>
            </a:r>
            <a:r>
              <a:rPr lang="zh-CN" altLang="en-US" dirty="0" smtClean="0"/>
              <a:t>工具</a:t>
            </a:r>
            <a:endParaRPr lang="en-US" altLang="zh-CN" dirty="0" smtClean="0"/>
          </a:p>
          <a:p>
            <a:pPr marL="514350" lvl="0" indent="-514350">
              <a:spcBef>
                <a:spcPts val="0"/>
              </a:spcBef>
              <a:buFont typeface="+mj-lt"/>
              <a:buAutoNum type="arabicPeriod"/>
            </a:pPr>
            <a:r>
              <a:rPr lang="en-US" altLang="zh-CN" dirty="0" smtClean="0"/>
              <a:t>MAT</a:t>
            </a:r>
          </a:p>
          <a:p>
            <a:pPr marL="514350" indent="-514350">
              <a:spcBef>
                <a:spcPts val="0"/>
              </a:spcBef>
              <a:buFont typeface="+mj-lt"/>
              <a:buAutoNum type="arabicPeriod"/>
            </a:pPr>
            <a:r>
              <a:rPr lang="zh-CN" altLang="en-US" dirty="0"/>
              <a:t>瀏覽器</a:t>
            </a:r>
            <a:r>
              <a:rPr lang="zh-CN" altLang="en-US" dirty="0" smtClean="0"/>
              <a:t>搜索</a:t>
            </a:r>
            <a:endParaRPr lang="en-US" altLang="zh-CN" dirty="0" smtClean="0"/>
          </a:p>
          <a:p>
            <a:pPr marL="514350" lvl="0" indent="-514350">
              <a:spcBef>
                <a:spcPts val="0"/>
              </a:spcBef>
              <a:buFont typeface="+mj-lt"/>
              <a:buAutoNum type="arabicPeriod"/>
            </a:pPr>
            <a:r>
              <a:rPr lang="zh-TW" altLang="en-US" dirty="0"/>
              <a:t>小黃鴨除錯</a:t>
            </a:r>
            <a:r>
              <a:rPr lang="zh-TW" altLang="en-US" dirty="0" smtClean="0"/>
              <a:t>法</a:t>
            </a:r>
            <a:endParaRPr lang="en-US" altLang="zh-CN"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如何除錯</a:t>
            </a:r>
            <a:endParaRPr lang="zh-TW" altLang="en-US" dirty="0">
              <a:solidFill>
                <a:srgbClr val="024E6A"/>
              </a:solidFill>
            </a:endParaRPr>
          </a:p>
        </p:txBody>
      </p:sp>
    </p:spTree>
    <p:extLst>
      <p:ext uri="{BB962C8B-B14F-4D97-AF65-F5344CB8AC3E}">
        <p14:creationId xmlns:p14="http://schemas.microsoft.com/office/powerpoint/2010/main" val="62532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上傳程式碼的時候，儘量做到修改一個問題點的內容。</a:t>
            </a:r>
            <a:endParaRPr lang="en-US" altLang="zh-CN" dirty="0" smtClean="0"/>
          </a:p>
          <a:p>
            <a:pPr marL="0" lvl="0" indent="0">
              <a:spcBef>
                <a:spcPts val="0"/>
              </a:spcBef>
              <a:buNone/>
            </a:pPr>
            <a:r>
              <a:rPr lang="zh-CN" altLang="en-US" dirty="0" smtClean="0"/>
              <a:t>不要一次上傳修改好幾個問題的程式碼。</a:t>
            </a:r>
            <a:endParaRPr lang="en-US" altLang="zh-CN"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50</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smtClean="0">
                <a:solidFill>
                  <a:srgbClr val="024E6A"/>
                </a:solidFill>
              </a:rPr>
              <a:t>12</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207865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應用版本排除法</a:t>
            </a:r>
            <a:endParaRPr lang="en-US" altLang="zh-CN" dirty="0" smtClean="0"/>
          </a:p>
          <a:p>
            <a:pPr marL="0" lvl="0" indent="0">
              <a:spcBef>
                <a:spcPts val="0"/>
              </a:spcBef>
              <a:buNone/>
            </a:pPr>
            <a:endParaRPr lang="en-US" altLang="zh-CN" dirty="0"/>
          </a:p>
          <a:p>
            <a:pPr marL="0" lvl="0" indent="0">
              <a:spcBef>
                <a:spcPts val="0"/>
              </a:spcBef>
              <a:buNone/>
            </a:pPr>
            <a:endParaRPr lang="en-US" altLang="zh-CN" dirty="0" smtClean="0"/>
          </a:p>
          <a:p>
            <a:pPr marL="0" lvl="0" indent="0">
              <a:spcBef>
                <a:spcPts val="0"/>
              </a:spcBef>
              <a:buNone/>
            </a:pPr>
            <a:r>
              <a:rPr lang="en-US" altLang="zh-CN" dirty="0" smtClean="0"/>
              <a:t>V1</a:t>
            </a:r>
          </a:p>
          <a:p>
            <a:pPr marL="0" lvl="0" indent="0">
              <a:spcBef>
                <a:spcPts val="0"/>
              </a:spcBef>
              <a:buNone/>
            </a:pPr>
            <a:r>
              <a:rPr lang="en-US" altLang="zh-CN" dirty="0" smtClean="0"/>
              <a:t>V2</a:t>
            </a:r>
          </a:p>
          <a:p>
            <a:pPr marL="0" lvl="0" indent="0">
              <a:spcBef>
                <a:spcPts val="0"/>
              </a:spcBef>
              <a:buNone/>
            </a:pPr>
            <a:r>
              <a:rPr lang="en-US" altLang="zh-CN" dirty="0" smtClean="0"/>
              <a:t>V3 </a:t>
            </a:r>
            <a:r>
              <a:rPr lang="zh-CN" altLang="en-US" dirty="0" smtClean="0"/>
              <a:t>功能正常</a:t>
            </a:r>
            <a:endParaRPr lang="en-US" altLang="zh-CN" dirty="0" smtClean="0"/>
          </a:p>
          <a:p>
            <a:pPr marL="0" lvl="0" indent="0">
              <a:spcBef>
                <a:spcPts val="0"/>
              </a:spcBef>
              <a:buNone/>
            </a:pPr>
            <a:r>
              <a:rPr lang="en-US" altLang="zh-CN" dirty="0" smtClean="0"/>
              <a:t>V4</a:t>
            </a:r>
          </a:p>
          <a:p>
            <a:pPr marL="0" lvl="0" indent="0">
              <a:spcBef>
                <a:spcPts val="0"/>
              </a:spcBef>
              <a:buNone/>
            </a:pPr>
            <a:r>
              <a:rPr lang="en-US" altLang="zh-CN" dirty="0" smtClean="0"/>
              <a:t>V5</a:t>
            </a:r>
          </a:p>
          <a:p>
            <a:pPr marL="0" lvl="0" indent="0">
              <a:spcBef>
                <a:spcPts val="0"/>
              </a:spcBef>
              <a:buNone/>
            </a:pPr>
            <a:r>
              <a:rPr lang="en-US" altLang="zh-CN" dirty="0" smtClean="0"/>
              <a:t>V6</a:t>
            </a:r>
          </a:p>
          <a:p>
            <a:pPr marL="0" lvl="0" indent="0">
              <a:spcBef>
                <a:spcPts val="0"/>
              </a:spcBef>
              <a:buNone/>
            </a:pPr>
            <a:r>
              <a:rPr lang="en-US" altLang="zh-CN" dirty="0" smtClean="0"/>
              <a:t>V7 </a:t>
            </a:r>
          </a:p>
          <a:p>
            <a:pPr marL="0" lvl="0" indent="0">
              <a:spcBef>
                <a:spcPts val="0"/>
              </a:spcBef>
              <a:buNone/>
            </a:pPr>
            <a:r>
              <a:rPr lang="en-US" altLang="zh-CN" dirty="0" smtClean="0"/>
              <a:t>V8 </a:t>
            </a:r>
          </a:p>
          <a:p>
            <a:pPr marL="0" indent="0">
              <a:spcBef>
                <a:spcPts val="0"/>
              </a:spcBef>
              <a:buNone/>
            </a:pPr>
            <a:r>
              <a:rPr lang="en-US" altLang="zh-CN" dirty="0" smtClean="0"/>
              <a:t>V9 </a:t>
            </a:r>
            <a:r>
              <a:rPr lang="zh-CN" altLang="en-US" dirty="0" smtClean="0"/>
              <a:t>功能</a:t>
            </a:r>
            <a:r>
              <a:rPr lang="zh-CN" altLang="en-US" dirty="0"/>
              <a:t>不正常了</a:t>
            </a:r>
            <a:endParaRPr lang="en-US" altLang="zh-CN" dirty="0"/>
          </a:p>
          <a:p>
            <a:pPr marL="0" lvl="0" indent="0">
              <a:spcBef>
                <a:spcPts val="0"/>
              </a:spcBef>
              <a:buNone/>
            </a:pPr>
            <a:endParaRPr lang="en-US" altLang="zh-CN" dirty="0" smtClean="0"/>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51</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smtClean="0">
                <a:solidFill>
                  <a:srgbClr val="024E6A"/>
                </a:solidFill>
              </a:rPr>
              <a:t>13</a:t>
            </a:r>
            <a:r>
              <a:rPr lang="zh-CN" altLang="en-US" dirty="0" smtClean="0">
                <a:solidFill>
                  <a:srgbClr val="024E6A"/>
                </a:solidFill>
              </a:rPr>
              <a:t>）</a:t>
            </a:r>
            <a:endParaRPr lang="zh-TW" altLang="en-US" dirty="0">
              <a:solidFill>
                <a:srgbClr val="024E6A"/>
              </a:solidFill>
            </a:endParaRPr>
          </a:p>
        </p:txBody>
      </p:sp>
      <p:sp>
        <p:nvSpPr>
          <p:cNvPr id="5" name="弧形 4"/>
          <p:cNvSpPr/>
          <p:nvPr/>
        </p:nvSpPr>
        <p:spPr>
          <a:xfrm rot="2983072">
            <a:off x="1510617" y="3219104"/>
            <a:ext cx="2712192" cy="244514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文字方塊 5"/>
          <p:cNvSpPr txBox="1"/>
          <p:nvPr/>
        </p:nvSpPr>
        <p:spPr>
          <a:xfrm>
            <a:off x="4535424" y="3873594"/>
            <a:ext cx="3346704" cy="1200329"/>
          </a:xfrm>
          <a:prstGeom prst="rect">
            <a:avLst/>
          </a:prstGeom>
          <a:noFill/>
        </p:spPr>
        <p:txBody>
          <a:bodyPr wrap="square" rtlCol="0">
            <a:spAutoFit/>
          </a:bodyPr>
          <a:lstStyle/>
          <a:p>
            <a:r>
              <a:rPr lang="zh-CN" altLang="en-US" sz="2400" dirty="0" smtClean="0">
                <a:solidFill>
                  <a:srgbClr val="FF0000"/>
                </a:solidFill>
              </a:rPr>
              <a:t>利用二分法查看版本修改的記錄，找出可能的修改點造成功能不正常</a:t>
            </a:r>
            <a:endParaRPr lang="zh-TW" altLang="en-US" sz="2400" dirty="0">
              <a:solidFill>
                <a:srgbClr val="FF0000"/>
              </a:solidFill>
            </a:endParaRPr>
          </a:p>
        </p:txBody>
      </p:sp>
    </p:spTree>
    <p:extLst>
      <p:ext uri="{BB962C8B-B14F-4D97-AF65-F5344CB8AC3E}">
        <p14:creationId xmlns:p14="http://schemas.microsoft.com/office/powerpoint/2010/main" val="338294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放空</a:t>
            </a:r>
            <a:r>
              <a:rPr lang="en-US" altLang="zh-CN" dirty="0" smtClean="0"/>
              <a:t>~~</a:t>
            </a:r>
            <a:endParaRPr lang="en-US" altLang="zh-CN" dirty="0" smtClean="0"/>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52</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smtClean="0">
                <a:solidFill>
                  <a:srgbClr val="024E6A"/>
                </a:solidFill>
              </a:rPr>
              <a:t>14</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86585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如果 </a:t>
            </a:r>
            <a:r>
              <a:rPr lang="en-US" altLang="zh-CN" dirty="0" smtClean="0"/>
              <a:t>Bug </a:t>
            </a:r>
            <a:r>
              <a:rPr lang="zh-CN" altLang="en-US" dirty="0" smtClean="0"/>
              <a:t>很多怎麼辦？</a:t>
            </a:r>
            <a:endParaRPr lang="en-US" altLang="zh-CN" dirty="0" smtClean="0"/>
          </a:p>
          <a:p>
            <a:pPr marL="0" lvl="0" indent="0">
              <a:spcBef>
                <a:spcPts val="0"/>
              </a:spcBef>
              <a:buNone/>
            </a:pPr>
            <a:endParaRPr lang="en-US" altLang="zh-CN" dirty="0"/>
          </a:p>
          <a:p>
            <a:pPr marL="0" lvl="0" indent="0">
              <a:spcBef>
                <a:spcPts val="0"/>
              </a:spcBef>
              <a:buNone/>
            </a:pPr>
            <a:r>
              <a:rPr lang="zh-CN" altLang="en-US" dirty="0" smtClean="0"/>
              <a:t>根據 </a:t>
            </a:r>
            <a:r>
              <a:rPr lang="en-US" altLang="zh-CN" dirty="0" smtClean="0"/>
              <a:t>Bug </a:t>
            </a:r>
            <a:r>
              <a:rPr lang="zh-CN" altLang="en-US" dirty="0" smtClean="0"/>
              <a:t>的重要性，先修改等級高的問題。</a:t>
            </a:r>
            <a:endParaRPr lang="en-US" altLang="zh-CN" dirty="0" smtClean="0"/>
          </a:p>
          <a:p>
            <a:pPr marL="0" lvl="0" indent="0">
              <a:spcBef>
                <a:spcPts val="0"/>
              </a:spcBef>
              <a:buNone/>
            </a:pPr>
            <a:r>
              <a:rPr lang="zh-CN" altLang="en-US" dirty="0" smtClean="0"/>
              <a:t>例如會導致程式掛掉，功能不正確。</a:t>
            </a:r>
            <a:endParaRPr lang="en-US" altLang="zh-CN" dirty="0" smtClean="0"/>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53</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smtClean="0">
                <a:solidFill>
                  <a:srgbClr val="024E6A"/>
                </a:solidFill>
              </a:rPr>
              <a:t>15</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67756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en-US" altLang="zh-CN" dirty="0" smtClean="0"/>
              <a:t>Bug </a:t>
            </a:r>
            <a:r>
              <a:rPr lang="zh-CN" altLang="en-US" dirty="0" smtClean="0"/>
              <a:t>真的是 </a:t>
            </a:r>
            <a:r>
              <a:rPr lang="en-US" altLang="zh-CN" dirty="0" smtClean="0"/>
              <a:t>bug </a:t>
            </a:r>
            <a:r>
              <a:rPr lang="zh-CN" altLang="en-US" dirty="0" smtClean="0"/>
              <a:t>嗎？</a:t>
            </a:r>
            <a:endParaRPr lang="en-US" altLang="zh-CN" dirty="0" smtClean="0"/>
          </a:p>
          <a:p>
            <a:pPr marL="0" lvl="0" indent="0">
              <a:spcBef>
                <a:spcPts val="0"/>
              </a:spcBef>
              <a:buNone/>
            </a:pPr>
            <a:endParaRPr lang="en-US" altLang="zh-CN" dirty="0"/>
          </a:p>
          <a:p>
            <a:pPr marL="0" lvl="0" indent="0">
              <a:spcBef>
                <a:spcPts val="0"/>
              </a:spcBef>
              <a:buNone/>
            </a:pPr>
            <a:r>
              <a:rPr lang="zh-CN" altLang="en-US" dirty="0" smtClean="0"/>
              <a:t>有些 </a:t>
            </a:r>
            <a:r>
              <a:rPr lang="en-US" altLang="zh-CN" dirty="0" smtClean="0"/>
              <a:t>bug </a:t>
            </a:r>
            <a:r>
              <a:rPr lang="zh-CN" altLang="en-US" dirty="0" smtClean="0"/>
              <a:t>是測試人員主觀認為流程應該怎樣跑，畫面應該怎麼顯示才對。這種問題都可以跟 </a:t>
            </a:r>
            <a:r>
              <a:rPr lang="en-US" altLang="zh-CN" dirty="0" smtClean="0"/>
              <a:t>PM </a:t>
            </a:r>
            <a:r>
              <a:rPr lang="zh-CN" altLang="en-US" dirty="0" smtClean="0"/>
              <a:t>和測試人員溝通，是否需要處理。</a:t>
            </a:r>
            <a:endParaRPr lang="en-US" altLang="zh-CN" dirty="0" smtClean="0"/>
          </a:p>
          <a:p>
            <a:pPr marL="0" lvl="0" indent="0">
              <a:spcBef>
                <a:spcPts val="0"/>
              </a:spcBef>
              <a:buNone/>
            </a:pPr>
            <a:endParaRPr lang="en-US" altLang="zh-CN" dirty="0" smtClean="0"/>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54</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smtClean="0">
                <a:solidFill>
                  <a:srgbClr val="024E6A"/>
                </a:solidFill>
              </a:rPr>
              <a:t>16</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334630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en-US" altLang="zh-CN" dirty="0" smtClean="0"/>
              <a:t>Bug </a:t>
            </a:r>
            <a:r>
              <a:rPr lang="zh-CN" altLang="en-US" dirty="0" smtClean="0"/>
              <a:t>實在搞不定了，怎麼辦？</a:t>
            </a:r>
            <a:endParaRPr lang="en-US" altLang="zh-CN" dirty="0" smtClean="0"/>
          </a:p>
          <a:p>
            <a:pPr marL="0" lvl="0" indent="0">
              <a:spcBef>
                <a:spcPts val="0"/>
              </a:spcBef>
              <a:buNone/>
            </a:pPr>
            <a:endParaRPr lang="en-US" altLang="zh-CN" dirty="0"/>
          </a:p>
          <a:p>
            <a:pPr marL="0" lvl="0" indent="0">
              <a:spcBef>
                <a:spcPts val="0"/>
              </a:spcBef>
              <a:buNone/>
            </a:pPr>
            <a:r>
              <a:rPr lang="zh-CN" altLang="en-US" dirty="0" smtClean="0"/>
              <a:t>趕緊向組長或領導求救，尋求幫助。不要拖延到版本發佈時間。</a:t>
            </a: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55</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經驗分享</a:t>
            </a:r>
            <a:r>
              <a:rPr lang="zh-CN" altLang="en-US" dirty="0" smtClean="0">
                <a:solidFill>
                  <a:srgbClr val="024E6A"/>
                </a:solidFill>
              </a:rPr>
              <a:t>（</a:t>
            </a:r>
            <a:r>
              <a:rPr lang="en-US" altLang="zh-CN" dirty="0" smtClean="0">
                <a:solidFill>
                  <a:srgbClr val="024E6A"/>
                </a:solidFill>
              </a:rPr>
              <a:t>17</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143858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什麼是例外處理？</a:t>
            </a:r>
            <a:endParaRPr lang="en-US" altLang="zh-CN" dirty="0" smtClean="0"/>
          </a:p>
          <a:p>
            <a:pPr marL="0" lvl="0" indent="0">
              <a:spcBef>
                <a:spcPts val="0"/>
              </a:spcBef>
              <a:buNone/>
            </a:pPr>
            <a:r>
              <a:rPr lang="zh-TW" altLang="en-US" dirty="0"/>
              <a:t>程式執行當中，遇到異常狀況讓程式無法繼續執行時，系統必須有適當的處置，此處理狀況稱之為</a:t>
            </a:r>
            <a:r>
              <a:rPr lang="en-US" altLang="zh-TW" b="1" dirty="0"/>
              <a:t>『</a:t>
            </a:r>
            <a:r>
              <a:rPr lang="zh-TW" altLang="en-US" b="1" dirty="0"/>
              <a:t>例外處理</a:t>
            </a:r>
            <a:r>
              <a:rPr lang="en-US" altLang="zh-TW" b="1" dirty="0" smtClean="0"/>
              <a:t>』</a:t>
            </a:r>
          </a:p>
          <a:p>
            <a:pPr marL="0" lvl="0" indent="0">
              <a:spcBef>
                <a:spcPts val="0"/>
              </a:spcBef>
              <a:buNone/>
            </a:pPr>
            <a:endParaRPr lang="en-US" altLang="zh-CN" dirty="0" smtClean="0"/>
          </a:p>
          <a:p>
            <a:pPr marL="0" lvl="0" indent="0">
              <a:spcBef>
                <a:spcPts val="0"/>
              </a:spcBef>
              <a:buNone/>
            </a:pPr>
            <a:r>
              <a:rPr lang="zh-CN" altLang="en-US" dirty="0" smtClean="0"/>
              <a:t>例外為 </a:t>
            </a:r>
            <a:r>
              <a:rPr lang="en-US" altLang="zh-CN" dirty="0" err="1" smtClean="0"/>
              <a:t>Throwable</a:t>
            </a:r>
            <a:r>
              <a:rPr lang="en-US" altLang="zh-CN" dirty="0" smtClean="0"/>
              <a:t> </a:t>
            </a:r>
            <a:r>
              <a:rPr lang="zh-CN" altLang="en-US" dirty="0" smtClean="0"/>
              <a:t>或</a:t>
            </a:r>
            <a:r>
              <a:rPr lang="zh-CN" altLang="en-US" dirty="0"/>
              <a:t>其子</a:t>
            </a:r>
            <a:r>
              <a:rPr lang="zh-CN" altLang="en-US" dirty="0" smtClean="0"/>
              <a:t>類別（</a:t>
            </a:r>
            <a:r>
              <a:rPr lang="en-US" altLang="zh-CN" dirty="0" smtClean="0"/>
              <a:t>Exception</a:t>
            </a:r>
            <a:r>
              <a:rPr lang="zh-CN" altLang="en-US" dirty="0" smtClean="0"/>
              <a:t>，</a:t>
            </a:r>
            <a:r>
              <a:rPr lang="en-US" altLang="zh-CN" dirty="0" smtClean="0"/>
              <a:t>Error</a:t>
            </a:r>
            <a:r>
              <a:rPr lang="zh-CN" altLang="en-US" dirty="0" smtClean="0"/>
              <a:t>）的物件</a:t>
            </a:r>
            <a:endParaRPr lang="en-US" altLang="zh-CN"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56</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例外處理 （</a:t>
            </a:r>
            <a:r>
              <a:rPr lang="en-US" altLang="zh-CN" dirty="0" smtClean="0">
                <a:solidFill>
                  <a:srgbClr val="024E6A"/>
                </a:solidFill>
              </a:rPr>
              <a:t>Exception Handling</a:t>
            </a:r>
            <a:r>
              <a:rPr lang="zh-CN" altLang="en-US" dirty="0" smtClean="0">
                <a:solidFill>
                  <a:srgbClr val="024E6A"/>
                </a:solidFill>
              </a:rPr>
              <a:t>）</a:t>
            </a:r>
            <a:endParaRPr lang="zh-TW" altLang="en-US" dirty="0">
              <a:solidFill>
                <a:srgbClr val="024E6A"/>
              </a:solidFill>
            </a:endParaRPr>
          </a:p>
        </p:txBody>
      </p:sp>
      <p:pic>
        <p:nvPicPr>
          <p:cNvPr id="1026" name="Picture 2" descr="http://ithelp.ithome.com.tw/upload/images/20161211/20103312cVFDtXnZi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019" y="3246185"/>
            <a:ext cx="6190361" cy="347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73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77500" lnSpcReduction="20000"/>
          </a:bodyPr>
          <a:lstStyle/>
          <a:p>
            <a:pPr marL="0" indent="0">
              <a:spcBef>
                <a:spcPts val="0"/>
              </a:spcBef>
              <a:buNone/>
            </a:pPr>
            <a:r>
              <a:rPr lang="zh-CN" altLang="en-US" dirty="0"/>
              <a:t>可以分為兩種類型</a:t>
            </a:r>
            <a:endParaRPr lang="en-US" altLang="zh-CN" dirty="0"/>
          </a:p>
          <a:p>
            <a:pPr marL="0" lvl="0" indent="0">
              <a:spcBef>
                <a:spcPts val="0"/>
              </a:spcBef>
              <a:buNone/>
            </a:pPr>
            <a:endParaRPr lang="en-US" altLang="zh-TW" dirty="0" smtClean="0"/>
          </a:p>
          <a:p>
            <a:pPr marL="0" lvl="0" indent="0">
              <a:spcBef>
                <a:spcPts val="0"/>
              </a:spcBef>
              <a:buNone/>
            </a:pPr>
            <a:r>
              <a:rPr lang="en-US" altLang="zh-TW" dirty="0" smtClean="0"/>
              <a:t>checked</a:t>
            </a:r>
            <a:r>
              <a:rPr lang="en-US" altLang="zh-TW" dirty="0"/>
              <a:t>:</a:t>
            </a:r>
          </a:p>
          <a:p>
            <a:pPr marL="0" lvl="0" indent="0">
              <a:spcBef>
                <a:spcPts val="0"/>
              </a:spcBef>
              <a:buNone/>
            </a:pPr>
            <a:endParaRPr lang="en-US" altLang="zh-TW" dirty="0"/>
          </a:p>
          <a:p>
            <a:pPr marL="0" lvl="0" indent="0">
              <a:spcBef>
                <a:spcPts val="0"/>
              </a:spcBef>
              <a:buNone/>
            </a:pPr>
            <a:r>
              <a:rPr lang="en-US" altLang="zh-TW" dirty="0"/>
              <a:t>	</a:t>
            </a:r>
            <a:r>
              <a:rPr lang="en-US" altLang="zh-TW" dirty="0" err="1"/>
              <a:t>Throwable</a:t>
            </a:r>
            <a:endParaRPr lang="en-US" altLang="zh-TW" dirty="0"/>
          </a:p>
          <a:p>
            <a:pPr marL="0" lvl="0" indent="0">
              <a:spcBef>
                <a:spcPts val="0"/>
              </a:spcBef>
              <a:buNone/>
            </a:pPr>
            <a:endParaRPr lang="en-US" altLang="zh-TW" dirty="0"/>
          </a:p>
          <a:p>
            <a:pPr marL="0" lvl="0" indent="0">
              <a:spcBef>
                <a:spcPts val="0"/>
              </a:spcBef>
              <a:buNone/>
            </a:pPr>
            <a:r>
              <a:rPr lang="en-US" altLang="zh-TW" dirty="0"/>
              <a:t>	Exception</a:t>
            </a:r>
          </a:p>
          <a:p>
            <a:pPr marL="0" lvl="0" indent="0">
              <a:spcBef>
                <a:spcPts val="0"/>
              </a:spcBef>
              <a:buNone/>
            </a:pPr>
            <a:endParaRPr lang="en-US" altLang="zh-TW" dirty="0"/>
          </a:p>
          <a:p>
            <a:pPr marL="457200" lvl="0" indent="0">
              <a:spcBef>
                <a:spcPts val="0"/>
              </a:spcBef>
              <a:buNone/>
            </a:pPr>
            <a:r>
              <a:rPr lang="en-US" altLang="zh-TW" dirty="0" smtClean="0"/>
              <a:t>	</a:t>
            </a:r>
            <a:r>
              <a:rPr lang="en-US" altLang="zh-TW" dirty="0" err="1" smtClean="0"/>
              <a:t>IOException</a:t>
            </a:r>
            <a:endParaRPr lang="en-US" altLang="zh-TW" dirty="0"/>
          </a:p>
          <a:p>
            <a:pPr marL="457200" lvl="0" indent="0">
              <a:spcBef>
                <a:spcPts val="0"/>
              </a:spcBef>
              <a:buNone/>
            </a:pPr>
            <a:endParaRPr lang="en-US" altLang="zh-TW" dirty="0"/>
          </a:p>
          <a:p>
            <a:pPr marL="457200" lvl="0" indent="0">
              <a:spcBef>
                <a:spcPts val="0"/>
              </a:spcBef>
              <a:buNone/>
            </a:pPr>
            <a:r>
              <a:rPr lang="en-US" altLang="zh-TW" dirty="0" smtClean="0"/>
              <a:t>	</a:t>
            </a:r>
            <a:r>
              <a:rPr lang="en-US" altLang="zh-TW" dirty="0" err="1" smtClean="0"/>
              <a:t>ClassNotFoundException</a:t>
            </a:r>
            <a:endParaRPr lang="en-US" altLang="zh-TW" dirty="0"/>
          </a:p>
          <a:p>
            <a:pPr marL="0" lvl="0" indent="0">
              <a:spcBef>
                <a:spcPts val="0"/>
              </a:spcBef>
              <a:buNone/>
            </a:pPr>
            <a:endParaRPr lang="en-US" altLang="zh-TW" dirty="0"/>
          </a:p>
          <a:p>
            <a:pPr marL="0" lvl="0" indent="0">
              <a:spcBef>
                <a:spcPts val="0"/>
              </a:spcBef>
              <a:buNone/>
            </a:pPr>
            <a:r>
              <a:rPr lang="en-US" altLang="zh-TW" dirty="0"/>
              <a:t>unchecked:</a:t>
            </a:r>
          </a:p>
          <a:p>
            <a:pPr marL="0" lvl="0" indent="0">
              <a:spcBef>
                <a:spcPts val="0"/>
              </a:spcBef>
              <a:buNone/>
            </a:pPr>
            <a:endParaRPr lang="en-US" altLang="zh-TW" dirty="0"/>
          </a:p>
          <a:p>
            <a:pPr marL="457200" lvl="0" indent="0">
              <a:spcBef>
                <a:spcPts val="0"/>
              </a:spcBef>
              <a:buNone/>
            </a:pPr>
            <a:r>
              <a:rPr lang="en-US" altLang="zh-TW" dirty="0" smtClean="0"/>
              <a:t>	</a:t>
            </a:r>
            <a:r>
              <a:rPr lang="en-US" altLang="zh-TW" dirty="0" err="1" smtClean="0"/>
              <a:t>RuntimeExeption</a:t>
            </a:r>
            <a:endParaRPr lang="en-US" altLang="zh-TW" dirty="0"/>
          </a:p>
          <a:p>
            <a:pPr marL="457200" lvl="0" indent="0">
              <a:spcBef>
                <a:spcPts val="0"/>
              </a:spcBef>
              <a:buNone/>
            </a:pPr>
            <a:endParaRPr lang="en-US" altLang="zh-TW" dirty="0"/>
          </a:p>
          <a:p>
            <a:pPr marL="457200" lvl="0" indent="0">
              <a:spcBef>
                <a:spcPts val="0"/>
              </a:spcBef>
              <a:buNone/>
            </a:pPr>
            <a:r>
              <a:rPr lang="en-US" altLang="zh-TW" dirty="0" smtClean="0"/>
              <a:t>	</a:t>
            </a:r>
            <a:r>
              <a:rPr lang="en-US" altLang="zh-TW" dirty="0" err="1" smtClean="0"/>
              <a:t>IllegalArgumentException</a:t>
            </a:r>
            <a:endParaRPr lang="en-US" altLang="zh-TW" dirty="0"/>
          </a:p>
          <a:p>
            <a:pPr marL="457200" lvl="0" indent="0">
              <a:spcBef>
                <a:spcPts val="0"/>
              </a:spcBef>
              <a:buNone/>
            </a:pPr>
            <a:endParaRPr lang="en-US" altLang="zh-TW" dirty="0"/>
          </a:p>
          <a:p>
            <a:pPr marL="457200" lvl="0" indent="0">
              <a:spcBef>
                <a:spcPts val="0"/>
              </a:spcBef>
              <a:buNone/>
            </a:pPr>
            <a:r>
              <a:rPr lang="en-US" altLang="zh-TW" dirty="0" smtClean="0"/>
              <a:t>	</a:t>
            </a:r>
            <a:r>
              <a:rPr lang="en-US" altLang="zh-TW" dirty="0" err="1" smtClean="0"/>
              <a:t>ClassCastException</a:t>
            </a:r>
            <a:endParaRPr lang="en-US" altLang="zh-TW"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57</a:t>
            </a:fld>
            <a:endParaRPr lang="zh-TW" altLang="en-US"/>
          </a:p>
        </p:txBody>
      </p:sp>
      <p:sp>
        <p:nvSpPr>
          <p:cNvPr id="4" name="標題 3"/>
          <p:cNvSpPr>
            <a:spLocks noGrp="1"/>
          </p:cNvSpPr>
          <p:nvPr>
            <p:ph type="title"/>
          </p:nvPr>
        </p:nvSpPr>
        <p:spPr/>
        <p:txBody>
          <a:bodyPr/>
          <a:lstStyle/>
          <a:p>
            <a:r>
              <a:rPr lang="en-US" altLang="zh-CN" dirty="0">
                <a:solidFill>
                  <a:srgbClr val="024E6A"/>
                </a:solidFill>
              </a:rPr>
              <a:t>Exception（1）</a:t>
            </a:r>
            <a:endParaRPr lang="zh-TW" altLang="en-US" dirty="0">
              <a:solidFill>
                <a:srgbClr val="024E6A"/>
              </a:solidFill>
            </a:endParaRPr>
          </a:p>
        </p:txBody>
      </p:sp>
    </p:spTree>
    <p:extLst>
      <p:ext uri="{BB962C8B-B14F-4D97-AF65-F5344CB8AC3E}">
        <p14:creationId xmlns:p14="http://schemas.microsoft.com/office/powerpoint/2010/main" val="112413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pPr marL="0" lvl="0" indent="0">
              <a:spcBef>
                <a:spcPts val="0"/>
              </a:spcBef>
              <a:buNone/>
            </a:pPr>
            <a:r>
              <a:rPr lang="zh-CN" altLang="en-US" dirty="0" smtClean="0"/>
              <a:t>常見的 </a:t>
            </a:r>
            <a:r>
              <a:rPr lang="en-US" altLang="zh-CN" dirty="0" smtClean="0"/>
              <a:t>Exception</a:t>
            </a:r>
          </a:p>
          <a:p>
            <a:pPr marL="0" lvl="0" indent="0">
              <a:spcBef>
                <a:spcPts val="0"/>
              </a:spcBef>
              <a:buNone/>
            </a:pPr>
            <a:endParaRPr lang="en-US" altLang="zh-CN" dirty="0" smtClean="0"/>
          </a:p>
          <a:p>
            <a:pPr marL="0" lvl="0" indent="0">
              <a:spcBef>
                <a:spcPts val="0"/>
              </a:spcBef>
              <a:buNone/>
            </a:pPr>
            <a:endParaRPr lang="en-US" altLang="zh-CN" dirty="0" smtClean="0"/>
          </a:p>
          <a:p>
            <a:pPr marL="457200" lvl="1" indent="0">
              <a:spcBef>
                <a:spcPts val="0"/>
              </a:spcBef>
              <a:buNone/>
            </a:pPr>
            <a:endParaRPr lang="en-US" altLang="zh-CN" dirty="0" smtClean="0"/>
          </a:p>
          <a:p>
            <a:pPr marL="457200" lvl="1" indent="0">
              <a:spcBef>
                <a:spcPts val="0"/>
              </a:spcBef>
              <a:buNone/>
            </a:pPr>
            <a:endParaRPr lang="en-US" altLang="zh-CN" dirty="0"/>
          </a:p>
          <a:p>
            <a:pPr marL="457200" lvl="1" indent="0">
              <a:spcBef>
                <a:spcPts val="0"/>
              </a:spcBef>
              <a:buNone/>
            </a:pPr>
            <a:endParaRPr lang="en-US" altLang="zh-CN" dirty="0" smtClean="0"/>
          </a:p>
          <a:p>
            <a:pPr marL="457200" lvl="1" indent="0">
              <a:spcBef>
                <a:spcPts val="0"/>
              </a:spcBef>
              <a:buNone/>
            </a:pPr>
            <a:endParaRPr lang="en-US" altLang="zh-CN" dirty="0"/>
          </a:p>
          <a:p>
            <a:pPr marL="457200" lvl="1" indent="0">
              <a:spcBef>
                <a:spcPts val="0"/>
              </a:spcBef>
              <a:buNone/>
            </a:pPr>
            <a:endParaRPr lang="en-US" altLang="zh-CN" dirty="0" smtClean="0"/>
          </a:p>
          <a:p>
            <a:pPr marL="457200" lvl="1" indent="0">
              <a:spcBef>
                <a:spcPts val="0"/>
              </a:spcBef>
              <a:buNone/>
            </a:pPr>
            <a:endParaRPr lang="en-US" altLang="zh-CN" dirty="0" smtClean="0"/>
          </a:p>
          <a:p>
            <a:pPr marL="0" indent="0">
              <a:spcBef>
                <a:spcPts val="0"/>
              </a:spcBef>
              <a:buNone/>
            </a:pPr>
            <a:endParaRPr lang="en-US" altLang="zh-CN" dirty="0" smtClean="0"/>
          </a:p>
          <a:p>
            <a:pPr marL="0" indent="0">
              <a:spcBef>
                <a:spcPts val="0"/>
              </a:spcBef>
              <a:buNone/>
            </a:pPr>
            <a:endParaRPr lang="en-US" altLang="zh-CN" dirty="0"/>
          </a:p>
          <a:p>
            <a:pPr marL="0" indent="0">
              <a:spcBef>
                <a:spcPts val="0"/>
              </a:spcBef>
              <a:buNone/>
            </a:pPr>
            <a:endParaRPr lang="en-US" altLang="zh-CN" dirty="0" smtClean="0"/>
          </a:p>
          <a:p>
            <a:pPr marL="0" indent="0">
              <a:spcBef>
                <a:spcPts val="0"/>
              </a:spcBef>
              <a:buNone/>
            </a:pPr>
            <a:endParaRPr lang="en-US" altLang="zh-CN" dirty="0" smtClean="0"/>
          </a:p>
          <a:p>
            <a:pPr marL="0" indent="0">
              <a:spcBef>
                <a:spcPts val="0"/>
              </a:spcBef>
              <a:buNone/>
            </a:pPr>
            <a:r>
              <a:rPr lang="zh-CN" altLang="en-US" dirty="0" smtClean="0"/>
              <a:t>更多的 </a:t>
            </a:r>
            <a:r>
              <a:rPr lang="en-US" altLang="zh-CN" dirty="0" smtClean="0"/>
              <a:t>Exception</a:t>
            </a:r>
            <a:r>
              <a:rPr lang="zh-CN" altLang="en-US" dirty="0" smtClean="0"/>
              <a:t>：</a:t>
            </a:r>
            <a:endParaRPr lang="en-US" altLang="zh-CN" dirty="0" smtClean="0"/>
          </a:p>
          <a:p>
            <a:pPr marL="0" indent="0">
              <a:spcBef>
                <a:spcPts val="0"/>
              </a:spcBef>
              <a:buNone/>
            </a:pPr>
            <a:r>
              <a:rPr lang="en-US" altLang="zh-CN" dirty="0">
                <a:hlinkClick r:id="rId3"/>
              </a:rPr>
              <a:t>https://</a:t>
            </a:r>
            <a:r>
              <a:rPr lang="en-US" altLang="zh-CN" dirty="0" smtClean="0">
                <a:hlinkClick r:id="rId3"/>
              </a:rPr>
              <a:t>docs.oracle.com/en/java/javase/18/docs/api/java.base/java/lang/Exception.html</a:t>
            </a:r>
            <a:endParaRPr lang="en-US" altLang="zh-CN" dirty="0" smtClean="0"/>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58</a:t>
            </a:fld>
            <a:endParaRPr lang="zh-TW" altLang="en-US"/>
          </a:p>
        </p:txBody>
      </p:sp>
      <p:sp>
        <p:nvSpPr>
          <p:cNvPr id="4" name="標題 3"/>
          <p:cNvSpPr>
            <a:spLocks noGrp="1"/>
          </p:cNvSpPr>
          <p:nvPr>
            <p:ph type="title"/>
          </p:nvPr>
        </p:nvSpPr>
        <p:spPr/>
        <p:txBody>
          <a:bodyPr/>
          <a:lstStyle/>
          <a:p>
            <a:r>
              <a:rPr lang="en-US" altLang="zh-CN" dirty="0" smtClean="0">
                <a:solidFill>
                  <a:srgbClr val="024E6A"/>
                </a:solidFill>
              </a:rPr>
              <a:t>Exception（2）</a:t>
            </a:r>
            <a:endParaRPr lang="zh-TW" altLang="en-US" dirty="0">
              <a:solidFill>
                <a:srgbClr val="024E6A"/>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863621181"/>
              </p:ext>
            </p:extLst>
          </p:nvPr>
        </p:nvGraphicFramePr>
        <p:xfrm>
          <a:off x="482600" y="1731233"/>
          <a:ext cx="8128000" cy="3108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78606391"/>
                    </a:ext>
                  </a:extLst>
                </a:gridCol>
                <a:gridCol w="4064000">
                  <a:extLst>
                    <a:ext uri="{9D8B030D-6E8A-4147-A177-3AD203B41FA5}">
                      <a16:colId xmlns:a16="http://schemas.microsoft.com/office/drawing/2014/main" val="755259198"/>
                    </a:ext>
                  </a:extLst>
                </a:gridCol>
              </a:tblGrid>
              <a:tr h="370840">
                <a:tc>
                  <a:txBody>
                    <a:bodyPr/>
                    <a:lstStyle/>
                    <a:p>
                      <a:pPr marL="0" algn="l" defTabSz="914400" rtl="0" eaLnBrk="1" latinLnBrk="0" hangingPunct="1"/>
                      <a:r>
                        <a:rPr lang="en-US" altLang="zh-TW" sz="2400" kern="1200" dirty="0" smtClean="0"/>
                        <a:t>Ex</a:t>
                      </a:r>
                      <a:r>
                        <a:rPr lang="en-US" altLang="zh-CN" sz="2400" kern="1200" dirty="0" smtClean="0"/>
                        <a:t>c</a:t>
                      </a:r>
                      <a:r>
                        <a:rPr lang="en-US" altLang="zh-TW" sz="2400" kern="1200" dirty="0" smtClean="0"/>
                        <a:t>eption</a:t>
                      </a:r>
                      <a:endParaRPr lang="zh-TW" altLang="en-US" sz="24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400" kern="1200" dirty="0" smtClean="0"/>
                        <a:t>說明</a:t>
                      </a:r>
                      <a:endParaRPr lang="zh-TW" altLang="en-US" sz="2400" b="1" kern="1200" dirty="0">
                        <a:solidFill>
                          <a:schemeClr val="lt1"/>
                        </a:solidFill>
                        <a:latin typeface="+mn-lt"/>
                        <a:ea typeface="+mn-ea"/>
                        <a:cs typeface="+mn-cs"/>
                      </a:endParaRPr>
                    </a:p>
                  </a:txBody>
                  <a:tcPr/>
                </a:tc>
                <a:extLst>
                  <a:ext uri="{0D108BD9-81ED-4DB2-BD59-A6C34878D82A}">
                    <a16:rowId xmlns:a16="http://schemas.microsoft.com/office/drawing/2014/main" val="2445313005"/>
                  </a:ext>
                </a:extLst>
              </a:tr>
              <a:tr h="370840">
                <a:tc>
                  <a:txBody>
                    <a:bodyPr/>
                    <a:lstStyle/>
                    <a:p>
                      <a:pPr marL="0" algn="l" defTabSz="914400" rtl="0" eaLnBrk="1" latinLnBrk="0" hangingPunct="1"/>
                      <a:r>
                        <a:rPr lang="en-US" altLang="zh-TW" sz="2400" kern="1200" dirty="0" err="1" smtClean="0"/>
                        <a:t>ArithmeticException</a:t>
                      </a:r>
                      <a:endParaRPr lang="zh-TW" altLang="en-US" sz="2400" b="1" kern="1200" dirty="0">
                        <a:solidFill>
                          <a:schemeClr val="lt1"/>
                        </a:solidFill>
                        <a:latin typeface="+mn-lt"/>
                        <a:ea typeface="+mn-ea"/>
                        <a:cs typeface="+mn-cs"/>
                      </a:endParaRPr>
                    </a:p>
                  </a:txBody>
                  <a:tcPr/>
                </a:tc>
                <a:tc>
                  <a:txBody>
                    <a:bodyPr/>
                    <a:lstStyle/>
                    <a:p>
                      <a:pPr marL="0" algn="l" defTabSz="914400" rtl="0" eaLnBrk="1" latinLnBrk="0" hangingPunct="1"/>
                      <a:r>
                        <a:rPr lang="zh-TW" altLang="en-US" sz="2400" kern="1200" dirty="0" smtClean="0"/>
                        <a:t>數學運算時產生的例外</a:t>
                      </a:r>
                      <a:endParaRPr lang="zh-TW" altLang="en-US" sz="2400" b="1" kern="1200" dirty="0">
                        <a:solidFill>
                          <a:schemeClr val="lt1"/>
                        </a:solidFill>
                        <a:latin typeface="+mn-lt"/>
                        <a:ea typeface="+mn-ea"/>
                        <a:cs typeface="+mn-cs"/>
                      </a:endParaRPr>
                    </a:p>
                  </a:txBody>
                  <a:tcPr/>
                </a:tc>
                <a:extLst>
                  <a:ext uri="{0D108BD9-81ED-4DB2-BD59-A6C34878D82A}">
                    <a16:rowId xmlns:a16="http://schemas.microsoft.com/office/drawing/2014/main" val="4164756342"/>
                  </a:ext>
                </a:extLst>
              </a:tr>
              <a:tr h="370840">
                <a:tc>
                  <a:txBody>
                    <a:bodyPr/>
                    <a:lstStyle/>
                    <a:p>
                      <a:pPr marL="0" algn="l" defTabSz="914400" rtl="0" eaLnBrk="1" latinLnBrk="0" hangingPunct="1"/>
                      <a:r>
                        <a:rPr lang="en-US" altLang="zh-TW" sz="2400" kern="1200" dirty="0" err="1" smtClean="0"/>
                        <a:t>ArrayIndexOutOfBoundsException</a:t>
                      </a:r>
                      <a:endParaRPr lang="zh-TW" altLang="en-US" sz="2400" b="1" kern="1200" dirty="0">
                        <a:solidFill>
                          <a:schemeClr val="lt1"/>
                        </a:solidFill>
                        <a:latin typeface="+mn-lt"/>
                        <a:ea typeface="+mn-ea"/>
                        <a:cs typeface="+mn-cs"/>
                      </a:endParaRPr>
                    </a:p>
                  </a:txBody>
                  <a:tcPr/>
                </a:tc>
                <a:tc>
                  <a:txBody>
                    <a:bodyPr/>
                    <a:lstStyle/>
                    <a:p>
                      <a:pPr marL="0" algn="l" defTabSz="914400" rtl="0" eaLnBrk="1" latinLnBrk="0" hangingPunct="1"/>
                      <a:r>
                        <a:rPr lang="zh-TW" altLang="en-US" sz="2400" kern="1200" dirty="0" smtClean="0"/>
                        <a:t>陣列索引值小於</a:t>
                      </a:r>
                      <a:r>
                        <a:rPr lang="en-US" altLang="zh-TW" sz="2400" kern="1200" dirty="0" smtClean="0"/>
                        <a:t>0</a:t>
                      </a:r>
                      <a:r>
                        <a:rPr lang="zh-TW" altLang="en-US" sz="2400" kern="1200" dirty="0" smtClean="0"/>
                        <a:t>或超過陣列邊界</a:t>
                      </a:r>
                      <a:endParaRPr lang="zh-TW" altLang="en-US" sz="2400" b="1" kern="1200" dirty="0">
                        <a:solidFill>
                          <a:schemeClr val="lt1"/>
                        </a:solidFill>
                        <a:latin typeface="+mn-lt"/>
                        <a:ea typeface="+mn-ea"/>
                        <a:cs typeface="+mn-cs"/>
                      </a:endParaRPr>
                    </a:p>
                  </a:txBody>
                  <a:tcPr/>
                </a:tc>
                <a:extLst>
                  <a:ext uri="{0D108BD9-81ED-4DB2-BD59-A6C34878D82A}">
                    <a16:rowId xmlns:a16="http://schemas.microsoft.com/office/drawing/2014/main" val="2937621591"/>
                  </a:ext>
                </a:extLst>
              </a:tr>
              <a:tr h="370840">
                <a:tc>
                  <a:txBody>
                    <a:bodyPr/>
                    <a:lstStyle/>
                    <a:p>
                      <a:pPr marL="0" algn="l" defTabSz="914400" rtl="0" eaLnBrk="1" latinLnBrk="0" hangingPunct="1"/>
                      <a:r>
                        <a:rPr lang="en-US" altLang="zh-TW" sz="2400" kern="1200" dirty="0" err="1" smtClean="0"/>
                        <a:t>NullPointerException</a:t>
                      </a:r>
                      <a:endParaRPr lang="zh-TW" altLang="en-US" sz="2400" b="1" kern="1200" dirty="0">
                        <a:solidFill>
                          <a:schemeClr val="lt1"/>
                        </a:solidFill>
                        <a:latin typeface="+mn-lt"/>
                        <a:ea typeface="+mn-ea"/>
                        <a:cs typeface="+mn-cs"/>
                      </a:endParaRPr>
                    </a:p>
                  </a:txBody>
                  <a:tcPr/>
                </a:tc>
                <a:tc>
                  <a:txBody>
                    <a:bodyPr/>
                    <a:lstStyle/>
                    <a:p>
                      <a:pPr marL="0" algn="l" defTabSz="914400" rtl="0" eaLnBrk="1" latinLnBrk="0" hangingPunct="1"/>
                      <a:r>
                        <a:rPr lang="zh-TW" altLang="en-US" sz="2400" kern="1200" dirty="0" smtClean="0"/>
                        <a:t>物件值為</a:t>
                      </a:r>
                      <a:r>
                        <a:rPr lang="en-US" altLang="zh-TW" sz="2400" kern="1200" dirty="0" smtClean="0"/>
                        <a:t>null</a:t>
                      </a:r>
                      <a:r>
                        <a:rPr lang="zh-TW" altLang="en-US" sz="2400" kern="1200" dirty="0" smtClean="0"/>
                        <a:t>產生的例外</a:t>
                      </a:r>
                      <a:endParaRPr lang="zh-TW" altLang="en-US" sz="2400" b="1" kern="1200" dirty="0">
                        <a:solidFill>
                          <a:schemeClr val="lt1"/>
                        </a:solidFill>
                        <a:latin typeface="+mn-lt"/>
                        <a:ea typeface="+mn-ea"/>
                        <a:cs typeface="+mn-cs"/>
                      </a:endParaRPr>
                    </a:p>
                  </a:txBody>
                  <a:tcPr/>
                </a:tc>
                <a:extLst>
                  <a:ext uri="{0D108BD9-81ED-4DB2-BD59-A6C34878D82A}">
                    <a16:rowId xmlns:a16="http://schemas.microsoft.com/office/drawing/2014/main" val="2959050292"/>
                  </a:ext>
                </a:extLst>
              </a:tr>
              <a:tr h="370840">
                <a:tc>
                  <a:txBody>
                    <a:bodyPr/>
                    <a:lstStyle/>
                    <a:p>
                      <a:pPr marL="0" algn="l" defTabSz="914400" rtl="0" eaLnBrk="1" latinLnBrk="0" hangingPunct="1"/>
                      <a:r>
                        <a:rPr lang="en-US" altLang="zh-CN" sz="2400" kern="1200" dirty="0" err="1" smtClean="0"/>
                        <a:t>IOException</a:t>
                      </a:r>
                      <a:endParaRPr lang="zh-TW" altLang="en-US" sz="2400" b="1" kern="1200" dirty="0">
                        <a:solidFill>
                          <a:schemeClr val="lt1"/>
                        </a:solidFill>
                        <a:latin typeface="+mn-lt"/>
                        <a:ea typeface="+mn-ea"/>
                        <a:cs typeface="+mn-cs"/>
                      </a:endParaRPr>
                    </a:p>
                  </a:txBody>
                  <a:tcPr/>
                </a:tc>
                <a:tc>
                  <a:txBody>
                    <a:bodyPr/>
                    <a:lstStyle/>
                    <a:p>
                      <a:pPr marL="0" algn="l" defTabSz="914400" rtl="0" eaLnBrk="1" latinLnBrk="0" hangingPunct="1"/>
                      <a:r>
                        <a:rPr lang="en-US" altLang="zh-CN" sz="2400" kern="1200" dirty="0" smtClean="0"/>
                        <a:t>IO</a:t>
                      </a:r>
                      <a:r>
                        <a:rPr lang="zh-CN" altLang="en-US" sz="2400" kern="1200" dirty="0" smtClean="0"/>
                        <a:t>操作，例如讀寫文件內容</a:t>
                      </a:r>
                      <a:endParaRPr lang="zh-TW" altLang="en-US" sz="2400" b="1" kern="1200" dirty="0">
                        <a:solidFill>
                          <a:schemeClr val="lt1"/>
                        </a:solidFill>
                        <a:latin typeface="+mn-lt"/>
                        <a:ea typeface="+mn-ea"/>
                        <a:cs typeface="+mn-cs"/>
                      </a:endParaRPr>
                    </a:p>
                  </a:txBody>
                  <a:tcPr/>
                </a:tc>
                <a:extLst>
                  <a:ext uri="{0D108BD9-81ED-4DB2-BD59-A6C34878D82A}">
                    <a16:rowId xmlns:a16="http://schemas.microsoft.com/office/drawing/2014/main" val="2261674598"/>
                  </a:ext>
                </a:extLst>
              </a:tr>
              <a:tr h="370840">
                <a:tc>
                  <a:txBody>
                    <a:bodyPr/>
                    <a:lstStyle/>
                    <a:p>
                      <a:pPr marL="0" algn="l" defTabSz="914400" rtl="0" eaLnBrk="1" latinLnBrk="0" hangingPunct="1"/>
                      <a:r>
                        <a:rPr lang="en-US" altLang="zh-CN" sz="2400" kern="1200" dirty="0" err="1" smtClean="0"/>
                        <a:t>FileNotFoundException</a:t>
                      </a:r>
                      <a:endParaRPr lang="zh-TW" altLang="en-US" sz="24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400" kern="1200" dirty="0" smtClean="0"/>
                        <a:t>檔案找不到</a:t>
                      </a:r>
                      <a:endParaRPr lang="zh-TW" altLang="en-US" sz="2400" b="1" kern="1200" dirty="0">
                        <a:solidFill>
                          <a:schemeClr val="lt1"/>
                        </a:solidFill>
                        <a:latin typeface="+mn-lt"/>
                        <a:ea typeface="+mn-ea"/>
                        <a:cs typeface="+mn-cs"/>
                      </a:endParaRPr>
                    </a:p>
                  </a:txBody>
                  <a:tcPr/>
                </a:tc>
                <a:extLst>
                  <a:ext uri="{0D108BD9-81ED-4DB2-BD59-A6C34878D82A}">
                    <a16:rowId xmlns:a16="http://schemas.microsoft.com/office/drawing/2014/main" val="3698059480"/>
                  </a:ext>
                </a:extLst>
              </a:tr>
            </a:tbl>
          </a:graphicData>
        </a:graphic>
      </p:graphicFrame>
    </p:spTree>
    <p:extLst>
      <p:ext uri="{BB962C8B-B14F-4D97-AF65-F5344CB8AC3E}">
        <p14:creationId xmlns:p14="http://schemas.microsoft.com/office/powerpoint/2010/main" val="26009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常見的 </a:t>
            </a:r>
            <a:r>
              <a:rPr lang="en-US" altLang="zh-CN" dirty="0" smtClean="0"/>
              <a:t>Error</a:t>
            </a:r>
          </a:p>
          <a:p>
            <a:pPr marL="0" lvl="0" indent="0">
              <a:spcBef>
                <a:spcPts val="0"/>
              </a:spcBef>
              <a:buNone/>
            </a:pPr>
            <a:endParaRPr lang="en-US" altLang="zh-CN" dirty="0" smtClean="0"/>
          </a:p>
          <a:p>
            <a:pPr marL="0" lvl="0" indent="0">
              <a:spcBef>
                <a:spcPts val="0"/>
              </a:spcBef>
              <a:buNone/>
            </a:pPr>
            <a:endParaRPr lang="en-US" altLang="zh-CN" dirty="0" smtClean="0"/>
          </a:p>
          <a:p>
            <a:pPr marL="457200" lvl="1" indent="0">
              <a:spcBef>
                <a:spcPts val="0"/>
              </a:spcBef>
              <a:buNone/>
            </a:pPr>
            <a:endParaRPr lang="en-US" altLang="zh-CN" dirty="0" smtClean="0"/>
          </a:p>
          <a:p>
            <a:pPr marL="457200" lvl="1" indent="0">
              <a:spcBef>
                <a:spcPts val="0"/>
              </a:spcBef>
              <a:buNone/>
            </a:pPr>
            <a:endParaRPr lang="en-US" altLang="zh-CN" dirty="0"/>
          </a:p>
          <a:p>
            <a:pPr marL="457200" lvl="1" indent="0">
              <a:spcBef>
                <a:spcPts val="0"/>
              </a:spcBef>
              <a:buNone/>
            </a:pPr>
            <a:endParaRPr lang="en-US" altLang="zh-CN" dirty="0" smtClean="0"/>
          </a:p>
          <a:p>
            <a:pPr marL="0" indent="0">
              <a:spcBef>
                <a:spcPts val="0"/>
              </a:spcBef>
              <a:buNone/>
            </a:pPr>
            <a:endParaRPr lang="en-US" altLang="zh-CN" dirty="0" smtClean="0"/>
          </a:p>
          <a:p>
            <a:pPr marL="0" indent="0">
              <a:spcBef>
                <a:spcPts val="0"/>
              </a:spcBef>
              <a:buNone/>
            </a:pPr>
            <a:endParaRPr lang="en-US" altLang="zh-CN" dirty="0" smtClean="0"/>
          </a:p>
          <a:p>
            <a:pPr marL="0" indent="0">
              <a:spcBef>
                <a:spcPts val="0"/>
              </a:spcBef>
              <a:buNone/>
            </a:pPr>
            <a:r>
              <a:rPr lang="zh-CN" altLang="en-US" dirty="0" smtClean="0"/>
              <a:t>更多的 </a:t>
            </a:r>
            <a:r>
              <a:rPr lang="en-US" altLang="zh-CN" dirty="0" smtClean="0"/>
              <a:t>Error</a:t>
            </a:r>
            <a:r>
              <a:rPr lang="zh-CN" altLang="en-US" dirty="0" smtClean="0"/>
              <a:t>：</a:t>
            </a:r>
            <a:endParaRPr lang="en-US" altLang="zh-CN" dirty="0" smtClean="0"/>
          </a:p>
          <a:p>
            <a:pPr marL="0" indent="0">
              <a:spcBef>
                <a:spcPts val="0"/>
              </a:spcBef>
              <a:buNone/>
            </a:pPr>
            <a:r>
              <a:rPr lang="en-US" altLang="zh-CN" dirty="0">
                <a:hlinkClick r:id="rId3"/>
              </a:rPr>
              <a:t>https://</a:t>
            </a:r>
            <a:r>
              <a:rPr lang="en-US" altLang="zh-CN" dirty="0" smtClean="0">
                <a:hlinkClick r:id="rId3"/>
              </a:rPr>
              <a:t>docs.oracle.com/en/java/javase/18/docs/api/java.base/java/lang/Error.html</a:t>
            </a:r>
            <a:endParaRPr lang="en-US" altLang="zh-CN" dirty="0" smtClean="0"/>
          </a:p>
          <a:p>
            <a:pPr marL="0" indent="0">
              <a:spcBef>
                <a:spcPts val="0"/>
              </a:spcBef>
              <a:buNone/>
            </a:pP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59</a:t>
            </a:fld>
            <a:endParaRPr lang="zh-TW" altLang="en-US"/>
          </a:p>
        </p:txBody>
      </p:sp>
      <p:sp>
        <p:nvSpPr>
          <p:cNvPr id="4" name="標題 3"/>
          <p:cNvSpPr>
            <a:spLocks noGrp="1"/>
          </p:cNvSpPr>
          <p:nvPr>
            <p:ph type="title"/>
          </p:nvPr>
        </p:nvSpPr>
        <p:spPr/>
        <p:txBody>
          <a:bodyPr/>
          <a:lstStyle/>
          <a:p>
            <a:r>
              <a:rPr lang="en-US" altLang="zh-CN" dirty="0" smtClean="0">
                <a:solidFill>
                  <a:srgbClr val="024E6A"/>
                </a:solidFill>
              </a:rPr>
              <a:t>Error</a:t>
            </a:r>
            <a:endParaRPr lang="zh-TW" altLang="en-US" dirty="0">
              <a:solidFill>
                <a:srgbClr val="024E6A"/>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666354655"/>
              </p:ext>
            </p:extLst>
          </p:nvPr>
        </p:nvGraphicFramePr>
        <p:xfrm>
          <a:off x="482600" y="1895825"/>
          <a:ext cx="8128000" cy="1371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78606391"/>
                    </a:ext>
                  </a:extLst>
                </a:gridCol>
                <a:gridCol w="4064000">
                  <a:extLst>
                    <a:ext uri="{9D8B030D-6E8A-4147-A177-3AD203B41FA5}">
                      <a16:colId xmlns:a16="http://schemas.microsoft.com/office/drawing/2014/main" val="755259198"/>
                    </a:ext>
                  </a:extLst>
                </a:gridCol>
              </a:tblGrid>
              <a:tr h="370840">
                <a:tc>
                  <a:txBody>
                    <a:bodyPr/>
                    <a:lstStyle/>
                    <a:p>
                      <a:pPr marL="0" algn="l" defTabSz="914400" rtl="0" eaLnBrk="1" latinLnBrk="0" hangingPunct="1"/>
                      <a:r>
                        <a:rPr lang="en-US" altLang="zh-TW" sz="2400" kern="1200" dirty="0" err="1" smtClean="0"/>
                        <a:t>Exeption</a:t>
                      </a:r>
                      <a:endParaRPr lang="zh-TW" altLang="en-US" sz="24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400" kern="1200" dirty="0" smtClean="0"/>
                        <a:t>說明</a:t>
                      </a:r>
                      <a:endParaRPr lang="zh-TW" altLang="en-US" sz="2400" b="1" kern="1200" dirty="0">
                        <a:solidFill>
                          <a:schemeClr val="lt1"/>
                        </a:solidFill>
                        <a:latin typeface="+mn-lt"/>
                        <a:ea typeface="+mn-ea"/>
                        <a:cs typeface="+mn-cs"/>
                      </a:endParaRPr>
                    </a:p>
                  </a:txBody>
                  <a:tcPr/>
                </a:tc>
                <a:extLst>
                  <a:ext uri="{0D108BD9-81ED-4DB2-BD59-A6C34878D82A}">
                    <a16:rowId xmlns:a16="http://schemas.microsoft.com/office/drawing/2014/main" val="2445313005"/>
                  </a:ext>
                </a:extLst>
              </a:tr>
              <a:tr h="370840">
                <a:tc>
                  <a:txBody>
                    <a:bodyPr/>
                    <a:lstStyle/>
                    <a:p>
                      <a:pPr marL="0" algn="l" defTabSz="914400" rtl="0" eaLnBrk="1" latinLnBrk="0" hangingPunct="1"/>
                      <a:r>
                        <a:rPr lang="en-US" altLang="zh-TW" sz="2400" kern="1200" dirty="0" err="1" smtClean="0"/>
                        <a:t>OutOfMemoryError</a:t>
                      </a:r>
                      <a:endParaRPr lang="zh-TW" altLang="en-US" sz="2400" b="1" kern="1200" dirty="0">
                        <a:solidFill>
                          <a:schemeClr val="lt1"/>
                        </a:solidFill>
                        <a:latin typeface="+mn-lt"/>
                        <a:ea typeface="+mn-ea"/>
                        <a:cs typeface="+mn-cs"/>
                      </a:endParaRPr>
                    </a:p>
                  </a:txBody>
                  <a:tcPr/>
                </a:tc>
                <a:tc>
                  <a:txBody>
                    <a:bodyPr/>
                    <a:lstStyle/>
                    <a:p>
                      <a:pPr marL="0" algn="l" defTabSz="914400" rtl="0" eaLnBrk="1" latinLnBrk="0" hangingPunct="1"/>
                      <a:r>
                        <a:rPr lang="en-US" altLang="zh-CN" sz="2400" kern="1200" dirty="0" smtClean="0"/>
                        <a:t>Heap </a:t>
                      </a:r>
                      <a:r>
                        <a:rPr lang="zh-CN" altLang="en-US" sz="2400" kern="1200" dirty="0" smtClean="0"/>
                        <a:t>記憶體不足</a:t>
                      </a:r>
                      <a:endParaRPr lang="zh-TW" altLang="en-US" sz="2400" b="1" kern="1200" dirty="0">
                        <a:solidFill>
                          <a:schemeClr val="lt1"/>
                        </a:solidFill>
                        <a:latin typeface="+mn-lt"/>
                        <a:ea typeface="+mn-ea"/>
                        <a:cs typeface="+mn-cs"/>
                      </a:endParaRPr>
                    </a:p>
                  </a:txBody>
                  <a:tcPr/>
                </a:tc>
                <a:extLst>
                  <a:ext uri="{0D108BD9-81ED-4DB2-BD59-A6C34878D82A}">
                    <a16:rowId xmlns:a16="http://schemas.microsoft.com/office/drawing/2014/main" val="4164756342"/>
                  </a:ext>
                </a:extLst>
              </a:tr>
              <a:tr h="370840">
                <a:tc>
                  <a:txBody>
                    <a:bodyPr/>
                    <a:lstStyle/>
                    <a:p>
                      <a:pPr marL="0" algn="l" defTabSz="914400" rtl="0" eaLnBrk="1" latinLnBrk="0" hangingPunct="1"/>
                      <a:r>
                        <a:rPr lang="en-US" altLang="zh-CN" sz="2400" kern="1200" dirty="0" err="1" smtClean="0"/>
                        <a:t>StackOverflowError</a:t>
                      </a:r>
                      <a:endParaRPr lang="zh-TW" altLang="en-US" sz="2400" b="1" kern="1200" dirty="0">
                        <a:solidFill>
                          <a:schemeClr val="lt1"/>
                        </a:solidFill>
                        <a:latin typeface="+mn-lt"/>
                        <a:ea typeface="+mn-ea"/>
                        <a:cs typeface="+mn-cs"/>
                      </a:endParaRPr>
                    </a:p>
                  </a:txBody>
                  <a:tcPr/>
                </a:tc>
                <a:tc>
                  <a:txBody>
                    <a:bodyPr/>
                    <a:lstStyle/>
                    <a:p>
                      <a:pPr marL="0" algn="l" defTabSz="914400" rtl="0" eaLnBrk="1" latinLnBrk="0" hangingPunct="1"/>
                      <a:r>
                        <a:rPr lang="en-US" altLang="zh-CN" sz="2400" kern="1200" dirty="0" smtClean="0"/>
                        <a:t>Stack </a:t>
                      </a:r>
                      <a:r>
                        <a:rPr lang="zh-CN" altLang="en-US" sz="2400" kern="1200" dirty="0" smtClean="0"/>
                        <a:t>區記憶體不足</a:t>
                      </a:r>
                      <a:endParaRPr lang="zh-TW" altLang="en-US" sz="2400" b="1" kern="1200" dirty="0">
                        <a:solidFill>
                          <a:schemeClr val="lt1"/>
                        </a:solidFill>
                        <a:latin typeface="+mn-lt"/>
                        <a:ea typeface="+mn-ea"/>
                        <a:cs typeface="+mn-cs"/>
                      </a:endParaRPr>
                    </a:p>
                  </a:txBody>
                  <a:tcPr/>
                </a:tc>
                <a:extLst>
                  <a:ext uri="{0D108BD9-81ED-4DB2-BD59-A6C34878D82A}">
                    <a16:rowId xmlns:a16="http://schemas.microsoft.com/office/drawing/2014/main" val="2937621591"/>
                  </a:ext>
                </a:extLst>
              </a:tr>
            </a:tbl>
          </a:graphicData>
        </a:graphic>
      </p:graphicFrame>
    </p:spTree>
    <p:extLst>
      <p:ext uri="{BB962C8B-B14F-4D97-AF65-F5344CB8AC3E}">
        <p14:creationId xmlns:p14="http://schemas.microsoft.com/office/powerpoint/2010/main" val="308941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最簡單的輸出日誌方式。</a:t>
            </a:r>
            <a:endParaRPr lang="en-US" altLang="zh-CN" dirty="0" smtClean="0"/>
          </a:p>
          <a:p>
            <a:pPr marL="0" lvl="0" indent="0">
              <a:spcBef>
                <a:spcPts val="0"/>
              </a:spcBef>
              <a:buNone/>
            </a:pPr>
            <a:endParaRPr lang="zh-TW" altLang="en-US" dirty="0"/>
          </a:p>
          <a:p>
            <a:pPr marL="514350" lvl="0" indent="-514350">
              <a:spcBef>
                <a:spcPts val="0"/>
              </a:spcBef>
              <a:buFont typeface="+mj-lt"/>
              <a:buAutoNum type="arabicPeriod"/>
            </a:pPr>
            <a:r>
              <a:rPr lang="en-US" altLang="zh-TW" dirty="0" err="1" smtClean="0"/>
              <a:t>java.lang.System.out.print</a:t>
            </a:r>
            <a:r>
              <a:rPr lang="en-US" altLang="zh-TW" dirty="0" smtClean="0"/>
              <a:t>() / </a:t>
            </a:r>
            <a:r>
              <a:rPr lang="en-US" altLang="zh-TW" dirty="0" err="1" smtClean="0"/>
              <a:t>println</a:t>
            </a:r>
            <a:r>
              <a:rPr lang="en-US" altLang="zh-TW" dirty="0" smtClean="0"/>
              <a:t>()</a:t>
            </a:r>
            <a:endParaRPr lang="en-US" altLang="zh-CN" dirty="0" smtClean="0"/>
          </a:p>
          <a:p>
            <a:pPr marL="514350" lvl="0" indent="-514350">
              <a:spcBef>
                <a:spcPts val="0"/>
              </a:spcBef>
              <a:buFont typeface="+mj-lt"/>
              <a:buAutoNum type="arabicPeriod"/>
            </a:pPr>
            <a:r>
              <a:rPr lang="en-US" altLang="zh-TW" dirty="0" err="1" smtClean="0"/>
              <a:t>java.lang.System.err.print</a:t>
            </a:r>
            <a:r>
              <a:rPr lang="en-US" altLang="zh-TW" dirty="0" smtClean="0"/>
              <a:t>() / </a:t>
            </a:r>
            <a:r>
              <a:rPr lang="en-US" altLang="zh-TW" dirty="0" err="1" smtClean="0"/>
              <a:t>println</a:t>
            </a:r>
            <a:r>
              <a:rPr lang="en-US" altLang="zh-TW" dirty="0" smtClean="0"/>
              <a:t>()</a:t>
            </a:r>
          </a:p>
          <a:p>
            <a:pPr marL="514350" lvl="0" indent="-514350">
              <a:spcBef>
                <a:spcPts val="0"/>
              </a:spcBef>
              <a:buFont typeface="+mj-lt"/>
              <a:buAutoNum type="arabicPeriod"/>
            </a:pPr>
            <a:endParaRPr lang="en-US" altLang="zh-TW" dirty="0"/>
          </a:p>
          <a:p>
            <a:pPr marL="514350" lvl="0" indent="-514350">
              <a:spcBef>
                <a:spcPts val="0"/>
              </a:spcBef>
              <a:buFont typeface="+mj-lt"/>
              <a:buAutoNum type="arabicPeriod"/>
            </a:pPr>
            <a:endParaRPr lang="en-US" altLang="zh-TW" dirty="0" smtClean="0"/>
          </a:p>
          <a:p>
            <a:pPr marL="514350" lvl="0" indent="-514350">
              <a:spcBef>
                <a:spcPts val="0"/>
              </a:spcBef>
              <a:buFont typeface="+mj-lt"/>
              <a:buAutoNum type="arabicPeriod"/>
            </a:pPr>
            <a:endParaRPr lang="en-US" altLang="zh-TW" dirty="0"/>
          </a:p>
          <a:p>
            <a:pPr marL="0" lvl="0" indent="0">
              <a:spcBef>
                <a:spcPts val="0"/>
              </a:spcBef>
              <a:buNone/>
            </a:pPr>
            <a:r>
              <a:rPr lang="zh-CN" altLang="en-US" dirty="0" smtClean="0"/>
              <a:t>範例：</a:t>
            </a:r>
            <a:endParaRPr lang="en-US" altLang="zh-CN" dirty="0" smtClean="0"/>
          </a:p>
          <a:p>
            <a:pPr marL="0" lvl="0" indent="0">
              <a:spcBef>
                <a:spcPts val="0"/>
              </a:spcBef>
              <a:buNone/>
            </a:pPr>
            <a:r>
              <a:rPr lang="en-US" altLang="zh-CN" dirty="0" err="1" smtClean="0"/>
              <a:t>PrintLog</a:t>
            </a:r>
            <a:endParaRPr lang="en-US" altLang="zh-TW"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6</a:t>
            </a:fld>
            <a:endParaRPr lang="zh-TW" altLang="en-US"/>
          </a:p>
        </p:txBody>
      </p:sp>
      <p:sp>
        <p:nvSpPr>
          <p:cNvPr id="4" name="標題 3"/>
          <p:cNvSpPr>
            <a:spLocks noGrp="1"/>
          </p:cNvSpPr>
          <p:nvPr>
            <p:ph type="title"/>
          </p:nvPr>
        </p:nvSpPr>
        <p:spPr/>
        <p:txBody>
          <a:bodyPr/>
          <a:lstStyle/>
          <a:p>
            <a:r>
              <a:rPr lang="en-US" altLang="zh-CN" dirty="0" smtClean="0">
                <a:solidFill>
                  <a:srgbClr val="024E6A"/>
                </a:solidFill>
              </a:rPr>
              <a:t>Print log</a:t>
            </a:r>
            <a:endParaRPr lang="zh-TW" altLang="en-US" dirty="0">
              <a:solidFill>
                <a:srgbClr val="024E6A"/>
              </a:solidFill>
            </a:endParaRPr>
          </a:p>
        </p:txBody>
      </p:sp>
    </p:spTree>
    <p:extLst>
      <p:ext uri="{BB962C8B-B14F-4D97-AF65-F5344CB8AC3E}">
        <p14:creationId xmlns:p14="http://schemas.microsoft.com/office/powerpoint/2010/main" val="170410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pPr marL="0" lvl="0" indent="0">
              <a:spcBef>
                <a:spcPts val="0"/>
              </a:spcBef>
              <a:buNone/>
            </a:pPr>
            <a:r>
              <a:rPr lang="en-US" altLang="zh-TW" dirty="0"/>
              <a:t>try{</a:t>
            </a:r>
          </a:p>
          <a:p>
            <a:pPr marL="0" lvl="0" indent="0">
              <a:spcBef>
                <a:spcPts val="0"/>
              </a:spcBef>
              <a:buNone/>
            </a:pPr>
            <a:r>
              <a:rPr lang="en-US" altLang="zh-TW" dirty="0"/>
              <a:t>        //</a:t>
            </a:r>
            <a:r>
              <a:rPr lang="zh-TW" altLang="en-US" dirty="0"/>
              <a:t>檢查此區塊裡程式是否有例外產生，若有就丟出例外</a:t>
            </a:r>
          </a:p>
          <a:p>
            <a:pPr marL="0" lvl="0" indent="0">
              <a:spcBef>
                <a:spcPts val="0"/>
              </a:spcBef>
              <a:buNone/>
            </a:pPr>
            <a:r>
              <a:rPr lang="en-US" altLang="zh-TW" dirty="0"/>
              <a:t>}</a:t>
            </a:r>
          </a:p>
          <a:p>
            <a:pPr marL="0" lvl="0" indent="0">
              <a:spcBef>
                <a:spcPts val="0"/>
              </a:spcBef>
              <a:buNone/>
            </a:pPr>
            <a:r>
              <a:rPr lang="en-US" altLang="zh-TW" dirty="0"/>
              <a:t>catch(</a:t>
            </a:r>
            <a:r>
              <a:rPr lang="zh-TW" altLang="en-US" dirty="0"/>
              <a:t>例外類型 </a:t>
            </a:r>
            <a:r>
              <a:rPr lang="en-US" altLang="zh-TW" dirty="0"/>
              <a:t>ex){</a:t>
            </a:r>
          </a:p>
          <a:p>
            <a:pPr marL="0" lvl="0" indent="0">
              <a:spcBef>
                <a:spcPts val="0"/>
              </a:spcBef>
              <a:buNone/>
            </a:pPr>
            <a:r>
              <a:rPr lang="en-US" altLang="zh-TW" dirty="0"/>
              <a:t>        //</a:t>
            </a:r>
            <a:r>
              <a:rPr lang="zh-TW" altLang="en-US" dirty="0"/>
              <a:t>處理不同例外類型，可有多個</a:t>
            </a:r>
            <a:r>
              <a:rPr lang="en-US" altLang="zh-TW" dirty="0"/>
              <a:t>catch</a:t>
            </a:r>
            <a:r>
              <a:rPr lang="zh-TW" altLang="en-US" dirty="0"/>
              <a:t>區</a:t>
            </a:r>
            <a:r>
              <a:rPr lang="zh-TW" altLang="en-US" dirty="0" smtClean="0"/>
              <a:t>塊</a:t>
            </a:r>
            <a:endParaRPr lang="en-US" altLang="zh-TW" dirty="0" smtClean="0"/>
          </a:p>
          <a:p>
            <a:pPr marL="457200" lvl="0" indent="0">
              <a:spcBef>
                <a:spcPts val="0"/>
              </a:spcBef>
              <a:buNone/>
            </a:pPr>
            <a:r>
              <a:rPr lang="en-US" altLang="zh-TW" dirty="0"/>
              <a:t>	</a:t>
            </a:r>
            <a:r>
              <a:rPr lang="en-US" altLang="zh-TW" dirty="0">
                <a:solidFill>
                  <a:srgbClr val="FF0000"/>
                </a:solidFill>
              </a:rPr>
              <a:t>1.do nothing</a:t>
            </a:r>
          </a:p>
          <a:p>
            <a:pPr marL="457200" lvl="0" indent="0">
              <a:spcBef>
                <a:spcPts val="0"/>
              </a:spcBef>
              <a:buNone/>
            </a:pPr>
            <a:r>
              <a:rPr lang="en-US" altLang="zh-TW" dirty="0"/>
              <a:t>	</a:t>
            </a:r>
            <a:r>
              <a:rPr lang="en-US" altLang="zh-TW" dirty="0">
                <a:solidFill>
                  <a:srgbClr val="FF0000"/>
                </a:solidFill>
              </a:rPr>
              <a:t>2.printStackTrace</a:t>
            </a:r>
          </a:p>
          <a:p>
            <a:pPr marL="457200" lvl="0" indent="0">
              <a:spcBef>
                <a:spcPts val="0"/>
              </a:spcBef>
              <a:buNone/>
            </a:pPr>
            <a:r>
              <a:rPr lang="en-US" altLang="zh-TW" dirty="0">
                <a:solidFill>
                  <a:srgbClr val="FF0000"/>
                </a:solidFill>
              </a:rPr>
              <a:t>	3.LOG</a:t>
            </a:r>
            <a:r>
              <a:rPr lang="zh-TW" altLang="en-US" dirty="0">
                <a:solidFill>
                  <a:srgbClr val="FF0000"/>
                </a:solidFill>
              </a:rPr>
              <a:t>下來</a:t>
            </a:r>
          </a:p>
          <a:p>
            <a:pPr marL="457200" lvl="0" indent="0">
              <a:spcBef>
                <a:spcPts val="0"/>
              </a:spcBef>
              <a:buNone/>
            </a:pPr>
            <a:r>
              <a:rPr lang="zh-TW" altLang="en-US" dirty="0">
                <a:solidFill>
                  <a:srgbClr val="FF0000"/>
                </a:solidFill>
              </a:rPr>
              <a:t>	</a:t>
            </a:r>
            <a:r>
              <a:rPr lang="en-US" altLang="zh-TW" dirty="0">
                <a:solidFill>
                  <a:srgbClr val="FF0000"/>
                </a:solidFill>
              </a:rPr>
              <a:t>4.</a:t>
            </a:r>
            <a:r>
              <a:rPr lang="zh-TW" altLang="en-US" dirty="0">
                <a:solidFill>
                  <a:srgbClr val="FF0000"/>
                </a:solidFill>
              </a:rPr>
              <a:t>不關我事，往外丟</a:t>
            </a:r>
            <a:r>
              <a:rPr lang="en-US" altLang="zh-TW" dirty="0">
                <a:solidFill>
                  <a:srgbClr val="FF0000"/>
                </a:solidFill>
              </a:rPr>
              <a:t>(throw)</a:t>
            </a:r>
          </a:p>
          <a:p>
            <a:pPr marL="457200" lvl="0" indent="0">
              <a:spcBef>
                <a:spcPts val="0"/>
              </a:spcBef>
              <a:buNone/>
            </a:pPr>
            <a:r>
              <a:rPr lang="en-US" altLang="zh-TW" dirty="0">
                <a:solidFill>
                  <a:srgbClr val="FF0000"/>
                </a:solidFill>
              </a:rPr>
              <a:t>	5.</a:t>
            </a:r>
            <a:r>
              <a:rPr lang="zh-TW" altLang="en-US" dirty="0" smtClean="0">
                <a:solidFill>
                  <a:srgbClr val="FF0000"/>
                </a:solidFill>
              </a:rPr>
              <a:t>亡羊補牢</a:t>
            </a:r>
            <a:endParaRPr lang="zh-TW" altLang="en-US" dirty="0"/>
          </a:p>
          <a:p>
            <a:pPr marL="0" lvl="0" indent="0">
              <a:spcBef>
                <a:spcPts val="0"/>
              </a:spcBef>
              <a:buNone/>
            </a:pPr>
            <a:r>
              <a:rPr lang="en-US" altLang="zh-TW" dirty="0"/>
              <a:t>}</a:t>
            </a:r>
          </a:p>
          <a:p>
            <a:pPr marL="0" lvl="0" indent="0">
              <a:spcBef>
                <a:spcPts val="0"/>
              </a:spcBef>
              <a:buNone/>
            </a:pPr>
            <a:r>
              <a:rPr lang="en-US" altLang="zh-TW" dirty="0"/>
              <a:t>finally{</a:t>
            </a:r>
          </a:p>
          <a:p>
            <a:pPr marL="0" lvl="0" indent="0">
              <a:spcBef>
                <a:spcPts val="0"/>
              </a:spcBef>
              <a:buNone/>
            </a:pPr>
            <a:r>
              <a:rPr lang="en-US" altLang="zh-TW" dirty="0"/>
              <a:t>        //</a:t>
            </a:r>
            <a:r>
              <a:rPr lang="zh-TW" altLang="en-US" dirty="0"/>
              <a:t>此區塊可有可無，用來善後工作，無論例外是否產生皆會執行</a:t>
            </a:r>
          </a:p>
          <a:p>
            <a:pPr marL="0" lvl="0" indent="0">
              <a:spcBef>
                <a:spcPts val="0"/>
              </a:spcBef>
              <a:buNone/>
            </a:pPr>
            <a:r>
              <a:rPr lang="en-US" altLang="zh-TW" dirty="0"/>
              <a:t>}</a:t>
            </a: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60</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處理（</a:t>
            </a:r>
            <a:r>
              <a:rPr lang="en-US" altLang="zh-CN" dirty="0" smtClean="0">
                <a:solidFill>
                  <a:srgbClr val="024E6A"/>
                </a:solidFill>
              </a:rPr>
              <a:t>1</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406320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en-US" altLang="zh-TW" dirty="0" smtClean="0"/>
              <a:t>Catch </a:t>
            </a:r>
            <a:r>
              <a:rPr lang="zh-CN" altLang="en-US" dirty="0" smtClean="0"/>
              <a:t>處理可以指定多個</a:t>
            </a:r>
            <a:r>
              <a:rPr lang="en-US" altLang="zh-CN" dirty="0"/>
              <a:t> </a:t>
            </a:r>
            <a:r>
              <a:rPr lang="en-US" altLang="zh-CN" dirty="0" smtClean="0"/>
              <a:t>class</a:t>
            </a:r>
            <a:r>
              <a:rPr lang="zh-CN" altLang="en-US" dirty="0" smtClean="0"/>
              <a:t>，如果 </a:t>
            </a:r>
            <a:r>
              <a:rPr lang="en-US" altLang="zh-CN" dirty="0" smtClean="0"/>
              <a:t>class </a:t>
            </a:r>
            <a:r>
              <a:rPr lang="zh-CN" altLang="en-US" dirty="0" smtClean="0"/>
              <a:t>有繼承關係，需從子類到父類撰寫，否則會編譯失敗</a:t>
            </a:r>
            <a:endParaRPr lang="en-US" altLang="zh-CN" dirty="0" smtClean="0"/>
          </a:p>
          <a:p>
            <a:pPr marL="0" lvl="0" indent="0">
              <a:spcBef>
                <a:spcPts val="0"/>
              </a:spcBef>
              <a:buNone/>
            </a:pPr>
            <a:endParaRPr lang="en-US" altLang="zh-TW" dirty="0"/>
          </a:p>
          <a:p>
            <a:pPr marL="0" lvl="0" indent="0">
              <a:spcBef>
                <a:spcPts val="0"/>
              </a:spcBef>
              <a:buNone/>
            </a:pPr>
            <a:r>
              <a:rPr lang="en-US" altLang="zh-TW" dirty="0"/>
              <a:t>t</a:t>
            </a:r>
            <a:r>
              <a:rPr lang="en-US" altLang="zh-TW" dirty="0" smtClean="0"/>
              <a:t>ry {</a:t>
            </a:r>
          </a:p>
          <a:p>
            <a:pPr marL="0" lvl="0" indent="0">
              <a:spcBef>
                <a:spcPts val="0"/>
              </a:spcBef>
              <a:buNone/>
            </a:pPr>
            <a:r>
              <a:rPr lang="en-US" altLang="zh-TW" dirty="0"/>
              <a:t> </a:t>
            </a:r>
            <a:r>
              <a:rPr lang="en-US" altLang="zh-TW" dirty="0" smtClean="0"/>
              <a:t>  // …</a:t>
            </a:r>
          </a:p>
          <a:p>
            <a:pPr marL="0" lvl="0" indent="0">
              <a:spcBef>
                <a:spcPts val="0"/>
              </a:spcBef>
              <a:buNone/>
            </a:pPr>
            <a:r>
              <a:rPr lang="en-US" altLang="zh-TW" dirty="0" smtClean="0"/>
              <a:t>} catch(</a:t>
            </a:r>
            <a:r>
              <a:rPr lang="en-US" altLang="zh-TW" dirty="0" err="1"/>
              <a:t>NullPointerException</a:t>
            </a:r>
            <a:r>
              <a:rPr lang="en-US" altLang="zh-TW" dirty="0" smtClean="0"/>
              <a:t> </a:t>
            </a:r>
            <a:r>
              <a:rPr lang="en-US" altLang="zh-TW" dirty="0"/>
              <a:t>e</a:t>
            </a:r>
            <a:r>
              <a:rPr lang="en-US" altLang="zh-TW" dirty="0" smtClean="0"/>
              <a:t>) {</a:t>
            </a:r>
          </a:p>
          <a:p>
            <a:pPr marL="0" indent="0">
              <a:spcBef>
                <a:spcPts val="0"/>
              </a:spcBef>
              <a:buNone/>
            </a:pPr>
            <a:r>
              <a:rPr lang="en-US" altLang="zh-TW" dirty="0"/>
              <a:t>} </a:t>
            </a:r>
            <a:r>
              <a:rPr lang="en-US" altLang="zh-TW" dirty="0" smtClean="0"/>
              <a:t>catch(Exception </a:t>
            </a:r>
            <a:r>
              <a:rPr lang="en-US" altLang="zh-TW" dirty="0"/>
              <a:t>e) </a:t>
            </a:r>
            <a:r>
              <a:rPr lang="en-US" altLang="zh-TW" dirty="0" smtClean="0"/>
              <a:t>{</a:t>
            </a:r>
          </a:p>
          <a:p>
            <a:pPr marL="0" indent="0">
              <a:spcBef>
                <a:spcPts val="0"/>
              </a:spcBef>
              <a:buNone/>
            </a:pPr>
            <a:r>
              <a:rPr lang="en-US" altLang="zh-TW" dirty="0"/>
              <a:t>}</a:t>
            </a:r>
            <a:endParaRPr lang="en-US" altLang="zh-TW"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61</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處理</a:t>
            </a:r>
            <a:r>
              <a:rPr lang="zh-CN" altLang="en-US" dirty="0" smtClean="0">
                <a:solidFill>
                  <a:srgbClr val="024E6A"/>
                </a:solidFill>
              </a:rPr>
              <a:t>（</a:t>
            </a:r>
            <a:r>
              <a:rPr lang="en-US" altLang="zh-CN" dirty="0">
                <a:solidFill>
                  <a:srgbClr val="024E6A"/>
                </a:solidFill>
              </a:rPr>
              <a:t>2</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116867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en-US" altLang="zh-TW" dirty="0" smtClean="0"/>
              <a:t>Catch </a:t>
            </a:r>
            <a:r>
              <a:rPr lang="zh-CN" altLang="en-US" dirty="0" smtClean="0"/>
              <a:t>處理可以多個</a:t>
            </a:r>
            <a:r>
              <a:rPr lang="en-US" altLang="zh-CN" dirty="0"/>
              <a:t> </a:t>
            </a:r>
            <a:r>
              <a:rPr lang="en-US" altLang="zh-CN" dirty="0" smtClean="0"/>
              <a:t>class </a:t>
            </a:r>
            <a:r>
              <a:rPr lang="zh-CN" altLang="en-US" dirty="0" smtClean="0"/>
              <a:t>時，如果 </a:t>
            </a:r>
            <a:r>
              <a:rPr lang="en-US" altLang="zh-CN" dirty="0" smtClean="0"/>
              <a:t>class </a:t>
            </a:r>
            <a:r>
              <a:rPr lang="zh-CN" altLang="en-US" dirty="0" smtClean="0"/>
              <a:t>之間沒有繼承關係，可以用 </a:t>
            </a:r>
            <a:r>
              <a:rPr lang="en-US" altLang="zh-TW" dirty="0" smtClean="0"/>
              <a:t>"|“ </a:t>
            </a:r>
            <a:r>
              <a:rPr lang="zh-TW" altLang="en-US" dirty="0" smtClean="0"/>
              <a:t>符號</a:t>
            </a:r>
            <a:r>
              <a:rPr lang="zh-TW" altLang="en-US" dirty="0"/>
              <a:t>組合</a:t>
            </a:r>
            <a:r>
              <a:rPr lang="zh-TW" altLang="en-US" dirty="0" smtClean="0"/>
              <a:t>起來</a:t>
            </a:r>
            <a:endParaRPr lang="en-US" altLang="zh-TW" dirty="0" smtClean="0"/>
          </a:p>
          <a:p>
            <a:pPr marL="0" lvl="0" indent="0">
              <a:spcBef>
                <a:spcPts val="0"/>
              </a:spcBef>
              <a:buNone/>
            </a:pPr>
            <a:endParaRPr lang="en-US" altLang="zh-TW" dirty="0"/>
          </a:p>
          <a:p>
            <a:pPr marL="0" lvl="0" indent="0">
              <a:spcBef>
                <a:spcPts val="0"/>
              </a:spcBef>
              <a:buNone/>
            </a:pPr>
            <a:r>
              <a:rPr lang="en-US" altLang="zh-TW" dirty="0"/>
              <a:t>t</a:t>
            </a:r>
            <a:r>
              <a:rPr lang="en-US" altLang="zh-TW" dirty="0" smtClean="0"/>
              <a:t>ry {</a:t>
            </a:r>
          </a:p>
          <a:p>
            <a:pPr marL="0" lvl="0" indent="0">
              <a:spcBef>
                <a:spcPts val="0"/>
              </a:spcBef>
              <a:buNone/>
            </a:pPr>
            <a:r>
              <a:rPr lang="en-US" altLang="zh-TW" dirty="0"/>
              <a:t> </a:t>
            </a:r>
            <a:r>
              <a:rPr lang="en-US" altLang="zh-TW" dirty="0" smtClean="0"/>
              <a:t>  // …</a:t>
            </a:r>
          </a:p>
          <a:p>
            <a:pPr marL="0" lvl="0" indent="0">
              <a:spcBef>
                <a:spcPts val="0"/>
              </a:spcBef>
              <a:buNone/>
            </a:pPr>
            <a:r>
              <a:rPr lang="en-US" altLang="zh-TW" dirty="0" smtClean="0"/>
              <a:t>} catch(</a:t>
            </a:r>
            <a:r>
              <a:rPr lang="en-US" altLang="zh-TW" dirty="0" err="1"/>
              <a:t>NullPointerException</a:t>
            </a:r>
            <a:r>
              <a:rPr lang="en-US" altLang="zh-TW" dirty="0"/>
              <a:t> | </a:t>
            </a:r>
            <a:r>
              <a:rPr lang="en-US" altLang="zh-TW" dirty="0" err="1"/>
              <a:t>ArithmeticException</a:t>
            </a:r>
            <a:r>
              <a:rPr lang="en-US" altLang="zh-CN" dirty="0" smtClean="0"/>
              <a:t> </a:t>
            </a:r>
            <a:r>
              <a:rPr lang="en-US" altLang="zh-TW" dirty="0" smtClean="0"/>
              <a:t>e</a:t>
            </a:r>
            <a:r>
              <a:rPr lang="en-US" altLang="zh-TW" dirty="0" smtClean="0"/>
              <a:t>) {</a:t>
            </a:r>
          </a:p>
          <a:p>
            <a:pPr marL="0" indent="0">
              <a:spcBef>
                <a:spcPts val="0"/>
              </a:spcBef>
              <a:buNone/>
            </a:pPr>
            <a:r>
              <a:rPr lang="en-US" altLang="zh-TW" dirty="0" smtClean="0"/>
              <a:t>}</a:t>
            </a:r>
            <a:endParaRPr lang="en-US" altLang="zh-TW"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62</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處理</a:t>
            </a:r>
            <a:r>
              <a:rPr lang="zh-CN" altLang="en-US" dirty="0" smtClean="0">
                <a:solidFill>
                  <a:srgbClr val="024E6A"/>
                </a:solidFill>
              </a:rPr>
              <a:t>（</a:t>
            </a:r>
            <a:r>
              <a:rPr lang="en-US" altLang="zh-CN" dirty="0" smtClean="0">
                <a:solidFill>
                  <a:srgbClr val="024E6A"/>
                </a:solidFill>
              </a:rPr>
              <a:t>3</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245931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0" lvl="0" indent="0">
              <a:spcBef>
                <a:spcPts val="0"/>
              </a:spcBef>
              <a:buNone/>
            </a:pPr>
            <a:r>
              <a:rPr lang="en-US" altLang="zh-TW" dirty="0" smtClean="0"/>
              <a:t>try-with-resource</a:t>
            </a:r>
            <a:r>
              <a:rPr lang="zh-TW" altLang="en-US" dirty="0" smtClean="0"/>
              <a:t>（</a:t>
            </a:r>
            <a:r>
              <a:rPr lang="en-US" altLang="zh-CN" dirty="0" err="1" smtClean="0"/>
              <a:t>AutoClosable</a:t>
            </a:r>
            <a:r>
              <a:rPr lang="zh-TW" altLang="en-US" dirty="0" smtClean="0"/>
              <a:t>）的語法</a:t>
            </a:r>
            <a:r>
              <a:rPr lang="zh-CN" altLang="en-US" dirty="0" smtClean="0"/>
              <a:t>，</a:t>
            </a:r>
            <a:r>
              <a:rPr lang="en-US" altLang="zh-CN" dirty="0" smtClean="0"/>
              <a:t>from</a:t>
            </a:r>
            <a:r>
              <a:rPr lang="zh-TW" altLang="en-US" dirty="0"/>
              <a:t> </a:t>
            </a:r>
            <a:r>
              <a:rPr lang="en-US" altLang="zh-CN" dirty="0" smtClean="0"/>
              <a:t>JDK7</a:t>
            </a:r>
            <a:endParaRPr lang="en-US" altLang="zh-TW" dirty="0" smtClean="0"/>
          </a:p>
          <a:p>
            <a:pPr marL="0" lvl="0" indent="0">
              <a:spcBef>
                <a:spcPts val="0"/>
              </a:spcBef>
              <a:buNone/>
            </a:pPr>
            <a:endParaRPr lang="en-US" altLang="zh-CN" dirty="0"/>
          </a:p>
          <a:p>
            <a:pPr marL="0" lvl="0" indent="0">
              <a:spcBef>
                <a:spcPts val="0"/>
              </a:spcBef>
              <a:buNone/>
            </a:pPr>
            <a:r>
              <a:rPr lang="en-US" altLang="zh-CN" dirty="0"/>
              <a:t>// </a:t>
            </a:r>
            <a:r>
              <a:rPr lang="en-US" altLang="zh-CN" dirty="0" smtClean="0"/>
              <a:t>before</a:t>
            </a:r>
            <a:endParaRPr lang="zh-TW" altLang="en-US" dirty="0"/>
          </a:p>
          <a:p>
            <a:pPr marL="0" lvl="0" indent="0">
              <a:spcBef>
                <a:spcPts val="0"/>
              </a:spcBef>
              <a:buNone/>
            </a:pPr>
            <a:r>
              <a:rPr lang="en-US" altLang="zh-CN" dirty="0"/>
              <a:t>Resource res = null;</a:t>
            </a:r>
          </a:p>
          <a:p>
            <a:pPr marL="0" lvl="0" indent="0">
              <a:spcBef>
                <a:spcPts val="0"/>
              </a:spcBef>
              <a:buNone/>
            </a:pPr>
            <a:r>
              <a:rPr lang="en-US" altLang="zh-CN" dirty="0"/>
              <a:t>try {</a:t>
            </a:r>
          </a:p>
          <a:p>
            <a:pPr marL="0" lvl="0" indent="0">
              <a:spcBef>
                <a:spcPts val="0"/>
              </a:spcBef>
              <a:buNone/>
            </a:pPr>
            <a:r>
              <a:rPr lang="en-US" altLang="zh-CN" dirty="0"/>
              <a:t>	res = new Resource(); </a:t>
            </a:r>
            <a:endParaRPr lang="en-US" altLang="zh-CN" dirty="0" smtClean="0"/>
          </a:p>
          <a:p>
            <a:pPr marL="0" lvl="0" indent="0">
              <a:spcBef>
                <a:spcPts val="0"/>
              </a:spcBef>
              <a:buNone/>
            </a:pPr>
            <a:r>
              <a:rPr lang="zh-TW" altLang="en-US" dirty="0"/>
              <a:t>	</a:t>
            </a:r>
            <a:r>
              <a:rPr lang="en-US" altLang="zh-TW" dirty="0"/>
              <a:t>// </a:t>
            </a:r>
            <a:r>
              <a:rPr lang="zh-TW" altLang="en-US" dirty="0"/>
              <a:t>其</a:t>
            </a:r>
            <a:r>
              <a:rPr lang="zh-TW" altLang="en-US" dirty="0" smtClean="0"/>
              <a:t>他處理</a:t>
            </a:r>
            <a:endParaRPr lang="zh-TW" altLang="en-US" dirty="0"/>
          </a:p>
          <a:p>
            <a:pPr marL="0" lvl="0" indent="0">
              <a:spcBef>
                <a:spcPts val="0"/>
              </a:spcBef>
              <a:buNone/>
            </a:pPr>
            <a:r>
              <a:rPr lang="en-US" altLang="zh-TW" dirty="0"/>
              <a:t>}</a:t>
            </a:r>
          </a:p>
          <a:p>
            <a:pPr marL="0" lvl="0" indent="0">
              <a:spcBef>
                <a:spcPts val="0"/>
              </a:spcBef>
              <a:buNone/>
            </a:pPr>
            <a:r>
              <a:rPr lang="en-US" altLang="zh-CN" dirty="0"/>
              <a:t>catch (Exception ex) {</a:t>
            </a:r>
          </a:p>
          <a:p>
            <a:pPr marL="0" lvl="0" indent="0">
              <a:spcBef>
                <a:spcPts val="0"/>
              </a:spcBef>
              <a:buNone/>
            </a:pPr>
            <a:r>
              <a:rPr lang="en-US" altLang="zh-CN" dirty="0"/>
              <a:t>	// </a:t>
            </a:r>
            <a:r>
              <a:rPr lang="zh-TW" altLang="en-US" dirty="0"/>
              <a:t>例外處理</a:t>
            </a:r>
          </a:p>
          <a:p>
            <a:pPr marL="0" lvl="0" indent="0">
              <a:spcBef>
                <a:spcPts val="0"/>
              </a:spcBef>
              <a:buNone/>
            </a:pPr>
            <a:r>
              <a:rPr lang="en-US" altLang="zh-TW" dirty="0"/>
              <a:t>}</a:t>
            </a:r>
          </a:p>
          <a:p>
            <a:pPr marL="0" lvl="0" indent="0">
              <a:spcBef>
                <a:spcPts val="0"/>
              </a:spcBef>
              <a:buNone/>
            </a:pPr>
            <a:r>
              <a:rPr lang="en-US" altLang="zh-CN" dirty="0"/>
              <a:t>finally {</a:t>
            </a:r>
          </a:p>
          <a:p>
            <a:pPr marL="0" lvl="0" indent="0">
              <a:spcBef>
                <a:spcPts val="0"/>
              </a:spcBef>
              <a:buNone/>
            </a:pPr>
            <a:r>
              <a:rPr lang="en-US" altLang="zh-CN" dirty="0"/>
              <a:t>	// resource </a:t>
            </a:r>
            <a:r>
              <a:rPr lang="zh-TW" altLang="en-US" dirty="0"/>
              <a:t>釋放或清除</a:t>
            </a:r>
          </a:p>
          <a:p>
            <a:pPr marL="0" lvl="0" indent="0">
              <a:spcBef>
                <a:spcPts val="0"/>
              </a:spcBef>
              <a:buNone/>
            </a:pPr>
            <a:r>
              <a:rPr lang="en-US" altLang="zh-TW" dirty="0"/>
              <a:t>}</a:t>
            </a: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63</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處理</a:t>
            </a:r>
            <a:r>
              <a:rPr lang="zh-CN" altLang="en-US" dirty="0" smtClean="0">
                <a:solidFill>
                  <a:srgbClr val="024E6A"/>
                </a:solidFill>
              </a:rPr>
              <a:t>（</a:t>
            </a:r>
            <a:r>
              <a:rPr lang="en-US" altLang="zh-CN" dirty="0">
                <a:solidFill>
                  <a:srgbClr val="024E6A"/>
                </a:solidFill>
              </a:rPr>
              <a:t>4</a:t>
            </a:r>
            <a:r>
              <a:rPr lang="zh-CN" altLang="en-US" dirty="0" smtClean="0">
                <a:solidFill>
                  <a:srgbClr val="024E6A"/>
                </a:solidFill>
              </a:rPr>
              <a:t>）</a:t>
            </a:r>
            <a:endParaRPr lang="zh-TW" altLang="en-US" dirty="0">
              <a:solidFill>
                <a:srgbClr val="024E6A"/>
              </a:solidFill>
            </a:endParaRPr>
          </a:p>
        </p:txBody>
      </p:sp>
      <p:sp>
        <p:nvSpPr>
          <p:cNvPr id="5" name="矩形 4"/>
          <p:cNvSpPr/>
          <p:nvPr/>
        </p:nvSpPr>
        <p:spPr>
          <a:xfrm>
            <a:off x="5918200" y="1595021"/>
            <a:ext cx="6096000" cy="4832092"/>
          </a:xfrm>
          <a:prstGeom prst="rect">
            <a:avLst/>
          </a:prstGeom>
          <a:ln>
            <a:solidFill>
              <a:schemeClr val="accent2"/>
            </a:solidFill>
          </a:ln>
        </p:spPr>
        <p:txBody>
          <a:bodyPr>
            <a:spAutoFit/>
          </a:bodyPr>
          <a:lstStyle/>
          <a:p>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 try-with-resource </a:t>
            </a:r>
            <a:r>
              <a:rPr lang="zh-CN" altLang="en-US" sz="28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a:t>
            </a:r>
            <a:r>
              <a:rPr lang="en-US" altLang="zh-TW" sz="28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 </a:t>
            </a:r>
            <a:r>
              <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於 </a:t>
            </a:r>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try </a:t>
            </a:r>
            <a:r>
              <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關鍵字後的小括號中進行 </a:t>
            </a:r>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resource </a:t>
            </a:r>
            <a:r>
              <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宣告及初始化</a:t>
            </a:r>
          </a:p>
          <a:p>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try </a:t>
            </a:r>
            <a:r>
              <a:rPr lang="en-US" altLang="zh-TW" sz="2800" dirty="0">
                <a:solidFill>
                  <a:srgbClr val="FF0000"/>
                </a:solidFill>
                <a:latin typeface="Arial" panose="020B0604020202020204" pitchFamily="34" charset="0"/>
                <a:ea typeface="微軟正黑體" panose="020B0604030504040204" pitchFamily="34" charset="-120"/>
                <a:cs typeface="Arial" panose="020B0604020202020204" pitchFamily="34" charset="0"/>
              </a:rPr>
              <a:t>(Resource res = new Resource</a:t>
            </a:r>
            <a:r>
              <a:rPr lang="en-US" altLang="zh-TW" sz="2800" dirty="0" smtClean="0">
                <a:solidFill>
                  <a:srgbClr val="FF0000"/>
                </a:solidFill>
                <a:latin typeface="Arial" panose="020B0604020202020204" pitchFamily="34" charset="0"/>
                <a:ea typeface="微軟正黑體" panose="020B0604030504040204" pitchFamily="34" charset="-120"/>
                <a:cs typeface="Arial" panose="020B0604020202020204" pitchFamily="34" charset="0"/>
              </a:rPr>
              <a:t>())</a:t>
            </a:r>
            <a:r>
              <a:rPr lang="en-US" altLang="zh-TW" sz="2800" dirty="0" smtClean="0">
                <a:solidFill>
                  <a:srgbClr val="024F6C"/>
                </a:solidFill>
                <a:latin typeface="Arial" panose="020B0604020202020204" pitchFamily="34" charset="0"/>
                <a:ea typeface="微軟正黑體" panose="020B0604030504040204" pitchFamily="34" charset="-120"/>
                <a:cs typeface="Arial" panose="020B0604020202020204" pitchFamily="34" charset="0"/>
              </a:rPr>
              <a:t>{</a:t>
            </a:r>
            <a:endPar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endParaRPr>
          </a:p>
          <a:p>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	// </a:t>
            </a:r>
            <a:r>
              <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其他處理</a:t>
            </a:r>
          </a:p>
          <a:p>
            <a:r>
              <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	</a:t>
            </a:r>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 </a:t>
            </a:r>
            <a:r>
              <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在 </a:t>
            </a:r>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try </a:t>
            </a:r>
            <a:r>
              <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後方小括號初始化的資源會在離開 </a:t>
            </a:r>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try </a:t>
            </a:r>
            <a:r>
              <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區塊時自動呼叫 </a:t>
            </a:r>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close()</a:t>
            </a:r>
          </a:p>
          <a:p>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a:t>
            </a:r>
          </a:p>
          <a:p>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catch (Exception ex) {</a:t>
            </a:r>
          </a:p>
          <a:p>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	// </a:t>
            </a:r>
            <a:r>
              <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例外處理</a:t>
            </a:r>
          </a:p>
          <a:p>
            <a:r>
              <a:rPr lang="en-US" altLang="zh-TW" sz="2800" dirty="0">
                <a:solidFill>
                  <a:srgbClr val="024F6C"/>
                </a:solidFill>
                <a:latin typeface="Arial" panose="020B0604020202020204" pitchFamily="34" charset="0"/>
                <a:ea typeface="微軟正黑體" panose="020B0604030504040204" pitchFamily="34" charset="-120"/>
                <a:cs typeface="Arial" panose="020B0604020202020204" pitchFamily="34" charset="0"/>
              </a:rPr>
              <a:t>}</a:t>
            </a:r>
            <a:endParaRPr lang="zh-TW" altLang="en-US" sz="2800" dirty="0">
              <a:solidFill>
                <a:srgbClr val="024F6C"/>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向右箭號 6"/>
          <p:cNvSpPr/>
          <p:nvPr/>
        </p:nvSpPr>
        <p:spPr>
          <a:xfrm>
            <a:off x="5084064" y="4224528"/>
            <a:ext cx="621792" cy="2743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a:t>
            </a:r>
            <a:endParaRPr lang="zh-TW" altLang="en-US" dirty="0"/>
          </a:p>
        </p:txBody>
      </p:sp>
    </p:spTree>
    <p:extLst>
      <p:ext uri="{BB962C8B-B14F-4D97-AF65-F5344CB8AC3E}">
        <p14:creationId xmlns:p14="http://schemas.microsoft.com/office/powerpoint/2010/main" val="333578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20000"/>
          </a:bodyPr>
          <a:lstStyle/>
          <a:p>
            <a:pPr marL="514350" lvl="0" indent="-514350">
              <a:spcBef>
                <a:spcPts val="0"/>
              </a:spcBef>
              <a:buAutoNum type="arabicPeriod"/>
            </a:pPr>
            <a:r>
              <a:rPr lang="zh-CN" altLang="en-US" dirty="0" smtClean="0"/>
              <a:t>利用 </a:t>
            </a:r>
            <a:r>
              <a:rPr lang="en-US" altLang="zh-CN" dirty="0" smtClean="0"/>
              <a:t>throw Exception </a:t>
            </a:r>
            <a:r>
              <a:rPr lang="zh-CN" altLang="en-US" dirty="0" smtClean="0"/>
              <a:t>物件，主動往上傳。</a:t>
            </a:r>
            <a:endParaRPr lang="en-US" altLang="zh-CN" dirty="0" smtClean="0"/>
          </a:p>
          <a:p>
            <a:pPr marL="514350" lvl="0" indent="-514350">
              <a:spcBef>
                <a:spcPts val="0"/>
              </a:spcBef>
              <a:buAutoNum type="arabicPeriod"/>
            </a:pPr>
            <a:r>
              <a:rPr lang="zh-CN" altLang="en-US" dirty="0" smtClean="0"/>
              <a:t>方法後面使用 </a:t>
            </a:r>
            <a:r>
              <a:rPr lang="en-US" altLang="zh-CN" dirty="0" smtClean="0"/>
              <a:t>throws Exception </a:t>
            </a:r>
            <a:r>
              <a:rPr lang="zh-CN" altLang="en-US" dirty="0" smtClean="0"/>
              <a:t>的聲明，讓上層調用處理。</a:t>
            </a:r>
            <a:endParaRPr lang="en-US" altLang="zh-CN" dirty="0" smtClean="0"/>
          </a:p>
          <a:p>
            <a:pPr marL="0" lvl="0" indent="0">
              <a:spcBef>
                <a:spcPts val="0"/>
              </a:spcBef>
              <a:buNone/>
            </a:pPr>
            <a:endParaRPr lang="en-US" altLang="zh-CN" dirty="0" smtClean="0"/>
          </a:p>
          <a:p>
            <a:pPr marL="0" lvl="0" indent="0">
              <a:spcBef>
                <a:spcPts val="0"/>
              </a:spcBef>
              <a:buNone/>
            </a:pPr>
            <a:r>
              <a:rPr lang="en-US" altLang="zh-CN" dirty="0"/>
              <a:t>v</a:t>
            </a:r>
            <a:r>
              <a:rPr lang="en-US" altLang="zh-CN" dirty="0" smtClean="0"/>
              <a:t>oid </a:t>
            </a:r>
            <a:r>
              <a:rPr lang="en-US" altLang="zh-CN" dirty="0" err="1" smtClean="0"/>
              <a:t>lowerFunction</a:t>
            </a:r>
            <a:r>
              <a:rPr lang="en-US" altLang="zh-CN" dirty="0" smtClean="0"/>
              <a:t>(String input) throws </a:t>
            </a:r>
            <a:r>
              <a:rPr lang="en-US" altLang="zh-TW" dirty="0" err="1"/>
              <a:t>NullPointerException</a:t>
            </a:r>
            <a:r>
              <a:rPr lang="en-US" altLang="zh-TW" dirty="0"/>
              <a:t> </a:t>
            </a:r>
            <a:r>
              <a:rPr lang="en-US" altLang="zh-CN" dirty="0" smtClean="0"/>
              <a:t>{</a:t>
            </a:r>
            <a:endParaRPr lang="en-US" altLang="zh-CN" dirty="0"/>
          </a:p>
          <a:p>
            <a:pPr marL="0" lvl="0" indent="0">
              <a:spcBef>
                <a:spcPts val="0"/>
              </a:spcBef>
              <a:buNone/>
            </a:pPr>
            <a:r>
              <a:rPr lang="en-US" altLang="zh-CN" dirty="0" smtClean="0"/>
              <a:t>  If (input == null) {</a:t>
            </a:r>
          </a:p>
          <a:p>
            <a:pPr marL="0" lvl="0" indent="0">
              <a:spcBef>
                <a:spcPts val="0"/>
              </a:spcBef>
              <a:buNone/>
            </a:pPr>
            <a:r>
              <a:rPr lang="en-US" altLang="zh-CN" dirty="0"/>
              <a:t> </a:t>
            </a:r>
            <a:r>
              <a:rPr lang="en-US" altLang="zh-CN" dirty="0" smtClean="0"/>
              <a:t>    throw new </a:t>
            </a:r>
            <a:r>
              <a:rPr lang="en-US" altLang="zh-TW" dirty="0" err="1"/>
              <a:t>NullPointerException</a:t>
            </a:r>
            <a:r>
              <a:rPr lang="en-US" altLang="zh-TW" dirty="0"/>
              <a:t> </a:t>
            </a:r>
            <a:r>
              <a:rPr lang="en-US" altLang="zh-TW" dirty="0" smtClean="0"/>
              <a:t>(“input is null”);</a:t>
            </a:r>
            <a:endParaRPr lang="en-US" altLang="zh-CN" dirty="0" smtClean="0"/>
          </a:p>
          <a:p>
            <a:pPr marL="0" lvl="0" indent="0">
              <a:spcBef>
                <a:spcPts val="0"/>
              </a:spcBef>
              <a:buNone/>
            </a:pPr>
            <a:r>
              <a:rPr lang="en-US" altLang="zh-CN" dirty="0" smtClean="0"/>
              <a:t>  }</a:t>
            </a:r>
          </a:p>
          <a:p>
            <a:pPr marL="0" lvl="0" indent="0">
              <a:spcBef>
                <a:spcPts val="0"/>
              </a:spcBef>
              <a:buNone/>
            </a:pPr>
            <a:r>
              <a:rPr lang="en-US" altLang="zh-CN" dirty="0"/>
              <a:t> </a:t>
            </a:r>
            <a:r>
              <a:rPr lang="en-US" altLang="zh-CN" dirty="0" smtClean="0"/>
              <a:t> // do some thing</a:t>
            </a:r>
          </a:p>
          <a:p>
            <a:pPr marL="0" lvl="0" indent="0">
              <a:spcBef>
                <a:spcPts val="0"/>
              </a:spcBef>
              <a:buNone/>
            </a:pPr>
            <a:r>
              <a:rPr lang="en-US" altLang="zh-CN" dirty="0" smtClean="0"/>
              <a:t>}</a:t>
            </a:r>
          </a:p>
          <a:p>
            <a:pPr marL="0" lvl="0" indent="0">
              <a:spcBef>
                <a:spcPts val="0"/>
              </a:spcBef>
              <a:buNone/>
            </a:pPr>
            <a:endParaRPr lang="en-US" altLang="zh-CN" dirty="0"/>
          </a:p>
          <a:p>
            <a:pPr marL="0" lvl="0" indent="0">
              <a:spcBef>
                <a:spcPts val="0"/>
              </a:spcBef>
              <a:buNone/>
            </a:pPr>
            <a:r>
              <a:rPr lang="en-US" altLang="zh-CN" dirty="0"/>
              <a:t>v</a:t>
            </a:r>
            <a:r>
              <a:rPr lang="en-US" altLang="zh-CN" dirty="0" smtClean="0"/>
              <a:t>oid </a:t>
            </a:r>
            <a:r>
              <a:rPr lang="en-US" altLang="zh-CN" dirty="0" err="1" smtClean="0"/>
              <a:t>upperFunction</a:t>
            </a:r>
            <a:r>
              <a:rPr lang="en-US" altLang="zh-CN" dirty="0" smtClean="0"/>
              <a:t>() {</a:t>
            </a:r>
          </a:p>
          <a:p>
            <a:pPr marL="0" lvl="0" indent="0">
              <a:spcBef>
                <a:spcPts val="0"/>
              </a:spcBef>
              <a:buNone/>
            </a:pPr>
            <a:r>
              <a:rPr lang="en-US" altLang="zh-CN" dirty="0"/>
              <a:t> </a:t>
            </a:r>
            <a:r>
              <a:rPr lang="en-US" altLang="zh-CN" dirty="0" smtClean="0"/>
              <a:t>  try {</a:t>
            </a:r>
          </a:p>
          <a:p>
            <a:pPr marL="0" lvl="0" indent="0">
              <a:spcBef>
                <a:spcPts val="0"/>
              </a:spcBef>
              <a:buNone/>
            </a:pPr>
            <a:r>
              <a:rPr lang="en-US" altLang="zh-CN" dirty="0" smtClean="0"/>
              <a:t>      </a:t>
            </a:r>
            <a:r>
              <a:rPr lang="en-US" altLang="zh-CN" dirty="0" err="1" smtClean="0"/>
              <a:t>lowerFunction</a:t>
            </a:r>
            <a:r>
              <a:rPr lang="en-US" altLang="zh-CN" dirty="0" smtClean="0"/>
              <a:t>(null);</a:t>
            </a:r>
          </a:p>
          <a:p>
            <a:pPr marL="0" lvl="0" indent="0">
              <a:spcBef>
                <a:spcPts val="0"/>
              </a:spcBef>
              <a:buNone/>
            </a:pPr>
            <a:r>
              <a:rPr lang="en-US" altLang="zh-CN" dirty="0" smtClean="0"/>
              <a:t>   } catch (</a:t>
            </a:r>
            <a:r>
              <a:rPr lang="en-US" altLang="zh-TW" dirty="0" err="1"/>
              <a:t>NullPointerException</a:t>
            </a:r>
            <a:r>
              <a:rPr lang="en-US" altLang="zh-TW" dirty="0" smtClean="0"/>
              <a:t> e) {</a:t>
            </a:r>
          </a:p>
          <a:p>
            <a:pPr marL="0" lvl="0" indent="0">
              <a:spcBef>
                <a:spcPts val="0"/>
              </a:spcBef>
              <a:buNone/>
            </a:pPr>
            <a:r>
              <a:rPr lang="en-US" altLang="zh-TW" dirty="0"/>
              <a:t> </a:t>
            </a:r>
            <a:r>
              <a:rPr lang="en-US" altLang="zh-TW" dirty="0" smtClean="0"/>
              <a:t>      // do something</a:t>
            </a:r>
          </a:p>
          <a:p>
            <a:pPr marL="0" lvl="0" indent="0">
              <a:spcBef>
                <a:spcPts val="0"/>
              </a:spcBef>
              <a:buNone/>
            </a:pPr>
            <a:r>
              <a:rPr lang="en-US" altLang="zh-CN" dirty="0" smtClean="0"/>
              <a:t>   }</a:t>
            </a:r>
          </a:p>
          <a:p>
            <a:pPr marL="0" lvl="0" indent="0">
              <a:spcBef>
                <a:spcPts val="0"/>
              </a:spcBef>
              <a:buNone/>
            </a:pPr>
            <a:r>
              <a:rPr lang="en-US" altLang="zh-CN" dirty="0"/>
              <a:t>}</a:t>
            </a:r>
            <a:endParaRPr lang="en-US" altLang="zh-CN"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64</a:t>
            </a:fld>
            <a:endParaRPr lang="zh-TW" altLang="en-US"/>
          </a:p>
        </p:txBody>
      </p:sp>
      <p:sp>
        <p:nvSpPr>
          <p:cNvPr id="4" name="標題 3"/>
          <p:cNvSpPr>
            <a:spLocks noGrp="1"/>
          </p:cNvSpPr>
          <p:nvPr>
            <p:ph type="title"/>
          </p:nvPr>
        </p:nvSpPr>
        <p:spPr/>
        <p:txBody>
          <a:bodyPr/>
          <a:lstStyle/>
          <a:p>
            <a:r>
              <a:rPr lang="zh-CN" altLang="en-US" dirty="0" smtClean="0">
                <a:solidFill>
                  <a:srgbClr val="024E6A"/>
                </a:solidFill>
              </a:rPr>
              <a:t>處理</a:t>
            </a:r>
            <a:r>
              <a:rPr lang="zh-CN" altLang="en-US" dirty="0" smtClean="0">
                <a:solidFill>
                  <a:srgbClr val="024E6A"/>
                </a:solidFill>
              </a:rPr>
              <a:t>（</a:t>
            </a:r>
            <a:r>
              <a:rPr lang="en-US" altLang="zh-CN" dirty="0">
                <a:solidFill>
                  <a:srgbClr val="024E6A"/>
                </a:solidFill>
              </a:rPr>
              <a:t>5</a:t>
            </a:r>
            <a:r>
              <a:rPr lang="zh-CN" altLang="en-US"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15255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實作自定義 </a:t>
            </a:r>
            <a:r>
              <a:rPr lang="en-US" altLang="zh-CN" dirty="0" smtClean="0"/>
              <a:t>Exception</a:t>
            </a:r>
            <a:r>
              <a:rPr lang="zh-CN" altLang="en-US" dirty="0" smtClean="0"/>
              <a:t>， 如下，並在程式碼中使用他</a:t>
            </a:r>
            <a:endParaRPr lang="en-US" altLang="zh-TW" dirty="0" smtClean="0"/>
          </a:p>
          <a:p>
            <a:pPr marL="0" lvl="0" indent="0">
              <a:spcBef>
                <a:spcPts val="0"/>
              </a:spcBef>
              <a:buNone/>
            </a:pPr>
            <a:r>
              <a:rPr lang="en-US" altLang="zh-TW" dirty="0" smtClean="0"/>
              <a:t>class </a:t>
            </a:r>
            <a:r>
              <a:rPr lang="en-US" altLang="zh-TW" dirty="0" err="1" smtClean="0"/>
              <a:t>XXXException</a:t>
            </a:r>
            <a:r>
              <a:rPr lang="en-US" altLang="zh-TW" dirty="0" smtClean="0"/>
              <a:t> extend Exception {</a:t>
            </a:r>
          </a:p>
          <a:p>
            <a:pPr marL="0" lvl="0" indent="0">
              <a:spcBef>
                <a:spcPts val="0"/>
              </a:spcBef>
              <a:buNone/>
            </a:pPr>
            <a:r>
              <a:rPr lang="en-US" altLang="zh-TW" dirty="0"/>
              <a:t> </a:t>
            </a:r>
            <a:r>
              <a:rPr lang="en-US" altLang="zh-TW" dirty="0" smtClean="0"/>
              <a:t> // …</a:t>
            </a:r>
          </a:p>
          <a:p>
            <a:pPr marL="0" lvl="0" indent="0">
              <a:spcBef>
                <a:spcPts val="0"/>
              </a:spcBef>
              <a:buNone/>
            </a:pPr>
            <a:r>
              <a:rPr lang="en-US" altLang="zh-TW" dirty="0"/>
              <a:t>}</a:t>
            </a:r>
            <a:endParaRPr lang="en-US" altLang="zh-TW"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65</a:t>
            </a:fld>
            <a:endParaRPr lang="zh-TW" altLang="en-US"/>
          </a:p>
        </p:txBody>
      </p:sp>
      <p:sp>
        <p:nvSpPr>
          <p:cNvPr id="4" name="標題 3"/>
          <p:cNvSpPr>
            <a:spLocks noGrp="1"/>
          </p:cNvSpPr>
          <p:nvPr>
            <p:ph type="title"/>
          </p:nvPr>
        </p:nvSpPr>
        <p:spPr/>
        <p:txBody>
          <a:bodyPr/>
          <a:lstStyle/>
          <a:p>
            <a:r>
              <a:rPr lang="en-US" altLang="zh-CN" dirty="0" smtClean="0">
                <a:solidFill>
                  <a:srgbClr val="024E6A"/>
                </a:solidFill>
              </a:rPr>
              <a:t>【</a:t>
            </a:r>
            <a:r>
              <a:rPr lang="zh-CN" altLang="en-US" dirty="0" smtClean="0">
                <a:solidFill>
                  <a:srgbClr val="024E6A"/>
                </a:solidFill>
              </a:rPr>
              <a:t>作業</a:t>
            </a:r>
            <a:r>
              <a:rPr lang="en-US" altLang="zh-CN" dirty="0" smtClean="0">
                <a:solidFill>
                  <a:srgbClr val="024E6A"/>
                </a:solidFill>
              </a:rPr>
              <a:t>】</a:t>
            </a:r>
            <a:endParaRPr lang="zh-TW" altLang="en-US" dirty="0">
              <a:solidFill>
                <a:srgbClr val="024E6A"/>
              </a:solidFill>
            </a:endParaRPr>
          </a:p>
        </p:txBody>
      </p:sp>
    </p:spTree>
    <p:extLst>
      <p:ext uri="{BB962C8B-B14F-4D97-AF65-F5344CB8AC3E}">
        <p14:creationId xmlns:p14="http://schemas.microsoft.com/office/powerpoint/2010/main" val="195625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zh-CN" altLang="en-US" dirty="0" smtClean="0"/>
              <a:t>用法：</a:t>
            </a:r>
            <a:endParaRPr lang="en-US" altLang="zh-CN" dirty="0" smtClean="0"/>
          </a:p>
          <a:p>
            <a:pPr marL="0" lvl="0" indent="0">
              <a:spcBef>
                <a:spcPts val="0"/>
              </a:spcBef>
              <a:buNone/>
            </a:pPr>
            <a:r>
              <a:rPr lang="en-US" altLang="zh-CN" dirty="0" smtClean="0"/>
              <a:t>Logger logger = </a:t>
            </a:r>
            <a:r>
              <a:rPr lang="en-US" altLang="zh-CN" dirty="0" err="1" smtClean="0"/>
              <a:t>Logger.getLogger</a:t>
            </a:r>
            <a:r>
              <a:rPr lang="en-US" altLang="zh-CN" dirty="0" smtClean="0"/>
              <a:t>(XXX); // XXX </a:t>
            </a:r>
            <a:r>
              <a:rPr lang="zh-CN" altLang="en-US" dirty="0" smtClean="0"/>
              <a:t>一般都是</a:t>
            </a:r>
            <a:r>
              <a:rPr lang="zh-CN" altLang="en-US" dirty="0" smtClean="0"/>
              <a:t>當前類</a:t>
            </a:r>
            <a:r>
              <a:rPr lang="zh-CN" altLang="en-US" dirty="0" smtClean="0"/>
              <a:t>名</a:t>
            </a:r>
            <a:endParaRPr lang="en-US" altLang="zh-TW" dirty="0" smtClean="0"/>
          </a:p>
          <a:p>
            <a:pPr marL="0" lvl="0" indent="0">
              <a:spcBef>
                <a:spcPts val="0"/>
              </a:spcBef>
              <a:buNone/>
            </a:pPr>
            <a:r>
              <a:rPr lang="en-US" altLang="zh-TW" dirty="0"/>
              <a:t>l</a:t>
            </a:r>
            <a:r>
              <a:rPr lang="en-US" altLang="zh-TW" dirty="0" smtClean="0"/>
              <a:t>ogger.log(LEVEL, MSG);</a:t>
            </a:r>
          </a:p>
          <a:p>
            <a:pPr marL="0" indent="0">
              <a:spcBef>
                <a:spcPts val="0"/>
              </a:spcBef>
              <a:buNone/>
            </a:pPr>
            <a:r>
              <a:rPr lang="en-US" altLang="zh-TW" dirty="0" smtClean="0"/>
              <a:t>logger.log(LEVEL</a:t>
            </a:r>
            <a:r>
              <a:rPr lang="en-US" altLang="zh-TW" dirty="0"/>
              <a:t>, </a:t>
            </a:r>
            <a:r>
              <a:rPr lang="en-US" altLang="zh-TW" dirty="0" smtClean="0"/>
              <a:t>MSG, THROWABLE</a:t>
            </a:r>
            <a:r>
              <a:rPr lang="en-US" altLang="zh-TW" dirty="0" smtClean="0"/>
              <a:t>);</a:t>
            </a:r>
          </a:p>
          <a:p>
            <a:pPr marL="0" indent="0">
              <a:spcBef>
                <a:spcPts val="0"/>
              </a:spcBef>
              <a:buNone/>
            </a:pPr>
            <a:endParaRPr lang="en-US" altLang="zh-TW" dirty="0"/>
          </a:p>
          <a:p>
            <a:pPr marL="0" indent="0">
              <a:spcBef>
                <a:spcPts val="0"/>
              </a:spcBef>
              <a:buNone/>
            </a:pPr>
            <a:endParaRPr lang="en-US" altLang="zh-TW" dirty="0" smtClean="0"/>
          </a:p>
          <a:p>
            <a:pPr marL="0" indent="0">
              <a:spcBef>
                <a:spcPts val="0"/>
              </a:spcBef>
              <a:buNone/>
            </a:pPr>
            <a:endParaRPr lang="en-US" altLang="zh-TW" dirty="0"/>
          </a:p>
          <a:p>
            <a:pPr marL="0" indent="0">
              <a:spcBef>
                <a:spcPts val="0"/>
              </a:spcBef>
              <a:buNone/>
            </a:pPr>
            <a:r>
              <a:rPr lang="en-US" altLang="zh-CN" dirty="0" smtClean="0"/>
              <a:t>Logger </a:t>
            </a:r>
            <a:r>
              <a:rPr lang="zh-CN" altLang="en-US" dirty="0" smtClean="0"/>
              <a:t>有層次關係，下層的會繼承上層的設定值。</a:t>
            </a:r>
            <a:endParaRPr lang="en-US" altLang="zh-CN" dirty="0" smtClean="0"/>
          </a:p>
          <a:p>
            <a:pPr marL="0" indent="0">
              <a:spcBef>
                <a:spcPts val="0"/>
              </a:spcBef>
              <a:buNone/>
            </a:pPr>
            <a:r>
              <a:rPr lang="en-US" altLang="zh-CN" dirty="0"/>
              <a:t>Logger </a:t>
            </a:r>
            <a:r>
              <a:rPr lang="en-US" altLang="zh-CN" dirty="0" err="1" smtClean="0"/>
              <a:t>loggerA</a:t>
            </a:r>
            <a:r>
              <a:rPr lang="en-US" altLang="zh-CN" dirty="0" smtClean="0"/>
              <a:t> </a:t>
            </a:r>
            <a:r>
              <a:rPr lang="en-US" altLang="zh-CN" dirty="0"/>
              <a:t>= </a:t>
            </a:r>
            <a:r>
              <a:rPr lang="en-US" altLang="zh-CN" dirty="0" err="1"/>
              <a:t>Logger.getLogger</a:t>
            </a:r>
            <a:r>
              <a:rPr lang="en-US" altLang="zh-CN" dirty="0" smtClean="0"/>
              <a:t>(“a”);</a:t>
            </a:r>
            <a:endParaRPr lang="en-US" altLang="zh-TW" dirty="0" smtClean="0"/>
          </a:p>
          <a:p>
            <a:pPr marL="0" indent="0">
              <a:spcBef>
                <a:spcPts val="0"/>
              </a:spcBef>
              <a:buNone/>
            </a:pPr>
            <a:r>
              <a:rPr lang="en-US" altLang="zh-CN" dirty="0"/>
              <a:t>Logger </a:t>
            </a:r>
            <a:r>
              <a:rPr lang="en-US" altLang="zh-CN" dirty="0" err="1" smtClean="0"/>
              <a:t>loggerB</a:t>
            </a:r>
            <a:r>
              <a:rPr lang="en-US" altLang="zh-CN" dirty="0" smtClean="0"/>
              <a:t> </a:t>
            </a:r>
            <a:r>
              <a:rPr lang="en-US" altLang="zh-CN" dirty="0"/>
              <a:t>= </a:t>
            </a:r>
            <a:r>
              <a:rPr lang="en-US" altLang="zh-CN" dirty="0" err="1"/>
              <a:t>Logger.getLogger</a:t>
            </a:r>
            <a:r>
              <a:rPr lang="en-US" altLang="zh-CN" dirty="0"/>
              <a:t>(“</a:t>
            </a:r>
            <a:r>
              <a:rPr lang="en-US" altLang="zh-CN" dirty="0" err="1" smtClean="0"/>
              <a:t>a.b</a:t>
            </a:r>
            <a:r>
              <a:rPr lang="en-US" altLang="zh-CN" dirty="0" smtClean="0"/>
              <a:t>”);</a:t>
            </a:r>
            <a:endParaRPr lang="en-US" altLang="zh-CN" dirty="0"/>
          </a:p>
          <a:p>
            <a:pPr marL="0" indent="0">
              <a:spcBef>
                <a:spcPts val="0"/>
              </a:spcBef>
              <a:buNone/>
            </a:pPr>
            <a:endParaRPr lang="en-US" altLang="zh-TW" dirty="0" smtClean="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7</a:t>
            </a:fld>
            <a:endParaRPr lang="zh-TW" altLang="en-US"/>
          </a:p>
        </p:txBody>
      </p:sp>
      <p:sp>
        <p:nvSpPr>
          <p:cNvPr id="4" name="標題 3"/>
          <p:cNvSpPr>
            <a:spLocks noGrp="1"/>
          </p:cNvSpPr>
          <p:nvPr>
            <p:ph type="title"/>
          </p:nvPr>
        </p:nvSpPr>
        <p:spPr/>
        <p:txBody>
          <a:bodyPr/>
          <a:lstStyle/>
          <a:p>
            <a:pPr lvl="0">
              <a:spcBef>
                <a:spcPts val="0"/>
              </a:spcBef>
            </a:pPr>
            <a:r>
              <a:rPr lang="en-US" altLang="zh-TW" dirty="0" err="1" smtClean="0"/>
              <a:t>java.util.logging.Logger</a:t>
            </a:r>
            <a:r>
              <a:rPr lang="en-US" altLang="zh-TW" dirty="0" smtClean="0"/>
              <a:t>(1)</a:t>
            </a:r>
            <a:endParaRPr lang="en-US" altLang="zh-TW" dirty="0"/>
          </a:p>
        </p:txBody>
      </p:sp>
    </p:spTree>
    <p:extLst>
      <p:ext uri="{BB962C8B-B14F-4D97-AF65-F5344CB8AC3E}">
        <p14:creationId xmlns:p14="http://schemas.microsoft.com/office/powerpoint/2010/main" val="363699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20000"/>
          </a:bodyPr>
          <a:lstStyle/>
          <a:p>
            <a:pPr marL="0" lvl="0" indent="0">
              <a:spcBef>
                <a:spcPts val="0"/>
              </a:spcBef>
              <a:buNone/>
            </a:pPr>
            <a:r>
              <a:rPr lang="en-US" altLang="zh-CN" dirty="0" smtClean="0"/>
              <a:t>Level</a:t>
            </a:r>
            <a:r>
              <a:rPr lang="zh-CN" altLang="en-US" dirty="0" smtClean="0"/>
              <a:t>：預設值可以查看 </a:t>
            </a:r>
            <a:r>
              <a:rPr lang="en-US" altLang="zh-CN" dirty="0" smtClean="0"/>
              <a:t>JAVA_HOME/</a:t>
            </a:r>
            <a:r>
              <a:rPr lang="en-US" altLang="zh-CN" dirty="0" err="1" smtClean="0"/>
              <a:t>jre</a:t>
            </a:r>
            <a:r>
              <a:rPr lang="en-US" altLang="zh-CN" dirty="0" smtClean="0"/>
              <a:t>/lib/</a:t>
            </a:r>
            <a:r>
              <a:rPr lang="en-US" altLang="zh-CN" dirty="0" err="1" smtClean="0"/>
              <a:t>logging.properties</a:t>
            </a:r>
            <a:r>
              <a:rPr lang="en-US" altLang="zh-CN" dirty="0" smtClean="0"/>
              <a:t> (Java 8) </a:t>
            </a:r>
            <a:r>
              <a:rPr lang="zh-CN" altLang="en-US" dirty="0" smtClean="0"/>
              <a:t>或 </a:t>
            </a:r>
            <a:r>
              <a:rPr lang="en-US" altLang="zh-CN" dirty="0" smtClean="0"/>
              <a:t>JAVA_HOME/</a:t>
            </a:r>
            <a:r>
              <a:rPr lang="en-US" altLang="zh-CN" dirty="0" err="1" smtClean="0"/>
              <a:t>conf</a:t>
            </a:r>
            <a:r>
              <a:rPr lang="en-US" altLang="zh-CN" dirty="0" smtClean="0"/>
              <a:t>/</a:t>
            </a:r>
            <a:r>
              <a:rPr lang="en-US" altLang="zh-CN" dirty="0" err="1" smtClean="0"/>
              <a:t>logging.properties</a:t>
            </a:r>
            <a:r>
              <a:rPr lang="en-US" altLang="zh-CN" dirty="0" smtClean="0"/>
              <a:t> (Java 9)</a:t>
            </a:r>
          </a:p>
          <a:p>
            <a:pPr marL="514350" lvl="0" indent="-514350">
              <a:spcBef>
                <a:spcPts val="0"/>
              </a:spcBef>
              <a:buFont typeface="+mj-lt"/>
              <a:buAutoNum type="arabicPeriod"/>
            </a:pPr>
            <a:endParaRPr lang="en-US" altLang="zh-TW" dirty="0" smtClean="0"/>
          </a:p>
          <a:p>
            <a:pPr marL="0" lvl="0" indent="0">
              <a:spcBef>
                <a:spcPts val="0"/>
              </a:spcBef>
              <a:buNone/>
            </a:pPr>
            <a:endParaRPr lang="en-US" altLang="zh-TW" dirty="0" smtClean="0"/>
          </a:p>
          <a:p>
            <a:pPr fontAlgn="base"/>
            <a:r>
              <a:rPr lang="en-US" altLang="zh-TW" dirty="0" smtClean="0"/>
              <a:t>ALL</a:t>
            </a:r>
            <a:r>
              <a:rPr lang="zh-TW" altLang="en-US" dirty="0" smtClean="0"/>
              <a:t>（</a:t>
            </a:r>
            <a:r>
              <a:rPr lang="zh-CN" altLang="en-US" dirty="0" smtClean="0"/>
              <a:t>最高值，</a:t>
            </a:r>
            <a:r>
              <a:rPr lang="en-US" altLang="zh-CN" dirty="0" err="1" smtClean="0"/>
              <a:t>Integer.MAX_VALUE</a:t>
            </a:r>
            <a:r>
              <a:rPr lang="zh-TW" altLang="en-US" dirty="0" smtClean="0"/>
              <a:t>）</a:t>
            </a:r>
            <a:endParaRPr lang="en-US" altLang="zh-TW" dirty="0" smtClean="0"/>
          </a:p>
          <a:p>
            <a:pPr fontAlgn="base"/>
            <a:r>
              <a:rPr lang="en-US" altLang="zh-TW" dirty="0" smtClean="0"/>
              <a:t>SEVERE</a:t>
            </a:r>
            <a:endParaRPr lang="zh-TW" altLang="en-US" dirty="0"/>
          </a:p>
          <a:p>
            <a:pPr fontAlgn="base"/>
            <a:r>
              <a:rPr lang="en-US" altLang="zh-TW" dirty="0"/>
              <a:t>WARNING</a:t>
            </a:r>
          </a:p>
          <a:p>
            <a:pPr fontAlgn="base"/>
            <a:r>
              <a:rPr lang="en-US" altLang="zh-TW" dirty="0" smtClean="0">
                <a:solidFill>
                  <a:schemeClr val="accent2"/>
                </a:solidFill>
              </a:rPr>
              <a:t>INFO </a:t>
            </a:r>
            <a:r>
              <a:rPr lang="zh-TW" altLang="en-US" dirty="0" smtClean="0">
                <a:solidFill>
                  <a:schemeClr val="accent2"/>
                </a:solidFill>
              </a:rPr>
              <a:t>（</a:t>
            </a:r>
            <a:r>
              <a:rPr lang="zh-CN" altLang="en-US" dirty="0" smtClean="0">
                <a:solidFill>
                  <a:schemeClr val="accent2"/>
                </a:solidFill>
              </a:rPr>
              <a:t>一般的預設值</a:t>
            </a:r>
            <a:r>
              <a:rPr lang="zh-TW" altLang="en-US" dirty="0" smtClean="0">
                <a:solidFill>
                  <a:schemeClr val="accent2"/>
                </a:solidFill>
              </a:rPr>
              <a:t>）</a:t>
            </a:r>
            <a:endParaRPr lang="en-US" altLang="zh-TW" dirty="0">
              <a:solidFill>
                <a:schemeClr val="accent2"/>
              </a:solidFill>
            </a:endParaRPr>
          </a:p>
          <a:p>
            <a:pPr fontAlgn="base"/>
            <a:r>
              <a:rPr lang="en-US" altLang="zh-TW" dirty="0"/>
              <a:t>CONFIG</a:t>
            </a:r>
          </a:p>
          <a:p>
            <a:pPr fontAlgn="base"/>
            <a:r>
              <a:rPr lang="en-US" altLang="zh-TW" dirty="0"/>
              <a:t>FINE</a:t>
            </a:r>
          </a:p>
          <a:p>
            <a:pPr fontAlgn="base"/>
            <a:r>
              <a:rPr lang="en-US" altLang="zh-TW" dirty="0"/>
              <a:t>FINER</a:t>
            </a:r>
          </a:p>
          <a:p>
            <a:pPr fontAlgn="base"/>
            <a:r>
              <a:rPr lang="en-US" altLang="zh-TW" dirty="0" smtClean="0"/>
              <a:t>FINEST</a:t>
            </a:r>
          </a:p>
          <a:p>
            <a:pPr fontAlgn="base"/>
            <a:r>
              <a:rPr lang="en-US" altLang="zh-TW" dirty="0" smtClean="0"/>
              <a:t>OFF</a:t>
            </a:r>
            <a:r>
              <a:rPr lang="zh-TW" altLang="en-US" dirty="0" smtClean="0"/>
              <a:t>（最低值</a:t>
            </a:r>
            <a:r>
              <a:rPr lang="zh-CN" altLang="en-US" dirty="0" smtClean="0"/>
              <a:t>，</a:t>
            </a:r>
            <a:r>
              <a:rPr lang="en-US" altLang="zh-CN" dirty="0" err="1" smtClean="0"/>
              <a:t>Integer.MIN_VALUE</a:t>
            </a:r>
            <a:r>
              <a:rPr lang="zh-TW" altLang="en-US" dirty="0" smtClean="0"/>
              <a:t>）</a:t>
            </a:r>
            <a:endParaRPr lang="zh-TW" altLang="en-US" dirty="0"/>
          </a:p>
          <a:p>
            <a:pPr fontAlgn="base"/>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8</a:t>
            </a:fld>
            <a:endParaRPr lang="zh-TW" altLang="en-US"/>
          </a:p>
        </p:txBody>
      </p:sp>
      <p:sp>
        <p:nvSpPr>
          <p:cNvPr id="4" name="標題 3"/>
          <p:cNvSpPr>
            <a:spLocks noGrp="1"/>
          </p:cNvSpPr>
          <p:nvPr>
            <p:ph type="title"/>
          </p:nvPr>
        </p:nvSpPr>
        <p:spPr/>
        <p:txBody>
          <a:bodyPr/>
          <a:lstStyle/>
          <a:p>
            <a:pPr lvl="0">
              <a:spcBef>
                <a:spcPts val="0"/>
              </a:spcBef>
            </a:pPr>
            <a:r>
              <a:rPr lang="en-US" altLang="zh-TW" dirty="0" err="1" smtClean="0"/>
              <a:t>java.util.logging.Logger</a:t>
            </a:r>
            <a:r>
              <a:rPr lang="en-US" altLang="zh-TW" dirty="0" smtClean="0"/>
              <a:t>(2)</a:t>
            </a:r>
            <a:endParaRPr lang="en-US" altLang="zh-TW" dirty="0"/>
          </a:p>
        </p:txBody>
      </p:sp>
    </p:spTree>
    <p:extLst>
      <p:ext uri="{BB962C8B-B14F-4D97-AF65-F5344CB8AC3E}">
        <p14:creationId xmlns:p14="http://schemas.microsoft.com/office/powerpoint/2010/main" val="357031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lvl="0" indent="0">
              <a:spcBef>
                <a:spcPts val="0"/>
              </a:spcBef>
              <a:buNone/>
            </a:pPr>
            <a:r>
              <a:rPr lang="en-US" altLang="zh-CN" dirty="0" smtClean="0"/>
              <a:t>Handler</a:t>
            </a:r>
            <a:r>
              <a:rPr lang="zh-CN" altLang="en-US" dirty="0" smtClean="0"/>
              <a:t>：從 </a:t>
            </a:r>
            <a:r>
              <a:rPr lang="en-US" altLang="zh-CN" dirty="0" smtClean="0"/>
              <a:t>Logger </a:t>
            </a:r>
            <a:r>
              <a:rPr lang="zh-CN" altLang="en-US" dirty="0" smtClean="0"/>
              <a:t>獲取訊息，並將訊息導出</a:t>
            </a:r>
            <a:endParaRPr lang="en-US" altLang="zh-CN" dirty="0" smtClean="0"/>
          </a:p>
          <a:p>
            <a:pPr marL="514350" lvl="0" indent="-514350">
              <a:spcBef>
                <a:spcPts val="0"/>
              </a:spcBef>
              <a:buFont typeface="+mj-lt"/>
              <a:buAutoNum type="arabicPeriod"/>
            </a:pPr>
            <a:endParaRPr lang="en-US" altLang="zh-TW" dirty="0" smtClean="0"/>
          </a:p>
          <a:p>
            <a:pPr fontAlgn="base"/>
            <a:r>
              <a:rPr lang="en-US" altLang="zh-TW" dirty="0" err="1" smtClean="0"/>
              <a:t>MemoryHandler</a:t>
            </a:r>
            <a:endParaRPr lang="en-US" altLang="zh-TW" dirty="0" smtClean="0"/>
          </a:p>
          <a:p>
            <a:pPr fontAlgn="base"/>
            <a:r>
              <a:rPr lang="en-US" altLang="zh-TW" dirty="0" err="1" smtClean="0"/>
              <a:t>StreamHandler</a:t>
            </a:r>
            <a:endParaRPr lang="en-US" altLang="zh-TW" dirty="0" smtClean="0"/>
          </a:p>
          <a:p>
            <a:pPr lvl="1" fontAlgn="base"/>
            <a:r>
              <a:rPr lang="en-US" altLang="zh-TW" dirty="0" err="1" smtClean="0"/>
              <a:t>ConsoleHandler</a:t>
            </a:r>
            <a:endParaRPr lang="en-US" altLang="zh-TW" dirty="0" smtClean="0"/>
          </a:p>
          <a:p>
            <a:pPr lvl="1" fontAlgn="base"/>
            <a:r>
              <a:rPr lang="en-US" altLang="zh-TW" dirty="0" err="1" smtClean="0"/>
              <a:t>FileHandler</a:t>
            </a:r>
            <a:endParaRPr lang="en-US" altLang="zh-TW" dirty="0" smtClean="0"/>
          </a:p>
          <a:p>
            <a:pPr lvl="1" fontAlgn="base"/>
            <a:r>
              <a:rPr lang="en-US" altLang="zh-TW" dirty="0" err="1" smtClean="0"/>
              <a:t>SocketHandler</a:t>
            </a:r>
            <a:endParaRPr lang="zh-TW" altLang="en-US" dirty="0"/>
          </a:p>
        </p:txBody>
      </p:sp>
      <p:sp>
        <p:nvSpPr>
          <p:cNvPr id="3" name="投影片編號版面配置區 2"/>
          <p:cNvSpPr>
            <a:spLocks noGrp="1"/>
          </p:cNvSpPr>
          <p:nvPr>
            <p:ph type="sldNum" sz="quarter" idx="12"/>
          </p:nvPr>
        </p:nvSpPr>
        <p:spPr/>
        <p:txBody>
          <a:bodyPr/>
          <a:lstStyle/>
          <a:p>
            <a:fld id="{5F6CEA59-826A-4FB0-BF3A-D1F923F9F4E7}" type="slidenum">
              <a:rPr lang="zh-TW" altLang="en-US" smtClean="0"/>
              <a:t>9</a:t>
            </a:fld>
            <a:endParaRPr lang="zh-TW" altLang="en-US"/>
          </a:p>
        </p:txBody>
      </p:sp>
      <p:sp>
        <p:nvSpPr>
          <p:cNvPr id="4" name="標題 3"/>
          <p:cNvSpPr>
            <a:spLocks noGrp="1"/>
          </p:cNvSpPr>
          <p:nvPr>
            <p:ph type="title"/>
          </p:nvPr>
        </p:nvSpPr>
        <p:spPr/>
        <p:txBody>
          <a:bodyPr/>
          <a:lstStyle/>
          <a:p>
            <a:pPr lvl="0">
              <a:spcBef>
                <a:spcPts val="0"/>
              </a:spcBef>
            </a:pPr>
            <a:r>
              <a:rPr lang="en-US" altLang="zh-TW" dirty="0" err="1" smtClean="0"/>
              <a:t>java.util.logging.Logger</a:t>
            </a:r>
            <a:r>
              <a:rPr lang="en-US" altLang="zh-TW" dirty="0" smtClean="0"/>
              <a:t>(3)</a:t>
            </a:r>
            <a:endParaRPr lang="en-US" altLang="zh-TW" dirty="0"/>
          </a:p>
        </p:txBody>
      </p:sp>
    </p:spTree>
    <p:extLst>
      <p:ext uri="{BB962C8B-B14F-4D97-AF65-F5344CB8AC3E}">
        <p14:creationId xmlns:p14="http://schemas.microsoft.com/office/powerpoint/2010/main" val="27256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9944</TotalTime>
  <Words>3509</Words>
  <Application>Microsoft Office PowerPoint</Application>
  <PresentationFormat>寬螢幕</PresentationFormat>
  <Paragraphs>932</Paragraphs>
  <Slides>66</Slides>
  <Notes>64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66</vt:i4>
      </vt:variant>
    </vt:vector>
  </HeadingPairs>
  <TitlesOfParts>
    <vt:vector size="72" baseType="lpstr">
      <vt:lpstr>DengXian</vt:lpstr>
      <vt:lpstr>微軟正黑體</vt:lpstr>
      <vt:lpstr>新細明體</vt:lpstr>
      <vt:lpstr>Arial</vt:lpstr>
      <vt:lpstr>Calibri</vt:lpstr>
      <vt:lpstr>Office 佈景主題</vt:lpstr>
      <vt:lpstr>Java 除錯及例外處理</vt:lpstr>
      <vt:lpstr>除錯</vt:lpstr>
      <vt:lpstr>什麼是除錯（debug）</vt:lpstr>
      <vt:lpstr>除錯基本步驟</vt:lpstr>
      <vt:lpstr>如何除錯</vt:lpstr>
      <vt:lpstr>Print log</vt:lpstr>
      <vt:lpstr>java.util.logging.Logger(1)</vt:lpstr>
      <vt:lpstr>java.util.logging.Logger(2)</vt:lpstr>
      <vt:lpstr>java.util.logging.Logger(3)</vt:lpstr>
      <vt:lpstr>java.util.logging.Logger(4)</vt:lpstr>
      <vt:lpstr>【作業】</vt:lpstr>
      <vt:lpstr>日誌門面</vt:lpstr>
      <vt:lpstr>日誌框架</vt:lpstr>
      <vt:lpstr>slf4j</vt:lpstr>
      <vt:lpstr>Slf4j + slf4j simple</vt:lpstr>
      <vt:lpstr>Slf4j + JUL</vt:lpstr>
      <vt:lpstr>Slf4j + logback</vt:lpstr>
      <vt:lpstr>【作業】Slf4j + log4j2 </vt:lpstr>
      <vt:lpstr>JUL -&gt; Slf4j + Simple</vt:lpstr>
      <vt:lpstr>JUL -&gt; Slf4j + logback</vt:lpstr>
      <vt:lpstr>【作業】JUL -&gt; Slf4j + log4j2</vt:lpstr>
      <vt:lpstr>Debugger</vt:lpstr>
      <vt:lpstr>中斷點（breakpoint）</vt:lpstr>
      <vt:lpstr>Step filter</vt:lpstr>
      <vt:lpstr>【作業】</vt:lpstr>
      <vt:lpstr>Remote Debug （1）</vt:lpstr>
      <vt:lpstr>Remote Debug （2）</vt:lpstr>
      <vt:lpstr>Remote Debug （3）</vt:lpstr>
      <vt:lpstr>作業</vt:lpstr>
      <vt:lpstr>SpotBugs（FindBugs）</vt:lpstr>
      <vt:lpstr>【作業】</vt:lpstr>
      <vt:lpstr>其他 Java 工具</vt:lpstr>
      <vt:lpstr>Deadlock</vt:lpstr>
      <vt:lpstr>MAT</vt:lpstr>
      <vt:lpstr>Out of Memory （OOM）</vt:lpstr>
      <vt:lpstr>【作業】</vt:lpstr>
      <vt:lpstr>瀏覽器搜索</vt:lpstr>
      <vt:lpstr>小黃鴨除錯法</vt:lpstr>
      <vt:lpstr>經驗分享（1）</vt:lpstr>
      <vt:lpstr>經驗分享（2）</vt:lpstr>
      <vt:lpstr>經驗分享（3）</vt:lpstr>
      <vt:lpstr>經驗分享（4）</vt:lpstr>
      <vt:lpstr>經驗分享（5）</vt:lpstr>
      <vt:lpstr>經驗分享（6）</vt:lpstr>
      <vt:lpstr>經驗分享（7）</vt:lpstr>
      <vt:lpstr>經驗分享（8）</vt:lpstr>
      <vt:lpstr>經驗分享（9）</vt:lpstr>
      <vt:lpstr>經驗分享（10）</vt:lpstr>
      <vt:lpstr>經驗分享（11）</vt:lpstr>
      <vt:lpstr>經驗分享（12）</vt:lpstr>
      <vt:lpstr>經驗分享（13）</vt:lpstr>
      <vt:lpstr>經驗分享（14）</vt:lpstr>
      <vt:lpstr>經驗分享（15）</vt:lpstr>
      <vt:lpstr>經驗分享（16）</vt:lpstr>
      <vt:lpstr>經驗分享（17）</vt:lpstr>
      <vt:lpstr>例外處理 （Exception Handling）</vt:lpstr>
      <vt:lpstr>Exception（1）</vt:lpstr>
      <vt:lpstr>Exception（2）</vt:lpstr>
      <vt:lpstr>Error</vt:lpstr>
      <vt:lpstr>處理（1）</vt:lpstr>
      <vt:lpstr>處理（2）</vt:lpstr>
      <vt:lpstr>處理（3）</vt:lpstr>
      <vt:lpstr>處理（4）</vt:lpstr>
      <vt:lpstr>處理（5）</vt:lpstr>
      <vt:lpstr>【作業】</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MaggieLee(TP-李禎惠)#8816</dc:creator>
  <cp:lastModifiedBy>ChuanyungLin</cp:lastModifiedBy>
  <cp:revision>284</cp:revision>
  <dcterms:created xsi:type="dcterms:W3CDTF">2022-07-27T08:25:46Z</dcterms:created>
  <dcterms:modified xsi:type="dcterms:W3CDTF">2022-12-16T00:59:53Z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FF07B8458B19DFD0277DCE62D738DF18</vt:lpwstr>
  </property>
  <property fmtid="{D5CDD505-2E9C-101B-9397-08002B2CF9AE}" pid="3" name="KSOProductBuildVer">
    <vt:lpwstr>2052-4.4.1.7360</vt:lpwstr>
  </property>
</Properties>
</file>