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2"/>
  </p:notesMasterIdLst>
  <p:sldIdLst>
    <p:sldId id="256" r:id="rId2"/>
    <p:sldId id="419" r:id="rId3"/>
    <p:sldId id="420" r:id="rId4"/>
    <p:sldId id="279" r:id="rId5"/>
    <p:sldId id="396" r:id="rId6"/>
    <p:sldId id="257" r:id="rId7"/>
    <p:sldId id="372" r:id="rId8"/>
    <p:sldId id="373" r:id="rId9"/>
    <p:sldId id="374" r:id="rId10"/>
    <p:sldId id="375" r:id="rId11"/>
    <p:sldId id="398" r:id="rId12"/>
    <p:sldId id="411" r:id="rId13"/>
    <p:sldId id="425" r:id="rId14"/>
    <p:sldId id="423" r:id="rId15"/>
    <p:sldId id="424" r:id="rId16"/>
    <p:sldId id="426" r:id="rId17"/>
    <p:sldId id="427" r:id="rId18"/>
    <p:sldId id="428" r:id="rId19"/>
    <p:sldId id="442" r:id="rId20"/>
    <p:sldId id="387" r:id="rId21"/>
    <p:sldId id="414" r:id="rId22"/>
    <p:sldId id="430" r:id="rId23"/>
    <p:sldId id="431" r:id="rId24"/>
    <p:sldId id="441" r:id="rId25"/>
    <p:sldId id="388" r:id="rId26"/>
    <p:sldId id="432" r:id="rId27"/>
    <p:sldId id="433" r:id="rId28"/>
    <p:sldId id="445" r:id="rId29"/>
    <p:sldId id="446" r:id="rId30"/>
    <p:sldId id="399" r:id="rId31"/>
    <p:sldId id="395" r:id="rId32"/>
    <p:sldId id="434" r:id="rId33"/>
    <p:sldId id="393" r:id="rId34"/>
    <p:sldId id="437" r:id="rId35"/>
    <p:sldId id="438" r:id="rId36"/>
    <p:sldId id="439" r:id="rId37"/>
    <p:sldId id="440" r:id="rId38"/>
    <p:sldId id="443" r:id="rId39"/>
    <p:sldId id="435" r:id="rId40"/>
    <p:sldId id="44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A33251-8E9B-4C68-B504-D64722440EB0}">
          <p14:sldIdLst>
            <p14:sldId id="256"/>
            <p14:sldId id="419"/>
            <p14:sldId id="420"/>
            <p14:sldId id="279"/>
          </p14:sldIdLst>
        </p14:section>
        <p14:section name="Angular2 Features" id="{6B9ED328-93A7-47EA-A5BC-81B5412862B1}">
          <p14:sldIdLst>
            <p14:sldId id="396"/>
            <p14:sldId id="257"/>
            <p14:sldId id="372"/>
            <p14:sldId id="373"/>
            <p14:sldId id="374"/>
            <p14:sldId id="375"/>
          </p14:sldIdLst>
        </p14:section>
        <p14:section name="8 Keys to Angular 2" id="{CED0734C-9FEB-4ECB-AE4E-BE6B22D77770}">
          <p14:sldIdLst>
            <p14:sldId id="398"/>
            <p14:sldId id="411"/>
            <p14:sldId id="425"/>
            <p14:sldId id="423"/>
            <p14:sldId id="424"/>
            <p14:sldId id="426"/>
            <p14:sldId id="427"/>
            <p14:sldId id="428"/>
            <p14:sldId id="442"/>
            <p14:sldId id="387"/>
            <p14:sldId id="414"/>
            <p14:sldId id="430"/>
            <p14:sldId id="431"/>
            <p14:sldId id="441"/>
            <p14:sldId id="388"/>
            <p14:sldId id="432"/>
            <p14:sldId id="433"/>
            <p14:sldId id="445"/>
            <p14:sldId id="446"/>
          </p14:sldIdLst>
        </p14:section>
        <p14:section name="Quick Start" id="{69540002-BE2E-4194-B4CC-AA8E9000A8B1}">
          <p14:sldIdLst>
            <p14:sldId id="399"/>
            <p14:sldId id="395"/>
            <p14:sldId id="434"/>
            <p14:sldId id="393"/>
            <p14:sldId id="437"/>
            <p14:sldId id="438"/>
            <p14:sldId id="439"/>
            <p14:sldId id="440"/>
            <p14:sldId id="443"/>
            <p14:sldId id="435"/>
          </p14:sldIdLst>
        </p14:section>
        <p14:section name="Summary" id="{C8E6E94A-1A35-4AC1-8320-712EAAC41908}">
          <p14:sldIdLst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3E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6" autoAdjust="0"/>
    <p:restoredTop sz="82723" autoAdjust="0"/>
  </p:normalViewPr>
  <p:slideViewPr>
    <p:cSldViewPr>
      <p:cViewPr varScale="1">
        <p:scale>
          <a:sx n="48" d="100"/>
          <a:sy n="48" d="100"/>
        </p:scale>
        <p:origin x="420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25DF5-7EBC-468D-8DBE-B34E2B5E3B2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B1529-10E4-4B58-9B26-DE2171D2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B1529-10E4-4B58-9B26-DE2171D295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5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none" baseline="0">
                <a:solidFill>
                  <a:srgbClr val="C00000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solidFill>
                  <a:srgbClr val="C00000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1607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85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103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902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0170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latin typeface="Consolas" panose="020B0609020204030204" pitchFamily="49" charset="0"/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none" baseline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5924933" y="1360849"/>
            <a:ext cx="5722121" cy="436028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4397" y="1360850"/>
            <a:ext cx="5131049" cy="43602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26337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none" baseline="0">
                <a:solidFill>
                  <a:srgbClr val="C00000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none" baseline="0">
                <a:solidFill>
                  <a:srgbClr val="C00000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none" baseline="0">
                <a:solidFill>
                  <a:srgbClr val="C00000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solidFill>
                  <a:srgbClr val="C00000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solidFill>
                  <a:srgbClr val="C00000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9708153" y="6560478"/>
            <a:ext cx="1991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9" r:id="rId29"/>
    <p:sldLayoutId id="2147483740" r:id="rId30"/>
    <p:sldLayoutId id="2147483741" r:id="rId3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echev/angular2-seed" TargetMode="External"/><Relationship Id="rId2" Type="http://schemas.openxmlformats.org/officeDocument/2006/relationships/hyperlink" Target="https://github.com/angular/quickstart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gular/angular-cli" TargetMode="External"/><Relationship Id="rId4" Type="http://schemas.openxmlformats.org/officeDocument/2006/relationships/hyperlink" Target="https://github.com/AngularClass/angular2-webpack-starter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6"/>
            <a:ext cx="12192000" cy="684527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2667000"/>
            <a:ext cx="6400800" cy="1752600"/>
          </a:xfrm>
        </p:spPr>
        <p:txBody>
          <a:bodyPr/>
          <a:lstStyle/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http://angular.io/</a:t>
            </a:r>
          </a:p>
          <a:p>
            <a:r>
              <a:rPr lang="en-US" sz="2800" b="1" dirty="0" smtClean="0">
                <a:solidFill>
                  <a:srgbClr val="FFC000"/>
                </a:solidFill>
              </a:rPr>
              <a:t>Part1</a:t>
            </a:r>
            <a:r>
              <a:rPr lang="en-US" sz="2800" b="1" dirty="0">
                <a:solidFill>
                  <a:srgbClr val="FFC000"/>
                </a:solidFill>
              </a:rPr>
              <a:t>. Introduction.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81000" y="5105400"/>
            <a:ext cx="6705600" cy="1628945"/>
            <a:chOff x="457200" y="4724400"/>
            <a:chExt cx="6705600" cy="1628945"/>
          </a:xfrm>
        </p:grpSpPr>
        <p:sp>
          <p:nvSpPr>
            <p:cNvPr id="10" name="Rectangle 9"/>
            <p:cNvSpPr/>
            <p:nvPr/>
          </p:nvSpPr>
          <p:spPr>
            <a:xfrm>
              <a:off x="457200" y="4724400"/>
              <a:ext cx="6705600" cy="152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4872389"/>
              <a:ext cx="993264" cy="100002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676400" y="4876017"/>
              <a:ext cx="532472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Vitaliy Zhyrytskyy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Senior Training and Development Specialist, EPAM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Email: Vitaliy_Zhyrytskyy@epam.com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Skype: v.zhiritskiy</a:t>
              </a:r>
            </a:p>
            <a:p>
              <a:endParaRPr lang="en-US" dirty="0"/>
            </a:p>
          </p:txBody>
        </p:sp>
      </p:grpSp>
      <p:sp>
        <p:nvSpPr>
          <p:cNvPr id="2" name="AutoShape 5" descr="https://elements.epam.com/content/dam/epam-elements/image_library/web-digital/istock-masterfile/iStock_000054453490_Double.jpg.transform/resize_w_1920/image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Результат пошуку зображень за запитом &quot;angular 5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7" y="2135187"/>
            <a:ext cx="106362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60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Coding Angular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85746" y="2852557"/>
            <a:ext cx="10620508" cy="1463040"/>
            <a:chOff x="657092" y="2852557"/>
            <a:chExt cx="10620508" cy="1463040"/>
          </a:xfrm>
        </p:grpSpPr>
        <p:sp>
          <p:nvSpPr>
            <p:cNvPr id="3" name="TextBox 2"/>
            <p:cNvSpPr txBox="1">
              <a:spLocks/>
            </p:cNvSpPr>
            <p:nvPr/>
          </p:nvSpPr>
          <p:spPr>
            <a:xfrm>
              <a:off x="657092" y="2852557"/>
              <a:ext cx="2286000" cy="1463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en-US" dirty="0" smtClean="0"/>
            </a:p>
            <a:p>
              <a:pPr algn="ctr">
                <a:lnSpc>
                  <a:spcPct val="120000"/>
                </a:lnSpc>
              </a:pPr>
              <a:r>
                <a:rPr lang="en-US" dirty="0" smtClean="0"/>
                <a:t>ES5</a:t>
              </a:r>
            </a:p>
            <a:p>
              <a:pPr algn="ctr">
                <a:lnSpc>
                  <a:spcPct val="120000"/>
                </a:lnSpc>
              </a:pPr>
              <a:endParaRPr lang="en-US" dirty="0"/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3442606" y="2852557"/>
              <a:ext cx="2286000" cy="1463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en-US" dirty="0" smtClean="0"/>
            </a:p>
            <a:p>
              <a:pPr algn="ctr">
                <a:lnSpc>
                  <a:spcPct val="120000"/>
                </a:lnSpc>
              </a:pPr>
              <a:r>
                <a:rPr lang="en-US" dirty="0" smtClean="0"/>
                <a:t>ES2015+</a:t>
              </a:r>
            </a:p>
            <a:p>
              <a:pPr algn="ctr">
                <a:lnSpc>
                  <a:spcPct val="120000"/>
                </a:lnSpc>
              </a:pPr>
              <a:endParaRPr lang="en-US" dirty="0"/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6213430" y="2852557"/>
              <a:ext cx="2286000" cy="14630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en-US" dirty="0" smtClean="0"/>
            </a:p>
            <a:p>
              <a:pPr algn="ctr">
                <a:lnSpc>
                  <a:spcPct val="120000"/>
                </a:lnSpc>
              </a:pPr>
              <a:r>
                <a:rPr lang="en-US" dirty="0" smtClean="0"/>
                <a:t>TypeScript</a:t>
              </a:r>
            </a:p>
            <a:p>
              <a:pPr algn="ctr">
                <a:lnSpc>
                  <a:spcPct val="120000"/>
                </a:lnSpc>
              </a:pPr>
              <a:endParaRPr lang="en-US" dirty="0"/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8991600" y="2852557"/>
              <a:ext cx="2286000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en-US" dirty="0" smtClean="0"/>
            </a:p>
            <a:p>
              <a:pPr algn="ctr">
                <a:lnSpc>
                  <a:spcPct val="120000"/>
                </a:lnSpc>
              </a:pPr>
              <a:r>
                <a:rPr lang="en-US" dirty="0" smtClean="0"/>
                <a:t>Dart</a:t>
              </a:r>
            </a:p>
            <a:p>
              <a:pPr algn="ctr">
                <a:lnSpc>
                  <a:spcPct val="120000"/>
                </a:lnSpc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890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400175"/>
            <a:ext cx="79819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14500" y="60960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https://angular.io/guide/architecture</a:t>
            </a:r>
          </a:p>
        </p:txBody>
      </p:sp>
    </p:spTree>
    <p:extLst>
      <p:ext uri="{BB962C8B-B14F-4D97-AF65-F5344CB8AC3E}">
        <p14:creationId xmlns:p14="http://schemas.microsoft.com/office/powerpoint/2010/main" val="31296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B0F0"/>
                </a:solidFill>
              </a:rPr>
              <a:t>import</a:t>
            </a:r>
            <a:r>
              <a:rPr lang="en-US" sz="2000" dirty="0"/>
              <a:t> { Component, </a:t>
            </a:r>
            <a:r>
              <a:rPr lang="en-US" sz="2000" dirty="0" err="1"/>
              <a:t>OnInit</a:t>
            </a:r>
            <a:r>
              <a:rPr lang="en-US" sz="2000" dirty="0"/>
              <a:t> } </a:t>
            </a:r>
            <a:r>
              <a:rPr lang="en-US" sz="2000" dirty="0">
                <a:solidFill>
                  <a:srgbClr val="00B0F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>
                <a:solidFill>
                  <a:srgbClr val="FF6600"/>
                </a:solidFill>
              </a:rPr>
              <a:t>@angular/core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>
                <a:solidFill>
                  <a:srgbClr val="00B0F0"/>
                </a:solidFill>
              </a:rPr>
              <a:t>import </a:t>
            </a:r>
            <a:r>
              <a:rPr lang="en-US" sz="2000" dirty="0"/>
              <a:t>{ Http, Response } </a:t>
            </a:r>
            <a:r>
              <a:rPr lang="en-US" sz="2000" dirty="0">
                <a:solidFill>
                  <a:srgbClr val="00B0F0"/>
                </a:solidFill>
              </a:rPr>
              <a:t>from 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>
                <a:solidFill>
                  <a:srgbClr val="FF6600"/>
                </a:solidFill>
              </a:rPr>
              <a:t>@angular/http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/>
              <a:t>;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>
                <a:solidFill>
                  <a:srgbClr val="5093E0"/>
                </a:solidFill>
              </a:rPr>
              <a:t>export </a:t>
            </a:r>
            <a:r>
              <a:rPr lang="en-US" sz="2000" dirty="0">
                <a:solidFill>
                  <a:srgbClr val="5093E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AppComponent</a:t>
            </a:r>
            <a:r>
              <a:rPr lang="en-US" sz="2000" dirty="0"/>
              <a:t> {}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1.1. </a:t>
            </a:r>
            <a:r>
              <a:rPr lang="en-US" sz="2800" dirty="0">
                <a:solidFill>
                  <a:srgbClr val="C00000"/>
                </a:solidFill>
              </a:rPr>
              <a:t>JavaScript Module System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33600" y="2209800"/>
            <a:ext cx="1507144" cy="1371552"/>
            <a:chOff x="1966884" y="2710780"/>
            <a:chExt cx="1507144" cy="1371552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720454" y="2710780"/>
              <a:ext cx="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966884" y="3657600"/>
              <a:ext cx="1507144" cy="4247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/>
                <a:t>Import these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43600" y="2209800"/>
            <a:ext cx="1013418" cy="1371552"/>
            <a:chOff x="5817889" y="2710780"/>
            <a:chExt cx="1013418" cy="137155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6324599" y="2710780"/>
              <a:ext cx="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817889" y="3657600"/>
              <a:ext cx="1013418" cy="4247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/>
                <a:t>Modules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1040" y="4267200"/>
            <a:ext cx="1489509" cy="896943"/>
            <a:chOff x="2029591" y="5334000"/>
            <a:chExt cx="1381728" cy="823817"/>
          </a:xfrm>
        </p:grpSpPr>
        <p:sp>
          <p:nvSpPr>
            <p:cNvPr id="12" name="TextBox 11"/>
            <p:cNvSpPr txBox="1"/>
            <p:nvPr/>
          </p:nvSpPr>
          <p:spPr>
            <a:xfrm>
              <a:off x="2029591" y="5767713"/>
              <a:ext cx="1381728" cy="390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/>
                <a:t>Export these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720454" y="5334000"/>
              <a:ext cx="0" cy="4337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212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19200"/>
            <a:ext cx="11241024" cy="52578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</a:rPr>
              <a:t>app.module.ts</a:t>
            </a: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5093E0"/>
                </a:solidFill>
              </a:rPr>
              <a:t>import</a:t>
            </a:r>
            <a:r>
              <a:rPr lang="en-US" sz="2000" dirty="0" smtClean="0"/>
              <a:t> </a:t>
            </a:r>
            <a:r>
              <a:rPr lang="en-US" sz="2000" dirty="0"/>
              <a:t>{ </a:t>
            </a:r>
            <a:r>
              <a:rPr lang="en-US" sz="2000" dirty="0" err="1"/>
              <a:t>NgModule</a:t>
            </a:r>
            <a:r>
              <a:rPr lang="en-US" sz="2000" dirty="0"/>
              <a:t> } </a:t>
            </a:r>
            <a:r>
              <a:rPr lang="en-US" sz="2000" dirty="0">
                <a:solidFill>
                  <a:srgbClr val="5093E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6600"/>
                </a:solidFill>
              </a:rPr>
              <a:t>'@angular/core'</a:t>
            </a:r>
            <a:r>
              <a:rPr lang="en-US" sz="2000" dirty="0"/>
              <a:t>;</a:t>
            </a:r>
          </a:p>
          <a:p>
            <a:r>
              <a:rPr lang="en-US" sz="2000" dirty="0">
                <a:solidFill>
                  <a:srgbClr val="5093E0"/>
                </a:solidFill>
              </a:rPr>
              <a:t>import</a:t>
            </a:r>
            <a:r>
              <a:rPr lang="en-US" sz="2000" dirty="0"/>
              <a:t> { </a:t>
            </a:r>
            <a:r>
              <a:rPr lang="en-US" sz="2000" dirty="0" err="1"/>
              <a:t>BrowserModule</a:t>
            </a:r>
            <a:r>
              <a:rPr lang="en-US" sz="2000" dirty="0"/>
              <a:t> } </a:t>
            </a:r>
            <a:r>
              <a:rPr lang="en-US" sz="2000" dirty="0">
                <a:solidFill>
                  <a:srgbClr val="5093E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6600"/>
                </a:solidFill>
              </a:rPr>
              <a:t>'@angular/platform-browser'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en-US" sz="2000" dirty="0">
                <a:solidFill>
                  <a:srgbClr val="5093E0"/>
                </a:solidFill>
              </a:rPr>
              <a:t>import</a:t>
            </a:r>
            <a:r>
              <a:rPr lang="en-US" sz="2000" dirty="0"/>
              <a:t> { </a:t>
            </a:r>
            <a:r>
              <a:rPr lang="en-US" sz="2000" dirty="0" err="1"/>
              <a:t>AppComponent</a:t>
            </a:r>
            <a:r>
              <a:rPr lang="en-US" sz="2000" dirty="0"/>
              <a:t> } </a:t>
            </a:r>
            <a:r>
              <a:rPr lang="en-US" sz="2000" dirty="0">
                <a:solidFill>
                  <a:srgbClr val="5093E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>
                <a:solidFill>
                  <a:srgbClr val="FF6600"/>
                </a:solidFill>
              </a:rPr>
              <a:t>./</a:t>
            </a:r>
            <a:r>
              <a:rPr lang="en-US" sz="2000" dirty="0" err="1">
                <a:solidFill>
                  <a:srgbClr val="FF6600"/>
                </a:solidFill>
              </a:rPr>
              <a:t>app.component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/>
              <a:t>;</a:t>
            </a:r>
          </a:p>
          <a:p>
            <a:r>
              <a:rPr lang="en-US" sz="2000" dirty="0">
                <a:solidFill>
                  <a:srgbClr val="5093E0"/>
                </a:solidFill>
              </a:rPr>
              <a:t>import</a:t>
            </a:r>
            <a:r>
              <a:rPr lang="en-US" sz="2000" dirty="0"/>
              <a:t> { Logger } </a:t>
            </a:r>
            <a:r>
              <a:rPr lang="en-US" sz="2000" dirty="0">
                <a:solidFill>
                  <a:srgbClr val="5093E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>
                <a:solidFill>
                  <a:srgbClr val="FF6600"/>
                </a:solidFill>
              </a:rPr>
              <a:t>./</a:t>
            </a:r>
            <a:r>
              <a:rPr lang="en-US" sz="2000" dirty="0" err="1">
                <a:solidFill>
                  <a:srgbClr val="FF6600"/>
                </a:solidFill>
              </a:rPr>
              <a:t>logger.service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@</a:t>
            </a:r>
            <a:r>
              <a:rPr lang="en-US" sz="2000" dirty="0" err="1"/>
              <a:t>NgModule</a:t>
            </a:r>
            <a:r>
              <a:rPr lang="en-US" sz="2000" dirty="0"/>
              <a:t>({</a:t>
            </a:r>
          </a:p>
          <a:p>
            <a:r>
              <a:rPr lang="ru-RU" sz="2000" dirty="0" smtClean="0"/>
              <a:t>  </a:t>
            </a:r>
            <a:r>
              <a:rPr lang="en-US" sz="2000" dirty="0" smtClean="0"/>
              <a:t>declarations</a:t>
            </a:r>
            <a:r>
              <a:rPr lang="en-US" sz="2000" dirty="0"/>
              <a:t>: [ </a:t>
            </a:r>
            <a:r>
              <a:rPr lang="en-US" sz="2000" dirty="0" err="1"/>
              <a:t>AppComponent</a:t>
            </a:r>
            <a:r>
              <a:rPr lang="en-US" sz="2000" dirty="0"/>
              <a:t> ],	     </a:t>
            </a:r>
            <a:r>
              <a:rPr lang="en-US" sz="2000" dirty="0">
                <a:solidFill>
                  <a:srgbClr val="92D050"/>
                </a:solidFill>
              </a:rPr>
              <a:t>// components, </a:t>
            </a:r>
            <a:r>
              <a:rPr lang="en-US" sz="2000" dirty="0" smtClean="0">
                <a:solidFill>
                  <a:srgbClr val="92D050"/>
                </a:solidFill>
              </a:rPr>
              <a:t>directives</a:t>
            </a:r>
            <a:r>
              <a:rPr lang="en-US" sz="2000" dirty="0">
                <a:solidFill>
                  <a:srgbClr val="92D050"/>
                </a:solidFill>
              </a:rPr>
              <a:t>, </a:t>
            </a:r>
            <a:r>
              <a:rPr lang="en-US" sz="2000" dirty="0" smtClean="0">
                <a:solidFill>
                  <a:srgbClr val="92D050"/>
                </a:solidFill>
              </a:rPr>
              <a:t>pipes</a:t>
            </a:r>
            <a:endParaRPr lang="en-US" sz="2000" dirty="0">
              <a:solidFill>
                <a:srgbClr val="92D050"/>
              </a:solidFill>
            </a:endParaRPr>
          </a:p>
          <a:p>
            <a:r>
              <a:rPr lang="ru-RU" sz="2000" dirty="0" smtClean="0"/>
              <a:t>  </a:t>
            </a:r>
            <a:r>
              <a:rPr lang="en-US" sz="2000" dirty="0" smtClean="0"/>
              <a:t>providers</a:t>
            </a:r>
            <a:r>
              <a:rPr lang="en-US" sz="2000" dirty="0"/>
              <a:t>:    [ Logger ],				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92D050"/>
                </a:solidFill>
              </a:rPr>
              <a:t>// </a:t>
            </a:r>
            <a:r>
              <a:rPr lang="en-US" sz="2000" dirty="0">
                <a:solidFill>
                  <a:srgbClr val="92D050"/>
                </a:solidFill>
              </a:rPr>
              <a:t>services</a:t>
            </a:r>
          </a:p>
          <a:p>
            <a:r>
              <a:rPr lang="en-US" sz="2000" dirty="0"/>
              <a:t> </a:t>
            </a:r>
            <a:r>
              <a:rPr lang="ru-RU" sz="2000" dirty="0" smtClean="0"/>
              <a:t> </a:t>
            </a:r>
            <a:r>
              <a:rPr lang="en-US" sz="2000" dirty="0" smtClean="0"/>
              <a:t>imports</a:t>
            </a:r>
            <a:r>
              <a:rPr lang="en-US" sz="2000" dirty="0"/>
              <a:t>:      [ </a:t>
            </a:r>
            <a:r>
              <a:rPr lang="en-US" sz="2000" dirty="0" err="1"/>
              <a:t>BrowserModule</a:t>
            </a:r>
            <a:r>
              <a:rPr lang="en-US" sz="2000" dirty="0"/>
              <a:t> ],		  </a:t>
            </a:r>
            <a:r>
              <a:rPr lang="en-US" sz="2000" dirty="0">
                <a:solidFill>
                  <a:srgbClr val="92D050"/>
                </a:solidFill>
              </a:rPr>
              <a:t>// modules</a:t>
            </a:r>
            <a:endParaRPr lang="ru-RU" sz="2000" dirty="0" smtClean="0"/>
          </a:p>
          <a:p>
            <a:r>
              <a:rPr lang="ru-RU" sz="2000" dirty="0"/>
              <a:t> </a:t>
            </a:r>
            <a:r>
              <a:rPr lang="ru-RU" sz="2000" dirty="0" smtClean="0"/>
              <a:t> </a:t>
            </a:r>
            <a:r>
              <a:rPr lang="en-US" sz="2000" dirty="0" smtClean="0"/>
              <a:t>exports</a:t>
            </a:r>
            <a:r>
              <a:rPr lang="en-US" sz="2000" dirty="0"/>
              <a:t>:      [ ],                     </a:t>
            </a:r>
            <a:r>
              <a:rPr lang="en-US" sz="2000" dirty="0" smtClean="0">
                <a:solidFill>
                  <a:srgbClr val="92D050"/>
                </a:solidFill>
              </a:rPr>
              <a:t>// </a:t>
            </a:r>
            <a:r>
              <a:rPr lang="en-US" sz="2000" dirty="0">
                <a:solidFill>
                  <a:srgbClr val="92D050"/>
                </a:solidFill>
              </a:rPr>
              <a:t>public components</a:t>
            </a:r>
          </a:p>
          <a:p>
            <a:r>
              <a:rPr lang="en-US" sz="2000" dirty="0"/>
              <a:t>  bootstrap:    [ </a:t>
            </a:r>
            <a:r>
              <a:rPr lang="en-US" sz="2000" dirty="0" err="1"/>
              <a:t>AppComponent</a:t>
            </a:r>
            <a:r>
              <a:rPr lang="en-US" sz="2000" dirty="0"/>
              <a:t> ]      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92D050"/>
                </a:solidFill>
              </a:rPr>
              <a:t>// </a:t>
            </a:r>
            <a:r>
              <a:rPr lang="en-US" sz="2000" dirty="0">
                <a:solidFill>
                  <a:srgbClr val="92D050"/>
                </a:solidFill>
              </a:rPr>
              <a:t>root component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5093E0"/>
                </a:solidFill>
              </a:rPr>
              <a:t>export class </a:t>
            </a:r>
            <a:r>
              <a:rPr lang="en-US" sz="2000" dirty="0" err="1"/>
              <a:t>AppModule</a:t>
            </a:r>
            <a:r>
              <a:rPr lang="en-US" sz="2000" dirty="0"/>
              <a:t> { </a:t>
            </a:r>
            <a:r>
              <a:rPr lang="en-US" sz="2000" dirty="0" smtClean="0"/>
              <a:t>}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1.2. Angular </a:t>
            </a:r>
            <a:r>
              <a:rPr lang="en-US" dirty="0">
                <a:solidFill>
                  <a:srgbClr val="C00000"/>
                </a:solidFill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37550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5093E0"/>
                </a:solidFill>
              </a:rPr>
              <a:t>import</a:t>
            </a:r>
            <a:r>
              <a:rPr lang="en-US" sz="2000" dirty="0" smtClean="0"/>
              <a:t> </a:t>
            </a:r>
            <a:r>
              <a:rPr lang="en-US" sz="2000" dirty="0"/>
              <a:t>{ </a:t>
            </a:r>
            <a:r>
              <a:rPr lang="en-US" sz="2000" dirty="0" err="1"/>
              <a:t>platformBrowserDynamic</a:t>
            </a:r>
            <a:r>
              <a:rPr lang="en-US" sz="2000" dirty="0"/>
              <a:t> } </a:t>
            </a:r>
            <a:r>
              <a:rPr lang="en-US" sz="2000" dirty="0">
                <a:solidFill>
                  <a:srgbClr val="5093E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FF6600"/>
                </a:solidFill>
              </a:rPr>
              <a:t>'@</a:t>
            </a:r>
            <a:r>
              <a:rPr lang="en-US" sz="2000" dirty="0">
                <a:solidFill>
                  <a:srgbClr val="FF6600"/>
                </a:solidFill>
              </a:rPr>
              <a:t>angular/platform-browser-dynamic'</a:t>
            </a:r>
            <a:r>
              <a:rPr lang="en-US" sz="2000" dirty="0"/>
              <a:t>;</a:t>
            </a:r>
          </a:p>
          <a:p>
            <a:r>
              <a:rPr lang="en-US" sz="2000" dirty="0">
                <a:solidFill>
                  <a:srgbClr val="5093E0"/>
                </a:solidFill>
              </a:rPr>
              <a:t>import</a:t>
            </a:r>
            <a:r>
              <a:rPr lang="en-US" sz="2000" dirty="0"/>
              <a:t> { </a:t>
            </a:r>
            <a:r>
              <a:rPr lang="en-US" sz="2000" dirty="0" err="1"/>
              <a:t>AppModule</a:t>
            </a:r>
            <a:r>
              <a:rPr lang="en-US" sz="2000" dirty="0"/>
              <a:t> } </a:t>
            </a:r>
            <a:r>
              <a:rPr lang="en-US" sz="2000" dirty="0">
                <a:solidFill>
                  <a:srgbClr val="5093E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6600"/>
                </a:solidFill>
              </a:rPr>
              <a:t>'./</a:t>
            </a:r>
            <a:r>
              <a:rPr lang="en-US" sz="2000" dirty="0" err="1">
                <a:solidFill>
                  <a:srgbClr val="FF6600"/>
                </a:solidFill>
              </a:rPr>
              <a:t>app.module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platformBrowserDynamic</a:t>
            </a:r>
            <a:r>
              <a:rPr lang="en-US" sz="2000" dirty="0"/>
              <a:t>().</a:t>
            </a:r>
            <a:r>
              <a:rPr lang="en-US" sz="2000" dirty="0" err="1"/>
              <a:t>bootstrapModule</a:t>
            </a:r>
            <a:r>
              <a:rPr lang="en-US" sz="2000" dirty="0"/>
              <a:t>(</a:t>
            </a:r>
            <a:r>
              <a:rPr lang="en-US" sz="2000" dirty="0" err="1"/>
              <a:t>AppModule</a:t>
            </a:r>
            <a:r>
              <a:rPr lang="en-US" sz="2000" dirty="0"/>
              <a:t>)</a:t>
            </a:r>
          </a:p>
          <a:p>
            <a:r>
              <a:rPr lang="en-US" sz="2000" dirty="0"/>
              <a:t>  .catch(err =&gt; console.log(err));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  <a:r>
              <a:rPr lang="ru-RU" sz="2800" dirty="0" smtClean="0">
                <a:solidFill>
                  <a:srgbClr val="C00000"/>
                </a:solidFill>
              </a:rPr>
              <a:t>.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Bootstraping</a:t>
            </a:r>
            <a:r>
              <a:rPr lang="en-US" sz="2800" dirty="0">
                <a:solidFill>
                  <a:srgbClr val="C00000"/>
                </a:solidFill>
              </a:rPr>
              <a:t> Angular root module.	file: </a:t>
            </a:r>
            <a:r>
              <a:rPr lang="en-US" sz="2800" dirty="0" err="1">
                <a:solidFill>
                  <a:srgbClr val="C00000"/>
                </a:solidFill>
              </a:rPr>
              <a:t>main.ts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3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5093E0"/>
                </a:solidFill>
              </a:rPr>
              <a:t>export </a:t>
            </a:r>
            <a:r>
              <a:rPr lang="en-US" sz="2000" dirty="0">
                <a:solidFill>
                  <a:srgbClr val="5093E0"/>
                </a:solidFill>
              </a:rPr>
              <a:t>class </a:t>
            </a:r>
            <a:r>
              <a:rPr lang="en-US" sz="2000" dirty="0" err="1"/>
              <a:t>TaskListComponent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093E0"/>
                </a:solidFill>
              </a:rPr>
              <a:t>implements</a:t>
            </a:r>
            <a:r>
              <a:rPr lang="en-US" sz="2000" dirty="0"/>
              <a:t> </a:t>
            </a:r>
            <a:r>
              <a:rPr lang="en-US" sz="2000" dirty="0" err="1"/>
              <a:t>OnInit</a:t>
            </a:r>
            <a:r>
              <a:rPr lang="en-US" sz="2000" dirty="0"/>
              <a:t> {</a:t>
            </a:r>
          </a:p>
          <a:p>
            <a:r>
              <a:rPr lang="en-US" sz="2000" dirty="0"/>
              <a:t>	tasks: Array&lt;Task&gt;;         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92D050"/>
                </a:solidFill>
              </a:rPr>
              <a:t>// </a:t>
            </a:r>
            <a:r>
              <a:rPr lang="en-US" sz="2000" dirty="0">
                <a:solidFill>
                  <a:srgbClr val="92D050"/>
                </a:solidFill>
              </a:rPr>
              <a:t>public property</a:t>
            </a:r>
            <a:endParaRPr lang="ru-RU" sz="2000" dirty="0">
              <a:solidFill>
                <a:srgbClr val="92D050"/>
              </a:solidFill>
            </a:endParaRPr>
          </a:p>
          <a:p>
            <a:r>
              <a:rPr lang="ru-RU" sz="2000" dirty="0"/>
              <a:t>	</a:t>
            </a:r>
            <a:r>
              <a:rPr lang="en-US" sz="2000" dirty="0" smtClean="0">
                <a:solidFill>
                  <a:srgbClr val="5093E0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err="1" smtClean="0"/>
              <a:t>msg</a:t>
            </a:r>
            <a:r>
              <a:rPr lang="en-US" sz="2000" dirty="0" smtClean="0"/>
              <a:t>: string;           </a:t>
            </a:r>
            <a:r>
              <a:rPr lang="en-US" sz="2000" dirty="0" smtClean="0">
                <a:solidFill>
                  <a:srgbClr val="92D050"/>
                </a:solidFill>
              </a:rPr>
              <a:t>// private property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constructor</a:t>
            </a:r>
            <a:r>
              <a:rPr lang="en-US" sz="2000" dirty="0"/>
              <a:t>() {…}              </a:t>
            </a:r>
            <a:r>
              <a:rPr lang="en-US" sz="2000" dirty="0">
                <a:solidFill>
                  <a:srgbClr val="92D050"/>
                </a:solidFill>
              </a:rPr>
              <a:t>// constructor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ngOnInit</a:t>
            </a:r>
            <a:r>
              <a:rPr lang="en-US" sz="2000" dirty="0"/>
              <a:t>() {…}                 </a:t>
            </a:r>
            <a:r>
              <a:rPr lang="en-US" sz="2000" dirty="0" smtClean="0">
                <a:solidFill>
                  <a:srgbClr val="92D050"/>
                </a:solidFill>
              </a:rPr>
              <a:t>// </a:t>
            </a:r>
            <a:r>
              <a:rPr lang="en-US" sz="2000" dirty="0">
                <a:solidFill>
                  <a:srgbClr val="92D050"/>
                </a:solidFill>
              </a:rPr>
              <a:t>component lifecycle hook</a:t>
            </a:r>
          </a:p>
          <a:p>
            <a:r>
              <a:rPr lang="en-US" sz="2000" dirty="0"/>
              <a:t>	method() {…}                   </a:t>
            </a:r>
            <a:r>
              <a:rPr lang="en-US" sz="2000" dirty="0" smtClean="0">
                <a:solidFill>
                  <a:srgbClr val="92D050"/>
                </a:solidFill>
              </a:rPr>
              <a:t>// public method</a:t>
            </a:r>
            <a:endParaRPr lang="en-US" sz="2000" dirty="0">
              <a:solidFill>
                <a:srgbClr val="92D050"/>
              </a:solidFill>
            </a:endParaRP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3.1. </a:t>
            </a:r>
            <a:r>
              <a:rPr lang="en-US" sz="2800" dirty="0">
                <a:solidFill>
                  <a:srgbClr val="C00000"/>
                </a:solidFill>
              </a:rPr>
              <a:t>Component  </a:t>
            </a:r>
            <a:r>
              <a:rPr lang="en-US" sz="2800" dirty="0" smtClean="0">
                <a:solidFill>
                  <a:srgbClr val="C00000"/>
                </a:solidFill>
              </a:rPr>
              <a:t>Class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&lt;!-- </a:t>
            </a:r>
            <a:r>
              <a:rPr lang="en-US" sz="2000" dirty="0" err="1" smtClean="0">
                <a:solidFill>
                  <a:srgbClr val="00B050"/>
                </a:solidFill>
              </a:rPr>
              <a:t>TaskListComponent</a:t>
            </a:r>
            <a:r>
              <a:rPr lang="en-US" sz="2000" dirty="0" smtClean="0">
                <a:solidFill>
                  <a:srgbClr val="00B050"/>
                </a:solidFill>
              </a:rPr>
              <a:t> Template --&gt;</a:t>
            </a:r>
            <a:endParaRPr lang="ru-RU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/>
              <a:t>&lt;</a:t>
            </a:r>
            <a:r>
              <a:rPr lang="en-US" sz="2000" dirty="0">
                <a:solidFill>
                  <a:srgbClr val="5093E0"/>
                </a:solidFill>
              </a:rPr>
              <a:t>h2</a:t>
            </a:r>
            <a:r>
              <a:rPr lang="en-US" sz="2000" dirty="0"/>
              <a:t>&gt;Task List&lt;/</a:t>
            </a:r>
            <a:r>
              <a:rPr lang="en-US" sz="2000" dirty="0">
                <a:solidFill>
                  <a:srgbClr val="5093E0"/>
                </a:solidFill>
              </a:rPr>
              <a:t>h2</a:t>
            </a:r>
            <a:r>
              <a:rPr lang="en-US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dirty="0" err="1">
                <a:solidFill>
                  <a:srgbClr val="5093E0"/>
                </a:solidFill>
              </a:rPr>
              <a:t>ul</a:t>
            </a:r>
            <a:r>
              <a:rPr lang="en-US" sz="2000" dirty="0"/>
              <a:t>&gt;</a:t>
            </a:r>
          </a:p>
          <a:p>
            <a:r>
              <a:rPr lang="en-US" sz="2000" dirty="0"/>
              <a:t>	&lt;</a:t>
            </a:r>
            <a:r>
              <a:rPr lang="en-US" sz="2000" dirty="0">
                <a:solidFill>
                  <a:srgbClr val="5093E0"/>
                </a:solidFill>
              </a:rPr>
              <a:t>li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5093E0"/>
                </a:solidFill>
              </a:rPr>
              <a:t>*</a:t>
            </a:r>
            <a:r>
              <a:rPr lang="en-US" sz="2000" dirty="0" err="1">
                <a:solidFill>
                  <a:srgbClr val="5093E0"/>
                </a:solidFill>
              </a:rPr>
              <a:t>ngFor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6600"/>
                </a:solidFill>
              </a:rPr>
              <a:t>“let task of </a:t>
            </a:r>
            <a:r>
              <a:rPr lang="en-US" sz="2000" dirty="0" smtClean="0">
                <a:solidFill>
                  <a:srgbClr val="FF6600"/>
                </a:solidFill>
              </a:rPr>
              <a:t>tasks; let </a:t>
            </a:r>
            <a:r>
              <a:rPr lang="en-US" sz="2000" dirty="0" err="1" smtClean="0">
                <a:solidFill>
                  <a:srgbClr val="FF6600"/>
                </a:solidFill>
              </a:rPr>
              <a:t>i</a:t>
            </a:r>
            <a:r>
              <a:rPr lang="en-US" sz="2000" dirty="0" smtClean="0">
                <a:solidFill>
                  <a:srgbClr val="FF6600"/>
                </a:solidFill>
              </a:rPr>
              <a:t> = index; let o = odd;”</a:t>
            </a:r>
            <a:endParaRPr lang="en-US" sz="2000" dirty="0">
              <a:solidFill>
                <a:srgbClr val="FF6600"/>
              </a:solidFill>
            </a:endParaRPr>
          </a:p>
          <a:p>
            <a:r>
              <a:rPr lang="en-US" sz="2000" dirty="0"/>
              <a:t>		 (click)=</a:t>
            </a:r>
            <a:r>
              <a:rPr lang="en-US" sz="2000" dirty="0">
                <a:solidFill>
                  <a:srgbClr val="FF6600"/>
                </a:solidFill>
              </a:rPr>
              <a:t>“</a:t>
            </a:r>
            <a:r>
              <a:rPr lang="en-US" sz="2000" dirty="0" err="1">
                <a:solidFill>
                  <a:srgbClr val="FF6600"/>
                </a:solidFill>
              </a:rPr>
              <a:t>selectTask</a:t>
            </a:r>
            <a:r>
              <a:rPr lang="en-US" sz="2000" dirty="0">
                <a:solidFill>
                  <a:srgbClr val="FF6600"/>
                </a:solidFill>
              </a:rPr>
              <a:t>(task</a:t>
            </a:r>
            <a:r>
              <a:rPr lang="en-US" sz="2000" dirty="0" smtClean="0">
                <a:solidFill>
                  <a:srgbClr val="FF6600"/>
                </a:solidFill>
              </a:rPr>
              <a:t>)”</a:t>
            </a:r>
            <a:r>
              <a:rPr lang="en-US" sz="2000" dirty="0" smtClean="0"/>
              <a:t>&gt; </a:t>
            </a:r>
            <a:endParaRPr lang="en-US" sz="2000" dirty="0"/>
          </a:p>
          <a:p>
            <a:r>
              <a:rPr lang="en-US" sz="2000" dirty="0">
                <a:solidFill>
                  <a:srgbClr val="FF6600"/>
                </a:solidFill>
              </a:rPr>
              <a:t>	       </a:t>
            </a:r>
            <a:r>
              <a:rPr lang="en-US" sz="2000" dirty="0"/>
              <a:t>{{</a:t>
            </a:r>
            <a:r>
              <a:rPr lang="en-US" sz="2000" dirty="0" err="1"/>
              <a:t>task.action</a:t>
            </a:r>
            <a:r>
              <a:rPr lang="en-US" sz="2000" dirty="0"/>
              <a:t>}}</a:t>
            </a:r>
          </a:p>
          <a:p>
            <a:r>
              <a:rPr lang="en-US" sz="2000" dirty="0">
                <a:solidFill>
                  <a:srgbClr val="FF6600"/>
                </a:solidFill>
              </a:rPr>
              <a:t>	</a:t>
            </a:r>
            <a:r>
              <a:rPr lang="en-US" sz="2000" dirty="0"/>
              <a:t>&lt;/</a:t>
            </a:r>
            <a:r>
              <a:rPr lang="en-US" sz="2000" dirty="0">
                <a:solidFill>
                  <a:srgbClr val="5093E0"/>
                </a:solidFill>
              </a:rPr>
              <a:t>li</a:t>
            </a:r>
            <a:r>
              <a:rPr lang="en-US" sz="2000" dirty="0"/>
              <a:t>&gt;</a:t>
            </a:r>
          </a:p>
          <a:p>
            <a:r>
              <a:rPr lang="en-US" sz="2000" dirty="0"/>
              <a:t>&lt;/</a:t>
            </a:r>
            <a:r>
              <a:rPr lang="en-US" sz="2000" dirty="0" err="1">
                <a:solidFill>
                  <a:srgbClr val="5093E0"/>
                </a:solidFill>
              </a:rPr>
              <a:t>ul</a:t>
            </a:r>
            <a:r>
              <a:rPr lang="en-US" sz="2000" dirty="0" smtClean="0"/>
              <a:t>&gt;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&lt;!-- </a:t>
            </a:r>
            <a:r>
              <a:rPr lang="en-US" sz="2000" dirty="0" err="1" smtClean="0">
                <a:solidFill>
                  <a:srgbClr val="00B050"/>
                </a:solidFill>
              </a:rPr>
              <a:t>TaskDetailComponent</a:t>
            </a:r>
            <a:r>
              <a:rPr lang="en-US" sz="2000" dirty="0" smtClean="0">
                <a:solidFill>
                  <a:srgbClr val="00B050"/>
                </a:solidFill>
              </a:rPr>
              <a:t> --&gt;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/>
              <a:t>&lt;</a:t>
            </a:r>
            <a:r>
              <a:rPr lang="en-US" sz="2000" dirty="0">
                <a:solidFill>
                  <a:srgbClr val="5093E0"/>
                </a:solidFill>
              </a:rPr>
              <a:t>task-detail 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5093E0"/>
                </a:solidFill>
              </a:rPr>
              <a:t>*</a:t>
            </a:r>
            <a:r>
              <a:rPr lang="en-US" sz="2000" dirty="0" err="1">
                <a:solidFill>
                  <a:srgbClr val="5093E0"/>
                </a:solidFill>
              </a:rPr>
              <a:t>ngIf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6600"/>
                </a:solidFill>
              </a:rPr>
              <a:t>“</a:t>
            </a:r>
            <a:r>
              <a:rPr lang="en-US" sz="2000" dirty="0" err="1">
                <a:solidFill>
                  <a:srgbClr val="FF6600"/>
                </a:solidFill>
              </a:rPr>
              <a:t>selectedTask</a:t>
            </a:r>
            <a:r>
              <a:rPr lang="en-US" sz="2000" dirty="0">
                <a:solidFill>
                  <a:srgbClr val="FF6600"/>
                </a:solidFill>
              </a:rPr>
              <a:t>”</a:t>
            </a:r>
            <a:r>
              <a:rPr lang="en-US" sz="2000" dirty="0"/>
              <a:t> [task]=</a:t>
            </a:r>
            <a:r>
              <a:rPr lang="en-US" sz="2000" dirty="0">
                <a:solidFill>
                  <a:srgbClr val="FF6600"/>
                </a:solidFill>
              </a:rPr>
              <a:t>“</a:t>
            </a:r>
            <a:r>
              <a:rPr lang="en-US" sz="2000" dirty="0" err="1">
                <a:solidFill>
                  <a:srgbClr val="FF6600"/>
                </a:solidFill>
              </a:rPr>
              <a:t>selectedTask</a:t>
            </a:r>
            <a:r>
              <a:rPr lang="en-US" sz="2000" dirty="0" smtClean="0">
                <a:solidFill>
                  <a:srgbClr val="FF6600"/>
                </a:solidFill>
              </a:rPr>
              <a:t>”</a:t>
            </a:r>
            <a:r>
              <a:rPr lang="en-US" sz="2000" dirty="0" smtClean="0"/>
              <a:t>&gt;&lt;/</a:t>
            </a:r>
            <a:r>
              <a:rPr lang="en-US" sz="2000" dirty="0">
                <a:solidFill>
                  <a:srgbClr val="5093E0"/>
                </a:solidFill>
              </a:rPr>
              <a:t>task-detail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 err="1" smtClean="0">
                <a:solidFill>
                  <a:srgbClr val="92D050"/>
                </a:solidFill>
              </a:rPr>
              <a:t>ngFor</a:t>
            </a:r>
            <a:r>
              <a:rPr lang="en-US" sz="2000" dirty="0" smtClean="0">
                <a:solidFill>
                  <a:srgbClr val="92D050"/>
                </a:solidFill>
              </a:rPr>
              <a:t> properties: index, odd, even, first, last</a:t>
            </a:r>
            <a:endParaRPr lang="en-US" sz="2000" dirty="0">
              <a:solidFill>
                <a:srgbClr val="92D050"/>
              </a:solidFill>
            </a:endParaRPr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3.2. Component Template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607"/>
            <a:ext cx="11241024" cy="4572000"/>
          </a:xfrm>
        </p:spPr>
        <p:txBody>
          <a:bodyPr/>
          <a:lstStyle/>
          <a:p>
            <a:r>
              <a:rPr lang="en-US" sz="2000" dirty="0">
                <a:solidFill>
                  <a:srgbClr val="5093E0"/>
                </a:solidFill>
              </a:rPr>
              <a:t>import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{ Component }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5093E0"/>
                </a:solidFill>
              </a:rPr>
              <a:t>from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>
                <a:solidFill>
                  <a:srgbClr val="FF6600"/>
                </a:solidFill>
              </a:rPr>
              <a:t>@angular/core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>
                <a:solidFill>
                  <a:srgbClr val="00B0F0"/>
                </a:solidFill>
              </a:rPr>
              <a:t>;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>
                <a:solidFill>
                  <a:srgbClr val="5093E0"/>
                </a:solidFill>
              </a:rPr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	selector: 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>
                <a:solidFill>
                  <a:srgbClr val="FF6600"/>
                </a:solidFill>
              </a:rPr>
              <a:t>task-list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templateUrl</a:t>
            </a:r>
            <a:r>
              <a:rPr lang="en-US" sz="2000" dirty="0"/>
              <a:t>: </a:t>
            </a:r>
            <a:r>
              <a:rPr lang="en-US" sz="2000" dirty="0" smtClean="0">
                <a:solidFill>
                  <a:srgbClr val="FF6600"/>
                </a:solidFill>
              </a:rPr>
              <a:t>'./task-list.component.html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5093E0"/>
                </a:solidFill>
              </a:rPr>
              <a:t>export class </a:t>
            </a:r>
            <a:r>
              <a:rPr lang="en-US" sz="2000" dirty="0" err="1"/>
              <a:t>TaskListComponent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093E0"/>
                </a:solidFill>
              </a:rPr>
              <a:t>implements</a:t>
            </a:r>
            <a:r>
              <a:rPr lang="en-US" sz="2000" dirty="0"/>
              <a:t> </a:t>
            </a:r>
            <a:r>
              <a:rPr lang="en-US" sz="2000" dirty="0" err="1"/>
              <a:t>OnInit</a:t>
            </a:r>
            <a:r>
              <a:rPr lang="en-US" sz="2000" dirty="0"/>
              <a:t> {</a:t>
            </a:r>
          </a:p>
          <a:p>
            <a:r>
              <a:rPr lang="en-US" sz="2000" dirty="0">
                <a:solidFill>
                  <a:srgbClr val="92D050"/>
                </a:solidFill>
              </a:rPr>
              <a:t>// …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  <a:r>
              <a:rPr lang="ru-RU" sz="2800" dirty="0" smtClean="0">
                <a:solidFill>
                  <a:srgbClr val="C00000"/>
                </a:solidFill>
              </a:rPr>
              <a:t>.</a:t>
            </a:r>
            <a:r>
              <a:rPr lang="en-US" sz="2800" dirty="0">
                <a:solidFill>
                  <a:srgbClr val="C00000"/>
                </a:solidFill>
              </a:rPr>
              <a:t>3</a:t>
            </a:r>
            <a:r>
              <a:rPr lang="en-US" sz="2800" dirty="0" smtClean="0">
                <a:solidFill>
                  <a:srgbClr val="C00000"/>
                </a:solidFill>
              </a:rPr>
              <a:t>.</a:t>
            </a:r>
            <a:r>
              <a:rPr lang="ru-RU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Component </a:t>
            </a:r>
            <a:r>
              <a:rPr lang="en-US" sz="2800" dirty="0" err="1" smtClean="0">
                <a:solidFill>
                  <a:srgbClr val="C00000"/>
                </a:solidFill>
              </a:rPr>
              <a:t>MetaData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5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607"/>
            <a:ext cx="11241024" cy="4572000"/>
          </a:xfrm>
        </p:spPr>
        <p:txBody>
          <a:bodyPr/>
          <a:lstStyle/>
          <a:p>
            <a:r>
              <a:rPr lang="en-US" sz="2000" dirty="0">
                <a:solidFill>
                  <a:srgbClr val="5093E0"/>
                </a:solidFill>
              </a:rPr>
              <a:t>import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{ </a:t>
            </a:r>
            <a:r>
              <a:rPr lang="en-US" sz="2000" dirty="0" smtClean="0"/>
              <a:t>Directive </a:t>
            </a:r>
            <a:r>
              <a:rPr lang="en-US" sz="2000" dirty="0"/>
              <a:t>}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5093E0"/>
                </a:solidFill>
              </a:rPr>
              <a:t>from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>
                <a:solidFill>
                  <a:srgbClr val="FF6600"/>
                </a:solidFill>
              </a:rPr>
              <a:t>@angular/core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>
                <a:solidFill>
                  <a:srgbClr val="00B0F0"/>
                </a:solidFill>
              </a:rPr>
              <a:t>;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 smtClean="0">
                <a:solidFill>
                  <a:srgbClr val="5093E0"/>
                </a:solidFill>
              </a:rPr>
              <a:t>@Directive</a:t>
            </a:r>
            <a:r>
              <a:rPr lang="en-US" sz="2000" dirty="0" smtClean="0"/>
              <a:t>({</a:t>
            </a:r>
            <a:endParaRPr lang="en-US" sz="2000" dirty="0"/>
          </a:p>
          <a:p>
            <a:r>
              <a:rPr lang="en-US" sz="2000" dirty="0"/>
              <a:t>	selector: </a:t>
            </a:r>
            <a:r>
              <a:rPr lang="en-US" sz="2000" dirty="0" smtClean="0">
                <a:solidFill>
                  <a:srgbClr val="FF6600"/>
                </a:solidFill>
              </a:rPr>
              <a:t>'[validate-email]'</a:t>
            </a:r>
            <a:endParaRPr lang="en-US" sz="2000" dirty="0"/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5093E0"/>
                </a:solidFill>
              </a:rPr>
              <a:t>export class </a:t>
            </a:r>
            <a:r>
              <a:rPr lang="en-US" sz="2000" dirty="0" err="1" smtClean="0"/>
              <a:t>ValidateEmailDirective</a:t>
            </a:r>
            <a:r>
              <a:rPr lang="en-US" sz="2000" dirty="0" smtClean="0"/>
              <a:t> {</a:t>
            </a:r>
            <a:endParaRPr lang="en-US" sz="2000" dirty="0"/>
          </a:p>
          <a:p>
            <a:r>
              <a:rPr lang="en-US" sz="2000" dirty="0">
                <a:solidFill>
                  <a:srgbClr val="92D050"/>
                </a:solidFill>
              </a:rPr>
              <a:t>// …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800" dirty="0" smtClean="0">
                <a:solidFill>
                  <a:srgbClr val="C00000"/>
                </a:solidFill>
              </a:rPr>
              <a:t>4. </a:t>
            </a:r>
            <a:r>
              <a:rPr lang="en-US" sz="2800" dirty="0" smtClean="0">
                <a:solidFill>
                  <a:srgbClr val="C00000"/>
                </a:solidFill>
              </a:rPr>
              <a:t>Custom Directive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2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430768" cy="4572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FF6600"/>
                </a:solidFill>
              </a:rPr>
              <a:t>Introduction </a:t>
            </a:r>
            <a:r>
              <a:rPr lang="en-US" b="1" dirty="0">
                <a:solidFill>
                  <a:srgbClr val="FF6600"/>
                </a:solidFill>
              </a:rPr>
              <a:t>– </a:t>
            </a:r>
            <a:r>
              <a:rPr lang="en-US" b="1" dirty="0" smtClean="0">
                <a:solidFill>
                  <a:srgbClr val="FF6600"/>
                </a:solidFill>
              </a:rPr>
              <a:t>2H</a:t>
            </a:r>
            <a:endParaRPr lang="en-US" b="1" dirty="0">
              <a:solidFill>
                <a:srgbClr val="FF6600"/>
              </a:solidFill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Components </a:t>
            </a:r>
            <a:r>
              <a:rPr lang="en-US" dirty="0"/>
              <a:t>– </a:t>
            </a:r>
            <a:r>
              <a:rPr lang="en-US" dirty="0" smtClean="0"/>
              <a:t>4H</a:t>
            </a:r>
            <a:endParaRPr lang="ru-RU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Services </a:t>
            </a:r>
            <a:r>
              <a:rPr lang="en-US" dirty="0"/>
              <a:t>and </a:t>
            </a:r>
            <a:r>
              <a:rPr lang="en-US" dirty="0" smtClean="0"/>
              <a:t>DI </a:t>
            </a:r>
            <a:r>
              <a:rPr lang="en-US" dirty="0"/>
              <a:t>– </a:t>
            </a:r>
            <a:r>
              <a:rPr lang="en-US" dirty="0" smtClean="0"/>
              <a:t>2H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Pipes </a:t>
            </a:r>
            <a:r>
              <a:rPr lang="en-US" dirty="0"/>
              <a:t>– 1H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Routing (Workshop) – </a:t>
            </a:r>
            <a:r>
              <a:rPr lang="ru-RU" dirty="0" smtClean="0"/>
              <a:t>6.5</a:t>
            </a:r>
            <a:r>
              <a:rPr lang="en-US" dirty="0" smtClean="0"/>
              <a:t>H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/>
              <a:t>HttpClient</a:t>
            </a:r>
            <a:r>
              <a:rPr lang="en-US" dirty="0" smtClean="0"/>
              <a:t> (Workshop) – 2</a:t>
            </a:r>
            <a:r>
              <a:rPr lang="ru-RU" dirty="0" smtClean="0"/>
              <a:t>.5</a:t>
            </a:r>
            <a:r>
              <a:rPr lang="en-US" dirty="0" smtClean="0"/>
              <a:t>H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Forms (Workshop) – 5H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Unit Tests – 2</a:t>
            </a:r>
            <a:r>
              <a:rPr lang="ru-RU" dirty="0" smtClean="0"/>
              <a:t>.5</a:t>
            </a:r>
            <a:r>
              <a:rPr lang="en-US" dirty="0" smtClean="0"/>
              <a:t>H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dirty="0" smtClean="0"/>
              <a:t>Total</a:t>
            </a:r>
            <a:r>
              <a:rPr lang="en-US" dirty="0"/>
              <a:t>: </a:t>
            </a:r>
            <a:r>
              <a:rPr lang="en-US" dirty="0" smtClean="0"/>
              <a:t>8 - Topics, 12 - Sessions</a:t>
            </a:r>
            <a:r>
              <a:rPr lang="en-US" dirty="0"/>
              <a:t>, </a:t>
            </a:r>
            <a:r>
              <a:rPr lang="en-US" dirty="0" smtClean="0"/>
              <a:t>2</a:t>
            </a:r>
            <a:r>
              <a:rPr lang="ru-RU" dirty="0" smtClean="0"/>
              <a:t>5.5</a:t>
            </a:r>
            <a:r>
              <a:rPr lang="en-US" dirty="0" smtClean="0"/>
              <a:t> - Hours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Angular Course Overview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6865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5. Data Binding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2734" y="2635732"/>
            <a:ext cx="2012089" cy="16435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smtClean="0"/>
              <a:t>DOM</a:t>
            </a:r>
          </a:p>
          <a:p>
            <a:pPr algn="ctr">
              <a:lnSpc>
                <a:spcPct val="120000"/>
              </a:lnSpc>
            </a:pPr>
            <a:endParaRPr lang="en-US" sz="2800" dirty="0" smtClean="0"/>
          </a:p>
          <a:p>
            <a:pPr algn="ctr">
              <a:lnSpc>
                <a:spcPct val="120000"/>
              </a:lnSpc>
            </a:pPr>
            <a:r>
              <a:rPr lang="en-US" sz="2800" dirty="0" smtClean="0"/>
              <a:t>Component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0" y="3158884"/>
            <a:ext cx="2012089" cy="6093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Component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429000" y="1295400"/>
            <a:ext cx="0" cy="472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229600" y="1295400"/>
            <a:ext cx="0" cy="472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663851" y="1572348"/>
            <a:ext cx="4343400" cy="523152"/>
            <a:chOff x="2133600" y="1305648"/>
            <a:chExt cx="4343400" cy="523152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2133600" y="1828800"/>
              <a:ext cx="4343400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717369" y="1305648"/>
              <a:ext cx="3175870" cy="4247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/>
                <a:t>Interpolation: {{</a:t>
              </a:r>
              <a:r>
                <a:rPr lang="en-US" dirty="0" err="1"/>
                <a:t>task.action</a:t>
              </a:r>
              <a:r>
                <a:rPr lang="en-US"/>
                <a:t>}}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3850" y="2635732"/>
            <a:ext cx="4343400" cy="523152"/>
            <a:chOff x="2133600" y="1305648"/>
            <a:chExt cx="4343400" cy="523152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2133600" y="1828800"/>
              <a:ext cx="4343400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138626" y="1305648"/>
              <a:ext cx="4333366" cy="4247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/>
                <a:t>One Way Binding: [task]=“</a:t>
              </a:r>
              <a:r>
                <a:rPr lang="en-US" dirty="0" err="1"/>
                <a:t>selectedTask</a:t>
              </a:r>
              <a:r>
                <a:rPr lang="en-US" dirty="0"/>
                <a:t>”</a:t>
              </a: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H="1">
            <a:off x="3663852" y="5285652"/>
            <a:ext cx="4343400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55650" y="4762500"/>
            <a:ext cx="4759829" cy="424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/>
              <a:t>Two Way Binding: [(</a:t>
            </a:r>
            <a:r>
              <a:rPr lang="en-US" dirty="0" err="1"/>
              <a:t>ngModel</a:t>
            </a:r>
            <a:r>
              <a:rPr lang="en-US" dirty="0"/>
              <a:t>)]=“</a:t>
            </a:r>
            <a:r>
              <a:rPr lang="en-US" dirty="0" err="1"/>
              <a:t>task.action</a:t>
            </a:r>
            <a:r>
              <a:rPr lang="en-US" dirty="0"/>
              <a:t>”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666127" y="4222268"/>
            <a:ext cx="4343400" cy="0"/>
          </a:xfrm>
          <a:prstGeom prst="straightConnector1">
            <a:avLst/>
          </a:prstGeom>
          <a:ln>
            <a:prstDash val="sysDash"/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32688" y="3699116"/>
            <a:ext cx="4410310" cy="424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/>
              <a:t>Event Binding: (click)=“</a:t>
            </a:r>
            <a:r>
              <a:rPr lang="en-US" dirty="0" err="1"/>
              <a:t>selectTask</a:t>
            </a:r>
            <a:r>
              <a:rPr lang="en-US" dirty="0"/>
              <a:t>(task)”</a:t>
            </a:r>
          </a:p>
        </p:txBody>
      </p:sp>
    </p:spTree>
    <p:extLst>
      <p:ext uri="{BB962C8B-B14F-4D97-AF65-F5344CB8AC3E}">
        <p14:creationId xmlns:p14="http://schemas.microsoft.com/office/powerpoint/2010/main" val="21381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Structural Directives</a:t>
            </a:r>
          </a:p>
          <a:p>
            <a:pPr lvl="1"/>
            <a:r>
              <a:rPr lang="en-US" dirty="0" smtClean="0"/>
              <a:t>*</a:t>
            </a:r>
            <a:r>
              <a:rPr lang="en-US" dirty="0" err="1" smtClean="0"/>
              <a:t>ngFor</a:t>
            </a:r>
            <a:endParaRPr lang="en-US" dirty="0" smtClean="0"/>
          </a:p>
          <a:p>
            <a:pPr lvl="1"/>
            <a:r>
              <a:rPr lang="en-US" dirty="0" smtClean="0"/>
              <a:t>*</a:t>
            </a:r>
            <a:r>
              <a:rPr lang="en-US" dirty="0" err="1" smtClean="0"/>
              <a:t>ngIf</a:t>
            </a:r>
            <a:endParaRPr lang="en-US" dirty="0" smtClean="0"/>
          </a:p>
          <a:p>
            <a:pPr lvl="1"/>
            <a:r>
              <a:rPr lang="en-US" dirty="0" err="1" smtClean="0"/>
              <a:t>ngSwitch</a:t>
            </a:r>
            <a:r>
              <a:rPr lang="en-US" dirty="0"/>
              <a:t> </a:t>
            </a:r>
            <a:r>
              <a:rPr lang="en-US" dirty="0" smtClean="0"/>
              <a:t>+ *</a:t>
            </a:r>
            <a:r>
              <a:rPr lang="en-US" dirty="0" err="1" smtClean="0"/>
              <a:t>ngSwitchCase</a:t>
            </a:r>
            <a:r>
              <a:rPr lang="en-US" dirty="0" smtClean="0"/>
              <a:t> + *</a:t>
            </a:r>
            <a:r>
              <a:rPr lang="en-US" dirty="0" err="1" smtClean="0"/>
              <a:t>ngSwitchDefault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Attribute Directives</a:t>
            </a:r>
          </a:p>
          <a:p>
            <a:pPr lvl="1"/>
            <a:r>
              <a:rPr lang="en-US" dirty="0" err="1" smtClean="0"/>
              <a:t>ngModel</a:t>
            </a:r>
            <a:endParaRPr lang="ru-RU" dirty="0" smtClean="0"/>
          </a:p>
          <a:p>
            <a:pPr lvl="1"/>
            <a:r>
              <a:rPr lang="en-US" dirty="0" err="1" smtClean="0"/>
              <a:t>ngStyle</a:t>
            </a:r>
            <a:endParaRPr lang="en-US" dirty="0" smtClean="0"/>
          </a:p>
          <a:p>
            <a:pPr lvl="1"/>
            <a:r>
              <a:rPr lang="en-US" dirty="0" err="1" smtClean="0"/>
              <a:t>ngClass</a:t>
            </a:r>
            <a:endParaRPr lang="en-US" dirty="0" smtClean="0"/>
          </a:p>
          <a:p>
            <a:pPr lvl="1"/>
            <a:r>
              <a:rPr lang="en-US" dirty="0" err="1" smtClean="0"/>
              <a:t>ngNonBindable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6. </a:t>
            </a:r>
            <a:r>
              <a:rPr lang="en-US" dirty="0" smtClean="0"/>
              <a:t>Built-in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7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607"/>
            <a:ext cx="11241024" cy="4572000"/>
          </a:xfrm>
        </p:spPr>
        <p:txBody>
          <a:bodyPr/>
          <a:lstStyle/>
          <a:p>
            <a:r>
              <a:rPr lang="en-US" sz="2000" dirty="0">
                <a:solidFill>
                  <a:srgbClr val="92D050"/>
                </a:solidFill>
              </a:rPr>
              <a:t>//	* Prefix</a:t>
            </a:r>
          </a:p>
          <a:p>
            <a:r>
              <a:rPr lang="en-US" sz="2000" dirty="0"/>
              <a:t>&lt;</a:t>
            </a:r>
            <a:r>
              <a:rPr lang="en-US" sz="2000" dirty="0">
                <a:solidFill>
                  <a:srgbClr val="5093E0"/>
                </a:solidFill>
              </a:rPr>
              <a:t>task-detail </a:t>
            </a:r>
            <a:r>
              <a:rPr lang="en-US" sz="2000" dirty="0"/>
              <a:t>*</a:t>
            </a:r>
            <a:r>
              <a:rPr lang="en-US" sz="2000" dirty="0" err="1"/>
              <a:t>ngIf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6600"/>
                </a:solidFill>
              </a:rPr>
              <a:t>“</a:t>
            </a:r>
            <a:r>
              <a:rPr lang="en-US" sz="2000" dirty="0" err="1">
                <a:solidFill>
                  <a:srgbClr val="FF6600"/>
                </a:solidFill>
              </a:rPr>
              <a:t>selectedTask</a:t>
            </a:r>
            <a:r>
              <a:rPr lang="en-US" sz="2000" dirty="0">
                <a:solidFill>
                  <a:srgbClr val="FF6600"/>
                </a:solidFill>
              </a:rPr>
              <a:t>”</a:t>
            </a:r>
            <a:r>
              <a:rPr lang="en-US" sz="2000" dirty="0"/>
              <a:t> [task]=</a:t>
            </a:r>
            <a:r>
              <a:rPr lang="en-US" sz="2000" dirty="0">
                <a:solidFill>
                  <a:srgbClr val="FF6600"/>
                </a:solidFill>
              </a:rPr>
              <a:t>“</a:t>
            </a:r>
            <a:r>
              <a:rPr lang="en-US" sz="2000" dirty="0" err="1">
                <a:solidFill>
                  <a:srgbClr val="FF6600"/>
                </a:solidFill>
              </a:rPr>
              <a:t>selectedTask</a:t>
            </a:r>
            <a:r>
              <a:rPr lang="en-US" sz="2000" dirty="0">
                <a:solidFill>
                  <a:srgbClr val="FF6600"/>
                </a:solidFill>
              </a:rPr>
              <a:t>”</a:t>
            </a:r>
            <a:r>
              <a:rPr lang="en-US" sz="2000" dirty="0"/>
              <a:t>&gt;</a:t>
            </a:r>
          </a:p>
          <a:p>
            <a:r>
              <a:rPr lang="en-US" sz="2000" dirty="0"/>
              <a:t>&lt;/</a:t>
            </a:r>
            <a:r>
              <a:rPr lang="en-US" sz="2000" dirty="0">
                <a:solidFill>
                  <a:srgbClr val="5093E0"/>
                </a:solidFill>
              </a:rPr>
              <a:t>task-detail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92D050"/>
                </a:solidFill>
              </a:rPr>
              <a:t>// Step 1</a:t>
            </a:r>
          </a:p>
          <a:p>
            <a:r>
              <a:rPr lang="en-US" sz="2000" dirty="0"/>
              <a:t>&lt;</a:t>
            </a:r>
            <a:r>
              <a:rPr lang="en-US" sz="2000" dirty="0">
                <a:solidFill>
                  <a:srgbClr val="5093E0"/>
                </a:solidFill>
              </a:rPr>
              <a:t>task-detail </a:t>
            </a:r>
            <a:r>
              <a:rPr lang="en-US" sz="2000" dirty="0"/>
              <a:t>template=</a:t>
            </a:r>
            <a:r>
              <a:rPr lang="en-US" sz="2000" dirty="0">
                <a:solidFill>
                  <a:srgbClr val="FF6600"/>
                </a:solidFill>
              </a:rPr>
              <a:t>“</a:t>
            </a:r>
            <a:r>
              <a:rPr lang="en-US" sz="2000" dirty="0" err="1">
                <a:solidFill>
                  <a:srgbClr val="FF6600"/>
                </a:solidFill>
              </a:rPr>
              <a:t>ngIf</a:t>
            </a:r>
            <a:r>
              <a:rPr lang="en-US" sz="2000" dirty="0">
                <a:solidFill>
                  <a:srgbClr val="5093E0"/>
                </a:solidFill>
              </a:rPr>
              <a:t> </a:t>
            </a:r>
            <a:r>
              <a:rPr lang="en-US" sz="2000" dirty="0" err="1">
                <a:solidFill>
                  <a:srgbClr val="FF6600"/>
                </a:solidFill>
              </a:rPr>
              <a:t>selectedTask</a:t>
            </a:r>
            <a:r>
              <a:rPr lang="en-US" sz="2000" dirty="0">
                <a:solidFill>
                  <a:srgbClr val="FF6600"/>
                </a:solidFill>
              </a:rPr>
              <a:t>”</a:t>
            </a:r>
            <a:r>
              <a:rPr lang="en-US" sz="2000" dirty="0"/>
              <a:t> [task]=</a:t>
            </a:r>
            <a:r>
              <a:rPr lang="en-US" sz="2000" dirty="0">
                <a:solidFill>
                  <a:srgbClr val="FF6600"/>
                </a:solidFill>
              </a:rPr>
              <a:t>“</a:t>
            </a:r>
            <a:r>
              <a:rPr lang="en-US" sz="2000" dirty="0" err="1">
                <a:solidFill>
                  <a:srgbClr val="FF6600"/>
                </a:solidFill>
              </a:rPr>
              <a:t>selectedTask</a:t>
            </a:r>
            <a:r>
              <a:rPr lang="en-US" sz="2000" dirty="0">
                <a:solidFill>
                  <a:srgbClr val="FF6600"/>
                </a:solidFill>
              </a:rPr>
              <a:t>”</a:t>
            </a:r>
            <a:r>
              <a:rPr lang="en-US" sz="2000" dirty="0"/>
              <a:t>&gt;</a:t>
            </a:r>
          </a:p>
          <a:p>
            <a:r>
              <a:rPr lang="en-US" sz="2000" dirty="0"/>
              <a:t>&lt;/</a:t>
            </a:r>
            <a:r>
              <a:rPr lang="en-US" sz="2000" dirty="0">
                <a:solidFill>
                  <a:srgbClr val="5093E0"/>
                </a:solidFill>
              </a:rPr>
              <a:t>task-detail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92D050"/>
                </a:solidFill>
              </a:rPr>
              <a:t>// Step 2</a:t>
            </a:r>
          </a:p>
          <a:p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5093E0"/>
                </a:solidFill>
              </a:rPr>
              <a:t>ng-template </a:t>
            </a:r>
            <a:r>
              <a:rPr lang="en-US" sz="2000" dirty="0"/>
              <a:t>[</a:t>
            </a:r>
            <a:r>
              <a:rPr lang="en-US" sz="2000" dirty="0" err="1"/>
              <a:t>ngIf</a:t>
            </a:r>
            <a:r>
              <a:rPr lang="en-US" sz="2000" dirty="0"/>
              <a:t>]=</a:t>
            </a:r>
            <a:r>
              <a:rPr lang="en-US" sz="2000" dirty="0">
                <a:solidFill>
                  <a:srgbClr val="FF6600"/>
                </a:solidFill>
              </a:rPr>
              <a:t>“</a:t>
            </a:r>
            <a:r>
              <a:rPr lang="en-US" sz="2000" dirty="0" err="1">
                <a:solidFill>
                  <a:srgbClr val="FF6600"/>
                </a:solidFill>
              </a:rPr>
              <a:t>selectedTask</a:t>
            </a:r>
            <a:r>
              <a:rPr lang="en-US" sz="2000" dirty="0">
                <a:solidFill>
                  <a:srgbClr val="FF6600"/>
                </a:solidFill>
              </a:rPr>
              <a:t>”</a:t>
            </a:r>
            <a:r>
              <a:rPr lang="en-US" sz="2000" dirty="0"/>
              <a:t>&gt;</a:t>
            </a:r>
          </a:p>
          <a:p>
            <a:r>
              <a:rPr lang="en-US" sz="2000" dirty="0">
                <a:solidFill>
                  <a:srgbClr val="5093E0"/>
                </a:solidFill>
              </a:rPr>
              <a:t>  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5093E0"/>
                </a:solidFill>
              </a:rPr>
              <a:t>task-details </a:t>
            </a:r>
            <a:r>
              <a:rPr lang="en-US" sz="2000" dirty="0"/>
              <a:t>[task]=</a:t>
            </a:r>
            <a:r>
              <a:rPr lang="en-US" sz="2000" dirty="0">
                <a:solidFill>
                  <a:srgbClr val="FF6600"/>
                </a:solidFill>
              </a:rPr>
              <a:t>“</a:t>
            </a:r>
            <a:r>
              <a:rPr lang="en-US" sz="2000" dirty="0" err="1">
                <a:solidFill>
                  <a:srgbClr val="FF6600"/>
                </a:solidFill>
              </a:rPr>
              <a:t>selectedTask</a:t>
            </a:r>
            <a:r>
              <a:rPr lang="en-US" sz="2000" dirty="0">
                <a:solidFill>
                  <a:srgbClr val="FF6600"/>
                </a:solidFill>
              </a:rPr>
              <a:t>”</a:t>
            </a:r>
            <a:r>
              <a:rPr lang="en-US" sz="2000" dirty="0">
                <a:solidFill>
                  <a:srgbClr val="5093E0"/>
                </a:solidFill>
              </a:rPr>
              <a:t>&gt;&lt;/task-details</a:t>
            </a:r>
            <a:r>
              <a:rPr lang="en-US" sz="2000" dirty="0"/>
              <a:t>&gt;</a:t>
            </a:r>
          </a:p>
          <a:p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5093E0"/>
                </a:solidFill>
              </a:rPr>
              <a:t>/ng-template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*</a:t>
            </a:r>
            <a:r>
              <a:rPr lang="en-US" sz="2800" dirty="0" err="1" smtClean="0">
                <a:solidFill>
                  <a:srgbClr val="C00000"/>
                </a:solidFill>
              </a:rPr>
              <a:t>ngIf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U</a:t>
            </a:r>
            <a:r>
              <a:rPr lang="en-US" sz="2800" dirty="0" smtClean="0">
                <a:solidFill>
                  <a:srgbClr val="C00000"/>
                </a:solidFill>
              </a:rPr>
              <a:t>nder the Hood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9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607"/>
            <a:ext cx="11241024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92D050"/>
                </a:solidFill>
              </a:rPr>
              <a:t>// </a:t>
            </a:r>
            <a:r>
              <a:rPr lang="en-US" sz="2000" dirty="0">
                <a:solidFill>
                  <a:srgbClr val="92D050"/>
                </a:solidFill>
              </a:rPr>
              <a:t>Simple Form:</a:t>
            </a:r>
          </a:p>
          <a:p>
            <a:r>
              <a:rPr lang="en-US" sz="2000" dirty="0"/>
              <a:t>&lt;</a:t>
            </a:r>
            <a:r>
              <a:rPr lang="en-US" sz="2000" dirty="0">
                <a:solidFill>
                  <a:srgbClr val="5093E0"/>
                </a:solidFill>
              </a:rPr>
              <a:t>div</a:t>
            </a:r>
            <a:r>
              <a:rPr lang="en-US" sz="2000" dirty="0"/>
              <a:t> *</a:t>
            </a:r>
            <a:r>
              <a:rPr lang="en-US" sz="2000" dirty="0" err="1"/>
              <a:t>ngIf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6600"/>
                </a:solidFill>
              </a:rPr>
              <a:t>“condition”</a:t>
            </a:r>
            <a:r>
              <a:rPr lang="en-US" sz="2000" dirty="0"/>
              <a:t>&gt;…&lt;/</a:t>
            </a:r>
            <a:r>
              <a:rPr lang="en-US" sz="2000" dirty="0">
                <a:solidFill>
                  <a:srgbClr val="5093E0"/>
                </a:solidFill>
              </a:rPr>
              <a:t>div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92D050"/>
                </a:solidFill>
              </a:rPr>
              <a:t>// Form with ‘else’ block:</a:t>
            </a:r>
          </a:p>
          <a:p>
            <a:r>
              <a:rPr lang="en-US" sz="2000" dirty="0"/>
              <a:t>&lt;div *</a:t>
            </a:r>
            <a:r>
              <a:rPr lang="en-US" sz="2000" dirty="0" err="1"/>
              <a:t>ngIf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6600"/>
                </a:solidFill>
              </a:rPr>
              <a:t>“condition; else </a:t>
            </a:r>
            <a:r>
              <a:rPr lang="en-US" sz="2000" dirty="0" err="1">
                <a:solidFill>
                  <a:srgbClr val="FF6600"/>
                </a:solidFill>
              </a:rPr>
              <a:t>elseBlock</a:t>
            </a:r>
            <a:r>
              <a:rPr lang="en-US" sz="2000" dirty="0">
                <a:solidFill>
                  <a:srgbClr val="FF6600"/>
                </a:solidFill>
              </a:rPr>
              <a:t>”</a:t>
            </a:r>
            <a:r>
              <a:rPr lang="en-US" sz="2000" dirty="0"/>
              <a:t>&gt;…&lt;/</a:t>
            </a:r>
            <a:r>
              <a:rPr lang="en-US" sz="2000" dirty="0">
                <a:solidFill>
                  <a:srgbClr val="5093E0"/>
                </a:solidFill>
              </a:rPr>
              <a:t>div</a:t>
            </a:r>
            <a:r>
              <a:rPr lang="en-US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dirty="0">
                <a:solidFill>
                  <a:srgbClr val="5093E0"/>
                </a:solidFill>
              </a:rPr>
              <a:t>ng-template</a:t>
            </a:r>
            <a:r>
              <a:rPr lang="en-US" sz="2000" dirty="0"/>
              <a:t> #</a:t>
            </a:r>
            <a:r>
              <a:rPr lang="en-US" sz="2000" dirty="0" err="1"/>
              <a:t>elseBlock</a:t>
            </a:r>
            <a:r>
              <a:rPr lang="en-US" sz="2000" dirty="0"/>
              <a:t>&gt;…&lt;/</a:t>
            </a:r>
            <a:r>
              <a:rPr lang="en-US" sz="2000" dirty="0">
                <a:solidFill>
                  <a:srgbClr val="5093E0"/>
                </a:solidFill>
              </a:rPr>
              <a:t>ng-template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92D050"/>
                </a:solidFill>
              </a:rPr>
              <a:t>// Form with a ‘then’ and ‘else’ block:</a:t>
            </a:r>
          </a:p>
          <a:p>
            <a:r>
              <a:rPr lang="en-US" sz="2000" dirty="0"/>
              <a:t>&lt;</a:t>
            </a:r>
            <a:r>
              <a:rPr lang="en-US" sz="2000" dirty="0">
                <a:solidFill>
                  <a:srgbClr val="5093E0"/>
                </a:solidFill>
              </a:rPr>
              <a:t>div</a:t>
            </a:r>
            <a:r>
              <a:rPr lang="en-US" sz="2000" dirty="0"/>
              <a:t> *</a:t>
            </a:r>
            <a:r>
              <a:rPr lang="en-US" sz="2000" dirty="0" err="1"/>
              <a:t>ngIf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6600"/>
                </a:solidFill>
              </a:rPr>
              <a:t>“condition; then </a:t>
            </a:r>
            <a:r>
              <a:rPr lang="en-US" sz="2000" dirty="0" err="1">
                <a:solidFill>
                  <a:srgbClr val="FF6600"/>
                </a:solidFill>
              </a:rPr>
              <a:t>thenBlock</a:t>
            </a:r>
            <a:r>
              <a:rPr lang="en-US" sz="2000" dirty="0">
                <a:solidFill>
                  <a:srgbClr val="FF6600"/>
                </a:solidFill>
              </a:rPr>
              <a:t> else </a:t>
            </a:r>
            <a:r>
              <a:rPr lang="en-US" sz="2000" dirty="0" err="1">
                <a:solidFill>
                  <a:srgbClr val="FF6600"/>
                </a:solidFill>
              </a:rPr>
              <a:t>elseBlock</a:t>
            </a:r>
            <a:r>
              <a:rPr lang="en-US" sz="2000" dirty="0">
                <a:solidFill>
                  <a:srgbClr val="FF6600"/>
                </a:solidFill>
              </a:rPr>
              <a:t>”</a:t>
            </a:r>
            <a:r>
              <a:rPr lang="en-US" sz="2000" dirty="0"/>
              <a:t>&gt;&lt;/</a:t>
            </a:r>
            <a:r>
              <a:rPr lang="en-US" sz="2000" dirty="0">
                <a:solidFill>
                  <a:srgbClr val="5093E0"/>
                </a:solidFill>
              </a:rPr>
              <a:t>div</a:t>
            </a:r>
            <a:r>
              <a:rPr lang="en-US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dirty="0">
                <a:solidFill>
                  <a:srgbClr val="5093E0"/>
                </a:solidFill>
              </a:rPr>
              <a:t>ng-template</a:t>
            </a:r>
            <a:r>
              <a:rPr lang="en-US" sz="2000" dirty="0"/>
              <a:t> #</a:t>
            </a:r>
            <a:r>
              <a:rPr lang="en-US" sz="2000" dirty="0" err="1"/>
              <a:t>thenBlock</a:t>
            </a:r>
            <a:r>
              <a:rPr lang="en-US" sz="2000" dirty="0"/>
              <a:t>&gt;…&lt;/</a:t>
            </a:r>
            <a:r>
              <a:rPr lang="en-US" sz="2000" dirty="0">
                <a:solidFill>
                  <a:srgbClr val="5093E0"/>
                </a:solidFill>
              </a:rPr>
              <a:t>ng-template</a:t>
            </a:r>
            <a:r>
              <a:rPr lang="en-US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dirty="0">
                <a:solidFill>
                  <a:srgbClr val="5093E0"/>
                </a:solidFill>
              </a:rPr>
              <a:t>ng-template</a:t>
            </a:r>
            <a:r>
              <a:rPr lang="en-US" sz="2000" dirty="0"/>
              <a:t> #</a:t>
            </a:r>
            <a:r>
              <a:rPr lang="en-US" sz="2000" dirty="0" err="1"/>
              <a:t>elseBlock</a:t>
            </a:r>
            <a:r>
              <a:rPr lang="en-US" sz="2000" dirty="0"/>
              <a:t>&gt;…&lt;/</a:t>
            </a:r>
            <a:r>
              <a:rPr lang="en-US" sz="2000" dirty="0">
                <a:solidFill>
                  <a:srgbClr val="5093E0"/>
                </a:solidFill>
              </a:rPr>
              <a:t>ng-template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92D050"/>
                </a:solidFill>
              </a:rPr>
              <a:t>// Form with storing the value locally:</a:t>
            </a:r>
          </a:p>
          <a:p>
            <a:r>
              <a:rPr lang="en-US" sz="2000" dirty="0"/>
              <a:t>&lt;</a:t>
            </a:r>
            <a:r>
              <a:rPr lang="en-US" sz="2000" dirty="0">
                <a:solidFill>
                  <a:srgbClr val="5093E0"/>
                </a:solidFill>
              </a:rPr>
              <a:t>div</a:t>
            </a:r>
            <a:r>
              <a:rPr lang="en-US" sz="2000" dirty="0"/>
              <a:t> *</a:t>
            </a:r>
            <a:r>
              <a:rPr lang="en-US" sz="2000" dirty="0" err="1"/>
              <a:t>ngIf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6600"/>
                </a:solidFill>
              </a:rPr>
              <a:t>“condition as value; else </a:t>
            </a:r>
            <a:r>
              <a:rPr lang="en-US" sz="2000" dirty="0" err="1">
                <a:solidFill>
                  <a:srgbClr val="FF6600"/>
                </a:solidFill>
              </a:rPr>
              <a:t>elseBlock</a:t>
            </a:r>
            <a:r>
              <a:rPr lang="en-US" sz="2000" dirty="0">
                <a:solidFill>
                  <a:srgbClr val="FF6600"/>
                </a:solidFill>
              </a:rPr>
              <a:t>”</a:t>
            </a:r>
            <a:r>
              <a:rPr lang="en-US" sz="2000" dirty="0"/>
              <a:t>&gt;{{value}}&lt;/</a:t>
            </a:r>
            <a:r>
              <a:rPr lang="en-US" sz="2000" dirty="0">
                <a:solidFill>
                  <a:srgbClr val="5093E0"/>
                </a:solidFill>
              </a:rPr>
              <a:t>div</a:t>
            </a:r>
            <a:r>
              <a:rPr lang="en-US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dirty="0">
                <a:solidFill>
                  <a:srgbClr val="5093E0"/>
                </a:solidFill>
              </a:rPr>
              <a:t>ng-template</a:t>
            </a:r>
            <a:r>
              <a:rPr lang="en-US" sz="2000" dirty="0"/>
              <a:t> #</a:t>
            </a:r>
            <a:r>
              <a:rPr lang="en-US" sz="2000" dirty="0" err="1"/>
              <a:t>elseBlock</a:t>
            </a:r>
            <a:r>
              <a:rPr lang="en-US" sz="2000" dirty="0"/>
              <a:t>&gt;…&lt;/</a:t>
            </a:r>
            <a:r>
              <a:rPr lang="en-US" sz="2000" dirty="0">
                <a:solidFill>
                  <a:srgbClr val="5093E0"/>
                </a:solidFill>
              </a:rPr>
              <a:t>ng-template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*</a:t>
            </a:r>
            <a:r>
              <a:rPr lang="en-US" sz="2800" dirty="0" err="1">
                <a:solidFill>
                  <a:srgbClr val="C00000"/>
                </a:solidFill>
              </a:rPr>
              <a:t>ngIf</a:t>
            </a:r>
            <a:r>
              <a:rPr lang="en-US" sz="2800" dirty="0">
                <a:solidFill>
                  <a:srgbClr val="C00000"/>
                </a:solidFill>
              </a:rPr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328527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607"/>
            <a:ext cx="11241024" cy="4572000"/>
          </a:xfrm>
        </p:spPr>
        <p:txBody>
          <a:bodyPr>
            <a:normAutofit/>
          </a:bodyPr>
          <a:lstStyle/>
          <a:p>
            <a:r>
              <a:rPr lang="en-US" sz="2000" dirty="0"/>
              <a:t>&lt;</a:t>
            </a:r>
            <a:r>
              <a:rPr lang="en-US" sz="2000" dirty="0">
                <a:solidFill>
                  <a:srgbClr val="5093E0"/>
                </a:solidFill>
              </a:rPr>
              <a:t>td</a:t>
            </a:r>
            <a:r>
              <a:rPr lang="en-US" sz="2000" dirty="0"/>
              <a:t> [</a:t>
            </a:r>
            <a:r>
              <a:rPr lang="en-US" sz="2000" dirty="0" err="1"/>
              <a:t>ngSwitch</a:t>
            </a:r>
            <a:r>
              <a:rPr lang="en-US" sz="2000" dirty="0" smtClean="0"/>
              <a:t>]=</a:t>
            </a:r>
            <a:r>
              <a:rPr lang="en-US" sz="2000" dirty="0" smtClean="0">
                <a:solidFill>
                  <a:srgbClr val="FF6600"/>
                </a:solidFill>
              </a:rPr>
              <a:t>"</a:t>
            </a:r>
            <a:r>
              <a:rPr lang="en-US" sz="2000" dirty="0" err="1" smtClean="0">
                <a:solidFill>
                  <a:srgbClr val="FF6600"/>
                </a:solidFill>
              </a:rPr>
              <a:t>task.done</a:t>
            </a:r>
            <a:r>
              <a:rPr lang="en-US" sz="2000" dirty="0">
                <a:solidFill>
                  <a:srgbClr val="FF6600"/>
                </a:solidFill>
              </a:rPr>
              <a:t>"</a:t>
            </a:r>
            <a:r>
              <a:rPr lang="en-US" sz="2000" dirty="0"/>
              <a:t>&gt;</a:t>
            </a:r>
          </a:p>
          <a:p>
            <a:r>
              <a:rPr lang="en-US" sz="2000" dirty="0"/>
              <a:t>  &lt;</a:t>
            </a:r>
            <a:r>
              <a:rPr lang="en-US" sz="2000" dirty="0">
                <a:solidFill>
                  <a:srgbClr val="5093E0"/>
                </a:solidFill>
              </a:rPr>
              <a:t>span</a:t>
            </a:r>
            <a:r>
              <a:rPr lang="en-US" sz="2000" dirty="0"/>
              <a:t> *</a:t>
            </a:r>
            <a:r>
              <a:rPr lang="en-US" sz="2000" dirty="0" err="1"/>
              <a:t>ngSwitchCase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6600"/>
                </a:solidFill>
              </a:rPr>
              <a:t>"true"</a:t>
            </a:r>
            <a:r>
              <a:rPr lang="en-US" sz="2000" dirty="0"/>
              <a:t>&gt;Yes&lt;/</a:t>
            </a:r>
            <a:r>
              <a:rPr lang="en-US" sz="2000" dirty="0">
                <a:solidFill>
                  <a:srgbClr val="5093E0"/>
                </a:solidFill>
              </a:rPr>
              <a:t>span</a:t>
            </a:r>
            <a:r>
              <a:rPr lang="en-US" sz="2000" dirty="0"/>
              <a:t>&gt;</a:t>
            </a:r>
          </a:p>
          <a:p>
            <a:r>
              <a:rPr lang="en-US" sz="2000" dirty="0"/>
              <a:t>  &lt;</a:t>
            </a:r>
            <a:r>
              <a:rPr lang="en-US" sz="2000" dirty="0">
                <a:solidFill>
                  <a:srgbClr val="5093E0"/>
                </a:solidFill>
              </a:rPr>
              <a:t>span</a:t>
            </a:r>
            <a:r>
              <a:rPr lang="en-US" sz="2000" dirty="0"/>
              <a:t> *</a:t>
            </a:r>
            <a:r>
              <a:rPr lang="en-US" sz="2000" dirty="0" err="1"/>
              <a:t>ngSwitchDefault</a:t>
            </a:r>
            <a:r>
              <a:rPr lang="en-US" sz="2000" dirty="0"/>
              <a:t>&gt;No&lt;/</a:t>
            </a:r>
            <a:r>
              <a:rPr lang="en-US" sz="2000" dirty="0">
                <a:solidFill>
                  <a:srgbClr val="5093E0"/>
                </a:solidFill>
              </a:rPr>
              <a:t>span</a:t>
            </a:r>
            <a:r>
              <a:rPr lang="en-US" sz="2000" dirty="0"/>
              <a:t>&gt;</a:t>
            </a:r>
          </a:p>
          <a:p>
            <a:r>
              <a:rPr lang="en-US" sz="2000" dirty="0"/>
              <a:t>&lt;/</a:t>
            </a:r>
            <a:r>
              <a:rPr lang="en-US" sz="2000" dirty="0">
                <a:solidFill>
                  <a:srgbClr val="5093E0"/>
                </a:solidFill>
              </a:rPr>
              <a:t>td</a:t>
            </a:r>
            <a:r>
              <a:rPr lang="en-US" sz="2000" dirty="0"/>
              <a:t>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ngSwitch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74320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7</a:t>
            </a:r>
            <a:r>
              <a:rPr lang="en-US" dirty="0" smtClean="0"/>
              <a:t>.1. Services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40609" y="2133600"/>
            <a:ext cx="1808507" cy="304698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/>
              <a:t>Factory</a:t>
            </a:r>
          </a:p>
          <a:p>
            <a:pPr algn="ctr">
              <a:lnSpc>
                <a:spcPct val="120000"/>
              </a:lnSpc>
            </a:pPr>
            <a:r>
              <a:rPr lang="en-US" sz="3200" dirty="0"/>
              <a:t>Service</a:t>
            </a:r>
          </a:p>
          <a:p>
            <a:pPr algn="ctr">
              <a:lnSpc>
                <a:spcPct val="120000"/>
              </a:lnSpc>
            </a:pPr>
            <a:r>
              <a:rPr lang="en-US" sz="3200" dirty="0"/>
              <a:t>Provider</a:t>
            </a:r>
          </a:p>
          <a:p>
            <a:pPr algn="ctr">
              <a:lnSpc>
                <a:spcPct val="120000"/>
              </a:lnSpc>
            </a:pPr>
            <a:r>
              <a:rPr lang="en-US" sz="3200" dirty="0"/>
              <a:t>Constant</a:t>
            </a:r>
          </a:p>
          <a:p>
            <a:pPr algn="ctr">
              <a:lnSpc>
                <a:spcPct val="120000"/>
              </a:lnSpc>
            </a:pPr>
            <a:r>
              <a:rPr lang="en-US" sz="3200" dirty="0"/>
              <a:t>Value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0260" y="3349060"/>
            <a:ext cx="1662340" cy="6832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/>
              <a:t>Class</a:t>
            </a:r>
          </a:p>
        </p:txBody>
      </p:sp>
      <p:cxnSp>
        <p:nvCxnSpPr>
          <p:cNvPr id="4" name="Straight Arrow Connector 3"/>
          <p:cNvCxnSpPr>
            <a:endCxn id="17" idx="1"/>
          </p:cNvCxnSpPr>
          <p:nvPr/>
        </p:nvCxnSpPr>
        <p:spPr>
          <a:xfrm>
            <a:off x="4449116" y="2514600"/>
            <a:ext cx="3261144" cy="1176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1"/>
          </p:cNvCxnSpPr>
          <p:nvPr/>
        </p:nvCxnSpPr>
        <p:spPr>
          <a:xfrm>
            <a:off x="4449116" y="2971800"/>
            <a:ext cx="3261144" cy="718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3"/>
            <a:endCxn id="17" idx="1"/>
          </p:cNvCxnSpPr>
          <p:nvPr/>
        </p:nvCxnSpPr>
        <p:spPr>
          <a:xfrm>
            <a:off x="4449116" y="3657094"/>
            <a:ext cx="3261145" cy="33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7" idx="1"/>
          </p:cNvCxnSpPr>
          <p:nvPr/>
        </p:nvCxnSpPr>
        <p:spPr>
          <a:xfrm flipV="1">
            <a:off x="4449116" y="3690692"/>
            <a:ext cx="3261144" cy="576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7" idx="1"/>
          </p:cNvCxnSpPr>
          <p:nvPr/>
        </p:nvCxnSpPr>
        <p:spPr>
          <a:xfrm flipV="1">
            <a:off x="4449116" y="3690692"/>
            <a:ext cx="3261144" cy="1109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015871" y="2774470"/>
            <a:ext cx="968535" cy="4247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/>
              <a:t>Angular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8009" y="1557584"/>
            <a:ext cx="1593706" cy="4247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/>
              <a:t>AngularJS 1.X</a:t>
            </a:r>
          </a:p>
        </p:txBody>
      </p:sp>
    </p:spTree>
    <p:extLst>
      <p:ext uri="{BB962C8B-B14F-4D97-AF65-F5344CB8AC3E}">
        <p14:creationId xmlns:p14="http://schemas.microsoft.com/office/powerpoint/2010/main" val="1260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607"/>
            <a:ext cx="11241024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5093E0"/>
                </a:solidFill>
              </a:rPr>
              <a:t>import </a:t>
            </a:r>
            <a:r>
              <a:rPr lang="en-US" sz="2000" dirty="0"/>
              <a:t>{ </a:t>
            </a:r>
            <a:r>
              <a:rPr lang="en-US" sz="2000" dirty="0" smtClean="0"/>
              <a:t>Injectable </a:t>
            </a:r>
            <a:r>
              <a:rPr lang="en-US" sz="2000" dirty="0"/>
              <a:t>}</a:t>
            </a:r>
            <a:r>
              <a:rPr lang="en-US" sz="2000" dirty="0">
                <a:solidFill>
                  <a:srgbClr val="5093E0"/>
                </a:solidFill>
              </a:rPr>
              <a:t> from 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>
                <a:solidFill>
                  <a:srgbClr val="FF6600"/>
                </a:solidFill>
              </a:rPr>
              <a:t>@angular/core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/>
              <a:t>;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5093E0"/>
                </a:solidFill>
              </a:rPr>
              <a:t>import</a:t>
            </a:r>
            <a:r>
              <a:rPr lang="en-US" sz="2000" dirty="0"/>
              <a:t> { Task } </a:t>
            </a:r>
            <a:r>
              <a:rPr lang="en-US" sz="2000" dirty="0">
                <a:solidFill>
                  <a:srgbClr val="5093E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>
                <a:solidFill>
                  <a:srgbClr val="FF6600"/>
                </a:solidFill>
              </a:rPr>
              <a:t>./</a:t>
            </a:r>
            <a:r>
              <a:rPr lang="en-US" sz="2000" dirty="0" err="1" smtClean="0">
                <a:solidFill>
                  <a:srgbClr val="FF6600"/>
                </a:solidFill>
              </a:rPr>
              <a:t>task.model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/>
              <a:t>;</a:t>
            </a:r>
            <a:endParaRPr lang="en-US" sz="2000" dirty="0"/>
          </a:p>
          <a:p>
            <a:endParaRPr lang="en-US" sz="2000" dirty="0">
              <a:solidFill>
                <a:srgbClr val="92D050"/>
              </a:solidFill>
            </a:endParaRPr>
          </a:p>
          <a:p>
            <a:r>
              <a:rPr lang="en-US" sz="2000" dirty="0">
                <a:solidFill>
                  <a:srgbClr val="5093E0"/>
                </a:solidFill>
              </a:rPr>
              <a:t>@Injectable</a:t>
            </a:r>
            <a:r>
              <a:rPr lang="en-US" sz="2000" dirty="0"/>
              <a:t>()</a:t>
            </a:r>
          </a:p>
          <a:p>
            <a:r>
              <a:rPr lang="en-US" sz="2000" dirty="0">
                <a:solidFill>
                  <a:srgbClr val="5093E0"/>
                </a:solidFill>
              </a:rPr>
              <a:t>export class </a:t>
            </a:r>
            <a:r>
              <a:rPr lang="en-US" sz="2000" dirty="0" err="1" smtClean="0"/>
              <a:t>TaskSevice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getTasks</a:t>
            </a:r>
            <a:r>
              <a:rPr lang="en-US" sz="2000" dirty="0" smtClean="0"/>
              <a:t>() </a:t>
            </a:r>
            <a:r>
              <a:rPr lang="en-US" sz="2000" dirty="0"/>
              <a:t>{</a:t>
            </a:r>
          </a:p>
          <a:p>
            <a:r>
              <a:rPr lang="en-US" sz="2000" dirty="0"/>
              <a:t>		</a:t>
            </a:r>
            <a:r>
              <a:rPr lang="en-US" sz="2000" dirty="0">
                <a:solidFill>
                  <a:srgbClr val="5093E0"/>
                </a:solidFill>
              </a:rPr>
              <a:t>return</a:t>
            </a:r>
            <a:r>
              <a:rPr lang="en-US" sz="2000" dirty="0"/>
              <a:t> [</a:t>
            </a:r>
          </a:p>
          <a:p>
            <a:r>
              <a:rPr lang="en-US" sz="2000" dirty="0"/>
              <a:t>			</a:t>
            </a:r>
            <a:r>
              <a:rPr lang="en-US" sz="2000" dirty="0">
                <a:solidFill>
                  <a:srgbClr val="5093E0"/>
                </a:solidFill>
              </a:rPr>
              <a:t>new</a:t>
            </a:r>
            <a:r>
              <a:rPr lang="en-US" sz="2000" dirty="0"/>
              <a:t> Task(</a:t>
            </a:r>
            <a:r>
              <a:rPr lang="en-US" sz="2000" dirty="0">
                <a:solidFill>
                  <a:srgbClr val="FF6600"/>
                </a:solidFill>
              </a:rPr>
              <a:t>1</a:t>
            </a:r>
            <a:r>
              <a:rPr lang="en-US" sz="2000" dirty="0"/>
              <a:t>, </a:t>
            </a:r>
            <a:r>
              <a:rPr lang="en-US" sz="2000" dirty="0" smtClean="0">
                <a:solidFill>
                  <a:srgbClr val="FF6600"/>
                </a:solidFill>
              </a:rPr>
              <a:t>'Create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5093E0"/>
                </a:solidFill>
              </a:rPr>
              <a:t>false</a:t>
            </a:r>
            <a:r>
              <a:rPr lang="en-US" sz="2000" dirty="0"/>
              <a:t>),</a:t>
            </a:r>
          </a:p>
          <a:p>
            <a:r>
              <a:rPr lang="en-US" sz="2000" dirty="0"/>
              <a:t>			</a:t>
            </a:r>
            <a:r>
              <a:rPr lang="en-US" sz="2000" dirty="0">
                <a:solidFill>
                  <a:srgbClr val="5093E0"/>
                </a:solidFill>
              </a:rPr>
              <a:t>new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Task(</a:t>
            </a:r>
            <a:r>
              <a:rPr lang="en-US" sz="2000" dirty="0">
                <a:solidFill>
                  <a:srgbClr val="FF6600"/>
                </a:solidFill>
              </a:rPr>
              <a:t>2</a:t>
            </a:r>
            <a:r>
              <a:rPr lang="en-US" sz="2000" dirty="0"/>
              <a:t>, </a:t>
            </a:r>
            <a:r>
              <a:rPr lang="en-US" sz="2000" dirty="0" smtClean="0">
                <a:solidFill>
                  <a:srgbClr val="FF6600"/>
                </a:solidFill>
              </a:rPr>
              <a:t>'Delete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5093E0"/>
                </a:solidFill>
              </a:rPr>
              <a:t>false</a:t>
            </a:r>
            <a:r>
              <a:rPr lang="en-US" sz="2000" dirty="0"/>
              <a:t>)</a:t>
            </a:r>
          </a:p>
          <a:p>
            <a:r>
              <a:rPr lang="en-US" sz="2000" dirty="0"/>
              <a:t>		];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7.2. </a:t>
            </a:r>
            <a:r>
              <a:rPr lang="en-US" sz="2800" dirty="0">
                <a:solidFill>
                  <a:srgbClr val="C00000"/>
                </a:solidFill>
              </a:rPr>
              <a:t>Service shares data or logic</a:t>
            </a:r>
          </a:p>
        </p:txBody>
      </p:sp>
    </p:spTree>
    <p:extLst>
      <p:ext uri="{BB962C8B-B14F-4D97-AF65-F5344CB8AC3E}">
        <p14:creationId xmlns:p14="http://schemas.microsoft.com/office/powerpoint/2010/main" val="340807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607"/>
            <a:ext cx="11241024" cy="4572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5093E0"/>
                </a:solidFill>
              </a:rPr>
              <a:t>import</a:t>
            </a:r>
            <a:r>
              <a:rPr lang="en-US" sz="2000" dirty="0"/>
              <a:t> { </a:t>
            </a:r>
            <a:r>
              <a:rPr lang="en-US" sz="2000" dirty="0" smtClean="0"/>
              <a:t>Component </a:t>
            </a:r>
            <a:r>
              <a:rPr lang="en-US" sz="2000" dirty="0"/>
              <a:t>} </a:t>
            </a:r>
            <a:r>
              <a:rPr lang="en-US" sz="2000" dirty="0">
                <a:solidFill>
                  <a:srgbClr val="5093E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>
                <a:solidFill>
                  <a:srgbClr val="FF6600"/>
                </a:solidFill>
              </a:rPr>
              <a:t>@angular/core'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 smtClean="0">
                <a:solidFill>
                  <a:srgbClr val="5093E0"/>
                </a:solidFill>
              </a:rPr>
              <a:t>import</a:t>
            </a:r>
            <a:r>
              <a:rPr lang="en-US" sz="2000" dirty="0" smtClean="0"/>
              <a:t> </a:t>
            </a:r>
            <a:r>
              <a:rPr lang="en-US" sz="2000" dirty="0"/>
              <a:t>{ </a:t>
            </a:r>
            <a:r>
              <a:rPr lang="en-US" sz="2000" dirty="0" err="1"/>
              <a:t>TaskService</a:t>
            </a:r>
            <a:r>
              <a:rPr lang="en-US" sz="2000" dirty="0"/>
              <a:t> } </a:t>
            </a:r>
            <a:r>
              <a:rPr lang="en-US" sz="2000" dirty="0">
                <a:solidFill>
                  <a:srgbClr val="5093E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>
                <a:solidFill>
                  <a:srgbClr val="FF6600"/>
                </a:solidFill>
              </a:rPr>
              <a:t>./</a:t>
            </a:r>
            <a:r>
              <a:rPr lang="en-US" sz="2000" dirty="0" err="1" smtClean="0">
                <a:solidFill>
                  <a:srgbClr val="FF6600"/>
                </a:solidFill>
              </a:rPr>
              <a:t>task.service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/>
              <a:t>;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5093E0"/>
                </a:solidFill>
              </a:rPr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	selector: </a:t>
            </a:r>
            <a:r>
              <a:rPr lang="en-US" sz="2000" dirty="0" smtClean="0">
                <a:solidFill>
                  <a:srgbClr val="FF6600"/>
                </a:solidFill>
              </a:rPr>
              <a:t>'app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templateUrl</a:t>
            </a:r>
            <a:r>
              <a:rPr lang="en-US" sz="2000" dirty="0"/>
              <a:t>: </a:t>
            </a:r>
            <a:r>
              <a:rPr lang="en-US" sz="2000" dirty="0" smtClean="0">
                <a:solidFill>
                  <a:srgbClr val="FF6600"/>
                </a:solidFill>
              </a:rPr>
              <a:t>'./app.component.html'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providers: [</a:t>
            </a:r>
            <a:r>
              <a:rPr lang="en-US" sz="2000" dirty="0" err="1" smtClean="0"/>
              <a:t>TaskService</a:t>
            </a:r>
            <a:r>
              <a:rPr lang="en-US" sz="2000" dirty="0" smtClean="0"/>
              <a:t>] </a:t>
            </a:r>
            <a:r>
              <a:rPr lang="en-US" sz="2000" dirty="0" smtClean="0">
                <a:solidFill>
                  <a:srgbClr val="00B050"/>
                </a:solidFill>
              </a:rPr>
              <a:t>// or register it in module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5093E0"/>
                </a:solidFill>
              </a:rPr>
              <a:t>export class </a:t>
            </a:r>
            <a:r>
              <a:rPr lang="en-US" sz="2000" dirty="0"/>
              <a:t>App {</a:t>
            </a:r>
          </a:p>
          <a:p>
            <a:r>
              <a:rPr lang="en-US" sz="2000" dirty="0"/>
              <a:t>	name = 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>
                <a:solidFill>
                  <a:srgbClr val="FF6600"/>
                </a:solidFill>
              </a:rPr>
              <a:t>Vitaliy</a:t>
            </a:r>
            <a:r>
              <a:rPr lang="en-US" sz="2000" dirty="0">
                <a:solidFill>
                  <a:srgbClr val="FF6600"/>
                </a:solidFill>
              </a:rPr>
              <a:t>'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5093E0"/>
                </a:solidFill>
              </a:rPr>
              <a:t>constructor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5093E0"/>
                </a:solidFill>
              </a:rPr>
              <a:t>private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/>
              <a:t>taskService</a:t>
            </a:r>
            <a:r>
              <a:rPr lang="en-US" sz="2000" dirty="0"/>
              <a:t>: </a:t>
            </a:r>
            <a:r>
              <a:rPr lang="en-US" sz="2000" dirty="0" err="1"/>
              <a:t>TaskService</a:t>
            </a:r>
            <a:r>
              <a:rPr lang="en-US" sz="2000" dirty="0"/>
              <a:t>) {}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8</a:t>
            </a:r>
            <a:r>
              <a:rPr lang="en-US" sz="2800" dirty="0">
                <a:solidFill>
                  <a:srgbClr val="C00000"/>
                </a:solidFill>
              </a:rPr>
              <a:t>. Dependency Injection </a:t>
            </a:r>
          </a:p>
        </p:txBody>
      </p:sp>
    </p:spTree>
    <p:extLst>
      <p:ext uri="{BB962C8B-B14F-4D97-AF65-F5344CB8AC3E}">
        <p14:creationId xmlns:p14="http://schemas.microsoft.com/office/powerpoint/2010/main" val="357393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607"/>
            <a:ext cx="11241024" cy="4572000"/>
          </a:xfrm>
        </p:spPr>
        <p:txBody>
          <a:bodyPr>
            <a:normAutofit/>
          </a:bodyPr>
          <a:lstStyle/>
          <a:p>
            <a:r>
              <a:rPr lang="en-US" sz="2000" dirty="0"/>
              <a:t>General Syntax (Template)</a:t>
            </a:r>
          </a:p>
          <a:p>
            <a:endParaRPr lang="ru-RU" sz="2000" dirty="0"/>
          </a:p>
          <a:p>
            <a:r>
              <a:rPr lang="en-US" sz="2000" dirty="0"/>
              <a:t>	&lt;</a:t>
            </a:r>
            <a:r>
              <a:rPr lang="en-US" sz="2000" dirty="0">
                <a:solidFill>
                  <a:srgbClr val="5093E0"/>
                </a:solidFill>
              </a:rPr>
              <a:t>p</a:t>
            </a:r>
            <a:r>
              <a:rPr lang="en-US" sz="2000" dirty="0"/>
              <a:t>&gt;{{ </a:t>
            </a:r>
            <a:r>
              <a:rPr lang="en-US" sz="2000" dirty="0">
                <a:solidFill>
                  <a:srgbClr val="002060"/>
                </a:solidFill>
              </a:rPr>
              <a:t>expression | </a:t>
            </a:r>
            <a:r>
              <a:rPr lang="en-US" sz="2000" dirty="0" err="1">
                <a:solidFill>
                  <a:srgbClr val="002060"/>
                </a:solidFill>
              </a:rPr>
              <a:t>pipeName</a:t>
            </a:r>
            <a:r>
              <a:rPr lang="en-US" sz="2000" dirty="0">
                <a:solidFill>
                  <a:srgbClr val="002060"/>
                </a:solidFill>
              </a:rPr>
              <a:t> : param1 : </a:t>
            </a:r>
            <a:r>
              <a:rPr lang="en-US" sz="2000" dirty="0" err="1">
                <a:solidFill>
                  <a:srgbClr val="002060"/>
                </a:solidFill>
              </a:rPr>
              <a:t>param</a:t>
            </a:r>
            <a:r>
              <a:rPr lang="en-US" sz="2000" dirty="0">
                <a:solidFill>
                  <a:srgbClr val="002060"/>
                </a:solidFill>
              </a:rPr>
              <a:t> 2</a:t>
            </a:r>
            <a:r>
              <a:rPr lang="en-US" sz="2000" dirty="0"/>
              <a:t> }}&lt;/</a:t>
            </a:r>
            <a:r>
              <a:rPr lang="en-US" sz="2000" dirty="0">
                <a:solidFill>
                  <a:srgbClr val="5093E0"/>
                </a:solidFill>
              </a:rPr>
              <a:t>p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/>
              <a:t>Chaining Pipes</a:t>
            </a:r>
          </a:p>
          <a:p>
            <a:endParaRPr lang="en-US" sz="2000" dirty="0"/>
          </a:p>
          <a:p>
            <a:r>
              <a:rPr lang="en-US" sz="2000" dirty="0"/>
              <a:t>	&lt;</a:t>
            </a:r>
            <a:r>
              <a:rPr lang="en-US" sz="2000" dirty="0">
                <a:solidFill>
                  <a:srgbClr val="5093E0"/>
                </a:solidFill>
              </a:rPr>
              <a:t>p</a:t>
            </a:r>
            <a:r>
              <a:rPr lang="en-US" sz="2000" dirty="0" smtClean="0"/>
              <a:t>&gt;{{</a:t>
            </a:r>
            <a:r>
              <a:rPr lang="en-US" sz="2000" dirty="0" smtClean="0">
                <a:solidFill>
                  <a:srgbClr val="FF6600"/>
                </a:solidFill>
              </a:rPr>
              <a:t>'Angular'</a:t>
            </a:r>
            <a:r>
              <a:rPr lang="en-US" sz="2000" dirty="0" smtClean="0"/>
              <a:t> </a:t>
            </a:r>
            <a:r>
              <a:rPr lang="en-US" sz="2000" dirty="0"/>
              <a:t>| slice: </a:t>
            </a:r>
            <a:r>
              <a:rPr lang="en-US" sz="2000" dirty="0">
                <a:solidFill>
                  <a:srgbClr val="FF6600"/>
                </a:solidFill>
              </a:rPr>
              <a:t>3</a:t>
            </a:r>
            <a:r>
              <a:rPr lang="en-US" sz="2000" dirty="0"/>
              <a:t> | uppercase }}&lt;/</a:t>
            </a:r>
            <a:r>
              <a:rPr lang="en-US" sz="2000" dirty="0">
                <a:solidFill>
                  <a:srgbClr val="5093E0"/>
                </a:solidFill>
              </a:rPr>
              <a:t>p</a:t>
            </a:r>
            <a:r>
              <a:rPr lang="en-US" sz="2000" dirty="0"/>
              <a:t>&gt;</a:t>
            </a:r>
            <a:endParaRPr lang="ru-RU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9.1. Built-in Pipes 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71600" y="4343400"/>
            <a:ext cx="5334001" cy="394660"/>
            <a:chOff x="3733800" y="4419600"/>
            <a:chExt cx="5334001" cy="394660"/>
          </a:xfrm>
        </p:grpSpPr>
        <p:sp>
          <p:nvSpPr>
            <p:cNvPr id="5" name="TextBox 4"/>
            <p:cNvSpPr txBox="1"/>
            <p:nvPr/>
          </p:nvSpPr>
          <p:spPr>
            <a:xfrm>
              <a:off x="4419600" y="4419600"/>
              <a:ext cx="1311566" cy="3946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/>
                <a:t>Angular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1200" y="4419600"/>
              <a:ext cx="1311566" cy="3946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err="1" smtClean="0"/>
                <a:t>ular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76571" y="4419600"/>
              <a:ext cx="1311566" cy="3946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/>
                <a:t>ULAR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>
              <a:off x="3733800" y="4616930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8488137" y="4616930"/>
              <a:ext cx="5796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924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607"/>
            <a:ext cx="11241024" cy="4572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5093E0"/>
                </a:solidFill>
              </a:rPr>
              <a:t>import</a:t>
            </a:r>
            <a:r>
              <a:rPr lang="en-US" sz="2000" dirty="0"/>
              <a:t> { Pipe, </a:t>
            </a:r>
            <a:r>
              <a:rPr lang="en-US" sz="2000" dirty="0" err="1"/>
              <a:t>PipeTransform</a:t>
            </a:r>
            <a:r>
              <a:rPr lang="en-US" sz="2000" dirty="0"/>
              <a:t> } </a:t>
            </a:r>
            <a:r>
              <a:rPr lang="en-US" sz="2000" dirty="0">
                <a:solidFill>
                  <a:srgbClr val="5093E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6600"/>
                </a:solidFill>
              </a:rPr>
              <a:t>'@angular/core'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@Pipe({</a:t>
            </a:r>
          </a:p>
          <a:p>
            <a:r>
              <a:rPr lang="en-US" sz="2000" dirty="0"/>
              <a:t>  name: </a:t>
            </a:r>
            <a:r>
              <a:rPr lang="en-US" sz="2000" dirty="0">
                <a:solidFill>
                  <a:srgbClr val="FF6600"/>
                </a:solidFill>
              </a:rPr>
              <a:t>'age'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5093E0"/>
                </a:solidFill>
              </a:rPr>
              <a:t>export class </a:t>
            </a:r>
            <a:r>
              <a:rPr lang="en-US" sz="2000" dirty="0" err="1"/>
              <a:t>AgePipe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093E0"/>
                </a:solidFill>
              </a:rPr>
              <a:t>implements</a:t>
            </a:r>
            <a:r>
              <a:rPr lang="en-US" sz="2000" dirty="0"/>
              <a:t> </a:t>
            </a:r>
            <a:r>
              <a:rPr lang="en-US" sz="2000" dirty="0" err="1"/>
              <a:t>PipeTransform</a:t>
            </a:r>
            <a:r>
              <a:rPr lang="en-US" sz="2000" dirty="0"/>
              <a:t> {</a:t>
            </a:r>
          </a:p>
          <a:p>
            <a:r>
              <a:rPr lang="en-US" sz="2000" dirty="0"/>
              <a:t>  transform(value: </a:t>
            </a:r>
            <a:r>
              <a:rPr lang="en-US" sz="2000" dirty="0">
                <a:solidFill>
                  <a:srgbClr val="5093E0"/>
                </a:solidFill>
              </a:rPr>
              <a:t>any</a:t>
            </a:r>
            <a:r>
              <a:rPr lang="en-US" sz="2000" dirty="0"/>
              <a:t>, </a:t>
            </a:r>
            <a:r>
              <a:rPr lang="en-US" sz="2000" dirty="0" smtClean="0"/>
              <a:t>…</a:t>
            </a:r>
            <a:r>
              <a:rPr lang="en-US" sz="2000" dirty="0" err="1" smtClean="0"/>
              <a:t>args</a:t>
            </a:r>
            <a:r>
              <a:rPr lang="en-US" sz="2000" dirty="0"/>
              <a:t>?: </a:t>
            </a:r>
            <a:r>
              <a:rPr lang="en-US" sz="2000" dirty="0">
                <a:solidFill>
                  <a:srgbClr val="5093E0"/>
                </a:solidFill>
              </a:rPr>
              <a:t>any</a:t>
            </a:r>
            <a:r>
              <a:rPr lang="en-US" sz="2000" dirty="0"/>
              <a:t>): </a:t>
            </a:r>
            <a:r>
              <a:rPr lang="en-US" sz="2000" dirty="0">
                <a:solidFill>
                  <a:srgbClr val="5093E0"/>
                </a:solidFill>
              </a:rPr>
              <a:t>any</a:t>
            </a:r>
            <a:r>
              <a:rPr lang="en-US" sz="2000" dirty="0"/>
              <a:t> {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5093E0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6600"/>
                </a:solidFill>
              </a:rPr>
              <a:t>`${value} years old`</a:t>
            </a:r>
            <a:r>
              <a:rPr lang="en-US" sz="2000" dirty="0"/>
              <a:t>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9.2. Custom Pipes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7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equirements</a:t>
            </a:r>
            <a:endParaRPr lang="en-US" dirty="0"/>
          </a:p>
        </p:txBody>
      </p:sp>
      <p:sp>
        <p:nvSpPr>
          <p:cNvPr id="8" name="AutoShape 4" descr="Результат пошуку зображень за запитом &quot;npm&quot;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Результат пошуку зображень за запитом &quot;npm&quot;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Результат пошуку зображень за запитом &quot;npm&quot;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data:image/png;base64,iVBORw0KGgoAAAANSUhEUgAAAWgAAACMCAMAAABmmcPHAAAAQlBMVEX////LODfSVlXKNTT99vbPT07239/KMjH//PvVZ2bNOjn78fHHFhTHGhjMPDv99/fPS0r019fIHx3NPj756OjWZmYOoKSqAAACnUlEQVR4nO3dzVLCQBBF4YQEg/yEEPT9X9Vy6/QkHbu5ip6zcGVXz3yFbDTS7EhS05GkpiVJQIsCWhTQooAWBbQooEUBLQpoUUCLAloU0KKAFgW0KKBFAS0KaFEmdDek1v2RHaGzGNDddHtJ7TaVq+e35B1jeZEx+R7usxj3NaH31ya1675cfM5d0ZyOxY7ueEpe4sy6rw3d5y7u/xm0dV+gHxDQooAWBbQooEUBLQpoUUCLAloU0KKAFgW0KKBFAS0KaFFAiwJaVD70PH6t3RmzEeh+1xZLZuP7ItCne7FivFuzgfvGoM/F03TDlA09DcUSazYE3ZaPBbbWbOC+QWjfbAjaORuC9s4G7gv0llmgga4uBhpooIEGevXMQG+ZBRro6mKggQYaaKBXzwz0llmgga4uBhpooIEGevXMQG+ZBRro6mKggQYaaKBXzwz0llmgga4uBhpooIEGevXMQG+ZBRro6mKggQYa6IdCCx4WAvpztj1+7WJ8H9CVxe4HOvsyywDoyuLf9OQs0BsCurIYaKCBXgroymKggQZ6KaAri4EGGuilgK4sBhpooJcCurIYaKCBXuo5ob0fSmYtNmZ/+4eShaCd9118RR/Wvl58s/FX9OpJFrASZwP3NT84spsvvpyzs7HX/cvZ8ew6irXDew/3bOC+P/ZRqJG/63jKgBYFtCigRQEtCmhRQIsCWhTQooAWBbQooEUBLQpoUUCLAloU0KKaQZCx1wtt/v5NcebsmtfH9z6WVvPbi6vbVEIPgjOn1xwe38l6VXa+F4L1xnFRHDo7509wqOz32ew/VfgzAS0KaFFAiwJaFNCigBYFtCigRQEtCmhRQIsCWhTQooAWBbQooEX1U/n/RSMBXen6vt9ldv/pC32nD0cV1sS6xSlrAAAAAElFTkSuQmCC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http://www.iconarchive.com/download/i89859/alecive/flatwoken/Apps-Sublime-Text.ico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0" descr="http://www.iconarchive.com/download/i89859/alecive/flatwoken/Apps-Sublime-Text.ico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2593975" y="769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2746375" y="922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iconarchive.com/download/i59249/franksouza183/fs/Apps-google-chrome.ico"/>
          <p:cNvSpPr>
            <a:spLocks noChangeAspect="1" noChangeArrowheads="1"/>
          </p:cNvSpPr>
          <p:nvPr/>
        </p:nvSpPr>
        <p:spPr bwMode="auto">
          <a:xfrm>
            <a:off x="2898775" y="1074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Пов’язане зображенн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773" y="269339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271024" y="4415599"/>
            <a:ext cx="31242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Angular-CLI</a:t>
            </a:r>
          </a:p>
          <a:p>
            <a:pPr algn="ctr"/>
            <a:r>
              <a:rPr lang="en-US" dirty="0" err="1"/>
              <a:t>npm</a:t>
            </a:r>
            <a:r>
              <a:rPr lang="en-US" dirty="0"/>
              <a:t> install –g @angular/cli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271024" y="1966850"/>
            <a:ext cx="3127248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Node.js</a:t>
            </a:r>
            <a:endParaRPr lang="en-US" sz="2400" dirty="0"/>
          </a:p>
          <a:p>
            <a:pPr algn="ctr"/>
            <a:r>
              <a:rPr lang="en-US" sz="2000" dirty="0"/>
              <a:t>https://nodejs.org/en/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78169" y="1973852"/>
            <a:ext cx="312419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Git</a:t>
            </a:r>
            <a:endParaRPr lang="en-US" sz="2400" dirty="0"/>
          </a:p>
          <a:p>
            <a:pPr algn="ctr"/>
            <a:r>
              <a:rPr lang="en-US" sz="2000" dirty="0"/>
              <a:t>https://git-scm.com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78167" y="4415599"/>
            <a:ext cx="3124201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Visual Studio Code</a:t>
            </a:r>
          </a:p>
          <a:p>
            <a:pPr algn="ctr"/>
            <a:r>
              <a:rPr lang="en-US" sz="1400" dirty="0"/>
              <a:t>https://code.visualstudio.com</a:t>
            </a:r>
          </a:p>
        </p:txBody>
      </p:sp>
    </p:spTree>
    <p:extLst>
      <p:ext uri="{BB962C8B-B14F-4D97-AF65-F5344CB8AC3E}">
        <p14:creationId xmlns:p14="http://schemas.microsoft.com/office/powerpoint/2010/main" val="62331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Quick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540582"/>
              </p:ext>
            </p:extLst>
          </p:nvPr>
        </p:nvGraphicFramePr>
        <p:xfrm>
          <a:off x="533400" y="1435100"/>
          <a:ext cx="11049000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7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9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 Requests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hlinkClick r:id="rId2"/>
                        </a:rPr>
                        <a:t>Angular 2 QuickStart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hlinkClick r:id="rId3"/>
                        </a:rPr>
                        <a:t>Angular2-seed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4426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hlinkClick r:id="rId4"/>
                        </a:rPr>
                        <a:t>Angular2-webpack-starter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8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hlinkClick r:id="rId5"/>
                        </a:rPr>
                        <a:t>Angular-CLI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13397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Quick Start (2017-11-01)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 smtClean="0"/>
              <a:t>The </a:t>
            </a:r>
            <a:r>
              <a:rPr lang="en-US" sz="4000" dirty="0" smtClean="0">
                <a:solidFill>
                  <a:srgbClr val="00B0F0"/>
                </a:solidFill>
              </a:rPr>
              <a:t>Angular CLI</a:t>
            </a:r>
            <a:r>
              <a:rPr lang="en-US" sz="4000" dirty="0" smtClean="0"/>
              <a:t> makes it easy to create an application that works and follows best practices, right out of the box.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Angular CLI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5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Many ways to create an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Many seed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Maintainability becomes difficult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Conventions and style guides help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Why Angular CLI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" r="57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13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607"/>
            <a:ext cx="11241024" cy="45720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// install angular cli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err="1" smtClean="0"/>
              <a:t>npm</a:t>
            </a:r>
            <a:r>
              <a:rPr lang="en-US" sz="2800" dirty="0" smtClean="0"/>
              <a:t> install –g @angular/cli</a:t>
            </a:r>
          </a:p>
          <a:p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800" dirty="0" smtClean="0">
                <a:solidFill>
                  <a:srgbClr val="92D050"/>
                </a:solidFill>
              </a:rPr>
              <a:t>// </a:t>
            </a:r>
            <a:r>
              <a:rPr lang="en-US" sz="2800" dirty="0">
                <a:solidFill>
                  <a:srgbClr val="92D050"/>
                </a:solidFill>
              </a:rPr>
              <a:t>check version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–v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r>
              <a:rPr lang="en-US" sz="2800" dirty="0">
                <a:solidFill>
                  <a:srgbClr val="92D050"/>
                </a:solidFill>
              </a:rPr>
              <a:t>// generate the </a:t>
            </a:r>
            <a:r>
              <a:rPr lang="en-US" sz="2800" dirty="0" smtClean="0">
                <a:solidFill>
                  <a:srgbClr val="92D050"/>
                </a:solidFill>
              </a:rPr>
              <a:t>app and run </a:t>
            </a:r>
            <a:r>
              <a:rPr lang="en-US" sz="2800" dirty="0" err="1" smtClean="0">
                <a:solidFill>
                  <a:srgbClr val="92D050"/>
                </a:solidFill>
              </a:rPr>
              <a:t>npm</a:t>
            </a:r>
            <a:r>
              <a:rPr lang="en-US" sz="2800" dirty="0" smtClean="0">
                <a:solidFill>
                  <a:srgbClr val="92D050"/>
                </a:solidFill>
              </a:rPr>
              <a:t> install, alias ng n my-app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new my-app</a:t>
            </a:r>
          </a:p>
          <a:p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800" dirty="0">
                <a:solidFill>
                  <a:srgbClr val="92D050"/>
                </a:solidFill>
              </a:rPr>
              <a:t>// D</a:t>
            </a:r>
            <a:r>
              <a:rPr lang="en-US" sz="2800" dirty="0" smtClean="0">
                <a:solidFill>
                  <a:srgbClr val="92D050"/>
                </a:solidFill>
              </a:rPr>
              <a:t>on’t write the files, but report them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ng new </a:t>
            </a:r>
            <a:r>
              <a:rPr lang="en-US" sz="2800" dirty="0" smtClean="0"/>
              <a:t>my-app </a:t>
            </a:r>
            <a:r>
              <a:rPr lang="en-US" sz="2800" dirty="0" smtClean="0">
                <a:solidFill>
                  <a:srgbClr val="00B0F0"/>
                </a:solidFill>
              </a:rPr>
              <a:t>--dry-run </a:t>
            </a:r>
            <a:r>
              <a:rPr lang="en-US" sz="2800" dirty="0" smtClean="0">
                <a:solidFill>
                  <a:srgbClr val="92D050"/>
                </a:solidFill>
              </a:rPr>
              <a:t>// -d</a:t>
            </a:r>
            <a:endParaRPr lang="en-US" sz="2800" dirty="0">
              <a:solidFill>
                <a:srgbClr val="92D050"/>
              </a:solidFill>
            </a:endParaRPr>
          </a:p>
          <a:p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800" dirty="0" smtClean="0">
                <a:solidFill>
                  <a:srgbClr val="92D050"/>
                </a:solidFill>
              </a:rPr>
              <a:t>// </a:t>
            </a:r>
            <a:r>
              <a:rPr lang="en-US" sz="2800" dirty="0">
                <a:solidFill>
                  <a:srgbClr val="92D050"/>
                </a:solidFill>
              </a:rPr>
              <a:t>generate the app and skip </a:t>
            </a:r>
            <a:r>
              <a:rPr lang="en-US" sz="2800" dirty="0" err="1">
                <a:solidFill>
                  <a:srgbClr val="92D050"/>
                </a:solidFill>
              </a:rPr>
              <a:t>npm</a:t>
            </a:r>
            <a:r>
              <a:rPr lang="en-US" sz="2800" dirty="0">
                <a:solidFill>
                  <a:srgbClr val="92D050"/>
                </a:solidFill>
              </a:rPr>
              <a:t> install</a:t>
            </a:r>
            <a:endParaRPr lang="en-US" sz="2800" dirty="0" smtClean="0">
              <a:solidFill>
                <a:srgbClr val="92D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new my-app </a:t>
            </a:r>
            <a:r>
              <a:rPr lang="en-US" sz="2800" dirty="0" smtClean="0">
                <a:solidFill>
                  <a:srgbClr val="00B0F0"/>
                </a:solidFill>
              </a:rPr>
              <a:t>--skip-install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Installing Angular CLI and Generating new APP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5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607"/>
            <a:ext cx="11241024" cy="45720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new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generate			ng 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lint				ng 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build				ng 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serve				ng 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test				ng 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e2e					ng 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get/ng set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doc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eject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xi18n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help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Angular CLI Main Commands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6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607"/>
            <a:ext cx="11241024" cy="45720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g component </a:t>
            </a:r>
            <a:r>
              <a:rPr lang="en-US" sz="2800" dirty="0" err="1" smtClean="0"/>
              <a:t>cmp</a:t>
            </a:r>
            <a:r>
              <a:rPr lang="en-US" sz="2800" dirty="0" smtClean="0"/>
              <a:t>				ng g 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g directive search			ng g 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g module login				ng g 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g service data				ng g 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g pipe </a:t>
            </a:r>
            <a:r>
              <a:rPr lang="en-US" sz="2800" dirty="0" err="1" smtClean="0"/>
              <a:t>init</a:t>
            </a:r>
            <a:r>
              <a:rPr lang="en-US" sz="2800" dirty="0" smtClean="0"/>
              <a:t>-caps				ng g 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ng g </a:t>
            </a:r>
            <a:r>
              <a:rPr lang="en-US" sz="2800" dirty="0" smtClean="0"/>
              <a:t>guard </a:t>
            </a:r>
            <a:r>
              <a:rPr lang="en-US" sz="2800" dirty="0" err="1" smtClean="0"/>
              <a:t>auth</a:t>
            </a:r>
            <a:r>
              <a:rPr lang="en-US" sz="2800" dirty="0" smtClean="0"/>
              <a:t>		</a:t>
            </a:r>
            <a:r>
              <a:rPr lang="en-US" sz="2800" dirty="0"/>
              <a:t>			ng g </a:t>
            </a:r>
            <a:r>
              <a:rPr lang="en-US" sz="2800" dirty="0" err="1" smtClean="0"/>
              <a:t>g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g class customer				ng g cl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g interface orders			ng g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ng g </a:t>
            </a:r>
            <a:r>
              <a:rPr lang="en-US" sz="2800" dirty="0" err="1" smtClean="0"/>
              <a:t>enum</a:t>
            </a:r>
            <a:r>
              <a:rPr lang="en-US" sz="2800" dirty="0" smtClean="0"/>
              <a:t> gender					ng g 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Angular CLI Generate Command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0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607"/>
            <a:ext cx="11241024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// Install Source Map Explorer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npm</a:t>
            </a:r>
            <a:r>
              <a:rPr lang="en-US" sz="2400" dirty="0" smtClean="0"/>
              <a:t> install –g source-map-explorer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92D050"/>
                </a:solidFill>
              </a:rPr>
              <a:t>// Build with Source Maps</a:t>
            </a:r>
            <a:endParaRPr lang="en-US" sz="2400" dirty="0">
              <a:solidFill>
                <a:srgbClr val="92D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ng build --prod –</a:t>
            </a:r>
            <a:r>
              <a:rPr lang="en-US" sz="2400" dirty="0" err="1" smtClean="0"/>
              <a:t>sm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92D050"/>
                </a:solidFill>
              </a:rPr>
              <a:t>// Inspect your Bundle</a:t>
            </a:r>
            <a:endParaRPr lang="en-US" sz="2400" dirty="0">
              <a:solidFill>
                <a:srgbClr val="92D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source-map-explorer </a:t>
            </a:r>
            <a:r>
              <a:rPr lang="en-US" sz="2400" dirty="0" err="1" smtClean="0"/>
              <a:t>dist</a:t>
            </a:r>
            <a:r>
              <a:rPr lang="en-US" sz="2400" dirty="0" smtClean="0"/>
              <a:t>/main*.js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Inspect Your Bundles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82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/>
              <a:t>A </a:t>
            </a:r>
            <a:r>
              <a:rPr lang="en-US" sz="3600" dirty="0">
                <a:solidFill>
                  <a:srgbClr val="00B0F0"/>
                </a:solidFill>
              </a:rPr>
              <a:t>living</a:t>
            </a:r>
            <a:r>
              <a:rPr lang="en-US" sz="3600" dirty="0"/>
              <a:t> document of conventions to use, consider, and avoid. And more importantly, </a:t>
            </a:r>
            <a:r>
              <a:rPr lang="en-US" sz="3600" dirty="0">
                <a:solidFill>
                  <a:srgbClr val="00B0F0"/>
                </a:solidFill>
              </a:rPr>
              <a:t>why.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</a:rPr>
              <a:t>https://angular.io/guide/styleguide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Angular Style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2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1524000"/>
            <a:ext cx="5506640" cy="457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Angular Features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Angular Architecture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Angular CLI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6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2400" y="1431409"/>
            <a:ext cx="47244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Angular </a:t>
            </a:r>
            <a:r>
              <a:rPr lang="en-US" sz="2400" dirty="0" smtClean="0"/>
              <a:t>Features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Angular Architecture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Angular CLI</a:t>
            </a:r>
            <a:endParaRPr lang="en-US" sz="2400" dirty="0"/>
          </a:p>
        </p:txBody>
      </p:sp>
      <p:pic>
        <p:nvPicPr>
          <p:cNvPr id="7" name="Picture 2" descr="buy, ecommerce, ok, shop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17638"/>
            <a:ext cx="1905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80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Angular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0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pic>
        <p:nvPicPr>
          <p:cNvPr id="1032" name="Picture 8" descr="https://lh3.googleusercontent.com/-IhVc_Wxy6dY/AAAAAAAAAAI/AAAAAAAAAAA/fl45Fty4PEI/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77149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962401" y="1143001"/>
            <a:ext cx="4350521" cy="4952189"/>
            <a:chOff x="2438400" y="1143000"/>
            <a:chExt cx="4350521" cy="495218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143000"/>
              <a:ext cx="4350521" cy="495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200400" y="5294700"/>
              <a:ext cx="1221409" cy="42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AngularJS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01321" y="2395718"/>
              <a:ext cx="1221409" cy="39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rgbClr val="FFC000"/>
                  </a:solidFill>
                </a:rPr>
                <a:t>Angular 5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6557" y="5624425"/>
              <a:ext cx="1221409" cy="42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2009</a:t>
              </a:r>
            </a:p>
          </p:txBody>
        </p:sp>
      </p:grpSp>
      <p:pic>
        <p:nvPicPr>
          <p:cNvPr id="1034" name="Picture 10" descr="http://techo-ecco.com/blog/wp-content/uploads/2011/04/hierarch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52600" y="403731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m.c.lnkd.licdn.com/mpr/mpr/AAEAAQAAAAAAAAQmAAAAJGQ3NTM4NTEwLWIyYTAtNGMxZC1iZTk4LTQwZDljNWM4ZmI5N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479" y="1772493"/>
            <a:ext cx="1728442" cy="9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s.gravatar.com/avatar/17e414f1d3c2a1c190a1fe04d9850286?size=496&amp;default=retr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26591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925932" y="2790379"/>
            <a:ext cx="1221409" cy="394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rgbClr val="FFC000"/>
                </a:solidFill>
              </a:rPr>
              <a:t>Angular 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6956" y="3643902"/>
            <a:ext cx="1221409" cy="394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rgbClr val="FFC000"/>
                </a:solidFill>
              </a:rPr>
              <a:t>Angular 2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7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Mobile Apps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37" y="1371600"/>
            <a:ext cx="27622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524000"/>
            <a:ext cx="29337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1641287"/>
            <a:ext cx="30861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8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Installed on Desktop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1639"/>
            <a:ext cx="9144000" cy="323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82792" y="5562600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http://electron.atom.io/</a:t>
            </a:r>
          </a:p>
        </p:txBody>
      </p:sp>
    </p:spTree>
    <p:extLst>
      <p:ext uri="{BB962C8B-B14F-4D97-AF65-F5344CB8AC3E}">
        <p14:creationId xmlns:p14="http://schemas.microsoft.com/office/powerpoint/2010/main" val="72846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Angular Material – UI Components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63367" y="5889165"/>
            <a:ext cx="2925481" cy="424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http://material.angular.io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19" y="1183053"/>
            <a:ext cx="8638762" cy="46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6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ctr">
          <a:lnSpc>
            <a:spcPct val="120000"/>
          </a:lnSpc>
          <a:defRPr dirty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ES2015_ArrowFunctions</Template>
  <TotalTime>6687</TotalTime>
  <Words>912</Words>
  <Application>Microsoft Office PowerPoint</Application>
  <PresentationFormat>Widescreen</PresentationFormat>
  <Paragraphs>342</Paragraphs>
  <Slides>40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ＭＳ Ｐゴシック</vt:lpstr>
      <vt:lpstr>Arial</vt:lpstr>
      <vt:lpstr>Arial Black</vt:lpstr>
      <vt:lpstr>Calibri</vt:lpstr>
      <vt:lpstr>Calibri Light</vt:lpstr>
      <vt:lpstr>Consolas</vt:lpstr>
      <vt:lpstr>Lucida Grande</vt:lpstr>
      <vt:lpstr>SimHei</vt:lpstr>
      <vt:lpstr>Trebuchet MS</vt:lpstr>
      <vt:lpstr>Wingdings</vt:lpstr>
      <vt:lpstr>Epam_PPT_Template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Backbone.js</dc:title>
  <dc:creator>Vitaliy Zhyrytskyy</dc:creator>
  <cp:lastModifiedBy>Vitaliy Zhyrytskyy</cp:lastModifiedBy>
  <cp:revision>829</cp:revision>
  <dcterms:created xsi:type="dcterms:W3CDTF">2014-06-04T06:21:16Z</dcterms:created>
  <dcterms:modified xsi:type="dcterms:W3CDTF">2017-11-07T12:00:31Z</dcterms:modified>
</cp:coreProperties>
</file>