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73" r:id="rId3"/>
    <p:sldId id="271" r:id="rId4"/>
    <p:sldId id="257" r:id="rId5"/>
    <p:sldId id="270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4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7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4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2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1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8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1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4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AD94-E0DF-417F-A83C-8D39DCF1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130" y="1871131"/>
            <a:ext cx="7978588" cy="1804398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</a:t>
            </a:r>
            <a:br>
              <a:rPr lang="ru-RU" dirty="0"/>
            </a:br>
            <a:r>
              <a:rPr lang="ru-RU" dirty="0"/>
              <a:t>эхолокации с звуковым модулем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9E5FD-1C03-4FC5-970A-09409D8A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210" y="4563528"/>
            <a:ext cx="4129743" cy="457203"/>
          </a:xfrm>
        </p:spPr>
        <p:txBody>
          <a:bodyPr>
            <a:normAutofit fontScale="92500"/>
          </a:bodyPr>
          <a:lstStyle/>
          <a:p>
            <a:r>
              <a:rPr lang="ru-RU" dirty="0"/>
              <a:t>Чубаров Илья Алексеевич гр.950701</a:t>
            </a:r>
          </a:p>
        </p:txBody>
      </p:sp>
    </p:spTree>
    <p:extLst>
      <p:ext uri="{BB962C8B-B14F-4D97-AF65-F5344CB8AC3E}">
        <p14:creationId xmlns:p14="http://schemas.microsoft.com/office/powerpoint/2010/main" val="409871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8B904-8D4D-4A7E-85F0-C41FD14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66" y="519493"/>
            <a:ext cx="10787788" cy="1293028"/>
          </a:xfrm>
        </p:spPr>
        <p:txBody>
          <a:bodyPr>
            <a:normAutofit/>
          </a:bodyPr>
          <a:lstStyle/>
          <a:p>
            <a:r>
              <a:rPr lang="ru-RU" dirty="0"/>
              <a:t>Электромагнитная совместимость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E98BBE-5C8D-4073-AD4D-81E634E9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6" y="1679262"/>
            <a:ext cx="7304833" cy="41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8A9FD-1CC8-4D5F-981B-153C5E56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769548"/>
            <a:ext cx="1138543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Расчёт механической прочности и системы виброударной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BE814-73ED-429A-8E54-87B9EED5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73" y="2272198"/>
            <a:ext cx="10820400" cy="4024125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Цилиндрическая жесткость платы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Собственная частота колебаний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0A40ED-4BA2-42BC-8245-26B48F7C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2" y="2512655"/>
            <a:ext cx="1899032" cy="791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DEE3A-7468-4D9F-90D9-01F3B268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98" y="2512655"/>
            <a:ext cx="1896045" cy="7912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79" y="3917999"/>
            <a:ext cx="3854929" cy="11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F962-76CF-43B4-AE09-B9FC5C0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60" y="560405"/>
            <a:ext cx="9514610" cy="1293028"/>
          </a:xfrm>
        </p:spPr>
        <p:txBody>
          <a:bodyPr/>
          <a:lstStyle/>
          <a:p>
            <a:pPr algn="ctr"/>
            <a:r>
              <a:rPr lang="be-BY" dirty="0"/>
              <a:t>Оценка технологичности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6A30C-28CF-471D-A1A1-046C20E1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8" y="2537012"/>
            <a:ext cx="9905999" cy="2904458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Количество ЭК сквозного и поверхностного монтажа</a:t>
            </a:r>
          </a:p>
          <a:p>
            <a:endParaRPr lang="ru-RU" sz="8000" dirty="0"/>
          </a:p>
          <a:p>
            <a:endParaRPr lang="ru-RU" sz="8000" dirty="0"/>
          </a:p>
          <a:p>
            <a:r>
              <a:rPr lang="ru-RU" sz="8000" dirty="0"/>
              <a:t>Коэффициент автоматизации операций контроля и</a:t>
            </a:r>
          </a:p>
          <a:p>
            <a:pPr marL="0" indent="0">
              <a:buNone/>
            </a:pPr>
            <a:r>
              <a:rPr lang="ru-RU" sz="8000" dirty="0"/>
              <a:t>настройки определяется</a:t>
            </a:r>
          </a:p>
          <a:p>
            <a:pPr marL="0" indent="0">
              <a:buNone/>
            </a:pPr>
            <a:endParaRPr lang="ru-RU" sz="8000" dirty="0"/>
          </a:p>
          <a:p>
            <a:r>
              <a:rPr lang="ru-RU" sz="8000" dirty="0"/>
              <a:t>Комплексный показатель технологичности</a:t>
            </a:r>
          </a:p>
          <a:p>
            <a:pPr marL="0" indent="0">
              <a:buNone/>
            </a:pPr>
            <a:endParaRPr lang="ru-RU" sz="8000" dirty="0"/>
          </a:p>
          <a:p>
            <a:r>
              <a:rPr lang="ru-RU" sz="8000" dirty="0"/>
              <a:t>Уровень технологичности 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6E161B-C7ED-4643-A576-E65FB917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71" y="4247192"/>
            <a:ext cx="1314633" cy="1095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AE8C79-5B54-4ECC-9DEB-E4F588EE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66" y="5441470"/>
            <a:ext cx="1943371" cy="724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862" y="2440218"/>
            <a:ext cx="1971675" cy="657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113" y="3623259"/>
            <a:ext cx="2571750" cy="5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A7108-99E3-4F9F-966D-DB516707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98" y="678008"/>
            <a:ext cx="9915525" cy="129302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Технико-экономическое обоснование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F30E5-33E7-44A9-AA2B-714A644B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0470"/>
            <a:ext cx="9905999" cy="3808879"/>
          </a:xfrm>
        </p:spPr>
        <p:txBody>
          <a:bodyPr/>
          <a:lstStyle/>
          <a:p>
            <a:r>
              <a:rPr lang="ru-RU" dirty="0"/>
              <a:t>Оценка экономического эффективности инвестиций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Инвестиции в разработку нового изделия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Прирост чистой прибыли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7" y="2925371"/>
            <a:ext cx="4875610" cy="7618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53" y="5407702"/>
            <a:ext cx="4322261" cy="5925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067" y="4445597"/>
            <a:ext cx="4669086" cy="6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Эхолот купить для рыбалки в Минске (Беларуси) на ПВХ| Цены">
            <a:extLst>
              <a:ext uri="{FF2B5EF4-FFF2-40B4-BE49-F238E27FC236}">
                <a16:creationId xmlns:a16="http://schemas.microsoft.com/office/drawing/2014/main" id="{13E8237F-B50D-4AB9-9BB3-9CB224F0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65" y="2521711"/>
            <a:ext cx="4603376" cy="35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1FF9B-48A1-490E-A559-87BAA3866397}"/>
              </a:ext>
            </a:extLst>
          </p:cNvPr>
          <p:cNvSpPr txBox="1"/>
          <p:nvPr/>
        </p:nvSpPr>
        <p:spPr>
          <a:xfrm>
            <a:off x="2205318" y="940405"/>
            <a:ext cx="8014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Вид разрабатываемого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011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25" y="2307422"/>
            <a:ext cx="8610600" cy="195977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544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69B5A-2704-49FF-B9DF-41CA84EBBB3C}"/>
              </a:ext>
            </a:extLst>
          </p:cNvPr>
          <p:cNvSpPr txBox="1"/>
          <p:nvPr/>
        </p:nvSpPr>
        <p:spPr>
          <a:xfrm>
            <a:off x="2205318" y="940405"/>
            <a:ext cx="8014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Вид разрабатываемого устройства</a:t>
            </a:r>
          </a:p>
        </p:txBody>
      </p:sp>
      <p:pic>
        <p:nvPicPr>
          <p:cNvPr id="2050" name="Picture 2" descr="Эхолот купить для рыбалки в Минске (Беларуси) на ПВХ| Цены">
            <a:extLst>
              <a:ext uri="{FF2B5EF4-FFF2-40B4-BE49-F238E27FC236}">
                <a16:creationId xmlns:a16="http://schemas.microsoft.com/office/drawing/2014/main" id="{C2AC8323-3141-453C-9DD3-46E1EE5C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65" y="2521711"/>
            <a:ext cx="4401670" cy="33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3AE2EA-BDD5-400D-8613-9BCE1D63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75" y="1685364"/>
            <a:ext cx="5961250" cy="4454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B3CF2-044B-4F8E-B427-00699849D3D4}"/>
              </a:ext>
            </a:extLst>
          </p:cNvPr>
          <p:cNvSpPr txBox="1"/>
          <p:nvPr/>
        </p:nvSpPr>
        <p:spPr>
          <a:xfrm>
            <a:off x="3406588" y="717737"/>
            <a:ext cx="61139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Патентные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20966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FA87E-FB73-4A7C-AF06-A0005EEE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25" y="385304"/>
            <a:ext cx="10755349" cy="1293028"/>
          </a:xfrm>
        </p:spPr>
        <p:txBody>
          <a:bodyPr/>
          <a:lstStyle/>
          <a:p>
            <a:pPr algn="ctr"/>
            <a:r>
              <a:rPr lang="ru-RU" dirty="0"/>
              <a:t>Структурная схема устройства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76" y="1444913"/>
            <a:ext cx="5640423" cy="46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016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0106-BF93-4888-9A95-1AECDC6C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325102"/>
            <a:ext cx="11555506" cy="1293028"/>
          </a:xfrm>
        </p:spPr>
        <p:txBody>
          <a:bodyPr>
            <a:normAutofit/>
          </a:bodyPr>
          <a:lstStyle/>
          <a:p>
            <a:r>
              <a:rPr lang="ru-RU" dirty="0"/>
              <a:t>Схема электрическая принципиальная</a:t>
            </a:r>
          </a:p>
        </p:txBody>
      </p:sp>
      <p:pic>
        <p:nvPicPr>
          <p:cNvPr id="1026" name="Picture 2" descr="AT89C2051 | Microchip Technology">
            <a:extLst>
              <a:ext uri="{FF2B5EF4-FFF2-40B4-BE49-F238E27FC236}">
                <a16:creationId xmlns:a16="http://schemas.microsoft.com/office/drawing/2014/main" id="{DD97D321-4D83-4A0B-9536-802D10B85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43" y="1835337"/>
            <a:ext cx="4540832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ЗП-1, Пьезозвонок, Россия | купить в розницу и оптом">
            <a:extLst>
              <a:ext uri="{FF2B5EF4-FFF2-40B4-BE49-F238E27FC236}">
                <a16:creationId xmlns:a16="http://schemas.microsoft.com/office/drawing/2014/main" id="{352FCDCE-9C78-4E3C-B602-2F1A3394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56" y="1700866"/>
            <a:ext cx="3658439" cy="38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4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F86D3-CC4E-4055-A76C-9F6AA550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47" y="341179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Печатная плата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2" b="98474" l="4615" r="97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2017" y="1356293"/>
            <a:ext cx="3396651" cy="47095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53" b="98278" l="198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55" y="1356293"/>
            <a:ext cx="3482353" cy="47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AB831-DB1D-4B1C-BC27-3A6BBE64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13" y="298141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Защитное покрытие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9E946F-072F-442C-9012-44186AF18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0" b="97250" l="6250" r="91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1486" y="3561977"/>
            <a:ext cx="2528514" cy="2528514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143550-7867-4D78-A876-F344CBF9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87" y="1316720"/>
            <a:ext cx="7024525" cy="47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9BEA-34C5-48C8-8498-15DAD29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591" y="919649"/>
            <a:ext cx="827992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Компоновочный расчёт печатной платы</a:t>
            </a:r>
          </a:p>
        </p:txBody>
      </p:sp>
      <p:pic>
        <p:nvPicPr>
          <p:cNvPr id="4098" name="Picture 2" descr="https://sun9-73.userapi.com/impg/VnmpkPSHcMonCfXWwpCNR9Mu1U7mHXsm1CHWXw/zN3rq_3FFIc.jpg?size=111x57&amp;quality=96&amp;sign=50dec11c0dcfcd14cbd533882b0c84b7&amp;type=album">
            <a:extLst>
              <a:ext uri="{FF2B5EF4-FFF2-40B4-BE49-F238E27FC236}">
                <a16:creationId xmlns:a16="http://schemas.microsoft.com/office/drawing/2014/main" id="{5142090C-49C6-4CA1-A275-609DBEF07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04" y="2568355"/>
            <a:ext cx="1949654" cy="10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un9-3.userapi.com/impg/ERbAY79gYRiIB-Acm8skhBz8-VEPjxSZJaiWuQ/Ldi2hTJmNz0.jpg?size=123x62&amp;quality=96&amp;sign=2bcca7841ece9082fe79e0bf1575ad1b&amp;type=album">
            <a:extLst>
              <a:ext uri="{FF2B5EF4-FFF2-40B4-BE49-F238E27FC236}">
                <a16:creationId xmlns:a16="http://schemas.microsoft.com/office/drawing/2014/main" id="{C8B2C854-5B91-4ABE-80EF-6B2D7B3F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0" y="2568355"/>
            <a:ext cx="1643127" cy="10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10" y="3710056"/>
            <a:ext cx="4328526" cy="7346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465" y="3654525"/>
            <a:ext cx="3300592" cy="7902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F2BBF8-1E16-446C-8949-B3B7760F2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722" y="4670277"/>
            <a:ext cx="4376815" cy="6791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C44819-0E5F-43A6-AB18-EE726B75B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935" y="4670276"/>
            <a:ext cx="4219158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D477-09D1-4063-A0C3-D3663FE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705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Оценка теплового режима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C5C68-9970-4B39-84BA-4330D5DE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10" y="3800240"/>
            <a:ext cx="2142993" cy="9735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2FE674-2385-4E11-B333-6F68CFD6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997" y="2994212"/>
            <a:ext cx="3288500" cy="9735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01" y="3825344"/>
            <a:ext cx="2273683" cy="111040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997" y="4380546"/>
            <a:ext cx="3288500" cy="11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4866</TotalTime>
  <Words>91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Garamond</vt:lpstr>
      <vt:lpstr>Натуральные материалы</vt:lpstr>
      <vt:lpstr>Система эхолокации с звуковым модулем</vt:lpstr>
      <vt:lpstr>Презентация PowerPoint</vt:lpstr>
      <vt:lpstr>Презентация PowerPoint</vt:lpstr>
      <vt:lpstr>Структурная схема устройства</vt:lpstr>
      <vt:lpstr>Схема электрическая принципиальная</vt:lpstr>
      <vt:lpstr>Печатная плата</vt:lpstr>
      <vt:lpstr>Защитное покрытие</vt:lpstr>
      <vt:lpstr>Компоновочный расчёт печатной платы</vt:lpstr>
      <vt:lpstr>Оценка теплового режима</vt:lpstr>
      <vt:lpstr>Электромагнитная совместимость</vt:lpstr>
      <vt:lpstr>Расчёт механической прочности и системы виброударной защиты</vt:lpstr>
      <vt:lpstr>Оценка технологичности </vt:lpstr>
      <vt:lpstr>Технико-экономическое обоснование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и управления устройством нагрева воды</dc:title>
  <dc:creator>Никита Фёдоров</dc:creator>
  <cp:lastModifiedBy>Ilya Chubarov</cp:lastModifiedBy>
  <cp:revision>31</cp:revision>
  <dcterms:created xsi:type="dcterms:W3CDTF">2023-06-06T12:46:48Z</dcterms:created>
  <dcterms:modified xsi:type="dcterms:W3CDTF">2023-06-19T18:02:55Z</dcterms:modified>
</cp:coreProperties>
</file>