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6" r:id="rId8"/>
    <p:sldId id="269" r:id="rId9"/>
    <p:sldId id="267" r:id="rId10"/>
    <p:sldId id="268" r:id="rId11"/>
    <p:sldId id="270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F7D2C-2E52-AB71-454B-893FEF8E0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200" dirty="0"/>
              <a:t>Система контроля управления бортовым компьютером</a:t>
            </a:r>
            <a:endParaRPr lang="ru-BY" sz="4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8EBC96-9E50-DD61-1827-8B92D8BDA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дипломный проект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57298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30C8A-7E10-9860-40E7-9980539F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1411"/>
          </a:xfrm>
        </p:spPr>
        <p:txBody>
          <a:bodyPr/>
          <a:lstStyle/>
          <a:p>
            <a:pPr algn="ctr"/>
            <a:r>
              <a:rPr lang="be-BY" dirty="0"/>
              <a:t>Оценка технологичности </a:t>
            </a:r>
            <a:endParaRPr lang="ru-BY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A0EFC76-3AE8-76B2-96F7-83449D97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891540"/>
            <a:ext cx="10353762" cy="3714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8000" dirty="0"/>
          </a:p>
          <a:p>
            <a:pPr marL="36900" indent="0">
              <a:buNone/>
            </a:pPr>
            <a:r>
              <a:rPr lang="ru-RU" sz="2000" dirty="0"/>
              <a:t>          Комплексный показатель технологичности:</a:t>
            </a:r>
          </a:p>
          <a:p>
            <a:pPr marL="36900" indent="0">
              <a:buNone/>
            </a:pPr>
            <a:endParaRPr lang="ru-RU" sz="2000" dirty="0"/>
          </a:p>
          <a:p>
            <a:pPr marL="36900" indent="0">
              <a:buNone/>
            </a:pPr>
            <a:endParaRPr lang="ru-RU" sz="2000" dirty="0"/>
          </a:p>
          <a:p>
            <a:pPr marL="36900" indent="0">
              <a:buNone/>
            </a:pPr>
            <a:endParaRPr lang="ru-RU" sz="2000" dirty="0"/>
          </a:p>
          <a:p>
            <a:pPr marL="36900" indent="0">
              <a:buNone/>
            </a:pPr>
            <a:endParaRPr lang="ru-RU" sz="2000" dirty="0"/>
          </a:p>
          <a:p>
            <a:pPr marL="36900" indent="0">
              <a:buNone/>
            </a:pPr>
            <a:r>
              <a:rPr lang="ru-RU" sz="2000" dirty="0"/>
              <a:t>          Уровень технологичности: </a:t>
            </a:r>
          </a:p>
          <a:p>
            <a:pPr marL="36900" indent="0">
              <a:buNone/>
            </a:pP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A68761-F478-EFE7-A961-352B1B024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305" y="1565773"/>
            <a:ext cx="2529240" cy="17226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95EFA3-4FED-22E9-0494-03DD40303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686" y="3725895"/>
            <a:ext cx="4251551" cy="12902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10519B-ADA5-D6C1-31A3-FDE302480AA4}"/>
                  </a:ext>
                </a:extLst>
              </p:cNvPr>
              <p:cNvSpPr txBox="1"/>
              <p:nvPr/>
            </p:nvSpPr>
            <p:spPr>
              <a:xfrm>
                <a:off x="1071153" y="5409112"/>
                <a:ext cx="10196403" cy="102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lnSpc>
                    <a:spcPct val="115000"/>
                  </a:lnSpc>
                </a:pPr>
                <a:r>
                  <a:rPr lang="ru-RU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Уровень технологичности равен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К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УТ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1,02. Данный показатель больше единицы, а это значит, что можно сделать вывод о том, что конструкция модуля в достаточной степени отработана на технологичность.</a:t>
                </a:r>
                <a:endParaRPr lang="ru-BY" sz="1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10519B-ADA5-D6C1-31A3-FDE30248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53" y="5409112"/>
                <a:ext cx="10196403" cy="1022459"/>
              </a:xfrm>
              <a:prstGeom prst="rect">
                <a:avLst/>
              </a:prstGeom>
              <a:blipFill>
                <a:blip r:embed="rId4"/>
                <a:stretch>
                  <a:fillRect l="-538" t="-1190" r="-478" b="-8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8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D3C7E-C4BA-E75E-2D8B-ACD87678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Технико-экономическое обоснование</a:t>
            </a:r>
            <a:endParaRPr lang="ru-BY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4E5F3E6-B679-2742-AE4D-42BB84F78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958" y="2076450"/>
            <a:ext cx="5547811" cy="3714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Оценка экономической эффективности инвестиций: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Инвестиции в разработку нового изделия: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Прирост чистой прибыли:</a:t>
            </a:r>
          </a:p>
          <a:p>
            <a:endParaRPr lang="ru-RU" dirty="0"/>
          </a:p>
          <a:p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B2EB01-93D7-5AB3-EAE9-136D8F69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997" y="1978499"/>
            <a:ext cx="5716457" cy="7893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0574C0-5EC5-DE8F-65B0-53A92F8EC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997" y="3562350"/>
            <a:ext cx="5786797" cy="6858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88D3B0-CDEE-9E78-C6DF-7205A2769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997" y="4830010"/>
            <a:ext cx="5974012" cy="80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1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35D44-9944-974F-C81E-13F5E62E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/>
          <a:lstStyle/>
          <a:p>
            <a:pPr algn="ctr"/>
            <a:r>
              <a:rPr lang="ru-RU" dirty="0"/>
              <a:t>Вид разрабатываемого устройства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1D5A71-5D7C-D6B6-0871-0DB44DD0F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2"/>
          <a:stretch/>
        </p:blipFill>
        <p:spPr>
          <a:xfrm>
            <a:off x="3814353" y="1627460"/>
            <a:ext cx="4586457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5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4B8EF6-965A-4189-6E16-B62A6D0C01B3}"/>
              </a:ext>
            </a:extLst>
          </p:cNvPr>
          <p:cNvSpPr txBox="1"/>
          <p:nvPr/>
        </p:nvSpPr>
        <p:spPr>
          <a:xfrm>
            <a:off x="2917372" y="2678276"/>
            <a:ext cx="795092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ru-BY" sz="5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511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35D44-9944-974F-C81E-13F5E62E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/>
          <a:lstStyle/>
          <a:p>
            <a:pPr algn="ctr"/>
            <a:r>
              <a:rPr lang="ru-RU" dirty="0"/>
              <a:t>Вид разрабатываемого устройства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1D5A71-5D7C-D6B6-0871-0DB44DD0F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2"/>
          <a:stretch/>
        </p:blipFill>
        <p:spPr>
          <a:xfrm>
            <a:off x="3814353" y="1627460"/>
            <a:ext cx="4586457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3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98C81-1106-C944-3A82-E3CA4C49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1297"/>
            <a:ext cx="9601200" cy="777240"/>
          </a:xfrm>
        </p:spPr>
        <p:txBody>
          <a:bodyPr/>
          <a:lstStyle/>
          <a:p>
            <a:pPr algn="ctr"/>
            <a:r>
              <a:rPr lang="ru-RU" dirty="0"/>
              <a:t>Патентные исследования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8C1957F-5C83-2587-02E8-7F5602EA1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327" y="1672046"/>
            <a:ext cx="6285345" cy="430203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75460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35D44-9944-974F-C81E-13F5E62E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/>
          <a:lstStyle/>
          <a:p>
            <a:pPr algn="ctr"/>
            <a:r>
              <a:rPr lang="ru-RU" dirty="0"/>
              <a:t>Вид разрабатываемого устройства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1D5A71-5D7C-D6B6-0871-0DB44DD0F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2"/>
          <a:stretch/>
        </p:blipFill>
        <p:spPr>
          <a:xfrm>
            <a:off x="3814353" y="1627460"/>
            <a:ext cx="4586457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3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615E8-C1C6-0B19-3BE6-8EF72F38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151690"/>
            <a:ext cx="9601200" cy="690154"/>
          </a:xfrm>
        </p:spPr>
        <p:txBody>
          <a:bodyPr/>
          <a:lstStyle/>
          <a:p>
            <a:pPr algn="ctr"/>
            <a:r>
              <a:rPr lang="ru-RU" dirty="0"/>
              <a:t>Схемная реализация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54201E-7E03-27AD-39FB-71F84A35B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955612"/>
            <a:ext cx="3941876" cy="282684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DA6137-E517-11AC-8DD5-AB1A936FE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827" y="3896226"/>
            <a:ext cx="3420650" cy="282684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A27B06-EBAF-AE12-321C-42EE6715B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561" y="928627"/>
            <a:ext cx="3242037" cy="27766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E52B73-6E26-A24A-25F1-E0F019199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409" y="3808182"/>
            <a:ext cx="3043189" cy="29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F5337-63C5-E21B-98A9-D1C102D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Компоновочный расчёт печатной платы</a:t>
            </a:r>
            <a:endParaRPr lang="ru-BY" dirty="0"/>
          </a:p>
        </p:txBody>
      </p:sp>
      <p:sp>
        <p:nvSpPr>
          <p:cNvPr id="4" name="Объект 4">
            <a:extLst>
              <a:ext uri="{FF2B5EF4-FFF2-40B4-BE49-F238E27FC236}">
                <a16:creationId xmlns:a16="http://schemas.microsoft.com/office/drawing/2014/main" id="{472A840A-0BF8-E01D-1266-B62EEBD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290" y="1825493"/>
            <a:ext cx="3684331" cy="523948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ru-RU" sz="2600" dirty="0">
                <a:solidFill>
                  <a:schemeClr val="tx1"/>
                </a:solidFill>
                <a:effectLst/>
              </a:rPr>
              <a:t>Площадь печатной платы:</a:t>
            </a:r>
          </a:p>
          <a:p>
            <a:pPr marL="36900" indent="0">
              <a:buNone/>
            </a:pP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292F4A-D9F4-A67C-C614-B3605268F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5"/>
          <a:stretch/>
        </p:blipFill>
        <p:spPr>
          <a:xfrm>
            <a:off x="4901783" y="1749111"/>
            <a:ext cx="3376144" cy="6531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6B944E-DF93-5CE2-7B2A-7C37A6E1C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88" t="23820" b="9879"/>
          <a:stretch/>
        </p:blipFill>
        <p:spPr>
          <a:xfrm>
            <a:off x="4846248" y="2774327"/>
            <a:ext cx="3487215" cy="6685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EFC294-1B54-867C-F794-4088FC238A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88" r="3346"/>
          <a:stretch/>
        </p:blipFill>
        <p:spPr>
          <a:xfrm>
            <a:off x="8638902" y="2795931"/>
            <a:ext cx="3487215" cy="653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1B2F09-8D85-1A23-4075-751FBC758F11}"/>
              </a:ext>
            </a:extLst>
          </p:cNvPr>
          <p:cNvSpPr txBox="1"/>
          <p:nvPr/>
        </p:nvSpPr>
        <p:spPr>
          <a:xfrm>
            <a:off x="798352" y="2776334"/>
            <a:ext cx="3550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ru-RU" sz="2200" dirty="0"/>
              <a:t>Суммарная установочная площадь ИЭТ: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91397C-BEFD-6E18-4A6A-6738707178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43"/>
          <a:stretch/>
        </p:blipFill>
        <p:spPr>
          <a:xfrm>
            <a:off x="8749973" y="1707969"/>
            <a:ext cx="3260792" cy="694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C11AB6-1C9F-46D4-4F46-B49A4477A5C0}"/>
              </a:ext>
            </a:extLst>
          </p:cNvPr>
          <p:cNvSpPr txBox="1"/>
          <p:nvPr/>
        </p:nvSpPr>
        <p:spPr>
          <a:xfrm>
            <a:off x="1300557" y="398086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ru-RU" sz="2400" dirty="0"/>
              <a:t>Размеры </a:t>
            </a:r>
            <a:r>
              <a:rPr lang="ru-RU" sz="2400" dirty="0">
                <a:solidFill>
                  <a:schemeClr val="tx1"/>
                </a:solidFill>
              </a:rPr>
              <a:t>платы: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19948-6928-A554-3202-14D0F03AF03C}"/>
              </a:ext>
            </a:extLst>
          </p:cNvPr>
          <p:cNvSpPr txBox="1"/>
          <p:nvPr/>
        </p:nvSpPr>
        <p:spPr>
          <a:xfrm>
            <a:off x="5852161" y="401451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100х160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23F87-EDC0-6AE3-D036-ED5D056EFCC8}"/>
              </a:ext>
            </a:extLst>
          </p:cNvPr>
          <p:cNvSpPr txBox="1"/>
          <p:nvPr/>
        </p:nvSpPr>
        <p:spPr>
          <a:xfrm>
            <a:off x="9849394" y="4029903"/>
            <a:ext cx="1288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100х80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BD7534-ADBA-55CA-6C0C-C489B9A52247}"/>
                  </a:ext>
                </a:extLst>
              </p:cNvPr>
              <p:cNvSpPr txBox="1"/>
              <p:nvPr/>
            </p:nvSpPr>
            <p:spPr>
              <a:xfrm>
                <a:off x="966651" y="5110640"/>
                <a:ext cx="10641874" cy="1392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20000"/>
                  </a:lnSpc>
                  <a:tabLst>
                    <a:tab pos="450215" algn="l"/>
                  </a:tabLs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 CYR" panose="02020603050405020304" pitchFamily="18" charset="0"/>
                  </a:rPr>
                  <a:t>Исходя из полученной площад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 CYR" panose="02020603050405020304" pitchFamily="18" charset="0"/>
                  </a:rPr>
                  <a:t>и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 CYR" panose="02020603050405020304" pitchFamily="18" charset="0"/>
                  </a:rPr>
                  <a:t>и объема ИЭТ электронного средства определяются размеры корпуса. Высота составит 15 мм для блока управления. Однако также необходимо принять во внимание, что в состав конечного устройства  также войдёт плата видеорегистратора, высота которой составляет 40 мм. </a:t>
                </a:r>
              </a:p>
              <a:p>
                <a:pPr indent="450215" algn="just">
                  <a:lnSpc>
                    <a:spcPct val="120000"/>
                  </a:lnSpc>
                  <a:tabLst>
                    <a:tab pos="450215" algn="l"/>
                  </a:tabLs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 CYR" panose="02020603050405020304" pitchFamily="18" charset="0"/>
                  </a:rPr>
                  <a:t>Итоговые размеры корпуса составят 100х160х55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BY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 CYR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 CYR" panose="02020603050405020304" pitchFamily="18" charset="0"/>
                          </a:rPr>
                          <m:t>мм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 CYR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 CYR" panose="02020603050405020304" pitchFamily="18" charset="0"/>
                  </a:rPr>
                  <a:t>.</a:t>
                </a:r>
                <a:endParaRPr lang="ru-BY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 CYR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BD7534-ADBA-55CA-6C0C-C489B9A52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51" y="5110640"/>
                <a:ext cx="10641874" cy="1392561"/>
              </a:xfrm>
              <a:prstGeom prst="rect">
                <a:avLst/>
              </a:prstGeom>
              <a:blipFill>
                <a:blip r:embed="rId6"/>
                <a:stretch>
                  <a:fillRect l="-516" r="-516" b="-611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68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CD8DE-FBD0-0E61-550D-BC60603E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0668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Оценка теплового режима</a:t>
            </a:r>
            <a:endParaRPr lang="ru-BY" dirty="0"/>
          </a:p>
        </p:txBody>
      </p:sp>
      <p:sp>
        <p:nvSpPr>
          <p:cNvPr id="4" name="Объект 6">
            <a:extLst>
              <a:ext uri="{FF2B5EF4-FFF2-40B4-BE49-F238E27FC236}">
                <a16:creationId xmlns:a16="http://schemas.microsoft.com/office/drawing/2014/main" id="{065EF28E-6ADD-D8A1-BEDE-EA0C71102592}"/>
              </a:ext>
            </a:extLst>
          </p:cNvPr>
          <p:cNvSpPr txBox="1">
            <a:spLocks/>
          </p:cNvSpPr>
          <p:nvPr/>
        </p:nvSpPr>
        <p:spPr>
          <a:xfrm>
            <a:off x="2080744" y="2272393"/>
            <a:ext cx="10353762" cy="371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Franklin Gothic Book" panose="020B0503020102020204" pitchFamily="34" charset="0"/>
              <a:buNone/>
            </a:pPr>
            <a:r>
              <a:rPr lang="ru-RU" dirty="0"/>
              <a:t>Температура корпуса:</a:t>
            </a:r>
          </a:p>
          <a:p>
            <a:pPr marL="36900" indent="0">
              <a:buFont typeface="Franklin Gothic Book" panose="020B0503020102020204" pitchFamily="34" charset="0"/>
              <a:buNone/>
            </a:pPr>
            <a:endParaRPr lang="ru-RU" dirty="0"/>
          </a:p>
          <a:p>
            <a:pPr marL="36900" indent="0">
              <a:buFont typeface="Franklin Gothic Book" panose="020B0503020102020204" pitchFamily="34" charset="0"/>
              <a:buNone/>
            </a:pPr>
            <a:endParaRPr lang="ru-RU" dirty="0"/>
          </a:p>
          <a:p>
            <a:pPr marL="36900" indent="0">
              <a:buFont typeface="Franklin Gothic Book" panose="020B0503020102020204" pitchFamily="34" charset="0"/>
              <a:buNone/>
            </a:pPr>
            <a:endParaRPr lang="ru-RU" dirty="0"/>
          </a:p>
          <a:p>
            <a:pPr marL="36900" indent="0">
              <a:buFont typeface="Franklin Gothic Book" panose="020B0503020102020204" pitchFamily="34" charset="0"/>
              <a:buNone/>
            </a:pPr>
            <a:endParaRPr lang="ru-RU" dirty="0"/>
          </a:p>
          <a:p>
            <a:pPr marL="36900" indent="0">
              <a:buFont typeface="Franklin Gothic Book" panose="020B0503020102020204" pitchFamily="34" charset="0"/>
              <a:buNone/>
            </a:pPr>
            <a:r>
              <a:rPr lang="ru-RU" dirty="0"/>
              <a:t>Температура нагретой зоны: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020A70-C013-2B5D-F7C6-3EB1EB4CE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590" y="3962340"/>
            <a:ext cx="3253576" cy="18075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2F807E-1F2B-31C5-30F2-93A3E16AA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383" y="1696990"/>
            <a:ext cx="3157783" cy="165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7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A4728-B8A2-C2D3-1903-7319C739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3582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Электромагнитная совместимость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5A2DE7-6138-4159-8D34-D26289F75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734" y="1170092"/>
            <a:ext cx="7872926" cy="513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3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094FC-9D97-E5A5-0723-72498D0D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Расчёт механической прочности и системы виброударной защиты</a:t>
            </a:r>
            <a:endParaRPr lang="ru-BY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E08B55E-8AD2-C978-CDD9-3DEB03A25F39}"/>
              </a:ext>
            </a:extLst>
          </p:cNvPr>
          <p:cNvSpPr txBox="1">
            <a:spLocks/>
          </p:cNvSpPr>
          <p:nvPr/>
        </p:nvSpPr>
        <p:spPr>
          <a:xfrm>
            <a:off x="3666414" y="2619130"/>
            <a:ext cx="6439334" cy="9731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ru-RU" sz="3000" dirty="0">
                <a:effectLst/>
              </a:rPr>
              <a:t>Собственная частота устройства:</a:t>
            </a:r>
            <a:endParaRPr lang="ru-BY" sz="3000" dirty="0">
              <a:effectLst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01AE36-AA76-D0CF-553C-745FF073B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33" y="3429000"/>
            <a:ext cx="8582556" cy="198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7387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{4BE77A0E-AE19-489A-B57A-7B034E138BEB}tf10001105</Template>
  <TotalTime>15</TotalTime>
  <Words>177</Words>
  <Application>Microsoft Office PowerPoint</Application>
  <PresentationFormat>Широкоэкранный</PresentationFormat>
  <Paragraphs>43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Cambria Math</vt:lpstr>
      <vt:lpstr>Franklin Gothic Book</vt:lpstr>
      <vt:lpstr>Times New Roman</vt:lpstr>
      <vt:lpstr>Wingdings 2</vt:lpstr>
      <vt:lpstr>Уголки</vt:lpstr>
      <vt:lpstr>Система контроля управления бортовым компьютером</vt:lpstr>
      <vt:lpstr>Вид разрабатываемого устройства</vt:lpstr>
      <vt:lpstr>Патентные исследования</vt:lpstr>
      <vt:lpstr>Вид разрабатываемого устройства</vt:lpstr>
      <vt:lpstr>Схемная реализация</vt:lpstr>
      <vt:lpstr>Компоновочный расчёт печатной платы</vt:lpstr>
      <vt:lpstr>Оценка теплового режима</vt:lpstr>
      <vt:lpstr>Электромагнитная совместимость</vt:lpstr>
      <vt:lpstr>Расчёт механической прочности и системы виброударной защиты</vt:lpstr>
      <vt:lpstr>Оценка технологичности </vt:lpstr>
      <vt:lpstr>Технико-экономическое обоснование</vt:lpstr>
      <vt:lpstr>Вид разрабатываемого устройства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контроля управления бортовым компьютером</dc:title>
  <dc:creator>anastasiya-rogova-2001@mail.ru</dc:creator>
  <cp:lastModifiedBy>Ilya Chubarov</cp:lastModifiedBy>
  <cp:revision>3</cp:revision>
  <dcterms:created xsi:type="dcterms:W3CDTF">2023-06-18T12:30:51Z</dcterms:created>
  <dcterms:modified xsi:type="dcterms:W3CDTF">2023-06-19T19:23:15Z</dcterms:modified>
</cp:coreProperties>
</file>