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72" r:id="rId4"/>
    <p:sldId id="273" r:id="rId5"/>
    <p:sldId id="281" r:id="rId6"/>
    <p:sldId id="274" r:id="rId7"/>
    <p:sldId id="275" r:id="rId8"/>
    <p:sldId id="277" r:id="rId9"/>
    <p:sldId id="279" r:id="rId10"/>
    <p:sldId id="282" r:id="rId11"/>
    <p:sldId id="283" r:id="rId12"/>
    <p:sldId id="286" r:id="rId13"/>
    <p:sldId id="285" r:id="rId14"/>
    <p:sldId id="287" r:id="rId15"/>
    <p:sldId id="288" r:id="rId16"/>
    <p:sldId id="289" r:id="rId17"/>
    <p:sldId id="290" r:id="rId18"/>
  </p:sldIdLst>
  <p:sldSz cx="9144000" cy="6858000" type="screen4x3"/>
  <p:notesSz cx="6797675" cy="9929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7B9"/>
    <a:srgbClr val="0033CC"/>
    <a:srgbClr val="3D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50" autoAdjust="0"/>
  </p:normalViewPr>
  <p:slideViewPr>
    <p:cSldViewPr>
      <p:cViewPr varScale="1">
        <p:scale>
          <a:sx n="111" d="100"/>
          <a:sy n="111" d="100"/>
        </p:scale>
        <p:origin x="10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01" cy="496733"/>
          </a:xfrm>
          <a:prstGeom prst="rect">
            <a:avLst/>
          </a:prstGeom>
        </p:spPr>
        <p:txBody>
          <a:bodyPr vert="horz" lIns="92694" tIns="46347" rIns="92694" bIns="46347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770" y="0"/>
            <a:ext cx="2946301" cy="496733"/>
          </a:xfrm>
          <a:prstGeom prst="rect">
            <a:avLst/>
          </a:prstGeom>
        </p:spPr>
        <p:txBody>
          <a:bodyPr vert="horz" lIns="92694" tIns="46347" rIns="92694" bIns="46347" rtlCol="0"/>
          <a:lstStyle>
            <a:lvl1pPr algn="r">
              <a:defRPr sz="1200"/>
            </a:lvl1pPr>
          </a:lstStyle>
          <a:p>
            <a:fld id="{A6FC7BB8-848D-4C1B-8DDE-7A3207589BA1}" type="datetimeFigureOut">
              <a:rPr lang="de-CH" smtClean="0"/>
              <a:t>29.06.2015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467"/>
            <a:ext cx="2946301" cy="496733"/>
          </a:xfrm>
          <a:prstGeom prst="rect">
            <a:avLst/>
          </a:prstGeom>
        </p:spPr>
        <p:txBody>
          <a:bodyPr vert="horz" lIns="92694" tIns="46347" rIns="92694" bIns="46347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770" y="9431467"/>
            <a:ext cx="2946301" cy="496733"/>
          </a:xfrm>
          <a:prstGeom prst="rect">
            <a:avLst/>
          </a:prstGeom>
        </p:spPr>
        <p:txBody>
          <a:bodyPr vert="horz" lIns="92694" tIns="46347" rIns="92694" bIns="46347" rtlCol="0" anchor="b"/>
          <a:lstStyle>
            <a:lvl1pPr algn="r">
              <a:defRPr sz="1200"/>
            </a:lvl1pPr>
          </a:lstStyle>
          <a:p>
            <a:fld id="{88014851-5567-4241-BFB5-79F04860C8E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0773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91"/>
          </a:xfrm>
          <a:prstGeom prst="rect">
            <a:avLst/>
          </a:prstGeom>
        </p:spPr>
        <p:txBody>
          <a:bodyPr vert="horz" lIns="92694" tIns="46347" rIns="92694" bIns="46347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2694" tIns="46347" rIns="92694" bIns="46347" rtlCol="0"/>
          <a:lstStyle>
            <a:lvl1pPr algn="r">
              <a:defRPr sz="1200"/>
            </a:lvl1pPr>
          </a:lstStyle>
          <a:p>
            <a:fld id="{A837C7E9-35AA-4F2A-8F71-21D5D65E1A48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94" tIns="46347" rIns="92694" bIns="46347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2694" tIns="46347" rIns="92694" bIns="4634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1600"/>
            <a:ext cx="2945659" cy="496491"/>
          </a:xfrm>
          <a:prstGeom prst="rect">
            <a:avLst/>
          </a:prstGeom>
        </p:spPr>
        <p:txBody>
          <a:bodyPr vert="horz" lIns="92694" tIns="46347" rIns="92694" bIns="46347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6491"/>
          </a:xfrm>
          <a:prstGeom prst="rect">
            <a:avLst/>
          </a:prstGeom>
        </p:spPr>
        <p:txBody>
          <a:bodyPr vert="horz" lIns="92694" tIns="46347" rIns="92694" bIns="46347" rtlCol="0" anchor="b"/>
          <a:lstStyle>
            <a:lvl1pPr algn="r">
              <a:defRPr sz="1200"/>
            </a:lvl1pPr>
          </a:lstStyle>
          <a:p>
            <a:fld id="{9521697B-63C0-46DF-BE17-997F562F4067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50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1697B-63C0-46DF-BE17-997F562F4067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8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8ADF-0A05-47C3-B855-E8C2281DAB9C}" type="datetimeFigureOut">
              <a:rPr lang="de-DE" smtClean="0"/>
              <a:pPr/>
              <a:t>29.06.2015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DF7A-26C8-46A5-9527-5BC73B6326AF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hyperlink" Target="http://www.zeromq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529834/strtok-wont-accept-char-str" TargetMode="External"/><Relationship Id="rId5" Type="http://schemas.openxmlformats.org/officeDocument/2006/relationships/hyperlink" Target="https://github.com/chubbson/sem_os_hpctf/blob/master/INSTALLZMQ.md" TargetMode="External"/><Relationship Id="rId4" Type="http://schemas.openxmlformats.org/officeDocument/2006/relationships/hyperlink" Target="https://github.com/chubbson/sem_os_hpctf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%C3%98M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214282" y="6488668"/>
            <a:ext cx="338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David Hauri </a:t>
            </a:r>
            <a:r>
              <a:rPr lang="de-CH" dirty="0" smtClean="0"/>
              <a:t>10FS-A</a:t>
            </a:r>
            <a:r>
              <a:rPr lang="de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28. Jun 2015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7056784" cy="200223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de-CH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Concurrent</a:t>
            </a:r>
            <a: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 </a:t>
            </a:r>
            <a:r>
              <a:rPr lang="de-CH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</a:t>
            </a:r>
            <a: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HPCTF – </a:t>
            </a:r>
            <a:r>
              <a:rPr lang="de-CH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Hauronen</a:t>
            </a:r>
            <a: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Patronen’s</a:t>
            </a:r>
            <a: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Capture </a:t>
            </a:r>
            <a:r>
              <a:rPr lang="de-CH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Flag</a:t>
            </a:r>
            <a:r>
              <a:rPr lang="de-CH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CH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ØMQ</a:t>
            </a:r>
            <a:r>
              <a:rPr lang="de-CH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de-CH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CH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</a:t>
            </a:r>
            <a:endParaRPr lang="de-CH" sz="4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6"/>
          <p:cNvSpPr txBox="1">
            <a:spLocks/>
          </p:cNvSpPr>
          <p:nvPr/>
        </p:nvSpPr>
        <p:spPr>
          <a:xfrm>
            <a:off x="609600" y="2908612"/>
            <a:ext cx="7859216" cy="122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CH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</a:t>
            </a:r>
            <a:endParaRPr lang="de-CH" sz="4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31640" y="2492896"/>
            <a:ext cx="676875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sz="2800" dirty="0" smtClean="0"/>
          </a:p>
          <a:p>
            <a:r>
              <a:rPr lang="de-CH" sz="2400" dirty="0" smtClean="0"/>
              <a:t>ZHAW – School of Engineering </a:t>
            </a:r>
          </a:p>
          <a:p>
            <a:endParaRPr lang="de-CH" sz="2400" dirty="0" smtClean="0"/>
          </a:p>
          <a:p>
            <a:r>
              <a:rPr lang="de-CH" sz="2400" dirty="0" smtClean="0"/>
              <a:t>Seminar: 	</a:t>
            </a:r>
            <a:r>
              <a:rPr lang="de-CH" sz="2400" b="1" dirty="0" err="1" smtClean="0"/>
              <a:t>Concurrent</a:t>
            </a:r>
            <a:r>
              <a:rPr lang="de-CH" sz="2400" b="1" dirty="0" smtClean="0"/>
              <a:t> C </a:t>
            </a:r>
            <a:r>
              <a:rPr lang="de-CH" sz="2400" b="1" dirty="0" err="1" smtClean="0"/>
              <a:t>Programming</a:t>
            </a:r>
            <a:r>
              <a:rPr lang="de-CH" sz="2400" b="1" dirty="0" smtClean="0"/>
              <a:t> </a:t>
            </a:r>
          </a:p>
          <a:p>
            <a:r>
              <a:rPr lang="de-CH" sz="2400" dirty="0" smtClean="0"/>
              <a:t>Dozent:	</a:t>
            </a:r>
            <a:r>
              <a:rPr lang="de-CH" sz="2400" b="1" dirty="0" smtClean="0"/>
              <a:t>Nico Schottelius </a:t>
            </a:r>
          </a:p>
          <a:p>
            <a:r>
              <a:rPr lang="de-CH" sz="2400" dirty="0" smtClean="0"/>
              <a:t>Autor: 		</a:t>
            </a:r>
            <a:r>
              <a:rPr lang="de-CH" sz="2400" b="1" dirty="0" smtClean="0"/>
              <a:t>Hauri David </a:t>
            </a:r>
          </a:p>
          <a:p>
            <a:r>
              <a:rPr lang="de-CH" sz="2400" dirty="0" smtClean="0"/>
              <a:t>Datum: 	</a:t>
            </a:r>
            <a:r>
              <a:rPr lang="de-CH" sz="2400" b="1" dirty="0" smtClean="0"/>
              <a:t>28.06.2015 </a:t>
            </a:r>
            <a:endParaRPr lang="de-CH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Load</a:t>
            </a: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Balancer</a:t>
            </a:r>
            <a:r>
              <a:rPr lang="de-CH" sz="4400" dirty="0">
                <a:latin typeface="+mj-lt"/>
                <a:ea typeface="+mj-ea"/>
                <a:cs typeface="+mj-cs"/>
              </a:rPr>
              <a:t> </a:t>
            </a:r>
            <a:r>
              <a:rPr lang="de-CH" sz="4400" dirty="0" smtClean="0">
                <a:latin typeface="+mj-lt"/>
                <a:ea typeface="+mj-ea"/>
                <a:cs typeface="+mj-cs"/>
              </a:rPr>
              <a:t>(Server)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Frontend: ZMQ_ROUTER </a:t>
            </a:r>
            <a:r>
              <a:rPr lang="en-US" sz="3200" dirty="0" smtClean="0"/>
              <a:t>“</a:t>
            </a:r>
            <a:r>
              <a:rPr lang="en-US" sz="3200" dirty="0" err="1" smtClean="0"/>
              <a:t>tcp</a:t>
            </a:r>
            <a:r>
              <a:rPr lang="en-US" sz="3200" dirty="0"/>
              <a:t>://*:</a:t>
            </a:r>
            <a:r>
              <a:rPr lang="en-US" sz="3200" dirty="0" smtClean="0"/>
              <a:t>5555“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Backend: </a:t>
            </a:r>
            <a:r>
              <a:rPr lang="en-US" sz="3200" dirty="0"/>
              <a:t>ZMQ_ROUTER </a:t>
            </a:r>
            <a:r>
              <a:rPr lang="en-US" sz="3200" dirty="0" smtClean="0"/>
              <a:t>“</a:t>
            </a:r>
            <a:r>
              <a:rPr lang="en-US" sz="3200" dirty="0" err="1" smtClean="0"/>
              <a:t>ipc</a:t>
            </a:r>
            <a:r>
              <a:rPr lang="en-US" sz="3200" dirty="0"/>
              <a:t>://</a:t>
            </a:r>
            <a:r>
              <a:rPr lang="en-US" sz="3200" dirty="0" err="1" smtClean="0"/>
              <a:t>backend.ipc</a:t>
            </a:r>
            <a:r>
              <a:rPr lang="en-US" sz="3200" dirty="0" smtClean="0"/>
              <a:t>”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Workerthread</a:t>
            </a:r>
            <a:r>
              <a:rPr lang="en-US" sz="3200" dirty="0" smtClean="0"/>
              <a:t>: ZMQ_REQ “</a:t>
            </a:r>
            <a:r>
              <a:rPr lang="en-US" sz="3200" dirty="0" err="1" smtClean="0"/>
              <a:t>ipc</a:t>
            </a:r>
            <a:r>
              <a:rPr lang="en-US" sz="3200" dirty="0"/>
              <a:t>://</a:t>
            </a:r>
            <a:r>
              <a:rPr lang="en-US" sz="3200" dirty="0" err="1" smtClean="0"/>
              <a:t>backend.ipc</a:t>
            </a:r>
            <a:r>
              <a:rPr lang="en-US" sz="3200" dirty="0" smtClean="0"/>
              <a:t>”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Workerthread</a:t>
            </a:r>
            <a:r>
              <a:rPr lang="en-US" sz="3200" dirty="0" smtClean="0"/>
              <a:t>: Sending Worker Ready on “</a:t>
            </a:r>
            <a:r>
              <a:rPr lang="en-US" sz="3200" dirty="0" err="1" smtClean="0"/>
              <a:t>ipc</a:t>
            </a:r>
            <a:r>
              <a:rPr lang="en-US" sz="3200" dirty="0" smtClean="0"/>
              <a:t>://</a:t>
            </a:r>
            <a:r>
              <a:rPr lang="en-US" sz="3200" dirty="0" err="1" smtClean="0"/>
              <a:t>backend.ipc</a:t>
            </a:r>
            <a:r>
              <a:rPr lang="en-US" sz="3200" dirty="0" smtClean="0"/>
              <a:t>“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Loop </a:t>
            </a:r>
            <a:r>
              <a:rPr lang="en-US" sz="3200" dirty="0" err="1" smtClean="0"/>
              <a:t>Workerthread</a:t>
            </a:r>
            <a:r>
              <a:rPr lang="en-US" sz="3200" dirty="0" smtClean="0"/>
              <a:t>: Receive </a:t>
            </a:r>
            <a:r>
              <a:rPr lang="en-US" sz="3200" dirty="0" err="1" smtClean="0"/>
              <a:t>Msg</a:t>
            </a:r>
            <a:r>
              <a:rPr lang="en-US" sz="3200" dirty="0" smtClean="0"/>
              <a:t>, get last Frame (Commando), Handle </a:t>
            </a:r>
            <a:r>
              <a:rPr lang="en-US" sz="3200" dirty="0" err="1" smtClean="0"/>
              <a:t>cmd</a:t>
            </a:r>
            <a:r>
              <a:rPr lang="en-US" sz="3200" dirty="0" smtClean="0"/>
              <a:t>, reset frame with answer, send (response) to “</a:t>
            </a:r>
            <a:r>
              <a:rPr lang="en-US" sz="3200" dirty="0" err="1" smtClean="0"/>
              <a:t>ipc</a:t>
            </a:r>
            <a:r>
              <a:rPr lang="en-US" sz="3200" dirty="0" smtClean="0"/>
              <a:t>://</a:t>
            </a:r>
            <a:r>
              <a:rPr lang="en-US" sz="3200" dirty="0" err="1" smtClean="0"/>
              <a:t>backend.ipc</a:t>
            </a:r>
            <a:r>
              <a:rPr lang="en-US" sz="3200" dirty="0" smtClean="0"/>
              <a:t>”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Poll On Backend “</a:t>
            </a:r>
            <a:r>
              <a:rPr lang="en-US" sz="3200" dirty="0" err="1" smtClean="0"/>
              <a:t>ipc</a:t>
            </a:r>
            <a:r>
              <a:rPr lang="en-US" sz="3200" dirty="0" smtClean="0"/>
              <a:t>://</a:t>
            </a:r>
            <a:r>
              <a:rPr lang="en-US" sz="3200" dirty="0" err="1" smtClean="0"/>
              <a:t>backend.ipc</a:t>
            </a:r>
            <a:r>
              <a:rPr lang="en-US" sz="3200" dirty="0" smtClean="0"/>
              <a:t>” -&gt; </a:t>
            </a:r>
            <a:r>
              <a:rPr lang="en-US" sz="3200" dirty="0" err="1" smtClean="0"/>
              <a:t>handle_Backend</a:t>
            </a:r>
            <a:endParaRPr lang="en-U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Handle_Backend</a:t>
            </a:r>
            <a:r>
              <a:rPr lang="en-US" sz="3200" dirty="0" smtClean="0"/>
              <a:t>: Receive </a:t>
            </a:r>
            <a:r>
              <a:rPr lang="en-US" sz="3200" dirty="0" err="1" smtClean="0"/>
              <a:t>Msg</a:t>
            </a:r>
            <a:r>
              <a:rPr lang="en-US" sz="3200" dirty="0"/>
              <a:t> </a:t>
            </a:r>
            <a:r>
              <a:rPr lang="en-US" sz="3200" dirty="0" smtClean="0"/>
              <a:t>from “</a:t>
            </a:r>
            <a:r>
              <a:rPr lang="en-US" sz="3200" dirty="0" err="1" smtClean="0"/>
              <a:t>ipc</a:t>
            </a:r>
            <a:r>
              <a:rPr lang="en-US" sz="3200" dirty="0" smtClean="0"/>
              <a:t>://</a:t>
            </a:r>
            <a:r>
              <a:rPr lang="en-US" sz="3200" dirty="0" err="1" smtClean="0"/>
              <a:t>Backend.ipc</a:t>
            </a:r>
            <a:r>
              <a:rPr lang="en-US" sz="3200" dirty="0" smtClean="0"/>
              <a:t>”, unwrap identity from </a:t>
            </a:r>
            <a:r>
              <a:rPr lang="en-US" sz="3200" dirty="0" err="1" smtClean="0"/>
              <a:t>Msg</a:t>
            </a:r>
            <a:r>
              <a:rPr lang="en-US" sz="3200" dirty="0" smtClean="0"/>
              <a:t>, append identity to workers list.  If there is just 1 Worker, poll “</a:t>
            </a:r>
            <a:r>
              <a:rPr lang="en-US" sz="3200" dirty="0" err="1" smtClean="0"/>
              <a:t>tcp</a:t>
            </a:r>
            <a:r>
              <a:rPr lang="en-US" sz="3200" dirty="0" smtClean="0"/>
              <a:t>://*:5555” -&gt; </a:t>
            </a:r>
            <a:r>
              <a:rPr lang="en-US" sz="3200" dirty="0" err="1" smtClean="0"/>
              <a:t>handle_frontend</a:t>
            </a:r>
            <a:r>
              <a:rPr lang="en-US" sz="3200" dirty="0" smtClean="0"/>
              <a:t> if there is a Msg.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Hanlde_Backend</a:t>
            </a:r>
            <a:r>
              <a:rPr lang="en-US" sz="3200" dirty="0" smtClean="0"/>
              <a:t>: If there is a </a:t>
            </a:r>
            <a:r>
              <a:rPr lang="en-US" sz="3200" dirty="0" err="1" smtClean="0"/>
              <a:t>Msg</a:t>
            </a:r>
            <a:r>
              <a:rPr lang="en-US" sz="3200" dirty="0" smtClean="0"/>
              <a:t> is ‘Worker Ready’ drop it otherwise, forward it to Frontend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/>
              <a:t>Hanlde_Frontend</a:t>
            </a:r>
            <a:r>
              <a:rPr lang="en-US" sz="3200" dirty="0" smtClean="0"/>
              <a:t>: Receive </a:t>
            </a:r>
            <a:r>
              <a:rPr lang="en-US" sz="3200" dirty="0" err="1" smtClean="0"/>
              <a:t>Msg</a:t>
            </a:r>
            <a:r>
              <a:rPr lang="en-US" sz="3200" dirty="0" smtClean="0"/>
              <a:t> from “</a:t>
            </a:r>
            <a:r>
              <a:rPr lang="en-US" sz="3200" dirty="0" err="1" smtClean="0"/>
              <a:t>tcp</a:t>
            </a:r>
            <a:r>
              <a:rPr lang="en-US" sz="3200" dirty="0" smtClean="0"/>
              <a:t>://*:5555”, get a available worker form list and wrap </a:t>
            </a:r>
            <a:r>
              <a:rPr lang="en-US" sz="3200" dirty="0" err="1" smtClean="0"/>
              <a:t>msg</a:t>
            </a:r>
            <a:r>
              <a:rPr lang="en-US" sz="3200" dirty="0" smtClean="0"/>
              <a:t> with the worker pointer. Send wrapped </a:t>
            </a:r>
            <a:r>
              <a:rPr lang="en-US" sz="3200" dirty="0" err="1" smtClean="0"/>
              <a:t>Msg</a:t>
            </a:r>
            <a:r>
              <a:rPr lang="en-US" sz="3200" dirty="0" smtClean="0"/>
              <a:t> to Backend “</a:t>
            </a:r>
            <a:r>
              <a:rPr lang="en-US" sz="3200" dirty="0" err="1" smtClean="0"/>
              <a:t>ipc</a:t>
            </a:r>
            <a:r>
              <a:rPr lang="en-US" sz="3200" dirty="0" smtClean="0"/>
              <a:t>://</a:t>
            </a:r>
            <a:r>
              <a:rPr lang="en-US" sz="3200" dirty="0" err="1" smtClean="0"/>
              <a:t>backend.ipc</a:t>
            </a:r>
            <a:r>
              <a:rPr lang="en-US" sz="3200" dirty="0" smtClean="0"/>
              <a:t>”. If then no more available workers left, cancel </a:t>
            </a:r>
            <a:r>
              <a:rPr lang="en-US" sz="3200" dirty="0" err="1" smtClean="0"/>
              <a:t>poller</a:t>
            </a:r>
            <a:r>
              <a:rPr lang="en-US" sz="3200" dirty="0" smtClean="0"/>
              <a:t> which </a:t>
            </a:r>
            <a:r>
              <a:rPr lang="en-US" sz="3200" dirty="0" err="1" smtClean="0"/>
              <a:t>handle_frontend</a:t>
            </a:r>
            <a:r>
              <a:rPr lang="en-US" sz="3200" dirty="0" smtClean="0"/>
              <a:t> on frontend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lvl="0">
              <a:spcBef>
                <a:spcPct val="20000"/>
              </a:spcBef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Balancer</a:t>
            </a:r>
            <a:r>
              <a:rPr lang="de-CH" dirty="0"/>
              <a:t> (</a:t>
            </a:r>
            <a:r>
              <a:rPr lang="de-CH" dirty="0" err="1"/>
              <a:t>Sequence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1520" y="920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lvl="0">
              <a:spcBef>
                <a:spcPct val="20000"/>
              </a:spcBef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7137908" cy="6573221"/>
          </a:xfrm>
        </p:spPr>
      </p:pic>
    </p:spTree>
    <p:extLst>
      <p:ext uri="{BB962C8B-B14F-4D97-AF65-F5344CB8AC3E}">
        <p14:creationId xmlns:p14="http://schemas.microsoft.com/office/powerpoint/2010/main" val="41593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err="1" smtClean="0"/>
              <a:t>Shared</a:t>
            </a:r>
            <a:r>
              <a:rPr lang="de-CH" dirty="0" smtClean="0"/>
              <a:t> Key Value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Server ZMQ_PUB -&gt; “</a:t>
            </a:r>
            <a:r>
              <a:rPr lang="en-US" dirty="0" err="1" smtClean="0"/>
              <a:t>tcp</a:t>
            </a:r>
            <a:r>
              <a:rPr lang="en-US" dirty="0" smtClean="0"/>
              <a:t>://*:5556” 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Server </a:t>
            </a:r>
            <a:r>
              <a:rPr lang="en-US" dirty="0" err="1" smtClean="0"/>
              <a:t>Sendet</a:t>
            </a:r>
            <a:r>
              <a:rPr lang="en-US" dirty="0" smtClean="0"/>
              <a:t> </a:t>
            </a:r>
            <a:r>
              <a:rPr lang="en-US" dirty="0" err="1" smtClean="0"/>
              <a:t>asynchron</a:t>
            </a:r>
            <a:r>
              <a:rPr lang="en-US" dirty="0" smtClean="0"/>
              <a:t> Status updates.</a:t>
            </a:r>
          </a:p>
          <a:p>
            <a:pPr lvl="0">
              <a:defRPr/>
            </a:pPr>
            <a:r>
              <a:rPr lang="en-US" dirty="0" err="1" smtClean="0"/>
              <a:t>Jeder</a:t>
            </a:r>
            <a:r>
              <a:rPr lang="en-US" dirty="0" smtClean="0"/>
              <a:t> Client, </a:t>
            </a:r>
            <a:r>
              <a:rPr lang="en-US" dirty="0" err="1" smtClean="0"/>
              <a:t>FieldViewer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Statusmeldungen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ubscriben</a:t>
            </a:r>
            <a:r>
              <a:rPr lang="en-US" dirty="0" smtClean="0"/>
              <a:t> und local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KVHash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KVHash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auf die </a:t>
            </a:r>
            <a:r>
              <a:rPr lang="en-US" dirty="0" err="1" smtClean="0"/>
              <a:t>gewünschten</a:t>
            </a:r>
            <a:r>
              <a:rPr lang="en-US" dirty="0" smtClean="0"/>
              <a:t> </a:t>
            </a:r>
            <a:r>
              <a:rPr lang="en-US" dirty="0" err="1" smtClean="0"/>
              <a:t>Werde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 </a:t>
            </a:r>
            <a:r>
              <a:rPr lang="en-US" dirty="0" err="1" smtClean="0"/>
              <a:t>abgefragt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</a:p>
          <a:p>
            <a:pPr lvl="0">
              <a:defRPr/>
            </a:pPr>
            <a:endParaRPr lang="en-US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50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err="1" smtClean="0"/>
              <a:t>Shared</a:t>
            </a:r>
            <a:r>
              <a:rPr lang="de-CH" dirty="0" smtClean="0"/>
              <a:t> Key Value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err="1" smtClean="0"/>
              <a:t>Verwendete</a:t>
            </a:r>
            <a:r>
              <a:rPr lang="en-US" dirty="0" smtClean="0"/>
              <a:t> KV States</a:t>
            </a:r>
          </a:p>
          <a:p>
            <a:pPr lvl="1">
              <a:defRPr/>
            </a:pPr>
            <a:r>
              <a:rPr lang="en-US" dirty="0" smtClean="0"/>
              <a:t>[</a:t>
            </a:r>
            <a:r>
              <a:rPr lang="en-US" dirty="0" err="1" smtClean="0"/>
              <a:t>fldlen</a:t>
            </a:r>
            <a:r>
              <a:rPr lang="en-US" dirty="0" smtClean="0"/>
              <a:t>] 	</a:t>
            </a:r>
            <a:r>
              <a:rPr lang="en-US" dirty="0" err="1" smtClean="0"/>
              <a:t>int</a:t>
            </a:r>
            <a:r>
              <a:rPr lang="en-US" dirty="0" smtClean="0"/>
              <a:t>: Size N</a:t>
            </a:r>
          </a:p>
          <a:p>
            <a:pPr lvl="1">
              <a:defRPr/>
            </a:pPr>
            <a:r>
              <a:rPr lang="en-US" dirty="0" smtClean="0"/>
              <a:t>[%d][%d] 	char *: Field Owner</a:t>
            </a:r>
          </a:p>
          <a:p>
            <a:pPr lvl="1"/>
            <a:r>
              <a:rPr lang="en-US" dirty="0" smtClean="0"/>
              <a:t>[state]		</a:t>
            </a:r>
            <a:r>
              <a:rPr lang="en-US" dirty="0" err="1" smtClean="0"/>
              <a:t>int</a:t>
            </a:r>
            <a:r>
              <a:rPr lang="en-US" dirty="0" smtClean="0"/>
              <a:t>: Game State </a:t>
            </a:r>
            <a:r>
              <a:rPr lang="de-CH" dirty="0"/>
              <a:t>FINISHED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			RUNNING</a:t>
            </a:r>
            <a:r>
              <a:rPr lang="de-CH" dirty="0"/>
              <a:t>, </a:t>
            </a:r>
            <a:r>
              <a:rPr lang="de-CH" dirty="0" smtClean="0"/>
              <a:t>WAITING4PLAYERS</a:t>
            </a:r>
          </a:p>
          <a:p>
            <a:pPr lvl="1">
              <a:defRPr/>
            </a:pPr>
            <a:r>
              <a:rPr lang="en-US" dirty="0" smtClean="0"/>
              <a:t>[winner]	char *: winner Name</a:t>
            </a:r>
          </a:p>
          <a:p>
            <a:pPr lvl="1">
              <a:defRPr/>
            </a:pPr>
            <a:r>
              <a:rPr lang="en-US" dirty="0" smtClean="0"/>
              <a:t>{%s} 		</a:t>
            </a:r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PlayerId</a:t>
            </a:r>
            <a:endParaRPr lang="en-US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06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/>
          </a:bodyPr>
          <a:lstStyle/>
          <a:p>
            <a:pPr lvl="0"/>
            <a:r>
              <a:rPr lang="de-CH" dirty="0" err="1" smtClean="0"/>
              <a:t>PlayerId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FieldOwner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err="1" smtClean="0"/>
              <a:t>Req</a:t>
            </a:r>
            <a:r>
              <a:rPr lang="en-US" dirty="0" smtClean="0"/>
              <a:t>: Name des </a:t>
            </a:r>
            <a:r>
              <a:rPr lang="en-US" dirty="0" err="1"/>
              <a:t>S</a:t>
            </a:r>
            <a:r>
              <a:rPr lang="en-US" dirty="0" err="1" smtClean="0"/>
              <a:t>pielers</a:t>
            </a:r>
            <a:r>
              <a:rPr lang="en-US" dirty="0" smtClean="0"/>
              <a:t> </a:t>
            </a:r>
            <a:r>
              <a:rPr lang="en-US" dirty="0" err="1" smtClean="0"/>
              <a:t>steht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Feld. </a:t>
            </a:r>
          </a:p>
          <a:p>
            <a:pPr lvl="0">
              <a:defRPr/>
            </a:pPr>
            <a:r>
              <a:rPr lang="en-US" dirty="0" smtClean="0"/>
              <a:t>Owner der Fields </a:t>
            </a:r>
            <a:r>
              <a:rPr lang="en-US" dirty="0" err="1" smtClean="0"/>
              <a:t>als</a:t>
            </a:r>
            <a:r>
              <a:rPr lang="en-US" dirty="0" smtClean="0"/>
              <a:t> char *</a:t>
            </a:r>
          </a:p>
          <a:p>
            <a:pPr lvl="0">
              <a:defRPr/>
            </a:pPr>
            <a:r>
              <a:rPr lang="en-US" dirty="0" smtClean="0"/>
              <a:t>Problem: </a:t>
            </a:r>
            <a:r>
              <a:rPr lang="en-US" dirty="0" err="1" smtClean="0"/>
              <a:t>Mit</a:t>
            </a:r>
            <a:r>
              <a:rPr lang="en-US" dirty="0" smtClean="0"/>
              <a:t> char *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in der CMD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schönes</a:t>
            </a:r>
            <a:r>
              <a:rPr lang="en-US" dirty="0" smtClean="0"/>
              <a:t> Feld </a:t>
            </a:r>
            <a:r>
              <a:rPr lang="en-US" dirty="0" err="1"/>
              <a:t>z</a:t>
            </a:r>
            <a:r>
              <a:rPr lang="en-US" dirty="0" err="1" smtClean="0"/>
              <a:t>eichnen</a:t>
            </a:r>
            <a:r>
              <a:rPr lang="en-US" dirty="0" smtClean="0"/>
              <a:t>.</a:t>
            </a:r>
          </a:p>
          <a:p>
            <a:pPr lvl="0">
              <a:defRPr/>
            </a:pPr>
            <a:r>
              <a:rPr lang="en-US" dirty="0" smtClean="0"/>
              <a:t>Server published </a:t>
            </a:r>
            <a:r>
              <a:rPr lang="en-US" dirty="0" err="1" smtClean="0"/>
              <a:t>eindeutige</a:t>
            </a:r>
            <a:r>
              <a:rPr lang="en-US" dirty="0" smtClean="0"/>
              <a:t> </a:t>
            </a:r>
            <a:r>
              <a:rPr lang="en-US" dirty="0" err="1" smtClean="0"/>
              <a:t>PlayerId</a:t>
            </a:r>
            <a:r>
              <a:rPr lang="en-US" dirty="0" smtClean="0"/>
              <a:t> pro </a:t>
            </a:r>
            <a:r>
              <a:rPr lang="en-US" dirty="0" err="1" smtClean="0"/>
              <a:t>Spieler</a:t>
            </a:r>
            <a:r>
              <a:rPr lang="en-US" dirty="0" smtClean="0"/>
              <a:t>.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51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/>
          </a:bodyPr>
          <a:lstStyle/>
          <a:p>
            <a:pPr lvl="0"/>
            <a:r>
              <a:rPr lang="de-CH" dirty="0" smtClean="0"/>
              <a:t>Synchronisation Task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Server </a:t>
            </a:r>
            <a:r>
              <a:rPr lang="en-US" dirty="0" err="1" smtClean="0"/>
              <a:t>bemerkt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Disconnects.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Client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reconnecten</a:t>
            </a:r>
            <a:r>
              <a:rPr lang="en-US" dirty="0" smtClean="0"/>
              <a:t>. </a:t>
            </a:r>
          </a:p>
          <a:p>
            <a:pPr lvl="0">
              <a:defRPr/>
            </a:pPr>
            <a:r>
              <a:rPr lang="en-US" dirty="0" err="1" smtClean="0"/>
              <a:t>Synchronisation</a:t>
            </a:r>
            <a:r>
              <a:rPr lang="en-US" dirty="0" smtClean="0"/>
              <a:t> tasks (~1s): </a:t>
            </a:r>
          </a:p>
          <a:p>
            <a:pPr lvl="1">
              <a:defRPr/>
            </a:pPr>
            <a:r>
              <a:rPr lang="en-US" dirty="0" smtClean="0"/>
              <a:t>Game State</a:t>
            </a:r>
          </a:p>
          <a:p>
            <a:pPr lvl="1">
              <a:defRPr/>
            </a:pPr>
            <a:r>
              <a:rPr lang="en-US" dirty="0" err="1" smtClean="0"/>
              <a:t>FieldSize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PlayerName:Id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Fieldowner</a:t>
            </a:r>
            <a:endParaRPr lang="en-US" dirty="0" smtClean="0"/>
          </a:p>
          <a:p>
            <a:pPr marL="457200" lvl="1" indent="0">
              <a:buNone/>
              <a:defRPr/>
            </a:pPr>
            <a:endParaRPr lang="en-US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72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/>
          </a:bodyPr>
          <a:lstStyle/>
          <a:p>
            <a:pPr lvl="0"/>
            <a:r>
              <a:rPr lang="de-CH" dirty="0" smtClean="0"/>
              <a:t>Environment</a:t>
            </a: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Win 7 -&gt; VMWare Fedora 17 x86</a:t>
            </a:r>
          </a:p>
          <a:p>
            <a:pPr lvl="0">
              <a:defRPr/>
            </a:pPr>
            <a:r>
              <a:rPr lang="en-US" dirty="0" smtClean="0"/>
              <a:t>Sublime</a:t>
            </a:r>
          </a:p>
          <a:p>
            <a:pPr lvl="0">
              <a:defRPr/>
            </a:pPr>
            <a:r>
              <a:rPr lang="en-US" dirty="0" smtClean="0"/>
              <a:t>Terminal</a:t>
            </a:r>
          </a:p>
          <a:p>
            <a:pPr lvl="0">
              <a:defRPr/>
            </a:pPr>
            <a:r>
              <a:rPr lang="en-US" dirty="0" err="1" smtClean="0"/>
              <a:t>ZeroMQ</a:t>
            </a:r>
            <a:r>
              <a:rPr lang="en-US" dirty="0" smtClean="0"/>
              <a:t> 4.2.0</a:t>
            </a:r>
          </a:p>
          <a:p>
            <a:pPr marL="457200" lvl="1" indent="0">
              <a:buNone/>
              <a:defRPr/>
            </a:pPr>
            <a:endParaRPr lang="en-US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1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5962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600" dirty="0" smtClean="0">
                <a:latin typeface="+mj-lt"/>
                <a:ea typeface="+mj-ea"/>
                <a:cs typeface="+mj-cs"/>
              </a:rPr>
              <a:t>Demo </a:t>
            </a:r>
            <a:endParaRPr kumimoji="0" lang="de-CH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4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smtClean="0"/>
              <a:t>Einleitung</a:t>
            </a:r>
          </a:p>
          <a:p>
            <a:r>
              <a:rPr lang="de-CH" dirty="0" err="1" smtClean="0"/>
              <a:t>ZeroMQ</a:t>
            </a:r>
            <a:endParaRPr lang="de-CH" dirty="0" smtClean="0"/>
          </a:p>
          <a:p>
            <a:r>
              <a:rPr lang="de-CH" dirty="0" smtClean="0"/>
              <a:t>Spielprinzip</a:t>
            </a:r>
          </a:p>
          <a:p>
            <a:r>
              <a:rPr lang="de-CH" dirty="0" smtClean="0"/>
              <a:t>Max Player </a:t>
            </a:r>
            <a:r>
              <a:rPr lang="de-CH" dirty="0" err="1" smtClean="0"/>
              <a:t>count</a:t>
            </a:r>
            <a:endParaRPr lang="de-CH" dirty="0" smtClean="0"/>
          </a:p>
          <a:p>
            <a:r>
              <a:rPr lang="de-CH" dirty="0" err="1" smtClean="0"/>
              <a:t>PlayerId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Printable</a:t>
            </a:r>
            <a:r>
              <a:rPr lang="de-CH" dirty="0" smtClean="0"/>
              <a:t> </a:t>
            </a:r>
            <a:r>
              <a:rPr lang="de-CH" dirty="0" err="1" smtClean="0"/>
              <a:t>char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endParaRPr lang="de-CH" dirty="0" smtClean="0"/>
          </a:p>
          <a:p>
            <a:r>
              <a:rPr lang="de-CH" dirty="0" smtClean="0"/>
              <a:t>Request - </a:t>
            </a:r>
            <a:r>
              <a:rPr lang="de-CH" dirty="0" err="1" smtClean="0"/>
              <a:t>Reply</a:t>
            </a:r>
            <a:endParaRPr lang="de-CH" dirty="0" smtClean="0"/>
          </a:p>
          <a:p>
            <a:r>
              <a:rPr lang="de-CH" dirty="0" err="1" smtClean="0"/>
              <a:t>Load</a:t>
            </a:r>
            <a:r>
              <a:rPr lang="de-CH" dirty="0" smtClean="0"/>
              <a:t> </a:t>
            </a:r>
            <a:r>
              <a:rPr lang="de-CH" dirty="0" err="1" smtClean="0"/>
              <a:t>Balancer</a:t>
            </a:r>
            <a:endParaRPr lang="de-CH" dirty="0" smtClean="0"/>
          </a:p>
          <a:p>
            <a:r>
              <a:rPr lang="de-CH" dirty="0" err="1" smtClean="0"/>
              <a:t>Shared</a:t>
            </a:r>
            <a:r>
              <a:rPr lang="de-CH" dirty="0" smtClean="0"/>
              <a:t> Key Value </a:t>
            </a:r>
            <a:r>
              <a:rPr lang="de-CH" dirty="0" err="1" smtClean="0"/>
              <a:t>Map</a:t>
            </a:r>
            <a:endParaRPr lang="de-CH" dirty="0" smtClean="0"/>
          </a:p>
          <a:p>
            <a:r>
              <a:rPr lang="de-CH" dirty="0" err="1" smtClean="0"/>
              <a:t>PlayerId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FieldOwner</a:t>
            </a:r>
            <a:endParaRPr lang="de-CH" dirty="0" smtClean="0"/>
          </a:p>
          <a:p>
            <a:r>
              <a:rPr lang="de-CH" dirty="0" smtClean="0"/>
              <a:t>Synchronisation Tasks</a:t>
            </a:r>
          </a:p>
          <a:p>
            <a:r>
              <a:rPr lang="de-CH" dirty="0" smtClean="0"/>
              <a:t>Environment</a:t>
            </a:r>
          </a:p>
          <a:p>
            <a:r>
              <a:rPr lang="de-CH" dirty="0" smtClean="0"/>
              <a:t>Frage / Demo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Einleitung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de-CH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lang="de-CH" sz="3200" dirty="0"/>
              <a:t>: </a:t>
            </a:r>
            <a:r>
              <a:rPr lang="de-CH" sz="3200" dirty="0" smtClean="0"/>
              <a:t/>
            </a:r>
            <a:br>
              <a:rPr lang="de-CH" sz="3200" dirty="0" smtClean="0"/>
            </a:br>
            <a:r>
              <a:rPr lang="de-CH" sz="2800" dirty="0">
                <a:hlinkClick r:id="rId4"/>
              </a:rPr>
              <a:t>https://github.com/chubbson/sem_os_hpctf/</a:t>
            </a:r>
            <a:endParaRPr lang="de-CH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 smtClean="0"/>
              <a:t>ØMQ </a:t>
            </a:r>
            <a:r>
              <a:rPr lang="de-CH" sz="3200" dirty="0" err="1" smtClean="0"/>
              <a:t>installation</a:t>
            </a:r>
            <a:r>
              <a:rPr lang="de-CH" sz="3200" dirty="0" smtClean="0"/>
              <a:t> </a:t>
            </a:r>
            <a:r>
              <a:rPr lang="de-CH" sz="3200" dirty="0" err="1" smtClean="0"/>
              <a:t>guide</a:t>
            </a:r>
            <a:r>
              <a:rPr lang="de-CH" sz="3200" dirty="0" smtClean="0"/>
              <a:t> </a:t>
            </a:r>
            <a:r>
              <a:rPr lang="de-CH" sz="3200" dirty="0" err="1" smtClean="0"/>
              <a:t>by</a:t>
            </a:r>
            <a:r>
              <a:rPr lang="de-CH" sz="3200" dirty="0" smtClean="0"/>
              <a:t> David </a:t>
            </a:r>
            <a:r>
              <a:rPr lang="de-CH" sz="3200" dirty="0"/>
              <a:t>Hauri </a:t>
            </a:r>
            <a:br>
              <a:rPr lang="de-CH" sz="3200" dirty="0"/>
            </a:br>
            <a:r>
              <a:rPr lang="de-CH" sz="2800" dirty="0">
                <a:hlinkClick r:id="rId5"/>
              </a:rPr>
              <a:t>https://github.com/chubbson/sem_os_hpctf/blob/master/INSTALLZMQ.md</a:t>
            </a:r>
            <a:endParaRPr lang="de-CH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 err="1" smtClean="0"/>
              <a:t>Stack</a:t>
            </a:r>
            <a:r>
              <a:rPr lang="de-CH" sz="3200" dirty="0" smtClean="0"/>
              <a:t> Overflow </a:t>
            </a:r>
            <a:r>
              <a:rPr lang="de-CH" sz="3200" dirty="0" err="1" smtClean="0"/>
              <a:t>strtok</a:t>
            </a:r>
            <a:r>
              <a:rPr lang="de-CH" sz="3200" dirty="0" smtClean="0"/>
              <a:t> HAD</a:t>
            </a:r>
            <a:r>
              <a:rPr lang="de-CH" sz="3200" dirty="0"/>
              <a:t>: </a:t>
            </a:r>
            <a:br>
              <a:rPr lang="de-CH" sz="3200" dirty="0"/>
            </a:br>
            <a:r>
              <a:rPr lang="de-CH" sz="2800" dirty="0">
                <a:hlinkClick r:id="rId6"/>
              </a:rPr>
              <a:t>http://</a:t>
            </a:r>
            <a:r>
              <a:rPr lang="de-CH" sz="2800" dirty="0" smtClean="0">
                <a:hlinkClick r:id="rId6"/>
              </a:rPr>
              <a:t>stackoverflow.com/questions/2529834/strtok-wont-accept-char-str</a:t>
            </a:r>
            <a:endParaRPr lang="de-CH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/>
              <a:t>ØMQ:</a:t>
            </a:r>
            <a:br>
              <a:rPr lang="de-CH" sz="3200" dirty="0"/>
            </a:br>
            <a:r>
              <a:rPr lang="de-CH" sz="2800" dirty="0">
                <a:hlinkClick r:id="rId7"/>
              </a:rPr>
              <a:t>http://</a:t>
            </a:r>
            <a:r>
              <a:rPr lang="de-CH" sz="2800" dirty="0" smtClean="0">
                <a:hlinkClick r:id="rId7"/>
              </a:rPr>
              <a:t>www.zeromq.org</a:t>
            </a:r>
            <a:endParaRPr lang="de-CH" sz="2800" dirty="0" smtClean="0"/>
          </a:p>
          <a:p>
            <a:pPr lvl="0">
              <a:spcBef>
                <a:spcPct val="20000"/>
              </a:spcBef>
              <a:defRPr/>
            </a:pPr>
            <a:endParaRPr lang="de-CH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CH" sz="4400" b="1" dirty="0" err="1" smtClean="0"/>
              <a:t>ZeroMQ</a:t>
            </a:r>
            <a:r>
              <a:rPr lang="de-CH" sz="4400" dirty="0" smtClean="0"/>
              <a:t>, ØMQ</a:t>
            </a:r>
            <a:endParaRPr lang="de-CH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ØMQ (also spelled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ZeroMQ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0MQ or ZMQ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high-performance asynchronous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aimed at use in scalable distributed or concurrent applications. It provides a message queue, but unlike message-oriented middleware, a ØMQ system can run without a dedicated message broker. The library is designed to have a familiar socket-style API.</a:t>
            </a:r>
            <a:endParaRPr lang="de-CH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 smtClean="0">
                <a:hlinkClick r:id="rId4"/>
              </a:rPr>
              <a:t>http</a:t>
            </a:r>
            <a:r>
              <a:rPr lang="en-GB" sz="3200" dirty="0">
                <a:hlinkClick r:id="rId4"/>
              </a:rPr>
              <a:t>://en.wikipedia.org/wiki/%C3%98MQ</a:t>
            </a:r>
            <a:endParaRPr lang="de-CH" sz="3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Spielprinzip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 smtClean="0"/>
              <a:t>Mehrere Spieler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 smtClean="0"/>
              <a:t>Ein Server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 smtClean="0"/>
              <a:t>n*n Felder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 smtClean="0"/>
              <a:t>Capture The </a:t>
            </a:r>
            <a:r>
              <a:rPr lang="de-CH" sz="3200" dirty="0" err="1" smtClean="0"/>
              <a:t>Flag</a:t>
            </a:r>
            <a:endParaRPr lang="de-CH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 err="1" smtClean="0"/>
              <a:t>Own</a:t>
            </a:r>
            <a:r>
              <a:rPr lang="de-CH" sz="3200" dirty="0" smtClean="0"/>
              <a:t> all Flags -&gt; Winner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CH" sz="3200" dirty="0"/>
              <a:t>TCP/IP -&gt; </a:t>
            </a:r>
            <a:r>
              <a:rPr lang="de-CH" sz="3200" dirty="0" smtClean="0"/>
              <a:t>ØMQ</a:t>
            </a: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4400" noProof="0" dirty="0" smtClean="0">
                <a:latin typeface="+mj-lt"/>
                <a:ea typeface="+mj-ea"/>
                <a:cs typeface="+mj-cs"/>
              </a:rPr>
              <a:t>Max Player </a:t>
            </a:r>
            <a:r>
              <a:rPr lang="de-CH" sz="4400" noProof="0" dirty="0" err="1" smtClean="0">
                <a:latin typeface="+mj-lt"/>
                <a:ea typeface="+mj-ea"/>
                <a:cs typeface="+mj-cs"/>
              </a:rPr>
              <a:t>count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3200" i="1" dirty="0" smtClean="0"/>
                  <a:t>1 Terminal character = 1 Field (Owner)</a:t>
                </a:r>
              </a:p>
              <a:p>
                <a:endParaRPr lang="en-US" sz="3200" i="1" dirty="0" smtClean="0"/>
              </a:p>
              <a:p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CH" sz="3200" dirty="0" smtClean="0"/>
                  <a:t>	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CH" sz="3200" dirty="0" smtClean="0"/>
                  <a:t>26 </a:t>
                </a:r>
                <a:r>
                  <a:rPr lang="de-CH" sz="3200" dirty="0"/>
                  <a:t>[Letters </a:t>
                </a:r>
                <a:r>
                  <a:rPr lang="de-CH" sz="3200" dirty="0" err="1"/>
                  <a:t>a..z</a:t>
                </a:r>
                <a:r>
                  <a:rPr lang="de-CH" sz="3200" dirty="0" smtClean="0"/>
                  <a:t>] </a:t>
                </a:r>
                <a:endParaRPr lang="de-CH" sz="3200" dirty="0"/>
              </a:p>
              <a:p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 smtClean="0"/>
                  <a:t>6   [</a:t>
                </a:r>
                <a:r>
                  <a:rPr lang="en-US" sz="3200" dirty="0"/>
                  <a:t>Colors]	</a:t>
                </a:r>
                <a:endParaRPr lang="de-CH" sz="3200" dirty="0"/>
              </a:p>
              <a:p>
                <a:endParaRPr lang="de-CH" sz="3200" i="1" dirty="0"/>
              </a:p>
              <a:p>
                <a:r>
                  <a:rPr lang="de-CH" sz="3200" i="1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sz="32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de-CH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</m:d>
                  </m:oMath>
                </a14:m>
                <a:endParaRPr lang="de-CH" sz="3200" dirty="0"/>
              </a:p>
              <a:p>
                <a:r>
                  <a:rPr lang="en-US" sz="3200" dirty="0"/>
                  <a:t>	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sz="32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de-CH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CH" sz="3200" i="1">
                        <a:latin typeface="Cambria Math" panose="02040503050406030204" pitchFamily="18" charset="0"/>
                      </a:rPr>
                      <m:t>=6+</m:t>
                    </m:r>
                    <m:r>
                      <a:rPr lang="de-CH" sz="3200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de-CH" sz="3200" i="1">
                        <a:latin typeface="Cambria Math" panose="02040503050406030204" pitchFamily="18" charset="0"/>
                      </a:rPr>
                      <m:t>∗26∗2</m:t>
                    </m:r>
                  </m:oMath>
                </a14:m>
                <a:r>
                  <a:rPr lang="de-CH" sz="3200" dirty="0"/>
                  <a:t> </a:t>
                </a:r>
                <a:r>
                  <a:rPr lang="de-CH" sz="3200" dirty="0" smtClean="0"/>
                  <a:t>= </a:t>
                </a:r>
                <a:r>
                  <a:rPr lang="de-CH" sz="3200" dirty="0"/>
                  <a:t>1878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de-CH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de-CH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de-CH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de-CH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0" y="2204864"/>
            <a:ext cx="6978302" cy="3806347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4400" noProof="0" dirty="0" smtClean="0">
                <a:latin typeface="+mj-lt"/>
                <a:ea typeface="+mj-ea"/>
                <a:cs typeface="+mj-cs"/>
              </a:rPr>
              <a:t>Max Player </a:t>
            </a:r>
            <a:r>
              <a:rPr lang="de-CH" sz="4400" noProof="0" dirty="0" err="1" smtClean="0">
                <a:latin typeface="+mj-lt"/>
                <a:ea typeface="+mj-ea"/>
                <a:cs typeface="+mj-cs"/>
              </a:rPr>
              <a:t>count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5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PlayerId</a:t>
            </a: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=&gt;</a:t>
            </a:r>
            <a:r>
              <a:rPr kumimoji="0" lang="de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Printable</a:t>
            </a:r>
            <a:r>
              <a:rPr kumimoji="0" lang="de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</a:t>
            </a:r>
            <a:r>
              <a:rPr kumimoji="0" lang="de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Field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</a:t>
            </a:r>
            <a:r>
              <a:rPr lang="de-CH" sz="1250" dirty="0" err="1" smtClean="0"/>
              <a:t>const</a:t>
            </a:r>
            <a:r>
              <a:rPr lang="de-CH" sz="1250" dirty="0" smtClean="0"/>
              <a:t> </a:t>
            </a:r>
            <a:r>
              <a:rPr lang="de-CH" sz="1250" dirty="0" err="1"/>
              <a:t>int</a:t>
            </a:r>
            <a:r>
              <a:rPr lang="de-CH" sz="1250" dirty="0"/>
              <a:t> </a:t>
            </a:r>
            <a:r>
              <a:rPr lang="de-CH" sz="1250" dirty="0" err="1"/>
              <a:t>shftidx</a:t>
            </a:r>
            <a:r>
              <a:rPr lang="de-CH" sz="1250" dirty="0"/>
              <a:t> = 0x41</a:t>
            </a:r>
            <a:r>
              <a:rPr lang="de-CH" sz="1250" b="1" dirty="0"/>
              <a:t>; </a:t>
            </a:r>
            <a:r>
              <a:rPr lang="de-CH" sz="1250" dirty="0" smtClean="0"/>
              <a:t>			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lowest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tablechar</a:t>
            </a:r>
            <a:endParaRPr lang="de-CH" sz="125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/>
              <a:t>  </a:t>
            </a:r>
            <a:r>
              <a:rPr lang="de-CH" sz="1250" dirty="0" err="1"/>
              <a:t>const</a:t>
            </a:r>
            <a:r>
              <a:rPr lang="de-CH" sz="1250" dirty="0"/>
              <a:t> </a:t>
            </a:r>
            <a:r>
              <a:rPr lang="de-CH" sz="1250" dirty="0" err="1"/>
              <a:t>int</a:t>
            </a:r>
            <a:r>
              <a:rPr lang="de-CH" sz="1250" dirty="0"/>
              <a:t> </a:t>
            </a:r>
            <a:r>
              <a:rPr lang="de-CH" sz="1250" dirty="0" err="1"/>
              <a:t>alphcnt</a:t>
            </a:r>
            <a:r>
              <a:rPr lang="de-CH" sz="1250" dirty="0"/>
              <a:t> = 26</a:t>
            </a:r>
            <a:r>
              <a:rPr lang="de-CH" sz="1250" dirty="0" smtClean="0"/>
              <a:t>; </a:t>
            </a:r>
            <a:r>
              <a:rPr lang="de-CH" sz="1250" dirty="0" err="1"/>
              <a:t>const</a:t>
            </a:r>
            <a:r>
              <a:rPr lang="de-CH" sz="1250" dirty="0"/>
              <a:t> </a:t>
            </a:r>
            <a:r>
              <a:rPr lang="de-CH" sz="1250" dirty="0" err="1"/>
              <a:t>int</a:t>
            </a:r>
            <a:r>
              <a:rPr lang="de-CH" sz="1250" dirty="0"/>
              <a:t> </a:t>
            </a:r>
            <a:r>
              <a:rPr lang="de-CH" sz="1250" dirty="0" err="1"/>
              <a:t>lettercnt</a:t>
            </a:r>
            <a:r>
              <a:rPr lang="de-CH" sz="1250" dirty="0"/>
              <a:t> = (</a:t>
            </a:r>
            <a:r>
              <a:rPr lang="de-CH" sz="1250" dirty="0" err="1"/>
              <a:t>alphcnt</a:t>
            </a:r>
            <a:r>
              <a:rPr lang="de-CH" sz="1250" dirty="0"/>
              <a:t>*2)</a:t>
            </a:r>
            <a:r>
              <a:rPr lang="de-CH" sz="1250" b="1" dirty="0"/>
              <a:t>; </a:t>
            </a:r>
            <a:r>
              <a:rPr lang="de-CH" sz="1250" dirty="0" smtClean="0"/>
              <a:t>	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a-z // a-Z</a:t>
            </a:r>
            <a:endParaRPr lang="de-CH" sz="125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</a:t>
            </a:r>
            <a:r>
              <a:rPr lang="de-CH" sz="1250" dirty="0" err="1" smtClean="0"/>
              <a:t>const</a:t>
            </a:r>
            <a:r>
              <a:rPr lang="de-CH" sz="1250" dirty="0" smtClean="0"/>
              <a:t> </a:t>
            </a:r>
            <a:r>
              <a:rPr lang="de-CH" sz="1250" dirty="0" err="1"/>
              <a:t>int</a:t>
            </a:r>
            <a:r>
              <a:rPr lang="de-CH" sz="1250" dirty="0"/>
              <a:t> </a:t>
            </a:r>
            <a:r>
              <a:rPr lang="de-CH" sz="1250" dirty="0" err="1"/>
              <a:t>coldigcnt</a:t>
            </a:r>
            <a:r>
              <a:rPr lang="de-CH" sz="1250" dirty="0"/>
              <a:t> = 6</a:t>
            </a:r>
            <a:r>
              <a:rPr lang="de-CH" sz="1250" dirty="0" smtClean="0"/>
              <a:t>; </a:t>
            </a:r>
            <a:r>
              <a:rPr lang="de-CH" sz="1250" dirty="0" err="1"/>
              <a:t>const</a:t>
            </a:r>
            <a:r>
              <a:rPr lang="de-CH" sz="1250" dirty="0"/>
              <a:t> </a:t>
            </a:r>
            <a:r>
              <a:rPr lang="de-CH" sz="1250" dirty="0" err="1"/>
              <a:t>int</a:t>
            </a:r>
            <a:r>
              <a:rPr lang="de-CH" sz="1250" dirty="0"/>
              <a:t> </a:t>
            </a:r>
            <a:r>
              <a:rPr lang="de-CH" sz="1250" dirty="0" err="1"/>
              <a:t>fldcolcnt</a:t>
            </a:r>
            <a:r>
              <a:rPr lang="de-CH" sz="1250" dirty="0"/>
              <a:t> = </a:t>
            </a:r>
            <a:r>
              <a:rPr lang="de-CH" sz="1250" dirty="0" err="1"/>
              <a:t>coldigcnt</a:t>
            </a:r>
            <a:r>
              <a:rPr lang="de-CH" sz="1250" dirty="0"/>
              <a:t>*</a:t>
            </a:r>
            <a:r>
              <a:rPr lang="de-CH" sz="1250" dirty="0" err="1"/>
              <a:t>coldigcnt</a:t>
            </a:r>
            <a:r>
              <a:rPr lang="de-CH" sz="1250" b="1" dirty="0" smtClean="0"/>
              <a:t>;</a:t>
            </a:r>
            <a:r>
              <a:rPr lang="de-CH" sz="1250" dirty="0" smtClean="0"/>
              <a:t>	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diferent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colors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color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combination</a:t>
            </a:r>
            <a:endParaRPr lang="de-CH" sz="125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</a:t>
            </a:r>
            <a:r>
              <a:rPr lang="de-CH" sz="1250" dirty="0" err="1" smtClean="0"/>
              <a:t>const</a:t>
            </a:r>
            <a:r>
              <a:rPr lang="de-CH" sz="1250" dirty="0" smtClean="0"/>
              <a:t> </a:t>
            </a:r>
            <a:r>
              <a:rPr lang="de-CH" sz="1250" dirty="0" err="1"/>
              <a:t>int</a:t>
            </a:r>
            <a:r>
              <a:rPr lang="de-CH" sz="1250" dirty="0"/>
              <a:t> </a:t>
            </a:r>
            <a:r>
              <a:rPr lang="de-CH" sz="1250" dirty="0" err="1"/>
              <a:t>plrcnt</a:t>
            </a:r>
            <a:r>
              <a:rPr lang="de-CH" sz="1250" dirty="0"/>
              <a:t> = </a:t>
            </a:r>
            <a:r>
              <a:rPr lang="de-CH" sz="1250" dirty="0" err="1" smtClean="0"/>
              <a:t>coldigcnt</a:t>
            </a:r>
            <a:r>
              <a:rPr lang="de-CH" sz="1250" dirty="0" smtClean="0"/>
              <a:t> + </a:t>
            </a:r>
            <a:r>
              <a:rPr lang="de-CH" sz="1250" dirty="0"/>
              <a:t>(</a:t>
            </a:r>
            <a:r>
              <a:rPr lang="de-CH" sz="1250" dirty="0" err="1"/>
              <a:t>fldcolcnt</a:t>
            </a:r>
            <a:r>
              <a:rPr lang="de-CH" sz="1250" dirty="0"/>
              <a:t> </a:t>
            </a:r>
            <a:r>
              <a:rPr lang="de-CH" sz="1250" dirty="0" smtClean="0"/>
              <a:t>* </a:t>
            </a:r>
            <a:r>
              <a:rPr lang="de-CH" sz="1250" dirty="0" err="1"/>
              <a:t>lettercnt</a:t>
            </a:r>
            <a:r>
              <a:rPr lang="de-CH" sz="1250" dirty="0"/>
              <a:t>)</a:t>
            </a:r>
            <a:r>
              <a:rPr lang="de-CH" sz="1250" b="1" dirty="0"/>
              <a:t>;</a:t>
            </a:r>
            <a:r>
              <a:rPr lang="de-CH" sz="1250" dirty="0"/>
              <a:t>  </a:t>
            </a:r>
            <a:r>
              <a:rPr lang="de-CH" sz="1250" dirty="0" smtClean="0"/>
              <a:t>	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max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palyer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CH" sz="1250" dirty="0"/>
              <a:t> </a:t>
            </a:r>
            <a:r>
              <a:rPr lang="de-CH" sz="1250" dirty="0" smtClean="0"/>
              <a:t> </a:t>
            </a:r>
            <a:r>
              <a:rPr lang="de-CH" sz="1250" b="1" dirty="0" err="1" smtClean="0"/>
              <a:t>idx</a:t>
            </a:r>
            <a:r>
              <a:rPr lang="de-CH" sz="1250" dirty="0" smtClean="0"/>
              <a:t> </a:t>
            </a:r>
            <a:r>
              <a:rPr lang="de-CH" sz="1250" dirty="0"/>
              <a:t>= </a:t>
            </a:r>
            <a:r>
              <a:rPr lang="de-CH" sz="1250" dirty="0" err="1"/>
              <a:t>idx%plrcnt</a:t>
            </a:r>
            <a:r>
              <a:rPr lang="de-CH" sz="1250" b="1" dirty="0" smtClean="0"/>
              <a:t>;</a:t>
            </a:r>
            <a:r>
              <a:rPr lang="de-CH" sz="1250" dirty="0" smtClean="0"/>
              <a:t> </a:t>
            </a:r>
            <a:r>
              <a:rPr lang="de-CH" sz="1250" dirty="0" err="1"/>
              <a:t>int</a:t>
            </a:r>
            <a:r>
              <a:rPr lang="de-CH" sz="1250" dirty="0"/>
              <a:t> n = 0</a:t>
            </a:r>
            <a:r>
              <a:rPr lang="de-CH" sz="1250" b="1" dirty="0"/>
              <a:t>;</a:t>
            </a:r>
            <a:r>
              <a:rPr lang="de-CH" sz="1250" dirty="0"/>
              <a:t> </a:t>
            </a:r>
            <a:r>
              <a:rPr lang="de-CH" sz="1250" dirty="0" err="1"/>
              <a:t>int</a:t>
            </a:r>
            <a:r>
              <a:rPr lang="de-CH" sz="1250" dirty="0"/>
              <a:t> </a:t>
            </a:r>
            <a:r>
              <a:rPr lang="de-CH" sz="1250" dirty="0" err="1"/>
              <a:t>letidx</a:t>
            </a:r>
            <a:r>
              <a:rPr lang="de-CH" sz="1250" dirty="0"/>
              <a:t>, </a:t>
            </a:r>
            <a:r>
              <a:rPr lang="de-CH" sz="1250" dirty="0" err="1"/>
              <a:t>digbg</a:t>
            </a:r>
            <a:r>
              <a:rPr lang="de-CH" sz="1250" dirty="0"/>
              <a:t>, </a:t>
            </a:r>
            <a:r>
              <a:rPr lang="de-CH" sz="1250" dirty="0" err="1"/>
              <a:t>digfg</a:t>
            </a:r>
            <a:r>
              <a:rPr lang="de-CH" sz="1250" b="1" dirty="0" smtClean="0"/>
              <a:t>;</a:t>
            </a:r>
            <a:r>
              <a:rPr lang="de-CH" sz="1250" dirty="0" smtClean="0"/>
              <a:t>	                        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mod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given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idx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maxplrcntconst</a:t>
            </a:r>
            <a:endParaRPr kumimoji="0" lang="de-CH" sz="125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/>
              <a:t> </a:t>
            </a:r>
            <a:r>
              <a:rPr lang="de-CH" sz="1250" dirty="0" err="1"/>
              <a:t>switch</a:t>
            </a:r>
            <a:r>
              <a:rPr lang="de-CH" sz="1250" dirty="0"/>
              <a:t>(</a:t>
            </a:r>
            <a:r>
              <a:rPr lang="de-CH" sz="1250" b="1" dirty="0" err="1"/>
              <a:t>idx</a:t>
            </a:r>
            <a:r>
              <a:rPr lang="de-CH" sz="1250" dirty="0" smtClean="0"/>
              <a:t>){</a:t>
            </a:r>
            <a:endParaRPr lang="de-CH" sz="1250" dirty="0"/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/>
              <a:t>    </a:t>
            </a:r>
            <a:r>
              <a:rPr lang="de-CH" sz="1250" dirty="0" err="1"/>
              <a:t>case</a:t>
            </a:r>
            <a:r>
              <a:rPr lang="de-CH" sz="1250" dirty="0"/>
              <a:t> </a:t>
            </a:r>
            <a:r>
              <a:rPr lang="de-CH" sz="1250" b="1" dirty="0"/>
              <a:t>-1</a:t>
            </a:r>
            <a:r>
              <a:rPr lang="de-CH" sz="1250" dirty="0" smtClean="0"/>
              <a:t>:	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//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fill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Buffer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‘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Border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lang="de-CH" sz="1250" dirty="0"/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/>
              <a:t>      </a:t>
            </a:r>
            <a:r>
              <a:rPr lang="de-CH" sz="1250" dirty="0" err="1" smtClean="0"/>
              <a:t>sprintf</a:t>
            </a:r>
            <a:r>
              <a:rPr lang="de-CH" sz="1250" dirty="0" smtClean="0"/>
              <a:t>(</a:t>
            </a:r>
            <a:r>
              <a:rPr lang="de-CH" sz="1250" dirty="0" err="1" smtClean="0"/>
              <a:t>buf</a:t>
            </a:r>
            <a:r>
              <a:rPr lang="de-CH" sz="1250" dirty="0"/>
              <a:t>, "\x1B[%d;3%d;4%dm%c\x1B[0m", 0, 7, 7, ' </a:t>
            </a:r>
            <a:r>
              <a:rPr lang="de-CH" sz="1250" dirty="0" smtClean="0"/>
              <a:t>')</a:t>
            </a:r>
            <a:r>
              <a:rPr lang="de-CH" sz="1250" b="1" dirty="0" smtClean="0"/>
              <a:t>;</a:t>
            </a:r>
            <a:r>
              <a:rPr lang="de-CH" sz="1250" dirty="0" smtClean="0"/>
              <a:t> break</a:t>
            </a:r>
            <a:r>
              <a:rPr lang="de-CH" sz="1250" b="1" dirty="0" smtClean="0"/>
              <a:t>;</a:t>
            </a:r>
            <a:r>
              <a:rPr lang="de-CH" sz="1250" dirty="0" smtClean="0"/>
              <a:t>        </a:t>
            </a:r>
            <a:endParaRPr lang="de-CH" sz="12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</a:t>
            </a:r>
            <a:r>
              <a:rPr lang="de-CH" sz="1250" dirty="0" err="1" smtClean="0"/>
              <a:t>case</a:t>
            </a:r>
            <a:r>
              <a:rPr lang="de-CH" sz="1250" dirty="0" smtClean="0"/>
              <a:t> </a:t>
            </a:r>
            <a:r>
              <a:rPr lang="de-CH" sz="1250" b="1" dirty="0" smtClean="0"/>
              <a:t>0</a:t>
            </a:r>
            <a:r>
              <a:rPr lang="de-CH" sz="1250" dirty="0" smtClean="0"/>
              <a:t>:	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fill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Buffer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‘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empfy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lang="de-CH" sz="1250" dirty="0" smtClean="0"/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 smtClean="0"/>
              <a:t>sprintf</a:t>
            </a:r>
            <a:r>
              <a:rPr lang="de-CH" sz="1250" dirty="0" smtClean="0"/>
              <a:t>(</a:t>
            </a:r>
            <a:r>
              <a:rPr lang="de-CH" sz="1250" dirty="0" err="1" smtClean="0"/>
              <a:t>buf</a:t>
            </a:r>
            <a:r>
              <a:rPr lang="de-CH" sz="1250" dirty="0"/>
              <a:t>, "\x1B[0m%c", ' </a:t>
            </a:r>
            <a:r>
              <a:rPr lang="de-CH" sz="1250" dirty="0" smtClean="0"/>
              <a:t>'); break;		</a:t>
            </a:r>
            <a:endParaRPr lang="de-CH" sz="12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</a:t>
            </a:r>
            <a:r>
              <a:rPr lang="de-CH" sz="1250" dirty="0" err="1" smtClean="0"/>
              <a:t>case</a:t>
            </a:r>
            <a:r>
              <a:rPr lang="de-CH" sz="1250" dirty="0" smtClean="0"/>
              <a:t> </a:t>
            </a:r>
            <a:r>
              <a:rPr lang="de-CH" sz="1250" b="1" dirty="0" smtClean="0"/>
              <a:t>1 ... 6</a:t>
            </a:r>
            <a:r>
              <a:rPr lang="de-CH" sz="1250" dirty="0" smtClean="0"/>
              <a:t>: 	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fill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Buffer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uni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color</a:t>
            </a:r>
            <a:endParaRPr lang="de-CH" sz="1250" dirty="0" smtClean="0"/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 smtClean="0"/>
              <a:t>sprintf</a:t>
            </a:r>
            <a:r>
              <a:rPr lang="de-CH" sz="1250" dirty="0" smtClean="0"/>
              <a:t>(</a:t>
            </a:r>
            <a:r>
              <a:rPr lang="de-CH" sz="1250" dirty="0" err="1" smtClean="0"/>
              <a:t>buf</a:t>
            </a:r>
            <a:r>
              <a:rPr lang="de-CH" sz="1250" dirty="0"/>
              <a:t>,  "\x1B[%d;3%d;4%dm%c\x1B[0m", 0, </a:t>
            </a:r>
            <a:r>
              <a:rPr lang="de-CH" sz="1250" dirty="0" err="1"/>
              <a:t>idx</a:t>
            </a:r>
            <a:r>
              <a:rPr lang="de-CH" sz="1250" dirty="0"/>
              <a:t>, </a:t>
            </a:r>
            <a:r>
              <a:rPr lang="de-CH" sz="1250" dirty="0" err="1"/>
              <a:t>idx</a:t>
            </a:r>
            <a:r>
              <a:rPr lang="de-CH" sz="1250" dirty="0"/>
              <a:t>, ' </a:t>
            </a:r>
            <a:r>
              <a:rPr lang="de-CH" sz="1250" dirty="0" smtClean="0"/>
              <a:t>')</a:t>
            </a:r>
            <a:r>
              <a:rPr lang="de-CH" sz="1250" b="1" dirty="0" smtClean="0"/>
              <a:t>;</a:t>
            </a:r>
            <a:r>
              <a:rPr lang="de-CH" sz="1250" dirty="0" smtClean="0"/>
              <a:t> break</a:t>
            </a:r>
            <a:r>
              <a:rPr lang="de-CH" sz="1250" b="1" dirty="0" smtClean="0"/>
              <a:t>;</a:t>
            </a:r>
            <a:r>
              <a:rPr lang="de-CH" sz="1250" dirty="0" smtClean="0"/>
              <a:t> 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/>
              <a:t> </a:t>
            </a:r>
            <a:r>
              <a:rPr lang="de-CH" sz="1250" dirty="0" smtClean="0"/>
              <a:t>   </a:t>
            </a:r>
            <a:r>
              <a:rPr lang="de-CH" sz="1250" dirty="0" err="1" smtClean="0"/>
              <a:t>case</a:t>
            </a:r>
            <a:r>
              <a:rPr lang="de-CH" sz="1250" dirty="0" smtClean="0"/>
              <a:t> </a:t>
            </a:r>
            <a:r>
              <a:rPr lang="de-CH" sz="1250" b="1" dirty="0"/>
              <a:t>7 ... 1878</a:t>
            </a:r>
            <a:r>
              <a:rPr lang="de-CH" sz="1250" dirty="0"/>
              <a:t>: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/>
              <a:t>idx</a:t>
            </a:r>
            <a:r>
              <a:rPr lang="de-CH" sz="1250" dirty="0"/>
              <a:t> -= </a:t>
            </a:r>
            <a:r>
              <a:rPr lang="de-CH" sz="1250" dirty="0" err="1"/>
              <a:t>coldigcnt</a:t>
            </a:r>
            <a:r>
              <a:rPr lang="de-CH" sz="1250" b="1" dirty="0" smtClean="0"/>
              <a:t>;</a:t>
            </a:r>
            <a:r>
              <a:rPr lang="de-CH" sz="1250" dirty="0" smtClean="0"/>
              <a:t> </a:t>
            </a:r>
            <a:r>
              <a:rPr lang="de-CH" sz="1250" dirty="0" err="1" smtClean="0"/>
              <a:t>idx</a:t>
            </a:r>
            <a:r>
              <a:rPr lang="de-CH" sz="1250" dirty="0" smtClean="0"/>
              <a:t> </a:t>
            </a:r>
            <a:r>
              <a:rPr lang="de-CH" sz="1250" dirty="0"/>
              <a:t>-= 1</a:t>
            </a:r>
            <a:r>
              <a:rPr lang="de-CH" sz="1250" b="1" dirty="0" smtClean="0"/>
              <a:t>;</a:t>
            </a:r>
            <a:r>
              <a:rPr lang="de-CH" sz="1250" dirty="0" smtClean="0"/>
              <a:t>  	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      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idx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– 1..6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base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colors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; 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idx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2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zero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base</a:t>
            </a:r>
            <a:endParaRPr lang="de-CH" sz="125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 smtClean="0"/>
              <a:t>letidx</a:t>
            </a:r>
            <a:r>
              <a:rPr lang="de-CH" sz="1250" dirty="0" smtClean="0"/>
              <a:t> = </a:t>
            </a:r>
            <a:r>
              <a:rPr lang="de-CH" sz="1250" dirty="0" err="1" smtClean="0"/>
              <a:t>idx</a:t>
            </a:r>
            <a:r>
              <a:rPr lang="de-CH" sz="1250" dirty="0" smtClean="0"/>
              <a:t> % </a:t>
            </a:r>
            <a:r>
              <a:rPr lang="de-CH" sz="1250" dirty="0" err="1" smtClean="0"/>
              <a:t>lettercnt</a:t>
            </a:r>
            <a:r>
              <a:rPr lang="de-CH" sz="1250" b="1" dirty="0" smtClean="0"/>
              <a:t>;</a:t>
            </a:r>
            <a:r>
              <a:rPr lang="de-CH" sz="1250" dirty="0" smtClean="0"/>
              <a:t>                         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letidx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0..51 -&gt;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a..Z</a:t>
            </a:r>
            <a:endParaRPr lang="de-CH" sz="12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 smtClean="0"/>
              <a:t>letidx</a:t>
            </a:r>
            <a:r>
              <a:rPr lang="de-CH" sz="1250" dirty="0" smtClean="0"/>
              <a:t> += </a:t>
            </a:r>
            <a:r>
              <a:rPr lang="de-CH" sz="1250" dirty="0" err="1" smtClean="0"/>
              <a:t>letidx</a:t>
            </a:r>
            <a:r>
              <a:rPr lang="de-CH" sz="1250" dirty="0" smtClean="0"/>
              <a:t> &gt;= </a:t>
            </a:r>
            <a:r>
              <a:rPr lang="de-CH" sz="1250" dirty="0" err="1" smtClean="0"/>
              <a:t>alphcnt</a:t>
            </a:r>
            <a:r>
              <a:rPr lang="de-CH" sz="1250" dirty="0" smtClean="0"/>
              <a:t> ? 6 : 0</a:t>
            </a:r>
            <a:r>
              <a:rPr lang="de-CH" sz="1250" b="1" dirty="0" smtClean="0"/>
              <a:t>;</a:t>
            </a:r>
            <a:r>
              <a:rPr lang="de-CH" sz="1250" dirty="0" smtClean="0"/>
              <a:t>	      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idx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&gt; (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)’z’ =&gt;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skip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6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characters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shift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A..Z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range</a:t>
            </a:r>
            <a:endParaRPr lang="de-CH" sz="12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 smtClean="0"/>
              <a:t>letidx</a:t>
            </a:r>
            <a:r>
              <a:rPr lang="de-CH" sz="1250" dirty="0" smtClean="0"/>
              <a:t> += </a:t>
            </a:r>
            <a:r>
              <a:rPr lang="de-CH" sz="1250" dirty="0" err="1" smtClean="0"/>
              <a:t>shftidx</a:t>
            </a:r>
            <a:r>
              <a:rPr lang="de-CH" sz="1250" b="1" dirty="0" smtClean="0"/>
              <a:t>;</a:t>
            </a:r>
            <a:r>
              <a:rPr lang="de-CH" sz="1250" dirty="0" smtClean="0"/>
              <a:t>		      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shift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0x41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)‘a’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character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in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table</a:t>
            </a:r>
            <a:endParaRPr lang="de-CH" sz="12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 smtClean="0"/>
              <a:t>digfg</a:t>
            </a:r>
            <a:r>
              <a:rPr lang="de-CH" sz="1250" dirty="0" smtClean="0"/>
              <a:t> = (</a:t>
            </a:r>
            <a:r>
              <a:rPr lang="de-CH" sz="1250" dirty="0" err="1" smtClean="0"/>
              <a:t>idx</a:t>
            </a:r>
            <a:r>
              <a:rPr lang="de-CH" sz="1250" dirty="0" smtClean="0"/>
              <a:t>/</a:t>
            </a:r>
            <a:r>
              <a:rPr lang="de-CH" sz="1250" dirty="0" err="1" smtClean="0"/>
              <a:t>lettercnt</a:t>
            </a:r>
            <a:r>
              <a:rPr lang="de-CH" sz="1250" dirty="0" smtClean="0"/>
              <a:t>)%</a:t>
            </a:r>
            <a:r>
              <a:rPr lang="de-CH" sz="1250" dirty="0" err="1" smtClean="0"/>
              <a:t>coldigcnt</a:t>
            </a:r>
            <a:r>
              <a:rPr lang="de-CH" sz="1250" dirty="0" smtClean="0"/>
              <a:t> + 1</a:t>
            </a:r>
            <a:r>
              <a:rPr lang="de-CH" sz="1250" b="1" dirty="0" smtClean="0"/>
              <a:t>;</a:t>
            </a:r>
            <a:r>
              <a:rPr lang="de-CH" sz="1250" dirty="0" smtClean="0"/>
              <a:t>  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Foreground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Color 1 .. 6 =&gt; 1Red, 2Green, 3Yellow, 4Blue, 5Magenta, 6Cyan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/>
              <a:t>digbg</a:t>
            </a:r>
            <a:r>
              <a:rPr lang="de-CH" sz="1250" dirty="0"/>
              <a:t> = (</a:t>
            </a:r>
            <a:r>
              <a:rPr lang="de-CH" sz="1250" dirty="0" err="1"/>
              <a:t>idx</a:t>
            </a:r>
            <a:r>
              <a:rPr lang="de-CH" sz="1250" dirty="0"/>
              <a:t> - ( </a:t>
            </a:r>
            <a:r>
              <a:rPr lang="de-CH" sz="1250" dirty="0" err="1"/>
              <a:t>idx</a:t>
            </a:r>
            <a:r>
              <a:rPr lang="de-CH" sz="1250" dirty="0"/>
              <a:t>/(</a:t>
            </a:r>
            <a:r>
              <a:rPr lang="de-CH" sz="1250" dirty="0" err="1"/>
              <a:t>lettercnt</a:t>
            </a:r>
            <a:r>
              <a:rPr lang="de-CH" sz="1250" dirty="0"/>
              <a:t>*</a:t>
            </a:r>
            <a:r>
              <a:rPr lang="de-CH" sz="1250" dirty="0" err="1"/>
              <a:t>coldigcnt</a:t>
            </a:r>
            <a:r>
              <a:rPr lang="de-CH" sz="1250" dirty="0"/>
              <a:t>) ) )%</a:t>
            </a:r>
            <a:r>
              <a:rPr lang="de-CH" sz="1250" dirty="0" err="1"/>
              <a:t>coldigcnt</a:t>
            </a:r>
            <a:r>
              <a:rPr lang="de-CH" sz="1250" dirty="0"/>
              <a:t> + 1</a:t>
            </a:r>
            <a:r>
              <a:rPr lang="de-CH" sz="1250" b="1" dirty="0" smtClean="0"/>
              <a:t>;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BgCol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1 .. 6 =&gt;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1Red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2Green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…, 4Blue, 5Magenta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6Cyan</a:t>
            </a:r>
            <a:endParaRPr lang="de-CH" sz="125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de-CH" sz="1250" dirty="0" smtClean="0"/>
              <a:t>      </a:t>
            </a:r>
            <a:r>
              <a:rPr lang="de-CH" sz="1250" dirty="0" err="1" smtClean="0"/>
              <a:t>sprintf</a:t>
            </a:r>
            <a:r>
              <a:rPr lang="de-CH" sz="1250" dirty="0" smtClean="0"/>
              <a:t>(</a:t>
            </a:r>
            <a:r>
              <a:rPr lang="de-CH" sz="1250" dirty="0" err="1" smtClean="0"/>
              <a:t>buf</a:t>
            </a:r>
            <a:r>
              <a:rPr lang="de-CH" sz="1250" dirty="0"/>
              <a:t>, "\</a:t>
            </a:r>
            <a:r>
              <a:rPr lang="de-CH" sz="1250" dirty="0" smtClean="0"/>
              <a:t>x1B[1;3%d;4%dm%c\x1B[0m", </a:t>
            </a:r>
            <a:r>
              <a:rPr lang="de-CH" sz="1250" dirty="0" err="1"/>
              <a:t>digfg</a:t>
            </a:r>
            <a:r>
              <a:rPr lang="de-CH" sz="1250" dirty="0"/>
              <a:t>, </a:t>
            </a:r>
            <a:r>
              <a:rPr lang="de-CH" sz="1250" dirty="0" err="1"/>
              <a:t>digbg</a:t>
            </a:r>
            <a:r>
              <a:rPr lang="de-CH" sz="1250" dirty="0"/>
              <a:t>, (</a:t>
            </a:r>
            <a:r>
              <a:rPr lang="de-CH" sz="1250" dirty="0" err="1"/>
              <a:t>char</a:t>
            </a:r>
            <a:r>
              <a:rPr lang="de-CH" sz="1250" dirty="0"/>
              <a:t>)</a:t>
            </a:r>
            <a:r>
              <a:rPr lang="de-CH" sz="1250" dirty="0" err="1"/>
              <a:t>letidx</a:t>
            </a:r>
            <a:r>
              <a:rPr lang="de-CH" sz="1250" dirty="0" smtClean="0"/>
              <a:t>)</a:t>
            </a:r>
            <a:r>
              <a:rPr lang="de-CH" sz="1250" b="1" dirty="0" smtClean="0"/>
              <a:t>;</a:t>
            </a:r>
            <a:r>
              <a:rPr lang="de-CH" sz="1250" dirty="0"/>
              <a:t> </a:t>
            </a:r>
            <a:r>
              <a:rPr lang="de-CH" sz="1250" dirty="0" smtClean="0"/>
              <a:t> 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dirty="0">
                <a:solidFill>
                  <a:schemeClr val="accent3">
                    <a:lumMod val="75000"/>
                  </a:schemeClr>
                </a:solidFill>
              </a:rPr>
              <a:t>"\x1B[1;31;43mC"  =&gt; 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de-CH" sz="1250" dirty="0"/>
              <a:t>      break</a:t>
            </a:r>
            <a:r>
              <a:rPr lang="de-CH" sz="1250" b="1" dirty="0" smtClean="0"/>
              <a:t>;</a:t>
            </a:r>
            <a:r>
              <a:rPr lang="de-CH" sz="1250" dirty="0" smtClean="0"/>
              <a:t>              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de-CH" sz="125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Bold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on</a:t>
            </a:r>
            <a:r>
              <a:rPr lang="de-CH" sz="1250" b="1" dirty="0" smtClean="0">
                <a:solidFill>
                  <a:schemeClr val="accent3">
                    <a:lumMod val="75000"/>
                  </a:schemeClr>
                </a:solidFill>
              </a:rPr>
              <a:t>;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ForeClr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b="1" dirty="0" smtClean="0">
                <a:solidFill>
                  <a:schemeClr val="accent3">
                    <a:lumMod val="75000"/>
                  </a:schemeClr>
                </a:solidFill>
              </a:rPr>
              <a:t>30-37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Black,Red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…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Cyan,White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;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BackClr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b="1" dirty="0" smtClean="0">
                <a:solidFill>
                  <a:schemeClr val="accent3">
                    <a:lumMod val="75000"/>
                  </a:schemeClr>
                </a:solidFill>
              </a:rPr>
              <a:t>40-47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Black,Red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…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Cyan,White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b="1" dirty="0" smtClean="0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de-CH" sz="12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CH" sz="1250" dirty="0" err="1" smtClean="0">
                <a:solidFill>
                  <a:schemeClr val="accent3">
                    <a:lumMod val="75000"/>
                  </a:schemeClr>
                </a:solidFill>
              </a:rPr>
              <a:t>Character</a:t>
            </a:r>
            <a:endParaRPr lang="de-CH" sz="12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kumimoji="0" lang="de-CH" sz="12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default</a:t>
            </a:r>
            <a:r>
              <a:rPr kumimoji="0" lang="de-CH" sz="12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break</a:t>
            </a:r>
            <a:r>
              <a:rPr lang="de-CH" sz="1250" b="1" dirty="0"/>
              <a:t>;</a:t>
            </a:r>
            <a:r>
              <a:rPr lang="de-CH" sz="1250" dirty="0"/>
              <a:t> </a:t>
            </a:r>
            <a:r>
              <a:rPr lang="de-CH" sz="1250" dirty="0" smtClean="0"/>
              <a:t>}</a:t>
            </a:r>
            <a:endParaRPr kumimoji="0" lang="de-CH" sz="12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619" y="5229200"/>
            <a:ext cx="163434" cy="294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654016"/>
            <a:ext cx="162046" cy="307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3164878"/>
            <a:ext cx="176333" cy="271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782" y="3501009"/>
            <a:ext cx="689874" cy="23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2" descr="folgeseiten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Request – </a:t>
            </a:r>
            <a:r>
              <a:rPr kumimoji="0" lang="de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Reply</a:t>
            </a: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(Client)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386830" cy="277366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Client Requests Server | Port: 5555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Client -&gt; Lazy Pirate Strategy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Tries 3 Times, with an interval of 1 Second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 smtClean="0"/>
              <a:t>Server is not available (started)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 smtClean="0"/>
              <a:t>Server is to busy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 smtClean="0"/>
              <a:t>Server crashed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If no Response -&gt; Break -&gt; Terminate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ZMQ_REQ -&gt; "</a:t>
            </a:r>
            <a:r>
              <a:rPr lang="en-US" sz="3200" dirty="0" err="1"/>
              <a:t>tcp</a:t>
            </a:r>
            <a:r>
              <a:rPr lang="en-US" sz="3200" dirty="0"/>
              <a:t>://</a:t>
            </a:r>
            <a:r>
              <a:rPr lang="en-US" sz="3200" dirty="0" smtClean="0"/>
              <a:t>localhost:5555“ (</a:t>
            </a:r>
            <a:r>
              <a:rPr lang="en-US" sz="3200" dirty="0" err="1" smtClean="0"/>
              <a:t>Server:localhost</a:t>
            </a:r>
            <a:r>
              <a:rPr lang="en-US" sz="3200" dirty="0" smtClean="0"/>
              <a:t>, still hardcoded)</a:t>
            </a:r>
          </a:p>
          <a:p>
            <a:pPr lvl="0">
              <a:spcBef>
                <a:spcPct val="20000"/>
              </a:spcBef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On-screen Show (4:3)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Office Theme</vt:lpstr>
      <vt:lpstr>Concurrent C Programming HPCTF – Hauronen Patronen’s Capture the Flag using ØMQ                                        </vt:lpstr>
      <vt:lpstr>Inhaltsverzeichnis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Balancer (Sequence)</vt:lpstr>
      <vt:lpstr>Shared Key Value Map</vt:lpstr>
      <vt:lpstr>Shared Key Value Map</vt:lpstr>
      <vt:lpstr>PlayerId vs FieldOwner</vt:lpstr>
      <vt:lpstr>Synchronisation Task</vt:lpstr>
      <vt:lpstr>Environment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Titelblatt</dc:title>
  <dc:creator>rocky</dc:creator>
  <cp:lastModifiedBy>asdf</cp:lastModifiedBy>
  <cp:revision>211</cp:revision>
  <dcterms:created xsi:type="dcterms:W3CDTF">2010-04-27T16:27:38Z</dcterms:created>
  <dcterms:modified xsi:type="dcterms:W3CDTF">2015-06-29T09:53:20Z</dcterms:modified>
</cp:coreProperties>
</file>