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1" r:id="rId5"/>
  </p:sldMasterIdLst>
  <p:notesMasterIdLst>
    <p:notesMasterId r:id="rId55"/>
  </p:notesMasterIdLst>
  <p:handoutMasterIdLst>
    <p:handoutMasterId r:id="rId56"/>
  </p:handoutMasterIdLst>
  <p:sldIdLst>
    <p:sldId id="256" r:id="rId6"/>
    <p:sldId id="267" r:id="rId7"/>
    <p:sldId id="265" r:id="rId8"/>
    <p:sldId id="328" r:id="rId9"/>
    <p:sldId id="287" r:id="rId10"/>
    <p:sldId id="271" r:id="rId11"/>
    <p:sldId id="275" r:id="rId12"/>
    <p:sldId id="276" r:id="rId13"/>
    <p:sldId id="277" r:id="rId14"/>
    <p:sldId id="278" r:id="rId15"/>
    <p:sldId id="281" r:id="rId16"/>
    <p:sldId id="284" r:id="rId17"/>
    <p:sldId id="285" r:id="rId18"/>
    <p:sldId id="286" r:id="rId19"/>
    <p:sldId id="291" r:id="rId20"/>
    <p:sldId id="301" r:id="rId21"/>
    <p:sldId id="289" r:id="rId22"/>
    <p:sldId id="302" r:id="rId23"/>
    <p:sldId id="290" r:id="rId24"/>
    <p:sldId id="304" r:id="rId25"/>
    <p:sldId id="306" r:id="rId26"/>
    <p:sldId id="327" r:id="rId27"/>
    <p:sldId id="329" r:id="rId28"/>
    <p:sldId id="307" r:id="rId29"/>
    <p:sldId id="308" r:id="rId30"/>
    <p:sldId id="309" r:id="rId31"/>
    <p:sldId id="310" r:id="rId32"/>
    <p:sldId id="313" r:id="rId33"/>
    <p:sldId id="330" r:id="rId34"/>
    <p:sldId id="331" r:id="rId35"/>
    <p:sldId id="312" r:id="rId36"/>
    <p:sldId id="311" r:id="rId37"/>
    <p:sldId id="320" r:id="rId38"/>
    <p:sldId id="341" r:id="rId39"/>
    <p:sldId id="321" r:id="rId40"/>
    <p:sldId id="322" r:id="rId41"/>
    <p:sldId id="324" r:id="rId42"/>
    <p:sldId id="323" r:id="rId43"/>
    <p:sldId id="340" r:id="rId44"/>
    <p:sldId id="339" r:id="rId45"/>
    <p:sldId id="332" r:id="rId46"/>
    <p:sldId id="333" r:id="rId47"/>
    <p:sldId id="334" r:id="rId48"/>
    <p:sldId id="335" r:id="rId49"/>
    <p:sldId id="336" r:id="rId50"/>
    <p:sldId id="337" r:id="rId51"/>
    <p:sldId id="338" r:id="rId52"/>
    <p:sldId id="269" r:id="rId53"/>
    <p:sldId id="270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4" autoAdjust="0"/>
    <p:restoredTop sz="95332" autoAdjust="0"/>
  </p:normalViewPr>
  <p:slideViewPr>
    <p:cSldViewPr>
      <p:cViewPr varScale="1">
        <p:scale>
          <a:sx n="83" d="100"/>
          <a:sy n="83" d="100"/>
        </p:scale>
        <p:origin x="485" y="7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9/26/2018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9/26/2018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685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201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Unlike tuples,</a:t>
            </a:r>
            <a:r>
              <a:rPr lang="en-US" baseline="0" dirty="0" smtClean="0"/>
              <a:t> there is no runtime state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3214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Unlike tuples,</a:t>
            </a:r>
            <a:r>
              <a:rPr lang="en-US" baseline="0" dirty="0" smtClean="0"/>
              <a:t> there is no runtime state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9997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Implementation of </a:t>
            </a:r>
            <a:r>
              <a:rPr lang="en-US" dirty="0" err="1" smtClean="0"/>
              <a:t>MakeTypeList</a:t>
            </a:r>
            <a:r>
              <a:rPr lang="en-US" dirty="0" smtClean="0"/>
              <a:t> using </a:t>
            </a:r>
            <a:r>
              <a:rPr lang="en-US" dirty="0" err="1" smtClean="0"/>
              <a:t>TypeListNormalizer</a:t>
            </a:r>
            <a:r>
              <a:rPr lang="en-US" dirty="0" smtClean="0"/>
              <a:t> is not shown.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001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029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was told that any presentations can be improved with a picture of a baby hedgehog.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3278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2989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3189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508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971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Surely we can make this table-driven</a:t>
            </a:r>
            <a:r>
              <a:rPr lang="en-US" baseline="0" dirty="0" smtClean="0"/>
              <a:t> or something? But how to create a comprehensible table? Such was the germ of </a:t>
            </a:r>
            <a:r>
              <a:rPr lang="en-US" baseline="0" dirty="0" err="1" smtClean="0"/>
              <a:t>MIRMatcher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21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31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903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577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12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talk is not about compilers;</a:t>
            </a:r>
            <a:r>
              <a:rPr lang="en-US" baseline="0" dirty="0" smtClean="0"/>
              <a:t> it is about C++. Let’s get to the C++ magic that makes it work.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401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i="1" dirty="0" smtClean="0"/>
              <a:t>empty object</a:t>
            </a:r>
            <a:r>
              <a:rPr lang="en-US" i="0" dirty="0" smtClean="0"/>
              <a:t> is an object belonging</a:t>
            </a:r>
            <a:r>
              <a:rPr lang="en-US" i="0" baseline="0" dirty="0" smtClean="0"/>
              <a:t> to a class that has no non-static members and thus no runtime state.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53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DA7DBEC-4D0B-470C-AF7E-5B391C54BE8F}" type="datetime1">
              <a:rPr lang="en-US" smtClean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Pablo Halpern, 2018 (CC BY 4.0)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0" name="Rectangle 9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180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13C010-7073-42F1-BCDB-56DD0BEACF24}" type="datetime1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Pablo Halpern, 2018 (CC BY 4.0)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19414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A562-7643-40BB-9B37-A91EB242AF6B}" type="datetime1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Pablo Halpern, 2018 (CC BY 4.0)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447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E3B9-7021-4B3B-B56A-A3AEEB47656C}" type="datetime1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Pablo Halpern, 2018 (CC BY 4.0)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358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Pablo Halpern, 2018 (CC BY 4.0)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4E2AA-587A-4EFB-A16D-81B9C54ADF01}" type="datetime1">
              <a:rPr lang="en-US" smtClean="0"/>
              <a:t>9/26/2018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ld (bitmap) Title with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591" y="1519575"/>
            <a:ext cx="9608129" cy="49198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337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FA7D-E164-4346-B947-515706394CB3}" type="datetime1">
              <a:rPr lang="en-US" smtClean="0"/>
              <a:t>9/26/2018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Pablo Halpern, 2018 (CC BY 4.0)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1447800" y="1828800"/>
            <a:ext cx="9448800" cy="4495800"/>
          </a:xfrm>
          <a:noFill/>
        </p:spPr>
        <p:txBody>
          <a:bodyPr/>
          <a:lstStyle>
            <a:lvl1pPr marL="0" indent="0">
              <a:buNone/>
              <a:defRPr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4772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LD Title with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1371600" y="1596703"/>
            <a:ext cx="9601200" cy="4856683"/>
            <a:chOff x="1371600" y="1596703"/>
            <a:chExt cx="9601200" cy="4856683"/>
          </a:xfrm>
        </p:grpSpPr>
        <p:grpSp>
          <p:nvGrpSpPr>
            <p:cNvPr id="9" name="Group 8"/>
            <p:cNvGrpSpPr/>
            <p:nvPr/>
          </p:nvGrpSpPr>
          <p:grpSpPr>
            <a:xfrm>
              <a:off x="1371600" y="1596703"/>
              <a:ext cx="9601200" cy="4856683"/>
              <a:chOff x="0" y="-4942"/>
              <a:chExt cx="9144000" cy="686294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9" name="WindowTitle"/>
              <p:cNvSpPr txBox="1"/>
              <p:nvPr/>
            </p:nvSpPr>
            <p:spPr>
              <a:xfrm>
                <a:off x="240976" y="-4942"/>
                <a:ext cx="470825" cy="326187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Code</a:t>
                </a:r>
              </a:p>
            </p:txBody>
          </p:sp>
        </p:grpSp>
        <p:grpSp>
          <p:nvGrpSpPr>
            <p:cNvPr id="10" name="Minimize - Maximize - Close"/>
            <p:cNvGrpSpPr/>
            <p:nvPr/>
          </p:nvGrpSpPr>
          <p:grpSpPr>
            <a:xfrm>
              <a:off x="10435527" y="1665729"/>
              <a:ext cx="403753" cy="55221"/>
              <a:chOff x="9347642" y="131588"/>
              <a:chExt cx="384527" cy="78032"/>
            </a:xfrm>
          </p:grpSpPr>
          <p:cxnSp>
            <p:nvCxnSpPr>
              <p:cNvPr id="1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1" name="Oval 10"/>
            <p:cNvSpPr/>
            <p:nvPr/>
          </p:nvSpPr>
          <p:spPr>
            <a:xfrm>
              <a:off x="1459251" y="1656859"/>
              <a:ext cx="152813" cy="106769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1371600" y="685800"/>
            <a:ext cx="9601200" cy="8337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13A5FA7D-E164-4346-B947-515706394CB3}" type="datetime1">
              <a:rPr lang="en-US" smtClean="0"/>
              <a:t>9/26/2018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Pablo Halpern, 2018 (CC BY 4.0)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Content Placeholder 2"/>
          <p:cNvSpPr>
            <a:spLocks noGrp="1"/>
          </p:cNvSpPr>
          <p:nvPr userDrawn="1">
            <p:ph idx="1"/>
          </p:nvPr>
        </p:nvSpPr>
        <p:spPr>
          <a:xfrm>
            <a:off x="1447800" y="1828800"/>
            <a:ext cx="9448800" cy="4495800"/>
          </a:xfrm>
          <a:noFill/>
        </p:spPr>
        <p:txBody>
          <a:bodyPr/>
          <a:lstStyle>
            <a:lvl1pPr marL="0" indent="0">
              <a:buNone/>
              <a:defRPr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2973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ld Title with 2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1371600" y="1596703"/>
            <a:ext cx="4191000" cy="4856683"/>
            <a:chOff x="1371600" y="1596703"/>
            <a:chExt cx="9601200" cy="4856683"/>
          </a:xfrm>
        </p:grpSpPr>
        <p:grpSp>
          <p:nvGrpSpPr>
            <p:cNvPr id="9" name="Group 8"/>
            <p:cNvGrpSpPr/>
            <p:nvPr/>
          </p:nvGrpSpPr>
          <p:grpSpPr>
            <a:xfrm>
              <a:off x="1371600" y="1596703"/>
              <a:ext cx="9601200" cy="4856683"/>
              <a:chOff x="0" y="-4942"/>
              <a:chExt cx="9144000" cy="686294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9" name="WindowTitle"/>
              <p:cNvSpPr txBox="1"/>
              <p:nvPr/>
            </p:nvSpPr>
            <p:spPr>
              <a:xfrm>
                <a:off x="240975" y="-4942"/>
                <a:ext cx="1351418" cy="326187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Code 1</a:t>
                </a:r>
              </a:p>
            </p:txBody>
          </p:sp>
        </p:grpSp>
        <p:grpSp>
          <p:nvGrpSpPr>
            <p:cNvPr id="10" name="Minimize - Maximize - Close"/>
            <p:cNvGrpSpPr/>
            <p:nvPr/>
          </p:nvGrpSpPr>
          <p:grpSpPr>
            <a:xfrm>
              <a:off x="10435527" y="1665729"/>
              <a:ext cx="403753" cy="55221"/>
              <a:chOff x="9347642" y="131588"/>
              <a:chExt cx="384527" cy="78032"/>
            </a:xfrm>
          </p:grpSpPr>
          <p:cxnSp>
            <p:nvCxnSpPr>
              <p:cNvPr id="1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1" name="Oval 10"/>
            <p:cNvSpPr/>
            <p:nvPr/>
          </p:nvSpPr>
          <p:spPr>
            <a:xfrm>
              <a:off x="1459251" y="1656859"/>
              <a:ext cx="152813" cy="106769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1371600" y="685800"/>
            <a:ext cx="9601200" cy="8337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13A5FA7D-E164-4346-B947-515706394CB3}" type="datetime1">
              <a:rPr lang="en-US" smtClean="0"/>
              <a:t>9/26/2018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Pablo Halpern, 2018 (CC BY 4.0)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Content Placeholder 2"/>
          <p:cNvSpPr>
            <a:spLocks noGrp="1"/>
          </p:cNvSpPr>
          <p:nvPr userDrawn="1">
            <p:ph idx="1"/>
          </p:nvPr>
        </p:nvSpPr>
        <p:spPr>
          <a:xfrm>
            <a:off x="1447799" y="1828800"/>
            <a:ext cx="4056517" cy="4495800"/>
          </a:xfrm>
          <a:noFill/>
        </p:spPr>
        <p:txBody>
          <a:bodyPr/>
          <a:lstStyle>
            <a:lvl1pPr marL="0" indent="0">
              <a:buNone/>
              <a:defRPr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34" name="Group 33"/>
          <p:cNvGrpSpPr/>
          <p:nvPr userDrawn="1"/>
        </p:nvGrpSpPr>
        <p:grpSpPr>
          <a:xfrm>
            <a:off x="6803571" y="1592401"/>
            <a:ext cx="4191000" cy="4856683"/>
            <a:chOff x="1371600" y="1596703"/>
            <a:chExt cx="9601200" cy="4856683"/>
          </a:xfrm>
        </p:grpSpPr>
        <p:grpSp>
          <p:nvGrpSpPr>
            <p:cNvPr id="35" name="Group 34"/>
            <p:cNvGrpSpPr/>
            <p:nvPr/>
          </p:nvGrpSpPr>
          <p:grpSpPr>
            <a:xfrm>
              <a:off x="1371600" y="1596703"/>
              <a:ext cx="9601200" cy="4856683"/>
              <a:chOff x="0" y="-4942"/>
              <a:chExt cx="9144000" cy="6862942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45" name="WindowTitle"/>
              <p:cNvSpPr txBox="1"/>
              <p:nvPr/>
            </p:nvSpPr>
            <p:spPr>
              <a:xfrm>
                <a:off x="240975" y="-4942"/>
                <a:ext cx="1351418" cy="326187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Code 2</a:t>
                </a:r>
              </a:p>
            </p:txBody>
          </p:sp>
        </p:grpSp>
        <p:grpSp>
          <p:nvGrpSpPr>
            <p:cNvPr id="36" name="Minimize - Maximize - Close"/>
            <p:cNvGrpSpPr/>
            <p:nvPr/>
          </p:nvGrpSpPr>
          <p:grpSpPr>
            <a:xfrm>
              <a:off x="10435527" y="1665729"/>
              <a:ext cx="403753" cy="55221"/>
              <a:chOff x="9347642" y="131588"/>
              <a:chExt cx="384527" cy="78032"/>
            </a:xfrm>
          </p:grpSpPr>
          <p:cxnSp>
            <p:nvCxnSpPr>
              <p:cNvPr id="3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3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7" name="Oval 36"/>
            <p:cNvSpPr/>
            <p:nvPr/>
          </p:nvSpPr>
          <p:spPr>
            <a:xfrm>
              <a:off x="1459251" y="1656859"/>
              <a:ext cx="152813" cy="106769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6" name="Content Placeholder 2"/>
          <p:cNvSpPr>
            <a:spLocks noGrp="1"/>
          </p:cNvSpPr>
          <p:nvPr>
            <p:ph idx="13"/>
          </p:nvPr>
        </p:nvSpPr>
        <p:spPr>
          <a:xfrm>
            <a:off x="6879770" y="1824498"/>
            <a:ext cx="4056517" cy="4495800"/>
          </a:xfrm>
          <a:noFill/>
        </p:spPr>
        <p:txBody>
          <a:bodyPr/>
          <a:lstStyle>
            <a:lvl1pPr marL="0" indent="0">
              <a:buNone/>
              <a:defRPr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6870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Notep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FA7D-E164-4346-B947-515706394CB3}" type="datetime1">
              <a:rPr lang="en-US" smtClean="0"/>
              <a:t>9/26/2018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Pablo Halpern, 2018 (CC BY 4.0)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1371600" y="1514746"/>
            <a:ext cx="9601200" cy="4809853"/>
            <a:chOff x="1371600" y="1514746"/>
            <a:chExt cx="9601200" cy="4809853"/>
          </a:xfrm>
        </p:grpSpPr>
        <p:sp>
          <p:nvSpPr>
            <p:cNvPr id="7" name="Rectangle 6"/>
            <p:cNvSpPr/>
            <p:nvPr/>
          </p:nvSpPr>
          <p:spPr>
            <a:xfrm>
              <a:off x="1371600" y="1514746"/>
              <a:ext cx="9601200" cy="4809853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57200" rtlCol="0" anchor="t" anchorCtr="0"/>
            <a:lstStyle/>
            <a:p>
              <a:pPr algn="l"/>
              <a:endParaRPr lang="en-US" sz="20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1600" y="1529233"/>
              <a:ext cx="266700" cy="23812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66044" y="1527968"/>
              <a:ext cx="1209675" cy="24765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592129" y="1527968"/>
              <a:ext cx="11253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Calibri Light" panose="020F0302020204030204" pitchFamily="34" charset="0"/>
                  <a:cs typeface="Calibri Light" panose="020F0302020204030204" pitchFamily="34" charset="0"/>
                </a:rPr>
                <a:t>Untitled - Editor</a:t>
              </a:r>
              <a:endParaRPr lang="en-US" sz="110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18502" y="1732954"/>
              <a:ext cx="36868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Calibri Light" panose="020F0302020204030204" pitchFamily="34" charset="0"/>
                  <a:cs typeface="Calibri Light" panose="020F0302020204030204" pitchFamily="34" charset="0"/>
                </a:rPr>
                <a:t>File   Edit   Format   View</a:t>
              </a:r>
              <a:endParaRPr lang="en-US" sz="110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371600" y="1971947"/>
              <a:ext cx="9601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418502" y="1971078"/>
            <a:ext cx="9478098" cy="4353521"/>
          </a:xfrm>
          <a:noFill/>
        </p:spPr>
        <p:txBody>
          <a:bodyPr/>
          <a:lstStyle>
            <a:lvl1pPr marL="0" indent="0">
              <a:buNone/>
              <a:defRPr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1306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34B8-128C-499D-B217-1953B2ABB36D}" type="datetime1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Pablo Halpern, 2018 (CC BY 4.0)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1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B6E01A-72EF-483F-90CF-0C8314A6DF94}" type="datetime1">
              <a:rPr lang="en-US" smtClean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Pablo Halpern, 2018 (CC BY 4.0)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203716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9D3D4-6F21-4C0B-B883-47F29001E2ED}" type="datetime1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Pablo Halpern, 2018 (CC BY 4.0)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366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D530C-C592-46A4-BC40-A6F31D59E90A}" type="datetime1">
              <a:rPr lang="en-US" smtClean="0"/>
              <a:t>9/26/2018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Pablo Halpern, 2018 (CC BY 4.0)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78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FA7D-E164-4346-B947-515706394CB3}" type="datetime1">
              <a:rPr lang="en-US" smtClean="0"/>
              <a:t>9/26/2018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Pablo Halpern, 2018 (CC BY 4.0)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227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582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FA7D-E164-4346-B947-515706394CB3}" type="datetime1">
              <a:rPr lang="en-US" smtClean="0"/>
              <a:t>9/26/2018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Pablo Halpern, 2018 (CC BY 4.0)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1371600" y="1507827"/>
            <a:ext cx="9601200" cy="334464"/>
            <a:chOff x="1371600" y="1507827"/>
            <a:chExt cx="9601200" cy="334464"/>
          </a:xfrm>
        </p:grpSpPr>
        <p:sp>
          <p:nvSpPr>
            <p:cNvPr id="9" name="Rectangle 8"/>
            <p:cNvSpPr/>
            <p:nvPr/>
          </p:nvSpPr>
          <p:spPr>
            <a:xfrm>
              <a:off x="1371600" y="1514746"/>
              <a:ext cx="9601200" cy="32754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57200" rtlCol="0" anchor="t" anchorCtr="0"/>
            <a:lstStyle/>
            <a:p>
              <a:pPr algn="l"/>
              <a:endParaRPr lang="en-US" sz="20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92128" y="1527968"/>
              <a:ext cx="12272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Calibri Light" panose="020F0302020204030204" pitchFamily="34" charset="0"/>
                  <a:cs typeface="Calibri Light" panose="020F0302020204030204" pitchFamily="34" charset="0"/>
                </a:rPr>
                <a:t>Untitled - Editor</a:t>
              </a:r>
              <a:endParaRPr lang="en-US" sz="120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90650" y="1527968"/>
              <a:ext cx="304800" cy="23812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9829800" y="1507827"/>
              <a:ext cx="1143000" cy="27699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lIns="91440" tIns="0" bIns="0" rtlCol="0">
              <a:spAutoFit/>
            </a:bodyPr>
            <a:lstStyle/>
            <a:p>
              <a:pPr algn="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‒     </a:t>
              </a:r>
              <a:r>
                <a:rPr lang="en-US" sz="14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☐</a:t>
              </a:r>
              <a:r>
                <a:rPr lang="en-US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    ×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5" name="Content Placeholder 2"/>
          <p:cNvSpPr>
            <a:spLocks noGrp="1"/>
          </p:cNvSpPr>
          <p:nvPr>
            <p:ph idx="1" hasCustomPrompt="1"/>
          </p:nvPr>
        </p:nvSpPr>
        <p:spPr>
          <a:xfrm>
            <a:off x="1371600" y="1867943"/>
            <a:ext cx="9601200" cy="4456657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 smtClean="0"/>
              <a:t>Click to edit Code</a:t>
            </a:r>
          </a:p>
        </p:txBody>
      </p:sp>
    </p:spTree>
    <p:extLst>
      <p:ext uri="{BB962C8B-B14F-4D97-AF65-F5344CB8AC3E}">
        <p14:creationId xmlns:p14="http://schemas.microsoft.com/office/powerpoint/2010/main" val="4016284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FC74-3DB2-413C-94FF-5BD26FC2BC04}" type="datetime1">
              <a:rPr lang="en-US" smtClean="0"/>
              <a:t>9/26/2018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Pablo Halpern, 2018 (CC BY 4.0)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2577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9E5516-83FF-4636-97EB-12907347BBE5}" type="datetime1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Pablo Halpern, 2018 (CC BY 4.0)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72892644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523A418-1D96-41A2-9F22-8C4F4B13E113}" type="datetime1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Pablo Halpern, 2018 (CC BY 4.0)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7587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1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656" r:id="rId13"/>
    <p:sldLayoutId id="2147483813" r:id="rId14"/>
    <p:sldLayoutId id="2147483814" r:id="rId15"/>
    <p:sldLayoutId id="2147483815" r:id="rId16"/>
    <p:sldLayoutId id="2147483816" r:id="rId17"/>
  </p:sldLayoutIdLst>
  <p:hf hdr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4.0/" TargetMode="External"/><Relationship Id="rId2" Type="http://schemas.openxmlformats.org/officeDocument/2006/relationships/hyperlink" Target="mailto:phalpern@halpernwightsoftware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ycharts.com/indicators/world_tea_price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www.maxpixel.net/Nature-Spur-Wild-Animals-Hedgehog-Baby-Hedgehog-1292593%20CC0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hyperlink" Target="https://www.flickr.com/photos/mamboz/16065630" TargetMode="External"/><Relationship Id="rId4" Type="http://schemas.openxmlformats.org/officeDocument/2006/relationships/hyperlink" Target="https://commons.wikimedia.org/wiki/File:Blond_infinite_reflections.jpg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ost.org/doc/libs/1_67_0/libs/spirit/doc/html/index.html" TargetMode="External"/><Relationship Id="rId2" Type="http://schemas.openxmlformats.org/officeDocument/2006/relationships/hyperlink" Target="https://github.com/phalpern/MIRMatcher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/>
              <a:t>Using Compile-time Code </a:t>
            </a:r>
            <a:r>
              <a:rPr lang="en-US" sz="6600" dirty="0" smtClean="0"/>
              <a:t>Generation</a:t>
            </a:r>
            <a:endParaRPr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to build an LLVM IR Pattern Matcher</a:t>
            </a:r>
            <a:endParaRPr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609342" y="4800600"/>
            <a:ext cx="109728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Pablo Halpern 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hlinkClick r:id="rId2"/>
              </a:rPr>
              <a:t>phalpern@halpernwightsoftware.com</a:t>
            </a:r>
            <a:endParaRPr lang="en-US" sz="24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400" dirty="0" err="1" smtClean="0">
                <a:solidFill>
                  <a:schemeClr val="accent3">
                    <a:lumMod val="75000"/>
                  </a:schemeClr>
                </a:solidFill>
              </a:rPr>
              <a:t>CppCon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 2018</a:t>
            </a:r>
            <a:endParaRPr lang="en-US" sz="2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3AD0FBF-2A01-4110-A6E4-18BED71EFFA0}"/>
              </a:ext>
            </a:extLst>
          </p:cNvPr>
          <p:cNvSpPr txBox="1"/>
          <p:nvPr/>
        </p:nvSpPr>
        <p:spPr>
          <a:xfrm>
            <a:off x="5561012" y="6120825"/>
            <a:ext cx="6326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This work by Pablo Halpern is licensed under a </a:t>
            </a:r>
            <a:r>
              <a:rPr lang="en-US" sz="1600" b="1" dirty="0">
                <a:hlinkClick r:id="rId3"/>
              </a:rPr>
              <a:t>Creative Commons Attribution 4.0 International License</a:t>
            </a:r>
            <a:r>
              <a:rPr lang="en-US" sz="1600" b="1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5DA4BF7-2E09-488E-8D46-7971882766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134" y="6247164"/>
            <a:ext cx="1117460" cy="39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goals of </a:t>
            </a:r>
            <a:r>
              <a:rPr lang="en-US" dirty="0" err="1" smtClean="0"/>
              <a:t>MIRMatcher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Must support matching cycles</a:t>
            </a:r>
          </a:p>
          <a:p>
            <a:r>
              <a:rPr lang="en-US" dirty="0" smtClean="0"/>
              <a:t>Embedded language should resemble the assembly we are trying to match</a:t>
            </a:r>
          </a:p>
          <a:p>
            <a:r>
              <a:rPr lang="en-US" dirty="0" smtClean="0"/>
              <a:t>Must provide access to sub-parts (instructions and registers) of the matched pattern</a:t>
            </a:r>
          </a:p>
          <a:p>
            <a:r>
              <a:rPr lang="en-US" dirty="0" smtClean="0"/>
              <a:t>No runtime </a:t>
            </a:r>
            <a:r>
              <a:rPr lang="en-US" dirty="0" smtClean="0"/>
              <a:t>dispatch </a:t>
            </a:r>
            <a:r>
              <a:rPr lang="en-US" dirty="0" smtClean="0"/>
              <a:t>or interpretation of the pattern – the matching function is compiled down to object code.</a:t>
            </a:r>
          </a:p>
          <a:p>
            <a:r>
              <a:rPr lang="en-US" dirty="0"/>
              <a:t>Match expression compiles to a </a:t>
            </a:r>
            <a:r>
              <a:rPr lang="en-US" dirty="0" err="1"/>
              <a:t>constexpr</a:t>
            </a:r>
            <a:r>
              <a:rPr lang="en-US" dirty="0"/>
              <a:t> object of empty type*</a:t>
            </a:r>
          </a:p>
          <a:p>
            <a:r>
              <a:rPr lang="en-US" b="1" dirty="0" smtClean="0"/>
              <a:t>Must support matching cycles</a:t>
            </a:r>
          </a:p>
          <a:p>
            <a:pPr marL="0" indent="0">
              <a:buNone/>
            </a:pPr>
            <a:r>
              <a:rPr lang="en-US" sz="1200" dirty="0" smtClean="0"/>
              <a:t>*This constraint might be relaxed in the future to allow </a:t>
            </a:r>
            <a:r>
              <a:rPr lang="en-US" sz="1200" dirty="0" err="1" smtClean="0"/>
              <a:t>stateful</a:t>
            </a:r>
            <a:r>
              <a:rPr lang="en-US" sz="1200" dirty="0" smtClean="0"/>
              <a:t> patterns, but with very light-weight constructors.</a:t>
            </a:r>
            <a:endParaRPr lang="en-US" sz="1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34B8-128C-499D-B217-1953B2ABB36D}" type="datetime1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Pablo Halpern, 2018 (CC BY 4.0)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1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loop with two induction variables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FA7D-E164-4346-B947-515706394CB3}" type="datetime1">
              <a:rPr lang="en-US" smtClean="0"/>
              <a:t>9/26/2018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Pablo Halpern, 2018 (CC BY 4.0)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11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390650" y="1524000"/>
            <a:ext cx="5162550" cy="1670172"/>
            <a:chOff x="6153149" y="1615719"/>
            <a:chExt cx="5162550" cy="1670172"/>
          </a:xfrm>
        </p:grpSpPr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6172199" y="1963710"/>
              <a:ext cx="5143500" cy="1322181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>
              <a:lvl1pPr marL="0" indent="0" algn="l" defTabSz="914400" rtl="0" eaLnBrk="1" latinLnBrk="0" hangingPunct="1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  <a:buFont typeface="Franklin Gothic Book" panose="020B0503020102020204" pitchFamily="34" charset="0"/>
                <a:buNone/>
                <a:defRPr sz="2000" kern="1200" baseline="0">
                  <a:solidFill>
                    <a:schemeClr val="tx2"/>
                  </a:solidFill>
                  <a:latin typeface="Consolas" panose="020B0609020204030204" pitchFamily="49" charset="0"/>
                  <a:ea typeface="+mn-ea"/>
                  <a:cs typeface="+mn-cs"/>
                </a:defRPr>
              </a:lvl1pPr>
              <a:lvl2pPr marL="9144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2000" i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13716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8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8288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800" i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22860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6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7432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600" i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32004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36576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400" i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41148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dirty="0"/>
                <a:t>// Source code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dirty="0"/>
                <a:t>int a = s;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dirty="0"/>
                <a:t>for (int b = 0; b &lt; n</a:t>
              </a:r>
              <a:r>
                <a:rPr lang="en-US" dirty="0" smtClean="0"/>
                <a:t>; ++</a:t>
              </a:r>
              <a:r>
                <a:rPr lang="en-US" dirty="0"/>
                <a:t>b, </a:t>
              </a:r>
              <a:r>
                <a:rPr lang="en-US" dirty="0">
                  <a:solidFill>
                    <a:srgbClr val="C00000"/>
                  </a:solidFill>
                </a:rPr>
                <a:t>a += 2</a:t>
              </a:r>
              <a:r>
                <a:rPr lang="en-US" dirty="0"/>
                <a:t>)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dirty="0"/>
                <a:t>  foo(a, b);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6153149" y="1615719"/>
              <a:ext cx="5162550" cy="329753"/>
              <a:chOff x="1371600" y="1514746"/>
              <a:chExt cx="5138649" cy="327545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1371600" y="1514746"/>
                <a:ext cx="5138649" cy="327545"/>
                <a:chOff x="1371600" y="1514746"/>
                <a:chExt cx="5138649" cy="327545"/>
              </a:xfrm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1371600" y="1514746"/>
                  <a:ext cx="5138649" cy="327545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3175"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457200" rtlCol="0" anchor="t" anchorCtr="0"/>
                <a:lstStyle/>
                <a:p>
                  <a:pPr algn="l"/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1592128" y="1527969"/>
                  <a:ext cx="160827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>
                      <a:latin typeface="Calibri Light" panose="020F0302020204030204" pitchFamily="34" charset="0"/>
                      <a:cs typeface="Calibri Light" panose="020F0302020204030204" pitchFamily="34" charset="0"/>
                    </a:rPr>
                    <a:t>Source Code - Editor</a:t>
                  </a:r>
                  <a:endParaRPr lang="en-US" sz="1200" dirty="0"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  <p:pic>
              <p:nvPicPr>
                <p:cNvPr id="13" name="Picture 12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90650" y="1532975"/>
                  <a:ext cx="304800" cy="238125"/>
                </a:xfrm>
                <a:prstGeom prst="rect">
                  <a:avLst/>
                </a:prstGeom>
              </p:spPr>
            </p:pic>
          </p:grpSp>
          <p:sp>
            <p:nvSpPr>
              <p:cNvPr id="10" name="TextBox 9"/>
              <p:cNvSpPr txBox="1"/>
              <p:nvPr/>
            </p:nvSpPr>
            <p:spPr>
              <a:xfrm>
                <a:off x="5367249" y="1540018"/>
                <a:ext cx="1143000" cy="27699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lIns="91440" tIns="0" bIns="0" rtlCol="0">
                <a:spAutoFit/>
              </a:bodyPr>
              <a:lstStyle/>
              <a:p>
                <a:pPr algn="r"/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‒     </a:t>
                </a: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☐</a:t>
                </a:r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    ×</a:t>
                </a: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1888836" y="3360667"/>
            <a:ext cx="5083152" cy="2910862"/>
            <a:chOff x="1371600" y="1507827"/>
            <a:chExt cx="5083152" cy="2910862"/>
          </a:xfrm>
        </p:grpSpPr>
        <p:sp>
          <p:nvSpPr>
            <p:cNvPr id="23" name="Content Placeholder 2"/>
            <p:cNvSpPr txBox="1">
              <a:spLocks/>
            </p:cNvSpPr>
            <p:nvPr/>
          </p:nvSpPr>
          <p:spPr>
            <a:xfrm>
              <a:off x="1390650" y="1862737"/>
              <a:ext cx="5064102" cy="2555952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>
              <a:lvl1pPr marL="0" indent="0" algn="l" defTabSz="914400" rtl="0" eaLnBrk="1" latinLnBrk="0" hangingPunct="1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  <a:buFont typeface="Franklin Gothic Book" panose="020B0503020102020204" pitchFamily="34" charset="0"/>
                <a:buNone/>
                <a:defRPr sz="2000" kern="1200" baseline="0">
                  <a:solidFill>
                    <a:schemeClr val="tx2"/>
                  </a:solidFill>
                  <a:latin typeface="Consolas" panose="020B0609020204030204" pitchFamily="49" charset="0"/>
                  <a:ea typeface="+mn-ea"/>
                  <a:cs typeface="+mn-cs"/>
                </a:defRPr>
              </a:lvl1pPr>
              <a:lvl2pPr marL="9144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2000" i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13716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8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8288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800" i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22860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6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7432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600" i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32004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36576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400" i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41148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/>
                <a:t> </a:t>
              </a:r>
              <a:r>
                <a:rPr lang="en-US" sz="1800" dirty="0" smtClean="0"/>
                <a:t> %</a:t>
              </a:r>
              <a:r>
                <a:rPr lang="en-US" sz="1800" dirty="0"/>
                <a:t>0:gr32 = PHI %1:gr32, %2:gr32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/>
                <a:t>  </a:t>
              </a:r>
              <a:r>
                <a:rPr lang="en-US" sz="1800" dirty="0">
                  <a:solidFill>
                    <a:srgbClr val="C00000"/>
                  </a:solidFill>
                </a:rPr>
                <a:t>%3:gr32 </a:t>
              </a:r>
              <a:r>
                <a:rPr lang="en-US" sz="1800" dirty="0"/>
                <a:t>= PHI %4:gr32, </a:t>
              </a:r>
              <a:r>
                <a:rPr lang="en-US" sz="1800" dirty="0">
                  <a:solidFill>
                    <a:srgbClr val="00B050"/>
                  </a:solidFill>
                </a:rPr>
                <a:t>%5:gr32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/>
                <a:t>  ADJCALLSTACKDOWN64 0, 0, </a:t>
              </a:r>
              <a:r>
                <a:rPr lang="en-US" sz="1800" dirty="0" smtClean="0"/>
                <a:t>0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/>
                <a:t>  </a:t>
              </a:r>
              <a:r>
                <a:rPr lang="en-US" sz="1800" dirty="0"/>
                <a:t>$</a:t>
              </a:r>
              <a:r>
                <a:rPr lang="en-US" sz="1800" dirty="0" err="1"/>
                <a:t>edi</a:t>
              </a:r>
              <a:r>
                <a:rPr lang="en-US" sz="1800" dirty="0"/>
                <a:t> = COPY %3:gr32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/>
                <a:t>  $</a:t>
              </a:r>
              <a:r>
                <a:rPr lang="en-US" sz="1800" dirty="0" err="1"/>
                <a:t>esi</a:t>
              </a:r>
              <a:r>
                <a:rPr lang="en-US" sz="1800" dirty="0"/>
                <a:t> = COPY %0:gr32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/>
                <a:t>  CALL64pcrel32 &amp;</a:t>
              </a:r>
              <a:r>
                <a:rPr lang="en-US" sz="1800" dirty="0" smtClean="0"/>
                <a:t>foo</a:t>
              </a:r>
              <a:endParaRPr lang="en-US" sz="1800" dirty="0"/>
            </a:p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/>
                <a:t>  ADJCALLSTACKUP64 0, </a:t>
              </a:r>
              <a:r>
                <a:rPr lang="en-US" sz="1800" dirty="0" smtClean="0"/>
                <a:t>0</a:t>
              </a:r>
              <a:endParaRPr lang="en-US" sz="1800" dirty="0"/>
            </a:p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/>
                <a:t>  %2:gr32 = ADD32ri8 %0:gr32, </a:t>
              </a:r>
              <a:r>
                <a:rPr lang="en-US" sz="1800" dirty="0" smtClean="0"/>
                <a:t>1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/>
                <a:t>  </a:t>
              </a:r>
              <a:r>
                <a:rPr lang="en-US" sz="1800" dirty="0">
                  <a:solidFill>
                    <a:srgbClr val="00B050"/>
                  </a:solidFill>
                </a:rPr>
                <a:t>%5:gr32 </a:t>
              </a:r>
              <a:r>
                <a:rPr lang="en-US" sz="1800" dirty="0"/>
                <a:t>= ADD32ri8 </a:t>
              </a:r>
              <a:r>
                <a:rPr lang="en-US" sz="1800" dirty="0">
                  <a:solidFill>
                    <a:srgbClr val="C00000"/>
                  </a:solidFill>
                </a:rPr>
                <a:t>%3:gr32</a:t>
              </a:r>
              <a:r>
                <a:rPr lang="en-US" sz="1800" dirty="0"/>
                <a:t>, </a:t>
              </a:r>
              <a:r>
                <a:rPr lang="en-US" sz="1800" dirty="0" smtClean="0"/>
                <a:t>2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371600" y="1514746"/>
              <a:ext cx="5083152" cy="32754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57200" rtlCol="0" anchor="t" anchorCtr="0"/>
            <a:lstStyle/>
            <a:p>
              <a:pPr algn="l"/>
              <a:endParaRPr lang="en-US" sz="20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92128" y="1527968"/>
              <a:ext cx="16072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Calibri Light" panose="020F0302020204030204" pitchFamily="34" charset="0"/>
                  <a:cs typeface="Calibri Light" panose="020F0302020204030204" pitchFamily="34" charset="0"/>
                </a:rPr>
                <a:t>Machine IR - Editor</a:t>
              </a:r>
              <a:endParaRPr lang="en-US" sz="120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90650" y="1527968"/>
              <a:ext cx="304800" cy="238125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5273964" y="1507827"/>
              <a:ext cx="1143000" cy="27699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lIns="91440" tIns="0" bIns="0" rtlCol="0">
              <a:spAutoFit/>
            </a:bodyPr>
            <a:lstStyle/>
            <a:p>
              <a:pPr algn="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‒     </a:t>
              </a:r>
              <a:r>
                <a:rPr lang="en-US" sz="14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☐</a:t>
              </a:r>
              <a:r>
                <a:rPr lang="en-US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    ×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7991756" y="2895600"/>
            <a:ext cx="3438240" cy="3235385"/>
            <a:chOff x="9109402" y="4544658"/>
            <a:chExt cx="2256819" cy="1920536"/>
          </a:xfrm>
        </p:grpSpPr>
        <p:sp>
          <p:nvSpPr>
            <p:cNvPr id="54" name="Flowchart: Manual Operation 53"/>
            <p:cNvSpPr/>
            <p:nvPr/>
          </p:nvSpPr>
          <p:spPr>
            <a:xfrm>
              <a:off x="9222741" y="5064376"/>
              <a:ext cx="1158030" cy="354080"/>
            </a:xfrm>
            <a:prstGeom prst="flowChartManualOperation">
              <a:avLst/>
            </a:prstGeom>
            <a:solidFill>
              <a:srgbClr val="92D05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PHI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9601823" y="5920904"/>
              <a:ext cx="837577" cy="276957"/>
            </a:xfrm>
            <a:prstGeom prst="rect">
              <a:avLst/>
            </a:prstGeom>
            <a:solidFill>
              <a:srgbClr val="92D05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+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>
              <a:off x="10055562" y="4759744"/>
              <a:ext cx="0" cy="2657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10055562" y="4759744"/>
              <a:ext cx="62461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Elbow Connector 57"/>
            <p:cNvCxnSpPr>
              <a:stCxn id="55" idx="2"/>
            </p:cNvCxnSpPr>
            <p:nvPr/>
          </p:nvCxnSpPr>
          <p:spPr>
            <a:xfrm rot="16200000" flipH="1">
              <a:off x="10216730" y="6001743"/>
              <a:ext cx="267333" cy="659568"/>
            </a:xfrm>
            <a:prstGeom prst="bentConnector2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0680178" y="4759744"/>
              <a:ext cx="0" cy="17054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9569750" y="4786553"/>
              <a:ext cx="0" cy="2657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54" idx="2"/>
            </p:cNvCxnSpPr>
            <p:nvPr/>
          </p:nvCxnSpPr>
          <p:spPr>
            <a:xfrm>
              <a:off x="9801756" y="5418456"/>
              <a:ext cx="0" cy="45800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9109402" y="4544658"/>
              <a:ext cx="902223" cy="2192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%4.gr32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9109402" y="5501947"/>
              <a:ext cx="708221" cy="2192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solidFill>
                    <a:srgbClr val="C00000"/>
                  </a:solidFill>
                </a:rPr>
                <a:t>%3.gr32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0675062" y="5509289"/>
              <a:ext cx="691159" cy="2192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%5.gr32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>
              <a:off x="10299420" y="5647458"/>
              <a:ext cx="0" cy="2657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10102624" y="5456236"/>
              <a:ext cx="382956" cy="2192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</p:grpSp>
      <p:sp>
        <p:nvSpPr>
          <p:cNvPr id="67" name="Rounded Rectangular Callout 66"/>
          <p:cNvSpPr/>
          <p:nvPr/>
        </p:nvSpPr>
        <p:spPr>
          <a:xfrm>
            <a:off x="6879664" y="1603299"/>
            <a:ext cx="1654736" cy="806036"/>
          </a:xfrm>
          <a:prstGeom prst="wedgeRoundRectCallout">
            <a:avLst>
              <a:gd name="adj1" fmla="val -135378"/>
              <a:gd name="adj2" fmla="val 63645"/>
              <a:gd name="adj3" fmla="val 16667"/>
            </a:avLst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r>
              <a:rPr lang="en-US" baseline="30000" dirty="0" smtClean="0">
                <a:solidFill>
                  <a:schemeClr val="tx1"/>
                </a:solidFill>
              </a:rPr>
              <a:t>nd</a:t>
            </a:r>
            <a:r>
              <a:rPr lang="en-US" dirty="0" smtClean="0">
                <a:solidFill>
                  <a:schemeClr val="tx1"/>
                </a:solidFill>
              </a:rPr>
              <a:t> induction </a:t>
            </a:r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dirty="0" smtClean="0">
                <a:solidFill>
                  <a:schemeClr val="tx1"/>
                </a:solidFill>
              </a:rPr>
              <a:t>ariable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Rounded Rectangular Callout 67"/>
          <p:cNvSpPr/>
          <p:nvPr/>
        </p:nvSpPr>
        <p:spPr>
          <a:xfrm>
            <a:off x="10298832" y="2551614"/>
            <a:ext cx="1012014" cy="405618"/>
          </a:xfrm>
          <a:prstGeom prst="wedgeRoundRectCallout">
            <a:avLst>
              <a:gd name="adj1" fmla="val -66910"/>
              <a:gd name="adj2" fmla="val 116063"/>
              <a:gd name="adj3" fmla="val 16667"/>
            </a:avLst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Cycle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ounded Rectangular Callout 35"/>
          <p:cNvSpPr/>
          <p:nvPr/>
        </p:nvSpPr>
        <p:spPr>
          <a:xfrm>
            <a:off x="4310528" y="1385726"/>
            <a:ext cx="1861672" cy="806036"/>
          </a:xfrm>
          <a:prstGeom prst="wedgeRoundRectCallout">
            <a:avLst>
              <a:gd name="adj1" fmla="val -120475"/>
              <a:gd name="adj2" fmla="val 90062"/>
              <a:gd name="adj3" fmla="val 16667"/>
            </a:avLst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main induction </a:t>
            </a:r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dirty="0" smtClean="0">
                <a:solidFill>
                  <a:schemeClr val="tx1"/>
                </a:solidFill>
              </a:rPr>
              <a:t>ariable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63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3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matching induction variables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FA7D-E164-4346-B947-515706394CB3}" type="datetime1">
              <a:rPr lang="en-US" smtClean="0"/>
              <a:t>9/26/2018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Pablo Halpern, 2018 (CC BY 4.0)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12</a:t>
            </a:fld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1390650" y="1676400"/>
            <a:ext cx="8820150" cy="2063451"/>
            <a:chOff x="1371600" y="1507827"/>
            <a:chExt cx="8820150" cy="2063451"/>
          </a:xfrm>
        </p:grpSpPr>
        <p:sp>
          <p:nvSpPr>
            <p:cNvPr id="33" name="Content Placeholder 2"/>
            <p:cNvSpPr txBox="1">
              <a:spLocks/>
            </p:cNvSpPr>
            <p:nvPr/>
          </p:nvSpPr>
          <p:spPr>
            <a:xfrm>
              <a:off x="1390650" y="1862737"/>
              <a:ext cx="8801099" cy="1708541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>
              <a:lvl1pPr marL="0" indent="0" algn="l" defTabSz="914400" rtl="0" eaLnBrk="1" latinLnBrk="0" hangingPunct="1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  <a:buFont typeface="Franklin Gothic Book" panose="020B0503020102020204" pitchFamily="34" charset="0"/>
                <a:buNone/>
                <a:defRPr sz="2000" kern="1200" baseline="0">
                  <a:solidFill>
                    <a:schemeClr val="tx2"/>
                  </a:solidFill>
                  <a:latin typeface="Consolas" panose="020B0609020204030204" pitchFamily="49" charset="0"/>
                  <a:ea typeface="+mn-ea"/>
                  <a:cs typeface="+mn-cs"/>
                </a:defRPr>
              </a:lvl1pPr>
              <a:lvl2pPr marL="9144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2000" i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13716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8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8288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800" i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22860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6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7432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600" i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32004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36576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400" i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41148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dirty="0"/>
                <a:t>// Find a register that is incremented from within a loop.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dirty="0"/>
                <a:t>MIRMATCHER_REGS(IVAR, IVAR_INIT, IVAR_INCR);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dirty="0" err="1"/>
                <a:t>constexpr</a:t>
              </a:r>
              <a:r>
                <a:rPr lang="en-US" dirty="0"/>
                <a:t> auto </a:t>
              </a:r>
              <a:r>
                <a:rPr lang="en-US" dirty="0" err="1"/>
                <a:t>ivpattern</a:t>
              </a:r>
              <a:r>
                <a:rPr lang="en-US" dirty="0"/>
                <a:t> =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dirty="0"/>
                <a:t>    </a:t>
              </a:r>
              <a:r>
                <a:rPr lang="en-US" dirty="0" err="1"/>
                <a:t>mirmatch</a:t>
              </a:r>
              <a:r>
                <a:rPr lang="en-US" dirty="0"/>
                <a:t>::graph(</a:t>
              </a:r>
              <a:r>
                <a:rPr lang="en-US" dirty="0">
                  <a:solidFill>
                    <a:srgbClr val="C00000"/>
                  </a:solidFill>
                </a:rPr>
                <a:t>IVAR</a:t>
              </a:r>
              <a:r>
                <a:rPr lang="en-US" dirty="0"/>
                <a:t>      = PHI(IVAR_INIT, </a:t>
              </a:r>
              <a:r>
                <a:rPr lang="en-US" dirty="0">
                  <a:solidFill>
                    <a:srgbClr val="00B050"/>
                  </a:solidFill>
                </a:rPr>
                <a:t>IVAR_INCR</a:t>
              </a:r>
              <a:r>
                <a:rPr lang="en-US" dirty="0"/>
                <a:t>),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dirty="0"/>
                <a:t>                    </a:t>
              </a:r>
              <a:r>
                <a:rPr lang="en-US" dirty="0">
                  <a:solidFill>
                    <a:srgbClr val="00B050"/>
                  </a:solidFill>
                </a:rPr>
                <a:t>IVAR_INCR</a:t>
              </a:r>
              <a:r>
                <a:rPr lang="en-US" dirty="0"/>
                <a:t> = ADD32ri8(</a:t>
              </a:r>
              <a:r>
                <a:rPr lang="en-US" dirty="0">
                  <a:solidFill>
                    <a:srgbClr val="C00000"/>
                  </a:solidFill>
                </a:rPr>
                <a:t>IVAR</a:t>
              </a:r>
              <a:r>
                <a:rPr lang="en-US" dirty="0"/>
                <a:t>, </a:t>
              </a:r>
              <a:r>
                <a:rPr lang="en-US" dirty="0" err="1"/>
                <a:t>AnyLiteral</a:t>
              </a:r>
              <a:r>
                <a:rPr lang="en-US" dirty="0"/>
                <a:t>));</a:t>
              </a:r>
              <a:endParaRPr lang="en-US" dirty="0" smtClean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371600" y="1514746"/>
              <a:ext cx="8820149" cy="32754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57200" rtlCol="0" anchor="t" anchorCtr="0"/>
            <a:lstStyle/>
            <a:p>
              <a:pPr algn="l"/>
              <a:endParaRPr lang="en-US" sz="20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592128" y="1527968"/>
              <a:ext cx="16098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Calibri Light" panose="020F0302020204030204" pitchFamily="34" charset="0"/>
                  <a:cs typeface="Calibri Light" panose="020F0302020204030204" pitchFamily="34" charset="0"/>
                </a:rPr>
                <a:t>Pattern Match - Editor</a:t>
              </a:r>
              <a:endParaRPr lang="en-US" sz="120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90650" y="1527968"/>
              <a:ext cx="304800" cy="238125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9048750" y="1507827"/>
              <a:ext cx="1143000" cy="27699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lIns="91440" tIns="0" bIns="0" rtlCol="0">
              <a:spAutoFit/>
            </a:bodyPr>
            <a:lstStyle/>
            <a:p>
              <a:pPr algn="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‒     </a:t>
              </a:r>
              <a:r>
                <a:rPr lang="en-US" sz="14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☐</a:t>
              </a:r>
              <a:r>
                <a:rPr lang="en-US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    ×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0" name="Rounded Rectangle 19"/>
          <p:cNvSpPr/>
          <p:nvPr/>
        </p:nvSpPr>
        <p:spPr>
          <a:xfrm>
            <a:off x="1645225" y="4261822"/>
            <a:ext cx="3569664" cy="180518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Observation: To represent a cycle in text, the nodes and/or edges must be </a:t>
            </a:r>
            <a:r>
              <a:rPr lang="en-US" sz="2400" b="1" i="1" dirty="0" smtClean="0"/>
              <a:t>named.</a:t>
            </a:r>
            <a:endParaRPr lang="en-US" sz="2400" b="1" dirty="0"/>
          </a:p>
        </p:txBody>
      </p:sp>
      <p:grpSp>
        <p:nvGrpSpPr>
          <p:cNvPr id="52" name="Group 51"/>
          <p:cNvGrpSpPr/>
          <p:nvPr/>
        </p:nvGrpSpPr>
        <p:grpSpPr>
          <a:xfrm>
            <a:off x="7529070" y="3890646"/>
            <a:ext cx="4281931" cy="2583325"/>
            <a:chOff x="8699601" y="4762407"/>
            <a:chExt cx="2810608" cy="1547560"/>
          </a:xfrm>
        </p:grpSpPr>
        <p:sp>
          <p:nvSpPr>
            <p:cNvPr id="53" name="Flowchart: Manual Operation 52"/>
            <p:cNvSpPr/>
            <p:nvPr/>
          </p:nvSpPr>
          <p:spPr>
            <a:xfrm>
              <a:off x="9222741" y="5064376"/>
              <a:ext cx="1158030" cy="354080"/>
            </a:xfrm>
            <a:prstGeom prst="flowChartManualOperation">
              <a:avLst/>
            </a:prstGeom>
            <a:solidFill>
              <a:srgbClr val="92D05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PHI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9601823" y="5920904"/>
              <a:ext cx="837577" cy="276957"/>
            </a:xfrm>
            <a:prstGeom prst="rect">
              <a:avLst/>
            </a:prstGeom>
            <a:solidFill>
              <a:srgbClr val="92D05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+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>
              <a:off x="10055562" y="4805392"/>
              <a:ext cx="0" cy="22008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10055562" y="4805392"/>
              <a:ext cx="62461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Elbow Connector 56"/>
            <p:cNvCxnSpPr>
              <a:stCxn id="54" idx="2"/>
            </p:cNvCxnSpPr>
            <p:nvPr/>
          </p:nvCxnSpPr>
          <p:spPr>
            <a:xfrm rot="16200000" flipH="1">
              <a:off x="10294343" y="5924130"/>
              <a:ext cx="112106" cy="659568"/>
            </a:xfrm>
            <a:prstGeom prst="bentConnector2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10680178" y="4805392"/>
              <a:ext cx="0" cy="15045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9569750" y="4786553"/>
              <a:ext cx="0" cy="2657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53" idx="2"/>
            </p:cNvCxnSpPr>
            <p:nvPr/>
          </p:nvCxnSpPr>
          <p:spPr>
            <a:xfrm>
              <a:off x="9801756" y="5418456"/>
              <a:ext cx="0" cy="45800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8699601" y="4762407"/>
              <a:ext cx="870150" cy="250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/>
                <a:t>IVAR_INIT</a:t>
              </a:r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059387" y="5501947"/>
              <a:ext cx="708221" cy="250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solidFill>
                    <a:srgbClr val="C00000"/>
                  </a:solidFill>
                </a:rPr>
                <a:t>IVAR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0675063" y="5509289"/>
              <a:ext cx="835146" cy="250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IVAR_INCR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64" name="Straight Arrow Connector 63"/>
            <p:cNvCxnSpPr/>
            <p:nvPr/>
          </p:nvCxnSpPr>
          <p:spPr>
            <a:xfrm>
              <a:off x="10299420" y="5647458"/>
              <a:ext cx="0" cy="2657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9996754" y="5456236"/>
              <a:ext cx="575908" cy="221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Literal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7324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that have to do with the price of tea in China?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FA7D-E164-4346-B947-515706394CB3}" type="datetime1">
              <a:rPr lang="en-US" smtClean="0"/>
              <a:t>9/26/2018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Pablo Halpern, 2018 (CC BY 4.0)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13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390650" y="2971800"/>
            <a:ext cx="8858250" cy="2702475"/>
            <a:chOff x="1371600" y="3500582"/>
            <a:chExt cx="8858250" cy="270247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71600" y="3505200"/>
              <a:ext cx="8858250" cy="2697857"/>
            </a:xfrm>
            <a:prstGeom prst="rect">
              <a:avLst/>
            </a:prstGeom>
          </p:spPr>
        </p:pic>
        <p:cxnSp>
          <p:nvCxnSpPr>
            <p:cNvPr id="8" name="Straight Connector 7"/>
            <p:cNvCxnSpPr/>
            <p:nvPr/>
          </p:nvCxnSpPr>
          <p:spPr>
            <a:xfrm flipV="1">
              <a:off x="1390650" y="3500582"/>
              <a:ext cx="8403982" cy="461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409700" y="2606139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One-year historical price of tea in China (USD/kg)</a:t>
            </a:r>
            <a:endParaRPr lang="en-US" dirty="0"/>
          </a:p>
        </p:txBody>
      </p:sp>
      <p:sp>
        <p:nvSpPr>
          <p:cNvPr id="14" name="Rounded Rectangular Callout 13"/>
          <p:cNvSpPr/>
          <p:nvPr/>
        </p:nvSpPr>
        <p:spPr>
          <a:xfrm>
            <a:off x="4572000" y="3074432"/>
            <a:ext cx="2743200" cy="533400"/>
          </a:xfrm>
          <a:prstGeom prst="wedgeRoundRectCallout">
            <a:avLst>
              <a:gd name="adj1" fmla="val -50799"/>
              <a:gd name="adj2" fmla="val 104058"/>
              <a:gd name="adj3" fmla="val 16667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MIRMatcher</a:t>
            </a:r>
            <a:r>
              <a:rPr lang="en-US" dirty="0" smtClean="0"/>
              <a:t> introduced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390650" y="5715000"/>
            <a:ext cx="8082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Source: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hlinkClick r:id="rId4"/>
              </a:rPr>
              <a:t>https://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hlinkClick r:id="rId4"/>
              </a:rPr>
              <a:t>ycharts.com/indicators/world_tea_price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1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E01A-72EF-483F-90CF-0C8314A6DF94}" type="datetime1">
              <a:rPr lang="en-US" smtClean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Pablo Halpern, 2018 (CC BY 4.0)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38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C++ template language as a metaprogramming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C++ template </a:t>
            </a:r>
            <a:r>
              <a:rPr lang="en-US" dirty="0"/>
              <a:t>language is effectively a functional programming language.</a:t>
            </a:r>
          </a:p>
          <a:p>
            <a:pPr lvl="1"/>
            <a:r>
              <a:rPr lang="en-US" dirty="0"/>
              <a:t>Turing complete</a:t>
            </a:r>
          </a:p>
          <a:p>
            <a:pPr lvl="1"/>
            <a:r>
              <a:rPr lang="en-US" dirty="0" smtClean="0"/>
              <a:t>Immutable “variables”; no assignment</a:t>
            </a:r>
            <a:endParaRPr lang="en-US" dirty="0"/>
          </a:p>
          <a:p>
            <a:pPr lvl="1"/>
            <a:r>
              <a:rPr lang="en-US" dirty="0"/>
              <a:t>Logical loops are expressed using recursion (especially tail recursion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 smtClean="0"/>
              <a:t>Types in metaprogramming are like values in regular programming.</a:t>
            </a:r>
          </a:p>
          <a:p>
            <a:pPr lvl="1"/>
            <a:r>
              <a:rPr lang="en-US" dirty="0" smtClean="0"/>
              <a:t>E.g., </a:t>
            </a:r>
            <a:r>
              <a:rPr lang="en-US" i="0" dirty="0" err="1">
                <a:latin typeface="Consolas" panose="020B0609020204030204" pitchFamily="49" charset="0"/>
              </a:rPr>
              <a:t>std</a:t>
            </a:r>
            <a:r>
              <a:rPr lang="en-US" i="0" dirty="0">
                <a:latin typeface="Consolas" panose="020B0609020204030204" pitchFamily="49" charset="0"/>
              </a:rPr>
              <a:t>::</a:t>
            </a:r>
            <a:r>
              <a:rPr lang="en-US" i="0" dirty="0" err="1">
                <a:latin typeface="Consolas" panose="020B0609020204030204" pitchFamily="49" charset="0"/>
              </a:rPr>
              <a:t>true_type</a:t>
            </a:r>
            <a:r>
              <a:rPr lang="en-US" dirty="0" smtClean="0"/>
              <a:t> and </a:t>
            </a:r>
            <a:r>
              <a:rPr lang="en-US" i="0" dirty="0" err="1">
                <a:latin typeface="Consolas" panose="020B0609020204030204" pitchFamily="49" charset="0"/>
              </a:rPr>
              <a:t>std</a:t>
            </a:r>
            <a:r>
              <a:rPr lang="en-US" i="0" dirty="0">
                <a:latin typeface="Consolas" panose="020B0609020204030204" pitchFamily="49" charset="0"/>
              </a:rPr>
              <a:t>::</a:t>
            </a:r>
            <a:r>
              <a:rPr lang="en-US" i="0" dirty="0" err="1">
                <a:latin typeface="Consolas" panose="020B0609020204030204" pitchFamily="49" charset="0"/>
              </a:rPr>
              <a:t>false_type</a:t>
            </a:r>
            <a:r>
              <a:rPr lang="en-US" dirty="0" smtClean="0"/>
              <a:t> instead of </a:t>
            </a:r>
            <a:r>
              <a:rPr lang="en-US" i="0" dirty="0">
                <a:latin typeface="Consolas" panose="020B0609020204030204" pitchFamily="49" charset="0"/>
              </a:rPr>
              <a:t>true</a:t>
            </a:r>
            <a:r>
              <a:rPr lang="en-US" dirty="0" smtClean="0"/>
              <a:t> and </a:t>
            </a:r>
            <a:r>
              <a:rPr lang="en-US" i="0" dirty="0" smtClean="0">
                <a:latin typeface="Consolas" panose="020B0609020204030204" pitchFamily="49" charset="0"/>
              </a:rPr>
              <a:t>false</a:t>
            </a:r>
          </a:p>
          <a:p>
            <a:pPr lvl="1"/>
            <a:r>
              <a:rPr lang="en-US" i="0" dirty="0" err="1" smtClean="0">
                <a:latin typeface="Consolas" panose="020B0609020204030204" pitchFamily="49" charset="0"/>
              </a:rPr>
              <a:t>typedef</a:t>
            </a:r>
            <a:r>
              <a:rPr lang="en-US" dirty="0" err="1" smtClean="0"/>
              <a:t>s</a:t>
            </a:r>
            <a:r>
              <a:rPr lang="en-US" dirty="0" smtClean="0"/>
              <a:t> are used as variables.</a:t>
            </a:r>
            <a:endParaRPr lang="en-US" dirty="0"/>
          </a:p>
          <a:p>
            <a:r>
              <a:rPr lang="en-US" dirty="0" smtClean="0"/>
              <a:t>Sometimes </a:t>
            </a:r>
            <a:r>
              <a:rPr lang="en-US" i="0" dirty="0" err="1" smtClean="0">
                <a:latin typeface="Consolas" panose="020B0609020204030204" pitchFamily="49" charset="0"/>
              </a:rPr>
              <a:t>constexpr</a:t>
            </a:r>
            <a:r>
              <a:rPr lang="en-US" dirty="0" smtClean="0"/>
              <a:t> values can be used in a </a:t>
            </a:r>
            <a:r>
              <a:rPr lang="en-US" dirty="0" err="1" smtClean="0"/>
              <a:t>metaprogram</a:t>
            </a:r>
            <a:r>
              <a:rPr lang="en-US" dirty="0"/>
              <a:t> </a:t>
            </a:r>
            <a:r>
              <a:rPr lang="en-US" dirty="0" smtClean="0"/>
              <a:t>but:</a:t>
            </a:r>
          </a:p>
          <a:p>
            <a:pPr lvl="1"/>
            <a:r>
              <a:rPr lang="en-US" dirty="0" smtClean="0"/>
              <a:t>You cannot overload on </a:t>
            </a:r>
            <a:r>
              <a:rPr lang="en-US" dirty="0" err="1" smtClean="0">
                <a:latin typeface="Consolas" panose="020B0609020204030204" pitchFamily="49" charset="0"/>
              </a:rPr>
              <a:t>constexpr</a:t>
            </a:r>
            <a:r>
              <a:rPr lang="en-US" dirty="0" smtClean="0"/>
              <a:t> values.</a:t>
            </a:r>
          </a:p>
          <a:p>
            <a:pPr lvl="1"/>
            <a:r>
              <a:rPr lang="en-US" dirty="0" smtClean="0"/>
              <a:t>You cannot express compile-time </a:t>
            </a:r>
            <a:r>
              <a:rPr lang="en-US" dirty="0" err="1" smtClean="0"/>
              <a:t>structs</a:t>
            </a:r>
            <a:r>
              <a:rPr lang="en-US" dirty="0" smtClean="0"/>
              <a:t> and lists with </a:t>
            </a:r>
            <a:r>
              <a:rPr lang="en-US" dirty="0" err="1">
                <a:latin typeface="Consolas" panose="020B0609020204030204" pitchFamily="49" charset="0"/>
              </a:rPr>
              <a:t>constexpr</a:t>
            </a:r>
            <a:r>
              <a:rPr lang="en-US" dirty="0" smtClean="0"/>
              <a:t> values.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34B8-128C-499D-B217-1953B2ABB36D}" type="datetime1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Pablo Halpern, 2018 (CC BY 4.0)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overloading for fun and profit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FA7D-E164-4346-B947-515706394CB3}" type="datetime1">
              <a:rPr lang="en-US" smtClean="0"/>
              <a:t>9/26/2018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Pablo Halpern, 2018 (CC BY 4.0)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208207"/>
              </p:ext>
            </p:extLst>
          </p:nvPr>
        </p:nvGraphicFramePr>
        <p:xfrm>
          <a:off x="1390650" y="2057400"/>
          <a:ext cx="9649315" cy="4246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3153"/>
                <a:gridCol w="1568647"/>
                <a:gridCol w="228600"/>
                <a:gridCol w="2362200"/>
                <a:gridCol w="228600"/>
                <a:gridCol w="1752600"/>
                <a:gridCol w="228600"/>
                <a:gridCol w="1600200"/>
                <a:gridCol w="276715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REG_AX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MULS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AnyOperand</a:t>
                      </a:r>
                      <a:endParaRPr lang="en-US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  <a:endParaRPr lang="en-US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REG_X</a:t>
                      </a:r>
                      <a:endParaRPr lang="en-US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>
                        <a:solidFill>
                          <a:srgbClr val="00B05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>
                        <a:solidFill>
                          <a:srgbClr val="7030A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" dirty="0" smtClean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operation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constant</a:t>
                      </a:r>
                      <a:endParaRPr lang="en-US" dirty="0">
                        <a:solidFill>
                          <a:srgbClr val="00B05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constant</a:t>
                      </a:r>
                      <a:endParaRPr lang="en-US" dirty="0">
                        <a:solidFill>
                          <a:srgbClr val="7030A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nsolas" panose="020B0609020204030204" pitchFamily="49" charset="0"/>
                        </a:rPr>
                        <a:t>constant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constant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result type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Register&lt;2&gt;</a:t>
                      </a:r>
                      <a:endParaRPr lang="en-US" dirty="0" smtClean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Opcode&lt;X86::MULS&gt;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Consolas" panose="020B0609020204030204" pitchFamily="49" charset="0"/>
                        </a:rPr>
                        <a:t>AnyOperand_t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anose="020B0609020204030204" pitchFamily="49" charset="0"/>
                        </a:rPr>
                        <a:t>Register&lt;1&gt;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3660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endParaRPr lang="en-US" sz="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operation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Opcode&lt;code&gt;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::operator()(</a:t>
                      </a:r>
                      <a:r>
                        <a:rPr lang="en-US" dirty="0" smtClean="0">
                          <a:latin typeface="Consolas" panose="020B0609020204030204" pitchFamily="49" charset="0"/>
                        </a:rPr>
                        <a:t>inputs…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result type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Instruction&lt;</a:t>
                      </a:r>
                      <a:r>
                        <a:rPr lang="en-US" dirty="0" err="1" smtClean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code</a:t>
                      </a:r>
                      <a:r>
                        <a:rPr lang="en-US" dirty="0" err="1" smtClean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,no_outputs,</a:t>
                      </a:r>
                      <a:r>
                        <a:rPr lang="en-US" dirty="0" err="1" smtClean="0">
                          <a:latin typeface="Consolas" panose="020B0609020204030204" pitchFamily="49" charset="0"/>
                        </a:rPr>
                        <a:t>inputs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dirty="0">
                        <a:solidFill>
                          <a:srgbClr val="C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70612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" dirty="0" smtClean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operation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Register&lt;id&gt;</a:t>
                      </a:r>
                      <a:r>
                        <a:rPr lang="en-US" dirty="0" smtClean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::operator=(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Instruction&lt;…&gt;</a:t>
                      </a:r>
                      <a:r>
                        <a:rPr lang="en-US" dirty="0" smtClean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result type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Instruction&lt;</a:t>
                      </a:r>
                      <a:r>
                        <a:rPr lang="en-US" dirty="0" err="1" smtClean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code</a:t>
                      </a:r>
                      <a:r>
                        <a:rPr lang="en-US" dirty="0" err="1" smtClean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dirty="0" err="1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outputs</a:t>
                      </a:r>
                      <a:r>
                        <a:rPr lang="en-US" dirty="0" err="1" smtClean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dirty="0" err="1" smtClean="0">
                          <a:latin typeface="Consolas" panose="020B0609020204030204" pitchFamily="49" charset="0"/>
                        </a:rPr>
                        <a:t>inputs</a:t>
                      </a:r>
                      <a:r>
                        <a:rPr lang="en-US" dirty="0" smtClean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ight Brace 6"/>
          <p:cNvSpPr/>
          <p:nvPr/>
        </p:nvSpPr>
        <p:spPr>
          <a:xfrm rot="5400000">
            <a:off x="7531656" y="2675642"/>
            <a:ext cx="536902" cy="4571998"/>
          </a:xfrm>
          <a:prstGeom prst="rightBrace">
            <a:avLst>
              <a:gd name="adj1" fmla="val 8333"/>
              <a:gd name="adj2" fmla="val 43074"/>
            </a:avLst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 rot="5400000">
            <a:off x="3349098" y="2653951"/>
            <a:ext cx="498266" cy="1591165"/>
          </a:xfrm>
          <a:prstGeom prst="rightBrace">
            <a:avLst>
              <a:gd name="adj1" fmla="val 8333"/>
              <a:gd name="adj2" fmla="val 29683"/>
            </a:avLst>
          </a:prstGeom>
          <a:noFill/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20" idx="1"/>
          </p:cNvCxnSpPr>
          <p:nvPr/>
        </p:nvCxnSpPr>
        <p:spPr>
          <a:xfrm>
            <a:off x="6325646" y="3660425"/>
            <a:ext cx="75154" cy="483067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2" idx="1"/>
          </p:cNvCxnSpPr>
          <p:nvPr/>
        </p:nvCxnSpPr>
        <p:spPr>
          <a:xfrm>
            <a:off x="8612910" y="3638562"/>
            <a:ext cx="378689" cy="4491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5" idx="1"/>
          </p:cNvCxnSpPr>
          <p:nvPr/>
        </p:nvCxnSpPr>
        <p:spPr>
          <a:xfrm flipH="1">
            <a:off x="9438288" y="3638562"/>
            <a:ext cx="225446" cy="4845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1"/>
          </p:cNvCxnSpPr>
          <p:nvPr/>
        </p:nvCxnSpPr>
        <p:spPr>
          <a:xfrm>
            <a:off x="3921508" y="3698667"/>
            <a:ext cx="871375" cy="187636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1"/>
          </p:cNvCxnSpPr>
          <p:nvPr/>
        </p:nvCxnSpPr>
        <p:spPr>
          <a:xfrm>
            <a:off x="8116764" y="5230092"/>
            <a:ext cx="64344" cy="37131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Brace 19"/>
          <p:cNvSpPr/>
          <p:nvPr/>
        </p:nvSpPr>
        <p:spPr>
          <a:xfrm rot="5400000">
            <a:off x="5522987" y="2249212"/>
            <a:ext cx="460024" cy="2362401"/>
          </a:xfrm>
          <a:prstGeom prst="rightBrace">
            <a:avLst>
              <a:gd name="adj1" fmla="val 8333"/>
              <a:gd name="adj2" fmla="val 25760"/>
            </a:avLst>
          </a:prstGeom>
          <a:noFill/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e 21"/>
          <p:cNvSpPr/>
          <p:nvPr/>
        </p:nvSpPr>
        <p:spPr>
          <a:xfrm rot="5400000">
            <a:off x="7858119" y="2505082"/>
            <a:ext cx="438162" cy="1828798"/>
          </a:xfrm>
          <a:prstGeom prst="rightBrace">
            <a:avLst>
              <a:gd name="adj1" fmla="val 8333"/>
              <a:gd name="adj2" fmla="val 20707"/>
            </a:avLst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Brace 24"/>
          <p:cNvSpPr/>
          <p:nvPr/>
        </p:nvSpPr>
        <p:spPr>
          <a:xfrm rot="5400000">
            <a:off x="9740216" y="2634578"/>
            <a:ext cx="438162" cy="1569806"/>
          </a:xfrm>
          <a:prstGeom prst="rightBrace">
            <a:avLst>
              <a:gd name="adj1" fmla="val 8333"/>
              <a:gd name="adj2" fmla="val 68828"/>
            </a:avLst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5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types as compile-time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embedded syntax is made possible by </a:t>
            </a:r>
            <a:r>
              <a:rPr lang="en-US" dirty="0" err="1" smtClean="0"/>
              <a:t>constexpr</a:t>
            </a:r>
            <a:r>
              <a:rPr lang="en-US" dirty="0" smtClean="0"/>
              <a:t> function templates and the (ab)use of operator overloading.</a:t>
            </a:r>
          </a:p>
          <a:p>
            <a:r>
              <a:rPr lang="en-US" dirty="0" smtClean="0"/>
              <a:t>Each function or operator invocation returns an </a:t>
            </a:r>
            <a:r>
              <a:rPr lang="en-US" i="1" dirty="0" smtClean="0">
                <a:solidFill>
                  <a:srgbClr val="7030A0"/>
                </a:solidFill>
              </a:rPr>
              <a:t>empty object</a:t>
            </a:r>
            <a:r>
              <a:rPr lang="en-US" dirty="0" smtClean="0"/>
              <a:t> of unique (compile-time) type that encodes salient information about its arguments.</a:t>
            </a:r>
          </a:p>
          <a:p>
            <a:r>
              <a:rPr lang="en-US" dirty="0" smtClean="0"/>
              <a:t>For example the graph() function returns a type that is effectively a list of the types of all of its (empty) arguments: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34B8-128C-499D-B217-1953B2ABB36D}" type="datetime1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Pablo Halpern, 2018 (CC BY 4.0)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371600" y="4495800"/>
            <a:ext cx="9601200" cy="1616373"/>
            <a:chOff x="1371600" y="1507827"/>
            <a:chExt cx="9601200" cy="1616373"/>
          </a:xfrm>
        </p:grpSpPr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1390650" y="1862737"/>
              <a:ext cx="9582150" cy="1261463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>
              <a:lvl1pPr marL="0" indent="0" algn="l" defTabSz="914400" rtl="0" eaLnBrk="1" latinLnBrk="0" hangingPunct="1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  <a:buFont typeface="Franklin Gothic Book" panose="020B0503020102020204" pitchFamily="34" charset="0"/>
                <a:buNone/>
                <a:defRPr sz="2000" kern="1200" baseline="0">
                  <a:solidFill>
                    <a:schemeClr val="tx2"/>
                  </a:solidFill>
                  <a:latin typeface="Consolas" panose="020B0609020204030204" pitchFamily="49" charset="0"/>
                  <a:ea typeface="+mn-ea"/>
                  <a:cs typeface="+mn-cs"/>
                </a:defRPr>
              </a:lvl1pPr>
              <a:lvl2pPr marL="9144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2000" i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13716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8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8288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800" i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22860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6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7432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600" i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32004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36576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400" i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41148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dirty="0"/>
                <a:t>template &lt;class... </a:t>
              </a:r>
              <a:r>
                <a:rPr lang="en-US" dirty="0" err="1"/>
                <a:t>InstrMatchers</a:t>
              </a:r>
              <a:r>
                <a:rPr lang="en-US" dirty="0"/>
                <a:t>&gt;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err="1"/>
                <a:t>constexpr</a:t>
              </a:r>
              <a:r>
                <a:rPr lang="en-US"/>
                <a:t> </a:t>
              </a:r>
              <a:r>
                <a:rPr lang="en-US" smtClean="0">
                  <a:solidFill>
                    <a:srgbClr val="C00000"/>
                  </a:solidFill>
                </a:rPr>
                <a:t>InstrGraph&lt;InstrMatchers</a:t>
              </a:r>
              <a:r>
                <a:rPr lang="en-US" dirty="0">
                  <a:solidFill>
                    <a:srgbClr val="C00000"/>
                  </a:solidFill>
                </a:rPr>
                <a:t>...&gt;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dirty="0"/>
                <a:t>graph(</a:t>
              </a:r>
              <a:r>
                <a:rPr lang="en-US" dirty="0" err="1"/>
                <a:t>InstrMatchers</a:t>
              </a:r>
              <a:r>
                <a:rPr lang="en-US" dirty="0"/>
                <a:t>...) { return </a:t>
              </a:r>
              <a:r>
                <a:rPr lang="en-US" dirty="0" smtClean="0"/>
                <a:t>{}; </a:t>
              </a:r>
              <a:r>
                <a:rPr lang="en-US" dirty="0"/>
                <a:t>}</a:t>
              </a:r>
              <a:endParaRPr lang="en-US" dirty="0" smtClean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371600" y="1514746"/>
              <a:ext cx="9601200" cy="32754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57200" rtlCol="0" anchor="t" anchorCtr="0"/>
            <a:lstStyle/>
            <a:p>
              <a:pPr algn="l"/>
              <a:endParaRPr lang="en-US" sz="20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92128" y="1527968"/>
              <a:ext cx="12272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Calibri Light" panose="020F0302020204030204" pitchFamily="34" charset="0"/>
                  <a:cs typeface="Calibri Light" panose="020F0302020204030204" pitchFamily="34" charset="0"/>
                </a:rPr>
                <a:t>Untitled - Editor</a:t>
              </a:r>
              <a:endParaRPr lang="en-US" sz="120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90650" y="1527968"/>
              <a:ext cx="304800" cy="23812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9829800" y="1507827"/>
              <a:ext cx="1143000" cy="27699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lIns="91440" tIns="0" bIns="0" rtlCol="0">
              <a:spAutoFit/>
            </a:bodyPr>
            <a:lstStyle/>
            <a:p>
              <a:pPr algn="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‒     </a:t>
              </a:r>
              <a:r>
                <a:rPr lang="en-US" sz="14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☐</a:t>
              </a:r>
              <a:r>
                <a:rPr lang="en-US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    ×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3" name="Rounded Rectangular Callout 12"/>
          <p:cNvSpPr/>
          <p:nvPr/>
        </p:nvSpPr>
        <p:spPr>
          <a:xfrm>
            <a:off x="7086600" y="5791200"/>
            <a:ext cx="4114800" cy="662186"/>
          </a:xfrm>
          <a:prstGeom prst="wedgeRoundRectCallout">
            <a:avLst>
              <a:gd name="adj1" fmla="val -69570"/>
              <a:gd name="adj2" fmla="val -40717"/>
              <a:gd name="adj3" fmla="val 16667"/>
            </a:avLst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Neither the arguments nor return value hold any runtime state.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23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type traits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traits like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is_const</a:t>
            </a:r>
            <a:r>
              <a:rPr lang="en-US" dirty="0" smtClean="0"/>
              <a:t> are computed by the implementation</a:t>
            </a:r>
          </a:p>
          <a:p>
            <a:r>
              <a:rPr lang="en-US" dirty="0" smtClean="0"/>
              <a:t>But type traits can be explicitly assigned to a type </a:t>
            </a:r>
            <a:r>
              <a:rPr lang="en-US" dirty="0"/>
              <a:t>via template </a:t>
            </a:r>
            <a:r>
              <a:rPr lang="en-US" dirty="0" smtClean="0"/>
              <a:t>specialization, e.g., to indicate that it models a specific concept: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Alternatively, the trait can </a:t>
            </a:r>
            <a:r>
              <a:rPr lang="en-US" dirty="0" smtClean="0"/>
              <a:t>be assigned </a:t>
            </a:r>
            <a:r>
              <a:rPr lang="en-US" dirty="0" smtClean="0"/>
              <a:t>by inheritance: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34B8-128C-499D-B217-1953B2ABB36D}" type="datetime1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Pablo Halpern, 2018 (CC BY 4.0)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828800" y="3429000"/>
            <a:ext cx="9144000" cy="1295399"/>
            <a:chOff x="1371600" y="1507827"/>
            <a:chExt cx="9144000" cy="1295399"/>
          </a:xfrm>
        </p:grpSpPr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1390650" y="1862737"/>
              <a:ext cx="9124950" cy="940489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>
              <a:lvl1pPr marL="0" indent="0" algn="l" defTabSz="914400" rtl="0" eaLnBrk="1" latinLnBrk="0" hangingPunct="1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  <a:buFont typeface="Franklin Gothic Book" panose="020B0503020102020204" pitchFamily="34" charset="0"/>
                <a:buNone/>
                <a:defRPr sz="2000" kern="1200" baseline="0">
                  <a:solidFill>
                    <a:schemeClr val="tx2"/>
                  </a:solidFill>
                  <a:latin typeface="Consolas" panose="020B0609020204030204" pitchFamily="49" charset="0"/>
                  <a:ea typeface="+mn-ea"/>
                  <a:cs typeface="+mn-cs"/>
                </a:defRPr>
              </a:lvl1pPr>
              <a:lvl2pPr marL="9144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2000" i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13716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8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8288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800" i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22860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6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7432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600" i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32004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36576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400" i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41148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/>
                <a:t>template &lt;class T&gt; struct </a:t>
              </a:r>
              <a:r>
                <a:rPr lang="en-US" sz="1800" dirty="0" err="1" smtClean="0">
                  <a:solidFill>
                    <a:srgbClr val="7030A0"/>
                  </a:solidFill>
                </a:rPr>
                <a:t>IsOperandMatcher</a:t>
              </a:r>
              <a:r>
                <a:rPr lang="en-US" sz="1800" dirty="0" smtClean="0"/>
                <a:t> : </a:t>
              </a:r>
              <a:r>
                <a:rPr lang="en-US" sz="1800" dirty="0" err="1" smtClean="0"/>
                <a:t>std</a:t>
              </a:r>
              <a:r>
                <a:rPr lang="en-US" sz="1800" dirty="0" smtClean="0"/>
                <a:t>::</a:t>
              </a:r>
              <a:r>
                <a:rPr lang="en-US" sz="1800" dirty="0" err="1" smtClean="0"/>
                <a:t>false_type</a:t>
              </a:r>
              <a:r>
                <a:rPr lang="en-US" sz="1800" dirty="0" smtClean="0"/>
                <a:t> {};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/>
                <a:t>template &lt;unsigned </a:t>
              </a:r>
              <a:r>
                <a:rPr lang="en-US" sz="1800" dirty="0" err="1"/>
                <a:t>LocalId</a:t>
              </a:r>
              <a:r>
                <a:rPr lang="en-US" sz="1800" dirty="0"/>
                <a:t>&gt;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/>
                <a:t>  struct </a:t>
              </a:r>
              <a:r>
                <a:rPr lang="en-US" sz="1800" dirty="0" err="1">
                  <a:solidFill>
                    <a:srgbClr val="7030A0"/>
                  </a:solidFill>
                </a:rPr>
                <a:t>IsOperandMatcher</a:t>
              </a:r>
              <a:r>
                <a:rPr lang="en-US" sz="1800" dirty="0"/>
                <a:t>&lt;</a:t>
              </a:r>
              <a:r>
                <a:rPr lang="en-US" sz="1800" dirty="0">
                  <a:solidFill>
                    <a:srgbClr val="C00000"/>
                  </a:solidFill>
                </a:rPr>
                <a:t>Register&lt;</a:t>
              </a:r>
              <a:r>
                <a:rPr lang="en-US" sz="1800" dirty="0" err="1">
                  <a:solidFill>
                    <a:srgbClr val="C00000"/>
                  </a:solidFill>
                </a:rPr>
                <a:t>LocalId</a:t>
              </a:r>
              <a:r>
                <a:rPr lang="en-US" sz="1800" dirty="0">
                  <a:solidFill>
                    <a:srgbClr val="C00000"/>
                  </a:solidFill>
                </a:rPr>
                <a:t>&gt;</a:t>
              </a:r>
              <a:r>
                <a:rPr lang="en-US" sz="1800" dirty="0"/>
                <a:t>&gt; : </a:t>
              </a:r>
              <a:r>
                <a:rPr lang="en-US" sz="1800" dirty="0" err="1"/>
                <a:t>std</a:t>
              </a:r>
              <a:r>
                <a:rPr lang="en-US" sz="1800" dirty="0"/>
                <a:t>::</a:t>
              </a:r>
              <a:r>
                <a:rPr lang="en-US" sz="1800" dirty="0" err="1"/>
                <a:t>true_type</a:t>
              </a:r>
              <a:r>
                <a:rPr lang="en-US" sz="1800" dirty="0"/>
                <a:t> { };</a:t>
              </a:r>
              <a:endParaRPr lang="en-US" sz="1800" dirty="0" smtClean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371600" y="1514746"/>
              <a:ext cx="9144000" cy="32754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57200" rtlCol="0" anchor="t" anchorCtr="0"/>
            <a:lstStyle/>
            <a:p>
              <a:pPr algn="l"/>
              <a:endParaRPr lang="en-US" sz="20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92128" y="1527968"/>
              <a:ext cx="12272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Calibri Light" panose="020F0302020204030204" pitchFamily="34" charset="0"/>
                  <a:cs typeface="Calibri Light" panose="020F0302020204030204" pitchFamily="34" charset="0"/>
                </a:rPr>
                <a:t>Untitled - Editor</a:t>
              </a:r>
              <a:endParaRPr lang="en-US" sz="120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90650" y="1527968"/>
              <a:ext cx="304800" cy="23812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9372600" y="1507827"/>
              <a:ext cx="1143000" cy="27699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lIns="91440" tIns="0" bIns="0" rtlCol="0">
              <a:spAutoFit/>
            </a:bodyPr>
            <a:lstStyle/>
            <a:p>
              <a:pPr algn="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‒     </a:t>
              </a:r>
              <a:r>
                <a:rPr lang="en-US" sz="14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☐</a:t>
              </a:r>
              <a:r>
                <a:rPr lang="en-US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    ×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819564" y="5120663"/>
            <a:ext cx="9144000" cy="1295399"/>
            <a:chOff x="1371600" y="1507827"/>
            <a:chExt cx="9144000" cy="1295399"/>
          </a:xfrm>
        </p:grpSpPr>
        <p:sp>
          <p:nvSpPr>
            <p:cNvPr id="14" name="Content Placeholder 2"/>
            <p:cNvSpPr txBox="1">
              <a:spLocks/>
            </p:cNvSpPr>
            <p:nvPr/>
          </p:nvSpPr>
          <p:spPr>
            <a:xfrm>
              <a:off x="1390650" y="1862737"/>
              <a:ext cx="9124950" cy="940489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>
              <a:lvl1pPr marL="0" indent="0" algn="l" defTabSz="914400" rtl="0" eaLnBrk="1" latinLnBrk="0" hangingPunct="1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  <a:buFont typeface="Franklin Gothic Book" panose="020B0503020102020204" pitchFamily="34" charset="0"/>
                <a:buNone/>
                <a:defRPr sz="2000" kern="1200" baseline="0">
                  <a:solidFill>
                    <a:schemeClr val="tx2"/>
                  </a:solidFill>
                  <a:latin typeface="Consolas" panose="020B0609020204030204" pitchFamily="49" charset="0"/>
                  <a:ea typeface="+mn-ea"/>
                  <a:cs typeface="+mn-cs"/>
                </a:defRPr>
              </a:lvl1pPr>
              <a:lvl2pPr marL="9144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2000" i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13716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8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8288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800" i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22860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6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7432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600" i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32004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36576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400" i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41148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/>
                <a:t>template &lt;class T&gt; struct </a:t>
              </a:r>
              <a:r>
                <a:rPr lang="en-US" sz="1800" dirty="0" err="1" smtClean="0">
                  <a:solidFill>
                    <a:srgbClr val="7030A0"/>
                  </a:solidFill>
                </a:rPr>
                <a:t>IsOperandMatcher</a:t>
              </a:r>
              <a:r>
                <a:rPr lang="en-US" sz="1800" dirty="0" smtClean="0"/>
                <a:t> : 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/>
                <a:t> </a:t>
              </a:r>
              <a:r>
                <a:rPr lang="en-US" sz="1800" dirty="0" smtClean="0"/>
                <a:t> </a:t>
              </a:r>
              <a:r>
                <a:rPr lang="en-US" sz="1800" dirty="0" err="1" smtClean="0"/>
                <a:t>std</a:t>
              </a:r>
              <a:r>
                <a:rPr lang="en-US" sz="1800" dirty="0" smtClean="0"/>
                <a:t>::</a:t>
              </a:r>
              <a:r>
                <a:rPr lang="en-US" sz="1800" dirty="0" err="1" smtClean="0"/>
                <a:t>is_base_of</a:t>
              </a:r>
              <a:r>
                <a:rPr lang="en-US" sz="1800" dirty="0" smtClean="0"/>
                <a:t>&lt;</a:t>
              </a:r>
              <a:r>
                <a:rPr lang="en-US" sz="1800" dirty="0" err="1" smtClean="0">
                  <a:solidFill>
                    <a:srgbClr val="00B0F0"/>
                  </a:solidFill>
                </a:rPr>
                <a:t>OperandMatcherBase</a:t>
              </a:r>
              <a:r>
                <a:rPr lang="en-US" sz="1800" dirty="0" smtClean="0"/>
                <a:t>, T&gt; {};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/>
                <a:t>template &lt;unsigned </a:t>
              </a:r>
              <a:r>
                <a:rPr lang="en-US" sz="1800" dirty="0" err="1" smtClean="0"/>
                <a:t>LocalId</a:t>
              </a:r>
              <a:r>
                <a:rPr lang="en-US" sz="1800" dirty="0" smtClean="0"/>
                <a:t>&gt; struct </a:t>
              </a:r>
              <a:r>
                <a:rPr lang="en-US" sz="1800" dirty="0" smtClean="0">
                  <a:solidFill>
                    <a:srgbClr val="C00000"/>
                  </a:solidFill>
                </a:rPr>
                <a:t>Register</a:t>
              </a:r>
              <a:r>
                <a:rPr lang="en-US" sz="1800" dirty="0" smtClean="0">
                  <a:solidFill>
                    <a:srgbClr val="7030A0"/>
                  </a:solidFill>
                </a:rPr>
                <a:t> : </a:t>
              </a:r>
              <a:r>
                <a:rPr lang="en-US" sz="1800" dirty="0" err="1" smtClean="0">
                  <a:solidFill>
                    <a:srgbClr val="00B0F0"/>
                  </a:solidFill>
                </a:rPr>
                <a:t>OperandMatcherBase</a:t>
              </a:r>
              <a:r>
                <a:rPr lang="en-US" sz="1800" dirty="0" smtClean="0">
                  <a:solidFill>
                    <a:srgbClr val="00B0F0"/>
                  </a:solidFill>
                </a:rPr>
                <a:t> </a:t>
              </a:r>
              <a:r>
                <a:rPr lang="en-US" sz="1800" dirty="0" smtClean="0"/>
                <a:t>{ … };</a:t>
              </a:r>
              <a:endParaRPr lang="en-US" sz="1800" dirty="0" smtClean="0">
                <a:solidFill>
                  <a:srgbClr val="7030A0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71600" y="1514746"/>
              <a:ext cx="9144000" cy="32754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57200" rtlCol="0" anchor="t" anchorCtr="0"/>
            <a:lstStyle/>
            <a:p>
              <a:pPr algn="l"/>
              <a:endParaRPr lang="en-US" sz="20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92128" y="1527968"/>
              <a:ext cx="12272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Calibri Light" panose="020F0302020204030204" pitchFamily="34" charset="0"/>
                  <a:cs typeface="Calibri Light" panose="020F0302020204030204" pitchFamily="34" charset="0"/>
                </a:rPr>
                <a:t>Untitled - Editor</a:t>
              </a:r>
              <a:endParaRPr lang="en-US" sz="120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90650" y="1527968"/>
              <a:ext cx="304800" cy="238125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9372600" y="1507827"/>
              <a:ext cx="1143000" cy="27699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lIns="91440" tIns="0" bIns="0" rtlCol="0">
              <a:spAutoFit/>
            </a:bodyPr>
            <a:lstStyle/>
            <a:p>
              <a:pPr algn="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‒     </a:t>
              </a:r>
              <a:r>
                <a:rPr lang="en-US" sz="14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☐</a:t>
              </a:r>
              <a:r>
                <a:rPr lang="en-US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    ×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660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Predicate traits defined in </a:t>
            </a:r>
            <a:r>
              <a:rPr lang="en-US" dirty="0" err="1" smtClean="0"/>
              <a:t>MIRMatcher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34B8-128C-499D-B217-1953B2ABB36D}" type="datetime1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Pablo Halpern, 2018 (CC BY 4.0)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290982"/>
              </p:ext>
            </p:extLst>
          </p:nvPr>
        </p:nvGraphicFramePr>
        <p:xfrm>
          <a:off x="1524000" y="2100072"/>
          <a:ext cx="86868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1795"/>
                <a:gridCol w="575500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Trait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Evaluates to </a:t>
                      </a:r>
                      <a:r>
                        <a:rPr lang="en-US" sz="2000" dirty="0" err="1" smtClean="0">
                          <a:latin typeface="Consolas" panose="020B0609020204030204" pitchFamily="49" charset="0"/>
                        </a:rPr>
                        <a:t>true_type</a:t>
                      </a: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 for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nsolas" panose="020B0609020204030204" pitchFamily="49" charset="0"/>
                        </a:rPr>
                        <a:t>IsOpcodeMatcher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Opcode&lt;&gt;, </a:t>
                      </a:r>
                      <a:r>
                        <a:rPr lang="en-US" sz="2000" dirty="0" err="1" smtClean="0">
                          <a:latin typeface="Consolas" panose="020B0609020204030204" pitchFamily="49" charset="0"/>
                        </a:rPr>
                        <a:t>OpcodeGroup</a:t>
                      </a: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&lt;&gt;, </a:t>
                      </a:r>
                      <a:r>
                        <a:rPr lang="en-US" sz="2000" dirty="0" err="1" smtClean="0">
                          <a:latin typeface="Consolas" panose="020B0609020204030204" pitchFamily="49" charset="0"/>
                        </a:rPr>
                        <a:t>OpcodeRange</a:t>
                      </a: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&lt;&gt;, </a:t>
                      </a:r>
                      <a:r>
                        <a:rPr lang="en-US" sz="2000" dirty="0" err="1" smtClean="0">
                          <a:latin typeface="Consolas" panose="020B0609020204030204" pitchFamily="49" charset="0"/>
                        </a:rPr>
                        <a:t>AnyOperand_t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nsolas" panose="020B0609020204030204" pitchFamily="49" charset="0"/>
                        </a:rPr>
                        <a:t>IsOperandMatcher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Register&lt;&gt;,</a:t>
                      </a:r>
                      <a:r>
                        <a:rPr lang="en-US" sz="2000" baseline="0" dirty="0" smtClean="0">
                          <a:latin typeface="Consolas" panose="020B0609020204030204" pitchFamily="49" charset="0"/>
                        </a:rPr>
                        <a:t> Literal</a:t>
                      </a: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&lt;&gt;</a:t>
                      </a:r>
                      <a:r>
                        <a:rPr lang="en-US" sz="2000" baseline="0" dirty="0" smtClean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000" baseline="0" dirty="0" err="1" smtClean="0">
                          <a:latin typeface="Consolas" panose="020B0609020204030204" pitchFamily="49" charset="0"/>
                        </a:rPr>
                        <a:t>AnyLiteral_t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nsolas" panose="020B0609020204030204" pitchFamily="49" charset="0"/>
                        </a:rPr>
                        <a:t>IsPatternMatcher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 smtClean="0">
                          <a:latin typeface="Consolas" panose="020B0609020204030204" pitchFamily="49" charset="0"/>
                        </a:rPr>
                        <a:t>InstrGraph</a:t>
                      </a: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&lt;&gt;, </a:t>
                      </a:r>
                      <a:r>
                        <a:rPr lang="en-US" sz="2000" dirty="0" err="1" smtClean="0">
                          <a:latin typeface="Consolas" panose="020B0609020204030204" pitchFamily="49" charset="0"/>
                        </a:rPr>
                        <a:t>InstrAlternative</a:t>
                      </a: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&lt;&gt;, </a:t>
                      </a:r>
                      <a:r>
                        <a:rPr lang="en-US" sz="2000" dirty="0" err="1" smtClean="0">
                          <a:latin typeface="Consolas" panose="020B0609020204030204" pitchFamily="49" charset="0"/>
                        </a:rPr>
                        <a:t>InstrSequence</a:t>
                      </a: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&lt;&gt;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009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talk is </a:t>
            </a:r>
            <a:r>
              <a:rPr lang="en-US" dirty="0" smtClean="0"/>
              <a:t>a combination tutorial and case study.</a:t>
            </a:r>
            <a:endParaRPr lang="en-US" dirty="0"/>
          </a:p>
          <a:p>
            <a:pPr lvl="1"/>
            <a:r>
              <a:rPr lang="en-US" dirty="0"/>
              <a:t>I will introduce the problem I wanted to </a:t>
            </a:r>
            <a:r>
              <a:rPr lang="en-US" dirty="0" smtClean="0"/>
              <a:t>solve.</a:t>
            </a:r>
            <a:endParaRPr lang="en-US" dirty="0"/>
          </a:p>
          <a:p>
            <a:pPr lvl="1"/>
            <a:r>
              <a:rPr lang="en-US" dirty="0"/>
              <a:t>I will explain </a:t>
            </a:r>
            <a:r>
              <a:rPr lang="en-US" dirty="0" smtClean="0"/>
              <a:t>how I solved it.</a:t>
            </a:r>
          </a:p>
          <a:p>
            <a:pPr lvl="1"/>
            <a:r>
              <a:rPr lang="en-US" dirty="0" smtClean="0"/>
              <a:t>I will describe the template magic that makes it possible.</a:t>
            </a:r>
            <a:endParaRPr lang="en-US" dirty="0"/>
          </a:p>
          <a:p>
            <a:r>
              <a:rPr lang="en-US" dirty="0" smtClean="0"/>
              <a:t>This talk is not about compilers.</a:t>
            </a:r>
          </a:p>
          <a:p>
            <a:pPr lvl="1"/>
            <a:r>
              <a:rPr lang="en-US" dirty="0" smtClean="0"/>
              <a:t>Compiler tech just happens to be my problem area.</a:t>
            </a:r>
          </a:p>
          <a:p>
            <a:pPr lvl="1"/>
            <a:r>
              <a:rPr lang="en-US" dirty="0" smtClean="0"/>
              <a:t>Some compiler knowledge, especially LLVM knowledge, will make the talk more fun, but lacking that is the least of your worries.</a:t>
            </a:r>
          </a:p>
          <a:p>
            <a:r>
              <a:rPr lang="en-US" dirty="0" smtClean="0"/>
              <a:t>I hope you will learn something about metaprogramming techniques, </a:t>
            </a:r>
            <a:r>
              <a:rPr lang="en-US" dirty="0" err="1" smtClean="0">
                <a:latin typeface="Consolas" panose="020B0609020204030204" pitchFamily="49" charset="0"/>
              </a:rPr>
              <a:t>constexpr</a:t>
            </a:r>
            <a:r>
              <a:rPr lang="en-US" dirty="0" smtClean="0"/>
              <a:t>, template expressions, and embedded domain-specific languages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34B8-128C-499D-B217-1953B2ABB36D}" type="datetime1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Pablo Halpern, 2018 (CC BY 4.0)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3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Compile-time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Lists of types are everywhere.</a:t>
            </a:r>
          </a:p>
          <a:p>
            <a:pPr lvl="1"/>
            <a:r>
              <a:rPr lang="en-US" dirty="0" smtClean="0"/>
              <a:t>An Instruction has an </a:t>
            </a:r>
            <a:r>
              <a:rPr lang="en-US" i="0" dirty="0" err="1" smtClean="0">
                <a:latin typeface="Consolas" panose="020B0609020204030204" pitchFamily="49" charset="0"/>
              </a:rPr>
              <a:t>OpcodeMatcher</a:t>
            </a:r>
            <a:r>
              <a:rPr lang="en-US" dirty="0" smtClean="0"/>
              <a:t> + a list of input </a:t>
            </a:r>
            <a:r>
              <a:rPr lang="en-US" i="0" dirty="0" err="1" smtClean="0">
                <a:latin typeface="Consolas" panose="020B0609020204030204" pitchFamily="49" charset="0"/>
              </a:rPr>
              <a:t>OperandMatchers</a:t>
            </a:r>
            <a:r>
              <a:rPr lang="en-US" dirty="0" smtClean="0"/>
              <a:t> + a list of output </a:t>
            </a:r>
            <a:r>
              <a:rPr lang="en-US" i="0" dirty="0" err="1">
                <a:latin typeface="Consolas" panose="020B0609020204030204" pitchFamily="49" charset="0"/>
              </a:rPr>
              <a:t>OperandMatchers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An </a:t>
            </a:r>
            <a:r>
              <a:rPr lang="en-US" i="0" dirty="0" err="1">
                <a:latin typeface="Consolas" panose="020B0609020204030204" pitchFamily="49" charset="0"/>
              </a:rPr>
              <a:t>OpcodeList</a:t>
            </a:r>
            <a:r>
              <a:rPr lang="en-US" dirty="0" smtClean="0"/>
              <a:t> contains a list of opcodes</a:t>
            </a:r>
          </a:p>
          <a:p>
            <a:pPr lvl="1"/>
            <a:r>
              <a:rPr lang="en-US" dirty="0" smtClean="0"/>
              <a:t>An </a:t>
            </a:r>
            <a:r>
              <a:rPr lang="en-US" i="0" dirty="0" err="1" smtClean="0">
                <a:latin typeface="Consolas" panose="020B0609020204030204" pitchFamily="49" charset="0"/>
              </a:rPr>
              <a:t>InstrGraph</a:t>
            </a:r>
            <a:r>
              <a:rPr lang="en-US" dirty="0" smtClean="0"/>
              <a:t> contains a list of </a:t>
            </a:r>
            <a:r>
              <a:rPr lang="en-US" i="0" dirty="0">
                <a:latin typeface="Consolas" panose="020B0609020204030204" pitchFamily="49" charset="0"/>
              </a:rPr>
              <a:t>Instruction</a:t>
            </a:r>
            <a:r>
              <a:rPr lang="en-US" dirty="0" smtClean="0"/>
              <a:t> specializations.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Minimal features for a </a:t>
            </a:r>
            <a:r>
              <a:rPr lang="en-US" dirty="0" smtClean="0">
                <a:solidFill>
                  <a:srgbClr val="7030A0"/>
                </a:solidFill>
              </a:rPr>
              <a:t>compile-time</a:t>
            </a:r>
            <a:r>
              <a:rPr lang="en-US" dirty="0" smtClean="0">
                <a:solidFill>
                  <a:schemeClr val="tx1"/>
                </a:solidFill>
              </a:rPr>
              <a:t> type list:</a:t>
            </a:r>
          </a:p>
          <a:p>
            <a:pPr lvl="1"/>
            <a:r>
              <a:rPr lang="en-US" i="0" dirty="0">
                <a:latin typeface="Consolas" panose="020B0609020204030204" pitchFamily="49" charset="0"/>
              </a:rPr>
              <a:t>size</a:t>
            </a:r>
            <a:r>
              <a:rPr lang="en-US" dirty="0" smtClean="0">
                <a:solidFill>
                  <a:schemeClr val="tx1"/>
                </a:solidFill>
              </a:rPr>
              <a:t> and </a:t>
            </a:r>
            <a:r>
              <a:rPr lang="en-US" i="0" dirty="0" err="1">
                <a:latin typeface="Consolas" panose="020B0609020204030204" pitchFamily="49" charset="0"/>
              </a:rPr>
              <a:t>isEmpty</a:t>
            </a:r>
            <a:r>
              <a:rPr lang="en-US" dirty="0" smtClean="0">
                <a:solidFill>
                  <a:schemeClr val="tx1"/>
                </a:solidFill>
              </a:rPr>
              <a:t> values</a:t>
            </a:r>
          </a:p>
          <a:p>
            <a:pPr lvl="1"/>
            <a:r>
              <a:rPr lang="en-US" i="0" dirty="0" smtClean="0">
                <a:latin typeface="Consolas" panose="020B0609020204030204" pitchFamily="49" charset="0"/>
              </a:rPr>
              <a:t>First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i="0" dirty="0" smtClean="0">
                <a:latin typeface="Consolas" panose="020B0609020204030204" pitchFamily="49" charset="0"/>
              </a:rPr>
              <a:t>Rest</a:t>
            </a:r>
            <a:r>
              <a:rPr lang="en-US" dirty="0" smtClean="0">
                <a:solidFill>
                  <a:schemeClr val="tx1"/>
                </a:solidFill>
              </a:rPr>
              <a:t> types: CAR and CDR for you LISP fans</a:t>
            </a:r>
          </a:p>
          <a:p>
            <a:pPr lvl="1"/>
            <a:r>
              <a:rPr lang="en-US" i="0" dirty="0" err="1" smtClean="0">
                <a:latin typeface="Consolas" panose="020B0609020204030204" pitchFamily="49" charset="0"/>
              </a:rPr>
              <a:t>IsTypeList</a:t>
            </a:r>
            <a:r>
              <a:rPr lang="en-US" dirty="0">
                <a:solidFill>
                  <a:schemeClr val="tx1"/>
                </a:solidFill>
              </a:rPr>
              <a:t> and</a:t>
            </a:r>
            <a:r>
              <a:rPr lang="en-US" i="0" dirty="0" smtClean="0">
                <a:latin typeface="Consolas" panose="020B0609020204030204" pitchFamily="49" charset="0"/>
              </a:rPr>
              <a:t> </a:t>
            </a:r>
            <a:r>
              <a:rPr lang="en-US" i="0" dirty="0" err="1" smtClean="0">
                <a:latin typeface="Consolas" panose="020B0609020204030204" pitchFamily="49" charset="0"/>
              </a:rPr>
              <a:t>MakeTypeList</a:t>
            </a:r>
            <a:r>
              <a:rPr lang="en-US" dirty="0" smtClean="0">
                <a:solidFill>
                  <a:schemeClr val="tx1"/>
                </a:solidFill>
              </a:rPr>
              <a:t> and </a:t>
            </a:r>
            <a:r>
              <a:rPr lang="en-US" dirty="0" err="1" smtClean="0">
                <a:solidFill>
                  <a:schemeClr val="tx1"/>
                </a:solidFill>
              </a:rPr>
              <a:t>metafunctions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34B8-128C-499D-B217-1953B2ABB36D}" type="datetime1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Pablo Halpern, 2018 (CC BY 4.0)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9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type-list class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FA7D-E164-4346-B947-515706394CB3}" type="datetime1">
              <a:rPr lang="en-US" smtClean="0"/>
              <a:t>9/26/2018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Pablo Halpern, 2018 (CC BY 4.0)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template &lt;class... Types&gt; struct </a:t>
            </a:r>
            <a:r>
              <a:rPr lang="en-US" dirty="0" err="1" smtClean="0">
                <a:solidFill>
                  <a:srgbClr val="7030A0"/>
                </a:solidFill>
              </a:rPr>
              <a:t>TypeList</a:t>
            </a:r>
            <a:r>
              <a:rPr lang="en-US" dirty="0" smtClean="0"/>
              <a:t> {</a:t>
            </a:r>
          </a:p>
          <a:p>
            <a:r>
              <a:rPr lang="en-US" dirty="0"/>
              <a:t> </a:t>
            </a:r>
            <a:r>
              <a:rPr lang="en-US" dirty="0" smtClean="0"/>
              <a:t> static </a:t>
            </a:r>
            <a:r>
              <a:rPr lang="en-US" dirty="0" err="1" smtClean="0"/>
              <a:t>constexpr</a:t>
            </a:r>
            <a:r>
              <a:rPr lang="en-US" dirty="0" smtClean="0"/>
              <a:t> </a:t>
            </a:r>
            <a:r>
              <a:rPr lang="en-US" dirty="0" err="1" smtClean="0"/>
              <a:t>std</a:t>
            </a:r>
            <a:r>
              <a:rPr lang="en-US" dirty="0" smtClean="0"/>
              <a:t>::size_t size = 0;</a:t>
            </a:r>
          </a:p>
          <a:p>
            <a:r>
              <a:rPr lang="en-US" dirty="0"/>
              <a:t> </a:t>
            </a:r>
            <a:r>
              <a:rPr lang="en-US" dirty="0" smtClean="0"/>
              <a:t> static </a:t>
            </a:r>
            <a:r>
              <a:rPr lang="en-US" dirty="0" err="1" smtClean="0"/>
              <a:t>constexpr</a:t>
            </a:r>
            <a:r>
              <a:rPr lang="en-US" dirty="0" smtClean="0"/>
              <a:t> bool        </a:t>
            </a:r>
            <a:r>
              <a:rPr lang="en-US" dirty="0" err="1" smtClean="0"/>
              <a:t>isEmpty</a:t>
            </a:r>
            <a:r>
              <a:rPr lang="en-US" dirty="0" smtClean="0"/>
              <a:t> = true;</a:t>
            </a:r>
          </a:p>
          <a:p>
            <a:r>
              <a:rPr lang="en-US" dirty="0" smtClean="0"/>
              <a:t>};</a:t>
            </a:r>
          </a:p>
          <a:p>
            <a:endParaRPr lang="en-US" dirty="0"/>
          </a:p>
          <a:p>
            <a:r>
              <a:rPr lang="en-US" dirty="0" smtClean="0"/>
              <a:t>template &lt;class Type1, class... Types&gt;</a:t>
            </a:r>
          </a:p>
          <a:p>
            <a:r>
              <a:rPr lang="en-US" dirty="0" smtClean="0"/>
              <a:t>struct </a:t>
            </a:r>
            <a:r>
              <a:rPr lang="en-US" dirty="0" err="1" smtClean="0">
                <a:solidFill>
                  <a:srgbClr val="7030A0"/>
                </a:solidFill>
              </a:rPr>
              <a:t>TypeList</a:t>
            </a:r>
            <a:r>
              <a:rPr lang="en-US" dirty="0" smtClean="0"/>
              <a:t>&lt;Type1, Types...&gt; {</a:t>
            </a:r>
          </a:p>
          <a:p>
            <a:r>
              <a:rPr lang="en-US" dirty="0" smtClean="0"/>
              <a:t>  </a:t>
            </a:r>
            <a:r>
              <a:rPr lang="en-US" dirty="0"/>
              <a:t>static </a:t>
            </a:r>
            <a:r>
              <a:rPr lang="en-US" dirty="0" err="1"/>
              <a:t>constexpr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::size_t size    </a:t>
            </a:r>
            <a:r>
              <a:rPr lang="en-US" dirty="0" smtClean="0"/>
              <a:t>= </a:t>
            </a:r>
            <a:r>
              <a:rPr lang="en-US" dirty="0"/>
              <a:t>1 + sizeof...(Types);</a:t>
            </a:r>
          </a:p>
          <a:p>
            <a:r>
              <a:rPr lang="en-US" dirty="0"/>
              <a:t>  static </a:t>
            </a:r>
            <a:r>
              <a:rPr lang="en-US" dirty="0" err="1"/>
              <a:t>constexpr</a:t>
            </a:r>
            <a:r>
              <a:rPr lang="en-US" dirty="0"/>
              <a:t> bool        </a:t>
            </a:r>
            <a:r>
              <a:rPr lang="en-US" dirty="0" err="1"/>
              <a:t>isEmpty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/>
              <a:t>false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smtClean="0"/>
              <a:t>  </a:t>
            </a:r>
            <a:r>
              <a:rPr lang="en-US" dirty="0"/>
              <a:t>using First </a:t>
            </a:r>
            <a:r>
              <a:rPr lang="en-US" dirty="0" smtClean="0"/>
              <a:t>= </a:t>
            </a:r>
            <a:r>
              <a:rPr lang="en-US" dirty="0"/>
              <a:t>Type1;</a:t>
            </a:r>
          </a:p>
          <a:p>
            <a:r>
              <a:rPr lang="en-US" dirty="0"/>
              <a:t>  using Rest  </a:t>
            </a:r>
            <a:r>
              <a:rPr lang="en-US" dirty="0" smtClean="0"/>
              <a:t>= </a:t>
            </a:r>
            <a:r>
              <a:rPr lang="en-US" dirty="0" err="1"/>
              <a:t>TypeList</a:t>
            </a:r>
            <a:r>
              <a:rPr lang="en-US" dirty="0"/>
              <a:t>&lt;Types</a:t>
            </a:r>
            <a:r>
              <a:rPr lang="en-US" dirty="0" smtClean="0"/>
              <a:t>...&gt;;</a:t>
            </a:r>
          </a:p>
          <a:p>
            <a:r>
              <a:rPr lang="en-US" dirty="0" smtClean="0"/>
              <a:t>};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8534400" y="1981200"/>
            <a:ext cx="2057400" cy="685800"/>
          </a:xfrm>
          <a:prstGeom prst="wedgeRoundRectCallout">
            <a:avLst>
              <a:gd name="adj1" fmla="val -71742"/>
              <a:gd name="adj2" fmla="val -33198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Empty list – recursion stop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6934200" y="5257800"/>
            <a:ext cx="1676400" cy="685800"/>
          </a:xfrm>
          <a:prstGeom prst="wedgeRoundRectCallout">
            <a:avLst>
              <a:gd name="adj1" fmla="val -77701"/>
              <a:gd name="adj2" fmla="val -19730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Recursive definition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42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type-list </a:t>
            </a:r>
            <a:r>
              <a:rPr lang="en-US" dirty="0" err="1" smtClean="0"/>
              <a:t>metafunctions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FA7D-E164-4346-B947-515706394CB3}" type="datetime1">
              <a:rPr lang="en-US" smtClean="0"/>
              <a:t>9/26/2018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Pablo Halpern, 2018 (CC BY 4.0)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 smtClean="0"/>
              <a:t>// Predicate to check if a type is an </a:t>
            </a:r>
            <a:r>
              <a:rPr lang="en-US" sz="1800" dirty="0" err="1" smtClean="0"/>
              <a:t>specialisation</a:t>
            </a:r>
            <a:r>
              <a:rPr lang="en-US" sz="1800" dirty="0" smtClean="0"/>
              <a:t> of </a:t>
            </a:r>
            <a:r>
              <a:rPr lang="en-US" sz="1800" dirty="0" err="1" smtClean="0"/>
              <a:t>TypeList</a:t>
            </a:r>
            <a:endParaRPr lang="en-US" sz="1800" dirty="0" smtClean="0"/>
          </a:p>
          <a:p>
            <a:r>
              <a:rPr lang="en-US" sz="1800" dirty="0" smtClean="0"/>
              <a:t>template &lt;class </a:t>
            </a:r>
            <a:r>
              <a:rPr lang="en-US" sz="1800" dirty="0" err="1" smtClean="0"/>
              <a:t>Tp</a:t>
            </a:r>
            <a:r>
              <a:rPr lang="en-US" sz="1800" dirty="0" smtClean="0"/>
              <a:t>&gt; struct </a:t>
            </a:r>
            <a:r>
              <a:rPr lang="en-US" sz="1800" dirty="0" err="1" smtClean="0">
                <a:solidFill>
                  <a:srgbClr val="7030A0"/>
                </a:solidFill>
              </a:rPr>
              <a:t>IsTypeList</a:t>
            </a:r>
            <a:r>
              <a:rPr lang="en-US" sz="1800" dirty="0" smtClean="0"/>
              <a:t> : </a:t>
            </a:r>
            <a:r>
              <a:rPr lang="en-US" sz="1800" dirty="0" err="1" smtClean="0"/>
              <a:t>std</a:t>
            </a:r>
            <a:r>
              <a:rPr lang="en-US" sz="1800" dirty="0" smtClean="0"/>
              <a:t>::</a:t>
            </a:r>
            <a:r>
              <a:rPr lang="en-US" sz="1800" dirty="0" err="1" smtClean="0"/>
              <a:t>false_type</a:t>
            </a:r>
            <a:r>
              <a:rPr lang="en-US" sz="1800" dirty="0" smtClean="0"/>
              <a:t> { };</a:t>
            </a:r>
          </a:p>
          <a:p>
            <a:r>
              <a:rPr lang="en-US" sz="1800" dirty="0" smtClean="0"/>
              <a:t>template &lt;class... Types&gt;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struct </a:t>
            </a:r>
            <a:r>
              <a:rPr lang="en-US" sz="1800" dirty="0" err="1" smtClean="0">
                <a:solidFill>
                  <a:srgbClr val="7030A0"/>
                </a:solidFill>
              </a:rPr>
              <a:t>IsTypeList</a:t>
            </a:r>
            <a:r>
              <a:rPr lang="en-US" sz="1800" dirty="0" smtClean="0"/>
              <a:t>&lt;</a:t>
            </a:r>
            <a:r>
              <a:rPr lang="en-US" sz="1800" dirty="0" err="1" smtClean="0"/>
              <a:t>TypeList</a:t>
            </a:r>
            <a:r>
              <a:rPr lang="en-US" sz="1800" dirty="0" smtClean="0"/>
              <a:t>&lt;Types...&gt;&gt; : </a:t>
            </a:r>
            <a:r>
              <a:rPr lang="en-US" sz="1800" dirty="0" err="1" smtClean="0"/>
              <a:t>std</a:t>
            </a:r>
            <a:r>
              <a:rPr lang="en-US" sz="1800" dirty="0" smtClean="0"/>
              <a:t>::</a:t>
            </a:r>
            <a:r>
              <a:rPr lang="en-US" sz="1800" dirty="0" err="1" smtClean="0"/>
              <a:t>true_type</a:t>
            </a:r>
            <a:r>
              <a:rPr lang="en-US" sz="1800" dirty="0" smtClean="0"/>
              <a:t> { };</a:t>
            </a:r>
          </a:p>
          <a:p>
            <a:endParaRPr lang="en-US" sz="1800" dirty="0"/>
          </a:p>
          <a:p>
            <a:r>
              <a:rPr lang="en-US" sz="1800" dirty="0" smtClean="0"/>
              <a:t>// </a:t>
            </a:r>
            <a:r>
              <a:rPr lang="en-US" sz="1800" dirty="0" smtClean="0">
                <a:solidFill>
                  <a:srgbClr val="C00000"/>
                </a:solidFill>
              </a:rPr>
              <a:t>Concatenate one or more type lists.</a:t>
            </a:r>
          </a:p>
          <a:p>
            <a:r>
              <a:rPr lang="en-US" sz="1800" dirty="0" smtClean="0"/>
              <a:t>template &lt;class </a:t>
            </a:r>
            <a:r>
              <a:rPr lang="en-US" sz="1800" dirty="0"/>
              <a:t>List1, class... </a:t>
            </a:r>
            <a:r>
              <a:rPr lang="en-US" sz="1800" dirty="0" smtClean="0"/>
              <a:t>Lists&gt; struct </a:t>
            </a:r>
            <a:r>
              <a:rPr lang="en-US" sz="1800" dirty="0" err="1" smtClean="0">
                <a:solidFill>
                  <a:srgbClr val="00B050"/>
                </a:solidFill>
              </a:rPr>
              <a:t>TypeListCatImp</a:t>
            </a:r>
            <a:r>
              <a:rPr lang="en-US" sz="1800" dirty="0" smtClean="0"/>
              <a:t>;</a:t>
            </a:r>
          </a:p>
          <a:p>
            <a:endParaRPr lang="en-US" sz="1800" dirty="0" smtClean="0"/>
          </a:p>
          <a:p>
            <a:r>
              <a:rPr lang="en-US" sz="1800" dirty="0" smtClean="0"/>
              <a:t>template &lt;class</a:t>
            </a:r>
            <a:r>
              <a:rPr lang="en-US" sz="1800" dirty="0"/>
              <a:t>... </a:t>
            </a:r>
            <a:r>
              <a:rPr lang="en-US" sz="1800" dirty="0" smtClean="0"/>
              <a:t>T1&gt;</a:t>
            </a:r>
            <a:endParaRPr lang="en-US" sz="1800" dirty="0"/>
          </a:p>
          <a:p>
            <a:r>
              <a:rPr lang="en-US" sz="1800" dirty="0" smtClean="0"/>
              <a:t>  struct </a:t>
            </a:r>
            <a:r>
              <a:rPr lang="en-US" sz="1800" dirty="0" err="1" smtClean="0">
                <a:solidFill>
                  <a:srgbClr val="00B050"/>
                </a:solidFill>
              </a:rPr>
              <a:t>TypeListCatImp</a:t>
            </a:r>
            <a:r>
              <a:rPr lang="en-US" sz="1800" dirty="0" smtClean="0"/>
              <a:t>&lt;</a:t>
            </a:r>
            <a:r>
              <a:rPr lang="en-US" sz="1800" dirty="0" err="1" smtClean="0"/>
              <a:t>TypeList</a:t>
            </a:r>
            <a:r>
              <a:rPr lang="en-US" sz="1800" dirty="0" smtClean="0"/>
              <a:t>&lt;T1...&gt;&gt; { </a:t>
            </a:r>
            <a:r>
              <a:rPr lang="en-US" sz="1800" dirty="0"/>
              <a:t>using </a:t>
            </a:r>
            <a:r>
              <a:rPr lang="en-US" sz="1800" dirty="0">
                <a:solidFill>
                  <a:srgbClr val="0070C0"/>
                </a:solidFill>
              </a:rPr>
              <a:t>type</a:t>
            </a:r>
            <a:r>
              <a:rPr lang="en-US" sz="1800" dirty="0"/>
              <a:t> = </a:t>
            </a:r>
            <a:r>
              <a:rPr lang="en-US" sz="1800" dirty="0" err="1" smtClean="0"/>
              <a:t>TypeList</a:t>
            </a:r>
            <a:r>
              <a:rPr lang="en-US" sz="1800" dirty="0" smtClean="0"/>
              <a:t>&lt;T1...&gt;; };</a:t>
            </a:r>
            <a:endParaRPr lang="en-US" sz="1800" dirty="0"/>
          </a:p>
          <a:p>
            <a:endParaRPr lang="en-US" sz="1800" dirty="0" smtClean="0"/>
          </a:p>
          <a:p>
            <a:r>
              <a:rPr lang="en-US" sz="1800" dirty="0" smtClean="0"/>
              <a:t>template &lt;class</a:t>
            </a:r>
            <a:r>
              <a:rPr lang="en-US" sz="1800" dirty="0"/>
              <a:t>... </a:t>
            </a:r>
            <a:r>
              <a:rPr lang="en-US" sz="1800" dirty="0" smtClean="0"/>
              <a:t>T1, </a:t>
            </a:r>
            <a:r>
              <a:rPr lang="en-US" sz="1800" dirty="0"/>
              <a:t>class... </a:t>
            </a:r>
            <a:r>
              <a:rPr lang="en-US" sz="1800" dirty="0" smtClean="0"/>
              <a:t>T2</a:t>
            </a:r>
            <a:r>
              <a:rPr lang="en-US" sz="1800" dirty="0"/>
              <a:t>, class... Others&gt;</a:t>
            </a:r>
          </a:p>
          <a:p>
            <a:r>
              <a:rPr lang="en-US" sz="1800" dirty="0" smtClean="0"/>
              <a:t>  struct </a:t>
            </a:r>
            <a:r>
              <a:rPr lang="en-US" sz="1800" dirty="0" err="1" smtClean="0">
                <a:solidFill>
                  <a:srgbClr val="00B050"/>
                </a:solidFill>
              </a:rPr>
              <a:t>TypeListCatImp</a:t>
            </a:r>
            <a:r>
              <a:rPr lang="en-US" sz="1800" dirty="0" smtClean="0"/>
              <a:t>&lt;</a:t>
            </a:r>
            <a:r>
              <a:rPr lang="en-US" sz="1800" dirty="0" err="1" smtClean="0"/>
              <a:t>TypeList</a:t>
            </a:r>
            <a:r>
              <a:rPr lang="en-US" sz="1800" dirty="0" smtClean="0"/>
              <a:t>&lt;T1</a:t>
            </a:r>
            <a:r>
              <a:rPr lang="en-US" sz="1800" dirty="0"/>
              <a:t>...&gt;, </a:t>
            </a:r>
            <a:r>
              <a:rPr lang="en-US" sz="1800" dirty="0" err="1" smtClean="0"/>
              <a:t>TypeList</a:t>
            </a:r>
            <a:r>
              <a:rPr lang="en-US" sz="1800" dirty="0" smtClean="0"/>
              <a:t>&lt;T2...&gt;, </a:t>
            </a:r>
            <a:r>
              <a:rPr lang="en-US" sz="1800" dirty="0"/>
              <a:t>Others...&gt; {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</a:t>
            </a:r>
            <a:r>
              <a:rPr lang="en-US" sz="1800" dirty="0"/>
              <a:t>using </a:t>
            </a:r>
            <a:r>
              <a:rPr lang="en-US" sz="1800" dirty="0">
                <a:solidFill>
                  <a:srgbClr val="0070C0"/>
                </a:solidFill>
              </a:rPr>
              <a:t>type</a:t>
            </a:r>
            <a:r>
              <a:rPr lang="en-US" sz="1800" dirty="0"/>
              <a:t> =</a:t>
            </a:r>
          </a:p>
          <a:p>
            <a:r>
              <a:rPr lang="en-US" sz="1800" dirty="0"/>
              <a:t>  </a:t>
            </a:r>
            <a:r>
              <a:rPr lang="en-US" sz="1800" dirty="0" smtClean="0"/>
              <a:t>   </a:t>
            </a:r>
            <a:r>
              <a:rPr lang="en-US" sz="1800" dirty="0" err="1"/>
              <a:t>typename</a:t>
            </a:r>
            <a:r>
              <a:rPr lang="en-US" sz="1800" dirty="0"/>
              <a:t> </a:t>
            </a:r>
            <a:r>
              <a:rPr lang="en-US" sz="1800" dirty="0" err="1" smtClean="0"/>
              <a:t>TypeListCatImp</a:t>
            </a:r>
            <a:r>
              <a:rPr lang="en-US" sz="1800" dirty="0" smtClean="0"/>
              <a:t>&lt;</a:t>
            </a:r>
            <a:r>
              <a:rPr lang="en-US" sz="1800" dirty="0" err="1" smtClean="0"/>
              <a:t>TypeList</a:t>
            </a:r>
            <a:r>
              <a:rPr lang="en-US" sz="1800" dirty="0" smtClean="0"/>
              <a:t>&lt;T1</a:t>
            </a:r>
            <a:r>
              <a:rPr lang="en-US" sz="1800" dirty="0"/>
              <a:t>..., </a:t>
            </a:r>
            <a:r>
              <a:rPr lang="en-US" sz="1800" dirty="0" smtClean="0"/>
              <a:t>T2</a:t>
            </a:r>
            <a:r>
              <a:rPr lang="en-US" sz="1800" dirty="0"/>
              <a:t>...&gt;, Others...&gt;::type</a:t>
            </a:r>
            <a:r>
              <a:rPr lang="en-US" sz="1800" dirty="0" smtClean="0"/>
              <a:t>; };</a:t>
            </a:r>
            <a:endParaRPr lang="en-US" sz="18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6068026" y="4062224"/>
            <a:ext cx="1143000" cy="323008"/>
          </a:xfrm>
          <a:prstGeom prst="wedgeRoundRectCallout">
            <a:avLst>
              <a:gd name="adj1" fmla="val -99751"/>
              <a:gd name="adj2" fmla="val 56866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One list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8763000" y="4876800"/>
            <a:ext cx="2057400" cy="323008"/>
          </a:xfrm>
          <a:prstGeom prst="wedgeRoundRectCallout">
            <a:avLst>
              <a:gd name="adj1" fmla="val -78474"/>
              <a:gd name="adj2" fmla="val 65901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Two or more lists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154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Primitive type-list </a:t>
            </a:r>
            <a:r>
              <a:rPr lang="en-US" dirty="0" err="1" smtClean="0"/>
              <a:t>metafunctions</a:t>
            </a:r>
            <a:r>
              <a:rPr lang="en-US" dirty="0" smtClean="0"/>
              <a:t> </a:t>
            </a:r>
            <a:r>
              <a:rPr lang="en-US" sz="2700" dirty="0" smtClean="0"/>
              <a:t>(</a:t>
            </a:r>
            <a:r>
              <a:rPr lang="en-US" sz="2700" dirty="0" err="1" smtClean="0"/>
              <a:t>cont</a:t>
            </a:r>
            <a:r>
              <a:rPr lang="en-US" sz="2700" dirty="0" smtClean="0"/>
              <a:t>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FA7D-E164-4346-B947-515706394CB3}" type="datetime1">
              <a:rPr lang="en-US" smtClean="0"/>
              <a:t>9/26/2018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Pablo Halpern, 2018 (CC BY 4.0)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// Helper metafunction transforms `T` to a type list:</a:t>
            </a:r>
          </a:p>
          <a:p>
            <a:r>
              <a:rPr lang="en-US" dirty="0"/>
              <a:t>//  </a:t>
            </a:r>
            <a:r>
              <a:rPr lang="en-US" dirty="0" smtClean="0"/>
              <a:t>- </a:t>
            </a:r>
            <a:r>
              <a:rPr lang="en-US" dirty="0"/>
              <a:t>If `T` is already </a:t>
            </a:r>
            <a:r>
              <a:rPr lang="en-US" dirty="0" smtClean="0"/>
              <a:t>an type list, </a:t>
            </a:r>
            <a:r>
              <a:rPr lang="en-US" dirty="0"/>
              <a:t>`type` is simply `T`;</a:t>
            </a:r>
          </a:p>
          <a:p>
            <a:r>
              <a:rPr lang="en-US" dirty="0"/>
              <a:t>//  </a:t>
            </a:r>
            <a:r>
              <a:rPr lang="en-US" dirty="0" smtClean="0"/>
              <a:t>- </a:t>
            </a:r>
            <a:r>
              <a:rPr lang="en-US" dirty="0"/>
              <a:t>otherwise, </a:t>
            </a:r>
            <a:r>
              <a:rPr lang="en-US" dirty="0" smtClean="0"/>
              <a:t>`</a:t>
            </a:r>
            <a:r>
              <a:rPr lang="en-US" dirty="0"/>
              <a:t>type</a:t>
            </a:r>
            <a:r>
              <a:rPr lang="en-US" dirty="0" smtClean="0"/>
              <a:t>` is </a:t>
            </a:r>
            <a:r>
              <a:rPr lang="en-US" dirty="0"/>
              <a:t>`</a:t>
            </a:r>
            <a:r>
              <a:rPr lang="en-US" dirty="0" err="1"/>
              <a:t>TypeList</a:t>
            </a:r>
            <a:r>
              <a:rPr lang="en-US" dirty="0"/>
              <a:t>&lt;T&gt;`;</a:t>
            </a:r>
          </a:p>
          <a:p>
            <a:r>
              <a:rPr lang="en-US" dirty="0" smtClean="0"/>
              <a:t>template &lt;class T&gt;</a:t>
            </a:r>
            <a:endParaRPr lang="en-US" dirty="0"/>
          </a:p>
          <a:p>
            <a:r>
              <a:rPr lang="en-US" dirty="0"/>
              <a:t>struct </a:t>
            </a:r>
            <a:r>
              <a:rPr lang="en-US" dirty="0" err="1" smtClean="0">
                <a:solidFill>
                  <a:srgbClr val="00B050"/>
                </a:solidFill>
              </a:rPr>
              <a:t>AsTypeList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  using type = </a:t>
            </a:r>
            <a:r>
              <a:rPr lang="en-US" dirty="0" err="1"/>
              <a:t>typename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smtClean="0"/>
              <a:t>conditional&lt;</a:t>
            </a:r>
            <a:r>
              <a:rPr lang="en-US" dirty="0" err="1" smtClean="0">
                <a:solidFill>
                  <a:srgbClr val="7030A0"/>
                </a:solidFill>
              </a:rPr>
              <a:t>IsTypeList</a:t>
            </a:r>
            <a:r>
              <a:rPr lang="en-US" dirty="0" smtClean="0"/>
              <a:t>&lt;T</a:t>
            </a:r>
            <a:r>
              <a:rPr lang="en-US" dirty="0"/>
              <a:t>&gt;::value</a:t>
            </a:r>
            <a:r>
              <a:rPr lang="en-US" dirty="0" smtClean="0"/>
              <a:t>, T</a:t>
            </a:r>
            <a:r>
              <a:rPr lang="en-US" dirty="0"/>
              <a:t>, </a:t>
            </a:r>
            <a:r>
              <a:rPr lang="en-US" dirty="0" err="1"/>
              <a:t>TypeList</a:t>
            </a:r>
            <a:r>
              <a:rPr lang="en-US" dirty="0"/>
              <a:t>&lt;T&gt;&gt;::type;</a:t>
            </a:r>
          </a:p>
          <a:p>
            <a:r>
              <a:rPr lang="en-US" dirty="0"/>
              <a:t>};</a:t>
            </a:r>
          </a:p>
          <a:p>
            <a:endParaRPr lang="en-US" dirty="0" smtClean="0"/>
          </a:p>
          <a:p>
            <a:r>
              <a:rPr lang="en-US" dirty="0"/>
              <a:t>// Concatenate arguments into a type list of the specified kind</a:t>
            </a:r>
            <a:r>
              <a:rPr lang="en-US" dirty="0" smtClean="0"/>
              <a:t>.</a:t>
            </a:r>
          </a:p>
          <a:p>
            <a:r>
              <a:rPr lang="en-US" dirty="0" smtClean="0"/>
              <a:t>// Argument list can be a mix of type-lists and flat types.</a:t>
            </a:r>
            <a:endParaRPr lang="en-US" dirty="0"/>
          </a:p>
          <a:p>
            <a:r>
              <a:rPr lang="en-US" dirty="0"/>
              <a:t>template </a:t>
            </a:r>
            <a:r>
              <a:rPr lang="en-US" dirty="0" smtClean="0"/>
              <a:t>&lt;class</a:t>
            </a:r>
            <a:r>
              <a:rPr lang="en-US" dirty="0"/>
              <a:t>... </a:t>
            </a:r>
            <a:r>
              <a:rPr lang="en-US" dirty="0" err="1"/>
              <a:t>Arg</a:t>
            </a:r>
            <a:r>
              <a:rPr lang="en-US" dirty="0"/>
              <a:t>&gt;</a:t>
            </a:r>
          </a:p>
          <a:p>
            <a:r>
              <a:rPr lang="en-US" dirty="0"/>
              <a:t>using </a:t>
            </a:r>
            <a:r>
              <a:rPr lang="en-US" dirty="0" err="1">
                <a:solidFill>
                  <a:srgbClr val="7030A0"/>
                </a:solidFill>
              </a:rPr>
              <a:t>MakeTypeList</a:t>
            </a:r>
            <a:r>
              <a:rPr lang="en-US" dirty="0"/>
              <a:t> = </a:t>
            </a:r>
            <a:r>
              <a:rPr lang="en-US" dirty="0" err="1"/>
              <a:t>typename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 smtClean="0">
                <a:solidFill>
                  <a:srgbClr val="00B050"/>
                </a:solidFill>
              </a:rPr>
              <a:t>TypeListCatImp</a:t>
            </a:r>
            <a:r>
              <a:rPr lang="en-US" dirty="0" smtClean="0"/>
              <a:t>&lt;</a:t>
            </a:r>
            <a:r>
              <a:rPr lang="en-US" dirty="0" err="1" smtClean="0"/>
              <a:t>typename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B050"/>
                </a:solidFill>
              </a:rPr>
              <a:t>AsTypeList</a:t>
            </a:r>
            <a:r>
              <a:rPr lang="en-US" dirty="0" smtClean="0"/>
              <a:t>&lt;</a:t>
            </a:r>
            <a:r>
              <a:rPr lang="en-US" dirty="0" err="1" smtClean="0"/>
              <a:t>Arg</a:t>
            </a:r>
            <a:r>
              <a:rPr lang="en-US" dirty="0"/>
              <a:t>&gt;::type...&gt;::type;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70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“Uniform” </a:t>
            </a:r>
            <a:r>
              <a:rPr lang="en-US" dirty="0" err="1" smtClean="0"/>
              <a:t>TypeList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prevent errors and enhance functionality, we want to create “uniform” </a:t>
            </a:r>
            <a:r>
              <a:rPr lang="en-US" dirty="0" err="1" smtClean="0"/>
              <a:t>TypeLists</a:t>
            </a:r>
            <a:r>
              <a:rPr lang="en-US" dirty="0" smtClean="0"/>
              <a:t> where all elements share a common trait.</a:t>
            </a:r>
          </a:p>
          <a:p>
            <a:pPr lvl="1"/>
            <a:r>
              <a:rPr lang="en-US" dirty="0" smtClean="0"/>
              <a:t>Parameter list starts with a unary predicate type trait.</a:t>
            </a:r>
          </a:p>
          <a:p>
            <a:pPr lvl="1"/>
            <a:r>
              <a:rPr lang="en-US" dirty="0" smtClean="0"/>
              <a:t>Predicate acts as a “call back” to the client.</a:t>
            </a:r>
          </a:p>
          <a:p>
            <a:pPr lvl="1"/>
            <a:r>
              <a:rPr lang="en-US" dirty="0" smtClean="0"/>
              <a:t>Predicate should return true for all members of the list.</a:t>
            </a:r>
          </a:p>
          <a:p>
            <a:r>
              <a:rPr lang="en-US" dirty="0" smtClean="0"/>
              <a:t>Enhance </a:t>
            </a:r>
            <a:r>
              <a:rPr lang="en-US" dirty="0" err="1" smtClean="0">
                <a:solidFill>
                  <a:srgbClr val="7030A0"/>
                </a:solidFill>
              </a:rPr>
              <a:t>MakeTypeList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lang="en-US" b="1" dirty="0"/>
              <a:t>Substitution </a:t>
            </a:r>
            <a:r>
              <a:rPr lang="en-US" b="1" dirty="0" smtClean="0"/>
              <a:t>will </a:t>
            </a:r>
            <a:r>
              <a:rPr lang="en-US" b="1" dirty="0"/>
              <a:t>fail </a:t>
            </a:r>
            <a:r>
              <a:rPr lang="en-US" dirty="0"/>
              <a:t>if attempt is made to instantiate </a:t>
            </a:r>
            <a:r>
              <a:rPr lang="en-US" dirty="0" err="1"/>
              <a:t>MakeTypeList</a:t>
            </a:r>
            <a:r>
              <a:rPr lang="en-US" dirty="0"/>
              <a:t> with an incorrect </a:t>
            </a:r>
            <a:r>
              <a:rPr lang="en-US" dirty="0" smtClean="0"/>
              <a:t>element (important for SFINAE uses).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34B8-128C-499D-B217-1953B2ABB36D}" type="datetime1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Pablo Halpern, 2018 (CC BY 4.0)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25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 type lists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FA7D-E164-4346-B947-515706394CB3}" type="datetime1">
              <a:rPr lang="en-US" smtClean="0"/>
              <a:t>9/26/2018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Pablo Halpern, 2018 (CC BY 4.0)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// (Zero-sized primary template not shown)</a:t>
            </a:r>
            <a:endParaRPr lang="en-US" dirty="0"/>
          </a:p>
          <a:p>
            <a:r>
              <a:rPr lang="en-US" dirty="0"/>
              <a:t>template &lt;</a:t>
            </a:r>
            <a:r>
              <a:rPr lang="en-US" dirty="0">
                <a:solidFill>
                  <a:srgbClr val="C00000"/>
                </a:solidFill>
              </a:rPr>
              <a:t>template &lt;class&gt; class </a:t>
            </a:r>
            <a:r>
              <a:rPr lang="en-US" dirty="0" err="1" smtClean="0">
                <a:solidFill>
                  <a:srgbClr val="C00000"/>
                </a:solidFill>
              </a:rPr>
              <a:t>Pred</a:t>
            </a:r>
            <a:r>
              <a:rPr lang="en-US" dirty="0" smtClean="0"/>
              <a:t>, class Type1, class... Types&gt;</a:t>
            </a:r>
          </a:p>
          <a:p>
            <a:r>
              <a:rPr lang="en-US" dirty="0" smtClean="0"/>
              <a:t>struct </a:t>
            </a:r>
            <a:r>
              <a:rPr lang="en-US" dirty="0" err="1" smtClean="0"/>
              <a:t>TypeList</a:t>
            </a:r>
            <a:r>
              <a:rPr lang="en-US" dirty="0" smtClean="0"/>
              <a:t>&lt;</a:t>
            </a:r>
            <a:r>
              <a:rPr lang="en-US" dirty="0" err="1" smtClean="0"/>
              <a:t>Pred</a:t>
            </a:r>
            <a:r>
              <a:rPr lang="en-US" dirty="0" smtClean="0"/>
              <a:t>, Type1, Types...&gt; {</a:t>
            </a:r>
          </a:p>
          <a:p>
            <a:r>
              <a:rPr lang="en-US" dirty="0" smtClean="0"/>
              <a:t>  </a:t>
            </a:r>
            <a:r>
              <a:rPr lang="en-US" dirty="0"/>
              <a:t>static </a:t>
            </a:r>
            <a:r>
              <a:rPr lang="en-US" dirty="0" err="1"/>
              <a:t>constexpr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::size_t size    </a:t>
            </a:r>
            <a:r>
              <a:rPr lang="en-US" dirty="0" smtClean="0"/>
              <a:t>= </a:t>
            </a:r>
            <a:r>
              <a:rPr lang="en-US" dirty="0"/>
              <a:t>1 + sizeof...(Types);</a:t>
            </a:r>
          </a:p>
          <a:p>
            <a:r>
              <a:rPr lang="en-US" dirty="0"/>
              <a:t>  static </a:t>
            </a:r>
            <a:r>
              <a:rPr lang="en-US" dirty="0" err="1"/>
              <a:t>constexpr</a:t>
            </a:r>
            <a:r>
              <a:rPr lang="en-US" dirty="0"/>
              <a:t> bool        </a:t>
            </a:r>
            <a:r>
              <a:rPr lang="en-US" dirty="0" err="1"/>
              <a:t>isEmpty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/>
              <a:t>false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template </a:t>
            </a:r>
            <a:r>
              <a:rPr lang="en-US" dirty="0">
                <a:solidFill>
                  <a:srgbClr val="C00000"/>
                </a:solidFill>
              </a:rPr>
              <a:t>&lt;class </a:t>
            </a:r>
            <a:r>
              <a:rPr lang="en-US" dirty="0" err="1">
                <a:solidFill>
                  <a:srgbClr val="C00000"/>
                </a:solidFill>
              </a:rPr>
              <a:t>Tp</a:t>
            </a:r>
            <a:r>
              <a:rPr lang="en-US" dirty="0">
                <a:solidFill>
                  <a:srgbClr val="C00000"/>
                </a:solidFill>
              </a:rPr>
              <a:t>&gt; using Predicate = </a:t>
            </a:r>
            <a:r>
              <a:rPr lang="en-US" dirty="0" err="1">
                <a:solidFill>
                  <a:srgbClr val="C00000"/>
                </a:solidFill>
              </a:rPr>
              <a:t>typename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Pred</a:t>
            </a:r>
            <a:r>
              <a:rPr lang="en-US" dirty="0">
                <a:solidFill>
                  <a:srgbClr val="C00000"/>
                </a:solidFill>
              </a:rPr>
              <a:t>&lt;</a:t>
            </a:r>
            <a:r>
              <a:rPr lang="en-US" dirty="0" err="1">
                <a:solidFill>
                  <a:srgbClr val="C00000"/>
                </a:solidFill>
              </a:rPr>
              <a:t>Tp</a:t>
            </a:r>
            <a:r>
              <a:rPr lang="en-US" dirty="0">
                <a:solidFill>
                  <a:srgbClr val="C00000"/>
                </a:solidFill>
              </a:rPr>
              <a:t>&gt;::type;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>
                <a:solidFill>
                  <a:srgbClr val="C00000"/>
                </a:solidFill>
              </a:rPr>
              <a:t>using </a:t>
            </a:r>
            <a:r>
              <a:rPr lang="en-US" dirty="0" err="1">
                <a:solidFill>
                  <a:srgbClr val="C00000"/>
                </a:solidFill>
              </a:rPr>
              <a:t>EmptyListType</a:t>
            </a:r>
            <a:r>
              <a:rPr lang="en-US" dirty="0">
                <a:solidFill>
                  <a:srgbClr val="C00000"/>
                </a:solidFill>
              </a:rPr>
              <a:t> = </a:t>
            </a:r>
            <a:r>
              <a:rPr lang="en-US" dirty="0" err="1" smtClean="0">
                <a:solidFill>
                  <a:srgbClr val="C00000"/>
                </a:solidFill>
              </a:rPr>
              <a:t>TypeList</a:t>
            </a:r>
            <a:r>
              <a:rPr lang="en-US" dirty="0" smtClean="0">
                <a:solidFill>
                  <a:srgbClr val="C00000"/>
                </a:solidFill>
              </a:rPr>
              <a:t>&lt;</a:t>
            </a:r>
            <a:r>
              <a:rPr lang="en-US" dirty="0" err="1" smtClean="0">
                <a:solidFill>
                  <a:srgbClr val="C00000"/>
                </a:solidFill>
              </a:rPr>
              <a:t>Pred</a:t>
            </a:r>
            <a:r>
              <a:rPr lang="en-US" dirty="0" smtClean="0">
                <a:solidFill>
                  <a:srgbClr val="C00000"/>
                </a:solidFill>
              </a:rPr>
              <a:t>&gt;;</a:t>
            </a:r>
          </a:p>
          <a:p>
            <a:r>
              <a:rPr lang="en-US" dirty="0" smtClean="0"/>
              <a:t>  </a:t>
            </a:r>
            <a:r>
              <a:rPr lang="en-US" dirty="0"/>
              <a:t>using First </a:t>
            </a:r>
            <a:r>
              <a:rPr lang="en-US" dirty="0" smtClean="0"/>
              <a:t>= </a:t>
            </a:r>
            <a:r>
              <a:rPr lang="en-US" dirty="0"/>
              <a:t>Type1;</a:t>
            </a:r>
          </a:p>
          <a:p>
            <a:r>
              <a:rPr lang="en-US" dirty="0"/>
              <a:t>  using Rest  </a:t>
            </a:r>
            <a:r>
              <a:rPr lang="en-US" dirty="0" smtClean="0"/>
              <a:t>= </a:t>
            </a:r>
            <a:r>
              <a:rPr lang="en-US" dirty="0" err="1"/>
              <a:t>TypeList</a:t>
            </a:r>
            <a:r>
              <a:rPr lang="en-US" dirty="0"/>
              <a:t>&lt;Types</a:t>
            </a:r>
            <a:r>
              <a:rPr lang="en-US" dirty="0" smtClean="0"/>
              <a:t>...&gt;;</a:t>
            </a:r>
          </a:p>
          <a:p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63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Enforcing type list element predicate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FA7D-E164-4346-B947-515706394CB3}" type="datetime1">
              <a:rPr lang="en-US" smtClean="0"/>
              <a:t>9/26/2018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Pablo Halpern, 2018 (CC BY 4.0)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template &lt;</a:t>
            </a:r>
            <a:r>
              <a:rPr lang="en-US" dirty="0" smtClean="0">
                <a:solidFill>
                  <a:srgbClr val="C00000"/>
                </a:solidFill>
              </a:rPr>
              <a:t>template </a:t>
            </a:r>
            <a:r>
              <a:rPr lang="en-US" dirty="0">
                <a:solidFill>
                  <a:srgbClr val="C00000"/>
                </a:solidFill>
              </a:rPr>
              <a:t>&lt;class&gt; class </a:t>
            </a:r>
            <a:r>
              <a:rPr lang="en-US" dirty="0" err="1">
                <a:solidFill>
                  <a:srgbClr val="C00000"/>
                </a:solidFill>
              </a:rPr>
              <a:t>Pred</a:t>
            </a:r>
            <a:r>
              <a:rPr lang="en-US" dirty="0"/>
              <a:t>,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        class </a:t>
            </a:r>
            <a:r>
              <a:rPr lang="en-US" dirty="0">
                <a:solidFill>
                  <a:srgbClr val="0070C0"/>
                </a:solidFill>
              </a:rPr>
              <a:t>T</a:t>
            </a:r>
            <a:r>
              <a:rPr lang="en-US" dirty="0" smtClean="0">
                <a:solidFill>
                  <a:srgbClr val="0070C0"/>
                </a:solidFill>
              </a:rPr>
              <a:t>, bool = (</a:t>
            </a:r>
            <a:r>
              <a:rPr lang="en-US" dirty="0" err="1" smtClean="0">
                <a:solidFill>
                  <a:srgbClr val="0070C0"/>
                </a:solidFill>
              </a:rPr>
              <a:t>IsTypeList</a:t>
            </a:r>
            <a:r>
              <a:rPr lang="en-US" dirty="0" smtClean="0">
                <a:solidFill>
                  <a:srgbClr val="0070C0"/>
                </a:solidFill>
              </a:rPr>
              <a:t>&lt;</a:t>
            </a:r>
            <a:r>
              <a:rPr lang="en-US" dirty="0" err="1" smtClean="0">
                <a:solidFill>
                  <a:srgbClr val="C00000"/>
                </a:solidFill>
              </a:rPr>
              <a:t>Pred</a:t>
            </a:r>
            <a:r>
              <a:rPr lang="en-US" dirty="0" smtClean="0">
                <a:solidFill>
                  <a:srgbClr val="C00000"/>
                </a:solidFill>
              </a:rPr>
              <a:t>, </a:t>
            </a:r>
            <a:r>
              <a:rPr lang="en-US" dirty="0" smtClean="0">
                <a:solidFill>
                  <a:srgbClr val="0070C0"/>
                </a:solidFill>
              </a:rPr>
              <a:t>T&gt;::value ||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                         </a:t>
            </a:r>
            <a:r>
              <a:rPr lang="en-US" dirty="0" err="1" smtClean="0">
                <a:solidFill>
                  <a:srgbClr val="0070C0"/>
                </a:solidFill>
              </a:rPr>
              <a:t>TypeList</a:t>
            </a:r>
            <a:r>
              <a:rPr lang="en-US" dirty="0">
                <a:solidFill>
                  <a:srgbClr val="0070C0"/>
                </a:solidFill>
              </a:rPr>
              <a:t>&lt;&gt;::template Predicate&lt;T&gt;::value)&gt;</a:t>
            </a:r>
          </a:p>
          <a:p>
            <a:r>
              <a:rPr lang="en-US" dirty="0">
                <a:solidFill>
                  <a:srgbClr val="0070C0"/>
                </a:solidFill>
              </a:rPr>
              <a:t>struct </a:t>
            </a:r>
            <a:r>
              <a:rPr lang="en-US" dirty="0" err="1" smtClean="0">
                <a:solidFill>
                  <a:srgbClr val="0070C0"/>
                </a:solidFill>
              </a:rPr>
              <a:t>AsTypeList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{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  </a:t>
            </a:r>
            <a:r>
              <a:rPr lang="en-US" dirty="0">
                <a:solidFill>
                  <a:srgbClr val="0070C0"/>
                </a:solidFill>
              </a:rPr>
              <a:t>using type = </a:t>
            </a:r>
            <a:r>
              <a:rPr lang="en-US" dirty="0" err="1">
                <a:solidFill>
                  <a:srgbClr val="0070C0"/>
                </a:solidFill>
              </a:rPr>
              <a:t>typename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    </a:t>
            </a:r>
            <a:r>
              <a:rPr lang="en-US" dirty="0" err="1">
                <a:solidFill>
                  <a:srgbClr val="0070C0"/>
                </a:solidFill>
              </a:rPr>
              <a:t>std</a:t>
            </a:r>
            <a:r>
              <a:rPr lang="en-US" dirty="0">
                <a:solidFill>
                  <a:srgbClr val="0070C0"/>
                </a:solidFill>
              </a:rPr>
              <a:t>::</a:t>
            </a:r>
            <a:r>
              <a:rPr lang="en-US" dirty="0" smtClean="0">
                <a:solidFill>
                  <a:srgbClr val="0070C0"/>
                </a:solidFill>
              </a:rPr>
              <a:t>conditional&lt;</a:t>
            </a:r>
            <a:r>
              <a:rPr lang="en-US" dirty="0" err="1" smtClean="0">
                <a:solidFill>
                  <a:srgbClr val="0070C0"/>
                </a:solidFill>
              </a:rPr>
              <a:t>IsTypeList</a:t>
            </a:r>
            <a:r>
              <a:rPr lang="en-US" dirty="0" smtClean="0">
                <a:solidFill>
                  <a:srgbClr val="0070C0"/>
                </a:solidFill>
              </a:rPr>
              <a:t>&lt;</a:t>
            </a:r>
            <a:r>
              <a:rPr lang="en-US" dirty="0" err="1" smtClean="0">
                <a:solidFill>
                  <a:srgbClr val="C00000"/>
                </a:solidFill>
              </a:rPr>
              <a:t>Pred</a:t>
            </a:r>
            <a:r>
              <a:rPr lang="en-US" dirty="0" smtClean="0">
                <a:solidFill>
                  <a:srgbClr val="C00000"/>
                </a:solidFill>
              </a:rPr>
              <a:t>, </a:t>
            </a:r>
            <a:r>
              <a:rPr lang="en-US" dirty="0">
                <a:solidFill>
                  <a:srgbClr val="0070C0"/>
                </a:solidFill>
              </a:rPr>
              <a:t>T&gt;::value,</a:t>
            </a:r>
          </a:p>
          <a:p>
            <a:r>
              <a:rPr lang="en-US" dirty="0">
                <a:solidFill>
                  <a:srgbClr val="0070C0"/>
                </a:solidFill>
              </a:rPr>
              <a:t>                     T, </a:t>
            </a:r>
            <a:r>
              <a:rPr lang="en-US" dirty="0" err="1" smtClean="0">
                <a:solidFill>
                  <a:srgbClr val="0070C0"/>
                </a:solidFill>
              </a:rPr>
              <a:t>TypeList</a:t>
            </a:r>
            <a:r>
              <a:rPr lang="en-US" dirty="0" smtClean="0">
                <a:solidFill>
                  <a:srgbClr val="0070C0"/>
                </a:solidFill>
              </a:rPr>
              <a:t>&lt;</a:t>
            </a:r>
            <a:r>
              <a:rPr lang="en-US" dirty="0" err="1">
                <a:solidFill>
                  <a:srgbClr val="C00000"/>
                </a:solidFill>
              </a:rPr>
              <a:t>Pred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smtClean="0">
                <a:solidFill>
                  <a:srgbClr val="0070C0"/>
                </a:solidFill>
              </a:rPr>
              <a:t>T</a:t>
            </a:r>
            <a:r>
              <a:rPr lang="en-US" dirty="0">
                <a:solidFill>
                  <a:srgbClr val="0070C0"/>
                </a:solidFill>
              </a:rPr>
              <a:t>&gt;&gt;::type;</a:t>
            </a:r>
          </a:p>
          <a:p>
            <a:r>
              <a:rPr lang="en-US" dirty="0">
                <a:solidFill>
                  <a:srgbClr val="0070C0"/>
                </a:solidFill>
              </a:rPr>
              <a:t>};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// </a:t>
            </a:r>
            <a:r>
              <a:rPr lang="en-US" dirty="0">
                <a:solidFill>
                  <a:srgbClr val="C00000"/>
                </a:solidFill>
              </a:rPr>
              <a:t>Specialization for `T` </a:t>
            </a:r>
            <a:r>
              <a:rPr lang="en-US" dirty="0" smtClean="0">
                <a:solidFill>
                  <a:srgbClr val="C00000"/>
                </a:solidFill>
              </a:rPr>
              <a:t>that fails the predicate test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template </a:t>
            </a:r>
            <a:r>
              <a:rPr lang="en-US" dirty="0">
                <a:solidFill>
                  <a:srgbClr val="0070C0"/>
                </a:solidFill>
              </a:rPr>
              <a:t>&lt;template &lt;class...&gt; class </a:t>
            </a:r>
            <a:r>
              <a:rPr lang="en-US" dirty="0" err="1">
                <a:solidFill>
                  <a:srgbClr val="0070C0"/>
                </a:solidFill>
              </a:rPr>
              <a:t>TypeList</a:t>
            </a:r>
            <a:r>
              <a:rPr lang="en-US" dirty="0">
                <a:solidFill>
                  <a:srgbClr val="0070C0"/>
                </a:solidFill>
              </a:rPr>
              <a:t>, class T&gt;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  struct </a:t>
            </a:r>
            <a:r>
              <a:rPr lang="en-US" dirty="0" err="1">
                <a:solidFill>
                  <a:srgbClr val="0070C0"/>
                </a:solidFill>
              </a:rPr>
              <a:t>AsTypeList</a:t>
            </a:r>
            <a:r>
              <a:rPr lang="en-US" dirty="0">
                <a:solidFill>
                  <a:srgbClr val="0070C0"/>
                </a:solidFill>
              </a:rPr>
              <a:t>&lt;</a:t>
            </a:r>
            <a:r>
              <a:rPr lang="en-US" dirty="0" err="1">
                <a:solidFill>
                  <a:srgbClr val="0070C0"/>
                </a:solidFill>
              </a:rPr>
              <a:t>TypeList</a:t>
            </a:r>
            <a:r>
              <a:rPr lang="en-US" dirty="0">
                <a:solidFill>
                  <a:srgbClr val="0070C0"/>
                </a:solidFill>
              </a:rPr>
              <a:t>, T, false</a:t>
            </a:r>
            <a:r>
              <a:rPr lang="en-US" dirty="0" smtClean="0">
                <a:solidFill>
                  <a:srgbClr val="0070C0"/>
                </a:solidFill>
              </a:rPr>
              <a:t>&gt; </a:t>
            </a:r>
          </a:p>
          <a:p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  { </a:t>
            </a:r>
            <a:r>
              <a:rPr lang="en-US" dirty="0" smtClean="0">
                <a:solidFill>
                  <a:srgbClr val="C00000"/>
                </a:solidFill>
              </a:rPr>
              <a:t>/* `type` is not defined */</a:t>
            </a:r>
            <a:r>
              <a:rPr lang="en-US" dirty="0" smtClean="0">
                <a:solidFill>
                  <a:srgbClr val="0070C0"/>
                </a:solidFill>
              </a:rPr>
              <a:t> };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37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list base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of the templates in </a:t>
            </a:r>
            <a:r>
              <a:rPr lang="en-US" dirty="0" err="1" smtClean="0"/>
              <a:t>MIRMatcher</a:t>
            </a:r>
            <a:r>
              <a:rPr lang="en-US" dirty="0" smtClean="0"/>
              <a:t> work like uniform type lists.</a:t>
            </a:r>
          </a:p>
          <a:p>
            <a:r>
              <a:rPr lang="en-US" dirty="0" smtClean="0"/>
              <a:t>To avoid duplication of the infrastructure, I implemented a type list base class using the </a:t>
            </a:r>
            <a:r>
              <a:rPr lang="en-US" i="1" dirty="0" smtClean="0"/>
              <a:t>curiously recurring template pattern: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34B8-128C-499D-B217-1953B2ABB36D}" type="datetime1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Pablo Halpern, 2018 (CC BY 4.0)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371600" y="3565227"/>
            <a:ext cx="9601200" cy="2454573"/>
            <a:chOff x="1371600" y="1507827"/>
            <a:chExt cx="9601200" cy="2454573"/>
          </a:xfrm>
        </p:grpSpPr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1390650" y="1862737"/>
              <a:ext cx="9582150" cy="2099663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>
              <a:lvl1pPr marL="0" indent="0" algn="l" defTabSz="914400" rtl="0" eaLnBrk="1" latinLnBrk="0" hangingPunct="1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  <a:buFont typeface="Franklin Gothic Book" panose="020B0503020102020204" pitchFamily="34" charset="0"/>
                <a:buNone/>
                <a:defRPr sz="2000" kern="1200" baseline="0">
                  <a:solidFill>
                    <a:schemeClr val="tx2"/>
                  </a:solidFill>
                  <a:latin typeface="Consolas" panose="020B0609020204030204" pitchFamily="49" charset="0"/>
                  <a:ea typeface="+mn-ea"/>
                  <a:cs typeface="+mn-cs"/>
                </a:defRPr>
              </a:lvl1pPr>
              <a:lvl2pPr marL="9144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2000" i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13716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8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8288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800" i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22860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6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7432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600" i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32004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36576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400" i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41148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/>
                <a:t>template &lt;class... Operands&gt;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/>
                <a:t>struct </a:t>
              </a:r>
              <a:r>
                <a:rPr lang="en-US" sz="1800" dirty="0" err="1"/>
                <a:t>OperandMatcherList</a:t>
              </a:r>
              <a:endParaRPr lang="en-US" sz="1800" dirty="0"/>
            </a:p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/>
                <a:t>  : </a:t>
              </a:r>
              <a:r>
                <a:rPr lang="en-US" sz="1800" dirty="0" err="1" smtClean="0">
                  <a:solidFill>
                    <a:srgbClr val="C00000"/>
                  </a:solidFill>
                </a:rPr>
                <a:t>TypeListBase</a:t>
              </a:r>
              <a:r>
                <a:rPr lang="en-US" sz="1800" dirty="0" smtClean="0"/>
                <a:t>&lt;</a:t>
              </a:r>
              <a:r>
                <a:rPr lang="en-US" sz="1800" dirty="0" err="1" smtClean="0"/>
                <a:t>OperandMatcherList</a:t>
              </a:r>
              <a:r>
                <a:rPr lang="en-US" sz="1800" dirty="0" smtClean="0"/>
                <a:t>, </a:t>
              </a:r>
              <a:r>
                <a:rPr lang="en-US" sz="1800" dirty="0" err="1" smtClean="0"/>
                <a:t>IsOperandMatcher</a:t>
              </a:r>
              <a:r>
                <a:rPr lang="en-US" sz="1800" dirty="0" smtClean="0"/>
                <a:t>, Operands...&gt; {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/>
                <a:t> </a:t>
              </a:r>
              <a:r>
                <a:rPr lang="en-US" sz="1800" dirty="0" smtClean="0"/>
                <a:t>  ...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/>
                <a:t>};</a:t>
              </a:r>
              <a:endParaRPr lang="en-US" sz="18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371600" y="1514746"/>
              <a:ext cx="9601200" cy="32754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57200" rtlCol="0" anchor="t" anchorCtr="0"/>
            <a:lstStyle/>
            <a:p>
              <a:pPr algn="l"/>
              <a:endParaRPr lang="en-US" sz="20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92128" y="1527968"/>
              <a:ext cx="12272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Calibri Light" panose="020F0302020204030204" pitchFamily="34" charset="0"/>
                  <a:cs typeface="Calibri Light" panose="020F0302020204030204" pitchFamily="34" charset="0"/>
                </a:rPr>
                <a:t>Untitled - Editor</a:t>
              </a:r>
              <a:endParaRPr lang="en-US" sz="120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90650" y="1527968"/>
              <a:ext cx="304800" cy="23812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9829800" y="1507827"/>
              <a:ext cx="1143000" cy="27699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lIns="91440" tIns="0" bIns="0" rtlCol="0">
              <a:spAutoFit/>
            </a:bodyPr>
            <a:lstStyle/>
            <a:p>
              <a:pPr algn="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‒     </a:t>
              </a:r>
              <a:r>
                <a:rPr lang="en-US" sz="14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☐</a:t>
              </a:r>
              <a:r>
                <a:rPr lang="en-US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    ×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4" name="Rounded Rectangular Callout 13"/>
          <p:cNvSpPr/>
          <p:nvPr/>
        </p:nvSpPr>
        <p:spPr>
          <a:xfrm>
            <a:off x="5334000" y="3625373"/>
            <a:ext cx="2286000" cy="707904"/>
          </a:xfrm>
          <a:prstGeom prst="wedgeRoundRectCallout">
            <a:avLst>
              <a:gd name="adj1" fmla="val -40094"/>
              <a:gd name="adj2" fmla="val 74742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Curiously recurring </a:t>
            </a:r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dirty="0" smtClean="0">
                <a:solidFill>
                  <a:schemeClr val="tx1"/>
                </a:solidFill>
              </a:rPr>
              <a:t>arameter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7981950" y="3752509"/>
            <a:ext cx="1314450" cy="387863"/>
          </a:xfrm>
          <a:prstGeom prst="wedgeRoundRectCallout">
            <a:avLst>
              <a:gd name="adj1" fmla="val -61236"/>
              <a:gd name="adj2" fmla="val 134577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Predicate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ular Callout 15"/>
          <p:cNvSpPr/>
          <p:nvPr/>
        </p:nvSpPr>
        <p:spPr>
          <a:xfrm>
            <a:off x="9510836" y="3752509"/>
            <a:ext cx="1823914" cy="387863"/>
          </a:xfrm>
          <a:prstGeom prst="wedgeRoundRectCallout">
            <a:avLst>
              <a:gd name="adj1" fmla="val -62612"/>
              <a:gd name="adj2" fmla="val 145242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Element types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363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FC74-3DB2-413C-94FF-5BD26FC2BC04}" type="datetime1">
              <a:rPr lang="en-US" smtClean="0"/>
              <a:t>9/26/2018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Pablo Halpern, 2018 (CC BY 4.0)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28</a:t>
            </a:fld>
            <a:endParaRPr lang="en-US"/>
          </a:p>
        </p:txBody>
      </p:sp>
      <p:pic>
        <p:nvPicPr>
          <p:cNvPr id="2050" name="Picture 2" descr="https://www.maxpixel.net/static/photo/1x/Nature-Spur-Wild-Animals-Hedgehog-Baby-Hedgehog-129259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457200"/>
            <a:ext cx="5562600" cy="555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90650" y="6019800"/>
            <a:ext cx="5543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Image source: </a:t>
            </a:r>
            <a:r>
              <a:rPr lang="en-US" sz="1000" dirty="0">
                <a:hlinkClick r:id="rId4"/>
              </a:rPr>
              <a:t>https://</a:t>
            </a:r>
            <a:r>
              <a:rPr lang="en-US" sz="1000" dirty="0" smtClean="0">
                <a:hlinkClick r:id="rId4"/>
              </a:rPr>
              <a:t>www.maxpixel.net/Nature-Spur-Wild-Animals-Hedgehog-Baby-Hedgehog-1292593 </a:t>
            </a:r>
            <a:r>
              <a:rPr lang="en-US" sz="1000" dirty="0" smtClean="0"/>
              <a:t>public domain (CC0)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7620000" y="1905000"/>
            <a:ext cx="3581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7030A0"/>
                </a:solidFill>
              </a:rPr>
              <a:t>Warning:</a:t>
            </a:r>
          </a:p>
          <a:p>
            <a:r>
              <a:rPr lang="en-US" sz="2800" dirty="0" smtClean="0"/>
              <a:t>We’re about to get cute.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0708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Commas in the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match an instruction with </a:t>
            </a:r>
            <a:r>
              <a:rPr lang="en-US" i="1" dirty="0" smtClean="0"/>
              <a:t>two or more</a:t>
            </a:r>
            <a:r>
              <a:rPr lang="en-US" dirty="0" smtClean="0"/>
              <a:t> output registers, we separate the output operands with a comma: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34B8-128C-499D-B217-1953B2ABB36D}" type="datetime1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Pablo Halpern, 2018 (CC BY 4.0)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395536" y="3031826"/>
            <a:ext cx="9601200" cy="2519319"/>
            <a:chOff x="1371600" y="1507827"/>
            <a:chExt cx="9601200" cy="2489627"/>
          </a:xfrm>
        </p:grpSpPr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1390650" y="1851418"/>
              <a:ext cx="9582150" cy="2146036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>
              <a:lvl1pPr marL="0" indent="0" algn="l" defTabSz="914400" rtl="0" eaLnBrk="1" latinLnBrk="0" hangingPunct="1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  <a:buFont typeface="Franklin Gothic Book" panose="020B0503020102020204" pitchFamily="34" charset="0"/>
                <a:buNone/>
                <a:defRPr sz="2000" kern="1200" baseline="0">
                  <a:solidFill>
                    <a:schemeClr val="tx2"/>
                  </a:solidFill>
                  <a:latin typeface="Consolas" panose="020B0609020204030204" pitchFamily="49" charset="0"/>
                  <a:ea typeface="+mn-ea"/>
                  <a:cs typeface="+mn-cs"/>
                </a:defRPr>
              </a:lvl1pPr>
              <a:lvl2pPr marL="9144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2000" i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13716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8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8288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800" i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22860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6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7432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600" i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32004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36576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400" i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41148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dirty="0" smtClean="0"/>
                <a:t>// Hypothetical division op returns both quotient and remainder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dirty="0" err="1" smtClean="0"/>
                <a:t>constexpr</a:t>
              </a:r>
              <a:r>
                <a:rPr lang="en-US" dirty="0" smtClean="0"/>
                <a:t> </a:t>
              </a:r>
              <a:r>
                <a:rPr lang="en-US" dirty="0" err="1">
                  <a:solidFill>
                    <a:srgbClr val="C00000"/>
                  </a:solidFill>
                </a:rPr>
                <a:t>mirmatch</a:t>
              </a:r>
              <a:r>
                <a:rPr lang="en-US" dirty="0">
                  <a:solidFill>
                    <a:srgbClr val="C00000"/>
                  </a:solidFill>
                </a:rPr>
                <a:t>::</a:t>
              </a:r>
              <a:r>
                <a:rPr lang="en-US" dirty="0" smtClean="0">
                  <a:solidFill>
                    <a:srgbClr val="C00000"/>
                  </a:solidFill>
                </a:rPr>
                <a:t>Opcode&lt;</a:t>
              </a:r>
              <a:r>
                <a:rPr lang="en-US" dirty="0" smtClean="0">
                  <a:solidFill>
                    <a:schemeClr val="tx1"/>
                  </a:solidFill>
                </a:rPr>
                <a:t>CPU::DIVREM</a:t>
              </a:r>
              <a:r>
                <a:rPr lang="en-US" dirty="0" smtClean="0">
                  <a:solidFill>
                    <a:srgbClr val="C00000"/>
                  </a:solidFill>
                </a:rPr>
                <a:t>&gt; </a:t>
              </a:r>
              <a:r>
                <a:rPr lang="en-US" dirty="0" smtClean="0">
                  <a:solidFill>
                    <a:srgbClr val="7030A0"/>
                  </a:solidFill>
                </a:rPr>
                <a:t>DIVREM</a:t>
              </a:r>
              <a:r>
                <a:rPr lang="en-US" dirty="0" smtClean="0">
                  <a:solidFill>
                    <a:srgbClr val="C00000"/>
                  </a:solidFill>
                </a:rPr>
                <a:t>;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dirty="0"/>
            </a:p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dirty="0" smtClean="0"/>
                <a:t>MIRMATCH_REGS(QUOT, REM, X, Y);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dirty="0" err="1" smtClean="0"/>
                <a:t>constexpr</a:t>
              </a:r>
              <a:r>
                <a:rPr lang="en-US" dirty="0" smtClean="0"/>
                <a:t> auto pattern =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dirty="0" smtClean="0"/>
                <a:t>  </a:t>
              </a:r>
              <a:r>
                <a:rPr lang="en-US" dirty="0" err="1" smtClean="0">
                  <a:solidFill>
                    <a:srgbClr val="C00000"/>
                  </a:solidFill>
                </a:rPr>
                <a:t>mirmatch</a:t>
              </a:r>
              <a:r>
                <a:rPr lang="en-US" dirty="0" smtClean="0">
                  <a:solidFill>
                    <a:srgbClr val="C00000"/>
                  </a:solidFill>
                </a:rPr>
                <a:t>::graph</a:t>
              </a:r>
              <a:r>
                <a:rPr lang="en-US" dirty="0" smtClean="0"/>
                <a:t>(</a:t>
              </a:r>
              <a:r>
                <a:rPr lang="en-US" dirty="0" smtClean="0">
                  <a:solidFill>
                    <a:srgbClr val="00B050"/>
                  </a:solidFill>
                </a:rPr>
                <a:t>(QUOT, REM)</a:t>
              </a:r>
              <a:r>
                <a:rPr lang="en-US" dirty="0" smtClean="0"/>
                <a:t> = </a:t>
              </a:r>
              <a:r>
                <a:rPr lang="en-US" dirty="0" smtClean="0">
                  <a:solidFill>
                    <a:srgbClr val="7030A0"/>
                  </a:solidFill>
                </a:rPr>
                <a:t>DIVREM</a:t>
              </a:r>
              <a:r>
                <a:rPr lang="en-US" dirty="0" smtClean="0"/>
                <a:t>(</a:t>
              </a:r>
              <a:r>
                <a:rPr lang="en-US" dirty="0" smtClean="0">
                  <a:solidFill>
                    <a:srgbClr val="00B050"/>
                  </a:solidFill>
                </a:rPr>
                <a:t>X, Y</a:t>
              </a:r>
              <a:r>
                <a:rPr lang="en-US" dirty="0" smtClean="0"/>
                <a:t>));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371600" y="1514746"/>
              <a:ext cx="9601200" cy="32754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57200" rtlCol="0" anchor="t" anchorCtr="0"/>
            <a:lstStyle/>
            <a:p>
              <a:pPr algn="l"/>
              <a:endParaRPr lang="en-US" sz="20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92128" y="1527968"/>
              <a:ext cx="12272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Calibri Light" panose="020F0302020204030204" pitchFamily="34" charset="0"/>
                  <a:cs typeface="Calibri Light" panose="020F0302020204030204" pitchFamily="34" charset="0"/>
                </a:rPr>
                <a:t>Untitled - Editor</a:t>
              </a:r>
              <a:endParaRPr lang="en-US" sz="120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90650" y="1527968"/>
              <a:ext cx="304800" cy="23812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9829800" y="1507827"/>
              <a:ext cx="1143000" cy="27699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lIns="91440" tIns="0" bIns="0" rtlCol="0">
              <a:spAutoFit/>
            </a:bodyPr>
            <a:lstStyle/>
            <a:p>
              <a:pPr algn="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‒     </a:t>
              </a:r>
              <a:r>
                <a:rPr lang="en-US" sz="14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☐</a:t>
              </a:r>
              <a:r>
                <a:rPr lang="en-US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    ×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1" name="Oval 20"/>
          <p:cNvSpPr/>
          <p:nvPr/>
        </p:nvSpPr>
        <p:spPr>
          <a:xfrm>
            <a:off x="4648200" y="5086928"/>
            <a:ext cx="239779" cy="21932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ular Callout 21"/>
          <p:cNvSpPr/>
          <p:nvPr/>
        </p:nvSpPr>
        <p:spPr>
          <a:xfrm>
            <a:off x="5638800" y="5839216"/>
            <a:ext cx="2133600" cy="479304"/>
          </a:xfrm>
          <a:prstGeom prst="wedgeRoundRectCallout">
            <a:avLst>
              <a:gd name="adj1" fmla="val -85620"/>
              <a:gd name="adj2" fmla="val -163383"/>
              <a:gd name="adj3" fmla="val 16667"/>
            </a:avLst>
          </a:prstGeom>
          <a:solidFill>
            <a:srgbClr val="00B0F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Comma operator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90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Warning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This talk is very meta*.</a:t>
            </a:r>
          </a:p>
          <a:p>
            <a:r>
              <a:rPr lang="en-US" dirty="0" smtClean="0"/>
              <a:t>I might skip around.</a:t>
            </a:r>
            <a:endParaRPr dirty="0"/>
          </a:p>
          <a:p>
            <a:r>
              <a:rPr lang="en-US" dirty="0" smtClean="0"/>
              <a:t>You might get lost in recursion.</a:t>
            </a:r>
          </a:p>
          <a:p>
            <a:r>
              <a:rPr lang="en-US" dirty="0"/>
              <a:t>There will be code, code, and more </a:t>
            </a:r>
            <a:r>
              <a:rPr lang="en-US" dirty="0" smtClean="0"/>
              <a:t>code.</a:t>
            </a:r>
            <a:endParaRPr lang="en-US" dirty="0"/>
          </a:p>
          <a:p>
            <a:r>
              <a:rPr lang="en-US" dirty="0" smtClean="0">
                <a:solidFill>
                  <a:srgbClr val="C00000"/>
                </a:solidFill>
              </a:rPr>
              <a:t>Continue at your own risk!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*For example, this slide is self-referential</a:t>
            </a:r>
            <a:endParaRPr sz="1600" dirty="0">
              <a:solidFill>
                <a:schemeClr val="tx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1630-B6C4-42E4-B8D0-CFE526204E7F}" type="datetime1">
              <a:rPr lang="en-US" smtClean="0"/>
              <a:t>9/26/2018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Pablo Halpern, 2018 (CC BY 4.0)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</a:t>
            </a:fld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533400"/>
            <a:ext cx="6641136" cy="2827671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181600" y="3371957"/>
            <a:ext cx="60356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image source: 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https://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commons.wikimedia.org/wiki/File:Blond_infinite_reflections.jpg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CC0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43330" y="6099476"/>
            <a:ext cx="56621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image source: 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hlinkClick r:id="rId5"/>
              </a:rPr>
              <a:t>https://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5"/>
              </a:rPr>
              <a:t>www.flickr.com/photos/mamboz/16065630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Used by permission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560" y="3878992"/>
            <a:ext cx="3179216" cy="222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 operator comma safely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3288027"/>
            <a:ext cx="9601200" cy="2579373"/>
          </a:xfrm>
        </p:spPr>
        <p:txBody>
          <a:bodyPr/>
          <a:lstStyle/>
          <a:p>
            <a:r>
              <a:rPr lang="en-US" dirty="0" smtClean="0"/>
              <a:t>Overload comma operator to return a list of output operands.</a:t>
            </a:r>
          </a:p>
          <a:p>
            <a:r>
              <a:rPr lang="en-US" dirty="0" smtClean="0"/>
              <a:t>This overload applies only to operand matchers</a:t>
            </a:r>
          </a:p>
          <a:p>
            <a:pPr lvl="1"/>
            <a:r>
              <a:rPr lang="en-US" dirty="0" err="1" smtClean="0"/>
              <a:t>MakeTypeList</a:t>
            </a:r>
            <a:r>
              <a:rPr lang="en-US" dirty="0" smtClean="0"/>
              <a:t> will fail to instantiate if Op1 and Op2 are not both operand matchers or operand matcher lists.</a:t>
            </a:r>
          </a:p>
          <a:p>
            <a:pPr lvl="1"/>
            <a:r>
              <a:rPr lang="en-US" dirty="0" smtClean="0"/>
              <a:t>By SFINAE rules, a substitution failure will remove this operator from the overload set.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34B8-128C-499D-B217-1953B2ABB36D}" type="datetime1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Pablo Halpern, 2018 (CC BY 4.0)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30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371600" y="1795125"/>
            <a:ext cx="9601200" cy="1387774"/>
            <a:chOff x="1371600" y="1507827"/>
            <a:chExt cx="9601200" cy="1371418"/>
          </a:xfrm>
        </p:grpSpPr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1390650" y="1862738"/>
              <a:ext cx="9582150" cy="1016507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>
              <a:lvl1pPr marL="0" indent="0" algn="l" defTabSz="914400" rtl="0" eaLnBrk="1" latinLnBrk="0" hangingPunct="1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  <a:buFont typeface="Franklin Gothic Book" panose="020B0503020102020204" pitchFamily="34" charset="0"/>
                <a:buNone/>
                <a:defRPr sz="2000" kern="1200" baseline="0">
                  <a:solidFill>
                    <a:schemeClr val="tx2"/>
                  </a:solidFill>
                  <a:latin typeface="Consolas" panose="020B0609020204030204" pitchFamily="49" charset="0"/>
                  <a:ea typeface="+mn-ea"/>
                  <a:cs typeface="+mn-cs"/>
                </a:defRPr>
              </a:lvl1pPr>
              <a:lvl2pPr marL="9144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2000" i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13716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8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8288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800" i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22860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6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7432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600" i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32004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36576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400" i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41148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dirty="0"/>
                <a:t>template &lt;class Op1, class Op2&gt;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dirty="0" err="1"/>
                <a:t>constexpr</a:t>
              </a:r>
              <a:r>
                <a:rPr lang="en-US" dirty="0"/>
                <a:t> </a:t>
              </a:r>
              <a:r>
                <a:rPr lang="en-US" dirty="0" err="1" smtClean="0">
                  <a:solidFill>
                    <a:srgbClr val="7030A0"/>
                  </a:solidFill>
                </a:rPr>
                <a:t>MakeTypeList</a:t>
              </a:r>
              <a:r>
                <a:rPr lang="en-US" dirty="0" smtClean="0">
                  <a:solidFill>
                    <a:srgbClr val="7030A0"/>
                  </a:solidFill>
                </a:rPr>
                <a:t>&lt;</a:t>
              </a:r>
              <a:r>
                <a:rPr lang="en-US" dirty="0" err="1" smtClean="0">
                  <a:solidFill>
                    <a:srgbClr val="7030A0"/>
                  </a:solidFill>
                </a:rPr>
                <a:t>OperandMatcherList</a:t>
              </a:r>
              <a:r>
                <a:rPr lang="en-US" dirty="0">
                  <a:solidFill>
                    <a:srgbClr val="7030A0"/>
                  </a:solidFill>
                </a:rPr>
                <a:t>, Op1, Op2&gt;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srgbClr val="C00000"/>
                  </a:solidFill>
                </a:rPr>
                <a:t>operator,</a:t>
              </a:r>
              <a:r>
                <a:rPr lang="en-US" dirty="0"/>
                <a:t>(Op1, Op2) { return </a:t>
              </a:r>
              <a:r>
                <a:rPr lang="en-US" dirty="0" smtClean="0"/>
                <a:t>{}; </a:t>
              </a:r>
              <a:r>
                <a:rPr lang="en-US" dirty="0"/>
                <a:t>}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371600" y="1514746"/>
              <a:ext cx="9601200" cy="32754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57200" rtlCol="0" anchor="t" anchorCtr="0"/>
            <a:lstStyle/>
            <a:p>
              <a:pPr algn="l"/>
              <a:endParaRPr lang="en-US" sz="20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592128" y="1527968"/>
              <a:ext cx="12272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Calibri Light" panose="020F0302020204030204" pitchFamily="34" charset="0"/>
                  <a:cs typeface="Calibri Light" panose="020F0302020204030204" pitchFamily="34" charset="0"/>
                </a:rPr>
                <a:t>Untitled - Editor</a:t>
              </a:r>
              <a:endParaRPr lang="en-US" sz="120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90650" y="1527968"/>
              <a:ext cx="304800" cy="238125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9829800" y="1507827"/>
              <a:ext cx="1143000" cy="27699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lIns="91440" tIns="0" bIns="0" rtlCol="0">
              <a:spAutoFit/>
            </a:bodyPr>
            <a:lstStyle/>
            <a:p>
              <a:pPr algn="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‒     </a:t>
              </a:r>
              <a:r>
                <a:rPr lang="en-US" sz="14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☐</a:t>
              </a:r>
              <a:r>
                <a:rPr lang="en-US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    ×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626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Doesn’t anything happen at runtime?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Yes</a:t>
            </a:r>
            <a:r>
              <a:rPr lang="en-US" dirty="0" smtClean="0"/>
              <a:t>, the user function’s dataflow graph is traversed recursively and matched against the </a:t>
            </a:r>
            <a:r>
              <a:rPr lang="en-US" dirty="0" err="1" smtClean="0"/>
              <a:t>InstrGraph</a:t>
            </a:r>
            <a:r>
              <a:rPr lang="en-US" dirty="0" smtClean="0"/>
              <a:t> at runtime.</a:t>
            </a:r>
          </a:p>
          <a:p>
            <a:r>
              <a:rPr lang="en-US" dirty="0" err="1" smtClean="0"/>
              <a:t>InstrGraph</a:t>
            </a:r>
            <a:r>
              <a:rPr lang="en-US" dirty="0" smtClean="0"/>
              <a:t> is basically a type list of instruction matchers.</a:t>
            </a:r>
          </a:p>
          <a:p>
            <a:r>
              <a:rPr lang="en-US" dirty="0" smtClean="0"/>
              <a:t>Given a single register that has already been matched, iterate over the instructions that define or use that register.</a:t>
            </a:r>
          </a:p>
          <a:p>
            <a:r>
              <a:rPr lang="en-US" dirty="0" smtClean="0"/>
              <a:t>Match each instruction to the first instruction in the list</a:t>
            </a:r>
          </a:p>
          <a:p>
            <a:pPr lvl="1"/>
            <a:r>
              <a:rPr lang="en-US" dirty="0" smtClean="0"/>
              <a:t>If a match is found, record it and </a:t>
            </a:r>
            <a:r>
              <a:rPr lang="en-US" dirty="0" err="1" smtClean="0">
                <a:solidFill>
                  <a:srgbClr val="C00000"/>
                </a:solidFill>
              </a:rPr>
              <a:t>recurse</a:t>
            </a:r>
            <a:r>
              <a:rPr lang="en-US" dirty="0" smtClean="0"/>
              <a:t> into the rest of the list</a:t>
            </a:r>
          </a:p>
          <a:p>
            <a:pPr lvl="1"/>
            <a:r>
              <a:rPr lang="en-US" dirty="0" smtClean="0"/>
              <a:t>Otherwise backtrack and try the next instruction (if any)</a:t>
            </a:r>
          </a:p>
          <a:p>
            <a:r>
              <a:rPr lang="en-US" dirty="0" smtClean="0"/>
              <a:t>The process is bootstrapped by matching a given instruction against the first instruction matcher in the </a:t>
            </a:r>
            <a:r>
              <a:rPr lang="en-US" dirty="0" err="1" smtClean="0"/>
              <a:t>InstrGraph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34B8-128C-499D-B217-1953B2ABB36D}" type="datetime1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Pablo Halpern, 2018 (CC BY 4.0)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2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entire recursive matching kernel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FA7D-E164-4346-B947-515706394CB3}" type="datetime1">
              <a:rPr lang="en-US" smtClean="0"/>
              <a:t>9/26/2018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Pablo Halpern, 2018 (CC BY 4.0)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371600" y="1867943"/>
            <a:ext cx="9601200" cy="4685257"/>
          </a:xfrm>
        </p:spPr>
        <p:txBody>
          <a:bodyPr>
            <a:normAutofit fontScale="92500"/>
          </a:bodyPr>
          <a:lstStyle/>
          <a:p>
            <a:r>
              <a:rPr lang="en-US" sz="1800" dirty="0"/>
              <a:t>template &lt;class </a:t>
            </a:r>
            <a:r>
              <a:rPr lang="en-US" sz="1800" dirty="0" err="1"/>
              <a:t>InstrList</a:t>
            </a:r>
            <a:r>
              <a:rPr lang="en-US" sz="1800" dirty="0"/>
              <a:t>, class </a:t>
            </a:r>
            <a:r>
              <a:rPr lang="en-US" sz="1800" dirty="0" err="1"/>
              <a:t>MatchedRegisters</a:t>
            </a:r>
            <a:r>
              <a:rPr lang="en-US" sz="1800" dirty="0"/>
              <a:t>&gt;</a:t>
            </a:r>
          </a:p>
          <a:p>
            <a:r>
              <a:rPr lang="en-US" sz="1800" dirty="0"/>
              <a:t>bool </a:t>
            </a:r>
            <a:r>
              <a:rPr lang="en-US" sz="1800" dirty="0" err="1">
                <a:solidFill>
                  <a:srgbClr val="7030A0"/>
                </a:solidFill>
              </a:rPr>
              <a:t>recursiveMatch</a:t>
            </a:r>
            <a:r>
              <a:rPr lang="en-US" sz="1800" dirty="0"/>
              <a:t>(</a:t>
            </a:r>
            <a:r>
              <a:rPr lang="en-US" sz="1800" dirty="0" err="1"/>
              <a:t>InstrList</a:t>
            </a:r>
            <a:r>
              <a:rPr lang="en-US" sz="1800" dirty="0"/>
              <a:t>, </a:t>
            </a:r>
            <a:r>
              <a:rPr lang="en-US" sz="1800" dirty="0" err="1"/>
              <a:t>MatchedRegisters</a:t>
            </a:r>
            <a:r>
              <a:rPr lang="en-US" sz="1800" dirty="0"/>
              <a:t> </a:t>
            </a:r>
            <a:r>
              <a:rPr lang="en-US" sz="1800" dirty="0" err="1"/>
              <a:t>mregs</a:t>
            </a:r>
            <a:r>
              <a:rPr lang="en-US" sz="1800" dirty="0"/>
              <a:t>, </a:t>
            </a:r>
            <a:endParaRPr lang="en-US" sz="1800" dirty="0" smtClean="0"/>
          </a:p>
          <a:p>
            <a:r>
              <a:rPr lang="en-US" sz="1800" dirty="0"/>
              <a:t> </a:t>
            </a:r>
            <a:r>
              <a:rPr lang="en-US" sz="1800" dirty="0" smtClean="0"/>
              <a:t>                   </a:t>
            </a:r>
            <a:r>
              <a:rPr lang="en-US" sz="1800" dirty="0" err="1" smtClean="0"/>
              <a:t>MachineRegisterInfo</a:t>
            </a:r>
            <a:r>
              <a:rPr lang="en-US" sz="1800" dirty="0"/>
              <a:t>&amp; MRI</a:t>
            </a:r>
            <a:r>
              <a:rPr lang="en-US" sz="1800" dirty="0" smtClean="0"/>
              <a:t>, </a:t>
            </a:r>
            <a:r>
              <a:rPr lang="en-US" sz="1800" dirty="0" err="1"/>
              <a:t>MatchResult</a:t>
            </a:r>
            <a:r>
              <a:rPr lang="en-US" sz="1800" dirty="0"/>
              <a:t>&amp; </a:t>
            </a:r>
            <a:r>
              <a:rPr lang="en-US" sz="1800" dirty="0" err="1"/>
              <a:t>rslt</a:t>
            </a:r>
            <a:r>
              <a:rPr lang="en-US" sz="1800" dirty="0" smtClean="0"/>
              <a:t>) {</a:t>
            </a:r>
          </a:p>
          <a:p>
            <a:r>
              <a:rPr lang="en-US" sz="1800" dirty="0" smtClean="0"/>
              <a:t>  …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// </a:t>
            </a:r>
            <a:r>
              <a:rPr lang="en-US" sz="1800" dirty="0"/>
              <a:t>Iterate over definitions or uses of `</a:t>
            </a:r>
            <a:r>
              <a:rPr lang="en-US" sz="1800" dirty="0" err="1"/>
              <a:t>reg</a:t>
            </a:r>
            <a:r>
              <a:rPr lang="en-US" sz="1800" dirty="0"/>
              <a:t>`, looking for an instruction</a:t>
            </a:r>
          </a:p>
          <a:p>
            <a:r>
              <a:rPr lang="en-US" sz="1800" dirty="0"/>
              <a:t>  // matched by `</a:t>
            </a:r>
            <a:r>
              <a:rPr lang="en-US" sz="1800" dirty="0" err="1"/>
              <a:t>FirstInstr</a:t>
            </a:r>
            <a:r>
              <a:rPr lang="en-US" sz="1800" dirty="0"/>
              <a:t>`.</a:t>
            </a:r>
          </a:p>
          <a:p>
            <a:r>
              <a:rPr lang="en-US" sz="1800" dirty="0"/>
              <a:t>  for (</a:t>
            </a:r>
            <a:r>
              <a:rPr lang="en-US" sz="1800" dirty="0" err="1"/>
              <a:t>MachineInstr</a:t>
            </a:r>
            <a:r>
              <a:rPr lang="en-US" sz="1800" dirty="0"/>
              <a:t>&amp; </a:t>
            </a:r>
            <a:r>
              <a:rPr lang="en-US" sz="1800" dirty="0" err="1"/>
              <a:t>instr</a:t>
            </a:r>
            <a:r>
              <a:rPr lang="en-US" sz="1800" dirty="0"/>
              <a:t> : </a:t>
            </a:r>
            <a:r>
              <a:rPr lang="en-US" sz="1800" dirty="0" err="1"/>
              <a:t>instructionsForReg</a:t>
            </a:r>
            <a:r>
              <a:rPr lang="en-US" sz="1800" dirty="0"/>
              <a:t>(MRI, </a:t>
            </a:r>
            <a:r>
              <a:rPr lang="en-US" sz="1800" dirty="0" err="1"/>
              <a:t>reg</a:t>
            </a:r>
            <a:r>
              <a:rPr lang="en-US" sz="1800" dirty="0"/>
              <a:t>, </a:t>
            </a:r>
            <a:r>
              <a:rPr lang="en-US" sz="1800" dirty="0" err="1"/>
              <a:t>isDef</a:t>
            </a:r>
            <a:r>
              <a:rPr lang="en-US" sz="1800" dirty="0"/>
              <a:t>{})) {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MatchResult</a:t>
            </a:r>
            <a:r>
              <a:rPr lang="en-US" sz="1800" dirty="0"/>
              <a:t> </a:t>
            </a:r>
            <a:r>
              <a:rPr lang="en-US" sz="1800" dirty="0" err="1"/>
              <a:t>localRslt</a:t>
            </a:r>
            <a:r>
              <a:rPr lang="en-US" sz="1800" dirty="0"/>
              <a:t> = </a:t>
            </a:r>
            <a:r>
              <a:rPr lang="en-US" sz="1800" dirty="0" err="1"/>
              <a:t>rslt</a:t>
            </a:r>
            <a:r>
              <a:rPr lang="en-US" sz="1800" dirty="0"/>
              <a:t>;  // Changes are made to local copy of `</a:t>
            </a:r>
            <a:r>
              <a:rPr lang="en-US" sz="1800" dirty="0" err="1"/>
              <a:t>rslt</a:t>
            </a:r>
            <a:r>
              <a:rPr lang="en-US" sz="1800" dirty="0"/>
              <a:t>`</a:t>
            </a:r>
          </a:p>
          <a:p>
            <a:r>
              <a:rPr lang="en-US" sz="1800" dirty="0"/>
              <a:t>    if (</a:t>
            </a:r>
            <a:r>
              <a:rPr lang="en-US" sz="1800" dirty="0" err="1"/>
              <a:t>FirstInstr</a:t>
            </a:r>
            <a:r>
              <a:rPr lang="en-US" sz="1800" dirty="0"/>
              <a:t>::</a:t>
            </a:r>
            <a:r>
              <a:rPr lang="en-US" sz="1800" dirty="0" err="1"/>
              <a:t>matchInstr</a:t>
            </a:r>
            <a:r>
              <a:rPr lang="en-US" sz="1800" dirty="0"/>
              <a:t>(MRI, </a:t>
            </a:r>
            <a:r>
              <a:rPr lang="en-US" sz="1800" dirty="0" err="1"/>
              <a:t>localRslt</a:t>
            </a:r>
            <a:r>
              <a:rPr lang="en-US" sz="1800" dirty="0"/>
              <a:t>, &amp;</a:t>
            </a:r>
            <a:r>
              <a:rPr lang="en-US" sz="1800" dirty="0" err="1"/>
              <a:t>instr</a:t>
            </a:r>
            <a:r>
              <a:rPr lang="en-US" sz="1800" dirty="0"/>
              <a:t>) &amp;&amp;</a:t>
            </a:r>
          </a:p>
          <a:p>
            <a:r>
              <a:rPr lang="en-US" sz="1800" dirty="0"/>
              <a:t>        </a:t>
            </a:r>
            <a:r>
              <a:rPr lang="en-US" sz="1800" dirty="0" err="1">
                <a:solidFill>
                  <a:srgbClr val="7030A0"/>
                </a:solidFill>
              </a:rPr>
              <a:t>recursiveMatch</a:t>
            </a:r>
            <a:r>
              <a:rPr lang="en-US" sz="1800" dirty="0">
                <a:solidFill>
                  <a:srgbClr val="7030A0"/>
                </a:solidFill>
              </a:rPr>
              <a:t>(Rest{}, </a:t>
            </a:r>
            <a:r>
              <a:rPr lang="en-US" sz="1800" dirty="0" err="1">
                <a:solidFill>
                  <a:srgbClr val="7030A0"/>
                </a:solidFill>
              </a:rPr>
              <a:t>mregs</a:t>
            </a:r>
            <a:r>
              <a:rPr lang="en-US" sz="1800" dirty="0">
                <a:solidFill>
                  <a:srgbClr val="7030A0"/>
                </a:solidFill>
              </a:rPr>
              <a:t> | </a:t>
            </a:r>
            <a:r>
              <a:rPr lang="en-US" sz="1800" dirty="0" err="1">
                <a:solidFill>
                  <a:srgbClr val="7030A0"/>
                </a:solidFill>
              </a:rPr>
              <a:t>FirstInstr</a:t>
            </a:r>
            <a:r>
              <a:rPr lang="en-US" sz="1800" dirty="0">
                <a:solidFill>
                  <a:srgbClr val="7030A0"/>
                </a:solidFill>
              </a:rPr>
              <a:t>::registers, MRI, </a:t>
            </a:r>
            <a:r>
              <a:rPr lang="en-US" sz="1800" dirty="0" err="1">
                <a:solidFill>
                  <a:srgbClr val="7030A0"/>
                </a:solidFill>
              </a:rPr>
              <a:t>localRslt</a:t>
            </a:r>
            <a:r>
              <a:rPr lang="en-US" sz="1800" dirty="0" smtClean="0">
                <a:solidFill>
                  <a:srgbClr val="7030A0"/>
                </a:solidFill>
              </a:rPr>
              <a:t>)</a:t>
            </a:r>
            <a:r>
              <a:rPr lang="en-US" sz="1800" dirty="0" smtClean="0"/>
              <a:t>){</a:t>
            </a:r>
            <a:endParaRPr lang="en-US" sz="1800" dirty="0"/>
          </a:p>
          <a:p>
            <a:r>
              <a:rPr lang="en-US" sz="1800" dirty="0"/>
              <a:t>      </a:t>
            </a:r>
            <a:r>
              <a:rPr lang="en-US" sz="1800" dirty="0" err="1"/>
              <a:t>rslt</a:t>
            </a:r>
            <a:r>
              <a:rPr lang="en-US" sz="1800" dirty="0"/>
              <a:t> = </a:t>
            </a:r>
            <a:r>
              <a:rPr lang="en-US" sz="1800" dirty="0" err="1"/>
              <a:t>std</a:t>
            </a:r>
            <a:r>
              <a:rPr lang="en-US" sz="1800" dirty="0"/>
              <a:t>::move(</a:t>
            </a:r>
            <a:r>
              <a:rPr lang="en-US" sz="1800" dirty="0" err="1"/>
              <a:t>localRslt</a:t>
            </a:r>
            <a:r>
              <a:rPr lang="en-US" sz="1800" dirty="0"/>
              <a:t>); // Commit changes to `</a:t>
            </a:r>
            <a:r>
              <a:rPr lang="en-US" sz="1800" dirty="0" err="1"/>
              <a:t>rslt</a:t>
            </a:r>
            <a:r>
              <a:rPr lang="en-US" sz="1800" dirty="0"/>
              <a:t>` on success.</a:t>
            </a:r>
          </a:p>
          <a:p>
            <a:r>
              <a:rPr lang="en-US" sz="1800" dirty="0"/>
              <a:t>      return true;</a:t>
            </a:r>
          </a:p>
          <a:p>
            <a:r>
              <a:rPr lang="en-US" sz="1800" dirty="0"/>
              <a:t>    }</a:t>
            </a:r>
          </a:p>
          <a:p>
            <a:r>
              <a:rPr lang="en-US" sz="1800" dirty="0"/>
              <a:t>    // Changes to `</a:t>
            </a:r>
            <a:r>
              <a:rPr lang="en-US" sz="1800" dirty="0" err="1"/>
              <a:t>localRslt</a:t>
            </a:r>
            <a:r>
              <a:rPr lang="en-US" sz="1800" dirty="0"/>
              <a:t>` are discarded here.</a:t>
            </a:r>
          </a:p>
          <a:p>
            <a:r>
              <a:rPr lang="en-US" sz="1800" dirty="0"/>
              <a:t>    // Next iteration starts with a fresh copy of `</a:t>
            </a:r>
            <a:r>
              <a:rPr lang="en-US" sz="1800" dirty="0" err="1"/>
              <a:t>rslt</a:t>
            </a:r>
            <a:r>
              <a:rPr lang="en-US" sz="1800" dirty="0"/>
              <a:t>`.</a:t>
            </a:r>
          </a:p>
          <a:p>
            <a:r>
              <a:rPr lang="en-US" sz="1800" dirty="0"/>
              <a:t>  </a:t>
            </a:r>
            <a:r>
              <a:rPr lang="en-US" sz="1800" dirty="0" smtClean="0"/>
              <a:t>}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…</a:t>
            </a:r>
            <a:endParaRPr lang="en-US" sz="18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8839200" y="4876800"/>
            <a:ext cx="2286000" cy="707904"/>
          </a:xfrm>
          <a:prstGeom prst="wedgeRoundRectCallout">
            <a:avLst>
              <a:gd name="adj1" fmla="val 21591"/>
              <a:gd name="adj2" fmla="val -99289"/>
              <a:gd name="adj3" fmla="val 16667"/>
            </a:avLst>
          </a:prstGeom>
          <a:solidFill>
            <a:srgbClr val="7030A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Depth-first graph traversal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8001000" y="5974082"/>
            <a:ext cx="1752600" cy="479304"/>
          </a:xfrm>
          <a:prstGeom prst="wedgeRoundRectCallout">
            <a:avLst>
              <a:gd name="adj1" fmla="val -85620"/>
              <a:gd name="adj2" fmla="val -163383"/>
              <a:gd name="adj3" fmla="val 16667"/>
            </a:avLst>
          </a:prstGeom>
          <a:solidFill>
            <a:srgbClr val="00B0F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Backtracking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51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E01A-72EF-483F-90CF-0C8314A6DF94}" type="datetime1">
              <a:rPr lang="en-US" smtClean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Pablo Halpern, 2018 (CC BY 4.0)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9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There’s more compile-time code</a:t>
            </a:r>
            <a:br>
              <a:rPr lang="en-US" dirty="0" smtClean="0"/>
            </a:br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(but not more time to talk about it)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Every part of the pattern matcher keeps a compile-time bit set of registers that tracks its input and output registers.</a:t>
            </a:r>
          </a:p>
          <a:p>
            <a:r>
              <a:rPr lang="en-US" dirty="0" smtClean="0"/>
              <a:t>Matching order is important: </a:t>
            </a:r>
            <a:r>
              <a:rPr lang="en-US" dirty="0" err="1" smtClean="0"/>
              <a:t>MIRMatcher</a:t>
            </a:r>
            <a:r>
              <a:rPr lang="en-US" dirty="0" smtClean="0"/>
              <a:t> does </a:t>
            </a:r>
            <a:r>
              <a:rPr lang="en-US" dirty="0" smtClean="0"/>
              <a:t>a partial topological sort of the matching graph, </a:t>
            </a:r>
            <a:r>
              <a:rPr lang="en-US" i="1" dirty="0" smtClean="0">
                <a:solidFill>
                  <a:srgbClr val="7030A0"/>
                </a:solidFill>
              </a:rPr>
              <a:t>at compile time</a:t>
            </a:r>
            <a:r>
              <a:rPr lang="en-US" dirty="0" smtClean="0"/>
              <a:t>!</a:t>
            </a:r>
          </a:p>
          <a:p>
            <a:r>
              <a:rPr lang="en-US" dirty="0"/>
              <a:t>We barely touched on what the partial pattern matchers actually do, but the code is pretty straight-forward.</a:t>
            </a:r>
          </a:p>
          <a:p>
            <a:r>
              <a:rPr lang="en-US" dirty="0" smtClean="0"/>
              <a:t>Whenever </a:t>
            </a:r>
            <a:r>
              <a:rPr lang="en-US" dirty="0" smtClean="0"/>
              <a:t>an instruction is matched, the instruction and it’s operands are stored in the </a:t>
            </a:r>
            <a:r>
              <a:rPr lang="en-US" dirty="0" err="1" smtClean="0"/>
              <a:t>MatchResults</a:t>
            </a:r>
            <a:r>
              <a:rPr lang="en-US" dirty="0" smtClean="0"/>
              <a:t> structure.</a:t>
            </a:r>
          </a:p>
          <a:p>
            <a:pPr lvl="1"/>
            <a:r>
              <a:rPr lang="en-US" dirty="0" smtClean="0"/>
              <a:t>Lookups of matched instructions and registers involves translating a compile-time type to an ID for runtime array indexing or hash lookups.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E01A-72EF-483F-90CF-0C8314A6DF94}" type="datetime1">
              <a:rPr lang="en-US" smtClean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Pablo Halpern, 2018 (CC BY 4.0)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06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Ongoing work</a:t>
            </a:r>
            <a:br>
              <a:rPr lang="en-US" dirty="0" smtClean="0"/>
            </a:br>
            <a:r>
              <a:rPr lang="en-US" sz="2800" dirty="0" err="1" smtClean="0"/>
              <a:t>MIRMatcher</a:t>
            </a:r>
            <a:r>
              <a:rPr lang="en-US" sz="2800" dirty="0" smtClean="0"/>
              <a:t> wish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</a:p>
          <a:p>
            <a:r>
              <a:rPr lang="en-US" dirty="0" smtClean="0"/>
              <a:t>Extend to work on portable IR as well as machine IR</a:t>
            </a:r>
          </a:p>
          <a:p>
            <a:r>
              <a:rPr lang="en-US" dirty="0" smtClean="0"/>
              <a:t>Match one of several alternative subgraphs, instruction sequences (i.e., control flow, not data flow), and allow </a:t>
            </a:r>
            <a:r>
              <a:rPr lang="en-US" dirty="0" err="1" smtClean="0"/>
              <a:t>subpattern</a:t>
            </a:r>
            <a:r>
              <a:rPr lang="en-US" dirty="0" smtClean="0"/>
              <a:t> composition</a:t>
            </a:r>
          </a:p>
          <a:p>
            <a:r>
              <a:rPr lang="en-US" dirty="0" smtClean="0"/>
              <a:t>Automatically handle commutative instruction operands</a:t>
            </a:r>
          </a:p>
          <a:p>
            <a:r>
              <a:rPr lang="en-US" dirty="0" smtClean="0"/>
              <a:t>Upstream to LLVM trunk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34B8-128C-499D-B217-1953B2ABB36D}" type="datetime1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Pablo Halpern, 2018 (CC BY 4.0)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84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operator overloading gives us the ability to define embedded domain-specific languages parsed at compile time, when combined with C++ features</a:t>
            </a:r>
          </a:p>
          <a:p>
            <a:pPr lvl="1"/>
            <a:r>
              <a:rPr lang="en-US" dirty="0" err="1" smtClean="0"/>
              <a:t>constexpr</a:t>
            </a:r>
            <a:r>
              <a:rPr lang="en-US" dirty="0" smtClean="0"/>
              <a:t> functions, operators, and variables</a:t>
            </a:r>
          </a:p>
          <a:p>
            <a:pPr lvl="1"/>
            <a:r>
              <a:rPr lang="en-US" dirty="0" smtClean="0"/>
              <a:t>alias templates</a:t>
            </a:r>
          </a:p>
          <a:p>
            <a:pPr lvl="1"/>
            <a:r>
              <a:rPr lang="en-US" dirty="0" smtClean="0"/>
              <a:t>Type traits and </a:t>
            </a:r>
            <a:r>
              <a:rPr lang="en-US" dirty="0" err="1" smtClean="0"/>
              <a:t>decltype</a:t>
            </a:r>
            <a:endParaRPr lang="en-US" dirty="0" smtClean="0"/>
          </a:p>
          <a:p>
            <a:r>
              <a:rPr lang="en-US" dirty="0" smtClean="0"/>
              <a:t>Re-usable tools like </a:t>
            </a:r>
            <a:r>
              <a:rPr lang="en-US" dirty="0" err="1" smtClean="0"/>
              <a:t>TypeList</a:t>
            </a:r>
            <a:r>
              <a:rPr lang="en-US" dirty="0" smtClean="0"/>
              <a:t> can aid the metaprogramming</a:t>
            </a:r>
          </a:p>
          <a:p>
            <a:r>
              <a:rPr lang="en-US" dirty="0" smtClean="0"/>
              <a:t>These are advanced techniques. You will learn a lot about C++ in applying them to your problem.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34B8-128C-499D-B217-1953B2ABB36D}" type="datetime1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Pablo Halpern, 2018 (CC BY 4.0)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2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References</a:t>
            </a:r>
            <a:br>
              <a:rPr lang="en-US" dirty="0" smtClean="0"/>
            </a:br>
            <a:r>
              <a:rPr lang="en-US" sz="2400" dirty="0" smtClean="0"/>
              <a:t>Pablo Halpern &lt;phalpern@halpernwightsoftware.com&gt;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In-progress implementation of </a:t>
            </a:r>
            <a:r>
              <a:rPr lang="en-US" dirty="0" err="1" smtClean="0"/>
              <a:t>MIRMatcher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github.com/phalpern/MIRMatcher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Other talks about compile-time parsing at </a:t>
            </a:r>
            <a:r>
              <a:rPr lang="en-US" dirty="0" err="1" smtClean="0"/>
              <a:t>CppCon</a:t>
            </a:r>
            <a:r>
              <a:rPr lang="en-US" dirty="0" smtClean="0"/>
              <a:t> 2018 (View on YouTube):</a:t>
            </a:r>
          </a:p>
          <a:p>
            <a:pPr lvl="1"/>
            <a:r>
              <a:rPr lang="en-US" dirty="0" smtClean="0"/>
              <a:t>Compile </a:t>
            </a:r>
            <a:r>
              <a:rPr lang="en-US" dirty="0"/>
              <a:t>Time Regular </a:t>
            </a:r>
            <a:r>
              <a:rPr lang="en-US" dirty="0" smtClean="0"/>
              <a:t>Expressions </a:t>
            </a:r>
            <a:r>
              <a:rPr lang="en-US" dirty="0"/>
              <a:t>- Hana </a:t>
            </a:r>
            <a:r>
              <a:rPr lang="en-US" dirty="0" err="1" smtClean="0"/>
              <a:t>Dusíková</a:t>
            </a:r>
            <a:endParaRPr lang="en-US" dirty="0" smtClean="0"/>
          </a:p>
          <a:p>
            <a:pPr lvl="1"/>
            <a:r>
              <a:rPr lang="en-US" dirty="0" smtClean="0"/>
              <a:t>State </a:t>
            </a:r>
            <a:r>
              <a:rPr lang="en-US" dirty="0"/>
              <a:t>Machines Battlefield - Naive vs STL vs Boost - </a:t>
            </a:r>
            <a:r>
              <a:rPr lang="en-US" i="0" dirty="0"/>
              <a:t>Kris </a:t>
            </a:r>
            <a:r>
              <a:rPr lang="en-US" i="0" dirty="0" err="1"/>
              <a:t>Jusiak</a:t>
            </a:r>
            <a:endParaRPr lang="en-US" i="0" dirty="0"/>
          </a:p>
          <a:p>
            <a:pPr lvl="1"/>
            <a:r>
              <a:rPr lang="en-US" dirty="0" smtClean="0"/>
              <a:t>Crafting Embedded Domain-Specific Language (EDSL) In C++ using Metaprogramming, Operator Overloading, and Lambda Expressions </a:t>
            </a:r>
            <a:r>
              <a:rPr lang="en-US" dirty="0"/>
              <a:t>- </a:t>
            </a:r>
            <a:r>
              <a:rPr lang="en-US" i="0" dirty="0" err="1"/>
              <a:t>Gilang</a:t>
            </a:r>
            <a:r>
              <a:rPr lang="en-US" i="0" dirty="0"/>
              <a:t> </a:t>
            </a:r>
            <a:r>
              <a:rPr lang="en-US" i="0" dirty="0" err="1" smtClean="0"/>
              <a:t>Hamidy</a:t>
            </a:r>
            <a:endParaRPr lang="en-US" i="0" dirty="0" smtClean="0"/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Thursday 14:00</a:t>
            </a:r>
            <a:r>
              <a:rPr lang="en-US" dirty="0" smtClean="0"/>
              <a:t>: From </a:t>
            </a:r>
            <a:r>
              <a:rPr lang="en-US" dirty="0"/>
              <a:t>Metaprogramming Tricks to Elegance: Custom Overload Sets and Inline SFINAE for Truly Generic - </a:t>
            </a:r>
            <a:r>
              <a:rPr lang="en-US" i="0" dirty="0"/>
              <a:t>Vincent </a:t>
            </a:r>
            <a:r>
              <a:rPr lang="en-US" i="0" dirty="0" err="1"/>
              <a:t>Reverdy</a:t>
            </a:r>
            <a:endParaRPr lang="en-US" i="0" dirty="0" smtClean="0"/>
          </a:p>
          <a:p>
            <a:r>
              <a:rPr lang="en-US" dirty="0" smtClean="0"/>
              <a:t>Boost::</a:t>
            </a:r>
            <a:r>
              <a:rPr lang="en-US" dirty="0"/>
              <a:t>Spirit library: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www.boost.org/doc/libs/1_67_0/libs/spirit/doc/html/index.html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E01A-72EF-483F-90CF-0C8314A6DF94}" type="datetime1">
              <a:rPr lang="en-US" smtClean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Pablo Halpern, 2018 (CC BY 4.0)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69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E01A-72EF-483F-90CF-0C8314A6DF94}" type="datetime1">
              <a:rPr lang="en-US" smtClean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Pablo Halpern, 2018 (CC BY 4.0)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87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E01A-72EF-483F-90CF-0C8314A6DF94}" type="datetime1">
              <a:rPr lang="en-US" smtClean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Pablo Halpern, 2018 (CC BY 4.0)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24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4343399"/>
            <a:ext cx="9601200" cy="1865135"/>
          </a:xfrm>
        </p:spPr>
        <p:txBody>
          <a:bodyPr>
            <a:normAutofit/>
          </a:bodyPr>
          <a:lstStyle/>
          <a:p>
            <a:r>
              <a:rPr lang="en-US" dirty="0" smtClean="0"/>
              <a:t>Compiler developer at Intel</a:t>
            </a:r>
          </a:p>
          <a:p>
            <a:r>
              <a:rPr lang="en-US" dirty="0" smtClean="0"/>
              <a:t>Member of the C++ Standards Committee</a:t>
            </a:r>
          </a:p>
          <a:p>
            <a:r>
              <a:rPr lang="en-US" dirty="0" smtClean="0"/>
              <a:t>Fifth year presenting at </a:t>
            </a:r>
            <a:r>
              <a:rPr lang="en-US" dirty="0" err="1" smtClean="0"/>
              <a:t>CppCon</a:t>
            </a:r>
            <a:endParaRPr lang="en-US" dirty="0" smtClean="0"/>
          </a:p>
          <a:p>
            <a:r>
              <a:rPr lang="en-US" dirty="0" smtClean="0"/>
              <a:t>Driver of a nerdy car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34B8-128C-499D-B217-1953B2ABB36D}" type="datetime1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Pablo Halpern, 2018 (CC BY 4.0)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162" y="1428750"/>
            <a:ext cx="2556804" cy="2573515"/>
          </a:xfrm>
          <a:prstGeom prst="rect">
            <a:avLst/>
          </a:prstGeom>
        </p:spPr>
      </p:pic>
      <p:pic>
        <p:nvPicPr>
          <p:cNvPr id="1026" name="Picture 2" descr="Standard C++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2270" y="4288312"/>
            <a:ext cx="1637052" cy="1841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intel logo rn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217" y="4440066"/>
            <a:ext cx="2357959" cy="1768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may contain: car and outdo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779" y="674090"/>
            <a:ext cx="3348558" cy="3193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34400" y="1600200"/>
            <a:ext cx="2538909" cy="1292704"/>
          </a:xfrm>
          <a:prstGeom prst="rect">
            <a:avLst/>
          </a:prstGeom>
        </p:spPr>
      </p:pic>
      <p:sp>
        <p:nvSpPr>
          <p:cNvPr id="10" name="Rounded Rectangular Callout 9"/>
          <p:cNvSpPr/>
          <p:nvPr/>
        </p:nvSpPr>
        <p:spPr>
          <a:xfrm>
            <a:off x="8929556" y="2991909"/>
            <a:ext cx="2008232" cy="402902"/>
          </a:xfrm>
          <a:prstGeom prst="wedgeRoundRectCallout">
            <a:avLst>
              <a:gd name="adj1" fmla="val -10093"/>
              <a:gd name="adj2" fmla="val -135871"/>
              <a:gd name="adj3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New Hampshire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8729970" y="878997"/>
            <a:ext cx="2008232" cy="470500"/>
          </a:xfrm>
          <a:prstGeom prst="wedgeRoundRectCallout">
            <a:avLst>
              <a:gd name="adj1" fmla="val 4434"/>
              <a:gd name="adj2" fmla="val 135882"/>
              <a:gd name="adj3" fmla="val 16667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Live Free or die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77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029 0.17546 L 5E-6 1.48148E-6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69" y="-8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BOnus</a:t>
            </a:r>
            <a:r>
              <a:rPr lang="en-US" dirty="0" smtClean="0"/>
              <a:t> Slides:</a:t>
            </a:r>
            <a:br>
              <a:rPr lang="en-US" dirty="0" smtClean="0"/>
            </a:br>
            <a:r>
              <a:rPr lang="en-US" dirty="0" smtClean="0"/>
              <a:t>Compile-time topological sort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E01A-72EF-483F-90CF-0C8314A6DF94}" type="datetime1">
              <a:rPr lang="en-US" smtClean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Pablo Halpern, 2018 (CC BY 4.0)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49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wait! That’s not enough!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dirty="0">
                <a:solidFill>
                  <a:srgbClr val="002060"/>
                </a:solidFill>
              </a:rPr>
              <a:t>Given a single register that has already been matched, iterate over the instructions that define or use that register.</a:t>
            </a:r>
          </a:p>
          <a:p>
            <a:pPr lvl="2"/>
            <a:r>
              <a:rPr lang="en-US" dirty="0">
                <a:solidFill>
                  <a:srgbClr val="002060"/>
                </a:solidFill>
              </a:rPr>
              <a:t>Match each instruction to the first </a:t>
            </a:r>
            <a:r>
              <a:rPr lang="en-US" dirty="0" smtClean="0">
                <a:solidFill>
                  <a:srgbClr val="002060"/>
                </a:solidFill>
              </a:rPr>
              <a:t>instruction matcher </a:t>
            </a:r>
            <a:r>
              <a:rPr lang="en-US" dirty="0">
                <a:solidFill>
                  <a:srgbClr val="002060"/>
                </a:solidFill>
              </a:rPr>
              <a:t>in the list</a:t>
            </a:r>
          </a:p>
          <a:p>
            <a:r>
              <a:rPr lang="en-US" dirty="0" smtClean="0"/>
              <a:t>What if the first instruction matcher in the list is not the right one? How do we avoid testing every matcher in the list?</a:t>
            </a:r>
          </a:p>
          <a:p>
            <a:r>
              <a:rPr lang="en-US" dirty="0" smtClean="0"/>
              <a:t>We need to sort our list so that instruction matchers appear in the right order.</a:t>
            </a:r>
          </a:p>
          <a:p>
            <a:pPr lvl="1"/>
            <a:r>
              <a:rPr lang="en-US" dirty="0" smtClean="0"/>
              <a:t>This is effectively a topological sort</a:t>
            </a:r>
          </a:p>
          <a:p>
            <a:pPr lvl="1"/>
            <a:r>
              <a:rPr lang="en-US" dirty="0" smtClean="0"/>
              <a:t>It must be done at </a:t>
            </a:r>
            <a:r>
              <a:rPr lang="en-US" dirty="0" smtClean="0">
                <a:solidFill>
                  <a:srgbClr val="C00000"/>
                </a:solidFill>
              </a:rPr>
              <a:t>compile time</a:t>
            </a:r>
          </a:p>
          <a:p>
            <a:r>
              <a:rPr lang="en-US" sz="2400" b="1" dirty="0" smtClean="0"/>
              <a:t>We need more metaprogramming. </a:t>
            </a:r>
            <a:r>
              <a:rPr lang="en-US" sz="2400" b="1" dirty="0" smtClean="0">
                <a:solidFill>
                  <a:srgbClr val="C00000"/>
                </a:solidFill>
              </a:rPr>
              <a:t>YAY</a:t>
            </a:r>
            <a:r>
              <a:rPr lang="en-US" sz="2400" b="1" dirty="0" smtClean="0"/>
              <a:t> (?)</a:t>
            </a:r>
            <a:endParaRPr lang="en-US" sz="24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34B8-128C-499D-B217-1953B2ABB36D}" type="datetime1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Pablo Halpern, 2018 (CC BY 4.0)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87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Dataflow graph sorting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34B8-128C-499D-B217-1953B2ABB36D}" type="datetime1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Pablo Halpern, 2018 (CC BY 4.0)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42</a:t>
            </a:fld>
            <a:endParaRPr lang="en-US"/>
          </a:p>
        </p:txBody>
      </p:sp>
      <p:cxnSp>
        <p:nvCxnSpPr>
          <p:cNvPr id="9" name="Straight Arrow Connector 8"/>
          <p:cNvCxnSpPr>
            <a:stCxn id="11" idx="2"/>
            <a:endCxn id="17" idx="0"/>
          </p:cNvCxnSpPr>
          <p:nvPr/>
        </p:nvCxnSpPr>
        <p:spPr>
          <a:xfrm>
            <a:off x="3144019" y="2291121"/>
            <a:ext cx="0" cy="3784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35678" y="1420421"/>
            <a:ext cx="3216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Starting Instruction matcher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2505999" y="1828800"/>
            <a:ext cx="1276040" cy="462321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05999" y="5223128"/>
            <a:ext cx="1276040" cy="462321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429000" y="4388455"/>
            <a:ext cx="1276040" cy="462321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429000" y="3543149"/>
            <a:ext cx="1276040" cy="462321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524000" y="3992870"/>
            <a:ext cx="1276040" cy="462321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505999" y="2669560"/>
            <a:ext cx="1276040" cy="462321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endCxn id="16" idx="0"/>
          </p:cNvCxnSpPr>
          <p:nvPr/>
        </p:nvCxnSpPr>
        <p:spPr>
          <a:xfrm flipH="1">
            <a:off x="2162020" y="3131881"/>
            <a:ext cx="731544" cy="8609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2"/>
          </p:cNvCxnSpPr>
          <p:nvPr/>
        </p:nvCxnSpPr>
        <p:spPr>
          <a:xfrm>
            <a:off x="2162020" y="4455191"/>
            <a:ext cx="638020" cy="7679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5" idx="0"/>
          </p:cNvCxnSpPr>
          <p:nvPr/>
        </p:nvCxnSpPr>
        <p:spPr>
          <a:xfrm>
            <a:off x="3519055" y="3121891"/>
            <a:ext cx="547965" cy="4212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2"/>
            <a:endCxn id="14" idx="0"/>
          </p:cNvCxnSpPr>
          <p:nvPr/>
        </p:nvCxnSpPr>
        <p:spPr>
          <a:xfrm>
            <a:off x="4067020" y="4005470"/>
            <a:ext cx="0" cy="3829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438060" y="4850776"/>
            <a:ext cx="628960" cy="3723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264612" y="5873135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Dataflow graph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206904" y="2317995"/>
            <a:ext cx="293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3854923" y="3052807"/>
            <a:ext cx="293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3876636" y="4963194"/>
            <a:ext cx="293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6</a:t>
            </a:r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4153122" y="4043073"/>
            <a:ext cx="293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2127133" y="4626306"/>
            <a:ext cx="293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2273924" y="3222772"/>
            <a:ext cx="293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</a:t>
            </a:r>
            <a:endParaRPr lang="en-US" sz="1400" dirty="0"/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/>
          </p:nvPr>
        </p:nvGraphicFramePr>
        <p:xfrm>
          <a:off x="5638800" y="1752600"/>
          <a:ext cx="2590800" cy="3017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19200"/>
                <a:gridCol w="137160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Instruction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Active virtual registers</a:t>
                      </a:r>
                      <a:endParaRPr lang="en-US" sz="1600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1,2,</a:t>
                      </a: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1,2,4,</a:t>
                      </a: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1,2,4,5,</a:t>
                      </a: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1,</a:t>
                      </a: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r>
                        <a:rPr lang="en-US" dirty="0" smtClean="0"/>
                        <a:t>,4,5,6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1,2,3,4,5,6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5918097" y="4818231"/>
            <a:ext cx="18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Valid topo sort 1</a:t>
            </a:r>
            <a:endParaRPr lang="en-US" dirty="0">
              <a:solidFill>
                <a:srgbClr val="00B0F0"/>
              </a:solidFill>
            </a:endParaRPr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/>
          </p:nvPr>
        </p:nvGraphicFramePr>
        <p:xfrm>
          <a:off x="8790961" y="1752600"/>
          <a:ext cx="2590800" cy="3017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19200"/>
                <a:gridCol w="137160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Instruction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Active virtual registers</a:t>
                      </a:r>
                      <a:endParaRPr lang="en-US" sz="1600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1,</a:t>
                      </a: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r>
                        <a:rPr lang="en-US" dirty="0" smtClean="0"/>
                        <a:t>,4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1,2,3,</a:t>
                      </a: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1,2,3,4,</a:t>
                      </a: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en-US" b="1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1,2,</a:t>
                      </a: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</a:t>
                      </a:r>
                      <a:r>
                        <a:rPr lang="en-US" dirty="0" smtClean="0"/>
                        <a:t>,4,5,</a:t>
                      </a: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1,2,3,4,5,6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9070258" y="4818231"/>
            <a:ext cx="18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Valid topo sort 2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752361" y="5254807"/>
            <a:ext cx="662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Instruction matchers are connected by Register matchers.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Each matched instruction adds to list of matched registers.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Red</a:t>
            </a:r>
            <a:r>
              <a:rPr lang="en-US" dirty="0" smtClean="0"/>
              <a:t> register(s) is(are) connection to next instruction.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6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RegisterSet</a:t>
            </a:r>
            <a:r>
              <a:rPr lang="en-US" dirty="0" smtClean="0"/>
              <a:t> compile-time </a:t>
            </a:r>
            <a:r>
              <a:rPr lang="en-US" dirty="0" err="1" smtClean="0"/>
              <a:t>bitset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FA7D-E164-4346-B947-515706394CB3}" type="datetime1">
              <a:rPr lang="en-US" smtClean="0"/>
              <a:t>9/26/2018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Pablo Halpern, 2018 (CC BY 4.0)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43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4000"/>
              </a:lnSpc>
            </a:pPr>
            <a:r>
              <a:rPr lang="en-US" sz="1700" dirty="0"/>
              <a:t>template &lt;unsigned long Bits = 0UL&gt;</a:t>
            </a:r>
          </a:p>
          <a:p>
            <a:pPr>
              <a:lnSpc>
                <a:spcPct val="94000"/>
              </a:lnSpc>
            </a:pPr>
            <a:r>
              <a:rPr lang="en-US" sz="1700" dirty="0"/>
              <a:t>struct </a:t>
            </a:r>
            <a:r>
              <a:rPr lang="en-US" sz="1700" dirty="0" err="1"/>
              <a:t>RegisterSet</a:t>
            </a:r>
            <a:r>
              <a:rPr lang="en-US" sz="1700" dirty="0"/>
              <a:t> {</a:t>
            </a:r>
          </a:p>
          <a:p>
            <a:pPr>
              <a:lnSpc>
                <a:spcPct val="94000"/>
              </a:lnSpc>
            </a:pPr>
            <a:r>
              <a:rPr lang="en-US" sz="1700" dirty="0"/>
              <a:t>  static </a:t>
            </a:r>
            <a:r>
              <a:rPr lang="en-US" sz="1700" dirty="0" err="1"/>
              <a:t>constexpr</a:t>
            </a:r>
            <a:r>
              <a:rPr lang="en-US" sz="1700" dirty="0"/>
              <a:t> unsigned long value = Bits;</a:t>
            </a:r>
          </a:p>
          <a:p>
            <a:pPr>
              <a:lnSpc>
                <a:spcPct val="94000"/>
              </a:lnSpc>
            </a:pPr>
            <a:endParaRPr lang="en-US" sz="1700" dirty="0"/>
          </a:p>
          <a:p>
            <a:pPr>
              <a:lnSpc>
                <a:spcPct val="94000"/>
              </a:lnSpc>
            </a:pPr>
            <a:r>
              <a:rPr lang="en-US" sz="1700" dirty="0" smtClean="0"/>
              <a:t>  </a:t>
            </a:r>
            <a:r>
              <a:rPr lang="en-US" sz="1700" dirty="0" err="1" smtClean="0"/>
              <a:t>constexpr</a:t>
            </a:r>
            <a:r>
              <a:rPr lang="en-US" sz="1700" dirty="0" smtClean="0"/>
              <a:t> </a:t>
            </a:r>
            <a:r>
              <a:rPr lang="en-US" sz="1700" dirty="0"/>
              <a:t>operator bool()  </a:t>
            </a:r>
            <a:r>
              <a:rPr lang="en-US" sz="1700" dirty="0" err="1"/>
              <a:t>const</a:t>
            </a:r>
            <a:r>
              <a:rPr lang="en-US" sz="1700" dirty="0"/>
              <a:t> { return 0 != value; }</a:t>
            </a:r>
          </a:p>
          <a:p>
            <a:pPr>
              <a:lnSpc>
                <a:spcPct val="94000"/>
              </a:lnSpc>
            </a:pPr>
            <a:r>
              <a:rPr lang="en-US" sz="1700" dirty="0"/>
              <a:t>  </a:t>
            </a:r>
            <a:r>
              <a:rPr lang="en-US" sz="1700" dirty="0" err="1"/>
              <a:t>constexpr</a:t>
            </a:r>
            <a:r>
              <a:rPr lang="en-US" sz="1700" dirty="0"/>
              <a:t> bool operator!() </a:t>
            </a:r>
            <a:r>
              <a:rPr lang="en-US" sz="1700" dirty="0" err="1"/>
              <a:t>const</a:t>
            </a:r>
            <a:r>
              <a:rPr lang="en-US" sz="1700" dirty="0"/>
              <a:t> { return 0 == value; }</a:t>
            </a:r>
          </a:p>
          <a:p>
            <a:pPr>
              <a:lnSpc>
                <a:spcPct val="94000"/>
              </a:lnSpc>
            </a:pPr>
            <a:r>
              <a:rPr lang="en-US" sz="1700" dirty="0"/>
              <a:t>};</a:t>
            </a:r>
          </a:p>
          <a:p>
            <a:pPr>
              <a:lnSpc>
                <a:spcPct val="94000"/>
              </a:lnSpc>
            </a:pPr>
            <a:endParaRPr lang="en-US" sz="1700" dirty="0"/>
          </a:p>
          <a:p>
            <a:pPr>
              <a:lnSpc>
                <a:spcPct val="94000"/>
              </a:lnSpc>
            </a:pPr>
            <a:r>
              <a:rPr lang="en-US" sz="1700" dirty="0"/>
              <a:t>template &lt;unsigned long Bits1, unsigned long Bits2&gt;</a:t>
            </a:r>
          </a:p>
          <a:p>
            <a:pPr>
              <a:lnSpc>
                <a:spcPct val="94000"/>
              </a:lnSpc>
            </a:pPr>
            <a:r>
              <a:rPr lang="en-US" sz="1700" dirty="0" err="1"/>
              <a:t>constexpr</a:t>
            </a:r>
            <a:r>
              <a:rPr lang="en-US" sz="1700" dirty="0"/>
              <a:t> </a:t>
            </a:r>
            <a:r>
              <a:rPr lang="en-US" sz="1700" dirty="0" err="1"/>
              <a:t>RegisterSet</a:t>
            </a:r>
            <a:r>
              <a:rPr lang="en-US" sz="1700" dirty="0"/>
              <a:t>&lt;Bits1 | Bits2&gt; operator|(</a:t>
            </a:r>
            <a:r>
              <a:rPr lang="en-US" sz="1700" dirty="0" err="1"/>
              <a:t>RegisterSet</a:t>
            </a:r>
            <a:r>
              <a:rPr lang="en-US" sz="1700" dirty="0"/>
              <a:t>&lt;Bits1&gt;,</a:t>
            </a:r>
          </a:p>
          <a:p>
            <a:pPr>
              <a:lnSpc>
                <a:spcPct val="94000"/>
              </a:lnSpc>
            </a:pPr>
            <a:r>
              <a:rPr lang="en-US" sz="1700" dirty="0"/>
              <a:t>                                               </a:t>
            </a:r>
            <a:r>
              <a:rPr lang="en-US" sz="1700" dirty="0" err="1"/>
              <a:t>RegisterSet</a:t>
            </a:r>
            <a:r>
              <a:rPr lang="en-US" sz="1700" dirty="0"/>
              <a:t>&lt;Bits2&gt;) </a:t>
            </a:r>
            <a:r>
              <a:rPr lang="en-US" sz="1700" dirty="0" smtClean="0"/>
              <a:t>{return {};}</a:t>
            </a:r>
            <a:endParaRPr lang="en-US" sz="1700" dirty="0"/>
          </a:p>
          <a:p>
            <a:pPr>
              <a:lnSpc>
                <a:spcPct val="94000"/>
              </a:lnSpc>
            </a:pPr>
            <a:endParaRPr lang="en-US" sz="1700" dirty="0"/>
          </a:p>
          <a:p>
            <a:pPr>
              <a:lnSpc>
                <a:spcPct val="94000"/>
              </a:lnSpc>
            </a:pPr>
            <a:r>
              <a:rPr lang="en-US" sz="1700" dirty="0"/>
              <a:t>template &lt;unsigned long Bits1, unsigned long Bits2&gt;</a:t>
            </a:r>
          </a:p>
          <a:p>
            <a:pPr>
              <a:lnSpc>
                <a:spcPct val="94000"/>
              </a:lnSpc>
            </a:pPr>
            <a:r>
              <a:rPr lang="en-US" sz="1700" dirty="0" err="1"/>
              <a:t>constexpr</a:t>
            </a:r>
            <a:r>
              <a:rPr lang="en-US" sz="1700" dirty="0"/>
              <a:t> </a:t>
            </a:r>
            <a:r>
              <a:rPr lang="en-US" sz="1700" dirty="0" err="1"/>
              <a:t>RegisterSet</a:t>
            </a:r>
            <a:r>
              <a:rPr lang="en-US" sz="1700" dirty="0"/>
              <a:t>&lt;Bits1 &amp; Bits2&gt; operator&amp;(</a:t>
            </a:r>
            <a:r>
              <a:rPr lang="en-US" sz="1700" dirty="0" err="1"/>
              <a:t>RegisterSet</a:t>
            </a:r>
            <a:r>
              <a:rPr lang="en-US" sz="1700" dirty="0"/>
              <a:t>&lt;Bits1&gt;,</a:t>
            </a:r>
          </a:p>
          <a:p>
            <a:pPr>
              <a:lnSpc>
                <a:spcPct val="94000"/>
              </a:lnSpc>
            </a:pPr>
            <a:r>
              <a:rPr lang="en-US" sz="1700" dirty="0"/>
              <a:t>                                               </a:t>
            </a:r>
            <a:r>
              <a:rPr lang="en-US" sz="1700" dirty="0" err="1"/>
              <a:t>RegisterSet</a:t>
            </a:r>
            <a:r>
              <a:rPr lang="en-US" sz="1700" dirty="0"/>
              <a:t>&lt;Bits2&gt;) </a:t>
            </a:r>
            <a:r>
              <a:rPr lang="en-US" sz="1700" dirty="0" smtClean="0"/>
              <a:t>{return {};}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86065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 register </a:t>
            </a:r>
            <a:r>
              <a:rPr lang="en-US" dirty="0" err="1"/>
              <a:t>defs</a:t>
            </a:r>
            <a:r>
              <a:rPr lang="en-US" dirty="0"/>
              <a:t> and uses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FA7D-E164-4346-B947-515706394CB3}" type="datetime1">
              <a:rPr lang="en-US" smtClean="0"/>
              <a:t>9/26/2018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Pablo Halpern, 2018 (CC BY 4.0)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44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template </a:t>
            </a:r>
            <a:r>
              <a:rPr lang="en-US" sz="1800" dirty="0" smtClean="0"/>
              <a:t>&lt;…&gt; struct </a:t>
            </a:r>
            <a:r>
              <a:rPr lang="en-US" sz="1800" dirty="0" err="1" smtClean="0"/>
              <a:t>OperandMatcherList</a:t>
            </a:r>
            <a:r>
              <a:rPr lang="en-US" sz="1800" dirty="0" smtClean="0"/>
              <a:t> : </a:t>
            </a:r>
            <a:r>
              <a:rPr lang="en-US" sz="1800" dirty="0" err="1" smtClean="0"/>
              <a:t>TypeListBase</a:t>
            </a:r>
            <a:r>
              <a:rPr lang="en-US" sz="1800" dirty="0" smtClean="0"/>
              <a:t>&lt;…&gt; {</a:t>
            </a:r>
            <a:endParaRPr lang="en-US" sz="1800" dirty="0"/>
          </a:p>
          <a:p>
            <a:r>
              <a:rPr lang="en-US" sz="1800" dirty="0" smtClean="0"/>
              <a:t>  static </a:t>
            </a:r>
            <a:r>
              <a:rPr lang="en-US" sz="1800" dirty="0" err="1"/>
              <a:t>constexpr</a:t>
            </a:r>
            <a:r>
              <a:rPr lang="en-US" sz="1800" dirty="0"/>
              <a:t> auto </a:t>
            </a:r>
            <a:r>
              <a:rPr lang="en-US" sz="1800" dirty="0">
                <a:solidFill>
                  <a:srgbClr val="C00000"/>
                </a:solidFill>
              </a:rPr>
              <a:t>registers</a:t>
            </a:r>
            <a:r>
              <a:rPr lang="en-US" sz="1800" dirty="0"/>
              <a:t> = </a:t>
            </a:r>
            <a:r>
              <a:rPr lang="en-US" sz="1800" dirty="0" smtClean="0"/>
              <a:t>(</a:t>
            </a:r>
            <a:r>
              <a:rPr lang="en-US" sz="1800" dirty="0"/>
              <a:t>First::registers | Rest::registers);</a:t>
            </a:r>
          </a:p>
          <a:p>
            <a:r>
              <a:rPr lang="en-US" sz="1800" dirty="0" smtClean="0"/>
              <a:t>  …</a:t>
            </a:r>
            <a:br>
              <a:rPr lang="en-US" sz="1800" dirty="0" smtClean="0"/>
            </a:br>
            <a:r>
              <a:rPr lang="en-US" sz="1800" dirty="0" smtClean="0"/>
              <a:t>};</a:t>
            </a:r>
          </a:p>
          <a:p>
            <a:endParaRPr lang="en-US" sz="1800" dirty="0"/>
          </a:p>
          <a:p>
            <a:r>
              <a:rPr lang="en-US" sz="1800" dirty="0"/>
              <a:t>template </a:t>
            </a:r>
            <a:r>
              <a:rPr lang="en-US" sz="1800" dirty="0" smtClean="0"/>
              <a:t>&lt;…&gt; struct Instruction {</a:t>
            </a:r>
            <a:endParaRPr lang="en-US" sz="1800" dirty="0"/>
          </a:p>
          <a:p>
            <a:r>
              <a:rPr lang="en-US" sz="1800" dirty="0" smtClean="0"/>
              <a:t>  static </a:t>
            </a:r>
            <a:r>
              <a:rPr lang="en-US" sz="1800" dirty="0" err="1"/>
              <a:t>constexpr</a:t>
            </a:r>
            <a:r>
              <a:rPr lang="en-US" sz="1800" dirty="0"/>
              <a:t> auto </a:t>
            </a:r>
            <a:r>
              <a:rPr lang="en-US" sz="1800" dirty="0">
                <a:solidFill>
                  <a:srgbClr val="C00000"/>
                </a:solidFill>
              </a:rPr>
              <a:t>registers</a:t>
            </a:r>
            <a:r>
              <a:rPr lang="en-US" sz="1800" dirty="0"/>
              <a:t> = (</a:t>
            </a:r>
            <a:r>
              <a:rPr lang="en-US" sz="1800" dirty="0" err="1"/>
              <a:t>Defs</a:t>
            </a:r>
            <a:r>
              <a:rPr lang="en-US" sz="1800" dirty="0"/>
              <a:t>::registers | Uses::registers</a:t>
            </a:r>
            <a:r>
              <a:rPr lang="en-US" sz="1800" dirty="0" smtClean="0"/>
              <a:t>);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…</a:t>
            </a:r>
          </a:p>
          <a:p>
            <a:r>
              <a:rPr lang="en-US" sz="1800" dirty="0" smtClean="0"/>
              <a:t>};</a:t>
            </a:r>
            <a:endParaRPr lang="en-US" sz="1800" dirty="0"/>
          </a:p>
          <a:p>
            <a:endParaRPr lang="en-US" sz="1800" dirty="0" smtClean="0"/>
          </a:p>
          <a:p>
            <a:r>
              <a:rPr lang="en-US" sz="1800" dirty="0"/>
              <a:t>template </a:t>
            </a:r>
            <a:r>
              <a:rPr lang="en-US" sz="1800" dirty="0" smtClean="0"/>
              <a:t>&lt;…&gt; struct </a:t>
            </a:r>
            <a:r>
              <a:rPr lang="en-US" sz="1800" dirty="0" err="1" smtClean="0"/>
              <a:t>InstrGraph</a:t>
            </a:r>
            <a:r>
              <a:rPr lang="en-US" sz="1800" dirty="0" smtClean="0"/>
              <a:t> : </a:t>
            </a:r>
            <a:r>
              <a:rPr lang="en-US" sz="1800" dirty="0" err="1" smtClean="0"/>
              <a:t>TypeListBase</a:t>
            </a:r>
            <a:r>
              <a:rPr lang="en-US" sz="1800" dirty="0" smtClean="0"/>
              <a:t> &lt;…&gt; {</a:t>
            </a:r>
            <a:br>
              <a:rPr lang="en-US" sz="1800" dirty="0" smtClean="0"/>
            </a:br>
            <a:r>
              <a:rPr lang="en-US" sz="1800" dirty="0" smtClean="0"/>
              <a:t>  static </a:t>
            </a:r>
            <a:r>
              <a:rPr lang="en-US" sz="1800" dirty="0" err="1" smtClean="0"/>
              <a:t>constexpr</a:t>
            </a:r>
            <a:r>
              <a:rPr lang="en-US" sz="1800" dirty="0" smtClean="0"/>
              <a:t> auto </a:t>
            </a:r>
            <a:r>
              <a:rPr lang="en-US" sz="1800" dirty="0" smtClean="0">
                <a:solidFill>
                  <a:srgbClr val="C00000"/>
                </a:solidFill>
              </a:rPr>
              <a:t>registers</a:t>
            </a:r>
            <a:r>
              <a:rPr lang="en-US" sz="1800" dirty="0" smtClean="0"/>
              <a:t> = (First::registers | Rest::registers);</a:t>
            </a:r>
          </a:p>
          <a:p>
            <a:r>
              <a:rPr lang="en-US" sz="1800" dirty="0" smtClean="0"/>
              <a:t>  …</a:t>
            </a:r>
            <a:br>
              <a:rPr lang="en-US" sz="1800" dirty="0" smtClean="0"/>
            </a:br>
            <a:r>
              <a:rPr lang="en-US" sz="1800" dirty="0" smtClean="0"/>
              <a:t>};</a:t>
            </a:r>
          </a:p>
          <a:p>
            <a:endParaRPr lang="en-US" sz="18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6400800" y="2590800"/>
            <a:ext cx="3429000" cy="479304"/>
          </a:xfrm>
          <a:prstGeom prst="wedgeRoundRectCallout">
            <a:avLst>
              <a:gd name="adj1" fmla="val -79037"/>
              <a:gd name="adj2" fmla="val -74740"/>
              <a:gd name="adj3" fmla="val 16667"/>
            </a:avLst>
          </a:prstGeom>
          <a:solidFill>
            <a:srgbClr val="00B0F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Set of registers in operands list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5410200" y="3978396"/>
            <a:ext cx="4987961" cy="479304"/>
          </a:xfrm>
          <a:prstGeom prst="wedgeRoundRectCallout">
            <a:avLst>
              <a:gd name="adj1" fmla="val -47373"/>
              <a:gd name="adj2" fmla="val -82448"/>
              <a:gd name="adj3" fmla="val 16667"/>
            </a:avLst>
          </a:prstGeom>
          <a:solidFill>
            <a:srgbClr val="00B0F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Set of registers defined or used by instruction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5282921" y="5365992"/>
            <a:ext cx="3480079" cy="730008"/>
          </a:xfrm>
          <a:prstGeom prst="wedgeRoundRectCallout">
            <a:avLst>
              <a:gd name="adj1" fmla="val -47373"/>
              <a:gd name="adj2" fmla="val -76122"/>
              <a:gd name="adj3" fmla="val 16667"/>
            </a:avLst>
          </a:prstGeom>
          <a:solidFill>
            <a:srgbClr val="00B0F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Set of registers defined or used by all instructions in graph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71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topo sort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FA7D-E164-4346-B947-515706394CB3}" type="datetime1">
              <a:rPr lang="en-US" smtClean="0"/>
              <a:t>9/26/2018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Pablo Halpern, 2018 (CC BY 4.0)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45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r>
              <a:rPr lang="en-US" sz="1800" dirty="0" smtClean="0"/>
              <a:t>template </a:t>
            </a:r>
            <a:r>
              <a:rPr lang="en-US" sz="1800" dirty="0"/>
              <a:t>&lt;class </a:t>
            </a:r>
            <a:r>
              <a:rPr lang="en-US" sz="1800" dirty="0">
                <a:solidFill>
                  <a:srgbClr val="7030A0"/>
                </a:solidFill>
              </a:rPr>
              <a:t>Registers</a:t>
            </a:r>
            <a:r>
              <a:rPr lang="en-US" sz="1800" dirty="0"/>
              <a:t>, class </a:t>
            </a:r>
            <a:r>
              <a:rPr lang="en-US" sz="1800" dirty="0" err="1">
                <a:solidFill>
                  <a:srgbClr val="7030A0"/>
                </a:solidFill>
              </a:rPr>
              <a:t>PreSorted</a:t>
            </a:r>
            <a:r>
              <a:rPr lang="en-US" sz="1800" dirty="0"/>
              <a:t>, class </a:t>
            </a:r>
            <a:r>
              <a:rPr lang="en-US" sz="1800" dirty="0">
                <a:solidFill>
                  <a:srgbClr val="7030A0"/>
                </a:solidFill>
              </a:rPr>
              <a:t>Unsorted</a:t>
            </a:r>
            <a:r>
              <a:rPr lang="en-US" sz="1800" dirty="0"/>
              <a:t>&gt;</a:t>
            </a:r>
          </a:p>
          <a:p>
            <a:r>
              <a:rPr lang="en-US" sz="1800" dirty="0"/>
              <a:t>struct </a:t>
            </a:r>
            <a:r>
              <a:rPr lang="en-US" sz="1800" dirty="0" err="1"/>
              <a:t>TopoSort</a:t>
            </a:r>
            <a:r>
              <a:rPr lang="en-US" sz="1800" dirty="0"/>
              <a:t> {</a:t>
            </a:r>
          </a:p>
          <a:p>
            <a:r>
              <a:rPr lang="en-US" sz="1800" dirty="0" smtClean="0"/>
              <a:t>  using </a:t>
            </a:r>
            <a:r>
              <a:rPr lang="en-US" sz="1800" dirty="0" err="1"/>
              <a:t>FindNext</a:t>
            </a:r>
            <a:r>
              <a:rPr lang="en-US" sz="1800" dirty="0"/>
              <a:t> </a:t>
            </a:r>
            <a:r>
              <a:rPr lang="en-US" sz="1800" dirty="0" smtClean="0"/>
              <a:t>=  // </a:t>
            </a:r>
            <a:r>
              <a:rPr lang="en-US" sz="1800" dirty="0" smtClean="0">
                <a:solidFill>
                  <a:srgbClr val="C00000"/>
                </a:solidFill>
              </a:rPr>
              <a:t>Find instruction connected to any incoming register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</a:t>
            </a:r>
            <a:r>
              <a:rPr lang="en-US" sz="1800" dirty="0" err="1" smtClean="0"/>
              <a:t>TopoSortFindNext</a:t>
            </a:r>
            <a:r>
              <a:rPr lang="en-US" sz="1800" dirty="0" smtClean="0"/>
              <a:t>&lt;</a:t>
            </a:r>
            <a:r>
              <a:rPr lang="en-US" sz="1800" dirty="0" err="1" smtClean="0"/>
              <a:t>decltype</a:t>
            </a:r>
            <a:r>
              <a:rPr lang="en-US" sz="1800" dirty="0" smtClean="0"/>
              <a:t>(Registers</a:t>
            </a:r>
            <a:r>
              <a:rPr lang="en-US" sz="1800" dirty="0"/>
              <a:t>{} | </a:t>
            </a:r>
            <a:r>
              <a:rPr lang="en-US" sz="1800" dirty="0" err="1"/>
              <a:t>PreSorted</a:t>
            </a:r>
            <a:r>
              <a:rPr lang="en-US" sz="1800" dirty="0"/>
              <a:t>::registers),</a:t>
            </a:r>
          </a:p>
          <a:p>
            <a:r>
              <a:rPr lang="en-US" sz="1800" dirty="0"/>
              <a:t>    </a:t>
            </a:r>
            <a:r>
              <a:rPr lang="en-US" sz="1800" dirty="0" smtClean="0"/>
              <a:t>                 Unsorted</a:t>
            </a:r>
            <a:r>
              <a:rPr lang="en-US" sz="1800" dirty="0"/>
              <a:t>&gt;;</a:t>
            </a:r>
          </a:p>
          <a:p>
            <a:endParaRPr lang="en-US" sz="1800" dirty="0"/>
          </a:p>
          <a:p>
            <a:r>
              <a:rPr lang="en-US" sz="1800" dirty="0"/>
              <a:t>  using Next = </a:t>
            </a:r>
            <a:r>
              <a:rPr lang="en-US" sz="1800" dirty="0" err="1"/>
              <a:t>typename</a:t>
            </a:r>
            <a:r>
              <a:rPr lang="en-US" sz="1800" dirty="0"/>
              <a:t> </a:t>
            </a:r>
            <a:r>
              <a:rPr lang="en-US" sz="1800" dirty="0" err="1"/>
              <a:t>FindNext</a:t>
            </a:r>
            <a:r>
              <a:rPr lang="en-US" sz="1800" dirty="0"/>
              <a:t>::Next</a:t>
            </a:r>
            <a:r>
              <a:rPr lang="en-US" sz="1800" dirty="0" smtClean="0"/>
              <a:t>; // </a:t>
            </a:r>
            <a:r>
              <a:rPr lang="en-US" sz="1800" dirty="0" smtClean="0">
                <a:solidFill>
                  <a:srgbClr val="C00000"/>
                </a:solidFill>
              </a:rPr>
              <a:t>Found instruction</a:t>
            </a:r>
            <a:endParaRPr lang="en-US" sz="1800" dirty="0">
              <a:solidFill>
                <a:srgbClr val="C00000"/>
              </a:solidFill>
            </a:endParaRPr>
          </a:p>
          <a:p>
            <a:r>
              <a:rPr lang="en-US" sz="1800" dirty="0"/>
              <a:t>  using Rest = </a:t>
            </a:r>
            <a:r>
              <a:rPr lang="en-US" sz="1800" dirty="0" err="1"/>
              <a:t>typename</a:t>
            </a:r>
            <a:r>
              <a:rPr lang="en-US" sz="1800" dirty="0"/>
              <a:t> </a:t>
            </a:r>
            <a:r>
              <a:rPr lang="en-US" sz="1800" dirty="0" err="1"/>
              <a:t>FindNext</a:t>
            </a:r>
            <a:r>
              <a:rPr lang="en-US" sz="1800" dirty="0"/>
              <a:t>::Rest</a:t>
            </a:r>
            <a:r>
              <a:rPr lang="en-US" sz="1800" dirty="0" smtClean="0"/>
              <a:t>; // </a:t>
            </a:r>
            <a:r>
              <a:rPr lang="en-US" sz="1800" dirty="0" smtClean="0">
                <a:solidFill>
                  <a:srgbClr val="C00000"/>
                </a:solidFill>
              </a:rPr>
              <a:t>Unsorted with `Next` removed</a:t>
            </a:r>
            <a:endParaRPr lang="en-US" sz="1800" dirty="0">
              <a:solidFill>
                <a:srgbClr val="C00000"/>
              </a:solidFill>
            </a:endParaRPr>
          </a:p>
          <a:p>
            <a:endParaRPr lang="en-US" sz="1800" dirty="0"/>
          </a:p>
          <a:p>
            <a:r>
              <a:rPr lang="en-US" sz="1800" dirty="0"/>
              <a:t>  using type </a:t>
            </a:r>
            <a:r>
              <a:rPr lang="en-US" sz="1800" dirty="0" smtClean="0"/>
              <a:t>= // </a:t>
            </a:r>
            <a:r>
              <a:rPr lang="en-US" sz="1800" dirty="0" smtClean="0">
                <a:solidFill>
                  <a:srgbClr val="C00000"/>
                </a:solidFill>
              </a:rPr>
              <a:t>Result type is fully-sorted list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</a:t>
            </a:r>
            <a:r>
              <a:rPr lang="en-US" sz="1800" dirty="0" err="1" smtClean="0"/>
              <a:t>typename</a:t>
            </a:r>
            <a:r>
              <a:rPr lang="en-US" sz="1800" dirty="0" smtClean="0"/>
              <a:t> </a:t>
            </a:r>
            <a:r>
              <a:rPr lang="en-US" sz="1800" dirty="0" err="1"/>
              <a:t>TopoSort</a:t>
            </a:r>
            <a:r>
              <a:rPr lang="en-US" sz="1800" dirty="0"/>
              <a:t>&lt;Registers, </a:t>
            </a:r>
            <a:r>
              <a:rPr lang="en-US" sz="1800" dirty="0" err="1"/>
              <a:t>ConcatInstr</a:t>
            </a:r>
            <a:r>
              <a:rPr lang="en-US" sz="1800" dirty="0"/>
              <a:t>&lt;</a:t>
            </a:r>
            <a:r>
              <a:rPr lang="en-US" sz="1800" dirty="0" err="1"/>
              <a:t>PreSorted</a:t>
            </a:r>
            <a:r>
              <a:rPr lang="en-US" sz="1800" dirty="0"/>
              <a:t>, Next&gt;, Rest&gt;::type;</a:t>
            </a:r>
          </a:p>
          <a:p>
            <a:r>
              <a:rPr lang="en-US" sz="1800" dirty="0" smtClean="0"/>
              <a:t>};</a:t>
            </a:r>
            <a:endParaRPr lang="en-US" sz="18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1905000" y="1981200"/>
            <a:ext cx="2209800" cy="609600"/>
          </a:xfrm>
          <a:prstGeom prst="wedgeRoundRectCallout">
            <a:avLst>
              <a:gd name="adj1" fmla="val 37159"/>
              <a:gd name="adj2" fmla="val 79217"/>
              <a:gd name="adj3" fmla="val 16667"/>
            </a:avLst>
          </a:prstGeom>
          <a:solidFill>
            <a:srgbClr val="7030A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Incoming matched registers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7262936" y="2057400"/>
            <a:ext cx="2338264" cy="415636"/>
          </a:xfrm>
          <a:prstGeom prst="wedgeRoundRectCallout">
            <a:avLst>
              <a:gd name="adj1" fmla="val -6687"/>
              <a:gd name="adj2" fmla="val 105176"/>
              <a:gd name="adj3" fmla="val 16667"/>
            </a:avLst>
          </a:prstGeom>
          <a:solidFill>
            <a:srgbClr val="7030A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Unsorted part of list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4572000" y="2078182"/>
            <a:ext cx="2209800" cy="415636"/>
          </a:xfrm>
          <a:prstGeom prst="wedgeRoundRectCallout">
            <a:avLst>
              <a:gd name="adj1" fmla="val 31725"/>
              <a:gd name="adj2" fmla="val 92550"/>
              <a:gd name="adj3" fmla="val 16667"/>
            </a:avLst>
          </a:prstGeom>
          <a:solidFill>
            <a:srgbClr val="7030A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Sorted part of list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93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recursion must have a base case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FA7D-E164-4346-B947-515706394CB3}" type="datetime1">
              <a:rPr lang="en-US" smtClean="0"/>
              <a:t>9/26/2018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Pablo Halpern, 2018 (CC BY 4.0)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46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// Specialization of `</a:t>
            </a:r>
            <a:r>
              <a:rPr lang="en-US" dirty="0" err="1"/>
              <a:t>TopoSort</a:t>
            </a:r>
            <a:r>
              <a:rPr lang="en-US" dirty="0"/>
              <a:t>` for when the entire list has </a:t>
            </a:r>
            <a:r>
              <a:rPr lang="en-US" dirty="0" smtClean="0"/>
              <a:t>been</a:t>
            </a:r>
          </a:p>
          <a:p>
            <a:r>
              <a:rPr lang="en-US" dirty="0" smtClean="0"/>
              <a:t>// sorted </a:t>
            </a:r>
            <a:r>
              <a:rPr lang="en-US" dirty="0"/>
              <a:t>(i.e., the Unsorted list is empty).</a:t>
            </a:r>
          </a:p>
          <a:p>
            <a:r>
              <a:rPr lang="en-US" dirty="0"/>
              <a:t>template &lt;class Registers, class </a:t>
            </a:r>
            <a:r>
              <a:rPr lang="en-US" dirty="0" err="1"/>
              <a:t>PreSorted</a:t>
            </a:r>
            <a:r>
              <a:rPr lang="en-US" dirty="0"/>
              <a:t>&gt;</a:t>
            </a:r>
          </a:p>
          <a:p>
            <a:r>
              <a:rPr lang="en-US" dirty="0"/>
              <a:t>struct </a:t>
            </a:r>
            <a:r>
              <a:rPr lang="en-US" dirty="0" err="1"/>
              <a:t>TopoSort</a:t>
            </a:r>
            <a:r>
              <a:rPr lang="en-US" dirty="0"/>
              <a:t>&lt;Registers, </a:t>
            </a:r>
            <a:r>
              <a:rPr lang="en-US" dirty="0" err="1"/>
              <a:t>PreSorted</a:t>
            </a:r>
            <a:r>
              <a:rPr lang="en-US" dirty="0"/>
              <a:t>, </a:t>
            </a:r>
            <a:r>
              <a:rPr lang="en-US" dirty="0" err="1">
                <a:solidFill>
                  <a:srgbClr val="C00000"/>
                </a:solidFill>
              </a:rPr>
              <a:t>InstrGraph</a:t>
            </a:r>
            <a:r>
              <a:rPr lang="en-US" dirty="0">
                <a:solidFill>
                  <a:srgbClr val="C00000"/>
                </a:solidFill>
              </a:rPr>
              <a:t>&lt;&gt;</a:t>
            </a:r>
            <a:r>
              <a:rPr lang="en-US" dirty="0"/>
              <a:t>&gt; {</a:t>
            </a:r>
          </a:p>
          <a:p>
            <a:r>
              <a:rPr lang="en-US" dirty="0"/>
              <a:t>  // Recursion stop</a:t>
            </a:r>
          </a:p>
          <a:p>
            <a:r>
              <a:rPr lang="en-US" dirty="0"/>
              <a:t>  using type = </a:t>
            </a:r>
            <a:r>
              <a:rPr lang="en-US" dirty="0" err="1"/>
              <a:t>PreSorted</a:t>
            </a:r>
            <a:r>
              <a:rPr lang="en-US" dirty="0"/>
              <a:t>;</a:t>
            </a:r>
          </a:p>
          <a:p>
            <a:r>
              <a:rPr lang="en-US" dirty="0"/>
              <a:t>};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05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Bootstrapping the process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FA7D-E164-4346-B947-515706394CB3}" type="datetime1">
              <a:rPr lang="en-US" smtClean="0"/>
              <a:t>9/26/2018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Pablo Halpern, 2018 (CC BY 4.0)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47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template &lt;class... </a:t>
            </a:r>
            <a:r>
              <a:rPr lang="en-US" sz="1800" dirty="0" err="1"/>
              <a:t>PatternMatchers</a:t>
            </a:r>
            <a:r>
              <a:rPr lang="en-US" sz="1800" dirty="0"/>
              <a:t>&gt;</a:t>
            </a:r>
          </a:p>
          <a:p>
            <a:r>
              <a:rPr lang="en-US" sz="1800" dirty="0"/>
              <a:t>bool </a:t>
            </a:r>
            <a:r>
              <a:rPr lang="en-US" sz="1800" dirty="0" err="1"/>
              <a:t>InstrGraph</a:t>
            </a:r>
            <a:r>
              <a:rPr lang="en-US" sz="1800" dirty="0"/>
              <a:t>&lt;</a:t>
            </a:r>
            <a:r>
              <a:rPr lang="en-US" sz="1800" dirty="0" err="1"/>
              <a:t>PatternMatchers</a:t>
            </a:r>
            <a:r>
              <a:rPr lang="en-US" sz="1800" dirty="0"/>
              <a:t>...&gt;::</a:t>
            </a:r>
            <a:r>
              <a:rPr lang="en-US" sz="1800" dirty="0" err="1"/>
              <a:t>matchInstr</a:t>
            </a:r>
            <a:r>
              <a:rPr lang="en-US" sz="1800" dirty="0"/>
              <a:t>(</a:t>
            </a:r>
            <a:r>
              <a:rPr lang="en-US" sz="1800" dirty="0" err="1"/>
              <a:t>MachineRegisterInfo</a:t>
            </a:r>
            <a:r>
              <a:rPr lang="en-US" sz="1800" dirty="0"/>
              <a:t>&amp; MRI,</a:t>
            </a:r>
          </a:p>
          <a:p>
            <a:r>
              <a:rPr lang="en-US" sz="1800" dirty="0"/>
              <a:t>                                                </a:t>
            </a:r>
            <a:r>
              <a:rPr lang="en-US" sz="1800" dirty="0" err="1"/>
              <a:t>MatchResult</a:t>
            </a:r>
            <a:r>
              <a:rPr lang="en-US" sz="1800" dirty="0"/>
              <a:t>&amp;         </a:t>
            </a:r>
            <a:r>
              <a:rPr lang="en-US" sz="1800" dirty="0" err="1"/>
              <a:t>rslt</a:t>
            </a:r>
            <a:r>
              <a:rPr lang="en-US" sz="1800" dirty="0"/>
              <a:t>,</a:t>
            </a:r>
          </a:p>
          <a:p>
            <a:r>
              <a:rPr lang="en-US" sz="1800" dirty="0"/>
              <a:t>                                                </a:t>
            </a:r>
            <a:r>
              <a:rPr lang="en-US" sz="1800" dirty="0" err="1"/>
              <a:t>MachineInstr</a:t>
            </a:r>
            <a:r>
              <a:rPr lang="en-US" sz="1800" dirty="0"/>
              <a:t>*        mi</a:t>
            </a:r>
            <a:r>
              <a:rPr lang="en-US" sz="1800" dirty="0" smtClean="0"/>
              <a:t>) {</a:t>
            </a:r>
            <a:endParaRPr lang="en-US" sz="1800" dirty="0"/>
          </a:p>
          <a:p>
            <a:r>
              <a:rPr lang="en-US" sz="1800" dirty="0" smtClean="0"/>
              <a:t>  </a:t>
            </a:r>
            <a:r>
              <a:rPr lang="en-US" sz="1800" dirty="0"/>
              <a:t>using </a:t>
            </a:r>
            <a:r>
              <a:rPr lang="en-US" sz="1800" dirty="0" err="1"/>
              <a:t>SortedInstr</a:t>
            </a:r>
            <a:r>
              <a:rPr lang="en-US" sz="1800" dirty="0"/>
              <a:t> = </a:t>
            </a:r>
            <a:r>
              <a:rPr lang="en-US" sz="1800" dirty="0" err="1"/>
              <a:t>typename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C00000"/>
                </a:solidFill>
              </a:rPr>
              <a:t>TopoSort</a:t>
            </a:r>
            <a:r>
              <a:rPr lang="en-US" sz="1800" dirty="0"/>
              <a:t>&lt;</a:t>
            </a:r>
            <a:r>
              <a:rPr lang="en-US" sz="1800" dirty="0" err="1"/>
              <a:t>RegisterSet</a:t>
            </a:r>
            <a:r>
              <a:rPr lang="en-US" sz="1800" dirty="0"/>
              <a:t>&lt;&gt;,</a:t>
            </a:r>
          </a:p>
          <a:p>
            <a:r>
              <a:rPr lang="en-US" sz="1800" dirty="0"/>
              <a:t>                                        </a:t>
            </a:r>
            <a:r>
              <a:rPr lang="en-US" sz="1800" dirty="0" err="1"/>
              <a:t>InstrGraph</a:t>
            </a:r>
            <a:r>
              <a:rPr lang="en-US" sz="1800" dirty="0"/>
              <a:t>&lt;First&gt;, Rest&gt;::type;</a:t>
            </a:r>
          </a:p>
          <a:p>
            <a:endParaRPr lang="en-US" sz="1800" dirty="0"/>
          </a:p>
          <a:p>
            <a:r>
              <a:rPr lang="en-US" sz="1800" dirty="0"/>
              <a:t>  if (! </a:t>
            </a:r>
            <a:r>
              <a:rPr lang="en-US" sz="1800" dirty="0" err="1"/>
              <a:t>SortedInstr</a:t>
            </a:r>
            <a:r>
              <a:rPr lang="en-US" sz="1800" dirty="0"/>
              <a:t>::First::</a:t>
            </a:r>
            <a:r>
              <a:rPr lang="en-US" sz="1800" dirty="0" err="1"/>
              <a:t>matchInstr</a:t>
            </a:r>
            <a:r>
              <a:rPr lang="en-US" sz="1800" dirty="0"/>
              <a:t>(MRI, </a:t>
            </a:r>
            <a:r>
              <a:rPr lang="en-US" sz="1800" dirty="0" err="1"/>
              <a:t>rslt</a:t>
            </a:r>
            <a:r>
              <a:rPr lang="en-US" sz="1800" dirty="0"/>
              <a:t>, mi))</a:t>
            </a:r>
          </a:p>
          <a:p>
            <a:r>
              <a:rPr lang="en-US" sz="1800" dirty="0"/>
              <a:t>    return false;</a:t>
            </a:r>
          </a:p>
          <a:p>
            <a:endParaRPr lang="en-US" sz="1800" dirty="0"/>
          </a:p>
          <a:p>
            <a:r>
              <a:rPr lang="en-US" sz="1800" dirty="0"/>
              <a:t>  return </a:t>
            </a:r>
            <a:r>
              <a:rPr lang="en-US" sz="1800" dirty="0" err="1"/>
              <a:t>recursiveMatch</a:t>
            </a:r>
            <a:r>
              <a:rPr lang="en-US" sz="1800" dirty="0"/>
              <a:t>(</a:t>
            </a:r>
            <a:r>
              <a:rPr lang="en-US" sz="1800" dirty="0" err="1"/>
              <a:t>typename</a:t>
            </a:r>
            <a:r>
              <a:rPr lang="en-US" sz="1800" dirty="0"/>
              <a:t> </a:t>
            </a:r>
            <a:r>
              <a:rPr lang="en-US" sz="1800" dirty="0" err="1"/>
              <a:t>SortedInstr</a:t>
            </a:r>
            <a:r>
              <a:rPr lang="en-US" sz="1800" dirty="0"/>
              <a:t>::Rest</a:t>
            </a:r>
            <a:r>
              <a:rPr lang="en-US" sz="1800" dirty="0" smtClean="0"/>
              <a:t>{},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                 </a:t>
            </a:r>
            <a:r>
              <a:rPr lang="en-US" sz="1800" dirty="0" err="1"/>
              <a:t>SortedInstr</a:t>
            </a:r>
            <a:r>
              <a:rPr lang="en-US" sz="1800" dirty="0"/>
              <a:t>::First::registers,</a:t>
            </a:r>
          </a:p>
          <a:p>
            <a:r>
              <a:rPr lang="en-US" sz="1800" dirty="0"/>
              <a:t>                        MRI, </a:t>
            </a:r>
            <a:r>
              <a:rPr lang="en-US" sz="1800" dirty="0" err="1"/>
              <a:t>rslt</a:t>
            </a:r>
            <a:r>
              <a:rPr lang="en-US" sz="1800" dirty="0" smtClean="0"/>
              <a:t>);</a:t>
            </a:r>
          </a:p>
          <a:p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201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40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FA7D-E164-4346-B947-515706394CB3}" type="datetime1">
              <a:rPr lang="en-US" smtClean="0"/>
              <a:t>9/26/2018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Pablo Halpern, 2018 (CC BY 4.0)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48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1371600" y="1507827"/>
            <a:ext cx="9601200" cy="4762285"/>
            <a:chOff x="1371600" y="1507827"/>
            <a:chExt cx="9601200" cy="4762285"/>
          </a:xfrm>
        </p:grpSpPr>
        <p:sp>
          <p:nvSpPr>
            <p:cNvPr id="13" name="Content Placeholder 2"/>
            <p:cNvSpPr txBox="1">
              <a:spLocks/>
            </p:cNvSpPr>
            <p:nvPr/>
          </p:nvSpPr>
          <p:spPr>
            <a:xfrm>
              <a:off x="1390650" y="1862737"/>
              <a:ext cx="9582150" cy="4407375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>
              <a:lvl1pPr marL="0" indent="0" algn="l" defTabSz="914400" rtl="0" eaLnBrk="1" latinLnBrk="0" hangingPunct="1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  <a:buFont typeface="Franklin Gothic Book" panose="020B0503020102020204" pitchFamily="34" charset="0"/>
                <a:buNone/>
                <a:defRPr sz="2000" kern="1200" baseline="0">
                  <a:solidFill>
                    <a:schemeClr val="tx2"/>
                  </a:solidFill>
                  <a:latin typeface="Consolas" panose="020B0609020204030204" pitchFamily="49" charset="0"/>
                  <a:ea typeface="+mn-ea"/>
                  <a:cs typeface="+mn-cs"/>
                </a:defRPr>
              </a:lvl1pPr>
              <a:lvl2pPr marL="9144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2000" i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13716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8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8288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800" i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22860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6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7432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600" i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32004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36576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400" i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41148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dirty="0" smtClean="0"/>
                <a:t>Click to edit Master text styles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371600" y="1514746"/>
              <a:ext cx="9601200" cy="32754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57200" rtlCol="0" anchor="t" anchorCtr="0"/>
            <a:lstStyle/>
            <a:p>
              <a:pPr algn="l"/>
              <a:endParaRPr lang="en-US" sz="20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92128" y="1527968"/>
              <a:ext cx="12272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Calibri Light" panose="020F0302020204030204" pitchFamily="34" charset="0"/>
                  <a:cs typeface="Calibri Light" panose="020F0302020204030204" pitchFamily="34" charset="0"/>
                </a:rPr>
                <a:t>Untitled - Editor</a:t>
              </a:r>
              <a:endParaRPr lang="en-US" sz="120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90650" y="1527968"/>
              <a:ext cx="304800" cy="238125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9829800" y="1507827"/>
              <a:ext cx="1143000" cy="27699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lIns="91440" tIns="0" bIns="0" rtlCol="0">
              <a:spAutoFit/>
            </a:bodyPr>
            <a:lstStyle/>
            <a:p>
              <a:pPr algn="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‒     </a:t>
              </a:r>
              <a:r>
                <a:rPr lang="en-US" sz="14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☐</a:t>
              </a:r>
              <a:r>
                <a:rPr lang="en-US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    ×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4383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40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FA7D-E164-4346-B947-515706394CB3}" type="datetime1">
              <a:rPr lang="en-US" smtClean="0"/>
              <a:t>9/26/2018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Pablo Halpern, 2018 (CC BY 4.0)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49</a:t>
            </a:fld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1371600" y="1514746"/>
            <a:ext cx="4114800" cy="4755366"/>
            <a:chOff x="1371600" y="1514746"/>
            <a:chExt cx="4114800" cy="4755366"/>
          </a:xfrm>
        </p:grpSpPr>
        <p:sp>
          <p:nvSpPr>
            <p:cNvPr id="13" name="Content Placeholder 2"/>
            <p:cNvSpPr txBox="1">
              <a:spLocks/>
            </p:cNvSpPr>
            <p:nvPr/>
          </p:nvSpPr>
          <p:spPr>
            <a:xfrm>
              <a:off x="1390650" y="1862737"/>
              <a:ext cx="4095750" cy="4407375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>
              <a:lvl1pPr marL="0" indent="0" algn="l" defTabSz="914400" rtl="0" eaLnBrk="1" latinLnBrk="0" hangingPunct="1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  <a:buFont typeface="Franklin Gothic Book" panose="020B0503020102020204" pitchFamily="34" charset="0"/>
                <a:buNone/>
                <a:defRPr sz="2000" kern="1200" baseline="0">
                  <a:solidFill>
                    <a:schemeClr val="tx2"/>
                  </a:solidFill>
                  <a:latin typeface="Consolas" panose="020B0609020204030204" pitchFamily="49" charset="0"/>
                  <a:ea typeface="+mn-ea"/>
                  <a:cs typeface="+mn-cs"/>
                </a:defRPr>
              </a:lvl1pPr>
              <a:lvl2pPr marL="9144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2000" i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13716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8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8288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800" i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22860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6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7432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600" i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32004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36576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400" i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41148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dirty="0" smtClean="0"/>
                <a:t>Click to edit Master text styles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371600" y="1514746"/>
              <a:ext cx="4114800" cy="32754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57200" rtlCol="0" anchor="t" anchorCtr="0"/>
            <a:lstStyle/>
            <a:p>
              <a:pPr algn="l"/>
              <a:endParaRPr lang="en-US" sz="20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92128" y="1527969"/>
              <a:ext cx="160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Calibri Light" panose="020F0302020204030204" pitchFamily="34" charset="0"/>
                  <a:cs typeface="Calibri Light" panose="020F0302020204030204" pitchFamily="34" charset="0"/>
                </a:rPr>
                <a:t>Untitled - Editor</a:t>
              </a:r>
              <a:endParaRPr lang="en-US" sz="120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90650" y="1532975"/>
              <a:ext cx="304800" cy="238125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4343400" y="1540018"/>
              <a:ext cx="1143000" cy="27699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lIns="91440" tIns="0" bIns="0" rtlCol="0">
              <a:spAutoFit/>
            </a:bodyPr>
            <a:lstStyle/>
            <a:p>
              <a:pPr algn="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‒     </a:t>
              </a:r>
              <a:r>
                <a:rPr lang="en-US" sz="14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☐</a:t>
              </a:r>
              <a:r>
                <a:rPr lang="en-US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    ×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324600" y="2133600"/>
            <a:ext cx="4133939" cy="2270481"/>
            <a:chOff x="6153149" y="1615719"/>
            <a:chExt cx="4133939" cy="2270481"/>
          </a:xfrm>
        </p:grpSpPr>
        <p:sp>
          <p:nvSpPr>
            <p:cNvPr id="19" name="Content Placeholder 2"/>
            <p:cNvSpPr txBox="1">
              <a:spLocks/>
            </p:cNvSpPr>
            <p:nvPr/>
          </p:nvSpPr>
          <p:spPr>
            <a:xfrm>
              <a:off x="6172200" y="1963710"/>
              <a:ext cx="4114800" cy="1922490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>
              <a:lvl1pPr marL="0" indent="0" algn="l" defTabSz="914400" rtl="0" eaLnBrk="1" latinLnBrk="0" hangingPunct="1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  <a:buFont typeface="Franklin Gothic Book" panose="020B0503020102020204" pitchFamily="34" charset="0"/>
                <a:buNone/>
                <a:defRPr sz="2000" kern="1200" baseline="0">
                  <a:solidFill>
                    <a:schemeClr val="tx2"/>
                  </a:solidFill>
                  <a:latin typeface="Consolas" panose="020B0609020204030204" pitchFamily="49" charset="0"/>
                  <a:ea typeface="+mn-ea"/>
                  <a:cs typeface="+mn-cs"/>
                </a:defRPr>
              </a:lvl1pPr>
              <a:lvl2pPr marL="9144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2000" i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13716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8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8288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800" i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22860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6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7432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600" i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32004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36576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400" i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41148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dirty="0" smtClean="0"/>
                <a:t>Click to edit Master text styles</a:t>
              </a: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6153149" y="1615719"/>
              <a:ext cx="4133939" cy="329753"/>
              <a:chOff x="1371600" y="1514746"/>
              <a:chExt cx="4114800" cy="327545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1371600" y="1514746"/>
                <a:ext cx="4114800" cy="327545"/>
                <a:chOff x="1371600" y="1514746"/>
                <a:chExt cx="4114800" cy="327545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1371600" y="1514746"/>
                  <a:ext cx="4114800" cy="327545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3175"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457200" rtlCol="0" anchor="t" anchorCtr="0"/>
                <a:lstStyle/>
                <a:p>
                  <a:pPr algn="l"/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1592128" y="1527969"/>
                  <a:ext cx="160827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>
                      <a:latin typeface="Calibri Light" panose="020F0302020204030204" pitchFamily="34" charset="0"/>
                      <a:cs typeface="Calibri Light" panose="020F0302020204030204" pitchFamily="34" charset="0"/>
                    </a:rPr>
                    <a:t>Untitled - Editor</a:t>
                  </a:r>
                  <a:endParaRPr lang="en-US" sz="1200" dirty="0"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  <p:pic>
              <p:nvPicPr>
                <p:cNvPr id="25" name="Picture 24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90650" y="1532975"/>
                  <a:ext cx="304800" cy="238125"/>
                </a:xfrm>
                <a:prstGeom prst="rect">
                  <a:avLst/>
                </a:prstGeom>
              </p:spPr>
            </p:pic>
          </p:grpSp>
          <p:sp>
            <p:nvSpPr>
              <p:cNvPr id="22" name="TextBox 21"/>
              <p:cNvSpPr txBox="1"/>
              <p:nvPr/>
            </p:nvSpPr>
            <p:spPr>
              <a:xfrm>
                <a:off x="4343400" y="1540018"/>
                <a:ext cx="1143000" cy="27699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lIns="91440" tIns="0" bIns="0" rtlCol="0">
                <a:spAutoFit/>
              </a:bodyPr>
              <a:lstStyle/>
              <a:p>
                <a:pPr algn="r"/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‒     </a:t>
                </a: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☐</a:t>
                </a:r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    ×</a:t>
                </a: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67732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</a:t>
            </a:r>
            <a:r>
              <a:rPr lang="en-US" dirty="0" err="1" smtClean="0"/>
              <a:t>MIRMatcher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Motivation for Compile-time Code Generation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E01A-72EF-483F-90CF-0C8314A6DF94}" type="datetime1">
              <a:rPr lang="en-US" smtClean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Pablo Halpern, 2018 (CC BY 4.0)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32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1971"/>
          </a:xfrm>
        </p:spPr>
        <p:txBody>
          <a:bodyPr/>
          <a:lstStyle/>
          <a:p>
            <a:r>
              <a:rPr lang="en-US" dirty="0" smtClean="0"/>
              <a:t>Problem: A simple optimization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FA7D-E164-4346-B947-515706394CB3}" type="datetime1">
              <a:rPr lang="en-US" smtClean="0"/>
              <a:t>9/26/2018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Pablo Halpern, 2018 (CC BY 4.0)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6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466850" y="1871990"/>
            <a:ext cx="4705349" cy="21666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kern="1200" baseline="0">
                <a:solidFill>
                  <a:schemeClr val="tx2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/>
              <a:t>double </a:t>
            </a:r>
            <a:r>
              <a:rPr lang="en-US" sz="1800" dirty="0" err="1"/>
              <a:t>fmatest</a:t>
            </a:r>
            <a:r>
              <a:rPr lang="en-US" sz="1800" dirty="0"/>
              <a:t>(int *p, double a,</a:t>
            </a:r>
            <a:br>
              <a:rPr lang="en-US" sz="1800" dirty="0"/>
            </a:br>
            <a:r>
              <a:rPr lang="en-US" sz="1800" dirty="0"/>
              <a:t>               double x, double y)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  double ax = a </a:t>
            </a:r>
            <a:r>
              <a:rPr lang="en-US" sz="1800" dirty="0">
                <a:solidFill>
                  <a:srgbClr val="C00000"/>
                </a:solidFill>
              </a:rPr>
              <a:t>*</a:t>
            </a:r>
            <a:r>
              <a:rPr lang="en-US" sz="1800" dirty="0"/>
              <a:t> x;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  ++*p;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  return ax </a:t>
            </a:r>
            <a:r>
              <a:rPr lang="en-US" sz="1800" dirty="0">
                <a:solidFill>
                  <a:srgbClr val="C00000"/>
                </a:solidFill>
              </a:rPr>
              <a:t>+</a:t>
            </a:r>
            <a:r>
              <a:rPr lang="en-US" sz="1800" dirty="0"/>
              <a:t> y;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}</a:t>
            </a:r>
            <a:endParaRPr lang="en-US" sz="1800" dirty="0" smtClean="0"/>
          </a:p>
        </p:txBody>
      </p:sp>
      <p:grpSp>
        <p:nvGrpSpPr>
          <p:cNvPr id="8" name="Group 7"/>
          <p:cNvGrpSpPr/>
          <p:nvPr/>
        </p:nvGrpSpPr>
        <p:grpSpPr>
          <a:xfrm>
            <a:off x="1447800" y="1524000"/>
            <a:ext cx="4724399" cy="329753"/>
            <a:chOff x="1371600" y="1514746"/>
            <a:chExt cx="4114800" cy="327545"/>
          </a:xfrm>
        </p:grpSpPr>
        <p:grpSp>
          <p:nvGrpSpPr>
            <p:cNvPr id="9" name="Group 8"/>
            <p:cNvGrpSpPr/>
            <p:nvPr/>
          </p:nvGrpSpPr>
          <p:grpSpPr>
            <a:xfrm>
              <a:off x="1371600" y="1514746"/>
              <a:ext cx="4114800" cy="327545"/>
              <a:chOff x="1371600" y="1514746"/>
              <a:chExt cx="4114800" cy="327545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1371600" y="1514746"/>
                <a:ext cx="4114800" cy="32754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457200" rtlCol="0" anchor="t" anchorCtr="0"/>
              <a:lstStyle/>
              <a:p>
                <a:pPr algn="l"/>
                <a:endParaRPr lang="en-US" sz="20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637071" y="1532975"/>
                <a:ext cx="16082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Untitled - Editor</a:t>
                </a:r>
                <a:endParaRPr lang="en-US" sz="12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90650" y="1532975"/>
                <a:ext cx="304800" cy="238125"/>
              </a:xfrm>
              <a:prstGeom prst="rect">
                <a:avLst/>
              </a:prstGeom>
            </p:spPr>
          </p:pic>
        </p:grpSp>
        <p:sp>
          <p:nvSpPr>
            <p:cNvPr id="10" name="TextBox 9"/>
            <p:cNvSpPr txBox="1"/>
            <p:nvPr/>
          </p:nvSpPr>
          <p:spPr>
            <a:xfrm>
              <a:off x="4343400" y="1540018"/>
              <a:ext cx="1143000" cy="27699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lIns="91440" tIns="0" bIns="0" rtlCol="0">
              <a:spAutoFit/>
            </a:bodyPr>
            <a:lstStyle/>
            <a:p>
              <a:pPr algn="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‒     </a:t>
              </a:r>
              <a:r>
                <a:rPr lang="en-US" sz="14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☐</a:t>
              </a:r>
              <a:r>
                <a:rPr lang="en-US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    ×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348419" y="2921894"/>
            <a:ext cx="5924640" cy="1829394"/>
            <a:chOff x="4438560" y="2691953"/>
            <a:chExt cx="5924640" cy="1829394"/>
          </a:xfrm>
        </p:grpSpPr>
        <p:sp>
          <p:nvSpPr>
            <p:cNvPr id="15" name="Content Placeholder 2"/>
            <p:cNvSpPr txBox="1">
              <a:spLocks/>
            </p:cNvSpPr>
            <p:nvPr/>
          </p:nvSpPr>
          <p:spPr>
            <a:xfrm>
              <a:off x="4457610" y="3039944"/>
              <a:ext cx="5905589" cy="14814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>
              <a:lvl1pPr marL="0" indent="0" algn="l" defTabSz="914400" rtl="0" eaLnBrk="1" latinLnBrk="0" hangingPunct="1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  <a:buFont typeface="Franklin Gothic Book" panose="020B0503020102020204" pitchFamily="34" charset="0"/>
                <a:buNone/>
                <a:defRPr sz="2000" kern="1200" baseline="0">
                  <a:solidFill>
                    <a:schemeClr val="tx2"/>
                  </a:solidFill>
                  <a:latin typeface="Consolas" panose="020B0609020204030204" pitchFamily="49" charset="0"/>
                  <a:ea typeface="+mn-ea"/>
                  <a:cs typeface="+mn-cs"/>
                </a:defRPr>
              </a:lvl1pPr>
              <a:lvl2pPr marL="9144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2000" i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13716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8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8288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800" i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22860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6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7432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600" i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32004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36576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400" i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41148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/>
                <a:t>%4:fr64 = </a:t>
              </a:r>
              <a:r>
                <a:rPr lang="en-US" sz="1800" dirty="0" err="1"/>
                <a:t>V</a:t>
              </a:r>
              <a:r>
                <a:rPr lang="en-US" sz="1800" dirty="0" err="1">
                  <a:solidFill>
                    <a:srgbClr val="C00000"/>
                  </a:solidFill>
                </a:rPr>
                <a:t>MUL</a:t>
              </a:r>
              <a:r>
                <a:rPr lang="en-US" sz="1800" dirty="0" err="1"/>
                <a:t>SDrr</a:t>
              </a:r>
              <a:r>
                <a:rPr lang="en-US" sz="1800" dirty="0"/>
                <a:t> %1:fr64, %2:fr64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/>
                <a:t>ADD32mi8 %0:gr64, 1, $</a:t>
              </a:r>
              <a:r>
                <a:rPr lang="en-US" sz="1800" dirty="0" err="1"/>
                <a:t>noreg</a:t>
              </a:r>
              <a:r>
                <a:rPr lang="en-US" sz="1800" dirty="0"/>
                <a:t>, 0, $</a:t>
              </a:r>
              <a:r>
                <a:rPr lang="en-US" sz="1800" dirty="0" err="1"/>
                <a:t>noreg</a:t>
              </a:r>
              <a:r>
                <a:rPr lang="en-US" sz="1800" dirty="0"/>
                <a:t>, </a:t>
              </a:r>
              <a:r>
                <a:rPr lang="en-US" sz="1800" dirty="0" smtClean="0"/>
                <a:t>1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/>
                <a:t>%5:fr64 </a:t>
              </a:r>
              <a:r>
                <a:rPr lang="en-US" sz="1800" dirty="0"/>
                <a:t>= </a:t>
              </a:r>
              <a:r>
                <a:rPr lang="en-US" sz="1800" dirty="0" err="1"/>
                <a:t>V</a:t>
              </a:r>
              <a:r>
                <a:rPr lang="en-US" sz="1800" dirty="0" err="1">
                  <a:solidFill>
                    <a:srgbClr val="C00000"/>
                  </a:solidFill>
                </a:rPr>
                <a:t>ADD</a:t>
              </a:r>
              <a:r>
                <a:rPr lang="en-US" sz="1800" dirty="0" err="1"/>
                <a:t>SDrr</a:t>
              </a:r>
              <a:r>
                <a:rPr lang="en-US" sz="1800" dirty="0"/>
                <a:t> </a:t>
              </a:r>
              <a:r>
                <a:rPr lang="en-US" sz="1800" dirty="0" smtClean="0"/>
                <a:t>%</a:t>
              </a:r>
              <a:r>
                <a:rPr lang="en-US" sz="1800" dirty="0"/>
                <a:t>4:fr64, %3:fr64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38560" y="2691953"/>
              <a:ext cx="5924640" cy="32975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57200" rtlCol="0" anchor="t" anchorCtr="0"/>
            <a:lstStyle/>
            <a:p>
              <a:pPr algn="l"/>
              <a:endParaRPr lang="en-US" sz="20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660114" y="2705265"/>
              <a:ext cx="1615752" cy="278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Calibri Light" panose="020F0302020204030204" pitchFamily="34" charset="0"/>
                  <a:cs typeface="Calibri Light" panose="020F0302020204030204" pitchFamily="34" charset="0"/>
                </a:rPr>
                <a:t>Untitled - Editor</a:t>
              </a:r>
              <a:endParaRPr lang="en-US" sz="120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57699" y="2710305"/>
              <a:ext cx="306218" cy="23973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9214883" y="2705265"/>
              <a:ext cx="1148316" cy="27886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lIns="91440" tIns="0" bIns="0" rtlCol="0">
              <a:spAutoFit/>
            </a:bodyPr>
            <a:lstStyle/>
            <a:p>
              <a:pPr algn="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‒     </a:t>
              </a:r>
              <a:r>
                <a:rPr lang="en-US" sz="14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☐</a:t>
              </a:r>
              <a:r>
                <a:rPr lang="en-US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    ×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029200" y="4338869"/>
            <a:ext cx="6324600" cy="1346646"/>
            <a:chOff x="4438560" y="2691953"/>
            <a:chExt cx="6324600" cy="1346646"/>
          </a:xfrm>
        </p:grpSpPr>
        <p:sp>
          <p:nvSpPr>
            <p:cNvPr id="24" name="Content Placeholder 2"/>
            <p:cNvSpPr txBox="1">
              <a:spLocks/>
            </p:cNvSpPr>
            <p:nvPr/>
          </p:nvSpPr>
          <p:spPr>
            <a:xfrm>
              <a:off x="4457610" y="3039944"/>
              <a:ext cx="6305550" cy="9986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>
              <a:lvl1pPr marL="0" indent="0" algn="l" defTabSz="914400" rtl="0" eaLnBrk="1" latinLnBrk="0" hangingPunct="1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  <a:buFont typeface="Franklin Gothic Book" panose="020B0503020102020204" pitchFamily="34" charset="0"/>
                <a:buNone/>
                <a:defRPr sz="2000" kern="1200" baseline="0">
                  <a:solidFill>
                    <a:schemeClr val="tx2"/>
                  </a:solidFill>
                  <a:latin typeface="Consolas" panose="020B0609020204030204" pitchFamily="49" charset="0"/>
                  <a:ea typeface="+mn-ea"/>
                  <a:cs typeface="+mn-cs"/>
                </a:defRPr>
              </a:lvl1pPr>
              <a:lvl2pPr marL="9144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2000" i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13716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8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8288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800" i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22860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6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7432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600" i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32004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36576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400" i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41148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nn-NO" sz="1800" dirty="0"/>
                <a:t>ADD32mi8 %0:gr64, 1, $noreg, 0, $noreg, 1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nn-NO" sz="1800" dirty="0"/>
                <a:t>%4.fr64 = V</a:t>
              </a:r>
              <a:r>
                <a:rPr lang="nn-NO" sz="1800" dirty="0">
                  <a:solidFill>
                    <a:srgbClr val="C00000"/>
                  </a:solidFill>
                </a:rPr>
                <a:t>FMA</a:t>
              </a:r>
              <a:r>
                <a:rPr lang="nn-NO" sz="1800" dirty="0"/>
                <a:t>DD213SDr %2:fr64, %1:fr64, %3:fr64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8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438560" y="2691953"/>
              <a:ext cx="6324600" cy="32975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57200" rtlCol="0" anchor="t" anchorCtr="0"/>
            <a:lstStyle/>
            <a:p>
              <a:pPr algn="l"/>
              <a:endParaRPr lang="en-US" sz="20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660114" y="2705265"/>
              <a:ext cx="1615752" cy="278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Calibri Light" panose="020F0302020204030204" pitchFamily="34" charset="0"/>
                  <a:cs typeface="Calibri Light" panose="020F0302020204030204" pitchFamily="34" charset="0"/>
                </a:rPr>
                <a:t>Untitled - Editor</a:t>
              </a:r>
              <a:endParaRPr lang="en-US" sz="120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57699" y="2710305"/>
              <a:ext cx="306218" cy="239730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9610490" y="2705265"/>
              <a:ext cx="1148316" cy="27886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lIns="91440" tIns="0" bIns="0" rtlCol="0">
              <a:spAutoFit/>
            </a:bodyPr>
            <a:lstStyle/>
            <a:p>
              <a:pPr algn="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‒     </a:t>
              </a:r>
              <a:r>
                <a:rPr lang="en-US" sz="14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☐</a:t>
              </a:r>
              <a:r>
                <a:rPr lang="en-US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    ×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307182" y="1495747"/>
            <a:ext cx="98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Source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976387" y="2545906"/>
            <a:ext cx="3294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00B050"/>
                </a:solidFill>
              </a:rPr>
              <a:t>Machine IR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087608" y="5700118"/>
            <a:ext cx="3294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00B050"/>
                </a:solidFill>
              </a:rPr>
              <a:t>Optimized Machine IR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600200" y="4502744"/>
            <a:ext cx="266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Replace a multiply feeding into an add with a single fused-multiply-add (FMA)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819400" y="3179976"/>
            <a:ext cx="0" cy="32522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Bent-Up Arrow 34"/>
          <p:cNvSpPr/>
          <p:nvPr/>
        </p:nvSpPr>
        <p:spPr>
          <a:xfrm flipV="1">
            <a:off x="6223576" y="2304657"/>
            <a:ext cx="575587" cy="533400"/>
          </a:xfrm>
          <a:prstGeom prst="bentUpArrow">
            <a:avLst/>
          </a:prstGeom>
          <a:solidFill>
            <a:srgbClr val="92D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Bent-Up Arrow 35"/>
          <p:cNvSpPr/>
          <p:nvPr/>
        </p:nvSpPr>
        <p:spPr>
          <a:xfrm flipV="1">
            <a:off x="10373327" y="3743886"/>
            <a:ext cx="575587" cy="533400"/>
          </a:xfrm>
          <a:prstGeom prst="bentUpArrow">
            <a:avLst/>
          </a:prstGeom>
          <a:solidFill>
            <a:srgbClr val="92D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1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5" grpId="0" animBg="1"/>
      <p:bldP spid="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Finding the FMA pattern the hard way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FA7D-E164-4346-B947-515706394CB3}" type="datetime1">
              <a:rPr lang="en-US" smtClean="0"/>
              <a:t>9/26/2018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Pablo Halpern, 2018 (CC BY 4.0)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7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1371600" y="1867943"/>
            <a:ext cx="9601200" cy="4685257"/>
          </a:xfrm>
        </p:spPr>
        <p:txBody>
          <a:bodyPr>
            <a:noAutofit/>
          </a:bodyPr>
          <a:lstStyle/>
          <a:p>
            <a:r>
              <a:rPr lang="en-US" sz="1200" dirty="0" smtClean="0"/>
              <a:t>// Input Argument: </a:t>
            </a:r>
            <a:r>
              <a:rPr lang="en-US" sz="1200" dirty="0" smtClean="0">
                <a:solidFill>
                  <a:srgbClr val="00B050"/>
                </a:solidFill>
              </a:rPr>
              <a:t>pi</a:t>
            </a:r>
            <a:r>
              <a:rPr lang="en-US" sz="1200" dirty="0" smtClean="0"/>
              <a:t>, Output arguments: </a:t>
            </a:r>
            <a:r>
              <a:rPr lang="en-US" sz="1200" dirty="0" err="1" smtClean="0">
                <a:solidFill>
                  <a:srgbClr val="00B050"/>
                </a:solidFill>
              </a:rPr>
              <a:t>rX</a:t>
            </a:r>
            <a:r>
              <a:rPr lang="en-US" sz="1200" dirty="0" smtClean="0"/>
              <a:t>, </a:t>
            </a:r>
            <a:r>
              <a:rPr lang="en-US" sz="1200" dirty="0" err="1" smtClean="0">
                <a:solidFill>
                  <a:srgbClr val="00B050"/>
                </a:solidFill>
              </a:rPr>
              <a:t>rAX</a:t>
            </a:r>
            <a:r>
              <a:rPr lang="en-US" sz="1200" dirty="0" smtClean="0"/>
              <a:t>, </a:t>
            </a:r>
            <a:r>
              <a:rPr lang="en-US" sz="1200" dirty="0" err="1" smtClean="0">
                <a:solidFill>
                  <a:srgbClr val="00B050"/>
                </a:solidFill>
              </a:rPr>
              <a:t>rY</a:t>
            </a:r>
            <a:r>
              <a:rPr lang="en-US" sz="1200" dirty="0" smtClean="0"/>
              <a:t>, </a:t>
            </a:r>
            <a:r>
              <a:rPr lang="en-US" sz="1200" dirty="0" err="1" smtClean="0">
                <a:solidFill>
                  <a:srgbClr val="00B050"/>
                </a:solidFill>
              </a:rPr>
              <a:t>rAXPY</a:t>
            </a:r>
            <a:r>
              <a:rPr lang="en-US" sz="1200" dirty="0" smtClean="0"/>
              <a:t>, </a:t>
            </a:r>
            <a:r>
              <a:rPr lang="en-US" sz="1200" dirty="0" err="1" smtClean="0">
                <a:solidFill>
                  <a:srgbClr val="7030A0"/>
                </a:solidFill>
              </a:rPr>
              <a:t>iMUL</a:t>
            </a:r>
            <a:r>
              <a:rPr lang="en-US" sz="1200" dirty="0" smtClean="0"/>
              <a:t>, </a:t>
            </a:r>
            <a:r>
              <a:rPr lang="en-US" sz="1200" dirty="0" err="1" smtClean="0">
                <a:solidFill>
                  <a:srgbClr val="7030A0"/>
                </a:solidFill>
              </a:rPr>
              <a:t>iADD</a:t>
            </a:r>
            <a:endParaRPr lang="en-US" sz="1200" dirty="0" smtClean="0">
              <a:solidFill>
                <a:srgbClr val="7030A0"/>
              </a:solidFill>
            </a:endParaRPr>
          </a:p>
          <a:p>
            <a:r>
              <a:rPr lang="en-US" sz="1200" dirty="0" smtClean="0"/>
              <a:t>if </a:t>
            </a:r>
            <a:r>
              <a:rPr lang="en-US" sz="1200" dirty="0"/>
              <a:t>(pi-&gt;</a:t>
            </a:r>
            <a:r>
              <a:rPr lang="en-US" sz="1200" dirty="0" err="1"/>
              <a:t>getOpcode</a:t>
            </a:r>
            <a:r>
              <a:rPr lang="en-US" sz="1200" dirty="0"/>
              <a:t>() == X86::</a:t>
            </a:r>
            <a:r>
              <a:rPr lang="en-US" sz="1200" dirty="0" err="1"/>
              <a:t>MULSDrm</a:t>
            </a:r>
            <a:r>
              <a:rPr lang="en-US" sz="1200" dirty="0"/>
              <a:t> || pi-&gt;</a:t>
            </a:r>
            <a:r>
              <a:rPr lang="en-US" sz="1200" dirty="0" err="1"/>
              <a:t>getOpcode</a:t>
            </a:r>
            <a:r>
              <a:rPr lang="en-US" sz="1200" dirty="0"/>
              <a:t>() == X86::</a:t>
            </a:r>
            <a:r>
              <a:rPr lang="en-US" sz="1200" dirty="0" err="1"/>
              <a:t>MULSDrr</a:t>
            </a:r>
            <a:r>
              <a:rPr lang="en-US" sz="1200" dirty="0"/>
              <a:t> ||</a:t>
            </a:r>
          </a:p>
          <a:p>
            <a:r>
              <a:rPr lang="en-US" sz="1200" dirty="0" smtClean="0"/>
              <a:t>    pi-</a:t>
            </a:r>
            <a:r>
              <a:rPr lang="en-US" sz="1200" dirty="0"/>
              <a:t>&gt;</a:t>
            </a:r>
            <a:r>
              <a:rPr lang="en-US" sz="1200" dirty="0" err="1"/>
              <a:t>getOpcode</a:t>
            </a:r>
            <a:r>
              <a:rPr lang="en-US" sz="1200" dirty="0"/>
              <a:t>() == X86::</a:t>
            </a:r>
            <a:r>
              <a:rPr lang="en-US" sz="1200" dirty="0" err="1"/>
              <a:t>MULSSrm</a:t>
            </a:r>
            <a:r>
              <a:rPr lang="en-US" sz="1200" dirty="0"/>
              <a:t> || pi-&gt;</a:t>
            </a:r>
            <a:r>
              <a:rPr lang="en-US" sz="1200" dirty="0" err="1"/>
              <a:t>getOpcode</a:t>
            </a:r>
            <a:r>
              <a:rPr lang="en-US" sz="1200" dirty="0"/>
              <a:t>() == X86::</a:t>
            </a:r>
            <a:r>
              <a:rPr lang="en-US" sz="1200" dirty="0" err="1"/>
              <a:t>MULSSrr</a:t>
            </a:r>
            <a:r>
              <a:rPr lang="en-US" sz="1200" dirty="0"/>
              <a:t>) {</a:t>
            </a:r>
          </a:p>
          <a:p>
            <a:r>
              <a:rPr lang="en-US" sz="1200" dirty="0" smtClean="0"/>
              <a:t>  </a:t>
            </a:r>
            <a:r>
              <a:rPr lang="en-US" sz="1200" dirty="0" err="1">
                <a:solidFill>
                  <a:srgbClr val="7030A0"/>
                </a:solidFill>
              </a:rPr>
              <a:t>iMU</a:t>
            </a:r>
            <a:r>
              <a:rPr lang="en-US" sz="1200" dirty="0" err="1"/>
              <a:t>L</a:t>
            </a:r>
            <a:r>
              <a:rPr lang="en-US" sz="1200" dirty="0"/>
              <a:t> = pi;  // </a:t>
            </a:r>
            <a:r>
              <a:rPr lang="en-US" sz="1200" dirty="0">
                <a:solidFill>
                  <a:srgbClr val="C00000"/>
                </a:solidFill>
              </a:rPr>
              <a:t>Found the multiply instruction</a:t>
            </a:r>
          </a:p>
          <a:p>
            <a:r>
              <a:rPr lang="en-US" sz="1200" dirty="0" smtClean="0"/>
              <a:t>  </a:t>
            </a:r>
            <a:r>
              <a:rPr lang="en-US" sz="1200" dirty="0"/>
              <a:t>if (! </a:t>
            </a:r>
            <a:r>
              <a:rPr lang="en-US" sz="1200" dirty="0" err="1"/>
              <a:t>iMUL</a:t>
            </a:r>
            <a:r>
              <a:rPr lang="en-US" sz="1200" dirty="0"/>
              <a:t>-&gt;</a:t>
            </a:r>
            <a:r>
              <a:rPr lang="en-US" sz="1200" dirty="0" err="1"/>
              <a:t>getOperand</a:t>
            </a:r>
            <a:r>
              <a:rPr lang="en-US" sz="1200" dirty="0"/>
              <a:t>(0).</a:t>
            </a:r>
            <a:r>
              <a:rPr lang="en-US" sz="1200" dirty="0" err="1"/>
              <a:t>isReg</a:t>
            </a:r>
            <a:r>
              <a:rPr lang="en-US" sz="1200" dirty="0"/>
              <a:t>() || ! </a:t>
            </a:r>
            <a:r>
              <a:rPr lang="en-US" sz="1200" dirty="0" err="1"/>
              <a:t>iMUL</a:t>
            </a:r>
            <a:r>
              <a:rPr lang="en-US" sz="1200" dirty="0"/>
              <a:t>-&gt;</a:t>
            </a:r>
            <a:r>
              <a:rPr lang="en-US" sz="1200" dirty="0" err="1"/>
              <a:t>getOperand</a:t>
            </a:r>
            <a:r>
              <a:rPr lang="en-US" sz="1200" dirty="0"/>
              <a:t>(2).</a:t>
            </a:r>
            <a:r>
              <a:rPr lang="en-US" sz="1200" dirty="0" err="1"/>
              <a:t>isReg</a:t>
            </a:r>
            <a:r>
              <a:rPr lang="en-US" sz="1200" dirty="0" smtClean="0"/>
              <a:t>()) return </a:t>
            </a:r>
            <a:r>
              <a:rPr lang="en-US" sz="1200" dirty="0"/>
              <a:t>false</a:t>
            </a:r>
            <a:r>
              <a:rPr lang="en-US" sz="1200" dirty="0" smtClean="0"/>
              <a:t>;</a:t>
            </a:r>
            <a:r>
              <a:rPr lang="en-US" sz="1200" dirty="0"/>
              <a:t> // </a:t>
            </a:r>
            <a:r>
              <a:rPr lang="en-US" sz="1200" dirty="0">
                <a:solidFill>
                  <a:srgbClr val="C00000"/>
                </a:solidFill>
              </a:rPr>
              <a:t>match failed</a:t>
            </a:r>
            <a:endParaRPr lang="en-US" sz="1200" dirty="0"/>
          </a:p>
          <a:p>
            <a:r>
              <a:rPr lang="en-US" sz="1200" dirty="0" smtClean="0"/>
              <a:t>  </a:t>
            </a:r>
            <a:r>
              <a:rPr lang="en-US" sz="1200" dirty="0"/>
              <a:t>auto&amp; </a:t>
            </a:r>
            <a:r>
              <a:rPr lang="en-US" sz="1200" dirty="0" err="1">
                <a:solidFill>
                  <a:srgbClr val="00B050"/>
                </a:solidFill>
              </a:rPr>
              <a:t>oA</a:t>
            </a:r>
            <a:r>
              <a:rPr lang="en-US" sz="1200" dirty="0"/>
              <a:t> = </a:t>
            </a:r>
            <a:r>
              <a:rPr lang="en-US" sz="1200" dirty="0" err="1"/>
              <a:t>iMUL</a:t>
            </a:r>
            <a:r>
              <a:rPr lang="en-US" sz="1200" dirty="0"/>
              <a:t>-&gt;</a:t>
            </a:r>
            <a:r>
              <a:rPr lang="en-US" sz="1200" dirty="0" err="1"/>
              <a:t>getOperand</a:t>
            </a:r>
            <a:r>
              <a:rPr lang="en-US" sz="1200" dirty="0"/>
              <a:t>(1);</a:t>
            </a:r>
          </a:p>
          <a:p>
            <a:r>
              <a:rPr lang="en-US" sz="1200" dirty="0" smtClean="0"/>
              <a:t>  </a:t>
            </a:r>
            <a:r>
              <a:rPr lang="en-US" sz="1200" dirty="0" err="1">
                <a:solidFill>
                  <a:srgbClr val="00B050"/>
                </a:solidFill>
              </a:rPr>
              <a:t>rX</a:t>
            </a:r>
            <a:r>
              <a:rPr lang="en-US" sz="1200" dirty="0"/>
              <a:t>  = </a:t>
            </a:r>
            <a:r>
              <a:rPr lang="en-US" sz="1200" dirty="0" err="1"/>
              <a:t>iMUL</a:t>
            </a:r>
            <a:r>
              <a:rPr lang="en-US" sz="1200" dirty="0"/>
              <a:t>-&gt;</a:t>
            </a:r>
            <a:r>
              <a:rPr lang="en-US" sz="1200" dirty="0" err="1"/>
              <a:t>getOperand</a:t>
            </a:r>
            <a:r>
              <a:rPr lang="en-US" sz="1200" dirty="0"/>
              <a:t>(2).</a:t>
            </a:r>
            <a:r>
              <a:rPr lang="en-US" sz="1200" dirty="0" err="1"/>
              <a:t>getReg</a:t>
            </a:r>
            <a:r>
              <a:rPr lang="en-US" sz="1200" dirty="0"/>
              <a:t>(); </a:t>
            </a:r>
            <a:r>
              <a:rPr lang="en-US" sz="1200" dirty="0" err="1">
                <a:solidFill>
                  <a:srgbClr val="00B050"/>
                </a:solidFill>
              </a:rPr>
              <a:t>rAX</a:t>
            </a:r>
            <a:r>
              <a:rPr lang="en-US" sz="1200" dirty="0"/>
              <a:t> = </a:t>
            </a:r>
            <a:r>
              <a:rPr lang="en-US" sz="1200" dirty="0" err="1"/>
              <a:t>iMUL</a:t>
            </a:r>
            <a:r>
              <a:rPr lang="en-US" sz="1200" dirty="0"/>
              <a:t>-&gt;</a:t>
            </a:r>
            <a:r>
              <a:rPr lang="en-US" sz="1200" dirty="0" err="1"/>
              <a:t>getOperand</a:t>
            </a:r>
            <a:r>
              <a:rPr lang="en-US" sz="1200" dirty="0"/>
              <a:t>(0).</a:t>
            </a:r>
            <a:r>
              <a:rPr lang="en-US" sz="1200" dirty="0" err="1"/>
              <a:t>getReg</a:t>
            </a:r>
            <a:r>
              <a:rPr lang="en-US" sz="1200" dirty="0"/>
              <a:t>();</a:t>
            </a:r>
          </a:p>
          <a:p>
            <a:endParaRPr lang="en-US" sz="1200" dirty="0" smtClean="0"/>
          </a:p>
          <a:p>
            <a:r>
              <a:rPr lang="en-US" sz="1200" dirty="0" smtClean="0"/>
              <a:t>  for </a:t>
            </a:r>
            <a:r>
              <a:rPr lang="en-US" sz="1200" dirty="0"/>
              <a:t>(</a:t>
            </a:r>
            <a:r>
              <a:rPr lang="en-US" sz="1200" dirty="0" err="1"/>
              <a:t>MachineInstr</a:t>
            </a:r>
            <a:r>
              <a:rPr lang="en-US" sz="1200" dirty="0"/>
              <a:t>&amp; </a:t>
            </a:r>
            <a:r>
              <a:rPr lang="en-US" sz="1200" dirty="0" err="1"/>
              <a:t>instr</a:t>
            </a:r>
            <a:r>
              <a:rPr lang="en-US" sz="1200" dirty="0"/>
              <a:t> : </a:t>
            </a:r>
            <a:r>
              <a:rPr lang="en-US" sz="1200" dirty="0" err="1"/>
              <a:t>MRI.use_instructions</a:t>
            </a:r>
            <a:r>
              <a:rPr lang="en-US" sz="1200" dirty="0"/>
              <a:t>(</a:t>
            </a:r>
            <a:r>
              <a:rPr lang="en-US" sz="1200" dirty="0" err="1"/>
              <a:t>rAX</a:t>
            </a:r>
            <a:r>
              <a:rPr lang="en-US" sz="1200" dirty="0"/>
              <a:t>)) {</a:t>
            </a:r>
          </a:p>
          <a:p>
            <a:r>
              <a:rPr lang="en-US" sz="1200" dirty="0" smtClean="0"/>
              <a:t>    </a:t>
            </a:r>
            <a:r>
              <a:rPr lang="en-US" sz="1200" dirty="0"/>
              <a:t>if (</a:t>
            </a:r>
            <a:r>
              <a:rPr lang="en-US" sz="1200" dirty="0" err="1"/>
              <a:t>instr.getOpcode</a:t>
            </a:r>
            <a:r>
              <a:rPr lang="en-US" sz="1200" dirty="0"/>
              <a:t>() == X86::</a:t>
            </a:r>
            <a:r>
              <a:rPr lang="en-US" sz="1200" dirty="0" err="1"/>
              <a:t>ADDSDrm</a:t>
            </a:r>
            <a:r>
              <a:rPr lang="en-US" sz="1200" dirty="0"/>
              <a:t> </a:t>
            </a:r>
            <a:r>
              <a:rPr lang="en-US" sz="1200" dirty="0" smtClean="0"/>
              <a:t>|| </a:t>
            </a:r>
            <a:r>
              <a:rPr lang="en-US" sz="1200" dirty="0" err="1" smtClean="0"/>
              <a:t>instr.getOpcode</a:t>
            </a:r>
            <a:r>
              <a:rPr lang="en-US" sz="1200" dirty="0"/>
              <a:t>() == X86::</a:t>
            </a:r>
            <a:r>
              <a:rPr lang="en-US" sz="1200" dirty="0" err="1"/>
              <a:t>ADDSDrr</a:t>
            </a:r>
            <a:r>
              <a:rPr lang="en-US" sz="1200" dirty="0"/>
              <a:t> ||</a:t>
            </a:r>
          </a:p>
          <a:p>
            <a:r>
              <a:rPr lang="en-US" sz="1200" dirty="0" smtClean="0"/>
              <a:t>        </a:t>
            </a:r>
            <a:r>
              <a:rPr lang="en-US" sz="1200" dirty="0" err="1"/>
              <a:t>instr.getOpcode</a:t>
            </a:r>
            <a:r>
              <a:rPr lang="en-US" sz="1200" dirty="0"/>
              <a:t>() == X86::</a:t>
            </a:r>
            <a:r>
              <a:rPr lang="en-US" sz="1200" dirty="0" err="1"/>
              <a:t>ADDSSrm</a:t>
            </a:r>
            <a:r>
              <a:rPr lang="en-US" sz="1200" dirty="0"/>
              <a:t> </a:t>
            </a:r>
            <a:r>
              <a:rPr lang="en-US" sz="1200" dirty="0" smtClean="0"/>
              <a:t>|| </a:t>
            </a:r>
            <a:r>
              <a:rPr lang="en-US" sz="1200" dirty="0" err="1"/>
              <a:t>instr.getOpcode</a:t>
            </a:r>
            <a:r>
              <a:rPr lang="en-US" sz="1200" dirty="0"/>
              <a:t>() == X86::</a:t>
            </a:r>
            <a:r>
              <a:rPr lang="en-US" sz="1200" dirty="0" err="1"/>
              <a:t>ADDSSrr</a:t>
            </a:r>
            <a:r>
              <a:rPr lang="en-US" sz="1200" dirty="0"/>
              <a:t>) {</a:t>
            </a:r>
          </a:p>
          <a:p>
            <a:r>
              <a:rPr lang="en-US" sz="1200" dirty="0" smtClean="0"/>
              <a:t>      </a:t>
            </a:r>
            <a:r>
              <a:rPr lang="en-US" sz="1200" dirty="0"/>
              <a:t>if (! </a:t>
            </a:r>
            <a:r>
              <a:rPr lang="en-US" sz="1200" dirty="0" err="1"/>
              <a:t>instr.getOperand</a:t>
            </a:r>
            <a:r>
              <a:rPr lang="en-US" sz="1200" dirty="0"/>
              <a:t>(0).</a:t>
            </a:r>
            <a:r>
              <a:rPr lang="en-US" sz="1200" dirty="0" err="1"/>
              <a:t>isReg</a:t>
            </a:r>
            <a:r>
              <a:rPr lang="en-US" sz="1200" dirty="0"/>
              <a:t>() </a:t>
            </a:r>
            <a:r>
              <a:rPr lang="en-US" sz="1200" dirty="0" smtClean="0"/>
              <a:t>|| ! </a:t>
            </a:r>
            <a:r>
              <a:rPr lang="en-US" sz="1200" dirty="0" err="1"/>
              <a:t>instr.getOperand</a:t>
            </a:r>
            <a:r>
              <a:rPr lang="en-US" sz="1200" dirty="0"/>
              <a:t>(1).</a:t>
            </a:r>
            <a:r>
              <a:rPr lang="en-US" sz="1200" dirty="0" err="1"/>
              <a:t>isReg</a:t>
            </a:r>
            <a:r>
              <a:rPr lang="en-US" sz="1200" dirty="0"/>
              <a:t>() || ! </a:t>
            </a:r>
            <a:r>
              <a:rPr lang="en-US" sz="1200" dirty="0" err="1"/>
              <a:t>instr.getOperand</a:t>
            </a:r>
            <a:r>
              <a:rPr lang="en-US" sz="1200" dirty="0"/>
              <a:t>(2).</a:t>
            </a:r>
            <a:r>
              <a:rPr lang="en-US" sz="1200" dirty="0" err="1"/>
              <a:t>isReg</a:t>
            </a:r>
            <a:r>
              <a:rPr lang="en-US" sz="1200" dirty="0"/>
              <a:t>())</a:t>
            </a:r>
          </a:p>
          <a:p>
            <a:r>
              <a:rPr lang="en-US" sz="1200" dirty="0" smtClean="0"/>
              <a:t>        </a:t>
            </a:r>
            <a:r>
              <a:rPr lang="en-US" sz="1200" dirty="0"/>
              <a:t>continue;  // </a:t>
            </a:r>
            <a:r>
              <a:rPr lang="en-US" sz="1200" dirty="0">
                <a:solidFill>
                  <a:srgbClr val="C00000"/>
                </a:solidFill>
              </a:rPr>
              <a:t>Backtrack and check next instruction</a:t>
            </a:r>
          </a:p>
          <a:p>
            <a:r>
              <a:rPr lang="en-US" sz="1200" dirty="0" smtClean="0"/>
              <a:t>      </a:t>
            </a:r>
            <a:r>
              <a:rPr lang="en-US" sz="1200" dirty="0"/>
              <a:t>if (</a:t>
            </a:r>
            <a:r>
              <a:rPr lang="en-US" sz="1200" dirty="0" err="1"/>
              <a:t>instr.getOperand</a:t>
            </a:r>
            <a:r>
              <a:rPr lang="en-US" sz="1200" dirty="0"/>
              <a:t>(1).</a:t>
            </a:r>
            <a:r>
              <a:rPr lang="en-US" sz="1200" dirty="0" err="1"/>
              <a:t>getReg</a:t>
            </a:r>
            <a:r>
              <a:rPr lang="en-US" sz="1200" dirty="0"/>
              <a:t>() != </a:t>
            </a:r>
            <a:r>
              <a:rPr lang="en-US" sz="1200" dirty="0" err="1"/>
              <a:t>rAX</a:t>
            </a:r>
            <a:r>
              <a:rPr lang="en-US" sz="1200" dirty="0"/>
              <a:t>)</a:t>
            </a:r>
          </a:p>
          <a:p>
            <a:r>
              <a:rPr lang="en-US" sz="1200" dirty="0" smtClean="0"/>
              <a:t>        </a:t>
            </a:r>
            <a:r>
              <a:rPr lang="en-US" sz="1200" dirty="0"/>
              <a:t>continue;  // </a:t>
            </a:r>
            <a:r>
              <a:rPr lang="en-US" sz="1200" dirty="0">
                <a:solidFill>
                  <a:srgbClr val="C00000"/>
                </a:solidFill>
              </a:rPr>
              <a:t>Backtrack and check next instruction</a:t>
            </a:r>
          </a:p>
          <a:p>
            <a:endParaRPr lang="en-US" sz="1200" dirty="0" smtClean="0"/>
          </a:p>
          <a:p>
            <a:r>
              <a:rPr lang="en-US" sz="1200" dirty="0" smtClean="0"/>
              <a:t>      </a:t>
            </a:r>
            <a:r>
              <a:rPr lang="en-US" sz="1200" dirty="0"/>
              <a:t>// </a:t>
            </a:r>
            <a:r>
              <a:rPr lang="en-US" sz="1200" dirty="0" smtClean="0">
                <a:solidFill>
                  <a:srgbClr val="C00000"/>
                </a:solidFill>
              </a:rPr>
              <a:t>Found add instruction. Success</a:t>
            </a:r>
            <a:r>
              <a:rPr lang="en-US" sz="1200" dirty="0">
                <a:solidFill>
                  <a:srgbClr val="C00000"/>
                </a:solidFill>
              </a:rPr>
              <a:t>! Set match results</a:t>
            </a:r>
            <a:r>
              <a:rPr lang="en-US" sz="1200" dirty="0"/>
              <a:t>.</a:t>
            </a:r>
          </a:p>
          <a:p>
            <a:r>
              <a:rPr lang="en-US" sz="1200" dirty="0" smtClean="0"/>
              <a:t>      </a:t>
            </a:r>
            <a:r>
              <a:rPr lang="en-US" sz="1200" dirty="0" err="1">
                <a:solidFill>
                  <a:srgbClr val="00B050"/>
                </a:solidFill>
              </a:rPr>
              <a:t>rY</a:t>
            </a:r>
            <a:r>
              <a:rPr lang="en-US" sz="1200" dirty="0"/>
              <a:t>    = </a:t>
            </a:r>
            <a:r>
              <a:rPr lang="en-US" sz="1200" dirty="0" err="1"/>
              <a:t>instr.getOperand</a:t>
            </a:r>
            <a:r>
              <a:rPr lang="en-US" sz="1200" dirty="0"/>
              <a:t>(2).</a:t>
            </a:r>
            <a:r>
              <a:rPr lang="en-US" sz="1200" dirty="0" err="1"/>
              <a:t>getReg</a:t>
            </a:r>
            <a:r>
              <a:rPr lang="en-US" sz="1200" dirty="0"/>
              <a:t>();</a:t>
            </a:r>
          </a:p>
          <a:p>
            <a:r>
              <a:rPr lang="en-US" sz="1200" dirty="0" smtClean="0"/>
              <a:t>      </a:t>
            </a:r>
            <a:r>
              <a:rPr lang="en-US" sz="1200" dirty="0" err="1">
                <a:solidFill>
                  <a:srgbClr val="00B050"/>
                </a:solidFill>
              </a:rPr>
              <a:t>rAXPY</a:t>
            </a:r>
            <a:r>
              <a:rPr lang="en-US" sz="1200" dirty="0"/>
              <a:t> = </a:t>
            </a:r>
            <a:r>
              <a:rPr lang="en-US" sz="1200" dirty="0" err="1"/>
              <a:t>instr.getOperand</a:t>
            </a:r>
            <a:r>
              <a:rPr lang="en-US" sz="1200" dirty="0"/>
              <a:t>(0).</a:t>
            </a:r>
            <a:r>
              <a:rPr lang="en-US" sz="1200" dirty="0" err="1"/>
              <a:t>getReg</a:t>
            </a:r>
            <a:r>
              <a:rPr lang="en-US" sz="1200" dirty="0"/>
              <a:t>();</a:t>
            </a:r>
          </a:p>
          <a:p>
            <a:r>
              <a:rPr lang="en-US" sz="1200" dirty="0" smtClean="0"/>
              <a:t>      </a:t>
            </a:r>
            <a:r>
              <a:rPr lang="en-US" sz="1200" dirty="0" err="1">
                <a:solidFill>
                  <a:srgbClr val="7030A0"/>
                </a:solidFill>
              </a:rPr>
              <a:t>iADD</a:t>
            </a:r>
            <a:r>
              <a:rPr lang="en-US" sz="1200" dirty="0"/>
              <a:t>  = &amp;</a:t>
            </a:r>
            <a:r>
              <a:rPr lang="en-US" sz="1200" dirty="0" err="1"/>
              <a:t>instr</a:t>
            </a:r>
            <a:r>
              <a:rPr lang="en-US" sz="1200" dirty="0" smtClean="0"/>
              <a:t>;</a:t>
            </a:r>
          </a:p>
          <a:p>
            <a:r>
              <a:rPr lang="en-US" sz="1200" dirty="0" smtClean="0"/>
              <a:t>      return </a:t>
            </a:r>
            <a:r>
              <a:rPr lang="en-US" sz="1200" dirty="0"/>
              <a:t>true; // </a:t>
            </a:r>
            <a:r>
              <a:rPr lang="en-US" sz="1200" dirty="0">
                <a:solidFill>
                  <a:srgbClr val="C00000"/>
                </a:solidFill>
              </a:rPr>
              <a:t>Found match</a:t>
            </a:r>
          </a:p>
          <a:p>
            <a:r>
              <a:rPr lang="en-US" sz="1200" dirty="0" smtClean="0"/>
              <a:t>    </a:t>
            </a:r>
            <a:r>
              <a:rPr lang="en-US" sz="1200" dirty="0"/>
              <a:t>}</a:t>
            </a:r>
          </a:p>
          <a:p>
            <a:r>
              <a:rPr lang="en-US" sz="1200" dirty="0" smtClean="0"/>
              <a:t>  </a:t>
            </a:r>
            <a:r>
              <a:rPr lang="en-US" sz="1200" dirty="0"/>
              <a:t>}</a:t>
            </a:r>
          </a:p>
          <a:p>
            <a:r>
              <a:rPr lang="en-US" sz="1200" dirty="0" smtClean="0"/>
              <a:t>}</a:t>
            </a:r>
            <a:endParaRPr lang="en-US" sz="1200" dirty="0"/>
          </a:p>
          <a:p>
            <a:r>
              <a:rPr lang="en-US" sz="1200" dirty="0" smtClean="0"/>
              <a:t>return </a:t>
            </a:r>
            <a:r>
              <a:rPr lang="en-US" sz="1200" dirty="0"/>
              <a:t>false</a:t>
            </a:r>
            <a:r>
              <a:rPr lang="en-US" sz="1200" dirty="0" smtClean="0"/>
              <a:t>; // </a:t>
            </a:r>
            <a:r>
              <a:rPr lang="en-US" sz="1200" dirty="0" smtClean="0">
                <a:solidFill>
                  <a:srgbClr val="C00000"/>
                </a:solidFill>
              </a:rPr>
              <a:t>match failed</a:t>
            </a:r>
            <a:endParaRPr lang="en-US" sz="12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7116173" y="4779200"/>
            <a:ext cx="3920198" cy="1674186"/>
            <a:chOff x="7281202" y="4280644"/>
            <a:chExt cx="3920198" cy="1674186"/>
          </a:xfrm>
        </p:grpSpPr>
        <p:grpSp>
          <p:nvGrpSpPr>
            <p:cNvPr id="16" name="Group 15"/>
            <p:cNvGrpSpPr/>
            <p:nvPr/>
          </p:nvGrpSpPr>
          <p:grpSpPr>
            <a:xfrm>
              <a:off x="7831601" y="4588421"/>
              <a:ext cx="2685585" cy="1366409"/>
              <a:chOff x="1491494" y="4687179"/>
              <a:chExt cx="2685585" cy="1366409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039187" y="4687179"/>
                <a:ext cx="549128" cy="871988"/>
              </a:xfrm>
              <a:prstGeom prst="rect">
                <a:avLst/>
              </a:prstGeom>
              <a:solidFill>
                <a:srgbClr val="92D05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×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126509" y="5181600"/>
                <a:ext cx="549128" cy="871988"/>
              </a:xfrm>
              <a:prstGeom prst="rect">
                <a:avLst/>
              </a:prstGeom>
              <a:solidFill>
                <a:srgbClr val="92D05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+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" name="Straight Arrow Connector 7"/>
              <p:cNvCxnSpPr/>
              <p:nvPr/>
            </p:nvCxnSpPr>
            <p:spPr>
              <a:xfrm>
                <a:off x="2595222" y="5356223"/>
                <a:ext cx="501442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>
                <a:off x="1491494" y="4876800"/>
                <a:ext cx="501442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>
                <a:off x="1491494" y="5311777"/>
                <a:ext cx="501442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>
                <a:off x="2595222" y="5791200"/>
                <a:ext cx="501442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3675637" y="5617594"/>
                <a:ext cx="501442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8271803" y="4280644"/>
              <a:ext cx="76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 smtClean="0">
                  <a:solidFill>
                    <a:srgbClr val="7030A0"/>
                  </a:solidFill>
                </a:rPr>
                <a:t>iMUL</a:t>
              </a:r>
              <a:endParaRPr lang="en-US" sz="1400" dirty="0">
                <a:solidFill>
                  <a:srgbClr val="7030A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436771" y="4743784"/>
              <a:ext cx="663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 smtClean="0">
                  <a:solidFill>
                    <a:srgbClr val="7030A0"/>
                  </a:solidFill>
                </a:rPr>
                <a:t>iADD</a:t>
              </a:r>
              <a:endParaRPr lang="en-US" sz="1400" dirty="0">
                <a:solidFill>
                  <a:srgbClr val="7030A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281202" y="5059238"/>
              <a:ext cx="5503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err="1" smtClean="0">
                  <a:solidFill>
                    <a:srgbClr val="00B050"/>
                  </a:solidFill>
                </a:rPr>
                <a:t>rX</a:t>
              </a:r>
              <a:endParaRPr lang="en-US" sz="1400" dirty="0">
                <a:solidFill>
                  <a:srgbClr val="00B05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294678" y="4624153"/>
              <a:ext cx="5503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err="1" smtClean="0">
                  <a:solidFill>
                    <a:srgbClr val="00B050"/>
                  </a:solidFill>
                </a:rPr>
                <a:t>oA</a:t>
              </a:r>
              <a:endParaRPr lang="en-US" sz="1400" dirty="0">
                <a:solidFill>
                  <a:srgbClr val="00B05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383584" y="5538553"/>
              <a:ext cx="5503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err="1" smtClean="0">
                  <a:solidFill>
                    <a:srgbClr val="00B050"/>
                  </a:solidFill>
                </a:rPr>
                <a:t>rY</a:t>
              </a:r>
              <a:endParaRPr lang="en-US" sz="1400" dirty="0">
                <a:solidFill>
                  <a:srgbClr val="00B05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472389" y="5364947"/>
              <a:ext cx="7290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>
                  <a:solidFill>
                    <a:srgbClr val="00B050"/>
                  </a:solidFill>
                </a:rPr>
                <a:t>rAXPY</a:t>
              </a:r>
              <a:endParaRPr lang="en-US" sz="1400" dirty="0">
                <a:solidFill>
                  <a:srgbClr val="00B05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916664" y="4934047"/>
              <a:ext cx="5503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 smtClean="0">
                  <a:solidFill>
                    <a:srgbClr val="00B050"/>
                  </a:solidFill>
                </a:rPr>
                <a:t>rAX</a:t>
              </a:r>
              <a:endParaRPr lang="en-US" sz="1400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27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Finding the FMA pattern with </a:t>
            </a:r>
            <a:r>
              <a:rPr lang="en-US" dirty="0" err="1" smtClean="0"/>
              <a:t>MIRMatch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FA7D-E164-4346-B947-515706394CB3}" type="datetime1">
              <a:rPr lang="en-US" smtClean="0"/>
              <a:t>9/26/2018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Pablo Halpern, 2018 (CC BY 4.0)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371600" y="1867943"/>
            <a:ext cx="9601200" cy="4685257"/>
          </a:xfrm>
        </p:spPr>
        <p:txBody>
          <a:bodyPr>
            <a:normAutofit/>
          </a:bodyPr>
          <a:lstStyle/>
          <a:p>
            <a:r>
              <a:rPr lang="en-US" sz="1800" dirty="0" smtClean="0"/>
              <a:t>// Input Argument: </a:t>
            </a:r>
            <a:r>
              <a:rPr lang="en-US" sz="1800" dirty="0" err="1" smtClean="0">
                <a:solidFill>
                  <a:srgbClr val="00B050"/>
                </a:solidFill>
              </a:rPr>
              <a:t>MachineInstr</a:t>
            </a:r>
            <a:r>
              <a:rPr lang="en-US" sz="1800" dirty="0" smtClean="0">
                <a:solidFill>
                  <a:srgbClr val="00B050"/>
                </a:solidFill>
              </a:rPr>
              <a:t>* pi</a:t>
            </a:r>
            <a:r>
              <a:rPr lang="en-US" sz="1800" dirty="0" smtClean="0"/>
              <a:t>, </a:t>
            </a:r>
          </a:p>
          <a:p>
            <a:r>
              <a:rPr lang="en-US" sz="1800" dirty="0" smtClean="0"/>
              <a:t>// Output argument: </a:t>
            </a:r>
            <a:r>
              <a:rPr lang="en-US" sz="1800" dirty="0" err="1" smtClean="0">
                <a:solidFill>
                  <a:srgbClr val="00B050"/>
                </a:solidFill>
              </a:rPr>
              <a:t>mirmatch</a:t>
            </a:r>
            <a:r>
              <a:rPr lang="en-US" sz="1800" dirty="0" smtClean="0">
                <a:solidFill>
                  <a:srgbClr val="00B050"/>
                </a:solidFill>
              </a:rPr>
              <a:t>::</a:t>
            </a:r>
            <a:r>
              <a:rPr lang="en-US" sz="1800" dirty="0" err="1" smtClean="0">
                <a:solidFill>
                  <a:srgbClr val="00B050"/>
                </a:solidFill>
              </a:rPr>
              <a:t>MatchResult</a:t>
            </a:r>
            <a:r>
              <a:rPr lang="en-US" sz="1800" dirty="0" smtClean="0">
                <a:solidFill>
                  <a:srgbClr val="00B050"/>
                </a:solidFill>
              </a:rPr>
              <a:t> result</a:t>
            </a:r>
          </a:p>
          <a:p>
            <a:r>
              <a:rPr lang="en-US" sz="1800" dirty="0" err="1" smtClean="0"/>
              <a:t>constexpr</a:t>
            </a:r>
            <a:r>
              <a:rPr lang="en-US" sz="1800" dirty="0" smtClean="0"/>
              <a:t> </a:t>
            </a:r>
            <a:r>
              <a:rPr lang="en-US" sz="1800" dirty="0" err="1">
                <a:solidFill>
                  <a:srgbClr val="C00000"/>
                </a:solidFill>
              </a:rPr>
              <a:t>mirmatch</a:t>
            </a:r>
            <a:r>
              <a:rPr lang="en-US" sz="1800" dirty="0">
                <a:solidFill>
                  <a:srgbClr val="C00000"/>
                </a:solidFill>
              </a:rPr>
              <a:t>::</a:t>
            </a:r>
            <a:r>
              <a:rPr lang="en-US" sz="1800" dirty="0" err="1">
                <a:solidFill>
                  <a:srgbClr val="C00000"/>
                </a:solidFill>
              </a:rPr>
              <a:t>OpcodeGroup</a:t>
            </a:r>
            <a:r>
              <a:rPr lang="en-US" sz="1800" dirty="0"/>
              <a:t>&lt;X86::</a:t>
            </a:r>
            <a:r>
              <a:rPr lang="en-US" sz="1800" dirty="0" err="1"/>
              <a:t>MULSDrm</a:t>
            </a:r>
            <a:r>
              <a:rPr lang="en-US" sz="1800" dirty="0"/>
              <a:t>, X86::</a:t>
            </a:r>
            <a:r>
              <a:rPr lang="en-US" sz="1800" dirty="0" err="1"/>
              <a:t>MULSDrr</a:t>
            </a:r>
            <a:r>
              <a:rPr lang="en-US" sz="1800" dirty="0"/>
              <a:t>,</a:t>
            </a:r>
          </a:p>
          <a:p>
            <a:r>
              <a:rPr lang="en-US" sz="1800" dirty="0" smtClean="0"/>
              <a:t>                                </a:t>
            </a:r>
            <a:r>
              <a:rPr lang="en-US" sz="1800" dirty="0"/>
              <a:t>X86::</a:t>
            </a:r>
            <a:r>
              <a:rPr lang="en-US" sz="1800" dirty="0" err="1"/>
              <a:t>MULSSrm</a:t>
            </a:r>
            <a:r>
              <a:rPr lang="en-US" sz="1800" dirty="0"/>
              <a:t>, X86::</a:t>
            </a:r>
            <a:r>
              <a:rPr lang="en-US" sz="1800" dirty="0" err="1"/>
              <a:t>MULSSrr</a:t>
            </a:r>
            <a:r>
              <a:rPr lang="en-US" sz="1800" dirty="0"/>
              <a:t>&gt;  </a:t>
            </a:r>
            <a:r>
              <a:rPr lang="en-US" sz="1800" dirty="0">
                <a:solidFill>
                  <a:srgbClr val="7030A0"/>
                </a:solidFill>
              </a:rPr>
              <a:t>MULS</a:t>
            </a:r>
            <a:r>
              <a:rPr lang="en-US" sz="1800" dirty="0"/>
              <a:t>{};</a:t>
            </a:r>
          </a:p>
          <a:p>
            <a:r>
              <a:rPr lang="en-US" sz="1800" dirty="0" err="1" smtClean="0"/>
              <a:t>constexpr</a:t>
            </a:r>
            <a:r>
              <a:rPr lang="en-US" sz="1800" dirty="0" smtClean="0"/>
              <a:t> </a:t>
            </a:r>
            <a:r>
              <a:rPr lang="en-US" sz="1800" dirty="0" err="1">
                <a:solidFill>
                  <a:srgbClr val="C00000"/>
                </a:solidFill>
              </a:rPr>
              <a:t>mirmatch</a:t>
            </a:r>
            <a:r>
              <a:rPr lang="en-US" sz="1800" dirty="0">
                <a:solidFill>
                  <a:srgbClr val="C00000"/>
                </a:solidFill>
              </a:rPr>
              <a:t>::</a:t>
            </a:r>
            <a:r>
              <a:rPr lang="en-US" sz="1800" dirty="0" err="1">
                <a:solidFill>
                  <a:srgbClr val="C00000"/>
                </a:solidFill>
              </a:rPr>
              <a:t>OpcodeGroup</a:t>
            </a:r>
            <a:r>
              <a:rPr lang="en-US" sz="1800" dirty="0"/>
              <a:t>&lt;X86::</a:t>
            </a:r>
            <a:r>
              <a:rPr lang="en-US" sz="1800" dirty="0" err="1"/>
              <a:t>ADDSDrm</a:t>
            </a:r>
            <a:r>
              <a:rPr lang="en-US" sz="1800" dirty="0"/>
              <a:t>, X86::</a:t>
            </a:r>
            <a:r>
              <a:rPr lang="en-US" sz="1800" dirty="0" err="1"/>
              <a:t>ADDSDrr</a:t>
            </a:r>
            <a:r>
              <a:rPr lang="en-US" sz="1800" dirty="0"/>
              <a:t>,</a:t>
            </a:r>
          </a:p>
          <a:p>
            <a:r>
              <a:rPr lang="en-US" sz="1800" dirty="0" smtClean="0"/>
              <a:t>                                </a:t>
            </a:r>
            <a:r>
              <a:rPr lang="en-US" sz="1800" dirty="0"/>
              <a:t>X86::</a:t>
            </a:r>
            <a:r>
              <a:rPr lang="en-US" sz="1800" dirty="0" err="1"/>
              <a:t>ADDSSrm</a:t>
            </a:r>
            <a:r>
              <a:rPr lang="en-US" sz="1800" dirty="0"/>
              <a:t>, X86::</a:t>
            </a:r>
            <a:r>
              <a:rPr lang="en-US" sz="1800" dirty="0" err="1"/>
              <a:t>ADDSSrr</a:t>
            </a:r>
            <a:r>
              <a:rPr lang="en-US" sz="1800" dirty="0"/>
              <a:t>&gt;  </a:t>
            </a:r>
            <a:r>
              <a:rPr lang="en-US" sz="1800" dirty="0">
                <a:solidFill>
                  <a:srgbClr val="7030A0"/>
                </a:solidFill>
              </a:rPr>
              <a:t>ADDS</a:t>
            </a:r>
            <a:r>
              <a:rPr lang="en-US" sz="1800" dirty="0"/>
              <a:t>{};</a:t>
            </a:r>
          </a:p>
          <a:p>
            <a:endParaRPr lang="en-US" sz="1800" dirty="0" smtClean="0"/>
          </a:p>
          <a:p>
            <a:r>
              <a:rPr lang="en-US" sz="1800" dirty="0" smtClean="0">
                <a:solidFill>
                  <a:srgbClr val="C00000"/>
                </a:solidFill>
              </a:rPr>
              <a:t>MIRMATCHER_REGS</a:t>
            </a:r>
            <a:r>
              <a:rPr lang="en-US" sz="1800" dirty="0" smtClean="0"/>
              <a:t>(</a:t>
            </a:r>
            <a:r>
              <a:rPr lang="en-US" sz="1800" dirty="0" smtClean="0">
                <a:solidFill>
                  <a:srgbClr val="00B050"/>
                </a:solidFill>
              </a:rPr>
              <a:t>REG_X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00B050"/>
                </a:solidFill>
              </a:rPr>
              <a:t>REG_Y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00B050"/>
                </a:solidFill>
              </a:rPr>
              <a:t>REG_AX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00B050"/>
                </a:solidFill>
              </a:rPr>
              <a:t>REG_AXPY</a:t>
            </a:r>
            <a:r>
              <a:rPr lang="en-US" sz="1800" dirty="0"/>
              <a:t>);</a:t>
            </a:r>
          </a:p>
          <a:p>
            <a:r>
              <a:rPr lang="en-US" sz="1800" dirty="0" err="1" smtClean="0"/>
              <a:t>constexpr</a:t>
            </a:r>
            <a:r>
              <a:rPr lang="en-US" sz="1800" dirty="0" smtClean="0"/>
              <a:t> </a:t>
            </a:r>
            <a:r>
              <a:rPr lang="en-US" sz="1800" dirty="0"/>
              <a:t>auto </a:t>
            </a:r>
            <a:r>
              <a:rPr lang="en-US" sz="1800" dirty="0" err="1"/>
              <a:t>fmapattern</a:t>
            </a:r>
            <a:r>
              <a:rPr lang="en-US" sz="1800" dirty="0"/>
              <a:t> </a:t>
            </a:r>
            <a:r>
              <a:rPr lang="en-US" sz="1800" dirty="0" smtClean="0"/>
              <a:t>=</a:t>
            </a:r>
          </a:p>
          <a:p>
            <a:r>
              <a:rPr lang="en-US" sz="1800" dirty="0" smtClean="0"/>
              <a:t>  </a:t>
            </a:r>
            <a:r>
              <a:rPr lang="en-US" sz="1800" dirty="0" err="1" smtClean="0">
                <a:solidFill>
                  <a:srgbClr val="C00000"/>
                </a:solidFill>
              </a:rPr>
              <a:t>mirmatch</a:t>
            </a:r>
            <a:r>
              <a:rPr lang="en-US" sz="1800" dirty="0" smtClean="0">
                <a:solidFill>
                  <a:srgbClr val="C00000"/>
                </a:solidFill>
              </a:rPr>
              <a:t>::graph</a:t>
            </a:r>
            <a:r>
              <a:rPr lang="en-US" sz="1800" dirty="0" smtClean="0"/>
              <a:t>(</a:t>
            </a:r>
            <a:r>
              <a:rPr lang="en-US" sz="1800" dirty="0" smtClean="0">
                <a:solidFill>
                  <a:srgbClr val="00B050"/>
                </a:solidFill>
              </a:rPr>
              <a:t>REG_AX</a:t>
            </a:r>
            <a:r>
              <a:rPr lang="en-US" sz="1800" dirty="0" smtClean="0"/>
              <a:t>   = </a:t>
            </a:r>
            <a:r>
              <a:rPr lang="en-US" sz="1800" dirty="0" smtClean="0">
                <a:solidFill>
                  <a:srgbClr val="7030A0"/>
                </a:solidFill>
              </a:rPr>
              <a:t>MULS</a:t>
            </a:r>
            <a:r>
              <a:rPr lang="en-US" sz="1800" dirty="0" smtClean="0"/>
              <a:t>(</a:t>
            </a:r>
            <a:r>
              <a:rPr lang="en-US" sz="1800" dirty="0" err="1" smtClean="0">
                <a:solidFill>
                  <a:srgbClr val="00B050"/>
                </a:solidFill>
              </a:rPr>
              <a:t>AnyOperand</a:t>
            </a:r>
            <a:r>
              <a:rPr lang="en-US" sz="1800" dirty="0" smtClean="0"/>
              <a:t>, </a:t>
            </a:r>
            <a:r>
              <a:rPr lang="en-US" sz="1800" dirty="0" smtClean="0">
                <a:solidFill>
                  <a:srgbClr val="00B050"/>
                </a:solidFill>
              </a:rPr>
              <a:t>REG_X</a:t>
            </a:r>
            <a:r>
              <a:rPr lang="en-US" sz="1800" dirty="0" smtClean="0"/>
              <a:t>),</a:t>
            </a:r>
          </a:p>
          <a:p>
            <a:r>
              <a:rPr lang="en-US" sz="1800" dirty="0" smtClean="0"/>
              <a:t>                  </a:t>
            </a:r>
            <a:r>
              <a:rPr lang="en-US" sz="1800" dirty="0">
                <a:solidFill>
                  <a:srgbClr val="00B050"/>
                </a:solidFill>
              </a:rPr>
              <a:t>REG_AXPY</a:t>
            </a:r>
            <a:r>
              <a:rPr lang="en-US" sz="1800" dirty="0"/>
              <a:t> = </a:t>
            </a:r>
            <a:r>
              <a:rPr lang="en-US" sz="1800" dirty="0">
                <a:solidFill>
                  <a:srgbClr val="7030A0"/>
                </a:solidFill>
              </a:rPr>
              <a:t>ADDS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00B050"/>
                </a:solidFill>
              </a:rPr>
              <a:t>REG_AX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00B050"/>
                </a:solidFill>
              </a:rPr>
              <a:t>REG_Y</a:t>
            </a:r>
            <a:r>
              <a:rPr lang="en-US" sz="1800" dirty="0" smtClean="0"/>
              <a:t>)    );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 smtClean="0"/>
              <a:t>return </a:t>
            </a:r>
            <a:r>
              <a:rPr lang="en-US" sz="1800" dirty="0" err="1" smtClean="0">
                <a:solidFill>
                  <a:srgbClr val="C00000"/>
                </a:solidFill>
              </a:rPr>
              <a:t>mirmatch</a:t>
            </a:r>
            <a:r>
              <a:rPr lang="en-US" sz="1800" dirty="0">
                <a:solidFill>
                  <a:srgbClr val="C00000"/>
                </a:solidFill>
              </a:rPr>
              <a:t>::match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00B050"/>
                </a:solidFill>
              </a:rPr>
              <a:t>result</a:t>
            </a:r>
            <a:r>
              <a:rPr lang="en-US" sz="1800" dirty="0"/>
              <a:t>, </a:t>
            </a:r>
            <a:r>
              <a:rPr lang="en-US" sz="1800" dirty="0" err="1"/>
              <a:t>fmapattern</a:t>
            </a:r>
            <a:r>
              <a:rPr lang="en-US" sz="1800" dirty="0"/>
              <a:t>, </a:t>
            </a:r>
            <a:r>
              <a:rPr lang="en-US" sz="1800" dirty="0" smtClean="0">
                <a:solidFill>
                  <a:srgbClr val="00B050"/>
                </a:solidFill>
              </a:rPr>
              <a:t>pi</a:t>
            </a:r>
            <a:r>
              <a:rPr lang="en-US" sz="1800" dirty="0" smtClean="0"/>
              <a:t>);</a:t>
            </a:r>
            <a:endParaRPr lang="en-US" sz="18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7232253" y="4779200"/>
            <a:ext cx="3788661" cy="1674186"/>
            <a:chOff x="6681983" y="4800600"/>
            <a:chExt cx="3788661" cy="1674186"/>
          </a:xfrm>
        </p:grpSpPr>
        <p:grpSp>
          <p:nvGrpSpPr>
            <p:cNvPr id="8" name="Group 7"/>
            <p:cNvGrpSpPr/>
            <p:nvPr/>
          </p:nvGrpSpPr>
          <p:grpSpPr>
            <a:xfrm>
              <a:off x="7438348" y="5108377"/>
              <a:ext cx="2685585" cy="1366409"/>
              <a:chOff x="1491494" y="4687179"/>
              <a:chExt cx="2685585" cy="1366409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2039187" y="4687179"/>
                <a:ext cx="549128" cy="871988"/>
              </a:xfrm>
              <a:prstGeom prst="rect">
                <a:avLst/>
              </a:prstGeom>
              <a:solidFill>
                <a:srgbClr val="92D05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×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126509" y="5181600"/>
                <a:ext cx="549128" cy="871988"/>
              </a:xfrm>
              <a:prstGeom prst="rect">
                <a:avLst/>
              </a:prstGeom>
              <a:solidFill>
                <a:srgbClr val="92D05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+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>
                <a:off x="2595222" y="5356223"/>
                <a:ext cx="501442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1491494" y="4876800"/>
                <a:ext cx="501442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1491494" y="5311777"/>
                <a:ext cx="501442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2595222" y="5791200"/>
                <a:ext cx="501442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3675637" y="5617594"/>
                <a:ext cx="501442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/>
            <p:cNvSpPr txBox="1"/>
            <p:nvPr/>
          </p:nvSpPr>
          <p:spPr>
            <a:xfrm>
              <a:off x="7878550" y="4800600"/>
              <a:ext cx="76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7030A0"/>
                  </a:solidFill>
                </a:rPr>
                <a:t>MULS</a:t>
              </a:r>
              <a:endParaRPr lang="en-US" sz="1400" dirty="0">
                <a:solidFill>
                  <a:srgbClr val="7030A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043518" y="5263740"/>
              <a:ext cx="663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7030A0"/>
                  </a:solidFill>
                </a:rPr>
                <a:t>ADDS</a:t>
              </a:r>
              <a:endParaRPr lang="en-US" sz="1400" dirty="0">
                <a:solidFill>
                  <a:srgbClr val="7030A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681983" y="5579194"/>
              <a:ext cx="7563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>
                  <a:solidFill>
                    <a:srgbClr val="00B050"/>
                  </a:solidFill>
                </a:rPr>
                <a:t>REG_X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01425" y="5144109"/>
              <a:ext cx="5503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>
                  <a:solidFill>
                    <a:srgbClr val="00B050"/>
                  </a:solidFill>
                </a:rPr>
                <a:t>Any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878551" y="6059353"/>
              <a:ext cx="6613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>
                  <a:solidFill>
                    <a:srgbClr val="00B050"/>
                  </a:solidFill>
                </a:rPr>
                <a:t>REG_Y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576980" y="5728299"/>
              <a:ext cx="8936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00B050"/>
                  </a:solidFill>
                </a:rPr>
                <a:t>REG_AXPY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444028" y="5412827"/>
              <a:ext cx="720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00B050"/>
                  </a:solidFill>
                </a:rPr>
                <a:t>REG_AX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993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Completing the transformation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FA7D-E164-4346-B947-515706394CB3}" type="datetime1">
              <a:rPr lang="en-US" smtClean="0"/>
              <a:t>9/26/2018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Pablo Halpern, 2018 (CC BY 4.0)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// With </a:t>
            </a:r>
            <a:r>
              <a:rPr lang="en-US" sz="1800" dirty="0" err="1" smtClean="0">
                <a:solidFill>
                  <a:srgbClr val="00B050"/>
                </a:solidFill>
              </a:rPr>
              <a:t>mirmatch:MatchResult</a:t>
            </a:r>
            <a:r>
              <a:rPr lang="en-US" sz="1800" dirty="0" smtClean="0">
                <a:solidFill>
                  <a:srgbClr val="00B050"/>
                </a:solidFill>
              </a:rPr>
              <a:t> result</a:t>
            </a:r>
            <a:r>
              <a:rPr lang="en-US" sz="1800" dirty="0" smtClean="0"/>
              <a:t>, replace ADD &amp; MUL, with FMA</a:t>
            </a:r>
          </a:p>
          <a:p>
            <a:r>
              <a:rPr lang="en-US" sz="1800" dirty="0" smtClean="0"/>
              <a:t>if </a:t>
            </a:r>
            <a:r>
              <a:rPr lang="en-US" sz="1800" dirty="0"/>
              <a:t>(</a:t>
            </a:r>
            <a:r>
              <a:rPr lang="en-US" sz="1800" dirty="0" err="1"/>
              <a:t>MRI.hasOneUse</a:t>
            </a:r>
            <a:r>
              <a:rPr lang="en-US" sz="1800" dirty="0"/>
              <a:t>(result.reg(</a:t>
            </a:r>
            <a:r>
              <a:rPr lang="en-US" sz="1800" dirty="0">
                <a:solidFill>
                  <a:srgbClr val="00B050"/>
                </a:solidFill>
              </a:rPr>
              <a:t>REG_AX</a:t>
            </a:r>
            <a:r>
              <a:rPr lang="en-US" sz="1800" dirty="0"/>
              <a:t>))) </a:t>
            </a:r>
            <a:r>
              <a:rPr lang="en-US" sz="1800" dirty="0" smtClean="0"/>
              <a:t>{</a:t>
            </a:r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MachineInstr</a:t>
            </a:r>
            <a:r>
              <a:rPr lang="en-US" sz="1800" dirty="0"/>
              <a:t>* </a:t>
            </a:r>
            <a:r>
              <a:rPr lang="en-US" sz="1800" dirty="0" err="1">
                <a:solidFill>
                  <a:srgbClr val="7030A0"/>
                </a:solidFill>
              </a:rPr>
              <a:t>mul</a:t>
            </a:r>
            <a:r>
              <a:rPr lang="en-US" sz="1800" dirty="0"/>
              <a:t> = </a:t>
            </a:r>
            <a:r>
              <a:rPr lang="en-US" sz="1800" dirty="0" err="1">
                <a:solidFill>
                  <a:srgbClr val="C00000"/>
                </a:solidFill>
              </a:rPr>
              <a:t>result.instr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7030A0"/>
                </a:solidFill>
              </a:rPr>
              <a:t>REG_AX   = MULS(</a:t>
            </a:r>
            <a:r>
              <a:rPr lang="en-US" sz="1800" dirty="0" err="1">
                <a:solidFill>
                  <a:srgbClr val="7030A0"/>
                </a:solidFill>
              </a:rPr>
              <a:t>AnyOperand</a:t>
            </a:r>
            <a:r>
              <a:rPr lang="en-US" sz="1800" dirty="0">
                <a:solidFill>
                  <a:srgbClr val="7030A0"/>
                </a:solidFill>
              </a:rPr>
              <a:t>, REG_X)</a:t>
            </a:r>
            <a:r>
              <a:rPr lang="en-US" sz="1800" dirty="0"/>
              <a:t> );</a:t>
            </a:r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MachineInstr</a:t>
            </a:r>
            <a:r>
              <a:rPr lang="en-US" sz="1800" dirty="0"/>
              <a:t>* </a:t>
            </a:r>
            <a:r>
              <a:rPr lang="en-US" sz="1800" dirty="0">
                <a:solidFill>
                  <a:srgbClr val="7030A0"/>
                </a:solidFill>
              </a:rPr>
              <a:t>add</a:t>
            </a:r>
            <a:r>
              <a:rPr lang="en-US" sz="1800" dirty="0"/>
              <a:t> = </a:t>
            </a:r>
            <a:r>
              <a:rPr lang="en-US" sz="1800" dirty="0" err="1">
                <a:solidFill>
                  <a:srgbClr val="C00000"/>
                </a:solidFill>
              </a:rPr>
              <a:t>result.instr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7030A0"/>
                </a:solidFill>
              </a:rPr>
              <a:t>REG_AXPY = ADDS(REG_AX, REG_Y)</a:t>
            </a:r>
            <a:r>
              <a:rPr lang="en-US" sz="1800" dirty="0"/>
              <a:t>     );</a:t>
            </a:r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MachineBasicBlock</a:t>
            </a:r>
            <a:r>
              <a:rPr lang="en-US" sz="1800" dirty="0"/>
              <a:t>&amp; BB = *add-&gt;</a:t>
            </a:r>
            <a:r>
              <a:rPr lang="en-US" sz="1800" dirty="0" err="1"/>
              <a:t>getParent</a:t>
            </a:r>
            <a:r>
              <a:rPr lang="en-US" sz="1800" dirty="0"/>
              <a:t>();</a:t>
            </a:r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BuildMI</a:t>
            </a:r>
            <a:r>
              <a:rPr lang="en-US" sz="1800" dirty="0" smtClean="0"/>
              <a:t>(BB</a:t>
            </a:r>
            <a:r>
              <a:rPr lang="en-US" sz="1800" dirty="0"/>
              <a:t>, add, </a:t>
            </a:r>
            <a:r>
              <a:rPr lang="en-US" sz="1800" dirty="0" err="1"/>
              <a:t>mul</a:t>
            </a:r>
            <a:r>
              <a:rPr lang="en-US" sz="1800" dirty="0"/>
              <a:t>-&gt;</a:t>
            </a:r>
            <a:r>
              <a:rPr lang="en-US" sz="1800" dirty="0" err="1"/>
              <a:t>getDebugLoc</a:t>
            </a:r>
            <a:r>
              <a:rPr lang="en-US" sz="1800" dirty="0"/>
              <a:t>(), TII-&gt;get(X86::VFMADD213SDr))</a:t>
            </a:r>
          </a:p>
          <a:p>
            <a:r>
              <a:rPr lang="en-US" sz="1800" dirty="0"/>
              <a:t>      .</a:t>
            </a:r>
            <a:r>
              <a:rPr lang="en-US" sz="1800" dirty="0" err="1"/>
              <a:t>addDef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C00000"/>
                </a:solidFill>
              </a:rPr>
              <a:t>result.reg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00B050"/>
                </a:solidFill>
              </a:rPr>
              <a:t>REG_AXPY</a:t>
            </a:r>
            <a:r>
              <a:rPr lang="en-US" sz="1800" dirty="0"/>
              <a:t>))</a:t>
            </a:r>
          </a:p>
          <a:p>
            <a:r>
              <a:rPr lang="en-US" sz="1800" dirty="0"/>
              <a:t>      .</a:t>
            </a:r>
            <a:r>
              <a:rPr lang="en-US" sz="1800" dirty="0" err="1"/>
              <a:t>addUse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C00000"/>
                </a:solidFill>
              </a:rPr>
              <a:t>result.reg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00B050"/>
                </a:solidFill>
              </a:rPr>
              <a:t>REG_X</a:t>
            </a:r>
            <a:r>
              <a:rPr lang="en-US" sz="1800" dirty="0"/>
              <a:t>))</a:t>
            </a:r>
          </a:p>
          <a:p>
            <a:r>
              <a:rPr lang="en-US" sz="1800" dirty="0"/>
              <a:t>      .add   (</a:t>
            </a:r>
            <a:r>
              <a:rPr lang="en-US" sz="1800" dirty="0" err="1"/>
              <a:t>mul</a:t>
            </a:r>
            <a:r>
              <a:rPr lang="en-US" sz="1800" dirty="0"/>
              <a:t>-&gt;</a:t>
            </a:r>
            <a:r>
              <a:rPr lang="en-US" sz="1800" dirty="0" err="1"/>
              <a:t>getOperand</a:t>
            </a:r>
            <a:r>
              <a:rPr lang="en-US" sz="1800" dirty="0"/>
              <a:t>(1))</a:t>
            </a:r>
          </a:p>
          <a:p>
            <a:r>
              <a:rPr lang="en-US" sz="1800" dirty="0"/>
              <a:t>      .</a:t>
            </a:r>
            <a:r>
              <a:rPr lang="en-US" sz="1800" dirty="0" err="1"/>
              <a:t>addUse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C00000"/>
                </a:solidFill>
              </a:rPr>
              <a:t>result.reg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00B050"/>
                </a:solidFill>
              </a:rPr>
              <a:t>REG_Y</a:t>
            </a:r>
            <a:r>
              <a:rPr lang="en-US" sz="1800" dirty="0"/>
              <a:t>));</a:t>
            </a:r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mul</a:t>
            </a:r>
            <a:r>
              <a:rPr lang="en-US" sz="1800" dirty="0" smtClean="0"/>
              <a:t>-</a:t>
            </a:r>
            <a:r>
              <a:rPr lang="en-US" sz="1800" dirty="0"/>
              <a:t>&gt;</a:t>
            </a:r>
            <a:r>
              <a:rPr lang="en-US" sz="1800" dirty="0" err="1"/>
              <a:t>eraseFromParent</a:t>
            </a:r>
            <a:r>
              <a:rPr lang="en-US" sz="1800" dirty="0"/>
              <a:t>();</a:t>
            </a:r>
          </a:p>
          <a:p>
            <a:r>
              <a:rPr lang="en-US" sz="1800" dirty="0" smtClean="0"/>
              <a:t>  add-</a:t>
            </a:r>
            <a:r>
              <a:rPr lang="en-US" sz="1800" dirty="0"/>
              <a:t>&gt;</a:t>
            </a:r>
            <a:r>
              <a:rPr lang="en-US" sz="1800" dirty="0" err="1"/>
              <a:t>eraseFromParent</a:t>
            </a:r>
            <a:r>
              <a:rPr lang="en-US" sz="1800" dirty="0" smtClean="0"/>
              <a:t>();</a:t>
            </a:r>
          </a:p>
          <a:p>
            <a:r>
              <a:rPr lang="en-US" sz="1800" dirty="0"/>
              <a:t>}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7924800" y="4572000"/>
            <a:ext cx="2869643" cy="1627965"/>
            <a:chOff x="6482221" y="4087035"/>
            <a:chExt cx="2869643" cy="1627965"/>
          </a:xfrm>
        </p:grpSpPr>
        <p:sp>
          <p:nvSpPr>
            <p:cNvPr id="16" name="Rectangle 15"/>
            <p:cNvSpPr/>
            <p:nvPr/>
          </p:nvSpPr>
          <p:spPr>
            <a:xfrm>
              <a:off x="7772400" y="4394812"/>
              <a:ext cx="710114" cy="1320188"/>
            </a:xfrm>
            <a:prstGeom prst="rect">
              <a:avLst/>
            </a:prstGeom>
            <a:solidFill>
              <a:srgbClr val="92D05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× +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7270958" y="4584433"/>
              <a:ext cx="50144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7270958" y="5041633"/>
              <a:ext cx="50144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7270958" y="5498833"/>
              <a:ext cx="50144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8503711" y="5023128"/>
              <a:ext cx="50144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7678788" y="4087035"/>
              <a:ext cx="76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7030A0"/>
                  </a:solidFill>
                </a:rPr>
                <a:t>FMA</a:t>
              </a:r>
              <a:endParaRPr lang="en-US" sz="1400" dirty="0">
                <a:solidFill>
                  <a:srgbClr val="7030A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82221" y="4888166"/>
              <a:ext cx="7563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>
                  <a:solidFill>
                    <a:srgbClr val="00B050"/>
                  </a:solidFill>
                </a:rPr>
                <a:t>REG_X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701663" y="4430544"/>
              <a:ext cx="5503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>
                  <a:solidFill>
                    <a:srgbClr val="00B050"/>
                  </a:solidFill>
                </a:rPr>
                <a:t>Any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607433" y="5345788"/>
              <a:ext cx="6613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>
                  <a:solidFill>
                    <a:srgbClr val="00B050"/>
                  </a:solidFill>
                </a:rPr>
                <a:t>REG_Y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458200" y="4712635"/>
              <a:ext cx="8936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00B050"/>
                  </a:solidFill>
                </a:rPr>
                <a:t>REG_AXPY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592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AB41865-34D3-4983-9175-287DDD04369F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04098515-0C12-46CF-BC7C-69B4A13CD5FA}">
  <ds:schemaRefs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16759</TotalTime>
  <Words>4280</Words>
  <Application>Microsoft Office PowerPoint</Application>
  <PresentationFormat>Widescreen</PresentationFormat>
  <Paragraphs>758</Paragraphs>
  <Slides>49</Slides>
  <Notes>18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Arial</vt:lpstr>
      <vt:lpstr>Calibri</vt:lpstr>
      <vt:lpstr>Calibri Light</vt:lpstr>
      <vt:lpstr>Candara</vt:lpstr>
      <vt:lpstr>Consolas</vt:lpstr>
      <vt:lpstr>Franklin Gothic Book</vt:lpstr>
      <vt:lpstr>Segoe UI</vt:lpstr>
      <vt:lpstr>Crop</vt:lpstr>
      <vt:lpstr>Using Compile-time Code Generation</vt:lpstr>
      <vt:lpstr>Introduction</vt:lpstr>
      <vt:lpstr>Warning</vt:lpstr>
      <vt:lpstr>About me</vt:lpstr>
      <vt:lpstr>Intro to MIRMatcher</vt:lpstr>
      <vt:lpstr>Problem: A simple optimization</vt:lpstr>
      <vt:lpstr>Finding the FMA pattern the hard way</vt:lpstr>
      <vt:lpstr>Finding the FMA pattern with MIRMatch</vt:lpstr>
      <vt:lpstr>Completing the transformation</vt:lpstr>
      <vt:lpstr>Design goals of MIRMatcher</vt:lpstr>
      <vt:lpstr>A loop with two induction variables</vt:lpstr>
      <vt:lpstr>Pattern matching induction variables</vt:lpstr>
      <vt:lpstr>What does that have to do with the price of tea in China?</vt:lpstr>
      <vt:lpstr>How it works</vt:lpstr>
      <vt:lpstr>Using the C++ template language as a metaprogramming language</vt:lpstr>
      <vt:lpstr>Operator overloading for fun and profit</vt:lpstr>
      <vt:lpstr>Using types as compile-time values</vt:lpstr>
      <vt:lpstr>Explicit type traits</vt:lpstr>
      <vt:lpstr>Predicate traits defined in MIRMatcher</vt:lpstr>
      <vt:lpstr>Compile-time lists</vt:lpstr>
      <vt:lpstr>Primitive type-list class</vt:lpstr>
      <vt:lpstr>Primitive type-list metafunctions</vt:lpstr>
      <vt:lpstr>Primitive type-list metafunctions (cont)</vt:lpstr>
      <vt:lpstr>A “Uniform” TypeList</vt:lpstr>
      <vt:lpstr>Uniform type lists</vt:lpstr>
      <vt:lpstr>Enforcing type list element predicate</vt:lpstr>
      <vt:lpstr>Type list base class</vt:lpstr>
      <vt:lpstr>PowerPoint Presentation</vt:lpstr>
      <vt:lpstr>Commas in the syntax</vt:lpstr>
      <vt:lpstr>Overloading operator comma safely</vt:lpstr>
      <vt:lpstr>Doesn’t anything happen at runtime?</vt:lpstr>
      <vt:lpstr>The entire recursive matching kernel</vt:lpstr>
      <vt:lpstr>Wrapping Up</vt:lpstr>
      <vt:lpstr>There’s more compile-time code (but not more time to talk about it)</vt:lpstr>
      <vt:lpstr>Ongoing work MIRMatcher wish list</vt:lpstr>
      <vt:lpstr>Conclusion</vt:lpstr>
      <vt:lpstr>References Pablo Halpern &lt;phalpern@halpernwightsoftware.com&gt;</vt:lpstr>
      <vt:lpstr>Questions?</vt:lpstr>
      <vt:lpstr>Thank You</vt:lpstr>
      <vt:lpstr>BOnus Slides: Compile-time topological sort</vt:lpstr>
      <vt:lpstr>But wait! That’s not enough!</vt:lpstr>
      <vt:lpstr>Dataflow graph sorting</vt:lpstr>
      <vt:lpstr>RegisterSet compile-time bitset</vt:lpstr>
      <vt:lpstr>Tracking register defs and uses</vt:lpstr>
      <vt:lpstr>Recursive topo sort</vt:lpstr>
      <vt:lpstr>All recursion must have a base case</vt:lpstr>
      <vt:lpstr>Bootstrapping the process</vt:lpstr>
      <vt:lpstr>PowerPoint Presentation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Compile-time Code Generation to build an LLVM IR Pattern Matcher</dc:title>
  <dc:creator>Pablo Halpern</dc:creator>
  <cp:keywords>CTPClassification=CTP_NT</cp:keywords>
  <cp:lastModifiedBy>Pablo Halpern</cp:lastModifiedBy>
  <cp:revision>312</cp:revision>
  <dcterms:created xsi:type="dcterms:W3CDTF">2018-09-13T00:11:59Z</dcterms:created>
  <dcterms:modified xsi:type="dcterms:W3CDTF">2018-09-26T22:45:46Z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TitusGUID">
    <vt:lpwstr>ac02a1d5-ac76-44ca-a7f1-daffdae9d98c</vt:lpwstr>
  </property>
  <property fmtid="{D5CDD505-2E9C-101B-9397-08002B2CF9AE}" pid="9" name="CTP_TimeStamp">
    <vt:lpwstr>2018-09-26 22:45:46Z</vt:lpwstr>
  </property>
  <property fmtid="{D5CDD505-2E9C-101B-9397-08002B2CF9AE}" pid="10" name="CTP_BU">
    <vt:lpwstr>NA</vt:lpwstr>
  </property>
  <property fmtid="{D5CDD505-2E9C-101B-9397-08002B2CF9AE}" pid="11" name="CTP_IDSID">
    <vt:lpwstr>NA</vt:lpwstr>
  </property>
  <property fmtid="{D5CDD505-2E9C-101B-9397-08002B2CF9AE}" pid="12" name="CTP_WWID">
    <vt:lpwstr>NA</vt:lpwstr>
  </property>
  <property fmtid="{D5CDD505-2E9C-101B-9397-08002B2CF9AE}" pid="13" name="CTPClassification">
    <vt:lpwstr>CTP_NT</vt:lpwstr>
  </property>
  <property fmtid="{D5CDD505-2E9C-101B-9397-08002B2CF9AE}" pid="14" name="Tfs.IsStoryboard">
    <vt:bool>true</vt:bool>
  </property>
</Properties>
</file>