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0" r:id="rId2"/>
  </p:sldMasterIdLst>
  <p:notesMasterIdLst>
    <p:notesMasterId r:id="rId38"/>
  </p:notesMasterIdLst>
  <p:sldIdLst>
    <p:sldId id="312" r:id="rId3"/>
    <p:sldId id="314" r:id="rId4"/>
    <p:sldId id="288" r:id="rId5"/>
    <p:sldId id="320" r:id="rId6"/>
    <p:sldId id="327" r:id="rId7"/>
    <p:sldId id="322" r:id="rId8"/>
    <p:sldId id="325" r:id="rId9"/>
    <p:sldId id="316" r:id="rId10"/>
    <p:sldId id="287" r:id="rId11"/>
    <p:sldId id="321" r:id="rId12"/>
    <p:sldId id="289" r:id="rId13"/>
    <p:sldId id="293" r:id="rId14"/>
    <p:sldId id="291" r:id="rId15"/>
    <p:sldId id="326" r:id="rId16"/>
    <p:sldId id="333" r:id="rId17"/>
    <p:sldId id="332" r:id="rId18"/>
    <p:sldId id="338" r:id="rId19"/>
    <p:sldId id="349" r:id="rId20"/>
    <p:sldId id="347" r:id="rId21"/>
    <p:sldId id="339" r:id="rId22"/>
    <p:sldId id="341" r:id="rId23"/>
    <p:sldId id="264" r:id="rId24"/>
    <p:sldId id="267" r:id="rId25"/>
    <p:sldId id="268" r:id="rId26"/>
    <p:sldId id="343" r:id="rId27"/>
    <p:sldId id="329" r:id="rId28"/>
    <p:sldId id="344" r:id="rId29"/>
    <p:sldId id="334" r:id="rId30"/>
    <p:sldId id="330" r:id="rId31"/>
    <p:sldId id="335" r:id="rId32"/>
    <p:sldId id="336" r:id="rId33"/>
    <p:sldId id="337" r:id="rId34"/>
    <p:sldId id="346" r:id="rId35"/>
    <p:sldId id="323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41C81-24C3-4650-BD6E-64B39324BC55}" v="17" dt="2018-10-02T22:48:40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91" autoAdjust="0"/>
  </p:normalViewPr>
  <p:slideViewPr>
    <p:cSldViewPr snapToGrid="0">
      <p:cViewPr varScale="1">
        <p:scale>
          <a:sx n="106" d="100"/>
          <a:sy n="106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ch.REDMOND\Desktop\Book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(Autosaved).xlsx]Sheet4!PivotTable5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Externally</a:t>
            </a:r>
            <a:r>
              <a:rPr lang="en-US" sz="1800" b="0" baseline="0" dirty="0">
                <a:solidFill>
                  <a:schemeClr val="tx1"/>
                </a:solidFill>
                <a:latin typeface="+mn-lt"/>
              </a:rPr>
              <a:t> Reported Windows Kernel 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Security Issues</a:t>
            </a:r>
          </a:p>
        </c:rich>
      </c:tx>
      <c:layout>
        <c:manualLayout>
          <c:xMode val="edge"/>
          <c:yMode val="edge"/>
          <c:x val="6.846206041973793E-2"/>
          <c:y val="6.1345254214217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Sheet4!$D$12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07-4F1F-840F-DF5ADE53BBCF}"/>
              </c:ext>
            </c:extLst>
          </c:dPt>
          <c:dPt>
            <c:idx val="1"/>
            <c:bubble3D val="0"/>
            <c:explosion val="9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07-4F1F-840F-DF5ADE53BBC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504B4B3-B497-422F-8FC4-832715CCF017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
</a:t>
                    </a:r>
                    <a:fld id="{F16EC2CF-EF3D-43A2-9ACC-6DB4D9E29A2E}" type="PERCENTAGE">
                      <a:rPr lang="en-US" sz="1600" baseline="0"/>
                      <a:pPr/>
                      <a:t>[PERCENTAGE]</a:t>
                    </a:fld>
                    <a:endParaRPr lang="en-US" sz="1600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707-4F1F-840F-DF5ADE53BBC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9EC8B6F-8F2C-478B-8A22-C33711AE90FE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
</a:t>
                    </a:r>
                    <a:fld id="{B4065340-3965-4EF1-B17C-1EBEDAD033F0}" type="PERCENTAGE">
                      <a:rPr lang="en-US" sz="1400" baseline="0"/>
                      <a:pPr/>
                      <a:t>[PERCENTAGE]</a:t>
                    </a:fld>
                    <a:endParaRPr lang="en-US" sz="1400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707-4F1F-840F-DF5ADE53BBCF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50505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Sheet4!$C$13:$C$15</c:f>
              <c:strCache>
                <c:ptCount val="2"/>
                <c:pt idx="0">
                  <c:v>Others</c:v>
                </c:pt>
                <c:pt idx="1">
                  <c:v>Win32k</c:v>
                </c:pt>
              </c:strCache>
            </c:strRef>
          </c:cat>
          <c:val>
            <c:numRef>
              <c:f>Sheet4!$D$13:$D$15</c:f>
              <c:numCache>
                <c:formatCode>General</c:formatCode>
                <c:ptCount val="2"/>
                <c:pt idx="0">
                  <c:v>108</c:v>
                </c:pt>
                <c:pt idx="1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7-4F1F-840F-DF5ADE53B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RCE in Browser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/>
      <dgm:spPr/>
      <dgm:t>
        <a:bodyPr/>
        <a:lstStyle/>
        <a:p>
          <a:r>
            <a:rPr lang="en-US"/>
            <a:t>ACG Bypass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BBD01728-92EA-4877-B85C-2CDCE5411679}">
      <dgm:prSet phldrT="[Text]"/>
      <dgm:spPr/>
      <dgm:t>
        <a:bodyPr/>
        <a:lstStyle/>
        <a:p>
          <a:r>
            <a:rPr lang="en-US"/>
            <a:t>Info leak (for ASLR)</a:t>
          </a:r>
        </a:p>
      </dgm:t>
    </dgm:pt>
    <dgm:pt modelId="{1FB0F22F-0D88-4AD0-9461-A9768C86AA56}" type="parTrans" cxnId="{53FDDCCA-0947-4605-A4FE-D8EF8FDDF77B}">
      <dgm:prSet/>
      <dgm:spPr/>
      <dgm:t>
        <a:bodyPr/>
        <a:lstStyle/>
        <a:p>
          <a:endParaRPr lang="en-US"/>
        </a:p>
      </dgm:t>
    </dgm:pt>
    <dgm:pt modelId="{22B8B2AD-2A15-4101-97E2-CFF527325B68}" type="sibTrans" cxnId="{53FDDCCA-0947-4605-A4FE-D8EF8FDDF77B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3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3"/>
      <dgm:spPr/>
    </dgm:pt>
    <dgm:pt modelId="{BADE7AC8-2CE3-43A7-8CC7-BB1630BD7E7A}" type="pres">
      <dgm:prSet presAssocID="{5985522B-D648-44E2-8F53-82B4221951FF}" presName="gear1dstNode" presStyleLbl="node1" presStyleIdx="0" presStyleCnt="3"/>
      <dgm:spPr/>
    </dgm:pt>
    <dgm:pt modelId="{EF257F2C-9EA6-4609-97A0-6351EEF67C0A}" type="pres">
      <dgm:prSet presAssocID="{FDA3435B-3EEA-4AE0-B7A0-46BF239E7505}" presName="gear2" presStyleLbl="node1" presStyleIdx="1" presStyleCnt="3" custAng="2107789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3"/>
      <dgm:spPr/>
    </dgm:pt>
    <dgm:pt modelId="{61C4B464-60ED-43D2-AB8A-9BFB336F1573}" type="pres">
      <dgm:prSet presAssocID="{FDA3435B-3EEA-4AE0-B7A0-46BF239E7505}" presName="gear2dstNode" presStyleLbl="node1" presStyleIdx="1" presStyleCnt="3"/>
      <dgm:spPr/>
    </dgm:pt>
    <dgm:pt modelId="{176C1A30-7EB7-4D3F-9276-0702E94D48AB}" type="pres">
      <dgm:prSet presAssocID="{BBD01728-92EA-4877-B85C-2CDCE5411679}" presName="gear3" presStyleLbl="node1" presStyleIdx="2" presStyleCnt="3"/>
      <dgm:spPr/>
    </dgm:pt>
    <dgm:pt modelId="{0D449E78-5DAD-45DB-935C-E460DA33F86E}" type="pres">
      <dgm:prSet presAssocID="{BBD01728-92EA-4877-B85C-2CDCE541167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D328786-381C-4641-81E3-2FA733851E4B}" type="pres">
      <dgm:prSet presAssocID="{BBD01728-92EA-4877-B85C-2CDCE5411679}" presName="gear3srcNode" presStyleLbl="node1" presStyleIdx="2" presStyleCnt="3"/>
      <dgm:spPr/>
    </dgm:pt>
    <dgm:pt modelId="{354D21EB-6986-4C95-B1C3-C49F55598ABC}" type="pres">
      <dgm:prSet presAssocID="{BBD01728-92EA-4877-B85C-2CDCE5411679}" presName="gear3dstNode" presStyleLbl="node1" presStyleIdx="2" presStyleCnt="3"/>
      <dgm:spPr/>
    </dgm:pt>
    <dgm:pt modelId="{B86943DA-36C5-4298-A8AD-F896C7BEBFAC}" type="pres">
      <dgm:prSet presAssocID="{F528FEC2-395C-4CBF-BC27-3A145382D365}" presName="connector1" presStyleLbl="sibTrans2D1" presStyleIdx="0" presStyleCnt="3" custLinFactNeighborX="-5169" custLinFactNeighborY="1721"/>
      <dgm:spPr/>
    </dgm:pt>
    <dgm:pt modelId="{FCFF26FF-6D90-4FE9-8F7F-CA7DFA100D8C}" type="pres">
      <dgm:prSet presAssocID="{3B8EDCF1-F8FB-45B5-8FAB-383361763128}" presName="connector2" presStyleLbl="sibTrans2D1" presStyleIdx="1" presStyleCnt="3"/>
      <dgm:spPr/>
    </dgm:pt>
    <dgm:pt modelId="{8F9CB106-62F7-485A-B01B-C3718FD32BEF}" type="pres">
      <dgm:prSet presAssocID="{22B8B2AD-2A15-4101-97E2-CFF527325B68}" presName="connector3" presStyleLbl="sibTrans2D1" presStyleIdx="2" presStyleCnt="3" custAng="1365971" custLinFactNeighborX="4264" custLinFactNeighborY="2251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36FF3043-691D-460D-867F-0D5B794E23F8}" type="presOf" srcId="{BBD01728-92EA-4877-B85C-2CDCE5411679}" destId="{176C1A30-7EB7-4D3F-9276-0702E94D48AB}" srcOrd="0" destOrd="0" presId="urn:microsoft.com/office/officeart/2005/8/layout/gear1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D2B8DA69-96F7-4033-95CF-A06959FB44F8}" type="presOf" srcId="{22B8B2AD-2A15-4101-97E2-CFF527325B68}" destId="{8F9CB106-62F7-485A-B01B-C3718FD32BEF}" srcOrd="0" destOrd="0" presId="urn:microsoft.com/office/officeart/2005/8/layout/gear1"/>
    <dgm:cxn modelId="{F1AD6B4C-8EAC-4745-B696-15E195C5A624}" type="presOf" srcId="{BBD01728-92EA-4877-B85C-2CDCE5411679}" destId="{2D328786-381C-4641-81E3-2FA733851E4B}" srcOrd="2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53FDDCCA-0947-4605-A4FE-D8EF8FDDF77B}" srcId="{78005E28-9D2E-4876-A284-53A8D37CF8B0}" destId="{BBD01728-92EA-4877-B85C-2CDCE5411679}" srcOrd="2" destOrd="0" parTransId="{1FB0F22F-0D88-4AD0-9461-A9768C86AA56}" sibTransId="{22B8B2AD-2A15-4101-97E2-CFF527325B68}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B348DF1-D77D-4FD4-81C9-27123DAB5B48}" type="presOf" srcId="{BBD01728-92EA-4877-B85C-2CDCE5411679}" destId="{0D449E78-5DAD-45DB-935C-E460DA33F86E}" srcOrd="1" destOrd="0" presId="urn:microsoft.com/office/officeart/2005/8/layout/gear1"/>
    <dgm:cxn modelId="{6CF548F7-6B11-4B25-A716-42F8CF742F46}" type="presOf" srcId="{BBD01728-92EA-4877-B85C-2CDCE5411679}" destId="{354D21EB-6986-4C95-B1C3-C49F55598ABC}" srcOrd="3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FE1B3B4F-97BC-4669-8AA9-809ADAD76C01}" type="presParOf" srcId="{CE65C749-ADD6-4306-AE6D-76AC96AAE452}" destId="{176C1A30-7EB7-4D3F-9276-0702E94D48AB}" srcOrd="6" destOrd="0" presId="urn:microsoft.com/office/officeart/2005/8/layout/gear1"/>
    <dgm:cxn modelId="{DB249569-B6D1-44BC-A8DA-6771109B631A}" type="presParOf" srcId="{CE65C749-ADD6-4306-AE6D-76AC96AAE452}" destId="{0D449E78-5DAD-45DB-935C-E460DA33F86E}" srcOrd="7" destOrd="0" presId="urn:microsoft.com/office/officeart/2005/8/layout/gear1"/>
    <dgm:cxn modelId="{38AD7ED8-5368-4B56-ACB2-AD4DCAEB5A32}" type="presParOf" srcId="{CE65C749-ADD6-4306-AE6D-76AC96AAE452}" destId="{2D328786-381C-4641-81E3-2FA733851E4B}" srcOrd="8" destOrd="0" presId="urn:microsoft.com/office/officeart/2005/8/layout/gear1"/>
    <dgm:cxn modelId="{23859775-0B51-44EA-8793-E363931C4B8F}" type="presParOf" srcId="{CE65C749-ADD6-4306-AE6D-76AC96AAE452}" destId="{354D21EB-6986-4C95-B1C3-C49F55598ABC}" srcOrd="9" destOrd="0" presId="urn:microsoft.com/office/officeart/2005/8/layout/gear1"/>
    <dgm:cxn modelId="{67F5DD96-B0FA-4286-8B8F-34952709AFCE}" type="presParOf" srcId="{CE65C749-ADD6-4306-AE6D-76AC96AAE452}" destId="{B86943DA-36C5-4298-A8AD-F896C7BEBFAC}" srcOrd="10" destOrd="0" presId="urn:microsoft.com/office/officeart/2005/8/layout/gear1"/>
    <dgm:cxn modelId="{67E6C8EB-9E36-4D04-85A1-382B569B892A}" type="presParOf" srcId="{CE65C749-ADD6-4306-AE6D-76AC96AAE452}" destId="{FCFF26FF-6D90-4FE9-8F7F-CA7DFA100D8C}" srcOrd="11" destOrd="0" presId="urn:microsoft.com/office/officeart/2005/8/layout/gear1"/>
    <dgm:cxn modelId="{6FE4EDD9-D72C-4B6F-A387-754824C076BC}" type="presParOf" srcId="{CE65C749-ADD6-4306-AE6D-76AC96AAE452}" destId="{8F9CB106-62F7-485A-B01B-C3718FD32BE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RCE in Browser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/>
      <dgm:spPr/>
      <dgm:t>
        <a:bodyPr/>
        <a:lstStyle/>
        <a:p>
          <a:r>
            <a:rPr lang="en-US"/>
            <a:t>ACG Bypass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BBD01728-92EA-4877-B85C-2CDCE5411679}">
      <dgm:prSet phldrT="[Text]"/>
      <dgm:spPr/>
      <dgm:t>
        <a:bodyPr/>
        <a:lstStyle/>
        <a:p>
          <a:r>
            <a:rPr lang="en-US"/>
            <a:t>Info leak (for ASLR)</a:t>
          </a:r>
        </a:p>
      </dgm:t>
    </dgm:pt>
    <dgm:pt modelId="{1FB0F22F-0D88-4AD0-9461-A9768C86AA56}" type="parTrans" cxnId="{53FDDCCA-0947-4605-A4FE-D8EF8FDDF77B}">
      <dgm:prSet/>
      <dgm:spPr/>
      <dgm:t>
        <a:bodyPr/>
        <a:lstStyle/>
        <a:p>
          <a:endParaRPr lang="en-US"/>
        </a:p>
      </dgm:t>
    </dgm:pt>
    <dgm:pt modelId="{22B8B2AD-2A15-4101-97E2-CFF527325B68}" type="sibTrans" cxnId="{53FDDCCA-0947-4605-A4FE-D8EF8FDDF77B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3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3"/>
      <dgm:spPr/>
    </dgm:pt>
    <dgm:pt modelId="{BADE7AC8-2CE3-43A7-8CC7-BB1630BD7E7A}" type="pres">
      <dgm:prSet presAssocID="{5985522B-D648-44E2-8F53-82B4221951FF}" presName="gear1dstNode" presStyleLbl="node1" presStyleIdx="0" presStyleCnt="3"/>
      <dgm:spPr/>
    </dgm:pt>
    <dgm:pt modelId="{EF257F2C-9EA6-4609-97A0-6351EEF67C0A}" type="pres">
      <dgm:prSet presAssocID="{FDA3435B-3EEA-4AE0-B7A0-46BF239E7505}" presName="gear2" presStyleLbl="node1" presStyleIdx="1" presStyleCnt="3" custAng="2107789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3"/>
      <dgm:spPr/>
    </dgm:pt>
    <dgm:pt modelId="{61C4B464-60ED-43D2-AB8A-9BFB336F1573}" type="pres">
      <dgm:prSet presAssocID="{FDA3435B-3EEA-4AE0-B7A0-46BF239E7505}" presName="gear2dstNode" presStyleLbl="node1" presStyleIdx="1" presStyleCnt="3"/>
      <dgm:spPr/>
    </dgm:pt>
    <dgm:pt modelId="{176C1A30-7EB7-4D3F-9276-0702E94D48AB}" type="pres">
      <dgm:prSet presAssocID="{BBD01728-92EA-4877-B85C-2CDCE5411679}" presName="gear3" presStyleLbl="node1" presStyleIdx="2" presStyleCnt="3"/>
      <dgm:spPr/>
    </dgm:pt>
    <dgm:pt modelId="{0D449E78-5DAD-45DB-935C-E460DA33F86E}" type="pres">
      <dgm:prSet presAssocID="{BBD01728-92EA-4877-B85C-2CDCE541167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D328786-381C-4641-81E3-2FA733851E4B}" type="pres">
      <dgm:prSet presAssocID="{BBD01728-92EA-4877-B85C-2CDCE5411679}" presName="gear3srcNode" presStyleLbl="node1" presStyleIdx="2" presStyleCnt="3"/>
      <dgm:spPr/>
    </dgm:pt>
    <dgm:pt modelId="{354D21EB-6986-4C95-B1C3-C49F55598ABC}" type="pres">
      <dgm:prSet presAssocID="{BBD01728-92EA-4877-B85C-2CDCE5411679}" presName="gear3dstNode" presStyleLbl="node1" presStyleIdx="2" presStyleCnt="3"/>
      <dgm:spPr/>
    </dgm:pt>
    <dgm:pt modelId="{B86943DA-36C5-4298-A8AD-F896C7BEBFAC}" type="pres">
      <dgm:prSet presAssocID="{F528FEC2-395C-4CBF-BC27-3A145382D365}" presName="connector1" presStyleLbl="sibTrans2D1" presStyleIdx="0" presStyleCnt="3" custLinFactNeighborX="-5169" custLinFactNeighborY="1721"/>
      <dgm:spPr/>
    </dgm:pt>
    <dgm:pt modelId="{FCFF26FF-6D90-4FE9-8F7F-CA7DFA100D8C}" type="pres">
      <dgm:prSet presAssocID="{3B8EDCF1-F8FB-45B5-8FAB-383361763128}" presName="connector2" presStyleLbl="sibTrans2D1" presStyleIdx="1" presStyleCnt="3"/>
      <dgm:spPr/>
    </dgm:pt>
    <dgm:pt modelId="{8F9CB106-62F7-485A-B01B-C3718FD32BEF}" type="pres">
      <dgm:prSet presAssocID="{22B8B2AD-2A15-4101-97E2-CFF527325B68}" presName="connector3" presStyleLbl="sibTrans2D1" presStyleIdx="2" presStyleCnt="3" custAng="1365971" custLinFactNeighborX="4264" custLinFactNeighborY="2251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36FF3043-691D-460D-867F-0D5B794E23F8}" type="presOf" srcId="{BBD01728-92EA-4877-B85C-2CDCE5411679}" destId="{176C1A30-7EB7-4D3F-9276-0702E94D48AB}" srcOrd="0" destOrd="0" presId="urn:microsoft.com/office/officeart/2005/8/layout/gear1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D2B8DA69-96F7-4033-95CF-A06959FB44F8}" type="presOf" srcId="{22B8B2AD-2A15-4101-97E2-CFF527325B68}" destId="{8F9CB106-62F7-485A-B01B-C3718FD32BEF}" srcOrd="0" destOrd="0" presId="urn:microsoft.com/office/officeart/2005/8/layout/gear1"/>
    <dgm:cxn modelId="{F1AD6B4C-8EAC-4745-B696-15E195C5A624}" type="presOf" srcId="{BBD01728-92EA-4877-B85C-2CDCE5411679}" destId="{2D328786-381C-4641-81E3-2FA733851E4B}" srcOrd="2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53FDDCCA-0947-4605-A4FE-D8EF8FDDF77B}" srcId="{78005E28-9D2E-4876-A284-53A8D37CF8B0}" destId="{BBD01728-92EA-4877-B85C-2CDCE5411679}" srcOrd="2" destOrd="0" parTransId="{1FB0F22F-0D88-4AD0-9461-A9768C86AA56}" sibTransId="{22B8B2AD-2A15-4101-97E2-CFF527325B68}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B348DF1-D77D-4FD4-81C9-27123DAB5B48}" type="presOf" srcId="{BBD01728-92EA-4877-B85C-2CDCE5411679}" destId="{0D449E78-5DAD-45DB-935C-E460DA33F86E}" srcOrd="1" destOrd="0" presId="urn:microsoft.com/office/officeart/2005/8/layout/gear1"/>
    <dgm:cxn modelId="{6CF548F7-6B11-4B25-A716-42F8CF742F46}" type="presOf" srcId="{BBD01728-92EA-4877-B85C-2CDCE5411679}" destId="{354D21EB-6986-4C95-B1C3-C49F55598ABC}" srcOrd="3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FE1B3B4F-97BC-4669-8AA9-809ADAD76C01}" type="presParOf" srcId="{CE65C749-ADD6-4306-AE6D-76AC96AAE452}" destId="{176C1A30-7EB7-4D3F-9276-0702E94D48AB}" srcOrd="6" destOrd="0" presId="urn:microsoft.com/office/officeart/2005/8/layout/gear1"/>
    <dgm:cxn modelId="{DB249569-B6D1-44BC-A8DA-6771109B631A}" type="presParOf" srcId="{CE65C749-ADD6-4306-AE6D-76AC96AAE452}" destId="{0D449E78-5DAD-45DB-935C-E460DA33F86E}" srcOrd="7" destOrd="0" presId="urn:microsoft.com/office/officeart/2005/8/layout/gear1"/>
    <dgm:cxn modelId="{38AD7ED8-5368-4B56-ACB2-AD4DCAEB5A32}" type="presParOf" srcId="{CE65C749-ADD6-4306-AE6D-76AC96AAE452}" destId="{2D328786-381C-4641-81E3-2FA733851E4B}" srcOrd="8" destOrd="0" presId="urn:microsoft.com/office/officeart/2005/8/layout/gear1"/>
    <dgm:cxn modelId="{23859775-0B51-44EA-8793-E363931C4B8F}" type="presParOf" srcId="{CE65C749-ADD6-4306-AE6D-76AC96AAE452}" destId="{354D21EB-6986-4C95-B1C3-C49F55598ABC}" srcOrd="9" destOrd="0" presId="urn:microsoft.com/office/officeart/2005/8/layout/gear1"/>
    <dgm:cxn modelId="{67F5DD96-B0FA-4286-8B8F-34952709AFCE}" type="presParOf" srcId="{CE65C749-ADD6-4306-AE6D-76AC96AAE452}" destId="{B86943DA-36C5-4298-A8AD-F896C7BEBFAC}" srcOrd="10" destOrd="0" presId="urn:microsoft.com/office/officeart/2005/8/layout/gear1"/>
    <dgm:cxn modelId="{67E6C8EB-9E36-4D04-85A1-382B569B892A}" type="presParOf" srcId="{CE65C749-ADD6-4306-AE6D-76AC96AAE452}" destId="{FCFF26FF-6D90-4FE9-8F7F-CA7DFA100D8C}" srcOrd="11" destOrd="0" presId="urn:microsoft.com/office/officeart/2005/8/layout/gear1"/>
    <dgm:cxn modelId="{6FE4EDD9-D72C-4B6F-A387-754824C076BC}" type="presParOf" srcId="{CE65C749-ADD6-4306-AE6D-76AC96AAE452}" destId="{8F9CB106-62F7-485A-B01B-C3718FD32BE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1" custAng="20802468" custLinFactNeighborX="34728" custLinFactNeighborY="19799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1"/>
      <dgm:spPr/>
    </dgm:pt>
    <dgm:pt modelId="{BADE7AC8-2CE3-43A7-8CC7-BB1630BD7E7A}" type="pres">
      <dgm:prSet presAssocID="{5985522B-D648-44E2-8F53-82B4221951FF}" presName="gear1dstNode" presStyleLbl="node1" presStyleIdx="0" presStyleCnt="1"/>
      <dgm:spPr/>
    </dgm:pt>
    <dgm:pt modelId="{B86943DA-36C5-4298-A8AD-F896C7BEBFAC}" type="pres">
      <dgm:prSet presAssocID="{F528FEC2-395C-4CBF-BC27-3A145382D365}" presName="connector1" presStyleLbl="sibTrans2D1" presStyleIdx="0" presStyleCnt="1" custAng="3904644" custScaleX="101182" custScaleY="101479" custLinFactNeighborX="15356" custLinFactNeighborY="21788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67F5DD96-B0FA-4286-8B8F-34952709AFCE}" type="presParOf" srcId="{CE65C749-ADD6-4306-AE6D-76AC96AAE452}" destId="{B86943DA-36C5-4298-A8AD-F896C7BEBFA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1" custAng="20802468" custLinFactNeighborX="34728" custLinFactNeighborY="19799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1"/>
      <dgm:spPr/>
    </dgm:pt>
    <dgm:pt modelId="{BADE7AC8-2CE3-43A7-8CC7-BB1630BD7E7A}" type="pres">
      <dgm:prSet presAssocID="{5985522B-D648-44E2-8F53-82B4221951FF}" presName="gear1dstNode" presStyleLbl="node1" presStyleIdx="0" presStyleCnt="1"/>
      <dgm:spPr/>
    </dgm:pt>
    <dgm:pt modelId="{B86943DA-36C5-4298-A8AD-F896C7BEBFAC}" type="pres">
      <dgm:prSet presAssocID="{F528FEC2-395C-4CBF-BC27-3A145382D365}" presName="connector1" presStyleLbl="sibTrans2D1" presStyleIdx="0" presStyleCnt="1" custAng="3904644" custScaleX="101182" custScaleY="101479" custLinFactNeighborX="15356" custLinFactNeighborY="21788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67F5DD96-B0FA-4286-8B8F-34952709AFCE}" type="presParOf" srcId="{CE65C749-ADD6-4306-AE6D-76AC96AAE452}" destId="{B86943DA-36C5-4298-A8AD-F896C7BEBFA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800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sz="1600"/>
            <a:t>Bypass other Mitigations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2" custAng="20536641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2"/>
      <dgm:spPr/>
    </dgm:pt>
    <dgm:pt modelId="{BADE7AC8-2CE3-43A7-8CC7-BB1630BD7E7A}" type="pres">
      <dgm:prSet presAssocID="{5985522B-D648-44E2-8F53-82B4221951FF}" presName="gear1dstNode" presStyleLbl="node1" presStyleIdx="0" presStyleCnt="2"/>
      <dgm:spPr/>
    </dgm:pt>
    <dgm:pt modelId="{EF257F2C-9EA6-4609-97A0-6351EEF67C0A}" type="pres">
      <dgm:prSet presAssocID="{FDA3435B-3EEA-4AE0-B7A0-46BF239E7505}" presName="gear2" presStyleLbl="node1" presStyleIdx="1" presStyleCnt="2" custAng="21077892" custLinFactNeighborX="-4497" custLinFactNeighborY="2351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2"/>
      <dgm:spPr/>
    </dgm:pt>
    <dgm:pt modelId="{61C4B464-60ED-43D2-AB8A-9BFB336F1573}" type="pres">
      <dgm:prSet presAssocID="{FDA3435B-3EEA-4AE0-B7A0-46BF239E7505}" presName="gear2dstNode" presStyleLbl="node1" presStyleIdx="1" presStyleCnt="2"/>
      <dgm:spPr/>
    </dgm:pt>
    <dgm:pt modelId="{B86943DA-36C5-4298-A8AD-F896C7BEBFAC}" type="pres">
      <dgm:prSet presAssocID="{F528FEC2-395C-4CBF-BC27-3A145382D365}" presName="connector1" presStyleLbl="sibTrans2D1" presStyleIdx="0" presStyleCnt="2" custAng="3904644" custScaleX="101182" custScaleY="101479" custLinFactNeighborX="-9298" custLinFactNeighborY="7771"/>
      <dgm:spPr/>
    </dgm:pt>
    <dgm:pt modelId="{FCFF26FF-6D90-4FE9-8F7F-CA7DFA100D8C}" type="pres">
      <dgm:prSet presAssocID="{3B8EDCF1-F8FB-45B5-8FAB-383361763128}" presName="connector2" presStyleLbl="sibTrans2D1" presStyleIdx="1" presStyleCnt="2" custAng="19350419" custLinFactNeighborX="-7173" custLinFactNeighborY="26142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67F5DD96-B0FA-4286-8B8F-34952709AFCE}" type="presParOf" srcId="{CE65C749-ADD6-4306-AE6D-76AC96AAE452}" destId="{B86943DA-36C5-4298-A8AD-F896C7BEBFAC}" srcOrd="6" destOrd="0" presId="urn:microsoft.com/office/officeart/2005/8/layout/gear1"/>
    <dgm:cxn modelId="{67E6C8EB-9E36-4D04-85A1-382B569B892A}" type="presParOf" srcId="{CE65C749-ADD6-4306-AE6D-76AC96AAE452}" destId="{FCFF26FF-6D90-4FE9-8F7F-CA7DFA100D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800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sz="1600"/>
            <a:t>Bypass other Mitigations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2" custAng="20536641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2"/>
      <dgm:spPr/>
    </dgm:pt>
    <dgm:pt modelId="{BADE7AC8-2CE3-43A7-8CC7-BB1630BD7E7A}" type="pres">
      <dgm:prSet presAssocID="{5985522B-D648-44E2-8F53-82B4221951FF}" presName="gear1dstNode" presStyleLbl="node1" presStyleIdx="0" presStyleCnt="2"/>
      <dgm:spPr/>
    </dgm:pt>
    <dgm:pt modelId="{EF257F2C-9EA6-4609-97A0-6351EEF67C0A}" type="pres">
      <dgm:prSet presAssocID="{FDA3435B-3EEA-4AE0-B7A0-46BF239E7505}" presName="gear2" presStyleLbl="node1" presStyleIdx="1" presStyleCnt="2" custAng="21077892" custLinFactNeighborX="-4497" custLinFactNeighborY="2351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2"/>
      <dgm:spPr/>
    </dgm:pt>
    <dgm:pt modelId="{61C4B464-60ED-43D2-AB8A-9BFB336F1573}" type="pres">
      <dgm:prSet presAssocID="{FDA3435B-3EEA-4AE0-B7A0-46BF239E7505}" presName="gear2dstNode" presStyleLbl="node1" presStyleIdx="1" presStyleCnt="2"/>
      <dgm:spPr/>
    </dgm:pt>
    <dgm:pt modelId="{B86943DA-36C5-4298-A8AD-F896C7BEBFAC}" type="pres">
      <dgm:prSet presAssocID="{F528FEC2-395C-4CBF-BC27-3A145382D365}" presName="connector1" presStyleLbl="sibTrans2D1" presStyleIdx="0" presStyleCnt="2" custAng="3904644" custScaleX="101182" custScaleY="101479" custLinFactNeighborX="-9298" custLinFactNeighborY="7771"/>
      <dgm:spPr/>
    </dgm:pt>
    <dgm:pt modelId="{FCFF26FF-6D90-4FE9-8F7F-CA7DFA100D8C}" type="pres">
      <dgm:prSet presAssocID="{3B8EDCF1-F8FB-45B5-8FAB-383361763128}" presName="connector2" presStyleLbl="sibTrans2D1" presStyleIdx="1" presStyleCnt="2" custAng="19350419" custLinFactNeighborX="-7173" custLinFactNeighborY="26142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67F5DD96-B0FA-4286-8B8F-34952709AFCE}" type="presParOf" srcId="{CE65C749-ADD6-4306-AE6D-76AC96AAE452}" destId="{B86943DA-36C5-4298-A8AD-F896C7BEBFAC}" srcOrd="6" destOrd="0" presId="urn:microsoft.com/office/officeart/2005/8/layout/gear1"/>
    <dgm:cxn modelId="{67E6C8EB-9E36-4D04-85A1-382B569B892A}" type="presParOf" srcId="{CE65C749-ADD6-4306-AE6D-76AC96AAE452}" destId="{FCFF26FF-6D90-4FE9-8F7F-CA7DFA100D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>
          <a:off x="2952286" y="1951830"/>
          <a:ext cx="2385571" cy="238557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RCE in Browser</a:t>
          </a:r>
        </a:p>
      </dsp:txBody>
      <dsp:txXfrm>
        <a:off x="3431892" y="2510639"/>
        <a:ext cx="1426359" cy="1226232"/>
      </dsp:txXfrm>
    </dsp:sp>
    <dsp:sp modelId="{EF257F2C-9EA6-4609-97A0-6351EEF67C0A}">
      <dsp:nvSpPr>
        <dsp:cNvPr id="0" name=""/>
        <dsp:cNvSpPr/>
      </dsp:nvSpPr>
      <dsp:spPr>
        <a:xfrm rot="21077892">
          <a:off x="1593899" y="1387968"/>
          <a:ext cx="1734960" cy="17349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ACG Bypass</a:t>
          </a:r>
        </a:p>
      </dsp:txBody>
      <dsp:txXfrm>
        <a:off x="2030680" y="1827389"/>
        <a:ext cx="861398" cy="856118"/>
      </dsp:txXfrm>
    </dsp:sp>
    <dsp:sp modelId="{176C1A30-7EB7-4D3F-9276-0702E94D48AB}">
      <dsp:nvSpPr>
        <dsp:cNvPr id="0" name=""/>
        <dsp:cNvSpPr/>
      </dsp:nvSpPr>
      <dsp:spPr>
        <a:xfrm rot="20700000">
          <a:off x="2565654" y="191022"/>
          <a:ext cx="1699907" cy="16999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 leak (for ASLR)</a:t>
          </a:r>
        </a:p>
      </dsp:txBody>
      <dsp:txXfrm rot="-20700000">
        <a:off x="2938493" y="563862"/>
        <a:ext cx="954228" cy="954228"/>
      </dsp:txXfrm>
    </dsp:sp>
    <dsp:sp modelId="{B86943DA-36C5-4298-A8AD-F896C7BEBFAC}">
      <dsp:nvSpPr>
        <dsp:cNvPr id="0" name=""/>
        <dsp:cNvSpPr/>
      </dsp:nvSpPr>
      <dsp:spPr>
        <a:xfrm>
          <a:off x="2642167" y="1643510"/>
          <a:ext cx="3053531" cy="3053531"/>
        </a:xfrm>
        <a:prstGeom prst="circularArrow">
          <a:avLst>
            <a:gd name="adj1" fmla="val 4688"/>
            <a:gd name="adj2" fmla="val 299029"/>
            <a:gd name="adj3" fmla="val 2519527"/>
            <a:gd name="adj4" fmla="val 1585405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>
          <a:off x="1286641" y="1003473"/>
          <a:ext cx="2218581" cy="221858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B106-62F7-485A-B01B-C3718FD32BEF}">
      <dsp:nvSpPr>
        <dsp:cNvPr id="0" name=""/>
        <dsp:cNvSpPr/>
      </dsp:nvSpPr>
      <dsp:spPr>
        <a:xfrm rot="1365971">
          <a:off x="2274446" y="-128089"/>
          <a:ext cx="2392077" cy="239207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>
          <a:off x="592431" y="680944"/>
          <a:ext cx="735225" cy="73522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RCE in Browser</a:t>
          </a:r>
        </a:p>
      </dsp:txBody>
      <dsp:txXfrm>
        <a:off x="740244" y="853167"/>
        <a:ext cx="439599" cy="377921"/>
      </dsp:txXfrm>
    </dsp:sp>
    <dsp:sp modelId="{EF257F2C-9EA6-4609-97A0-6351EEF67C0A}">
      <dsp:nvSpPr>
        <dsp:cNvPr id="0" name=""/>
        <dsp:cNvSpPr/>
      </dsp:nvSpPr>
      <dsp:spPr>
        <a:xfrm rot="21077892">
          <a:off x="173780" y="498583"/>
          <a:ext cx="534709" cy="5347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ACG Bypass</a:t>
          </a:r>
        </a:p>
      </dsp:txBody>
      <dsp:txXfrm>
        <a:off x="308395" y="634011"/>
        <a:ext cx="265479" cy="263853"/>
      </dsp:txXfrm>
    </dsp:sp>
    <dsp:sp modelId="{176C1A30-7EB7-4D3F-9276-0702E94D48AB}">
      <dsp:nvSpPr>
        <dsp:cNvPr id="0" name=""/>
        <dsp:cNvSpPr/>
      </dsp:nvSpPr>
      <dsp:spPr>
        <a:xfrm rot="20700000">
          <a:off x="473272" y="129689"/>
          <a:ext cx="523905" cy="52390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Info leak (for ASLR)</a:t>
          </a:r>
        </a:p>
      </dsp:txBody>
      <dsp:txXfrm rot="-20700000">
        <a:off x="588180" y="244596"/>
        <a:ext cx="294090" cy="294090"/>
      </dsp:txXfrm>
    </dsp:sp>
    <dsp:sp modelId="{B86943DA-36C5-4298-A8AD-F896C7BEBFAC}">
      <dsp:nvSpPr>
        <dsp:cNvPr id="0" name=""/>
        <dsp:cNvSpPr/>
      </dsp:nvSpPr>
      <dsp:spPr>
        <a:xfrm>
          <a:off x="469627" y="591821"/>
          <a:ext cx="941088" cy="941088"/>
        </a:xfrm>
        <a:prstGeom prst="circularArrow">
          <a:avLst>
            <a:gd name="adj1" fmla="val 4687"/>
            <a:gd name="adj2" fmla="val 299029"/>
            <a:gd name="adj3" fmla="val 2351286"/>
            <a:gd name="adj4" fmla="val 162785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>
          <a:off x="79084" y="392536"/>
          <a:ext cx="683759" cy="6837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B106-62F7-485A-B01B-C3718FD32BEF}">
      <dsp:nvSpPr>
        <dsp:cNvPr id="0" name=""/>
        <dsp:cNvSpPr/>
      </dsp:nvSpPr>
      <dsp:spPr>
        <a:xfrm rot="1365971">
          <a:off x="383522" y="43792"/>
          <a:ext cx="737230" cy="7372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802468">
          <a:off x="626012" y="680560"/>
          <a:ext cx="873565" cy="87356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Code execution in Kernel</a:t>
          </a:r>
        </a:p>
      </dsp:txBody>
      <dsp:txXfrm>
        <a:off x="799881" y="885393"/>
        <a:ext cx="522315" cy="449031"/>
      </dsp:txXfrm>
    </dsp:sp>
    <dsp:sp modelId="{B86943DA-36C5-4298-A8AD-F896C7BEBFAC}">
      <dsp:nvSpPr>
        <dsp:cNvPr id="0" name=""/>
        <dsp:cNvSpPr/>
      </dsp:nvSpPr>
      <dsp:spPr>
        <a:xfrm rot="3904644">
          <a:off x="547508" y="611262"/>
          <a:ext cx="1087185" cy="1090376"/>
        </a:xfrm>
        <a:prstGeom prst="circularArrow">
          <a:avLst>
            <a:gd name="adj1" fmla="val 4878"/>
            <a:gd name="adj2" fmla="val 312630"/>
            <a:gd name="adj3" fmla="val 2816717"/>
            <a:gd name="adj4" fmla="val 157393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802468">
          <a:off x="3259676" y="1740836"/>
          <a:ext cx="2667803" cy="266780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execution in Kernel</a:t>
          </a:r>
        </a:p>
      </dsp:txBody>
      <dsp:txXfrm>
        <a:off x="3790659" y="2366381"/>
        <a:ext cx="1595109" cy="1371306"/>
      </dsp:txXfrm>
    </dsp:sp>
    <dsp:sp modelId="{B86943DA-36C5-4298-A8AD-F896C7BEBFAC}">
      <dsp:nvSpPr>
        <dsp:cNvPr id="0" name=""/>
        <dsp:cNvSpPr/>
      </dsp:nvSpPr>
      <dsp:spPr>
        <a:xfrm rot="3904644">
          <a:off x="2960203" y="1438629"/>
          <a:ext cx="3320184" cy="3329930"/>
        </a:xfrm>
        <a:prstGeom prst="circularArrow">
          <a:avLst>
            <a:gd name="adj1" fmla="val 4878"/>
            <a:gd name="adj2" fmla="val 312630"/>
            <a:gd name="adj3" fmla="val 3189307"/>
            <a:gd name="adj4" fmla="val 15159011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536641">
          <a:off x="3439269" y="1801933"/>
          <a:ext cx="2780617" cy="2780617"/>
        </a:xfrm>
        <a:prstGeom prst="gear9">
          <a:avLst/>
        </a:prstGeom>
        <a:solidFill>
          <a:schemeClr val="accent1">
            <a:hueOff val="0"/>
            <a:satOff val="0"/>
            <a:lum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execution in Kernel</a:t>
          </a:r>
        </a:p>
      </dsp:txBody>
      <dsp:txXfrm>
        <a:off x="3990895" y="2454433"/>
        <a:ext cx="1662561" cy="1429295"/>
      </dsp:txXfrm>
    </dsp:sp>
    <dsp:sp modelId="{EF257F2C-9EA6-4609-97A0-6351EEF67C0A}">
      <dsp:nvSpPr>
        <dsp:cNvPr id="0" name=""/>
        <dsp:cNvSpPr/>
      </dsp:nvSpPr>
      <dsp:spPr>
        <a:xfrm rot="21077892">
          <a:off x="1764993" y="1587722"/>
          <a:ext cx="2022267" cy="2022267"/>
        </a:xfrm>
        <a:prstGeom prst="gear6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Bypass other Mitigations</a:t>
          </a:r>
        </a:p>
      </dsp:txBody>
      <dsp:txXfrm>
        <a:off x="2274105" y="2099911"/>
        <a:ext cx="1004043" cy="997889"/>
      </dsp:txXfrm>
    </dsp:sp>
    <dsp:sp modelId="{B86943DA-36C5-4298-A8AD-F896C7BEBFAC}">
      <dsp:nvSpPr>
        <dsp:cNvPr id="0" name=""/>
        <dsp:cNvSpPr/>
      </dsp:nvSpPr>
      <dsp:spPr>
        <a:xfrm rot="3904644">
          <a:off x="3289785" y="1522582"/>
          <a:ext cx="3460585" cy="3470743"/>
        </a:xfrm>
        <a:prstGeom prst="circularArrow">
          <a:avLst>
            <a:gd name="adj1" fmla="val 4878"/>
            <a:gd name="adj2" fmla="val 312630"/>
            <a:gd name="adj3" fmla="val 3202400"/>
            <a:gd name="adj4" fmla="val 15141928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 rot="19350419">
          <a:off x="1312303" y="1337124"/>
          <a:ext cx="2585974" cy="25859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536641">
          <a:off x="3756111" y="1931313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execution in Kernel</a:t>
          </a:r>
        </a:p>
      </dsp:txBody>
      <dsp:txXfrm>
        <a:off x="4347344" y="2630663"/>
        <a:ext cx="1781934" cy="1531918"/>
      </dsp:txXfrm>
    </dsp:sp>
    <dsp:sp modelId="{EF257F2C-9EA6-4609-97A0-6351EEF67C0A}">
      <dsp:nvSpPr>
        <dsp:cNvPr id="0" name=""/>
        <dsp:cNvSpPr/>
      </dsp:nvSpPr>
      <dsp:spPr>
        <a:xfrm rot="21077892">
          <a:off x="1961622" y="1701721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Bypass other Mitigations</a:t>
          </a:r>
        </a:p>
      </dsp:txBody>
      <dsp:txXfrm>
        <a:off x="2507288" y="2250685"/>
        <a:ext cx="1076134" cy="1069538"/>
      </dsp:txXfrm>
    </dsp:sp>
    <dsp:sp modelId="{B86943DA-36C5-4298-A8AD-F896C7BEBFAC}">
      <dsp:nvSpPr>
        <dsp:cNvPr id="0" name=""/>
        <dsp:cNvSpPr/>
      </dsp:nvSpPr>
      <dsp:spPr>
        <a:xfrm rot="3904644">
          <a:off x="3606138" y="1626475"/>
          <a:ext cx="3709057" cy="3719944"/>
        </a:xfrm>
        <a:prstGeom prst="circularArrow">
          <a:avLst>
            <a:gd name="adj1" fmla="val 4878"/>
            <a:gd name="adj2" fmla="val 312630"/>
            <a:gd name="adj3" fmla="val 3224359"/>
            <a:gd name="adj4" fmla="val 151136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 rot="19350419">
          <a:off x="1476428" y="1431838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7176-6250-4F98-9E1B-7B2AE6A716B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D3542-1005-4033-B20D-A1C054289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0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3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0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97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5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5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2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385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71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382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1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38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974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064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9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5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3" y="6029312"/>
            <a:ext cx="1673890" cy="3586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" y="366964"/>
            <a:ext cx="1730104" cy="5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307254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76873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728568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504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3711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2397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0751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7081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267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3000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18410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8110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64660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140" y="1344828"/>
            <a:ext cx="9507706" cy="1796217"/>
          </a:xfrm>
          <a:noFill/>
        </p:spPr>
        <p:txBody>
          <a:bodyPr lIns="0" tIns="0" rIns="0" bIns="0" anchor="t" anchorCtr="0"/>
          <a:lstStyle>
            <a:lvl1pPr>
              <a:defRPr lang="en-US" sz="3921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7452" y="3348057"/>
            <a:ext cx="9507394" cy="543185"/>
          </a:xfrm>
        </p:spPr>
        <p:txBody>
          <a:bodyPr lIns="0" tIns="0" rIns="0" bIns="0"/>
          <a:lstStyle>
            <a:lvl1pPr marL="0" indent="0">
              <a:buNone/>
              <a:defRPr lang="en-US" sz="3921" b="0" kern="1200" cap="none" spc="-98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17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17140" y="1344828"/>
            <a:ext cx="11205622" cy="1796217"/>
          </a:xfrm>
          <a:noFill/>
        </p:spPr>
        <p:txBody>
          <a:bodyPr lIns="0" tIns="0" rIns="0" bIns="0" anchor="t" anchorCtr="0"/>
          <a:lstStyle>
            <a:lvl1pPr>
              <a:defRPr lang="en-US" sz="3921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7452" y="3348057"/>
            <a:ext cx="9507394" cy="543185"/>
          </a:xfrm>
        </p:spPr>
        <p:txBody>
          <a:bodyPr lIns="0" tIns="0" rIns="0" bIns="0"/>
          <a:lstStyle>
            <a:lvl1pPr marL="0" indent="0">
              <a:buNone/>
              <a:defRPr lang="en-US" sz="3921" b="0" kern="1200" cap="none" spc="-98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29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17140" y="1344828"/>
            <a:ext cx="11205622" cy="1796217"/>
          </a:xfrm>
          <a:noFill/>
        </p:spPr>
        <p:txBody>
          <a:bodyPr lIns="0" tIns="0" rIns="0" bIns="0" anchor="t" anchorCtr="0"/>
          <a:lstStyle>
            <a:lvl1pPr>
              <a:defRPr lang="en-US" sz="3921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7452" y="3348057"/>
            <a:ext cx="9507394" cy="543185"/>
          </a:xfrm>
        </p:spPr>
        <p:txBody>
          <a:bodyPr lIns="0" tIns="0" rIns="0" bIns="0"/>
          <a:lstStyle>
            <a:lvl1pPr marL="0" indent="0">
              <a:buNone/>
              <a:defRPr lang="en-US" sz="3921" b="0" kern="1200" cap="none" spc="-98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30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8110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21464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1561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921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2099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209669"/>
            <a:ext cx="12192000" cy="686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1800" spc="-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6363308"/>
            <a:ext cx="12192000" cy="4946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1800" spc="-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090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Frame"/>
          <p:cNvSpPr/>
          <p:nvPr userDrawn="1"/>
        </p:nvSpPr>
        <p:spPr>
          <a:xfrm>
            <a:off x="0" y="0"/>
            <a:ext cx="12191377" cy="6858623"/>
          </a:xfrm>
          <a:custGeom>
            <a:avLst/>
            <a:gdLst>
              <a:gd name="connsiteX0" fmla="*/ 92964 w 12192000"/>
              <a:gd name="connsiteY0" fmla="*/ 91440 h 6858000"/>
              <a:gd name="connsiteX1" fmla="*/ 92964 w 12192000"/>
              <a:gd name="connsiteY1" fmla="*/ 6766560 h 6858000"/>
              <a:gd name="connsiteX2" fmla="*/ 12099036 w 12192000"/>
              <a:gd name="connsiteY2" fmla="*/ 6766560 h 6858000"/>
              <a:gd name="connsiteX3" fmla="*/ 12099036 w 12192000"/>
              <a:gd name="connsiteY3" fmla="*/ 9144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2964" y="91440"/>
                </a:moveTo>
                <a:lnTo>
                  <a:pt x="92964" y="6766560"/>
                </a:lnTo>
                <a:lnTo>
                  <a:pt x="12099036" y="6766560"/>
                </a:lnTo>
                <a:lnTo>
                  <a:pt x="12099036" y="914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0912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054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55341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1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74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2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132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314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524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6BBBA8F3-8E57-4F6A-A902-DDB8A48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5001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5253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4" name="Rectangle 3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802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8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729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02872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2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709" r:id="rId20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4464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350742" y="1"/>
            <a:ext cx="1341929" cy="4084292"/>
            <a:chOff x="0" y="0"/>
            <a:chExt cx="5486399" cy="54864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1828800" cy="1828800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ight Triangle 6"/>
            <p:cNvSpPr/>
            <p:nvPr userDrawn="1"/>
          </p:nvSpPr>
          <p:spPr bwMode="auto">
            <a:xfrm flipH="1">
              <a:off x="0" y="0"/>
              <a:ext cx="1828800" cy="1828800"/>
            </a:xfrm>
            <a:prstGeom prst="rtTriangle">
              <a:avLst/>
            </a:pr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auto">
            <a:xfrm>
              <a:off x="1828799" y="0"/>
              <a:ext cx="1828800" cy="182880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 bwMode="auto">
            <a:xfrm flipH="1">
              <a:off x="1828799" y="0"/>
              <a:ext cx="1828800" cy="1828800"/>
            </a:xfrm>
            <a:prstGeom prst="rtTriangl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</a:t>
              </a: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3657599" y="0"/>
              <a:ext cx="1828800" cy="1828800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 bwMode="auto">
            <a:xfrm flipH="1">
              <a:off x="3657599" y="0"/>
              <a:ext cx="1828800" cy="1828800"/>
            </a:xfrm>
            <a:prstGeom prst="rtTriangle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0" y="1828800"/>
              <a:ext cx="1828800" cy="1828800"/>
            </a:xfrm>
            <a:prstGeom prst="rect">
              <a:avLst/>
            </a:prstGeom>
            <a:solidFill>
              <a:srgbClr val="9696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 bwMode="auto">
            <a:xfrm flipH="1">
              <a:off x="0" y="1828800"/>
              <a:ext cx="1828800" cy="1828800"/>
            </a:xfrm>
            <a:prstGeom prst="rtTriangle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1828799" y="1828800"/>
              <a:ext cx="1828800" cy="1828800"/>
            </a:xfrm>
            <a:prstGeom prst="rect">
              <a:avLst/>
            </a:prstGeom>
            <a:solidFill>
              <a:srgbClr val="5C005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ight Triangle 15"/>
            <p:cNvSpPr/>
            <p:nvPr userDrawn="1"/>
          </p:nvSpPr>
          <p:spPr bwMode="auto">
            <a:xfrm flipH="1">
              <a:off x="1828799" y="1828800"/>
              <a:ext cx="1828800" cy="1828800"/>
            </a:xfrm>
            <a:prstGeom prst="rtTriangle">
              <a:avLst/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3657599" y="1828800"/>
              <a:ext cx="1828800" cy="1828800"/>
            </a:xfrm>
            <a:prstGeom prst="rect">
              <a:avLst/>
            </a:prstGeom>
            <a:solidFill>
              <a:srgbClr val="004B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ght Triangle 17"/>
            <p:cNvSpPr/>
            <p:nvPr userDrawn="1"/>
          </p:nvSpPr>
          <p:spPr bwMode="auto">
            <a:xfrm flipH="1">
              <a:off x="3657599" y="1828800"/>
              <a:ext cx="1828800" cy="1828800"/>
            </a:xfrm>
            <a:prstGeom prst="rtTriangl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0" y="3657600"/>
              <a:ext cx="1828800" cy="1828800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Triangle 19"/>
            <p:cNvSpPr/>
            <p:nvPr userDrawn="1"/>
          </p:nvSpPr>
          <p:spPr bwMode="auto">
            <a:xfrm flipH="1">
              <a:off x="0" y="3657600"/>
              <a:ext cx="1828800" cy="1828800"/>
            </a:xfrm>
            <a:prstGeom prst="rtTriangle">
              <a:avLst/>
            </a:prstGeom>
            <a:solidFill>
              <a:srgbClr val="E8112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1828799" y="3657600"/>
              <a:ext cx="1828800" cy="1828800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ight Triangle 21"/>
            <p:cNvSpPr/>
            <p:nvPr userDrawn="1"/>
          </p:nvSpPr>
          <p:spPr bwMode="auto">
            <a:xfrm flipH="1">
              <a:off x="1828799" y="3657600"/>
              <a:ext cx="1828800" cy="1828800"/>
            </a:xfrm>
            <a:prstGeom prst="rtTriangl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>
              <a:off x="3657599" y="3657600"/>
              <a:ext cx="1828800" cy="1828800"/>
            </a:xfrm>
            <a:prstGeom prst="rect">
              <a:avLst/>
            </a:prstGeom>
            <a:solidFill>
              <a:srgbClr val="004B1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ight Triangle 23"/>
            <p:cNvSpPr/>
            <p:nvPr userDrawn="1"/>
          </p:nvSpPr>
          <p:spPr bwMode="auto">
            <a:xfrm flipH="1">
              <a:off x="3657599" y="3657600"/>
              <a:ext cx="1828800" cy="1828800"/>
            </a:xfrm>
            <a:prstGeom prst="rtTriangl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350742" y="4267230"/>
            <a:ext cx="1341929" cy="7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708" r:id="rId16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13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7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7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Filter.sv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mmons.wikimedia.org/wiki/File:Icons8_flat_callback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freestockphotos.biz/stockphoto/1556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katfrog.wegrok.net/2013/03/netiquette-primer-part-2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jackbrummet.blogspot.com/2008_11_01_archiv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sotech.altervista.org/windows_internals/Win32KSYS.pdf" TargetMode="External"/><Relationship Id="rId7" Type="http://schemas.openxmlformats.org/officeDocument/2006/relationships/hyperlink" Target="https://improsec.com/blog/win32k-system-call-filtering-deep-div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media.blackhat.com/bh-us-11/Mandt/BH_US_11_Mandt_win32k_WP.pdf" TargetMode="External"/><Relationship Id="rId5" Type="http://schemas.openxmlformats.org/officeDocument/2006/relationships/hyperlink" Target="https://blogs.msdn.microsoft.com/ntdebugging/2007/01/04/desktop-heap-overview/" TargetMode="External"/><Relationship Id="rId4" Type="http://schemas.openxmlformats.org/officeDocument/2006/relationships/hyperlink" Target="https://www.blackhat.com/docs/us-17/wednesday/us-17-Schenk-Taking-Windows-10-Kernel-Exploitation-To-The-Next-Level%E2%80%93Leveraging-Write-What-Where-Vulnerabilities-In-Creators-Update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://www.ihumanism.org/2013/09/skepticism-a-tool-for-humanism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366" y="1007727"/>
            <a:ext cx="9606402" cy="2139688"/>
          </a:xfrm>
        </p:spPr>
        <p:txBody>
          <a:bodyPr/>
          <a:lstStyle/>
          <a:p>
            <a:r>
              <a:rPr lang="en-US"/>
              <a:t>State of Win32k Security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666" y="2169905"/>
            <a:ext cx="10423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Revisiting Insecure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6545" y="5521876"/>
            <a:ext cx="64731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/>
              <a:t>Vishal Chauhan (@</a:t>
            </a:r>
            <a:r>
              <a:rPr lang="en-US" err="1"/>
              <a:t>axsdnied</a:t>
            </a:r>
            <a:r>
              <a:rPr lang="en-US"/>
              <a:t>)</a:t>
            </a:r>
          </a:p>
          <a:p>
            <a:pPr algn="r"/>
            <a:r>
              <a:rPr lang="en-US"/>
              <a:t> Microsoft Security Response Center (MSRC) Engineering Lead</a:t>
            </a:r>
          </a:p>
          <a:p>
            <a:pPr algn="r"/>
            <a:r>
              <a:rPr lang="en-US" err="1"/>
              <a:t>DerbyCon</a:t>
            </a:r>
            <a:r>
              <a:rPr lang="en-US"/>
              <a:t> 8.0</a:t>
            </a:r>
          </a:p>
        </p:txBody>
      </p:sp>
    </p:spTree>
    <p:extLst>
      <p:ext uri="{BB962C8B-B14F-4D97-AF65-F5344CB8AC3E}">
        <p14:creationId xmlns:p14="http://schemas.microsoft.com/office/powerpoint/2010/main" val="5632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The design and redesign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2637" y="2627697"/>
            <a:ext cx="6378575" cy="1016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It’s old,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really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old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63293" y="3329935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i="1" dirty="0"/>
              <a:t>“10-22-90 </a:t>
            </a:r>
            <a:r>
              <a:rPr lang="en-US" i="1" dirty="0" err="1"/>
              <a:t>MikeHar</a:t>
            </a:r>
            <a:r>
              <a:rPr lang="en-US" i="1" dirty="0"/>
              <a:t>      Ported functions from Win 3.0 sources.”</a:t>
            </a:r>
          </a:p>
          <a:p>
            <a:r>
              <a:rPr lang="en-US" dirty="0"/>
              <a:t>—from a file in Win32k</a:t>
            </a:r>
          </a:p>
        </p:txBody>
      </p:sp>
    </p:spTree>
    <p:extLst>
      <p:ext uri="{BB962C8B-B14F-4D97-AF65-F5344CB8AC3E}">
        <p14:creationId xmlns:p14="http://schemas.microsoft.com/office/powerpoint/2010/main" val="414753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4290" y="1260306"/>
            <a:ext cx="11653523" cy="1158907"/>
          </a:xfrm>
        </p:spPr>
        <p:txBody>
          <a:bodyPr/>
          <a:lstStyle/>
          <a:p>
            <a:r>
              <a:rPr lang="en-US" sz="3200"/>
              <a:t>Most of Win32k was in User land</a:t>
            </a:r>
          </a:p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318491" y="4669764"/>
            <a:ext cx="5545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17744" y="42373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266" y="4703536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1788" y="5072868"/>
            <a:ext cx="1577131" cy="393850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Executive Services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500417" y="2830579"/>
            <a:ext cx="2885810" cy="15178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1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0579" y="2883107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1788" y="5571177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Microkernel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71787" y="5963934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2221" y="3387578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43150" y="3387578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GDI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88762" y="3937915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OS Functions</a:t>
            </a:r>
          </a:p>
        </p:txBody>
      </p:sp>
      <p:cxnSp>
        <p:nvCxnSpPr>
          <p:cNvPr id="24" name="Straight Arrow Connector 23"/>
          <p:cNvCxnSpPr>
            <a:cxnSpLocks/>
            <a:endCxn id="10" idx="0"/>
          </p:cNvCxnSpPr>
          <p:nvPr/>
        </p:nvCxnSpPr>
        <p:spPr>
          <a:xfrm>
            <a:off x="5860354" y="4348445"/>
            <a:ext cx="0" cy="724423"/>
          </a:xfrm>
          <a:prstGeom prst="straightConnector1">
            <a:avLst/>
          </a:prstGeom>
          <a:ln w="412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8031" y="3245132"/>
            <a:ext cx="961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Win32 </a:t>
            </a:r>
          </a:p>
          <a:p>
            <a:r>
              <a:rPr lang="en-US" sz="1400"/>
              <a:t>Subsystem</a:t>
            </a:r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426482" y="2427405"/>
            <a:ext cx="1258348" cy="335560"/>
          </a:xfrm>
          <a:prstGeom prst="wedgeRoundRectCallout">
            <a:avLst>
              <a:gd name="adj1" fmla="val 44500"/>
              <a:gd name="adj2" fmla="val 9500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CSRSS</a:t>
            </a:r>
          </a:p>
        </p:txBody>
      </p:sp>
    </p:spTree>
    <p:extLst>
      <p:ext uri="{BB962C8B-B14F-4D97-AF65-F5344CB8AC3E}">
        <p14:creationId xmlns:p14="http://schemas.microsoft.com/office/powerpoint/2010/main" val="369420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/>
          <p:cNvSpPr/>
          <p:nvPr/>
        </p:nvSpPr>
        <p:spPr>
          <a:xfrm>
            <a:off x="4489836" y="4356348"/>
            <a:ext cx="2885810" cy="4716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Redesign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4290" y="1260306"/>
            <a:ext cx="11653523" cy="627864"/>
          </a:xfrm>
        </p:spPr>
        <p:txBody>
          <a:bodyPr/>
          <a:lstStyle/>
          <a:p>
            <a:r>
              <a:rPr lang="en-US" sz="3200" dirty="0"/>
              <a:t>After the redesign(NT4), it was moved to Kernel land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18490" y="3889587"/>
            <a:ext cx="5545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17743" y="34571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265" y="3923359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500417" y="2830579"/>
            <a:ext cx="2885810" cy="4716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0579" y="2883107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1788" y="5571177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Microkernel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71787" y="5963934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63345" y="4447888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69495" y="4438165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GDI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877327" y="3442964"/>
            <a:ext cx="0" cy="849727"/>
          </a:xfrm>
          <a:prstGeom prst="straightConnector1">
            <a:avLst/>
          </a:prstGeom>
          <a:ln w="412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8031" y="2817542"/>
            <a:ext cx="103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CSR</a:t>
            </a:r>
          </a:p>
          <a:p>
            <a:r>
              <a:rPr lang="en-US" sz="1400"/>
              <a:t>Subsystem</a:t>
            </a:r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426482" y="2427405"/>
            <a:ext cx="1258348" cy="335560"/>
          </a:xfrm>
          <a:prstGeom prst="wedgeRoundRectCallout">
            <a:avLst>
              <a:gd name="adj1" fmla="val 44500"/>
              <a:gd name="adj2" fmla="val 9500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CSRSS</a:t>
            </a:r>
          </a:p>
        </p:txBody>
      </p:sp>
      <p:sp>
        <p:nvSpPr>
          <p:cNvPr id="27" name="Speech Bubble: Rectangle with Corners Rounded 26"/>
          <p:cNvSpPr/>
          <p:nvPr/>
        </p:nvSpPr>
        <p:spPr>
          <a:xfrm>
            <a:off x="7850851" y="4397554"/>
            <a:ext cx="1530541" cy="618656"/>
          </a:xfrm>
          <a:prstGeom prst="wedgeRoundRectCallout">
            <a:avLst>
              <a:gd name="adj1" fmla="val -88955"/>
              <a:gd name="adj2" fmla="val -980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Win32k.sys</a:t>
            </a:r>
          </a:p>
        </p:txBody>
      </p:sp>
    </p:spTree>
    <p:extLst>
      <p:ext uri="{BB962C8B-B14F-4D97-AF65-F5344CB8AC3E}">
        <p14:creationId xmlns:p14="http://schemas.microsoft.com/office/powerpoint/2010/main" val="173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Redesign: Why, you 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421052"/>
            <a:ext cx="12008104" cy="2391511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chemeClr val="accent1"/>
                </a:solidFill>
                <a:latin typeface="+mj-lt"/>
              </a:rPr>
              <a:t>Eliminated the need for shared buffers and paired threads</a:t>
            </a:r>
          </a:p>
          <a:p>
            <a:pPr lvl="1"/>
            <a:r>
              <a:rPr lang="en-US" sz="2800" dirty="0"/>
              <a:t>Results in fewer thread and context switches</a:t>
            </a:r>
          </a:p>
          <a:p>
            <a:pPr lvl="1"/>
            <a:r>
              <a:rPr lang="en-US" sz="2800" dirty="0"/>
              <a:t>Reduces memory requirements </a:t>
            </a:r>
          </a:p>
          <a:p>
            <a:pPr lvl="1"/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69240" y="3369525"/>
            <a:ext cx="10573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2800" dirty="0"/>
              <a:t>Great performance especially for graphics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240" y="5240099"/>
            <a:ext cx="101438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But …</a:t>
            </a:r>
          </a:p>
        </p:txBody>
      </p:sp>
    </p:spTree>
    <p:extLst>
      <p:ext uri="{BB962C8B-B14F-4D97-AF65-F5344CB8AC3E}">
        <p14:creationId xmlns:p14="http://schemas.microsoft.com/office/powerpoint/2010/main" val="392033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Redesign: What about security?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239" y="4332054"/>
            <a:ext cx="1057399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3200" dirty="0"/>
              <a:t>Security took a hit in favor of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6B6100-208D-40F7-B342-B69426449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77695"/>
            <a:ext cx="11653523" cy="224228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New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syscalls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User mode Callbacks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Shared data between User and Kernel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305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/>
              <a:t>Revisiting Insecure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97F48-663C-4DD1-9B4F-0E329EBF55BF}"/>
              </a:ext>
            </a:extLst>
          </p:cNvPr>
          <p:cNvSpPr txBox="1">
            <a:spLocks/>
          </p:cNvSpPr>
          <p:nvPr/>
        </p:nvSpPr>
        <p:spPr>
          <a:xfrm>
            <a:off x="739645" y="2369788"/>
            <a:ext cx="8159856" cy="301928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New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syscalls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User mode Callbacks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Shared data between User and Kernel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405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AFD-7292-4264-BB5A-166FD4E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/>
              <a:t>: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1E67-5EE9-4FD7-B15A-EE2FB4E35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073" y="1208957"/>
            <a:ext cx="11653523" cy="1280351"/>
          </a:xfrm>
        </p:spPr>
        <p:txBody>
          <a:bodyPr/>
          <a:lstStyle/>
          <a:p>
            <a:r>
              <a:rPr lang="en-US" sz="4000" dirty="0"/>
              <a:t>1100+ </a:t>
            </a:r>
            <a:r>
              <a:rPr lang="en-US" sz="4000" dirty="0" err="1"/>
              <a:t>syscalls</a:t>
            </a:r>
            <a:r>
              <a:rPr lang="en-US" sz="4000" dirty="0"/>
              <a:t> in Win32k Vs 480+ </a:t>
            </a:r>
            <a:r>
              <a:rPr lang="en-US" sz="4000" dirty="0" err="1"/>
              <a:t>syscalls</a:t>
            </a:r>
            <a:r>
              <a:rPr lang="en-US" sz="4000" dirty="0"/>
              <a:t> in NTOS</a:t>
            </a:r>
          </a:p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Wide attack surface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E385A-74E6-4F36-8100-7CBB14AD45B9}"/>
              </a:ext>
            </a:extLst>
          </p:cNvPr>
          <p:cNvSpPr/>
          <p:nvPr/>
        </p:nvSpPr>
        <p:spPr>
          <a:xfrm>
            <a:off x="369353" y="2895939"/>
            <a:ext cx="1057399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Writing secure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Syscall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?</a:t>
            </a:r>
          </a:p>
          <a:p>
            <a:r>
              <a:rPr lang="en-US" sz="3200" dirty="0"/>
              <a:t>Probing</a:t>
            </a:r>
          </a:p>
          <a:p>
            <a:r>
              <a:rPr lang="en-US" sz="3200" dirty="0"/>
              <a:t>Input validation</a:t>
            </a:r>
          </a:p>
          <a:p>
            <a:r>
              <a:rPr lang="en-US" sz="3200" dirty="0"/>
              <a:t>Exception handling</a:t>
            </a:r>
          </a:p>
          <a:p>
            <a:r>
              <a:rPr lang="en-US" sz="3200" dirty="0"/>
              <a:t>Locks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866E95-6AF7-47DC-A949-63913280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93502" y="4701812"/>
            <a:ext cx="1852094" cy="18666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0593EF-D28A-441C-87AE-5B980C444A2C}"/>
              </a:ext>
            </a:extLst>
          </p:cNvPr>
          <p:cNvSpPr txBox="1"/>
          <p:nvPr/>
        </p:nvSpPr>
        <p:spPr>
          <a:xfrm>
            <a:off x="9018166" y="6731374"/>
            <a:ext cx="3501006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s://commons.wikimedia.org/wiki/File:Filter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1528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AFD-7292-4264-BB5A-166FD4E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Revisiting Insecure Design: </a:t>
            </a:r>
            <a:r>
              <a:rPr lang="en-US" sz="4800" err="1"/>
              <a:t>Syscall</a:t>
            </a:r>
            <a:r>
              <a:rPr lang="en-US" sz="4800"/>
              <a:t> Filtering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1E67-5EE9-4FD7-B15A-EE2FB4E35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189176"/>
            <a:ext cx="11653523" cy="519526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Solution?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No Win32k policy</a:t>
            </a:r>
          </a:p>
          <a:p>
            <a:endParaRPr lang="en-US" sz="2800" dirty="0">
              <a:solidFill>
                <a:schemeClr val="tx1"/>
              </a:solidFill>
              <a:latin typeface="+mn-lt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Now what?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Applications do not needs all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syscalls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Linux has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seccomp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en-US" sz="2800" dirty="0">
              <a:solidFill>
                <a:schemeClr val="tx1"/>
              </a:solidFill>
              <a:latin typeface="+mn-lt"/>
            </a:endParaRP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Edge Filters out &gt;75% of all Win32k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syscalls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Multiple other system components use this filtering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Not available for 3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rd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party yet </a:t>
            </a:r>
          </a:p>
        </p:txBody>
      </p:sp>
    </p:spTree>
    <p:extLst>
      <p:ext uri="{BB962C8B-B14F-4D97-AF65-F5344CB8AC3E}">
        <p14:creationId xmlns:p14="http://schemas.microsoft.com/office/powerpoint/2010/main" val="373134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AFD-7292-4264-BB5A-166FD4E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Revisiting Insecure Design: </a:t>
            </a:r>
            <a:r>
              <a:rPr lang="en-US" sz="4800" err="1"/>
              <a:t>Syscall</a:t>
            </a:r>
            <a:r>
              <a:rPr lang="en-US" sz="4800"/>
              <a:t> Filtering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E385A-74E6-4F36-8100-7CBB14AD45B9}"/>
              </a:ext>
            </a:extLst>
          </p:cNvPr>
          <p:cNvSpPr/>
          <p:nvPr/>
        </p:nvSpPr>
        <p:spPr>
          <a:xfrm>
            <a:off x="350811" y="1189176"/>
            <a:ext cx="105739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3200" dirty="0"/>
              <a:t>Reduced attack surface</a:t>
            </a:r>
          </a:p>
          <a:p>
            <a:r>
              <a:rPr lang="en-US" sz="3200" dirty="0"/>
              <a:t>Cascade effect on dependent </a:t>
            </a:r>
            <a:r>
              <a:rPr lang="en-US" sz="3200" dirty="0" err="1"/>
              <a:t>syscalls</a:t>
            </a:r>
            <a:r>
              <a:rPr lang="en-US" sz="3200" dirty="0"/>
              <a:t> for exploits</a:t>
            </a:r>
          </a:p>
          <a:p>
            <a:r>
              <a:rPr lang="en-US" sz="2400" dirty="0">
                <a:latin typeface="+mj-lt"/>
              </a:rPr>
              <a:t>Like </a:t>
            </a:r>
            <a:r>
              <a:rPr lang="en-US" sz="2400" dirty="0" err="1">
                <a:latin typeface="+mj-lt"/>
              </a:rPr>
              <a:t>syscalls</a:t>
            </a:r>
            <a:r>
              <a:rPr lang="en-US" sz="2400" dirty="0">
                <a:latin typeface="+mj-lt"/>
              </a:rPr>
              <a:t> used for pool spray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FA5EE-18F3-458A-A9FF-EC5098B748C3}"/>
              </a:ext>
            </a:extLst>
          </p:cNvPr>
          <p:cNvSpPr/>
          <p:nvPr/>
        </p:nvSpPr>
        <p:spPr>
          <a:xfrm>
            <a:off x="391448" y="4335610"/>
            <a:ext cx="11533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Does it kill all exploits?</a:t>
            </a:r>
          </a:p>
          <a:p>
            <a:r>
              <a:rPr lang="en-US" sz="3200" dirty="0" err="1"/>
              <a:t>Nop</a:t>
            </a:r>
            <a:r>
              <a:rPr lang="en-US" sz="3200" dirty="0"/>
              <a:t>, but it does reduce attack surface &amp; </a:t>
            </a:r>
          </a:p>
          <a:p>
            <a:r>
              <a:rPr lang="en-US" sz="3200" dirty="0"/>
              <a:t>potentially increase exploitation cost</a:t>
            </a:r>
          </a:p>
        </p:txBody>
      </p:sp>
    </p:spTree>
    <p:extLst>
      <p:ext uri="{BB962C8B-B14F-4D97-AF65-F5344CB8AC3E}">
        <p14:creationId xmlns:p14="http://schemas.microsoft.com/office/powerpoint/2010/main" val="3858494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CBEE-6E7C-4DC7-990F-059D3A019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747771"/>
            <a:ext cx="11653523" cy="2889381"/>
          </a:xfrm>
        </p:spPr>
        <p:txBody>
          <a:bodyPr/>
          <a:lstStyle/>
          <a:p>
            <a:r>
              <a:rPr lang="en-US" dirty="0"/>
              <a:t>Unique feature of Win32k</a:t>
            </a:r>
          </a:p>
          <a:p>
            <a:r>
              <a:rPr lang="en-US" dirty="0"/>
              <a:t>Side effect of design-redesign</a:t>
            </a:r>
          </a:p>
          <a:p>
            <a:endParaRPr lang="en-US" dirty="0"/>
          </a:p>
          <a:p>
            <a:r>
              <a:rPr lang="en-US" sz="4000" dirty="0"/>
              <a:t>So what is it?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ECD4A0-351D-4F9A-AE92-9AAFF483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/>
              <a:t>Revisiting Insecure Design: User mode callbacks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9054E8-2B3E-4C32-AEA1-A87E5810F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95709" y="5361709"/>
            <a:ext cx="1496291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83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1549" y="1526719"/>
            <a:ext cx="5788575" cy="43376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Setting the stage</a:t>
            </a:r>
          </a:p>
          <a:p>
            <a:pPr marL="336145" lvl="1" indent="0">
              <a:buNone/>
            </a:pPr>
            <a:r>
              <a:rPr lang="en-US" sz="2400" dirty="0"/>
              <a:t>Typical window’s exploit</a:t>
            </a:r>
          </a:p>
          <a:p>
            <a:pPr marL="336145" lvl="1" indent="0">
              <a:buNone/>
            </a:pPr>
            <a:r>
              <a:rPr lang="en-US" sz="2400" dirty="0"/>
              <a:t>Why Win32k?</a:t>
            </a:r>
          </a:p>
          <a:p>
            <a:pPr marL="336145" lvl="1" indent="0">
              <a:buNone/>
            </a:pPr>
            <a:r>
              <a:rPr lang="en-US" sz="2400" dirty="0"/>
              <a:t>The design and redesign …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Revisiting insecure design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1617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461F37-74B7-4D6C-B287-6A0EC3F47BB1}"/>
              </a:ext>
            </a:extLst>
          </p:cNvPr>
          <p:cNvSpPr/>
          <p:nvPr/>
        </p:nvSpPr>
        <p:spPr>
          <a:xfrm>
            <a:off x="1518140" y="2243226"/>
            <a:ext cx="8012722" cy="218974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/>
              <a:t>Revisiting Insecure Design: User mode callbacks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80328" y="4872528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80326" y="6022695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SendMessage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15063" y="4569174"/>
            <a:ext cx="934955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2087515" y="2752825"/>
            <a:ext cx="3123325" cy="94612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User-mode Callback – Take some action</a:t>
            </a:r>
          </a:p>
        </p:txBody>
      </p:sp>
      <p:cxnSp>
        <p:nvCxnSpPr>
          <p:cNvPr id="18" name="Straight Arrow Connector 17"/>
          <p:cNvCxnSpPr>
            <a:cxnSpLocks/>
            <a:stCxn id="7" idx="2"/>
            <a:endCxn id="13" idx="0"/>
          </p:cNvCxnSpPr>
          <p:nvPr/>
        </p:nvCxnSpPr>
        <p:spPr>
          <a:xfrm flipH="1">
            <a:off x="7590494" y="5440698"/>
            <a:ext cx="2" cy="581997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3" idx="1"/>
            <a:endCxn id="16" idx="1"/>
          </p:cNvCxnSpPr>
          <p:nvPr/>
        </p:nvCxnSpPr>
        <p:spPr>
          <a:xfrm rot="10800000">
            <a:off x="2087516" y="3225886"/>
            <a:ext cx="3992811" cy="3080894"/>
          </a:xfrm>
          <a:prstGeom prst="bentConnector3">
            <a:avLst>
              <a:gd name="adj1" fmla="val 105725"/>
            </a:avLst>
          </a:prstGeom>
          <a:ln w="317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10104485" y="5641625"/>
            <a:ext cx="1809011" cy="887767"/>
          </a:xfrm>
          <a:prstGeom prst="round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 OBJECT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462" y="4933072"/>
            <a:ext cx="1228944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462" y="3154666"/>
            <a:ext cx="122894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5806-2949-494B-9225-21A46F6B22D4}"/>
              </a:ext>
            </a:extLst>
          </p:cNvPr>
          <p:cNvSpPr/>
          <p:nvPr/>
        </p:nvSpPr>
        <p:spPr bwMode="auto">
          <a:xfrm>
            <a:off x="6028833" y="2988625"/>
            <a:ext cx="3123325" cy="56817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EE7C6-F3C4-4B01-B89F-687347A689D0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7590496" y="3556795"/>
            <a:ext cx="0" cy="131573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F910FC-1B8B-4467-ABCC-7E91E903D3E8}"/>
              </a:ext>
            </a:extLst>
          </p:cNvPr>
          <p:cNvSpPr txBox="1"/>
          <p:nvPr/>
        </p:nvSpPr>
        <p:spPr>
          <a:xfrm>
            <a:off x="8275223" y="2288776"/>
            <a:ext cx="13896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2E4286C-0067-4000-B0C7-67FAFD814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31" y="1200046"/>
            <a:ext cx="11653523" cy="61914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32AED-07C1-4A37-B0F9-E77BEF13436F}"/>
              </a:ext>
            </a:extLst>
          </p:cNvPr>
          <p:cNvSpPr txBox="1"/>
          <p:nvPr/>
        </p:nvSpPr>
        <p:spPr>
          <a:xfrm>
            <a:off x="10437074" y="4475712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BAD95-A7FB-4579-9C9C-4DF2F405E4E2}"/>
              </a:ext>
            </a:extLst>
          </p:cNvPr>
          <p:cNvSpPr txBox="1"/>
          <p:nvPr/>
        </p:nvSpPr>
        <p:spPr>
          <a:xfrm>
            <a:off x="10437074" y="4041747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A6B1B-4844-4827-9E65-FBB5505C6CC3}"/>
              </a:ext>
            </a:extLst>
          </p:cNvPr>
          <p:cNvSpPr txBox="1"/>
          <p:nvPr/>
        </p:nvSpPr>
        <p:spPr>
          <a:xfrm>
            <a:off x="10437074" y="3607782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SendMessage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7ED2F-1C97-4D3E-A85A-658B06FEE9A7}"/>
              </a:ext>
            </a:extLst>
          </p:cNvPr>
          <p:cNvSpPr txBox="1"/>
          <p:nvPr/>
        </p:nvSpPr>
        <p:spPr>
          <a:xfrm>
            <a:off x="10437074" y="3190364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UmCallbackRoutine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10C2D1-0FFC-413E-A634-0E6FA0878D4F}"/>
              </a:ext>
            </a:extLst>
          </p:cNvPr>
          <p:cNvSpPr txBox="1"/>
          <p:nvPr/>
        </p:nvSpPr>
        <p:spPr>
          <a:xfrm>
            <a:off x="10384323" y="1390301"/>
            <a:ext cx="15776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CallStack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226483F-F84B-4A0F-A41A-035EFF6B1670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10289406" y="4258729"/>
            <a:ext cx="147668" cy="138289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8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3" grpId="0" animBg="1"/>
      <p:bldP spid="16" grpId="0" animBg="1"/>
      <p:bldP spid="30" grpId="0" animBg="1"/>
      <p:bldP spid="19" grpId="0" animBg="1"/>
      <p:bldP spid="6" grpId="0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461F37-74B7-4D6C-B287-6A0EC3F47BB1}"/>
              </a:ext>
            </a:extLst>
          </p:cNvPr>
          <p:cNvSpPr/>
          <p:nvPr/>
        </p:nvSpPr>
        <p:spPr>
          <a:xfrm>
            <a:off x="1518140" y="2243226"/>
            <a:ext cx="8012722" cy="218974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80328" y="4872528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80326" y="6022695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SendMessage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15063" y="4569174"/>
            <a:ext cx="934955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2087515" y="2752825"/>
            <a:ext cx="3123325" cy="94612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Malicious User-mode Callback</a:t>
            </a:r>
          </a:p>
        </p:txBody>
      </p:sp>
      <p:cxnSp>
        <p:nvCxnSpPr>
          <p:cNvPr id="18" name="Straight Arrow Connector 17"/>
          <p:cNvCxnSpPr>
            <a:cxnSpLocks/>
            <a:stCxn id="7" idx="2"/>
            <a:endCxn id="13" idx="0"/>
          </p:cNvCxnSpPr>
          <p:nvPr/>
        </p:nvCxnSpPr>
        <p:spPr>
          <a:xfrm flipH="1">
            <a:off x="7590494" y="5440698"/>
            <a:ext cx="2" cy="581997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3" idx="1"/>
            <a:endCxn id="16" idx="1"/>
          </p:cNvCxnSpPr>
          <p:nvPr/>
        </p:nvCxnSpPr>
        <p:spPr>
          <a:xfrm rot="10800000">
            <a:off x="2087516" y="3225886"/>
            <a:ext cx="3992811" cy="3080894"/>
          </a:xfrm>
          <a:prstGeom prst="bentConnector3">
            <a:avLst>
              <a:gd name="adj1" fmla="val 105725"/>
            </a:avLst>
          </a:prstGeom>
          <a:ln w="317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10104485" y="5641625"/>
            <a:ext cx="1809011" cy="887767"/>
          </a:xfrm>
          <a:prstGeom prst="round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 OBJECT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462" y="4933072"/>
            <a:ext cx="1228944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462" y="3154666"/>
            <a:ext cx="122894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5806-2949-494B-9225-21A46F6B22D4}"/>
              </a:ext>
            </a:extLst>
          </p:cNvPr>
          <p:cNvSpPr/>
          <p:nvPr/>
        </p:nvSpPr>
        <p:spPr bwMode="auto">
          <a:xfrm>
            <a:off x="6028833" y="2988625"/>
            <a:ext cx="3123325" cy="56817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EE7C6-F3C4-4B01-B89F-687347A689D0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7590496" y="3556795"/>
            <a:ext cx="0" cy="131573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F910FC-1B8B-4467-ABCC-7E91E903D3E8}"/>
              </a:ext>
            </a:extLst>
          </p:cNvPr>
          <p:cNvSpPr txBox="1"/>
          <p:nvPr/>
        </p:nvSpPr>
        <p:spPr>
          <a:xfrm>
            <a:off x="8275223" y="2288776"/>
            <a:ext cx="13896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2E4286C-0067-4000-B0C7-67FAFD814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31" y="1200046"/>
            <a:ext cx="11653523" cy="619144"/>
          </a:xfrm>
        </p:spPr>
        <p:txBody>
          <a:bodyPr/>
          <a:lstStyle/>
          <a:p>
            <a:r>
              <a:rPr lang="en-US"/>
              <a:t>Typical Vulnerability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32AED-07C1-4A37-B0F9-E77BEF13436F}"/>
              </a:ext>
            </a:extLst>
          </p:cNvPr>
          <p:cNvSpPr txBox="1"/>
          <p:nvPr/>
        </p:nvSpPr>
        <p:spPr>
          <a:xfrm>
            <a:off x="10437074" y="4475712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BAD95-A7FB-4579-9C9C-4DF2F405E4E2}"/>
              </a:ext>
            </a:extLst>
          </p:cNvPr>
          <p:cNvSpPr txBox="1"/>
          <p:nvPr/>
        </p:nvSpPr>
        <p:spPr>
          <a:xfrm>
            <a:off x="10437074" y="4041747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A6B1B-4844-4827-9E65-FBB5505C6CC3}"/>
              </a:ext>
            </a:extLst>
          </p:cNvPr>
          <p:cNvSpPr txBox="1"/>
          <p:nvPr/>
        </p:nvSpPr>
        <p:spPr>
          <a:xfrm>
            <a:off x="10437074" y="3607782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SendMessage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7ED2F-1C97-4D3E-A85A-658B06FEE9A7}"/>
              </a:ext>
            </a:extLst>
          </p:cNvPr>
          <p:cNvSpPr txBox="1"/>
          <p:nvPr/>
        </p:nvSpPr>
        <p:spPr>
          <a:xfrm>
            <a:off x="10437074" y="3190364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UmCallbackRoutine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10C2D1-0FFC-413E-A634-0E6FA0878D4F}"/>
              </a:ext>
            </a:extLst>
          </p:cNvPr>
          <p:cNvSpPr txBox="1"/>
          <p:nvPr/>
        </p:nvSpPr>
        <p:spPr>
          <a:xfrm>
            <a:off x="10384323" y="1390301"/>
            <a:ext cx="15776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CallStack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0E48F4F-29B1-4657-96F9-612D3A1F34BD}"/>
              </a:ext>
            </a:extLst>
          </p:cNvPr>
          <p:cNvCxnSpPr/>
          <p:nvPr/>
        </p:nvCxnSpPr>
        <p:spPr>
          <a:xfrm rot="10800000" flipV="1">
            <a:off x="10289406" y="4258729"/>
            <a:ext cx="147668" cy="138289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068868-6C4A-4233-A267-E94E6D90CF1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661785" y="3698947"/>
            <a:ext cx="3928711" cy="1173581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9972A-89EE-437E-9BAF-C4982A2E0E8B}"/>
              </a:ext>
            </a:extLst>
          </p:cNvPr>
          <p:cNvSpPr txBox="1"/>
          <p:nvPr/>
        </p:nvSpPr>
        <p:spPr>
          <a:xfrm>
            <a:off x="10434950" y="2761235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76325-274B-4BB7-9640-F58CEC804C12}"/>
              </a:ext>
            </a:extLst>
          </p:cNvPr>
          <p:cNvSpPr/>
          <p:nvPr/>
        </p:nvSpPr>
        <p:spPr bwMode="auto">
          <a:xfrm>
            <a:off x="2156783" y="4906036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KMCreateMenu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0BBBB3-FAA1-438B-8A4A-58554DEBFDBD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3649178" y="3698947"/>
            <a:ext cx="17773" cy="120708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C77B5F-44C3-49EB-9C71-C3F68806740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649178" y="3698947"/>
            <a:ext cx="3946302" cy="1173582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141182-5CEA-4033-A7A3-7922E80D360A}"/>
              </a:ext>
            </a:extLst>
          </p:cNvPr>
          <p:cNvSpPr txBox="1"/>
          <p:nvPr/>
        </p:nvSpPr>
        <p:spPr>
          <a:xfrm>
            <a:off x="10434950" y="2781864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KmCreateMenu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7D04CDB7-21B8-46E9-9692-CB5EB7669050}"/>
              </a:ext>
            </a:extLst>
          </p:cNvPr>
          <p:cNvSpPr/>
          <p:nvPr/>
        </p:nvSpPr>
        <p:spPr bwMode="auto">
          <a:xfrm>
            <a:off x="10106026" y="5631706"/>
            <a:ext cx="1809011" cy="887767"/>
          </a:xfrm>
          <a:prstGeom prst="round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Menu OBJECT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9976332-FF64-49FF-8E3D-E8A9D807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05321" y="5280519"/>
            <a:ext cx="568170" cy="5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30" grpId="0" animBg="1"/>
      <p:bldP spid="30" grpId="1" animBg="1"/>
      <p:bldP spid="34" grpId="0" animBg="1"/>
      <p:bldP spid="35" grpId="0" animBg="1"/>
      <p:bldP spid="35" grpId="1" animBg="1"/>
      <p:bldP spid="28" grpId="0" animBg="1"/>
      <p:bldP spid="28" grpId="1" animBg="1"/>
      <p:bldP spid="29" grpId="0" animBg="1"/>
      <p:bldP spid="29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385600"/>
            <a:ext cx="6338391" cy="4321183"/>
          </a:xfrm>
        </p:spPr>
        <p:txBody>
          <a:bodyPr/>
          <a:lstStyle/>
          <a:p>
            <a:r>
              <a:rPr lang="en-US" sz="4000" dirty="0"/>
              <a:t>Win32k is a stateless system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So anytime you go out of context, it need revalidation OR make sure before hand that state will remain sane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Most of UAF bugs in USER are caused by dangling stack references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2CB65-1C60-46AC-8B92-FF461491D86D}"/>
              </a:ext>
            </a:extLst>
          </p:cNvPr>
          <p:cNvSpPr/>
          <p:nvPr/>
        </p:nvSpPr>
        <p:spPr>
          <a:xfrm>
            <a:off x="269238" y="4506386"/>
            <a:ext cx="77101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</a:t>
            </a:r>
          </a:p>
          <a:p>
            <a:r>
              <a:rPr lang="en-US" sz="2800" dirty="0"/>
              <a:t>Stack Reference Tracker (SRT) tracks those stack references and sets them to NULL when an object is freed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BB6E4E-2E3C-4D57-B36C-C92D8B380086}"/>
              </a:ext>
            </a:extLst>
          </p:cNvPr>
          <p:cNvGrpSpPr/>
          <p:nvPr/>
        </p:nvGrpSpPr>
        <p:grpSpPr>
          <a:xfrm>
            <a:off x="5018314" y="815394"/>
            <a:ext cx="7453065" cy="5367692"/>
            <a:chOff x="1588654" y="569965"/>
            <a:chExt cx="8128000" cy="575309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7A143757-502E-4B19-9B37-E425968843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5750003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A8C1D7-0B8C-497F-8C2C-28A711397F19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14" name="Shape 13">
                <a:extLst>
                  <a:ext uri="{FF2B5EF4-FFF2-40B4-BE49-F238E27FC236}">
                    <a16:creationId xmlns:a16="http://schemas.microsoft.com/office/drawing/2014/main" id="{6C634F37-00A9-457B-B27E-FEFCB0A31DF6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Shape 4">
                <a:extLst>
                  <a:ext uri="{FF2B5EF4-FFF2-40B4-BE49-F238E27FC236}">
                    <a16:creationId xmlns:a16="http://schemas.microsoft.com/office/drawing/2014/main" id="{6CBF82F5-A66D-4245-A4F0-26120C4EB150}"/>
                  </a:ext>
                </a:extLst>
              </p:cNvPr>
              <p:cNvSpPr txBox="1"/>
              <p:nvPr/>
            </p:nvSpPr>
            <p:spPr>
              <a:xfrm>
                <a:off x="3508551" y="669703"/>
                <a:ext cx="1308862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Memory corruption</a:t>
                </a:r>
              </a:p>
            </p:txBody>
          </p:sp>
        </p:grp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EFD12C09-905F-4C52-BE6D-232CA32C63B9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022CDC-C0A6-4134-8082-934CBA97D6F4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12" name="Shape 11">
                <a:extLst>
                  <a:ext uri="{FF2B5EF4-FFF2-40B4-BE49-F238E27FC236}">
                    <a16:creationId xmlns:a16="http://schemas.microsoft.com/office/drawing/2014/main" id="{03067CCC-0E0F-4889-BA62-1D9406592241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tx2">
                  <a:alpha val="44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Shape 4">
                <a:extLst>
                  <a:ext uri="{FF2B5EF4-FFF2-40B4-BE49-F238E27FC236}">
                    <a16:creationId xmlns:a16="http://schemas.microsoft.com/office/drawing/2014/main" id="{CC50A86A-1E93-455E-87FA-F434C013DD6E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/>
                  <a:t>KASLR Bypass</a:t>
                </a: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2E179F66-3469-479E-BA2A-265161A0E4ED}"/>
                </a:ext>
              </a:extLst>
            </p:cNvPr>
            <p:cNvSpPr/>
            <p:nvPr/>
          </p:nvSpPr>
          <p:spPr>
            <a:xfrm rot="1175179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7FE0D590-3117-494D-B76D-228EC527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120096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06894" y="2307708"/>
            <a:ext cx="1722268" cy="4421080"/>
          </a:xfrm>
          <a:prstGeom prst="rect">
            <a:avLst/>
          </a:prstGeom>
          <a:noFill/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06894" y="3000167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06894" y="4269674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06894" y="5638315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454101" y="4209009"/>
            <a:ext cx="1740023" cy="5807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Object</a:t>
            </a:r>
          </a:p>
        </p:txBody>
      </p:sp>
      <p:cxnSp>
        <p:nvCxnSpPr>
          <p:cNvPr id="19" name="Curved Connector 18"/>
          <p:cNvCxnSpPr>
            <a:stCxn id="9" idx="0"/>
            <a:endCxn id="6" idx="3"/>
          </p:cNvCxnSpPr>
          <p:nvPr/>
        </p:nvCxnSpPr>
        <p:spPr>
          <a:xfrm rot="16200000" flipV="1">
            <a:off x="7875356" y="1760252"/>
            <a:ext cx="920318" cy="3977196"/>
          </a:xfrm>
          <a:prstGeom prst="curvedConnector2">
            <a:avLst/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  <a:endCxn id="7" idx="1"/>
          </p:cNvCxnSpPr>
          <p:nvPr/>
        </p:nvCxnSpPr>
        <p:spPr>
          <a:xfrm rot="10800000">
            <a:off x="4606894" y="4558199"/>
            <a:ext cx="12700" cy="1368641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6" idx="1"/>
          </p:cNvCxnSpPr>
          <p:nvPr/>
        </p:nvCxnSpPr>
        <p:spPr>
          <a:xfrm rot="10800000">
            <a:off x="4606894" y="3288692"/>
            <a:ext cx="12700" cy="1269507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6429" y="1808321"/>
            <a:ext cx="236301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Stack</a:t>
            </a:r>
          </a:p>
        </p:txBody>
      </p:sp>
      <p:cxnSp>
        <p:nvCxnSpPr>
          <p:cNvPr id="16" name="Curved Connector 15"/>
          <p:cNvCxnSpPr>
            <a:stCxn id="9" idx="1"/>
            <a:endCxn id="7" idx="3"/>
          </p:cNvCxnSpPr>
          <p:nvPr/>
        </p:nvCxnSpPr>
        <p:spPr>
          <a:xfrm rot="10800000" flipV="1">
            <a:off x="6346917" y="4499382"/>
            <a:ext cx="3107184" cy="58815"/>
          </a:xfrm>
          <a:prstGeom prst="curvedConnector3">
            <a:avLst>
              <a:gd name="adj1" fmla="val 46592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8" idx="3"/>
          </p:cNvCxnSpPr>
          <p:nvPr/>
        </p:nvCxnSpPr>
        <p:spPr>
          <a:xfrm rot="5400000">
            <a:off x="7766974" y="3369700"/>
            <a:ext cx="1137082" cy="3977196"/>
          </a:xfrm>
          <a:prstGeom prst="curvedConnector2">
            <a:avLst/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F907DEF-518A-4695-BB5F-0E77D98F4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19144"/>
          </a:xfrm>
        </p:spPr>
        <p:txBody>
          <a:bodyPr/>
          <a:lstStyle/>
          <a:p>
            <a:r>
              <a:rPr lang="en-US" dirty="0"/>
              <a:t>Stack reference tracking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CE2FD7B-3FBD-4523-B9F2-637FB1FE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387891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578546" y="2306454"/>
            <a:ext cx="1722268" cy="4421080"/>
          </a:xfrm>
          <a:prstGeom prst="rect">
            <a:avLst/>
          </a:prstGeom>
          <a:noFill/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8546" y="2998913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8546" y="4268420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8546" y="5637061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425753" y="4207755"/>
            <a:ext cx="1740023" cy="5807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Object</a:t>
            </a:r>
          </a:p>
        </p:txBody>
      </p:sp>
      <p:cxnSp>
        <p:nvCxnSpPr>
          <p:cNvPr id="21" name="Curved Connector 20"/>
          <p:cNvCxnSpPr>
            <a:stCxn id="8" idx="1"/>
            <a:endCxn id="7" idx="1"/>
          </p:cNvCxnSpPr>
          <p:nvPr/>
        </p:nvCxnSpPr>
        <p:spPr>
          <a:xfrm rot="10800000">
            <a:off x="4578546" y="4556945"/>
            <a:ext cx="12700" cy="1368641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6" idx="1"/>
          </p:cNvCxnSpPr>
          <p:nvPr/>
        </p:nvCxnSpPr>
        <p:spPr>
          <a:xfrm rot="10800000">
            <a:off x="4578546" y="3287438"/>
            <a:ext cx="12700" cy="1269507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6368" y="1808321"/>
            <a:ext cx="254221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Stack</a:t>
            </a:r>
          </a:p>
        </p:txBody>
      </p:sp>
      <p:cxnSp>
        <p:nvCxnSpPr>
          <p:cNvPr id="20" name="Curved Connector 19"/>
          <p:cNvCxnSpPr>
            <a:stCxn id="9" idx="2"/>
            <a:endCxn id="8" idx="3"/>
          </p:cNvCxnSpPr>
          <p:nvPr/>
        </p:nvCxnSpPr>
        <p:spPr>
          <a:xfrm rot="5400000">
            <a:off x="7738626" y="3368446"/>
            <a:ext cx="1137082" cy="3977196"/>
          </a:xfrm>
          <a:prstGeom prst="curvedConnector2">
            <a:avLst/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4560791" y="3007052"/>
            <a:ext cx="1740023" cy="577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NULL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59395" y="4258065"/>
            <a:ext cx="1740023" cy="577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NULL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559394" y="5647418"/>
            <a:ext cx="1740023" cy="577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NULL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AD34A2-AB20-4D17-B677-BDBE38BB8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19144"/>
          </a:xfrm>
        </p:spPr>
        <p:txBody>
          <a:bodyPr/>
          <a:lstStyle/>
          <a:p>
            <a:r>
              <a:rPr lang="en-US"/>
              <a:t>Stack Reference nullification on Object Destruction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BE87099-F5A9-4604-8DF3-B438486C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2760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AD34A2-AB20-4D17-B677-BDBE38BB8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342416"/>
            <a:ext cx="11653523" cy="3077766"/>
          </a:xfrm>
        </p:spPr>
        <p:txBody>
          <a:bodyPr/>
          <a:lstStyle/>
          <a:p>
            <a:r>
              <a:rPr lang="en-US" sz="3600" dirty="0"/>
              <a:t>USER objects with history of MSRC cases are getting enlightened 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Menu</a:t>
            </a:r>
          </a:p>
          <a:p>
            <a:r>
              <a:rPr lang="en-US" sz="2800" dirty="0" err="1">
                <a:solidFill>
                  <a:schemeClr val="tx1"/>
                </a:solidFill>
                <a:latin typeface="+mn-lt"/>
              </a:rPr>
              <a:t>PopUp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Menu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Windows Class</a:t>
            </a:r>
          </a:p>
          <a:p>
            <a:r>
              <a:rPr lang="en-US" sz="2800" dirty="0">
                <a:solidFill>
                  <a:schemeClr val="tx1"/>
                </a:solidFill>
              </a:rPr>
              <a:t>+More objects on opportunity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3B8FD-7491-44B0-B429-5EFA97E5BFDF}"/>
              </a:ext>
            </a:extLst>
          </p:cNvPr>
          <p:cNvSpPr/>
          <p:nvPr/>
        </p:nvSpPr>
        <p:spPr>
          <a:xfrm>
            <a:off x="271557" y="4814163"/>
            <a:ext cx="10573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3200" dirty="0"/>
              <a:t>For objects that are SRT enlightened, user mode callback based UAF becomes unexploitable.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21CF70-9BF5-4C64-B737-E3B0ACD3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380247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7" y="1268765"/>
            <a:ext cx="7154819" cy="2976065"/>
          </a:xfrm>
        </p:spPr>
        <p:txBody>
          <a:bodyPr>
            <a:normAutofit/>
          </a:bodyPr>
          <a:lstStyle/>
          <a:p>
            <a:r>
              <a:rPr lang="en-US" sz="3200" dirty="0"/>
              <a:t>Sharing data is actually fairly common between kernel and user mode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But Win32k has some unique requirements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7EDA7-EAB6-4E01-AF6E-70BB21C11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65806" y="1502681"/>
            <a:ext cx="3578255" cy="22399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87ED9-FC5B-4D2F-B994-B4AE44AA56A8}"/>
              </a:ext>
            </a:extLst>
          </p:cNvPr>
          <p:cNvSpPr txBox="1">
            <a:spLocks/>
          </p:cNvSpPr>
          <p:nvPr/>
        </p:nvSpPr>
        <p:spPr>
          <a:xfrm>
            <a:off x="269238" y="4452257"/>
            <a:ext cx="11653523" cy="1829383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 fontScale="92500" lnSpcReduction="20000"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/>
              <a:t>Handle tables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List of referenced to USER/GDI objects</a:t>
            </a:r>
          </a:p>
          <a:p>
            <a:r>
              <a:rPr lang="en-US" sz="3900" dirty="0"/>
              <a:t>Desktop heap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A subset of USER objects are shared with user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3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38200" y="4483767"/>
            <a:ext cx="8905875" cy="218974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1557" y="1231047"/>
            <a:ext cx="11653523" cy="90632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+mn-lt"/>
              </a:rPr>
              <a:t>Handle table – list of USER objects</a:t>
            </a:r>
          </a:p>
          <a:p>
            <a:r>
              <a:rPr lang="en-US" sz="2600" dirty="0">
                <a:latin typeface="+mn-lt"/>
              </a:rPr>
              <a:t>Desktop heap – host the USER objects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38200" y="4451684"/>
            <a:ext cx="8905875" cy="55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43789" y="4555956"/>
            <a:ext cx="1339516" cy="2021307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3789" y="2395185"/>
            <a:ext cx="1339516" cy="1952225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Replicated view of kernel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7812" y="4542551"/>
            <a:ext cx="1339516" cy="2034712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57812" y="2395185"/>
            <a:ext cx="1339516" cy="197015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Replicated view of kernel space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3789" y="4347410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83305" y="4347410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57812" y="4328390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97328" y="4293945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62944" y="2111984"/>
            <a:ext cx="124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 Table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0080" y="2107835"/>
            <a:ext cx="12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 heap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60228" y="4159948"/>
            <a:ext cx="105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60229" y="4464747"/>
            <a:ext cx="112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Space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1489910" y="4588046"/>
            <a:ext cx="1247273" cy="54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pointer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pOwner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1489911" y="5165559"/>
            <a:ext cx="1247273" cy="54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pointer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pOwner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1479884" y="5997101"/>
            <a:ext cx="1247273" cy="54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pointer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pOwner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nector: Elbow 54"/>
          <p:cNvCxnSpPr>
            <a:cxnSpLocks/>
            <a:endCxn id="44" idx="1"/>
          </p:cNvCxnSpPr>
          <p:nvPr/>
        </p:nvCxnSpPr>
        <p:spPr>
          <a:xfrm>
            <a:off x="2567664" y="5451009"/>
            <a:ext cx="1786036" cy="36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/>
          <p:cNvSpPr/>
          <p:nvPr/>
        </p:nvSpPr>
        <p:spPr>
          <a:xfrm>
            <a:off x="6272091" y="5015048"/>
            <a:ext cx="1132473" cy="316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7296801" y="5197522"/>
            <a:ext cx="986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69" idx="2"/>
            <a:endCxn id="48" idx="0"/>
          </p:cNvCxnSpPr>
          <p:nvPr/>
        </p:nvCxnSpPr>
        <p:spPr>
          <a:xfrm flipH="1">
            <a:off x="6827570" y="5332003"/>
            <a:ext cx="10758" cy="78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939588" y="5064253"/>
            <a:ext cx="515856" cy="374020"/>
          </a:xfrm>
          <a:prstGeom prst="rect">
            <a:avLst/>
          </a:prstGeom>
          <a:solidFill>
            <a:srgbClr val="CBE3BB"/>
          </a:solidFill>
          <a:ln>
            <a:solidFill>
              <a:srgbClr val="CBE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417344" y="5097391"/>
            <a:ext cx="105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pool</a:t>
            </a:r>
          </a:p>
        </p:txBody>
      </p: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9939588" y="5699457"/>
            <a:ext cx="477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371720" y="5523509"/>
            <a:ext cx="135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pointers</a:t>
            </a:r>
          </a:p>
        </p:txBody>
      </p:sp>
      <p:sp>
        <p:nvSpPr>
          <p:cNvPr id="4" name="Explosion: 8 Points 3"/>
          <p:cNvSpPr/>
          <p:nvPr/>
        </p:nvSpPr>
        <p:spPr bwMode="auto">
          <a:xfrm>
            <a:off x="2579095" y="4487507"/>
            <a:ext cx="447676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Explosion: 8 Points 50"/>
          <p:cNvSpPr/>
          <p:nvPr/>
        </p:nvSpPr>
        <p:spPr bwMode="auto">
          <a:xfrm>
            <a:off x="2514801" y="5054276"/>
            <a:ext cx="543127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Explosion: 8 Points 51"/>
          <p:cNvSpPr/>
          <p:nvPr/>
        </p:nvSpPr>
        <p:spPr bwMode="auto">
          <a:xfrm>
            <a:off x="7321169" y="4767456"/>
            <a:ext cx="444557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Explosion: 8 Points 56"/>
          <p:cNvSpPr/>
          <p:nvPr/>
        </p:nvSpPr>
        <p:spPr bwMode="auto">
          <a:xfrm>
            <a:off x="6780980" y="5241647"/>
            <a:ext cx="474439" cy="396111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Explosion: 8 Points 57"/>
          <p:cNvSpPr/>
          <p:nvPr/>
        </p:nvSpPr>
        <p:spPr bwMode="auto">
          <a:xfrm>
            <a:off x="10010887" y="5834822"/>
            <a:ext cx="444557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29203" y="5916291"/>
            <a:ext cx="135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Leaked pointers</a:t>
            </a:r>
          </a:p>
        </p:txBody>
      </p:sp>
      <p:cxnSp>
        <p:nvCxnSpPr>
          <p:cNvPr id="62" name="Connector: Elbow 61"/>
          <p:cNvCxnSpPr>
            <a:cxnSpLocks/>
            <a:endCxn id="45" idx="1"/>
          </p:cNvCxnSpPr>
          <p:nvPr/>
        </p:nvCxnSpPr>
        <p:spPr>
          <a:xfrm>
            <a:off x="2199836" y="5614023"/>
            <a:ext cx="2149849" cy="632344"/>
          </a:xfrm>
          <a:prstGeom prst="bentConnector3">
            <a:avLst>
              <a:gd name="adj1" fmla="val 32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xplosion: 8 Points 62"/>
          <p:cNvSpPr/>
          <p:nvPr/>
        </p:nvSpPr>
        <p:spPr bwMode="auto">
          <a:xfrm>
            <a:off x="2530974" y="5537208"/>
            <a:ext cx="454041" cy="361809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Connector: Elbow 46"/>
          <p:cNvCxnSpPr>
            <a:cxnSpLocks/>
          </p:cNvCxnSpPr>
          <p:nvPr/>
        </p:nvCxnSpPr>
        <p:spPr>
          <a:xfrm>
            <a:off x="2567664" y="4845146"/>
            <a:ext cx="3658307" cy="3625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D771B-1288-4A54-AB94-75DA000986BE}"/>
              </a:ext>
            </a:extLst>
          </p:cNvPr>
          <p:cNvSpPr/>
          <p:nvPr/>
        </p:nvSpPr>
        <p:spPr>
          <a:xfrm>
            <a:off x="4353700" y="5645986"/>
            <a:ext cx="1132473" cy="33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B142B68-BFF1-4F63-B2B6-0BB8D5947DE5}"/>
              </a:ext>
            </a:extLst>
          </p:cNvPr>
          <p:cNvSpPr/>
          <p:nvPr/>
        </p:nvSpPr>
        <p:spPr>
          <a:xfrm>
            <a:off x="4349685" y="6070178"/>
            <a:ext cx="1132473" cy="352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1E7323F-8B9D-4C6F-8F6E-87CF4E63693C}"/>
              </a:ext>
            </a:extLst>
          </p:cNvPr>
          <p:cNvSpPr/>
          <p:nvPr/>
        </p:nvSpPr>
        <p:spPr>
          <a:xfrm>
            <a:off x="8269624" y="5027224"/>
            <a:ext cx="1132473" cy="33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08F025C-7880-48AC-B18C-4B5BC7B17688}"/>
              </a:ext>
            </a:extLst>
          </p:cNvPr>
          <p:cNvSpPr/>
          <p:nvPr/>
        </p:nvSpPr>
        <p:spPr>
          <a:xfrm>
            <a:off x="6261333" y="6119327"/>
            <a:ext cx="1132473" cy="33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E3313-0D89-4FC0-A3C2-0E05D7B4D31C}"/>
              </a:ext>
            </a:extLst>
          </p:cNvPr>
          <p:cNvSpPr txBox="1"/>
          <p:nvPr/>
        </p:nvSpPr>
        <p:spPr>
          <a:xfrm>
            <a:off x="3460682" y="2163942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User32.dll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D408F347-B109-4D5F-A207-8DFCB6F3ED90}"/>
              </a:ext>
            </a:extLst>
          </p:cNvPr>
          <p:cNvSpPr/>
          <p:nvPr/>
        </p:nvSpPr>
        <p:spPr bwMode="auto">
          <a:xfrm rot="19441980">
            <a:off x="2796677" y="2934540"/>
            <a:ext cx="1136154" cy="228732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4853FD0F-CFDB-49F9-9A7E-B2F3B7771783}"/>
              </a:ext>
            </a:extLst>
          </p:cNvPr>
          <p:cNvSpPr/>
          <p:nvPr/>
        </p:nvSpPr>
        <p:spPr bwMode="auto">
          <a:xfrm rot="12371483">
            <a:off x="4914082" y="2821910"/>
            <a:ext cx="1136154" cy="228732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C0F9D6D-7E10-4E26-9717-C1DE292D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  <p:bldP spid="34" grpId="0"/>
      <p:bldP spid="35" grpId="0"/>
      <p:bldP spid="41" grpId="0" animBg="1"/>
      <p:bldP spid="42" grpId="0" animBg="1"/>
      <p:bldP spid="43" grpId="0" animBg="1"/>
      <p:bldP spid="69" grpId="0" animBg="1"/>
      <p:bldP spid="108" grpId="0"/>
      <p:bldP spid="4" grpId="0" animBg="1"/>
      <p:bldP spid="51" grpId="0" animBg="1"/>
      <p:bldP spid="52" grpId="0" animBg="1"/>
      <p:bldP spid="57" grpId="0" animBg="1"/>
      <p:bldP spid="58" grpId="0" animBg="1"/>
      <p:bldP spid="59" grpId="0"/>
      <p:bldP spid="63" grpId="0" animBg="1"/>
      <p:bldP spid="44" grpId="0" animBg="1"/>
      <p:bldP spid="45" grpId="0" animBg="1"/>
      <p:bldP spid="46" grpId="0" animBg="1"/>
      <p:bldP spid="48" grpId="0" animBg="1"/>
      <p:bldP spid="23" grpId="0"/>
      <p:bldP spid="25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2622616"/>
            <a:ext cx="11653523" cy="2634567"/>
          </a:xfrm>
        </p:spPr>
        <p:txBody>
          <a:bodyPr/>
          <a:lstStyle/>
          <a:p>
            <a:r>
              <a:rPr lang="en-US" sz="4000" dirty="0"/>
              <a:t>For Performance</a:t>
            </a:r>
          </a:p>
          <a:p>
            <a:pPr lvl="1"/>
            <a:r>
              <a:rPr lang="en-US" sz="2800" dirty="0"/>
              <a:t>Save kernel context switches</a:t>
            </a:r>
          </a:p>
          <a:p>
            <a:pPr lvl="1"/>
            <a:r>
              <a:rPr lang="en-US" sz="2800" dirty="0"/>
              <a:t>Asynchronous access</a:t>
            </a:r>
          </a:p>
          <a:p>
            <a:pPr lvl="1"/>
            <a:r>
              <a:rPr lang="en-US" sz="2800" dirty="0"/>
              <a:t>Optimizations for specific operations</a:t>
            </a:r>
          </a:p>
          <a:p>
            <a:pPr lvl="1"/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BC76DD-B73A-44D4-8512-3F4E1AF14A20}"/>
              </a:ext>
            </a:extLst>
          </p:cNvPr>
          <p:cNvSpPr txBox="1">
            <a:spLocks/>
          </p:cNvSpPr>
          <p:nvPr/>
        </p:nvSpPr>
        <p:spPr>
          <a:xfrm>
            <a:off x="269238" y="1364090"/>
            <a:ext cx="11653523" cy="8494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But Why?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00B3D0-651F-43FA-B005-7208CB2D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8BA9-CDE7-4A43-8188-721B9C202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379" y="1552384"/>
            <a:ext cx="5506923" cy="2185214"/>
          </a:xfrm>
        </p:spPr>
        <p:txBody>
          <a:bodyPr/>
          <a:lstStyle/>
          <a:p>
            <a:r>
              <a:rPr lang="en-US" sz="4800" dirty="0"/>
              <a:t>Why does it matter?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KASLR Bypass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Major cog in the Exploit Machinery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77BEC8-AE63-4AA0-852B-C62B310F8BE9}"/>
              </a:ext>
            </a:extLst>
          </p:cNvPr>
          <p:cNvGrpSpPr/>
          <p:nvPr/>
        </p:nvGrpSpPr>
        <p:grpSpPr>
          <a:xfrm>
            <a:off x="4064000" y="1189176"/>
            <a:ext cx="8128000" cy="5753095"/>
            <a:chOff x="1588654" y="569965"/>
            <a:chExt cx="8128000" cy="575309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5BB6BC8D-6C5B-4773-943A-0C41769C17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9367545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14F84E-CF3E-4CC7-9479-C6F509531238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19" name="Shape 18">
                <a:extLst>
                  <a:ext uri="{FF2B5EF4-FFF2-40B4-BE49-F238E27FC236}">
                    <a16:creationId xmlns:a16="http://schemas.microsoft.com/office/drawing/2014/main" id="{36BB046E-C104-4170-BD15-EEC876062FEA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  <a:solidFill>
                <a:schemeClr val="accent1">
                  <a:hueOff val="0"/>
                  <a:satOff val="0"/>
                  <a:lumOff val="0"/>
                  <a:alpha val="44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Shape 4">
                <a:extLst>
                  <a:ext uri="{FF2B5EF4-FFF2-40B4-BE49-F238E27FC236}">
                    <a16:creationId xmlns:a16="http://schemas.microsoft.com/office/drawing/2014/main" id="{A83BB80A-869D-49B5-A136-AFC98237DDF5}"/>
                  </a:ext>
                </a:extLst>
              </p:cNvPr>
              <p:cNvSpPr txBox="1"/>
              <p:nvPr/>
            </p:nvSpPr>
            <p:spPr>
              <a:xfrm>
                <a:off x="3625307" y="669703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/>
                  <a:t>Memory corruption</a:t>
                </a:r>
              </a:p>
            </p:txBody>
          </p:sp>
        </p:grpSp>
        <p:sp>
          <p:nvSpPr>
            <p:cNvPr id="10" name="Arrow: Circular 9">
              <a:extLst>
                <a:ext uri="{FF2B5EF4-FFF2-40B4-BE49-F238E27FC236}">
                  <a16:creationId xmlns:a16="http://schemas.microsoft.com/office/drawing/2014/main" id="{9BC489ED-5819-4326-9AE4-88BAF1FBD6EF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104A6C-6EC8-4554-BD70-2A4860F7F8BA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F2943E70-65C4-4C58-B243-4ABE8E111498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rgbClr val="321C2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Shape 4">
                <a:extLst>
                  <a:ext uri="{FF2B5EF4-FFF2-40B4-BE49-F238E27FC236}">
                    <a16:creationId xmlns:a16="http://schemas.microsoft.com/office/drawing/2014/main" id="{61BCF9E6-6415-4FFB-B277-0F992ED15101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/>
                  <a:t>KASLR Bypass</a:t>
                </a:r>
              </a:p>
            </p:txBody>
          </p:sp>
        </p:grpSp>
        <p:sp>
          <p:nvSpPr>
            <p:cNvPr id="14" name="Arrow: Circular 13">
              <a:extLst>
                <a:ext uri="{FF2B5EF4-FFF2-40B4-BE49-F238E27FC236}">
                  <a16:creationId xmlns:a16="http://schemas.microsoft.com/office/drawing/2014/main" id="{88BE2C4D-8677-490E-9D0D-037A1A62E232}"/>
                </a:ext>
              </a:extLst>
            </p:cNvPr>
            <p:cNvSpPr/>
            <p:nvPr/>
          </p:nvSpPr>
          <p:spPr>
            <a:xfrm rot="1175179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F132DB20-3640-441A-89EE-61A85B46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630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Typical Exploit (via Edge)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F6EA7-7FAB-4AD8-A436-5B210F178977}"/>
              </a:ext>
            </a:extLst>
          </p:cNvPr>
          <p:cNvSpPr txBox="1">
            <a:spLocks/>
          </p:cNvSpPr>
          <p:nvPr/>
        </p:nvSpPr>
        <p:spPr>
          <a:xfrm>
            <a:off x="556437" y="2755064"/>
            <a:ext cx="6378575" cy="1016950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Multiple Vulnerabilities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Multiple Components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0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590624"/>
            <a:ext cx="11653523" cy="4564850"/>
          </a:xfrm>
        </p:spPr>
        <p:txBody>
          <a:bodyPr/>
          <a:lstStyle/>
          <a:p>
            <a:r>
              <a:rPr lang="en-US" sz="4800" dirty="0"/>
              <a:t>How do we fix?</a:t>
            </a:r>
          </a:p>
          <a:p>
            <a:endParaRPr lang="en-US" sz="3600" dirty="0"/>
          </a:p>
          <a:p>
            <a:r>
              <a:rPr lang="en-US" sz="3600" dirty="0"/>
              <a:t>Remove any kind of sharing and move all the code to kernel mode. Easy… Right?</a:t>
            </a:r>
          </a:p>
          <a:p>
            <a:pPr lvl="1"/>
            <a:r>
              <a:rPr lang="en-US" sz="2400" dirty="0"/>
              <a:t>Perf hit</a:t>
            </a:r>
          </a:p>
          <a:p>
            <a:pPr lvl="1"/>
            <a:r>
              <a:rPr lang="en-US" sz="2400" dirty="0"/>
              <a:t>Regression prone</a:t>
            </a:r>
          </a:p>
          <a:p>
            <a:pPr lvl="1"/>
            <a:r>
              <a:rPr lang="en-US" sz="2400" dirty="0"/>
              <a:t>May result in more security bugs</a:t>
            </a:r>
          </a:p>
          <a:p>
            <a:endParaRPr lang="en-US" sz="36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DA7FB5-92AD-4EC4-BED0-D2B9EF88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6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464747"/>
            <a:ext cx="8115983" cy="220876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74A663-423B-450C-855B-AF1525E77732}"/>
              </a:ext>
            </a:extLst>
          </p:cNvPr>
          <p:cNvGrpSpPr/>
          <p:nvPr/>
        </p:nvGrpSpPr>
        <p:grpSpPr>
          <a:xfrm>
            <a:off x="1188720" y="4483767"/>
            <a:ext cx="1323340" cy="2073275"/>
            <a:chOff x="1188720" y="4483767"/>
            <a:chExt cx="1323340" cy="2073275"/>
          </a:xfrm>
        </p:grpSpPr>
        <p:sp>
          <p:nvSpPr>
            <p:cNvPr id="23" name="Rectangle 22"/>
            <p:cNvSpPr/>
            <p:nvPr/>
          </p:nvSpPr>
          <p:spPr>
            <a:xfrm>
              <a:off x="1188720" y="4483767"/>
              <a:ext cx="1323340" cy="2073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97864" y="4748928"/>
              <a:ext cx="1305942" cy="10383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OwnerId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Offset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05808" y="5991209"/>
              <a:ext cx="1297998" cy="23929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……</a:t>
              </a:r>
            </a:p>
          </p:txBody>
        </p:sp>
      </p:grpSp>
      <p:cxnSp>
        <p:nvCxnSpPr>
          <p:cNvPr id="44" name="Connector: Elbow 43"/>
          <p:cNvCxnSpPr>
            <a:cxnSpLocks/>
          </p:cNvCxnSpPr>
          <p:nvPr/>
        </p:nvCxnSpPr>
        <p:spPr>
          <a:xfrm flipV="1">
            <a:off x="2055176" y="4691822"/>
            <a:ext cx="4405949" cy="846256"/>
          </a:xfrm>
          <a:prstGeom prst="bentConnector3">
            <a:avLst>
              <a:gd name="adj1" fmla="val 127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838200" y="4447054"/>
            <a:ext cx="8115983" cy="46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00923" y="4124887"/>
            <a:ext cx="105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Space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0923" y="4464747"/>
            <a:ext cx="112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Space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19183" y="4748928"/>
            <a:ext cx="515856" cy="374020"/>
          </a:xfrm>
          <a:prstGeom prst="rect">
            <a:avLst/>
          </a:prstGeom>
          <a:solidFill>
            <a:srgbClr val="CBE3BB"/>
          </a:solidFill>
          <a:ln>
            <a:solidFill>
              <a:srgbClr val="CBE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DF74B70-2EBC-45F9-83C4-324E58BEC169}"/>
              </a:ext>
            </a:extLst>
          </p:cNvPr>
          <p:cNvGrpSpPr/>
          <p:nvPr/>
        </p:nvGrpSpPr>
        <p:grpSpPr>
          <a:xfrm>
            <a:off x="1188720" y="2159776"/>
            <a:ext cx="1323340" cy="2177689"/>
            <a:chOff x="1188720" y="2159776"/>
            <a:chExt cx="1323340" cy="2177689"/>
          </a:xfrm>
        </p:grpSpPr>
        <p:sp>
          <p:nvSpPr>
            <p:cNvPr id="28" name="Rectangle 27"/>
            <p:cNvSpPr/>
            <p:nvPr/>
          </p:nvSpPr>
          <p:spPr>
            <a:xfrm>
              <a:off x="1188720" y="2159776"/>
              <a:ext cx="1323340" cy="2177689"/>
            </a:xfrm>
            <a:prstGeom prst="rect">
              <a:avLst/>
            </a:prstGeom>
            <a:solidFill>
              <a:schemeClr val="accent6">
                <a:lumMod val="90000"/>
                <a:lumOff val="1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97864" y="2500337"/>
              <a:ext cx="1304908" cy="9386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OwnerId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Offset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</p:grp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1197864" y="3997001"/>
            <a:ext cx="0" cy="486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2511552" y="3997001"/>
            <a:ext cx="508" cy="4928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631785" y="4761600"/>
            <a:ext cx="112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pool</a:t>
            </a:r>
          </a:p>
        </p:txBody>
      </p:sp>
      <p:cxnSp>
        <p:nvCxnSpPr>
          <p:cNvPr id="75" name="Connector: Elbow 74"/>
          <p:cNvCxnSpPr>
            <a:cxnSpLocks/>
          </p:cNvCxnSpPr>
          <p:nvPr/>
        </p:nvCxnSpPr>
        <p:spPr>
          <a:xfrm flipV="1">
            <a:off x="9174254" y="5438276"/>
            <a:ext cx="553296" cy="294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665766" y="5279925"/>
            <a:ext cx="16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pointer/offset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EE563FE-52CB-46B2-BC70-D7025862C965}"/>
              </a:ext>
            </a:extLst>
          </p:cNvPr>
          <p:cNvGrpSpPr/>
          <p:nvPr/>
        </p:nvGrpSpPr>
        <p:grpSpPr>
          <a:xfrm>
            <a:off x="6444010" y="4483766"/>
            <a:ext cx="1352711" cy="2073275"/>
            <a:chOff x="6444010" y="4483766"/>
            <a:chExt cx="1352711" cy="2073275"/>
          </a:xfrm>
        </p:grpSpPr>
        <p:sp>
          <p:nvSpPr>
            <p:cNvPr id="27" name="Rectangle 26"/>
            <p:cNvSpPr/>
            <p:nvPr/>
          </p:nvSpPr>
          <p:spPr>
            <a:xfrm>
              <a:off x="6444010" y="4483766"/>
              <a:ext cx="1344646" cy="2073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Yu Mincho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53061" y="4679842"/>
              <a:ext cx="1343660" cy="57961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Shared pointer(offset)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46520" y="5838782"/>
              <a:ext cx="1343660" cy="32325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………………</a:t>
              </a:r>
            </a:p>
          </p:txBody>
        </p:sp>
      </p:grp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6503863" y="5195935"/>
            <a:ext cx="594345" cy="6264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V="1">
            <a:off x="9132476" y="5648837"/>
            <a:ext cx="595074" cy="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8B74D4-FB93-43E8-AC10-EB4B94EA6448}"/>
              </a:ext>
            </a:extLst>
          </p:cNvPr>
          <p:cNvGrpSpPr/>
          <p:nvPr/>
        </p:nvGrpSpPr>
        <p:grpSpPr>
          <a:xfrm>
            <a:off x="6445557" y="2223895"/>
            <a:ext cx="1351164" cy="2113570"/>
            <a:chOff x="6445557" y="2223895"/>
            <a:chExt cx="1351164" cy="2113570"/>
          </a:xfrm>
        </p:grpSpPr>
        <p:sp>
          <p:nvSpPr>
            <p:cNvPr id="104" name="Rectangle 103"/>
            <p:cNvSpPr/>
            <p:nvPr/>
          </p:nvSpPr>
          <p:spPr>
            <a:xfrm>
              <a:off x="6445557" y="2223895"/>
              <a:ext cx="1344115" cy="2113570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Yu Mincho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46520" y="2382505"/>
              <a:ext cx="1343660" cy="57961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Shared pointer(offset)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53061" y="3455514"/>
              <a:ext cx="1343660" cy="32325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………………</a:t>
              </a:r>
            </a:p>
          </p:txBody>
        </p:sp>
      </p:grpSp>
      <p:cxnSp>
        <p:nvCxnSpPr>
          <p:cNvPr id="107" name="Straight Connector 106"/>
          <p:cNvCxnSpPr>
            <a:cxnSpLocks/>
          </p:cNvCxnSpPr>
          <p:nvPr/>
        </p:nvCxnSpPr>
        <p:spPr>
          <a:xfrm flipH="1">
            <a:off x="6454262" y="3984522"/>
            <a:ext cx="508" cy="5683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/>
          </p:cNvCxnSpPr>
          <p:nvPr/>
        </p:nvCxnSpPr>
        <p:spPr>
          <a:xfrm>
            <a:off x="7772580" y="4124887"/>
            <a:ext cx="0" cy="6037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FDE17A36-7A7A-454A-9336-CB4BA22F19D0}"/>
              </a:ext>
            </a:extLst>
          </p:cNvPr>
          <p:cNvSpPr txBox="1">
            <a:spLocks/>
          </p:cNvSpPr>
          <p:nvPr/>
        </p:nvSpPr>
        <p:spPr>
          <a:xfrm>
            <a:off x="282594" y="1200601"/>
            <a:ext cx="11653523" cy="6832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Fix Implemented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0C01C3-373E-4363-A637-FCF2A9117C8B}"/>
              </a:ext>
            </a:extLst>
          </p:cNvPr>
          <p:cNvSpPr txBox="1"/>
          <p:nvPr/>
        </p:nvSpPr>
        <p:spPr>
          <a:xfrm>
            <a:off x="1271957" y="1834714"/>
            <a:ext cx="124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 Table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B05113-8026-4E08-BEE2-E366812E5220}"/>
              </a:ext>
            </a:extLst>
          </p:cNvPr>
          <p:cNvSpPr txBox="1"/>
          <p:nvPr/>
        </p:nvSpPr>
        <p:spPr>
          <a:xfrm>
            <a:off x="6526005" y="1922572"/>
            <a:ext cx="12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 heap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48D31BA-59E7-423C-9F5F-E8A310DB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0FCA75E-D1ED-4358-BBFC-5CA7D7EAC4A6}"/>
              </a:ext>
            </a:extLst>
          </p:cNvPr>
          <p:cNvCxnSpPr>
            <a:cxnSpLocks/>
          </p:cNvCxnSpPr>
          <p:nvPr/>
        </p:nvCxnSpPr>
        <p:spPr>
          <a:xfrm flipV="1">
            <a:off x="2054017" y="2390762"/>
            <a:ext cx="4405949" cy="846256"/>
          </a:xfrm>
          <a:prstGeom prst="bentConnector3">
            <a:avLst>
              <a:gd name="adj1" fmla="val 127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4C8E9-7DBD-488B-99AD-9D6BF63096CC}"/>
              </a:ext>
            </a:extLst>
          </p:cNvPr>
          <p:cNvCxnSpPr>
            <a:cxnSpLocks/>
          </p:cNvCxnSpPr>
          <p:nvPr/>
        </p:nvCxnSpPr>
        <p:spPr>
          <a:xfrm flipV="1">
            <a:off x="5525477" y="4823641"/>
            <a:ext cx="1468938" cy="3695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964AAD-4D58-4D20-9D35-7ED94ECFA27C}"/>
              </a:ext>
            </a:extLst>
          </p:cNvPr>
          <p:cNvCxnSpPr>
            <a:cxnSpLocks/>
          </p:cNvCxnSpPr>
          <p:nvPr/>
        </p:nvCxnSpPr>
        <p:spPr>
          <a:xfrm flipV="1">
            <a:off x="5545210" y="5091615"/>
            <a:ext cx="1004209" cy="276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D4D8D1A-D356-4140-858D-A0E19654F3FA}"/>
              </a:ext>
            </a:extLst>
          </p:cNvPr>
          <p:cNvCxnSpPr>
            <a:cxnSpLocks/>
          </p:cNvCxnSpPr>
          <p:nvPr/>
        </p:nvCxnSpPr>
        <p:spPr>
          <a:xfrm flipH="1">
            <a:off x="4428717" y="5736825"/>
            <a:ext cx="250497" cy="202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B1D0AAEB-9730-488E-8EEC-E5DDDF9F62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49" y="5630954"/>
            <a:ext cx="211742" cy="211742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1E1F3C-7436-401A-A43A-74D2C7890386}"/>
              </a:ext>
            </a:extLst>
          </p:cNvPr>
          <p:cNvCxnSpPr>
            <a:cxnSpLocks/>
          </p:cNvCxnSpPr>
          <p:nvPr/>
        </p:nvCxnSpPr>
        <p:spPr>
          <a:xfrm flipH="1">
            <a:off x="6475983" y="2829339"/>
            <a:ext cx="594345" cy="6264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75E15C1-0DB8-4090-8F8D-DEEF774B2621}"/>
              </a:ext>
            </a:extLst>
          </p:cNvPr>
          <p:cNvGrpSpPr/>
          <p:nvPr/>
        </p:nvGrpSpPr>
        <p:grpSpPr>
          <a:xfrm>
            <a:off x="1417936" y="4464747"/>
            <a:ext cx="2672948" cy="2061885"/>
            <a:chOff x="1417936" y="4464747"/>
            <a:chExt cx="2672948" cy="206188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A44DF4D-2C8F-4467-9201-F02B24DAC4EF}"/>
                </a:ext>
              </a:extLst>
            </p:cNvPr>
            <p:cNvGrpSpPr/>
            <p:nvPr/>
          </p:nvGrpSpPr>
          <p:grpSpPr>
            <a:xfrm>
              <a:off x="1417936" y="4464747"/>
              <a:ext cx="2672948" cy="2061885"/>
              <a:chOff x="1380892" y="4483767"/>
              <a:chExt cx="2672948" cy="206188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F829C6B-C466-448D-AE54-B4CD06DBF12E}"/>
                  </a:ext>
                </a:extLst>
              </p:cNvPr>
              <p:cNvGrpSpPr/>
              <p:nvPr/>
            </p:nvGrpSpPr>
            <p:grpSpPr>
              <a:xfrm>
                <a:off x="1380892" y="4483767"/>
                <a:ext cx="2672948" cy="2061885"/>
                <a:chOff x="1380892" y="4483767"/>
                <a:chExt cx="2672948" cy="2061885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0892" y="5438276"/>
                  <a:ext cx="286109" cy="286109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6329" y="4909826"/>
                  <a:ext cx="286109" cy="286109"/>
                </a:xfrm>
                <a:prstGeom prst="rect">
                  <a:avLst/>
                </a:prstGeom>
              </p:spPr>
            </p:pic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058C7D6-BE67-425C-A5C2-64B4AC73FA72}"/>
                    </a:ext>
                  </a:extLst>
                </p:cNvPr>
                <p:cNvGrpSpPr/>
                <p:nvPr/>
              </p:nvGrpSpPr>
              <p:grpSpPr>
                <a:xfrm>
                  <a:off x="2410418" y="4483767"/>
                  <a:ext cx="1643422" cy="2061885"/>
                  <a:chOff x="2410418" y="4483767"/>
                  <a:chExt cx="1643422" cy="2061885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730500" y="5004015"/>
                    <a:ext cx="1323340" cy="1527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Kernel</a:t>
                    </a:r>
                    <a:r>
                      <a:rPr kumimoji="0" 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Handle Table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2756217" y="5310402"/>
                    <a:ext cx="1271905" cy="554654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pOwner</a:t>
                    </a:r>
                    <a:endPara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pObj</a:t>
                    </a:r>
                    <a:endPara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cxnSpLocks/>
                  </p:cNvCxnSpPr>
                  <p:nvPr/>
                </p:nvCxnSpPr>
                <p:spPr>
                  <a:xfrm>
                    <a:off x="2512060" y="4483767"/>
                    <a:ext cx="227583" cy="520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cxnSpLocks/>
                  </p:cNvCxnSpPr>
                  <p:nvPr/>
                </p:nvCxnSpPr>
                <p:spPr>
                  <a:xfrm>
                    <a:off x="2468980" y="4748928"/>
                    <a:ext cx="254458" cy="5594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cxnSpLocks/>
                  </p:cNvCxnSpPr>
                  <p:nvPr/>
                </p:nvCxnSpPr>
                <p:spPr>
                  <a:xfrm flipV="1">
                    <a:off x="2536845" y="6544983"/>
                    <a:ext cx="153470" cy="66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>
                    <a:cxnSpLocks/>
                  </p:cNvCxnSpPr>
                  <p:nvPr/>
                </p:nvCxnSpPr>
                <p:spPr>
                  <a:xfrm>
                    <a:off x="2487124" y="5825994"/>
                    <a:ext cx="296288" cy="580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ectangle 64"/>
                  <p:cNvSpPr/>
                  <p:nvPr/>
                </p:nvSpPr>
                <p:spPr>
                  <a:xfrm>
                    <a:off x="2783412" y="6142427"/>
                    <a:ext cx="1218043" cy="239298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pObj</a:t>
                    </a:r>
                    <a:endPara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cxnSpLocks/>
                  </p:cNvCxnSpPr>
                  <p:nvPr/>
                </p:nvCxnSpPr>
                <p:spPr>
                  <a:xfrm>
                    <a:off x="2418892" y="6024713"/>
                    <a:ext cx="407084" cy="137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>
                    <a:cxnSpLocks/>
                  </p:cNvCxnSpPr>
                  <p:nvPr/>
                </p:nvCxnSpPr>
                <p:spPr>
                  <a:xfrm>
                    <a:off x="2410418" y="6213799"/>
                    <a:ext cx="386426" cy="1749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900" y="6154634"/>
                <a:ext cx="221667" cy="221667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0607" y="5610416"/>
                <a:ext cx="229145" cy="229145"/>
              </a:xfrm>
              <a:prstGeom prst="rect">
                <a:avLst/>
              </a:prstGeom>
            </p:spPr>
          </p:pic>
        </p:grp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467" y="5326690"/>
              <a:ext cx="245289" cy="245289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FFB0ED-E6E2-45CD-A0A4-BBA3B00347A0}"/>
              </a:ext>
            </a:extLst>
          </p:cNvPr>
          <p:cNvGrpSpPr/>
          <p:nvPr/>
        </p:nvGrpSpPr>
        <p:grpSpPr>
          <a:xfrm>
            <a:off x="3580684" y="4736689"/>
            <a:ext cx="2895299" cy="1796272"/>
            <a:chOff x="3580684" y="4736689"/>
            <a:chExt cx="2895299" cy="1796272"/>
          </a:xfrm>
        </p:grpSpPr>
        <p:cxnSp>
          <p:nvCxnSpPr>
            <p:cNvPr id="81" name="Straight Arrow Connector 80"/>
            <p:cNvCxnSpPr>
              <a:cxnSpLocks/>
              <a:endCxn id="77" idx="1"/>
            </p:cNvCxnSpPr>
            <p:nvPr/>
          </p:nvCxnSpPr>
          <p:spPr>
            <a:xfrm>
              <a:off x="3580684" y="6313053"/>
              <a:ext cx="100492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510CB97-FAA1-4E9A-A91D-417FF38EF884}"/>
                </a:ext>
              </a:extLst>
            </p:cNvPr>
            <p:cNvGrpSpPr/>
            <p:nvPr/>
          </p:nvGrpSpPr>
          <p:grpSpPr>
            <a:xfrm>
              <a:off x="4585606" y="5858552"/>
              <a:ext cx="1890377" cy="674409"/>
              <a:chOff x="4585606" y="5858552"/>
              <a:chExt cx="1890377" cy="67440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136B6A0-9F8D-4665-A646-0C4E4923AD19}"/>
                  </a:ext>
                </a:extLst>
              </p:cNvPr>
              <p:cNvGrpSpPr/>
              <p:nvPr/>
            </p:nvGrpSpPr>
            <p:grpSpPr>
              <a:xfrm>
                <a:off x="4585606" y="5858552"/>
                <a:ext cx="1890377" cy="612919"/>
                <a:chOff x="4585606" y="5858552"/>
                <a:chExt cx="1890377" cy="612919"/>
              </a:xfrm>
            </p:grpSpPr>
            <p:cxnSp>
              <p:nvCxnSpPr>
                <p:cNvPr id="89" name="Straight Connector 88"/>
                <p:cNvCxnSpPr>
                  <a:cxnSpLocks/>
                </p:cNvCxnSpPr>
                <p:nvPr/>
              </p:nvCxnSpPr>
              <p:spPr>
                <a:xfrm flipV="1">
                  <a:off x="5742729" y="6162037"/>
                  <a:ext cx="733254" cy="2956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cxnSpLocks/>
                </p:cNvCxnSpPr>
                <p:nvPr/>
              </p:nvCxnSpPr>
              <p:spPr>
                <a:xfrm flipV="1">
                  <a:off x="5730875" y="5858552"/>
                  <a:ext cx="714682" cy="28866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585606" y="6154634"/>
                  <a:ext cx="1109472" cy="316837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……………</a:t>
                  </a:r>
                </a:p>
              </p:txBody>
            </p: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013" y="6321219"/>
                <a:ext cx="211742" cy="211742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D634758-80D8-403E-9A9F-94B6941E5590}"/>
                </a:ext>
              </a:extLst>
            </p:cNvPr>
            <p:cNvGrpSpPr/>
            <p:nvPr/>
          </p:nvGrpSpPr>
          <p:grpSpPr>
            <a:xfrm>
              <a:off x="4587130" y="4736689"/>
              <a:ext cx="1880128" cy="1261940"/>
              <a:chOff x="4587130" y="4736689"/>
              <a:chExt cx="1880128" cy="126194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5E3B23B-057A-4386-8293-DE1B13577DEE}"/>
                  </a:ext>
                </a:extLst>
              </p:cNvPr>
              <p:cNvGrpSpPr/>
              <p:nvPr/>
            </p:nvGrpSpPr>
            <p:grpSpPr>
              <a:xfrm>
                <a:off x="4587130" y="5066369"/>
                <a:ext cx="1129675" cy="932260"/>
                <a:chOff x="4587130" y="5066369"/>
                <a:chExt cx="1129675" cy="9322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FCD0EA1-63F1-43F8-A5D2-2DF25BFCB4FD}"/>
                    </a:ext>
                  </a:extLst>
                </p:cNvPr>
                <p:cNvSpPr/>
                <p:nvPr/>
              </p:nvSpPr>
              <p:spPr>
                <a:xfrm>
                  <a:off x="4587130" y="5066369"/>
                  <a:ext cx="1129675" cy="932260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Shared Data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00" dirty="0">
                      <a:solidFill>
                        <a:prstClr val="white"/>
                      </a:solidFill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Shared Pointer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endParaRPr lang="en-US" sz="1000" dirty="0">
                    <a:solidFill>
                      <a:prstClr val="white"/>
                    </a:solidFill>
                    <a:latin typeface="Calibri" panose="020F0502020204030204"/>
                    <a:ea typeface="Yu Mincho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00" noProof="0" dirty="0">
                      <a:solidFill>
                        <a:prstClr val="white"/>
                      </a:solidFill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Exclusive pointer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Exclusive</a:t>
                  </a:r>
                  <a:r>
                    <a:rPr kumimoji="0" lang="en-US" sz="1000" b="0" i="0" u="none" strike="noStrike" kern="1200" cap="none" spc="0" normalizeH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 Data</a:t>
                  </a:r>
                  <a:endPara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Yu Mincho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B3B05E4-A548-4C9A-BEF5-B06B721FB5AB}"/>
                    </a:ext>
                  </a:extLst>
                </p:cNvPr>
                <p:cNvCxnSpPr>
                  <a:cxnSpLocks/>
                  <a:stCxn id="94" idx="1"/>
                  <a:endCxn id="94" idx="3"/>
                </p:cNvCxnSpPr>
                <p:nvPr/>
              </p:nvCxnSpPr>
              <p:spPr>
                <a:xfrm>
                  <a:off x="4587130" y="5532499"/>
                  <a:ext cx="112967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AD2EC0-9E26-4623-AE9B-1403AF05D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3404" y="4736689"/>
                <a:ext cx="714682" cy="33504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321E0B2-62A6-4139-A1F9-591A78F22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341" y="5250809"/>
                <a:ext cx="742917" cy="71791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cxnSpLocks/>
            </p:cNvCxnSpPr>
            <p:nvPr/>
          </p:nvCxnSpPr>
          <p:spPr>
            <a:xfrm flipV="1">
              <a:off x="3580684" y="5066369"/>
              <a:ext cx="1004922" cy="6203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new design achieve?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78140"/>
          </a:xfrm>
        </p:spPr>
        <p:txBody>
          <a:bodyPr/>
          <a:lstStyle/>
          <a:p>
            <a:r>
              <a:rPr lang="en-US" sz="4000" dirty="0"/>
              <a:t>Functionally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Minimal perf hit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No app compatibility issues</a:t>
            </a:r>
          </a:p>
          <a:p>
            <a:endParaRPr lang="en-US" dirty="0"/>
          </a:p>
          <a:p>
            <a:r>
              <a:rPr lang="en-US" sz="4000" dirty="0"/>
              <a:t>Security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No kernel pointer leaks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No leaks of location of kernel views of shared sections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Minimal increase of kernel code footprint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3E911D-5849-4136-AF3A-DE67D1078FF6}"/>
              </a:ext>
            </a:extLst>
          </p:cNvPr>
          <p:cNvSpPr txBox="1">
            <a:spLocks/>
          </p:cNvSpPr>
          <p:nvPr/>
        </p:nvSpPr>
        <p:spPr>
          <a:xfrm>
            <a:off x="269238" y="5675744"/>
            <a:ext cx="11653523" cy="8494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But Wait? What about heap Metadata?</a:t>
            </a:r>
          </a:p>
        </p:txBody>
      </p:sp>
    </p:spTree>
    <p:extLst>
      <p:ext uri="{BB962C8B-B14F-4D97-AF65-F5344CB8AC3E}">
        <p14:creationId xmlns:p14="http://schemas.microsoft.com/office/powerpoint/2010/main" val="3683899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What’s Next?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F6EA7-7FAB-4AD8-A436-5B210F178977}"/>
              </a:ext>
            </a:extLst>
          </p:cNvPr>
          <p:cNvSpPr txBox="1">
            <a:spLocks/>
          </p:cNvSpPr>
          <p:nvPr/>
        </p:nvSpPr>
        <p:spPr>
          <a:xfrm>
            <a:off x="269240" y="1474002"/>
            <a:ext cx="12139015" cy="4390350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Redesigning complex Software is hard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But security does drive things forward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More mitigation were added to Win32k in RS4 release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GDI objects isolation</a:t>
            </a:r>
          </a:p>
          <a:p>
            <a:pPr lvl="1"/>
            <a:endParaRPr lang="en-US" sz="1028" dirty="0"/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No known exploits so far targeting Win32k in RS4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Finger crossed</a:t>
            </a:r>
          </a:p>
          <a:p>
            <a:pPr marL="336145" lvl="1" indent="0">
              <a:buNone/>
            </a:pPr>
            <a:endParaRPr lang="en-US" sz="1028" dirty="0"/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What’s Really Next?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DirectX is getting more love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Need to tackle that as we move along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4EA73-E74D-449D-959A-DC2F419B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62971" y="4092673"/>
            <a:ext cx="417576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4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2AFE-B709-4675-8256-B56D7F1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EDAF-5F3D-4FB7-ABC4-C3EE40DB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63153"/>
          </a:xfrm>
        </p:spPr>
        <p:txBody>
          <a:bodyPr/>
          <a:lstStyle/>
          <a:p>
            <a:r>
              <a:rPr lang="en-US" dirty="0"/>
              <a:t>Win32k Internals </a:t>
            </a:r>
          </a:p>
          <a:p>
            <a:r>
              <a:rPr lang="en-US" sz="16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http://pasotech.altervista.org/windows_internals/Win32KSYS.pdf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/>
              <a:t>Win32k Modern Exploits</a:t>
            </a:r>
          </a:p>
          <a:p>
            <a:r>
              <a:rPr lang="en-US" sz="16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https://www.blackhat.com/docs/us-17/wednesday/us-17-Schenk-Taking-Windows-10-Kernel-Exploitation-To-The-Next-Level%E2%80%93Leveraging-Write-What-Where-Vulnerabilities-In-Creators-Update.pdf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/>
              <a:t>Desktop Heap</a:t>
            </a:r>
          </a:p>
          <a:p>
            <a:r>
              <a:rPr lang="en-US" sz="16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https://blogs.msdn.microsoft.com/ntdebugging/2007/01/04/desktop-heap-overview/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/>
              <a:t>Usermode</a:t>
            </a:r>
            <a:r>
              <a:rPr lang="en-US" dirty="0"/>
              <a:t> Callbacks and there exploits</a:t>
            </a:r>
          </a:p>
          <a:p>
            <a:r>
              <a:rPr lang="en-US" sz="160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https://media.blackhat.com/bh-us-11/Mandt/BH_US_11_Mandt_win32k_WP.pdf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3140" dirty="0"/>
              <a:t>Win32k </a:t>
            </a:r>
            <a:r>
              <a:rPr lang="en-US" sz="3140" dirty="0" err="1"/>
              <a:t>Syscall</a:t>
            </a:r>
            <a:r>
              <a:rPr lang="en-US" sz="3140" dirty="0"/>
              <a:t> Filtering</a:t>
            </a:r>
            <a:endParaRPr lang="en-US" sz="314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https://improsec.com/blog/win32k-system-call-filtering-deep-dive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Windows 10 Segment Heap Internals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https://www.blackhat.com/docs/us-16/materials/us-16-Yason-Windows-10-Segment-Heap-Internals-wp.pdf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7762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8A4CE-353C-4EC8-BDB5-AD5D897C6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05375" y="1376362"/>
            <a:ext cx="2381250" cy="4105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DA6B5-AC6B-4CE8-9CE3-47A710AF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144" y="6492875"/>
            <a:ext cx="2743200" cy="365125"/>
          </a:xfrm>
        </p:spPr>
        <p:txBody>
          <a:bodyPr/>
          <a:lstStyle/>
          <a:p>
            <a:fld id="{6BBBA8F3-8E57-4F6A-A902-DDB8A481C0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8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0C43-964F-4C6C-9943-94AA5A3F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178867"/>
            <a:ext cx="11655840" cy="899665"/>
          </a:xfrm>
        </p:spPr>
        <p:txBody>
          <a:bodyPr/>
          <a:lstStyle/>
          <a:p>
            <a:r>
              <a:rPr lang="en-US" dirty="0"/>
              <a:t>Typical Exploit: Getting on the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E10F44-D5D4-49F5-943B-15586ECB82BA}"/>
              </a:ext>
            </a:extLst>
          </p:cNvPr>
          <p:cNvGrpSpPr/>
          <p:nvPr/>
        </p:nvGrpSpPr>
        <p:grpSpPr>
          <a:xfrm>
            <a:off x="4770396" y="1189177"/>
            <a:ext cx="6397476" cy="5308358"/>
            <a:chOff x="1588654" y="569965"/>
            <a:chExt cx="8128000" cy="6631671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2577E709-8A5C-4E60-B3EF-F4F3D9FE47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9816308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1B1EEA-500D-47C4-8F86-C39A684C8E5C}"/>
                </a:ext>
              </a:extLst>
            </p:cNvPr>
            <p:cNvGrpSpPr/>
            <p:nvPr/>
          </p:nvGrpSpPr>
          <p:grpSpPr>
            <a:xfrm>
              <a:off x="6659761" y="1092543"/>
              <a:ext cx="2123675" cy="2123675"/>
              <a:chOff x="3273095" y="238642"/>
              <a:chExt cx="2123675" cy="2123675"/>
            </a:xfrm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E55AC51-8BA7-4C20-89C1-961D3DBFC49C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317BCDE5-A6CA-49AA-BA61-3F762F1965A1}"/>
                  </a:ext>
                </a:extLst>
              </p:cNvPr>
              <p:cNvSpPr txBox="1"/>
              <p:nvPr/>
            </p:nvSpPr>
            <p:spPr>
              <a:xfrm>
                <a:off x="3550405" y="704426"/>
                <a:ext cx="1599751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Memory corruption</a:t>
                </a:r>
              </a:p>
            </p:txBody>
          </p:sp>
        </p:grp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DA94FD1F-5B1F-4E4C-8F6A-5F39C8E035B3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959F8F-99C3-4636-9FDF-52C18E3639E9}"/>
                </a:ext>
              </a:extLst>
            </p:cNvPr>
            <p:cNvGrpSpPr/>
            <p:nvPr/>
          </p:nvGrpSpPr>
          <p:grpSpPr>
            <a:xfrm rot="401936">
              <a:off x="3528979" y="4524753"/>
              <a:ext cx="2123675" cy="2123675"/>
              <a:chOff x="3273095" y="238642"/>
              <a:chExt cx="2123675" cy="2123675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D220CD03-140D-4A38-85E2-27220BCEA6AD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Shape 4">
                <a:extLst>
                  <a:ext uri="{FF2B5EF4-FFF2-40B4-BE49-F238E27FC236}">
                    <a16:creationId xmlns:a16="http://schemas.microsoft.com/office/drawing/2014/main" id="{D41C3503-F330-4078-BE56-918247C09F11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/>
                  <a:t>CFG Bypass</a:t>
                </a:r>
              </a:p>
            </p:txBody>
          </p:sp>
        </p:grp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AE47DC25-3596-432F-996E-213C06FC7B92}"/>
                </a:ext>
              </a:extLst>
            </p:cNvPr>
            <p:cNvSpPr/>
            <p:nvPr/>
          </p:nvSpPr>
          <p:spPr>
            <a:xfrm rot="20549103">
              <a:off x="3173344" y="4213242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DF0C63-7753-444A-A333-60C89177A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6287429" cy="5449015"/>
          </a:xfrm>
        </p:spPr>
        <p:txBody>
          <a:bodyPr>
            <a:normAutofit/>
          </a:bodyPr>
          <a:lstStyle/>
          <a:p>
            <a:r>
              <a:rPr lang="en-US" sz="3600" b="1" dirty="0"/>
              <a:t>Stage 1 Goal: </a:t>
            </a:r>
          </a:p>
          <a:p>
            <a:r>
              <a:rPr lang="en-US" sz="3200" dirty="0"/>
              <a:t>Get code execution on the system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Need multiple vulnerabilities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Bypass mitigations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285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308939" cy="5449015"/>
          </a:xfrm>
        </p:spPr>
        <p:txBody>
          <a:bodyPr>
            <a:normAutofit/>
          </a:bodyPr>
          <a:lstStyle/>
          <a:p>
            <a:r>
              <a:rPr lang="en-US" sz="3600" b="1" dirty="0"/>
              <a:t>Overall Goal:</a:t>
            </a:r>
          </a:p>
          <a:p>
            <a:r>
              <a:rPr lang="en-US" sz="3200" dirty="0"/>
              <a:t>Completely own the System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Need Sandbox escape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Bypass additional mitigations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14089" y="1982912"/>
            <a:ext cx="6924782" cy="465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6696309" y="2075399"/>
            <a:ext cx="4417401" cy="20137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 Sandbox</a:t>
            </a:r>
          </a:p>
          <a:p>
            <a:pPr algn="ctr"/>
            <a:r>
              <a:rPr lang="en-US"/>
              <a:t>(Exploit)</a:t>
            </a:r>
          </a:p>
        </p:txBody>
      </p:sp>
      <p:cxnSp>
        <p:nvCxnSpPr>
          <p:cNvPr id="8" name="Straight Connector 7"/>
          <p:cNvCxnSpPr>
            <a:cxnSpLocks/>
            <a:stCxn id="6" idx="1"/>
            <a:endCxn id="6" idx="3"/>
          </p:cNvCxnSpPr>
          <p:nvPr/>
        </p:nvCxnSpPr>
        <p:spPr>
          <a:xfrm>
            <a:off x="5114089" y="4310552"/>
            <a:ext cx="6924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8520" y="397833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0838" y="4323420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696309" y="4531993"/>
            <a:ext cx="4417394" cy="2036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0327508" y="4089112"/>
            <a:ext cx="0" cy="458311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C70893-14FC-4282-B8D4-D8D89EC9DADC}"/>
              </a:ext>
            </a:extLst>
          </p:cNvPr>
          <p:cNvGrpSpPr/>
          <p:nvPr/>
        </p:nvGrpSpPr>
        <p:grpSpPr>
          <a:xfrm>
            <a:off x="6693991" y="2172275"/>
            <a:ext cx="1336773" cy="1809357"/>
            <a:chOff x="1588654" y="569965"/>
            <a:chExt cx="8128000" cy="6631671"/>
          </a:xfrm>
        </p:grpSpPr>
        <p:graphicFrame>
          <p:nvGraphicFramePr>
            <p:cNvPr id="18" name="Diagram 17">
              <a:extLst>
                <a:ext uri="{FF2B5EF4-FFF2-40B4-BE49-F238E27FC236}">
                  <a16:creationId xmlns:a16="http://schemas.microsoft.com/office/drawing/2014/main" id="{D0B52489-3EEE-4A98-BE9C-EF758FBB8E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4213997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7D8066-FBD3-4436-BC6D-151BD3115477}"/>
                </a:ext>
              </a:extLst>
            </p:cNvPr>
            <p:cNvGrpSpPr/>
            <p:nvPr/>
          </p:nvGrpSpPr>
          <p:grpSpPr>
            <a:xfrm>
              <a:off x="6659761" y="1092543"/>
              <a:ext cx="2123675" cy="2123675"/>
              <a:chOff x="3273095" y="238642"/>
              <a:chExt cx="2123675" cy="2123675"/>
            </a:xfrm>
          </p:grpSpPr>
          <p:sp>
            <p:nvSpPr>
              <p:cNvPr id="25" name="Shape 24">
                <a:extLst>
                  <a:ext uri="{FF2B5EF4-FFF2-40B4-BE49-F238E27FC236}">
                    <a16:creationId xmlns:a16="http://schemas.microsoft.com/office/drawing/2014/main" id="{0052D0D6-9DCA-4BB9-9380-0EE5EFC8675E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Shape 4">
                <a:extLst>
                  <a:ext uri="{FF2B5EF4-FFF2-40B4-BE49-F238E27FC236}">
                    <a16:creationId xmlns:a16="http://schemas.microsoft.com/office/drawing/2014/main" id="{80590B4F-1CAD-4E20-9BF7-36E858047A50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" kern="1200"/>
                  <a:t>Memory corruption</a:t>
                </a:r>
              </a:p>
            </p:txBody>
          </p:sp>
        </p:grpSp>
        <p:sp>
          <p:nvSpPr>
            <p:cNvPr id="20" name="Arrow: Circular 19">
              <a:extLst>
                <a:ext uri="{FF2B5EF4-FFF2-40B4-BE49-F238E27FC236}">
                  <a16:creationId xmlns:a16="http://schemas.microsoft.com/office/drawing/2014/main" id="{9E0770C5-EF71-4B89-A84D-69DC81FB785F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937E45-B915-434E-8830-AF7FAB4D731E}"/>
                </a:ext>
              </a:extLst>
            </p:cNvPr>
            <p:cNvGrpSpPr/>
            <p:nvPr/>
          </p:nvGrpSpPr>
          <p:grpSpPr>
            <a:xfrm rot="401936">
              <a:off x="3528979" y="4524753"/>
              <a:ext cx="2123675" cy="2123675"/>
              <a:chOff x="3273095" y="238642"/>
              <a:chExt cx="2123675" cy="2123675"/>
            </a:xfrm>
          </p:grpSpPr>
          <p:sp>
            <p:nvSpPr>
              <p:cNvPr id="23" name="Shape 22">
                <a:extLst>
                  <a:ext uri="{FF2B5EF4-FFF2-40B4-BE49-F238E27FC236}">
                    <a16:creationId xmlns:a16="http://schemas.microsoft.com/office/drawing/2014/main" id="{F551E821-3261-484E-A706-A09D21539493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Shape 4">
                <a:extLst>
                  <a:ext uri="{FF2B5EF4-FFF2-40B4-BE49-F238E27FC236}">
                    <a16:creationId xmlns:a16="http://schemas.microsoft.com/office/drawing/2014/main" id="{7990F3E1-A96C-4030-B68D-4B5CA091BF9E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/>
                  <a:t>CFG</a:t>
                </a:r>
                <a:r>
                  <a:rPr lang="en-US" sz="1900" kern="1200"/>
                  <a:t> </a:t>
                </a:r>
                <a:r>
                  <a:rPr lang="en-US" sz="100" kern="1200"/>
                  <a:t>Bypass</a:t>
                </a:r>
                <a:endParaRPr lang="en-US" sz="1900" kern="1200"/>
              </a:p>
            </p:txBody>
          </p:sp>
        </p:grpSp>
        <p:sp>
          <p:nvSpPr>
            <p:cNvPr id="22" name="Arrow: Circular 21">
              <a:extLst>
                <a:ext uri="{FF2B5EF4-FFF2-40B4-BE49-F238E27FC236}">
                  <a16:creationId xmlns:a16="http://schemas.microsoft.com/office/drawing/2014/main" id="{D0798793-BC93-4C78-841D-8D2BADAC9904}"/>
                </a:ext>
              </a:extLst>
            </p:cNvPr>
            <p:cNvSpPr/>
            <p:nvPr/>
          </p:nvSpPr>
          <p:spPr>
            <a:xfrm rot="20549103">
              <a:off x="3173344" y="4213242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DB6A28-C3CA-4309-A385-F8BFCAEA8EFB}"/>
              </a:ext>
            </a:extLst>
          </p:cNvPr>
          <p:cNvGrpSpPr/>
          <p:nvPr/>
        </p:nvGrpSpPr>
        <p:grpSpPr>
          <a:xfrm>
            <a:off x="9335500" y="4547423"/>
            <a:ext cx="1588300" cy="1921026"/>
            <a:chOff x="1588654" y="569965"/>
            <a:chExt cx="8128000" cy="5753095"/>
          </a:xfrm>
        </p:grpSpPr>
        <p:graphicFrame>
          <p:nvGraphicFramePr>
            <p:cNvPr id="56" name="Diagram 55">
              <a:extLst>
                <a:ext uri="{FF2B5EF4-FFF2-40B4-BE49-F238E27FC236}">
                  <a16:creationId xmlns:a16="http://schemas.microsoft.com/office/drawing/2014/main" id="{052CADBC-FFA1-4F9B-A79C-5A81D74B55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3583208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1CEC99-A5F3-42E6-A9E6-B4A669B33DA3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67" name="Shape 66">
                <a:extLst>
                  <a:ext uri="{FF2B5EF4-FFF2-40B4-BE49-F238E27FC236}">
                    <a16:creationId xmlns:a16="http://schemas.microsoft.com/office/drawing/2014/main" id="{1D12EB4E-57B3-48E9-9EB5-7D906D5BD81C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Shape 4">
                <a:extLst>
                  <a:ext uri="{FF2B5EF4-FFF2-40B4-BE49-F238E27FC236}">
                    <a16:creationId xmlns:a16="http://schemas.microsoft.com/office/drawing/2014/main" id="{4960B8BB-BF6D-4DB7-9248-8E42957B210C}"/>
                  </a:ext>
                </a:extLst>
              </p:cNvPr>
              <p:cNvSpPr txBox="1"/>
              <p:nvPr/>
            </p:nvSpPr>
            <p:spPr>
              <a:xfrm>
                <a:off x="3625307" y="669703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" kern="1200"/>
                  <a:t>Memory corruption</a:t>
                </a:r>
              </a:p>
            </p:txBody>
          </p:sp>
        </p:grpSp>
        <p:sp>
          <p:nvSpPr>
            <p:cNvPr id="58" name="Arrow: Circular 57">
              <a:extLst>
                <a:ext uri="{FF2B5EF4-FFF2-40B4-BE49-F238E27FC236}">
                  <a16:creationId xmlns:a16="http://schemas.microsoft.com/office/drawing/2014/main" id="{32500401-3F59-4ACE-98E6-20C19520D905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A4ED22-C7B1-43F3-A33D-74C80BB04E3B}"/>
                </a:ext>
              </a:extLst>
            </p:cNvPr>
            <p:cNvGrpSpPr/>
            <p:nvPr/>
          </p:nvGrpSpPr>
          <p:grpSpPr>
            <a:xfrm rot="401936">
              <a:off x="3613011" y="2595913"/>
              <a:ext cx="2123675" cy="2123675"/>
              <a:chOff x="3131550" y="-1686831"/>
              <a:chExt cx="2123675" cy="2123675"/>
            </a:xfrm>
          </p:grpSpPr>
          <p:sp>
            <p:nvSpPr>
              <p:cNvPr id="65" name="Shape 64">
                <a:extLst>
                  <a:ext uri="{FF2B5EF4-FFF2-40B4-BE49-F238E27FC236}">
                    <a16:creationId xmlns:a16="http://schemas.microsoft.com/office/drawing/2014/main" id="{DFE21C95-4782-4964-BE5A-1214063325FC}"/>
                  </a:ext>
                </a:extLst>
              </p:cNvPr>
              <p:cNvSpPr/>
              <p:nvPr/>
            </p:nvSpPr>
            <p:spPr>
              <a:xfrm rot="20700000">
                <a:off x="3131550" y="-168683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Shape 4">
                <a:extLst>
                  <a:ext uri="{FF2B5EF4-FFF2-40B4-BE49-F238E27FC236}">
                    <a16:creationId xmlns:a16="http://schemas.microsoft.com/office/drawing/2014/main" id="{7F39D2EC-6B6D-4BE8-A0B5-DF9357E99E1D}"/>
                  </a:ext>
                </a:extLst>
              </p:cNvPr>
              <p:cNvSpPr txBox="1"/>
              <p:nvPr/>
            </p:nvSpPr>
            <p:spPr>
              <a:xfrm rot="20665413">
                <a:off x="3525264" y="-1228732"/>
                <a:ext cx="1262913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" kern="1200"/>
                  <a:t>Bypass  Other Mitigations</a:t>
                </a:r>
              </a:p>
            </p:txBody>
          </p:sp>
        </p:grpSp>
        <p:sp>
          <p:nvSpPr>
            <p:cNvPr id="60" name="Arrow: Circular 59">
              <a:extLst>
                <a:ext uri="{FF2B5EF4-FFF2-40B4-BE49-F238E27FC236}">
                  <a16:creationId xmlns:a16="http://schemas.microsoft.com/office/drawing/2014/main" id="{D60C646C-994F-4D4F-B3D7-B50BF9B5CFC8}"/>
                </a:ext>
              </a:extLst>
            </p:cNvPr>
            <p:cNvSpPr/>
            <p:nvPr/>
          </p:nvSpPr>
          <p:spPr>
            <a:xfrm rot="20549103" flipV="1">
              <a:off x="3190928" y="1686063"/>
              <a:ext cx="2589949" cy="359147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8EDCBF-E143-4368-BFB2-133E40EC7331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63" name="Shape 62">
                <a:extLst>
                  <a:ext uri="{FF2B5EF4-FFF2-40B4-BE49-F238E27FC236}">
                    <a16:creationId xmlns:a16="http://schemas.microsoft.com/office/drawing/2014/main" id="{9E52CD29-F7AB-4FC6-80F2-3CBA46FFE564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Shape 4">
                <a:extLst>
                  <a:ext uri="{FF2B5EF4-FFF2-40B4-BE49-F238E27FC236}">
                    <a16:creationId xmlns:a16="http://schemas.microsoft.com/office/drawing/2014/main" id="{AF7A5077-48D8-4562-AB16-22E61CB69674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" kern="1200"/>
                  <a:t>KASLR Bypass</a:t>
                </a:r>
              </a:p>
            </p:txBody>
          </p:sp>
        </p:grp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996060A4-35BB-41D6-841D-A9ADD7544985}"/>
                </a:ext>
              </a:extLst>
            </p:cNvPr>
            <p:cNvSpPr/>
            <p:nvPr/>
          </p:nvSpPr>
          <p:spPr>
            <a:xfrm rot="463228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A41C2C54-B960-4446-B6BF-84D1816E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178867"/>
            <a:ext cx="11655840" cy="899665"/>
          </a:xfrm>
        </p:spPr>
        <p:txBody>
          <a:bodyPr/>
          <a:lstStyle/>
          <a:p>
            <a:r>
              <a:rPr lang="en-US" dirty="0"/>
              <a:t>Typical Exploit: Getting on the system</a:t>
            </a:r>
          </a:p>
        </p:txBody>
      </p:sp>
    </p:spTree>
    <p:extLst>
      <p:ext uri="{BB962C8B-B14F-4D97-AF65-F5344CB8AC3E}">
        <p14:creationId xmlns:p14="http://schemas.microsoft.com/office/powerpoint/2010/main" val="379878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06C34-6A6D-486E-83A3-611616829180}"/>
              </a:ext>
            </a:extLst>
          </p:cNvPr>
          <p:cNvGrpSpPr/>
          <p:nvPr/>
        </p:nvGrpSpPr>
        <p:grpSpPr>
          <a:xfrm>
            <a:off x="4564160" y="1097280"/>
            <a:ext cx="7091680" cy="5149917"/>
            <a:chOff x="1588654" y="569965"/>
            <a:chExt cx="8128000" cy="5753095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2577E709-8A5C-4E60-B3EF-F4F3D9FE47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1400403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1B1EEA-500D-47C4-8F86-C39A684C8E5C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E55AC51-8BA7-4C20-89C1-961D3DBFC49C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317BCDE5-A6CA-49AA-BA61-3F762F1965A1}"/>
                  </a:ext>
                </a:extLst>
              </p:cNvPr>
              <p:cNvSpPr txBox="1"/>
              <p:nvPr/>
            </p:nvSpPr>
            <p:spPr>
              <a:xfrm>
                <a:off x="3442905" y="669703"/>
                <a:ext cx="1374508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Memory corruption</a:t>
                </a:r>
              </a:p>
            </p:txBody>
          </p:sp>
        </p:grp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DA94FD1F-5B1F-4E4C-8F6A-5F39C8E035B3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959F8F-99C3-4636-9FDF-52C18E3639E9}"/>
                </a:ext>
              </a:extLst>
            </p:cNvPr>
            <p:cNvGrpSpPr/>
            <p:nvPr/>
          </p:nvGrpSpPr>
          <p:grpSpPr>
            <a:xfrm rot="401936">
              <a:off x="3613011" y="2595913"/>
              <a:ext cx="2123675" cy="2123675"/>
              <a:chOff x="3131550" y="-1686831"/>
              <a:chExt cx="2123675" cy="2123675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D220CD03-140D-4A38-85E2-27220BCEA6AD}"/>
                  </a:ext>
                </a:extLst>
              </p:cNvPr>
              <p:cNvSpPr/>
              <p:nvPr/>
            </p:nvSpPr>
            <p:spPr>
              <a:xfrm rot="20700000">
                <a:off x="3131550" y="-168683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Shape 4">
                <a:extLst>
                  <a:ext uri="{FF2B5EF4-FFF2-40B4-BE49-F238E27FC236}">
                    <a16:creationId xmlns:a16="http://schemas.microsoft.com/office/drawing/2014/main" id="{D41C3503-F330-4078-BE56-918247C09F11}"/>
                  </a:ext>
                </a:extLst>
              </p:cNvPr>
              <p:cNvSpPr txBox="1"/>
              <p:nvPr/>
            </p:nvSpPr>
            <p:spPr>
              <a:xfrm rot="20665413">
                <a:off x="3525264" y="-1228732"/>
                <a:ext cx="1262913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Bypass  Other Mitigations</a:t>
                </a:r>
              </a:p>
            </p:txBody>
          </p:sp>
        </p:grp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AE47DC25-3596-432F-996E-213C06FC7B92}"/>
                </a:ext>
              </a:extLst>
            </p:cNvPr>
            <p:cNvSpPr/>
            <p:nvPr/>
          </p:nvSpPr>
          <p:spPr>
            <a:xfrm rot="20549103" flipV="1">
              <a:off x="3190928" y="1686063"/>
              <a:ext cx="2589949" cy="359147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ECE249-A0D1-4A95-BC6B-D73EB700BF49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20" name="Shape 19">
                <a:extLst>
                  <a:ext uri="{FF2B5EF4-FFF2-40B4-BE49-F238E27FC236}">
                    <a16:creationId xmlns:a16="http://schemas.microsoft.com/office/drawing/2014/main" id="{7F638C1B-B9B9-4692-A07C-EE92EE345742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Shape 4">
                <a:extLst>
                  <a:ext uri="{FF2B5EF4-FFF2-40B4-BE49-F238E27FC236}">
                    <a16:creationId xmlns:a16="http://schemas.microsoft.com/office/drawing/2014/main" id="{AD52D029-4E07-4FFF-9BA7-8C36AB842679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/>
                  <a:t>KASLR Bypass</a:t>
                </a:r>
              </a:p>
            </p:txBody>
          </p:sp>
        </p:grpSp>
        <p:sp>
          <p:nvSpPr>
            <p:cNvPr id="22" name="Arrow: Circular 21">
              <a:extLst>
                <a:ext uri="{FF2B5EF4-FFF2-40B4-BE49-F238E27FC236}">
                  <a16:creationId xmlns:a16="http://schemas.microsoft.com/office/drawing/2014/main" id="{60522BA1-4138-41A4-BA93-3A7642E11B17}"/>
                </a:ext>
              </a:extLst>
            </p:cNvPr>
            <p:cNvSpPr/>
            <p:nvPr/>
          </p:nvSpPr>
          <p:spPr>
            <a:xfrm rot="463228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D77C3C-A241-44D3-BB89-EF2A127E4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4990226" cy="5449015"/>
          </a:xfrm>
        </p:spPr>
        <p:txBody>
          <a:bodyPr>
            <a:normAutofit/>
          </a:bodyPr>
          <a:lstStyle/>
          <a:p>
            <a:r>
              <a:rPr lang="en-US" sz="3600" b="1" dirty="0"/>
              <a:t>Stage 2 Goal: </a:t>
            </a:r>
          </a:p>
          <a:p>
            <a:r>
              <a:rPr lang="en-US" sz="3200" dirty="0"/>
              <a:t>Get into kernel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Need multiple vulnerabilities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Bypass mitigations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5186534-ABA1-4EC3-A613-02CFFDC5644D}"/>
              </a:ext>
            </a:extLst>
          </p:cNvPr>
          <p:cNvSpPr txBox="1">
            <a:spLocks/>
          </p:cNvSpPr>
          <p:nvPr/>
        </p:nvSpPr>
        <p:spPr>
          <a:xfrm>
            <a:off x="180754" y="17886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Typical Exploit: Getting on the system</a:t>
            </a:r>
          </a:p>
        </p:txBody>
      </p:sp>
    </p:spTree>
    <p:extLst>
      <p:ext uri="{BB962C8B-B14F-4D97-AF65-F5344CB8AC3E}">
        <p14:creationId xmlns:p14="http://schemas.microsoft.com/office/powerpoint/2010/main" val="175030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0C43-964F-4C6C-9943-94AA5A3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Where does Win32k.sys fit in?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1B1EEA-500D-47C4-8F86-C39A684C8E5C}"/>
              </a:ext>
            </a:extLst>
          </p:cNvPr>
          <p:cNvGrpSpPr/>
          <p:nvPr/>
        </p:nvGrpSpPr>
        <p:grpSpPr>
          <a:xfrm>
            <a:off x="8893983" y="1453098"/>
            <a:ext cx="2123675" cy="2123675"/>
            <a:chOff x="3151501" y="265581"/>
            <a:chExt cx="2123675" cy="2123675"/>
          </a:xfrm>
        </p:grpSpPr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5E55AC51-8BA7-4C20-89C1-961D3DBFC49C}"/>
                </a:ext>
              </a:extLst>
            </p:cNvPr>
            <p:cNvSpPr/>
            <p:nvPr/>
          </p:nvSpPr>
          <p:spPr>
            <a:xfrm rot="20700000">
              <a:off x="3151501" y="265581"/>
              <a:ext cx="2123675" cy="2123675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hape 4">
              <a:extLst>
                <a:ext uri="{FF2B5EF4-FFF2-40B4-BE49-F238E27FC236}">
                  <a16:creationId xmlns:a16="http://schemas.microsoft.com/office/drawing/2014/main" id="{317BCDE5-A6CA-49AA-BA61-3F762F1965A1}"/>
                </a:ext>
              </a:extLst>
            </p:cNvPr>
            <p:cNvSpPr txBox="1"/>
            <p:nvPr/>
          </p:nvSpPr>
          <p:spPr>
            <a:xfrm>
              <a:off x="3625307" y="669703"/>
              <a:ext cx="1192106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Memory corruption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ECE249-A0D1-4A95-BC6B-D73EB700BF49}"/>
              </a:ext>
            </a:extLst>
          </p:cNvPr>
          <p:cNvGrpSpPr/>
          <p:nvPr/>
        </p:nvGrpSpPr>
        <p:grpSpPr>
          <a:xfrm>
            <a:off x="7921369" y="3054418"/>
            <a:ext cx="2123675" cy="2123675"/>
            <a:chOff x="3273095" y="238642"/>
            <a:chExt cx="2123675" cy="2123675"/>
          </a:xfrm>
        </p:grpSpPr>
        <p:sp>
          <p:nvSpPr>
            <p:cNvPr id="20" name="Shape 19">
              <a:extLst>
                <a:ext uri="{FF2B5EF4-FFF2-40B4-BE49-F238E27FC236}">
                  <a16:creationId xmlns:a16="http://schemas.microsoft.com/office/drawing/2014/main" id="{7F638C1B-B9B9-4692-A07C-EE92EE345742}"/>
                </a:ext>
              </a:extLst>
            </p:cNvPr>
            <p:cNvSpPr/>
            <p:nvPr/>
          </p:nvSpPr>
          <p:spPr>
            <a:xfrm rot="20700000">
              <a:off x="3273095" y="238642"/>
              <a:ext cx="2123675" cy="2123675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hape 4">
              <a:extLst>
                <a:ext uri="{FF2B5EF4-FFF2-40B4-BE49-F238E27FC236}">
                  <a16:creationId xmlns:a16="http://schemas.microsoft.com/office/drawing/2014/main" id="{AD52D029-4E07-4FFF-9BA7-8C36AB842679}"/>
                </a:ext>
              </a:extLst>
            </p:cNvPr>
            <p:cNvSpPr txBox="1"/>
            <p:nvPr/>
          </p:nvSpPr>
          <p:spPr>
            <a:xfrm>
              <a:off x="3738879" y="704426"/>
              <a:ext cx="1192106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KASLR Bypass</a:t>
              </a:r>
            </a:p>
          </p:txBody>
        </p:sp>
      </p:grp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15BB0AC-8DFC-4B2E-8CAA-6C637CB35C22}"/>
              </a:ext>
            </a:extLst>
          </p:cNvPr>
          <p:cNvSpPr txBox="1">
            <a:spLocks/>
          </p:cNvSpPr>
          <p:nvPr/>
        </p:nvSpPr>
        <p:spPr>
          <a:xfrm>
            <a:off x="379205" y="1441264"/>
            <a:ext cx="7924823" cy="382543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A typical sandbox escape could require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Identifying a memory corruption, like UAF, in win32k code base</a:t>
            </a:r>
          </a:p>
          <a:p>
            <a:pPr marL="0" indent="0">
              <a:buNone/>
            </a:pPr>
            <a:r>
              <a:rPr lang="en-US" sz="1997" dirty="0"/>
              <a:t>Use it to craft a read/write primitive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Using by-design leaks in win32k</a:t>
            </a:r>
          </a:p>
          <a:p>
            <a:pPr marL="0" indent="0">
              <a:buNone/>
            </a:pPr>
            <a:r>
              <a:rPr lang="en-US" sz="1997" dirty="0"/>
              <a:t>Bypass KASLR using these leaks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639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Why Win32k.sys?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69293" y="1766063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BCD5B1D-10FE-4CA1-94F2-BF3A10A3638B}"/>
              </a:ext>
            </a:extLst>
          </p:cNvPr>
          <p:cNvSpPr txBox="1">
            <a:spLocks/>
          </p:cNvSpPr>
          <p:nvPr/>
        </p:nvSpPr>
        <p:spPr>
          <a:xfrm>
            <a:off x="269238" y="1401936"/>
            <a:ext cx="11798715" cy="1584665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2"/>
                </a:solidFill>
              </a:rPr>
              <a:t>Since 2010, &gt;50% of all kernel security bug in windows, are just in win32k.sys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61A0B5A-D8A3-4234-A37C-784E82AC3A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662543"/>
              </p:ext>
            </p:extLst>
          </p:nvPr>
        </p:nvGraphicFramePr>
        <p:xfrm>
          <a:off x="2987040" y="2369112"/>
          <a:ext cx="7163851" cy="432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790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 wait, what is Win32k?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6293" y="1441938"/>
            <a:ext cx="11653523" cy="46599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Win32k is a Window’s kernel mode driver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4000" dirty="0"/>
              <a:t>Part of its purpose is to host: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GDI: drawing library for graphics output devices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USER: handles input and UI elements</a:t>
            </a:r>
          </a:p>
          <a:p>
            <a:pPr lvl="1"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138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LOR TEMPLATE">
  <a:themeElements>
    <a:clrScheme name="MSVID Mid-Blue">
      <a:dk1>
        <a:srgbClr val="505050"/>
      </a:dk1>
      <a:lt1>
        <a:srgbClr val="FFFFFF"/>
      </a:lt1>
      <a:dk2>
        <a:srgbClr val="00188F"/>
      </a:dk2>
      <a:lt2>
        <a:srgbClr val="CDF4FF"/>
      </a:lt2>
      <a:accent1>
        <a:srgbClr val="0078D7"/>
      </a:accent1>
      <a:accent2>
        <a:srgbClr val="B4009E"/>
      </a:accent2>
      <a:accent3>
        <a:srgbClr val="008272"/>
      </a:accent3>
      <a:accent4>
        <a:srgbClr val="D83B01"/>
      </a:accent4>
      <a:accent5>
        <a:srgbClr val="107C10"/>
      </a:accent5>
      <a:accent6>
        <a:srgbClr val="5C2D9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MID BLUE_1.potx" id="{734E92E3-1DB0-42DF-B7A1-42AE334B68A7}" vid="{617640E9-9264-422C-8ECC-1FF0FF540A9B}"/>
    </a:ext>
  </a:extLst>
</a:theme>
</file>

<file path=ppt/theme/theme2.xml><?xml version="1.0" encoding="utf-8"?>
<a:theme xmlns:a="http://schemas.openxmlformats.org/drawingml/2006/main" name="MSVID_White_16x9_2012-08-18">
  <a:themeElements>
    <a:clrScheme name="Custom 5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0072C6"/>
      </a:accent3>
      <a:accent4>
        <a:srgbClr val="B4009E"/>
      </a:accent4>
      <a:accent5>
        <a:srgbClr val="442359"/>
      </a:accent5>
      <a:accent6>
        <a:srgbClr val="002050"/>
      </a:accent6>
      <a:hlink>
        <a:srgbClr val="7F7F7F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Widescreen</PresentationFormat>
  <Paragraphs>423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Yu Mincho</vt:lpstr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COLOR TEMPLATE</vt:lpstr>
      <vt:lpstr>MSVID_White_16x9_2012-08-18</vt:lpstr>
      <vt:lpstr>State of Win32k Security</vt:lpstr>
      <vt:lpstr>Agenda</vt:lpstr>
      <vt:lpstr>Typical Exploit (via Edge)</vt:lpstr>
      <vt:lpstr>Typical Exploit: Getting on the system</vt:lpstr>
      <vt:lpstr>Typical Exploit: Getting on the system</vt:lpstr>
      <vt:lpstr>PowerPoint Presentation</vt:lpstr>
      <vt:lpstr>Where does Win32k.sys fit in?</vt:lpstr>
      <vt:lpstr>Why Win32k.sys?</vt:lpstr>
      <vt:lpstr>But wait, what is Win32k?</vt:lpstr>
      <vt:lpstr>The design and redesign</vt:lpstr>
      <vt:lpstr>Design</vt:lpstr>
      <vt:lpstr>Redesign</vt:lpstr>
      <vt:lpstr>Redesign: Why, you ask?</vt:lpstr>
      <vt:lpstr>Redesign: What about security?</vt:lpstr>
      <vt:lpstr>Revisiting Insecure Design</vt:lpstr>
      <vt:lpstr>Revisiting Insecure Design: Syscalls</vt:lpstr>
      <vt:lpstr>Revisiting Insecure Design: Syscall Filtering</vt:lpstr>
      <vt:lpstr>Revisiting Insecure Design: Syscall Filtering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Shared Data</vt:lpstr>
      <vt:lpstr>Revisiting Insecure Design: Shared Data</vt:lpstr>
      <vt:lpstr>Revisiting Insecure Design: Shared Data</vt:lpstr>
      <vt:lpstr>Revisiting Insecure Design: Shared Data</vt:lpstr>
      <vt:lpstr>Revisiting Insecure Design: Shared Data</vt:lpstr>
      <vt:lpstr>Revisiting Insecure Design: Shared Data</vt:lpstr>
      <vt:lpstr>What does the new design achieve?</vt:lpstr>
      <vt:lpstr>What’s Next?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2018-10-26T19:51:18Z</dcterms:created>
  <dcterms:modified xsi:type="dcterms:W3CDTF">2018-10-26T19:52:22Z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vishalch@microsoft.com</vt:lpwstr>
  </property>
  <property fmtid="{D5CDD505-2E9C-101B-9397-08002B2CF9AE}" pid="5" name="MSIP_Label_f42aa342-8706-4288-bd11-ebb85995028c_SetDate">
    <vt:lpwstr>2018-10-26T19:52:22.1364245Z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