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6" d="100"/>
          <a:sy n="156" d="100"/>
        </p:scale>
        <p:origin x="-1096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E135-3210-A348-91D1-71A1B4E41AE3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F33A6-8EC3-874C-9FB7-185CD50672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34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31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9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4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0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3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70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20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5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0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463B-0436-3A47-840E-B5853DA20947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4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053290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786197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5528873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054495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Seravek ExtraLight"/>
                <a:cs typeface="Seravek ExtraLight"/>
              </a:rPr>
              <a:t>Independent domains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786197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Overlapping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521368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Hierarchical</a:t>
            </a:r>
          </a:p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204587" y="995928"/>
            <a:ext cx="576526" cy="582555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913975" y="995928"/>
            <a:ext cx="576526" cy="582555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455694" y="1093618"/>
            <a:ext cx="576526" cy="582555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5997144" y="916598"/>
            <a:ext cx="674884" cy="690017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6123979" y="1029922"/>
            <a:ext cx="442565" cy="460431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>
            <a:endCxn id="11" idx="4"/>
          </p:cNvCxnSpPr>
          <p:nvPr/>
        </p:nvCxnSpPr>
        <p:spPr>
          <a:xfrm flipV="1">
            <a:off x="2488438" y="1578483"/>
            <a:ext cx="4412" cy="40816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202096" y="1578484"/>
            <a:ext cx="0" cy="408159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4384173" y="1472388"/>
            <a:ext cx="0" cy="514255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4736193" y="1676174"/>
            <a:ext cx="0" cy="488171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6174375" y="1578484"/>
            <a:ext cx="4412" cy="323867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6321598" y="1490353"/>
            <a:ext cx="4738" cy="5965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092143" y="877525"/>
            <a:ext cx="576526" cy="582555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121413" y="2086947"/>
            <a:ext cx="996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DSL</a:t>
            </a:r>
          </a:p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Specification</a:t>
            </a:r>
            <a:endParaRPr lang="en-US" sz="1100" dirty="0">
              <a:latin typeface="Seravek ExtraLight"/>
              <a:cs typeface="Seravek ExtraLigh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227665" y="1101384"/>
            <a:ext cx="822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Domain</a:t>
            </a:r>
          </a:p>
        </p:txBody>
      </p:sp>
      <p:sp>
        <p:nvSpPr>
          <p:cNvPr id="44" name="Accolade ouvrante 43"/>
          <p:cNvSpPr/>
          <p:nvPr/>
        </p:nvSpPr>
        <p:spPr>
          <a:xfrm>
            <a:off x="1904999" y="849919"/>
            <a:ext cx="183953" cy="826045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ccolade ouvrante 44"/>
          <p:cNvSpPr/>
          <p:nvPr/>
        </p:nvSpPr>
        <p:spPr>
          <a:xfrm flipH="1">
            <a:off x="7071569" y="1870599"/>
            <a:ext cx="212387" cy="826045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205" y="2027636"/>
            <a:ext cx="457103" cy="64651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44" y="2027636"/>
            <a:ext cx="457103" cy="64651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621" y="2027636"/>
            <a:ext cx="457103" cy="64651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797" y="2223832"/>
            <a:ext cx="457103" cy="64651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44" y="1907517"/>
            <a:ext cx="633540" cy="896057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955" y="2108484"/>
            <a:ext cx="414661" cy="58648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505035" y="2257953"/>
            <a:ext cx="74463" cy="381850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6126416" y="2138945"/>
            <a:ext cx="263877" cy="523083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/>
          <p:cNvCxnSpPr/>
          <p:nvPr/>
        </p:nvCxnSpPr>
        <p:spPr>
          <a:xfrm>
            <a:off x="6129347" y="2135335"/>
            <a:ext cx="0" cy="538811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6129347" y="2138477"/>
            <a:ext cx="260946" cy="468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6387118" y="2138945"/>
            <a:ext cx="0" cy="89634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6383943" y="2231754"/>
            <a:ext cx="105251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6482844" y="2231754"/>
            <a:ext cx="0" cy="442392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350000" y="2234930"/>
            <a:ext cx="126495" cy="427097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/>
          <p:cNvCxnSpPr/>
          <p:nvPr/>
        </p:nvCxnSpPr>
        <p:spPr>
          <a:xfrm>
            <a:off x="6129347" y="2662028"/>
            <a:ext cx="353497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548854" y="510050"/>
            <a:ext cx="537878" cy="137609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876534" y="434040"/>
            <a:ext cx="16000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i="1" dirty="0" smtClean="0">
                <a:latin typeface="Seravek ExtraLight"/>
                <a:cs typeface="Seravek ExtraLight"/>
              </a:rPr>
              <a:t>Potential reuse</a:t>
            </a:r>
            <a:endParaRPr lang="en-US" sz="1300" b="1" i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14620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à coins arrondis 64"/>
          <p:cNvSpPr/>
          <p:nvPr/>
        </p:nvSpPr>
        <p:spPr>
          <a:xfrm>
            <a:off x="2399986" y="1680754"/>
            <a:ext cx="3929130" cy="955063"/>
          </a:xfrm>
          <a:prstGeom prst="roundRect">
            <a:avLst>
              <a:gd name="adj" fmla="val 4649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399986" y="456431"/>
            <a:ext cx="3929130" cy="1015633"/>
          </a:xfrm>
          <a:prstGeom prst="roundRect">
            <a:avLst>
              <a:gd name="adj" fmla="val 4649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302216" y="2774677"/>
            <a:ext cx="20135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Independent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348189" y="2774677"/>
            <a:ext cx="22265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Overlapping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5353053" y="555836"/>
            <a:ext cx="737589" cy="747404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48" idx="0"/>
            <a:endCxn id="13" idx="4"/>
          </p:cNvCxnSpPr>
          <p:nvPr/>
        </p:nvCxnSpPr>
        <p:spPr>
          <a:xfrm flipV="1">
            <a:off x="5183050" y="1303240"/>
            <a:ext cx="4031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50" idx="0"/>
            <a:endCxn id="14" idx="4"/>
          </p:cNvCxnSpPr>
          <p:nvPr/>
        </p:nvCxnSpPr>
        <p:spPr>
          <a:xfrm flipH="1" flipV="1">
            <a:off x="5721848" y="1303240"/>
            <a:ext cx="8929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820620" y="568742"/>
            <a:ext cx="732921" cy="73449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309175" y="754068"/>
            <a:ext cx="897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Language constructs</a:t>
            </a:r>
          </a:p>
        </p:txBody>
      </p:sp>
      <p:sp>
        <p:nvSpPr>
          <p:cNvPr id="44" name="Accolade ouvrante 43"/>
          <p:cNvSpPr/>
          <p:nvPr/>
        </p:nvSpPr>
        <p:spPr>
          <a:xfrm>
            <a:off x="2118263" y="456431"/>
            <a:ext cx="183953" cy="1015633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498" y="1832028"/>
            <a:ext cx="457103" cy="64651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225" y="1832028"/>
            <a:ext cx="457103" cy="64651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249586" y="2116989"/>
            <a:ext cx="128941" cy="328474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6369864" y="2531638"/>
            <a:ext cx="1195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Potential reuse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3696" y="2121161"/>
            <a:ext cx="128941" cy="328474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3379473" y="555836"/>
            <a:ext cx="737589" cy="747404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/>
          <p:cNvCxnSpPr>
            <a:stCxn id="59" idx="0"/>
            <a:endCxn id="57" idx="4"/>
          </p:cNvCxnSpPr>
          <p:nvPr/>
        </p:nvCxnSpPr>
        <p:spPr>
          <a:xfrm flipV="1">
            <a:off x="2892194" y="1303240"/>
            <a:ext cx="10402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60" idx="0"/>
            <a:endCxn id="49" idx="4"/>
          </p:cNvCxnSpPr>
          <p:nvPr/>
        </p:nvCxnSpPr>
        <p:spPr>
          <a:xfrm flipH="1" flipV="1">
            <a:off x="3748268" y="1303240"/>
            <a:ext cx="9173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2536135" y="568742"/>
            <a:ext cx="732921" cy="73449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642" y="1832028"/>
            <a:ext cx="457103" cy="64651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889" y="1832028"/>
            <a:ext cx="457103" cy="646510"/>
          </a:xfrm>
          <a:prstGeom prst="rect">
            <a:avLst/>
          </a:prstGeom>
        </p:spPr>
      </p:pic>
      <p:sp>
        <p:nvSpPr>
          <p:cNvPr id="67" name="ZoneTexte 66"/>
          <p:cNvSpPr txBox="1"/>
          <p:nvPr/>
        </p:nvSpPr>
        <p:spPr>
          <a:xfrm>
            <a:off x="1256440" y="1946469"/>
            <a:ext cx="9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Language specification</a:t>
            </a:r>
          </a:p>
        </p:txBody>
      </p:sp>
      <p:sp>
        <p:nvSpPr>
          <p:cNvPr id="23" name="Forme libre 22"/>
          <p:cNvSpPr/>
          <p:nvPr/>
        </p:nvSpPr>
        <p:spPr>
          <a:xfrm>
            <a:off x="5371912" y="707795"/>
            <a:ext cx="163444" cy="449813"/>
          </a:xfrm>
          <a:custGeom>
            <a:avLst/>
            <a:gdLst>
              <a:gd name="connsiteX0" fmla="*/ 66147 w 152139"/>
              <a:gd name="connsiteY0" fmla="*/ 0 h 449813"/>
              <a:gd name="connsiteX1" fmla="*/ 13230 w 152139"/>
              <a:gd name="connsiteY1" fmla="*/ 99223 h 449813"/>
              <a:gd name="connsiteX2" fmla="*/ 0 w 152139"/>
              <a:gd name="connsiteY2" fmla="*/ 191832 h 449813"/>
              <a:gd name="connsiteX3" fmla="*/ 0 w 152139"/>
              <a:gd name="connsiteY3" fmla="*/ 291055 h 449813"/>
              <a:gd name="connsiteX4" fmla="*/ 39689 w 152139"/>
              <a:gd name="connsiteY4" fmla="*/ 403509 h 449813"/>
              <a:gd name="connsiteX5" fmla="*/ 72762 w 152139"/>
              <a:gd name="connsiteY5" fmla="*/ 449813 h 449813"/>
              <a:gd name="connsiteX6" fmla="*/ 105836 w 152139"/>
              <a:gd name="connsiteY6" fmla="*/ 370434 h 449813"/>
              <a:gd name="connsiteX7" fmla="*/ 152139 w 152139"/>
              <a:gd name="connsiteY7" fmla="*/ 284440 h 449813"/>
              <a:gd name="connsiteX8" fmla="*/ 152139 w 152139"/>
              <a:gd name="connsiteY8" fmla="*/ 171987 h 449813"/>
              <a:gd name="connsiteX9" fmla="*/ 125680 w 152139"/>
              <a:gd name="connsiteY9" fmla="*/ 99223 h 449813"/>
              <a:gd name="connsiteX10" fmla="*/ 92606 w 152139"/>
              <a:gd name="connsiteY10" fmla="*/ 46304 h 449813"/>
              <a:gd name="connsiteX11" fmla="*/ 66147 w 152139"/>
              <a:gd name="connsiteY11" fmla="*/ 0 h 449813"/>
              <a:gd name="connsiteX0" fmla="*/ 66147 w 152139"/>
              <a:gd name="connsiteY0" fmla="*/ 0 h 449813"/>
              <a:gd name="connsiteX1" fmla="*/ 13230 w 152139"/>
              <a:gd name="connsiteY1" fmla="*/ 99223 h 449813"/>
              <a:gd name="connsiteX2" fmla="*/ 0 w 152139"/>
              <a:gd name="connsiteY2" fmla="*/ 191832 h 449813"/>
              <a:gd name="connsiteX3" fmla="*/ 0 w 152139"/>
              <a:gd name="connsiteY3" fmla="*/ 291055 h 449813"/>
              <a:gd name="connsiteX4" fmla="*/ 39689 w 152139"/>
              <a:gd name="connsiteY4" fmla="*/ 403509 h 449813"/>
              <a:gd name="connsiteX5" fmla="*/ 72762 w 152139"/>
              <a:gd name="connsiteY5" fmla="*/ 449813 h 449813"/>
              <a:gd name="connsiteX6" fmla="*/ 123534 w 152139"/>
              <a:gd name="connsiteY6" fmla="*/ 370434 h 449813"/>
              <a:gd name="connsiteX7" fmla="*/ 152139 w 152139"/>
              <a:gd name="connsiteY7" fmla="*/ 284440 h 449813"/>
              <a:gd name="connsiteX8" fmla="*/ 152139 w 152139"/>
              <a:gd name="connsiteY8" fmla="*/ 171987 h 449813"/>
              <a:gd name="connsiteX9" fmla="*/ 125680 w 152139"/>
              <a:gd name="connsiteY9" fmla="*/ 99223 h 449813"/>
              <a:gd name="connsiteX10" fmla="*/ 92606 w 152139"/>
              <a:gd name="connsiteY10" fmla="*/ 46304 h 449813"/>
              <a:gd name="connsiteX11" fmla="*/ 66147 w 152139"/>
              <a:gd name="connsiteY11" fmla="*/ 0 h 44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139" h="449813">
                <a:moveTo>
                  <a:pt x="66147" y="0"/>
                </a:moveTo>
                <a:lnTo>
                  <a:pt x="13230" y="99223"/>
                </a:lnTo>
                <a:lnTo>
                  <a:pt x="0" y="191832"/>
                </a:lnTo>
                <a:lnTo>
                  <a:pt x="0" y="291055"/>
                </a:lnTo>
                <a:lnTo>
                  <a:pt x="39689" y="403509"/>
                </a:lnTo>
                <a:lnTo>
                  <a:pt x="72762" y="449813"/>
                </a:lnTo>
                <a:lnTo>
                  <a:pt x="123534" y="370434"/>
                </a:lnTo>
                <a:lnTo>
                  <a:pt x="152139" y="284440"/>
                </a:lnTo>
                <a:lnTo>
                  <a:pt x="152139" y="171987"/>
                </a:lnTo>
                <a:lnTo>
                  <a:pt x="125680" y="99223"/>
                </a:lnTo>
                <a:lnTo>
                  <a:pt x="92606" y="46304"/>
                </a:lnTo>
                <a:lnTo>
                  <a:pt x="66147" y="0"/>
                </a:lnTo>
                <a:close/>
              </a:path>
            </a:pathLst>
          </a:cu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8" name="Accolade ouvrante 67"/>
          <p:cNvSpPr/>
          <p:nvPr/>
        </p:nvSpPr>
        <p:spPr>
          <a:xfrm>
            <a:off x="2118263" y="1680754"/>
            <a:ext cx="183953" cy="955063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5267818" y="2431457"/>
            <a:ext cx="1177382" cy="260642"/>
          </a:xfrm>
          <a:custGeom>
            <a:avLst/>
            <a:gdLst>
              <a:gd name="connsiteX0" fmla="*/ 49981 w 1177382"/>
              <a:gd name="connsiteY0" fmla="*/ 0 h 260642"/>
              <a:gd name="connsiteX1" fmla="*/ 131480 w 1177382"/>
              <a:gd name="connsiteY1" fmla="*/ 237712 h 260642"/>
              <a:gd name="connsiteX2" fmla="*/ 1177382 w 1177382"/>
              <a:gd name="connsiteY2" fmla="*/ 251296 h 26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382" h="260642">
                <a:moveTo>
                  <a:pt x="49981" y="0"/>
                </a:moveTo>
                <a:cubicBezTo>
                  <a:pt x="-3220" y="97914"/>
                  <a:pt x="-56420" y="195829"/>
                  <a:pt x="131480" y="237712"/>
                </a:cubicBezTo>
                <a:cubicBezTo>
                  <a:pt x="319380" y="279595"/>
                  <a:pt x="1177382" y="251296"/>
                  <a:pt x="1177382" y="251296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5563322" y="2417874"/>
            <a:ext cx="297803" cy="271671"/>
          </a:xfrm>
          <a:custGeom>
            <a:avLst/>
            <a:gdLst>
              <a:gd name="connsiteX0" fmla="*/ 26140 w 297803"/>
              <a:gd name="connsiteY0" fmla="*/ 0 h 271671"/>
              <a:gd name="connsiteX1" fmla="*/ 26140 w 297803"/>
              <a:gd name="connsiteY1" fmla="*/ 135835 h 271671"/>
              <a:gd name="connsiteX2" fmla="*/ 297803 w 297803"/>
              <a:gd name="connsiteY2" fmla="*/ 271671 h 27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803" h="271671">
                <a:moveTo>
                  <a:pt x="26140" y="0"/>
                </a:moveTo>
                <a:cubicBezTo>
                  <a:pt x="3501" y="45278"/>
                  <a:pt x="-19137" y="90557"/>
                  <a:pt x="26140" y="135835"/>
                </a:cubicBezTo>
                <a:cubicBezTo>
                  <a:pt x="71417" y="181114"/>
                  <a:pt x="297803" y="271671"/>
                  <a:pt x="297803" y="271671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 flipV="1">
            <a:off x="5411601" y="387130"/>
            <a:ext cx="1033599" cy="369734"/>
          </a:xfrm>
          <a:custGeom>
            <a:avLst/>
            <a:gdLst>
              <a:gd name="connsiteX0" fmla="*/ 49981 w 1177382"/>
              <a:gd name="connsiteY0" fmla="*/ 0 h 260642"/>
              <a:gd name="connsiteX1" fmla="*/ 131480 w 1177382"/>
              <a:gd name="connsiteY1" fmla="*/ 237712 h 260642"/>
              <a:gd name="connsiteX2" fmla="*/ 1177382 w 1177382"/>
              <a:gd name="connsiteY2" fmla="*/ 251296 h 26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382" h="260642">
                <a:moveTo>
                  <a:pt x="49981" y="0"/>
                </a:moveTo>
                <a:cubicBezTo>
                  <a:pt x="-3220" y="97914"/>
                  <a:pt x="-56420" y="195829"/>
                  <a:pt x="131480" y="237712"/>
                </a:cubicBezTo>
                <a:cubicBezTo>
                  <a:pt x="319380" y="279595"/>
                  <a:pt x="1177382" y="251296"/>
                  <a:pt x="1177382" y="251296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6445200" y="268259"/>
            <a:ext cx="112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Commonalties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48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8959" y="985520"/>
            <a:ext cx="6598643" cy="361101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296161" y="4222566"/>
            <a:ext cx="26748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harter Roman"/>
                <a:cs typeface="Charter Roman"/>
              </a:rPr>
              <a:t>Syntactic commonalities</a:t>
            </a:r>
            <a:endParaRPr lang="en-US" sz="1500" b="1" dirty="0">
              <a:latin typeface="Charter Roman"/>
              <a:cs typeface="Charter Roman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291373" y="1780385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567485" y="1780385"/>
            <a:ext cx="1392059" cy="1366242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82545" y="2412071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744067" y="1922910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X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574277" y="221154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O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009989" y="207603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Y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280391" y="2491486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Q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868961" y="277895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solidFill>
                  <a:srgbClr val="0000FF"/>
                </a:solidFill>
                <a:latin typeface="Charter Roman"/>
                <a:cs typeface="Charter Roman"/>
              </a:rPr>
              <a:t>Z</a:t>
            </a:r>
            <a:endParaRPr lang="fr-FR" sz="1500" b="1" baseline="-25000" dirty="0">
              <a:solidFill>
                <a:srgbClr val="0000FF"/>
              </a:solidFill>
              <a:latin typeface="Charter Roman"/>
              <a:cs typeface="Charter Roman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279614" y="333628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R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575809" y="1822125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851921" y="1822125"/>
            <a:ext cx="1392059" cy="1366242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6166981" y="2453811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6040262" y="1917618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1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875246" y="2171813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2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550534" y="249174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3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220782" y="3193005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 </a:t>
            </a:r>
            <a:r>
              <a:rPr lang="fr-FR" sz="1500" b="1" baseline="-25000" dirty="0">
                <a:solidFill>
                  <a:srgbClr val="0000FF"/>
                </a:solidFill>
                <a:latin typeface="Charter Roman"/>
                <a:cs typeface="Charter Roman"/>
              </a:rPr>
              <a:t>4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583180" y="344720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>
                <a:latin typeface="Charter Roman"/>
                <a:cs typeface="Charter Roman"/>
              </a:rPr>
              <a:t>5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227836" y="212260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6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2892685" y="1105269"/>
            <a:ext cx="3280728" cy="964183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80728 w 3280728"/>
              <a:gd name="connsiteY0" fmla="*/ 952424 h 964183"/>
              <a:gd name="connsiteX1" fmla="*/ 1552172 w 3280728"/>
              <a:gd name="connsiteY1" fmla="*/ 7 h 964183"/>
              <a:gd name="connsiteX2" fmla="*/ 0 w 3280728"/>
              <a:gd name="connsiteY2" fmla="*/ 964183 h 96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0728" h="964183">
                <a:moveTo>
                  <a:pt x="3280728" y="952424"/>
                </a:moveTo>
                <a:cubicBezTo>
                  <a:pt x="3030852" y="431142"/>
                  <a:pt x="2098960" y="-1953"/>
                  <a:pt x="1552172" y="7"/>
                </a:cubicBezTo>
                <a:cubicBezTo>
                  <a:pt x="1005384" y="1967"/>
                  <a:pt x="0" y="964183"/>
                  <a:pt x="0" y="964183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 34"/>
          <p:cNvSpPr/>
          <p:nvPr/>
        </p:nvSpPr>
        <p:spPr>
          <a:xfrm>
            <a:off x="2744067" y="1353826"/>
            <a:ext cx="3257141" cy="1002209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10174 w 3210174"/>
              <a:gd name="connsiteY0" fmla="*/ 956437 h 964180"/>
              <a:gd name="connsiteX1" fmla="*/ 1552172 w 3210174"/>
              <a:gd name="connsiteY1" fmla="*/ 3 h 964180"/>
              <a:gd name="connsiteX2" fmla="*/ 0 w 3210174"/>
              <a:gd name="connsiteY2" fmla="*/ 964179 h 964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0174" h="964180">
                <a:moveTo>
                  <a:pt x="3210174" y="956437"/>
                </a:moveTo>
                <a:cubicBezTo>
                  <a:pt x="2960298" y="435155"/>
                  <a:pt x="2087201" y="-1287"/>
                  <a:pt x="1552172" y="3"/>
                </a:cubicBezTo>
                <a:cubicBezTo>
                  <a:pt x="1017143" y="1293"/>
                  <a:pt x="0" y="964179"/>
                  <a:pt x="0" y="964179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orme libre 35"/>
          <p:cNvSpPr/>
          <p:nvPr/>
        </p:nvSpPr>
        <p:spPr>
          <a:xfrm>
            <a:off x="3398316" y="2365038"/>
            <a:ext cx="3293064" cy="280573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0174" h="1058254">
                <a:moveTo>
                  <a:pt x="3210174" y="1058254"/>
                </a:moveTo>
                <a:cubicBezTo>
                  <a:pt x="2960298" y="536972"/>
                  <a:pt x="2122477" y="3932"/>
                  <a:pt x="1552172" y="12"/>
                </a:cubicBezTo>
                <a:cubicBezTo>
                  <a:pt x="981867" y="-3908"/>
                  <a:pt x="0" y="964188"/>
                  <a:pt x="0" y="964188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orme libre 36"/>
          <p:cNvSpPr/>
          <p:nvPr/>
        </p:nvSpPr>
        <p:spPr>
          <a:xfrm>
            <a:off x="4148558" y="1516813"/>
            <a:ext cx="3195279" cy="751983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0174" h="1058254">
                <a:moveTo>
                  <a:pt x="3210174" y="1058254"/>
                </a:moveTo>
                <a:cubicBezTo>
                  <a:pt x="2960298" y="536972"/>
                  <a:pt x="2122477" y="3932"/>
                  <a:pt x="1552172" y="12"/>
                </a:cubicBezTo>
                <a:cubicBezTo>
                  <a:pt x="981867" y="-3908"/>
                  <a:pt x="0" y="964188"/>
                  <a:pt x="0" y="964188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orme libre 37"/>
          <p:cNvSpPr/>
          <p:nvPr/>
        </p:nvSpPr>
        <p:spPr>
          <a:xfrm rot="590933" flipV="1">
            <a:off x="2943237" y="3068615"/>
            <a:ext cx="3384077" cy="544560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12622 w 3212622"/>
              <a:gd name="connsiteY0" fmla="*/ 691818 h 970425"/>
              <a:gd name="connsiteX1" fmla="*/ 1552172 w 3212622"/>
              <a:gd name="connsiteY1" fmla="*/ 6249 h 970425"/>
              <a:gd name="connsiteX2" fmla="*/ 0 w 3212622"/>
              <a:gd name="connsiteY2" fmla="*/ 970425 h 970425"/>
              <a:gd name="connsiteX0" fmla="*/ 3214612 w 3214612"/>
              <a:gd name="connsiteY0" fmla="*/ 1330556 h 1330557"/>
              <a:gd name="connsiteX1" fmla="*/ 1552172 w 3214612"/>
              <a:gd name="connsiteY1" fmla="*/ 2589 h 1330557"/>
              <a:gd name="connsiteX2" fmla="*/ 0 w 3214612"/>
              <a:gd name="connsiteY2" fmla="*/ 966765 h 1330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4612" h="1330557">
                <a:moveTo>
                  <a:pt x="3214612" y="1330556"/>
                </a:moveTo>
                <a:cubicBezTo>
                  <a:pt x="2964736" y="809274"/>
                  <a:pt x="2087941" y="63221"/>
                  <a:pt x="1552172" y="2589"/>
                </a:cubicBezTo>
                <a:cubicBezTo>
                  <a:pt x="1016403" y="-58043"/>
                  <a:pt x="0" y="966765"/>
                  <a:pt x="0" y="966765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 39"/>
          <p:cNvSpPr/>
          <p:nvPr/>
        </p:nvSpPr>
        <p:spPr>
          <a:xfrm rot="590933" flipV="1">
            <a:off x="3366078" y="3382016"/>
            <a:ext cx="3331783" cy="765309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12622 w 3212622"/>
              <a:gd name="connsiteY0" fmla="*/ 691818 h 970425"/>
              <a:gd name="connsiteX1" fmla="*/ 1552172 w 3212622"/>
              <a:gd name="connsiteY1" fmla="*/ 6249 h 970425"/>
              <a:gd name="connsiteX2" fmla="*/ 0 w 3212622"/>
              <a:gd name="connsiteY2" fmla="*/ 970425 h 970425"/>
              <a:gd name="connsiteX0" fmla="*/ 3214612 w 3214612"/>
              <a:gd name="connsiteY0" fmla="*/ 1330556 h 1330557"/>
              <a:gd name="connsiteX1" fmla="*/ 1552172 w 3214612"/>
              <a:gd name="connsiteY1" fmla="*/ 2589 h 1330557"/>
              <a:gd name="connsiteX2" fmla="*/ 0 w 3214612"/>
              <a:gd name="connsiteY2" fmla="*/ 966765 h 1330557"/>
              <a:gd name="connsiteX0" fmla="*/ 3164937 w 3164937"/>
              <a:gd name="connsiteY0" fmla="*/ 2083761 h 2083760"/>
              <a:gd name="connsiteX1" fmla="*/ 1552172 w 3164937"/>
              <a:gd name="connsiteY1" fmla="*/ 19832 h 2083760"/>
              <a:gd name="connsiteX2" fmla="*/ 0 w 3164937"/>
              <a:gd name="connsiteY2" fmla="*/ 984008 h 20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4937" h="2083760">
                <a:moveTo>
                  <a:pt x="3164937" y="2083761"/>
                </a:moveTo>
                <a:cubicBezTo>
                  <a:pt x="2915061" y="1562479"/>
                  <a:pt x="2079661" y="203124"/>
                  <a:pt x="1552172" y="19832"/>
                </a:cubicBezTo>
                <a:cubicBezTo>
                  <a:pt x="1024683" y="-163460"/>
                  <a:pt x="0" y="984008"/>
                  <a:pt x="0" y="984008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5659119" y="4231855"/>
            <a:ext cx="25376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harter Roman"/>
                <a:cs typeface="Charter Roman"/>
              </a:rPr>
              <a:t>Semantic commonalities</a:t>
            </a:r>
            <a:endParaRPr lang="en-US" sz="1500" b="1" dirty="0">
              <a:latin typeface="Charter Roman"/>
              <a:cs typeface="Charter Roman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747521" y="2117713"/>
            <a:ext cx="838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Syn</a:t>
            </a:r>
            <a:r>
              <a:rPr lang="en-US" sz="1600" b="1" dirty="0" smtClean="0">
                <a:latin typeface="Charter Roman"/>
                <a:cs typeface="Charter Roman"/>
              </a:rPr>
              <a:t> A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265681" y="3418341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Syn</a:t>
            </a:r>
            <a:r>
              <a:rPr lang="en-US" sz="1600" b="1" dirty="0" smtClean="0">
                <a:latin typeface="Charter Roman"/>
                <a:cs typeface="Charter Roman"/>
              </a:rPr>
              <a:t> C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148558" y="1481266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Syn</a:t>
            </a:r>
            <a:r>
              <a:rPr lang="en-US" sz="1600" b="1" dirty="0" smtClean="0">
                <a:latin typeface="Charter Roman"/>
                <a:cs typeface="Charter Roman"/>
              </a:rPr>
              <a:t> B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645609" y="1650543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Sem</a:t>
            </a:r>
            <a:r>
              <a:rPr lang="en-US" sz="1600" b="1" dirty="0" smtClean="0">
                <a:latin typeface="Charter Roman"/>
                <a:cs typeface="Charter Roman"/>
              </a:rPr>
              <a:t> B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404797" y="3475233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Sem</a:t>
            </a:r>
            <a:r>
              <a:rPr lang="en-US" sz="1600" b="1" dirty="0" smtClean="0">
                <a:latin typeface="Charter Roman"/>
                <a:cs typeface="Charter Roman"/>
              </a:rPr>
              <a:t> C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149773" y="2586312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Sem</a:t>
            </a:r>
            <a:r>
              <a:rPr lang="en-US" sz="1600" b="1" dirty="0" smtClean="0">
                <a:latin typeface="Charter Roman"/>
                <a:cs typeface="Charter Roman"/>
              </a:rPr>
              <a:t> A</a:t>
            </a:r>
            <a:endParaRPr lang="en-US" sz="1600" b="1" dirty="0">
              <a:latin typeface="Charter Roman"/>
              <a:cs typeface="Charter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46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3626" y="499199"/>
            <a:ext cx="6598643" cy="298984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3068320" y="1593751"/>
            <a:ext cx="3035245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6244683" y="1865280"/>
            <a:ext cx="1400925" cy="1390248"/>
          </a:xfrm>
          <a:prstGeom prst="ellipse">
            <a:avLst/>
          </a:prstGeom>
          <a:solidFill>
            <a:schemeClr val="accent1">
              <a:lumMod val="75000"/>
              <a:alpha val="10000"/>
            </a:schemeClr>
          </a:solidFill>
          <a:ln w="3175" cmpd="sng">
            <a:solidFill>
              <a:schemeClr val="tx2">
                <a:lumMod val="50000"/>
                <a:alpha val="3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6585102" y="1278797"/>
            <a:ext cx="1400925" cy="1390248"/>
          </a:xfrm>
          <a:prstGeom prst="ellipse">
            <a:avLst/>
          </a:prstGeom>
          <a:solidFill>
            <a:srgbClr val="A6A6A6">
              <a:alpha val="30000"/>
            </a:srgbClr>
          </a:solidFill>
          <a:ln>
            <a:solidFill>
              <a:srgbClr val="A6A6A6">
                <a:alpha val="80000"/>
              </a:srgb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854503" y="1271438"/>
            <a:ext cx="1392059" cy="1366242"/>
          </a:xfrm>
          <a:prstGeom prst="ellipse">
            <a:avLst/>
          </a:prstGeom>
          <a:solidFill>
            <a:schemeClr val="accent3">
              <a:lumMod val="50000"/>
              <a:alpha val="15000"/>
            </a:schemeClr>
          </a:solidFill>
          <a:ln w="3175" cmpd="sng">
            <a:solidFill>
              <a:schemeClr val="accent3">
                <a:lumMod val="50000"/>
                <a:alpha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429902" y="553404"/>
            <a:ext cx="2124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Syntactic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153790" y="1289196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429902" y="1289196"/>
            <a:ext cx="1392059" cy="1366242"/>
          </a:xfrm>
          <a:prstGeom prst="ellipse">
            <a:avLst/>
          </a:prstGeom>
          <a:solidFill>
            <a:schemeClr val="accent3">
              <a:lumMod val="50000"/>
              <a:alpha val="15000"/>
            </a:schemeClr>
          </a:solidFill>
          <a:ln w="3175" cmpd="sng">
            <a:solidFill>
              <a:schemeClr val="accent3">
                <a:lumMod val="50000"/>
                <a:alpha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744962" y="1865280"/>
            <a:ext cx="1400925" cy="139024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175" cmpd="sng">
            <a:solidFill>
              <a:schemeClr val="tx2">
                <a:lumMod val="50000"/>
                <a:alpha val="3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565844" y="143172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X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426534" y="171019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O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72406" y="1574683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Y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152968" y="196127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Q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24586" y="229455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Z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195446" y="2928168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R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009781" y="142940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1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854925" y="171408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2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550533" y="195363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3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281741" y="264383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00"/>
                </a:solidFill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fr-FR" sz="1500" b="1" baseline="-25000" dirty="0">
                <a:solidFill>
                  <a:srgbClr val="000000"/>
                </a:solidFill>
                <a:latin typeface="Andale Mono"/>
                <a:cs typeface="Andale Mono"/>
              </a:rPr>
              <a:t>4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573824" y="292428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baseline="-25000" dirty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>
                <a:latin typeface="Andale Mono"/>
                <a:cs typeface="Andale Mono"/>
              </a:rPr>
              <a:t>5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268475" y="157343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6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712602" y="543244"/>
            <a:ext cx="25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Semantic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926767" y="1119919"/>
            <a:ext cx="83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A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138258" y="2967792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C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158718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B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645608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B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404796" y="2967792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C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311570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A</a:t>
            </a:r>
            <a:endParaRPr lang="en-US" sz="1400" b="1" dirty="0">
              <a:latin typeface="Charter Roman"/>
              <a:cs typeface="Charter Roman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 flipH="1">
            <a:off x="2930252" y="1874071"/>
            <a:ext cx="3025086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4391995" y="1737831"/>
            <a:ext cx="2972161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>
            <a:off x="3676001" y="2119292"/>
            <a:ext cx="3000617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3710120" y="3084718"/>
            <a:ext cx="3000617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 flipV="1">
            <a:off x="3259954" y="2458624"/>
            <a:ext cx="3151289" cy="346381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prstDash val="lg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3482059" y="3695976"/>
            <a:ext cx="1582554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prstDash val="lg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194606" y="3529758"/>
            <a:ext cx="2124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ravek ExtraLight"/>
                <a:cs typeface="Seravek ExtraLight"/>
              </a:rPr>
              <a:t>Semantical variability</a:t>
            </a:r>
            <a:endParaRPr lang="en-US" sz="14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91736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5" y="308226"/>
            <a:ext cx="8943178" cy="28139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 6"/>
          <p:cNvSpPr/>
          <p:nvPr/>
        </p:nvSpPr>
        <p:spPr>
          <a:xfrm>
            <a:off x="7183298" y="1693333"/>
            <a:ext cx="1394772" cy="1247720"/>
          </a:xfrm>
          <a:custGeom>
            <a:avLst/>
            <a:gdLst>
              <a:gd name="connsiteX0" fmla="*/ 0 w 1394772"/>
              <a:gd name="connsiteY0" fmla="*/ 565930 h 1247720"/>
              <a:gd name="connsiteX1" fmla="*/ 22281 w 1394772"/>
              <a:gd name="connsiteY1" fmla="*/ 686246 h 1247720"/>
              <a:gd name="connsiteX2" fmla="*/ 49018 w 1394772"/>
              <a:gd name="connsiteY2" fmla="*/ 793193 h 1247720"/>
              <a:gd name="connsiteX3" fmla="*/ 84667 w 1394772"/>
              <a:gd name="connsiteY3" fmla="*/ 873404 h 1247720"/>
              <a:gd name="connsiteX4" fmla="*/ 120316 w 1394772"/>
              <a:gd name="connsiteY4" fmla="*/ 940246 h 1247720"/>
              <a:gd name="connsiteX5" fmla="*/ 164877 w 1394772"/>
              <a:gd name="connsiteY5" fmla="*/ 998176 h 1247720"/>
              <a:gd name="connsiteX6" fmla="*/ 236176 w 1394772"/>
              <a:gd name="connsiteY6" fmla="*/ 1069474 h 1247720"/>
              <a:gd name="connsiteX7" fmla="*/ 347579 w 1394772"/>
              <a:gd name="connsiteY7" fmla="*/ 1149685 h 1247720"/>
              <a:gd name="connsiteX8" fmla="*/ 450070 w 1394772"/>
              <a:gd name="connsiteY8" fmla="*/ 1198702 h 1247720"/>
              <a:gd name="connsiteX9" fmla="*/ 579298 w 1394772"/>
              <a:gd name="connsiteY9" fmla="*/ 1243263 h 1247720"/>
              <a:gd name="connsiteX10" fmla="*/ 712983 w 1394772"/>
              <a:gd name="connsiteY10" fmla="*/ 1247720 h 1247720"/>
              <a:gd name="connsiteX11" fmla="*/ 851123 w 1394772"/>
              <a:gd name="connsiteY11" fmla="*/ 1234351 h 1247720"/>
              <a:gd name="connsiteX12" fmla="*/ 966983 w 1394772"/>
              <a:gd name="connsiteY12" fmla="*/ 1194246 h 1247720"/>
              <a:gd name="connsiteX13" fmla="*/ 1073930 w 1394772"/>
              <a:gd name="connsiteY13" fmla="*/ 1136316 h 1247720"/>
              <a:gd name="connsiteX14" fmla="*/ 1189790 w 1394772"/>
              <a:gd name="connsiteY14" fmla="*/ 1047193 h 1247720"/>
              <a:gd name="connsiteX15" fmla="*/ 1270000 w 1394772"/>
              <a:gd name="connsiteY15" fmla="*/ 940246 h 1247720"/>
              <a:gd name="connsiteX16" fmla="*/ 1341298 w 1394772"/>
              <a:gd name="connsiteY16" fmla="*/ 833299 h 1247720"/>
              <a:gd name="connsiteX17" fmla="*/ 1376948 w 1394772"/>
              <a:gd name="connsiteY17" fmla="*/ 699614 h 1247720"/>
              <a:gd name="connsiteX18" fmla="*/ 1394772 w 1394772"/>
              <a:gd name="connsiteY18" fmla="*/ 561474 h 1247720"/>
              <a:gd name="connsiteX19" fmla="*/ 1381404 w 1394772"/>
              <a:gd name="connsiteY19" fmla="*/ 432246 h 1247720"/>
              <a:gd name="connsiteX20" fmla="*/ 1336842 w 1394772"/>
              <a:gd name="connsiteY20" fmla="*/ 294106 h 1247720"/>
              <a:gd name="connsiteX21" fmla="*/ 1274456 w 1394772"/>
              <a:gd name="connsiteY21" fmla="*/ 196071 h 1247720"/>
              <a:gd name="connsiteX22" fmla="*/ 1203158 w 1394772"/>
              <a:gd name="connsiteY22" fmla="*/ 93579 h 1247720"/>
              <a:gd name="connsiteX23" fmla="*/ 1127404 w 1394772"/>
              <a:gd name="connsiteY23" fmla="*/ 31193 h 1247720"/>
              <a:gd name="connsiteX24" fmla="*/ 1087298 w 1394772"/>
              <a:gd name="connsiteY24" fmla="*/ 0 h 1247720"/>
              <a:gd name="connsiteX25" fmla="*/ 1078386 w 1394772"/>
              <a:gd name="connsiteY25" fmla="*/ 98035 h 1247720"/>
              <a:gd name="connsiteX26" fmla="*/ 1051649 w 1394772"/>
              <a:gd name="connsiteY26" fmla="*/ 213895 h 1247720"/>
              <a:gd name="connsiteX27" fmla="*/ 1016000 w 1394772"/>
              <a:gd name="connsiteY27" fmla="*/ 289649 h 1247720"/>
              <a:gd name="connsiteX28" fmla="*/ 944702 w 1394772"/>
              <a:gd name="connsiteY28" fmla="*/ 405509 h 1247720"/>
              <a:gd name="connsiteX29" fmla="*/ 855579 w 1394772"/>
              <a:gd name="connsiteY29" fmla="*/ 503544 h 1247720"/>
              <a:gd name="connsiteX30" fmla="*/ 770913 w 1394772"/>
              <a:gd name="connsiteY30" fmla="*/ 565930 h 1247720"/>
              <a:gd name="connsiteX31" fmla="*/ 641684 w 1394772"/>
              <a:gd name="connsiteY31" fmla="*/ 632772 h 1247720"/>
              <a:gd name="connsiteX32" fmla="*/ 427790 w 1394772"/>
              <a:gd name="connsiteY32" fmla="*/ 681790 h 1247720"/>
              <a:gd name="connsiteX33" fmla="*/ 320842 w 1394772"/>
              <a:gd name="connsiteY33" fmla="*/ 681790 h 1247720"/>
              <a:gd name="connsiteX34" fmla="*/ 218351 w 1394772"/>
              <a:gd name="connsiteY34" fmla="*/ 663965 h 1247720"/>
              <a:gd name="connsiteX35" fmla="*/ 124772 w 1394772"/>
              <a:gd name="connsiteY35" fmla="*/ 637228 h 1247720"/>
              <a:gd name="connsiteX36" fmla="*/ 62386 w 1394772"/>
              <a:gd name="connsiteY36" fmla="*/ 610492 h 1247720"/>
              <a:gd name="connsiteX37" fmla="*/ 0 w 1394772"/>
              <a:gd name="connsiteY37" fmla="*/ 565930 h 124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394772" h="1247720">
                <a:moveTo>
                  <a:pt x="0" y="565930"/>
                </a:moveTo>
                <a:lnTo>
                  <a:pt x="22281" y="686246"/>
                </a:lnTo>
                <a:lnTo>
                  <a:pt x="49018" y="793193"/>
                </a:lnTo>
                <a:lnTo>
                  <a:pt x="84667" y="873404"/>
                </a:lnTo>
                <a:lnTo>
                  <a:pt x="120316" y="940246"/>
                </a:lnTo>
                <a:lnTo>
                  <a:pt x="164877" y="998176"/>
                </a:lnTo>
                <a:lnTo>
                  <a:pt x="236176" y="1069474"/>
                </a:lnTo>
                <a:lnTo>
                  <a:pt x="347579" y="1149685"/>
                </a:lnTo>
                <a:lnTo>
                  <a:pt x="450070" y="1198702"/>
                </a:lnTo>
                <a:lnTo>
                  <a:pt x="579298" y="1243263"/>
                </a:lnTo>
                <a:lnTo>
                  <a:pt x="712983" y="1247720"/>
                </a:lnTo>
                <a:lnTo>
                  <a:pt x="851123" y="1234351"/>
                </a:lnTo>
                <a:lnTo>
                  <a:pt x="966983" y="1194246"/>
                </a:lnTo>
                <a:lnTo>
                  <a:pt x="1073930" y="1136316"/>
                </a:lnTo>
                <a:lnTo>
                  <a:pt x="1189790" y="1047193"/>
                </a:lnTo>
                <a:lnTo>
                  <a:pt x="1270000" y="940246"/>
                </a:lnTo>
                <a:lnTo>
                  <a:pt x="1341298" y="833299"/>
                </a:lnTo>
                <a:lnTo>
                  <a:pt x="1376948" y="699614"/>
                </a:lnTo>
                <a:lnTo>
                  <a:pt x="1394772" y="561474"/>
                </a:lnTo>
                <a:lnTo>
                  <a:pt x="1381404" y="432246"/>
                </a:lnTo>
                <a:lnTo>
                  <a:pt x="1336842" y="294106"/>
                </a:lnTo>
                <a:lnTo>
                  <a:pt x="1274456" y="196071"/>
                </a:lnTo>
                <a:lnTo>
                  <a:pt x="1203158" y="93579"/>
                </a:lnTo>
                <a:lnTo>
                  <a:pt x="1127404" y="31193"/>
                </a:lnTo>
                <a:lnTo>
                  <a:pt x="1087298" y="0"/>
                </a:lnTo>
                <a:lnTo>
                  <a:pt x="1078386" y="98035"/>
                </a:lnTo>
                <a:lnTo>
                  <a:pt x="1051649" y="213895"/>
                </a:lnTo>
                <a:lnTo>
                  <a:pt x="1016000" y="289649"/>
                </a:lnTo>
                <a:lnTo>
                  <a:pt x="944702" y="405509"/>
                </a:lnTo>
                <a:lnTo>
                  <a:pt x="855579" y="503544"/>
                </a:lnTo>
                <a:lnTo>
                  <a:pt x="770913" y="565930"/>
                </a:lnTo>
                <a:lnTo>
                  <a:pt x="641684" y="632772"/>
                </a:lnTo>
                <a:lnTo>
                  <a:pt x="427790" y="681790"/>
                </a:lnTo>
                <a:lnTo>
                  <a:pt x="320842" y="681790"/>
                </a:lnTo>
                <a:lnTo>
                  <a:pt x="218351" y="663965"/>
                </a:lnTo>
                <a:lnTo>
                  <a:pt x="124772" y="637228"/>
                </a:lnTo>
                <a:lnTo>
                  <a:pt x="62386" y="610492"/>
                </a:lnTo>
                <a:lnTo>
                  <a:pt x="0" y="565930"/>
                </a:lnTo>
                <a:close/>
              </a:path>
            </a:pathLst>
          </a:custGeom>
          <a:pattFill prst="wdDnDiag">
            <a:fgClr>
              <a:srgbClr val="BFBFBF"/>
            </a:fgClr>
            <a:bgClr>
              <a:schemeClr val="accent6">
                <a:lumMod val="20000"/>
                <a:lumOff val="80000"/>
              </a:schemeClr>
            </a:bgClr>
          </a:patt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orme libre 1"/>
          <p:cNvSpPr/>
          <p:nvPr/>
        </p:nvSpPr>
        <p:spPr>
          <a:xfrm>
            <a:off x="4958862" y="1574800"/>
            <a:ext cx="1391138" cy="797169"/>
          </a:xfrm>
          <a:custGeom>
            <a:avLst/>
            <a:gdLst>
              <a:gd name="connsiteX0" fmla="*/ 0 w 1391138"/>
              <a:gd name="connsiteY0" fmla="*/ 660400 h 797169"/>
              <a:gd name="connsiteX1" fmla="*/ 58615 w 1391138"/>
              <a:gd name="connsiteY1" fmla="*/ 695569 h 797169"/>
              <a:gd name="connsiteX2" fmla="*/ 144584 w 1391138"/>
              <a:gd name="connsiteY2" fmla="*/ 730738 h 797169"/>
              <a:gd name="connsiteX3" fmla="*/ 234461 w 1391138"/>
              <a:gd name="connsiteY3" fmla="*/ 758092 h 797169"/>
              <a:gd name="connsiteX4" fmla="*/ 324338 w 1391138"/>
              <a:gd name="connsiteY4" fmla="*/ 769815 h 797169"/>
              <a:gd name="connsiteX5" fmla="*/ 418123 w 1391138"/>
              <a:gd name="connsiteY5" fmla="*/ 773723 h 797169"/>
              <a:gd name="connsiteX6" fmla="*/ 543169 w 1391138"/>
              <a:gd name="connsiteY6" fmla="*/ 754185 h 797169"/>
              <a:gd name="connsiteX7" fmla="*/ 625230 w 1391138"/>
              <a:gd name="connsiteY7" fmla="*/ 722923 h 797169"/>
              <a:gd name="connsiteX8" fmla="*/ 676030 w 1391138"/>
              <a:gd name="connsiteY8" fmla="*/ 703385 h 797169"/>
              <a:gd name="connsiteX9" fmla="*/ 722923 w 1391138"/>
              <a:gd name="connsiteY9" fmla="*/ 676031 h 797169"/>
              <a:gd name="connsiteX10" fmla="*/ 812800 w 1391138"/>
              <a:gd name="connsiteY10" fmla="*/ 730738 h 797169"/>
              <a:gd name="connsiteX11" fmla="*/ 937846 w 1391138"/>
              <a:gd name="connsiteY11" fmla="*/ 773723 h 797169"/>
              <a:gd name="connsiteX12" fmla="*/ 1031630 w 1391138"/>
              <a:gd name="connsiteY12" fmla="*/ 793262 h 797169"/>
              <a:gd name="connsiteX13" fmla="*/ 1125415 w 1391138"/>
              <a:gd name="connsiteY13" fmla="*/ 797169 h 797169"/>
              <a:gd name="connsiteX14" fmla="*/ 1195753 w 1391138"/>
              <a:gd name="connsiteY14" fmla="*/ 785446 h 797169"/>
              <a:gd name="connsiteX15" fmla="*/ 1277815 w 1391138"/>
              <a:gd name="connsiteY15" fmla="*/ 773723 h 797169"/>
              <a:gd name="connsiteX16" fmla="*/ 1336430 w 1391138"/>
              <a:gd name="connsiteY16" fmla="*/ 754185 h 797169"/>
              <a:gd name="connsiteX17" fmla="*/ 1391138 w 1391138"/>
              <a:gd name="connsiteY17" fmla="*/ 722923 h 797169"/>
              <a:gd name="connsiteX18" fmla="*/ 1391138 w 1391138"/>
              <a:gd name="connsiteY18" fmla="*/ 648677 h 797169"/>
              <a:gd name="connsiteX19" fmla="*/ 1379415 w 1391138"/>
              <a:gd name="connsiteY19" fmla="*/ 554892 h 797169"/>
              <a:gd name="connsiteX20" fmla="*/ 1355969 w 1391138"/>
              <a:gd name="connsiteY20" fmla="*/ 472831 h 797169"/>
              <a:gd name="connsiteX21" fmla="*/ 1328615 w 1391138"/>
              <a:gd name="connsiteY21" fmla="*/ 394677 h 797169"/>
              <a:gd name="connsiteX22" fmla="*/ 1289538 w 1391138"/>
              <a:gd name="connsiteY22" fmla="*/ 332154 h 797169"/>
              <a:gd name="connsiteX23" fmla="*/ 1242646 w 1391138"/>
              <a:gd name="connsiteY23" fmla="*/ 257908 h 797169"/>
              <a:gd name="connsiteX24" fmla="*/ 1191846 w 1391138"/>
              <a:gd name="connsiteY24" fmla="*/ 203200 h 797169"/>
              <a:gd name="connsiteX25" fmla="*/ 1129323 w 1391138"/>
              <a:gd name="connsiteY25" fmla="*/ 148492 h 797169"/>
              <a:gd name="connsiteX26" fmla="*/ 1043353 w 1391138"/>
              <a:gd name="connsiteY26" fmla="*/ 89877 h 797169"/>
              <a:gd name="connsiteX27" fmla="*/ 984738 w 1391138"/>
              <a:gd name="connsiteY27" fmla="*/ 62523 h 797169"/>
              <a:gd name="connsiteX28" fmla="*/ 894861 w 1391138"/>
              <a:gd name="connsiteY28" fmla="*/ 31262 h 797169"/>
              <a:gd name="connsiteX29" fmla="*/ 808892 w 1391138"/>
              <a:gd name="connsiteY29" fmla="*/ 7815 h 797169"/>
              <a:gd name="connsiteX30" fmla="*/ 726830 w 1391138"/>
              <a:gd name="connsiteY30" fmla="*/ 0 h 797169"/>
              <a:gd name="connsiteX31" fmla="*/ 648676 w 1391138"/>
              <a:gd name="connsiteY31" fmla="*/ 0 h 797169"/>
              <a:gd name="connsiteX32" fmla="*/ 582246 w 1391138"/>
              <a:gd name="connsiteY32" fmla="*/ 7815 h 797169"/>
              <a:gd name="connsiteX33" fmla="*/ 480646 w 1391138"/>
              <a:gd name="connsiteY33" fmla="*/ 35169 h 797169"/>
              <a:gd name="connsiteX34" fmla="*/ 398584 w 1391138"/>
              <a:gd name="connsiteY34" fmla="*/ 66431 h 797169"/>
              <a:gd name="connsiteX35" fmla="*/ 316523 w 1391138"/>
              <a:gd name="connsiteY35" fmla="*/ 117231 h 797169"/>
              <a:gd name="connsiteX36" fmla="*/ 246184 w 1391138"/>
              <a:gd name="connsiteY36" fmla="*/ 168031 h 797169"/>
              <a:gd name="connsiteX37" fmla="*/ 179753 w 1391138"/>
              <a:gd name="connsiteY37" fmla="*/ 234462 h 797169"/>
              <a:gd name="connsiteX38" fmla="*/ 140676 w 1391138"/>
              <a:gd name="connsiteY38" fmla="*/ 289169 h 797169"/>
              <a:gd name="connsiteX39" fmla="*/ 97692 w 1391138"/>
              <a:gd name="connsiteY39" fmla="*/ 355600 h 797169"/>
              <a:gd name="connsiteX40" fmla="*/ 50800 w 1391138"/>
              <a:gd name="connsiteY40" fmla="*/ 445477 h 797169"/>
              <a:gd name="connsiteX41" fmla="*/ 27353 w 1391138"/>
              <a:gd name="connsiteY41" fmla="*/ 515815 h 797169"/>
              <a:gd name="connsiteX42" fmla="*/ 15630 w 1391138"/>
              <a:gd name="connsiteY42" fmla="*/ 593969 h 797169"/>
              <a:gd name="connsiteX43" fmla="*/ 0 w 1391138"/>
              <a:gd name="connsiteY43" fmla="*/ 660400 h 79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91138" h="797169">
                <a:moveTo>
                  <a:pt x="0" y="660400"/>
                </a:moveTo>
                <a:lnTo>
                  <a:pt x="58615" y="695569"/>
                </a:lnTo>
                <a:lnTo>
                  <a:pt x="144584" y="730738"/>
                </a:lnTo>
                <a:lnTo>
                  <a:pt x="234461" y="758092"/>
                </a:lnTo>
                <a:lnTo>
                  <a:pt x="324338" y="769815"/>
                </a:lnTo>
                <a:lnTo>
                  <a:pt x="418123" y="773723"/>
                </a:lnTo>
                <a:lnTo>
                  <a:pt x="543169" y="754185"/>
                </a:lnTo>
                <a:lnTo>
                  <a:pt x="625230" y="722923"/>
                </a:lnTo>
                <a:lnTo>
                  <a:pt x="676030" y="703385"/>
                </a:lnTo>
                <a:lnTo>
                  <a:pt x="722923" y="676031"/>
                </a:lnTo>
                <a:lnTo>
                  <a:pt x="812800" y="730738"/>
                </a:lnTo>
                <a:lnTo>
                  <a:pt x="937846" y="773723"/>
                </a:lnTo>
                <a:lnTo>
                  <a:pt x="1031630" y="793262"/>
                </a:lnTo>
                <a:lnTo>
                  <a:pt x="1125415" y="797169"/>
                </a:lnTo>
                <a:lnTo>
                  <a:pt x="1195753" y="785446"/>
                </a:lnTo>
                <a:lnTo>
                  <a:pt x="1277815" y="773723"/>
                </a:lnTo>
                <a:lnTo>
                  <a:pt x="1336430" y="754185"/>
                </a:lnTo>
                <a:lnTo>
                  <a:pt x="1391138" y="722923"/>
                </a:lnTo>
                <a:lnTo>
                  <a:pt x="1391138" y="648677"/>
                </a:lnTo>
                <a:lnTo>
                  <a:pt x="1379415" y="554892"/>
                </a:lnTo>
                <a:lnTo>
                  <a:pt x="1355969" y="472831"/>
                </a:lnTo>
                <a:lnTo>
                  <a:pt x="1328615" y="394677"/>
                </a:lnTo>
                <a:lnTo>
                  <a:pt x="1289538" y="332154"/>
                </a:lnTo>
                <a:lnTo>
                  <a:pt x="1242646" y="257908"/>
                </a:lnTo>
                <a:lnTo>
                  <a:pt x="1191846" y="203200"/>
                </a:lnTo>
                <a:lnTo>
                  <a:pt x="1129323" y="148492"/>
                </a:lnTo>
                <a:lnTo>
                  <a:pt x="1043353" y="89877"/>
                </a:lnTo>
                <a:lnTo>
                  <a:pt x="984738" y="62523"/>
                </a:lnTo>
                <a:lnTo>
                  <a:pt x="894861" y="31262"/>
                </a:lnTo>
                <a:lnTo>
                  <a:pt x="808892" y="7815"/>
                </a:lnTo>
                <a:lnTo>
                  <a:pt x="726830" y="0"/>
                </a:lnTo>
                <a:lnTo>
                  <a:pt x="648676" y="0"/>
                </a:lnTo>
                <a:lnTo>
                  <a:pt x="582246" y="7815"/>
                </a:lnTo>
                <a:lnTo>
                  <a:pt x="480646" y="35169"/>
                </a:lnTo>
                <a:lnTo>
                  <a:pt x="398584" y="66431"/>
                </a:lnTo>
                <a:lnTo>
                  <a:pt x="316523" y="117231"/>
                </a:lnTo>
                <a:lnTo>
                  <a:pt x="246184" y="168031"/>
                </a:lnTo>
                <a:lnTo>
                  <a:pt x="179753" y="234462"/>
                </a:lnTo>
                <a:lnTo>
                  <a:pt x="140676" y="289169"/>
                </a:lnTo>
                <a:lnTo>
                  <a:pt x="97692" y="355600"/>
                </a:lnTo>
                <a:lnTo>
                  <a:pt x="50800" y="445477"/>
                </a:lnTo>
                <a:lnTo>
                  <a:pt x="27353" y="515815"/>
                </a:lnTo>
                <a:lnTo>
                  <a:pt x="15630" y="593969"/>
                </a:lnTo>
                <a:lnTo>
                  <a:pt x="0" y="660400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7187833" y="1579596"/>
            <a:ext cx="1062058" cy="761278"/>
          </a:xfrm>
          <a:custGeom>
            <a:avLst/>
            <a:gdLst>
              <a:gd name="connsiteX0" fmla="*/ 0 w 1062058"/>
              <a:gd name="connsiteY0" fmla="*/ 649871 h 761278"/>
              <a:gd name="connsiteX1" fmla="*/ 14854 w 1062058"/>
              <a:gd name="connsiteY1" fmla="*/ 542178 h 761278"/>
              <a:gd name="connsiteX2" fmla="*/ 40849 w 1062058"/>
              <a:gd name="connsiteY2" fmla="*/ 449340 h 761278"/>
              <a:gd name="connsiteX3" fmla="*/ 74270 w 1062058"/>
              <a:gd name="connsiteY3" fmla="*/ 367641 h 761278"/>
              <a:gd name="connsiteX4" fmla="*/ 133686 w 1062058"/>
              <a:gd name="connsiteY4" fmla="*/ 282230 h 761278"/>
              <a:gd name="connsiteX5" fmla="*/ 189388 w 1062058"/>
              <a:gd name="connsiteY5" fmla="*/ 207959 h 761278"/>
              <a:gd name="connsiteX6" fmla="*/ 252518 w 1062058"/>
              <a:gd name="connsiteY6" fmla="*/ 152256 h 761278"/>
              <a:gd name="connsiteX7" fmla="*/ 334214 w 1062058"/>
              <a:gd name="connsiteY7" fmla="*/ 92839 h 761278"/>
              <a:gd name="connsiteX8" fmla="*/ 401057 w 1062058"/>
              <a:gd name="connsiteY8" fmla="*/ 55703 h 761278"/>
              <a:gd name="connsiteX9" fmla="*/ 475327 w 1062058"/>
              <a:gd name="connsiteY9" fmla="*/ 22281 h 761278"/>
              <a:gd name="connsiteX10" fmla="*/ 564451 w 1062058"/>
              <a:gd name="connsiteY10" fmla="*/ 7427 h 761278"/>
              <a:gd name="connsiteX11" fmla="*/ 653574 w 1062058"/>
              <a:gd name="connsiteY11" fmla="*/ 0 h 761278"/>
              <a:gd name="connsiteX12" fmla="*/ 757552 w 1062058"/>
              <a:gd name="connsiteY12" fmla="*/ 0 h 761278"/>
              <a:gd name="connsiteX13" fmla="*/ 865243 w 1062058"/>
              <a:gd name="connsiteY13" fmla="*/ 18568 h 761278"/>
              <a:gd name="connsiteX14" fmla="*/ 954367 w 1062058"/>
              <a:gd name="connsiteY14" fmla="*/ 51990 h 761278"/>
              <a:gd name="connsiteX15" fmla="*/ 1021210 w 1062058"/>
              <a:gd name="connsiteY15" fmla="*/ 77985 h 761278"/>
              <a:gd name="connsiteX16" fmla="*/ 1062058 w 1062058"/>
              <a:gd name="connsiteY16" fmla="*/ 100266 h 761278"/>
              <a:gd name="connsiteX17" fmla="*/ 1062058 w 1062058"/>
              <a:gd name="connsiteY17" fmla="*/ 148542 h 761278"/>
              <a:gd name="connsiteX18" fmla="*/ 1050918 w 1062058"/>
              <a:gd name="connsiteY18" fmla="*/ 211672 h 761278"/>
              <a:gd name="connsiteX19" fmla="*/ 1032350 w 1062058"/>
              <a:gd name="connsiteY19" fmla="*/ 278516 h 761278"/>
              <a:gd name="connsiteX20" fmla="*/ 1002642 w 1062058"/>
              <a:gd name="connsiteY20" fmla="*/ 363928 h 761278"/>
              <a:gd name="connsiteX21" fmla="*/ 969221 w 1062058"/>
              <a:gd name="connsiteY21" fmla="*/ 427058 h 761278"/>
              <a:gd name="connsiteX22" fmla="*/ 928372 w 1062058"/>
              <a:gd name="connsiteY22" fmla="*/ 490189 h 761278"/>
              <a:gd name="connsiteX23" fmla="*/ 872670 w 1062058"/>
              <a:gd name="connsiteY23" fmla="*/ 553319 h 761278"/>
              <a:gd name="connsiteX24" fmla="*/ 820681 w 1062058"/>
              <a:gd name="connsiteY24" fmla="*/ 601595 h 761278"/>
              <a:gd name="connsiteX25" fmla="*/ 764979 w 1062058"/>
              <a:gd name="connsiteY25" fmla="*/ 638731 h 761278"/>
              <a:gd name="connsiteX26" fmla="*/ 664715 w 1062058"/>
              <a:gd name="connsiteY26" fmla="*/ 698148 h 761278"/>
              <a:gd name="connsiteX27" fmla="*/ 568164 w 1062058"/>
              <a:gd name="connsiteY27" fmla="*/ 731569 h 761278"/>
              <a:gd name="connsiteX28" fmla="*/ 467900 w 1062058"/>
              <a:gd name="connsiteY28" fmla="*/ 757564 h 761278"/>
              <a:gd name="connsiteX29" fmla="*/ 356495 w 1062058"/>
              <a:gd name="connsiteY29" fmla="*/ 761278 h 761278"/>
              <a:gd name="connsiteX30" fmla="*/ 259945 w 1062058"/>
              <a:gd name="connsiteY30" fmla="*/ 753851 h 761278"/>
              <a:gd name="connsiteX31" fmla="*/ 185675 w 1062058"/>
              <a:gd name="connsiteY31" fmla="*/ 738997 h 761278"/>
              <a:gd name="connsiteX32" fmla="*/ 103978 w 1062058"/>
              <a:gd name="connsiteY32" fmla="*/ 713002 h 761278"/>
              <a:gd name="connsiteX33" fmla="*/ 44562 w 1062058"/>
              <a:gd name="connsiteY33" fmla="*/ 687007 h 761278"/>
              <a:gd name="connsiteX34" fmla="*/ 0 w 1062058"/>
              <a:gd name="connsiteY34" fmla="*/ 649871 h 76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62058" h="761278">
                <a:moveTo>
                  <a:pt x="0" y="649871"/>
                </a:moveTo>
                <a:lnTo>
                  <a:pt x="14854" y="542178"/>
                </a:lnTo>
                <a:lnTo>
                  <a:pt x="40849" y="449340"/>
                </a:lnTo>
                <a:lnTo>
                  <a:pt x="74270" y="367641"/>
                </a:lnTo>
                <a:lnTo>
                  <a:pt x="133686" y="282230"/>
                </a:lnTo>
                <a:lnTo>
                  <a:pt x="189388" y="207959"/>
                </a:lnTo>
                <a:lnTo>
                  <a:pt x="252518" y="152256"/>
                </a:lnTo>
                <a:lnTo>
                  <a:pt x="334214" y="92839"/>
                </a:lnTo>
                <a:lnTo>
                  <a:pt x="401057" y="55703"/>
                </a:lnTo>
                <a:lnTo>
                  <a:pt x="475327" y="22281"/>
                </a:lnTo>
                <a:lnTo>
                  <a:pt x="564451" y="7427"/>
                </a:lnTo>
                <a:lnTo>
                  <a:pt x="653574" y="0"/>
                </a:lnTo>
                <a:lnTo>
                  <a:pt x="757552" y="0"/>
                </a:lnTo>
                <a:lnTo>
                  <a:pt x="865243" y="18568"/>
                </a:lnTo>
                <a:lnTo>
                  <a:pt x="954367" y="51990"/>
                </a:lnTo>
                <a:lnTo>
                  <a:pt x="1021210" y="77985"/>
                </a:lnTo>
                <a:lnTo>
                  <a:pt x="1062058" y="100266"/>
                </a:lnTo>
                <a:lnTo>
                  <a:pt x="1062058" y="148542"/>
                </a:lnTo>
                <a:lnTo>
                  <a:pt x="1050918" y="211672"/>
                </a:lnTo>
                <a:lnTo>
                  <a:pt x="1032350" y="278516"/>
                </a:lnTo>
                <a:lnTo>
                  <a:pt x="1002642" y="363928"/>
                </a:lnTo>
                <a:lnTo>
                  <a:pt x="969221" y="427058"/>
                </a:lnTo>
                <a:lnTo>
                  <a:pt x="928372" y="490189"/>
                </a:lnTo>
                <a:lnTo>
                  <a:pt x="872670" y="553319"/>
                </a:lnTo>
                <a:lnTo>
                  <a:pt x="820681" y="601595"/>
                </a:lnTo>
                <a:lnTo>
                  <a:pt x="764979" y="638731"/>
                </a:lnTo>
                <a:lnTo>
                  <a:pt x="664715" y="698148"/>
                </a:lnTo>
                <a:lnTo>
                  <a:pt x="568164" y="731569"/>
                </a:lnTo>
                <a:lnTo>
                  <a:pt x="467900" y="757564"/>
                </a:lnTo>
                <a:lnTo>
                  <a:pt x="356495" y="761278"/>
                </a:lnTo>
                <a:lnTo>
                  <a:pt x="259945" y="753851"/>
                </a:lnTo>
                <a:lnTo>
                  <a:pt x="185675" y="738997"/>
                </a:lnTo>
                <a:lnTo>
                  <a:pt x="103978" y="713002"/>
                </a:lnTo>
                <a:lnTo>
                  <a:pt x="44562" y="687007"/>
                </a:lnTo>
                <a:lnTo>
                  <a:pt x="0" y="649871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4963944" y="2259776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bg1">
                <a:lumMod val="6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2747743" y="1639024"/>
            <a:ext cx="1391809" cy="1316886"/>
          </a:xfrm>
          <a:custGeom>
            <a:avLst/>
            <a:gdLst>
              <a:gd name="connsiteX0" fmla="*/ 393643 w 1391809"/>
              <a:gd name="connsiteY0" fmla="*/ 0 h 1316886"/>
              <a:gd name="connsiteX1" fmla="*/ 388957 w 1391809"/>
              <a:gd name="connsiteY1" fmla="*/ 84355 h 1316886"/>
              <a:gd name="connsiteX2" fmla="*/ 403016 w 1391809"/>
              <a:gd name="connsiteY2" fmla="*/ 173397 h 1316886"/>
              <a:gd name="connsiteX3" fmla="*/ 431133 w 1391809"/>
              <a:gd name="connsiteY3" fmla="*/ 271812 h 1316886"/>
              <a:gd name="connsiteX4" fmla="*/ 463937 w 1391809"/>
              <a:gd name="connsiteY4" fmla="*/ 351482 h 1316886"/>
              <a:gd name="connsiteX5" fmla="*/ 515485 w 1391809"/>
              <a:gd name="connsiteY5" fmla="*/ 449897 h 1316886"/>
              <a:gd name="connsiteX6" fmla="*/ 571720 w 1391809"/>
              <a:gd name="connsiteY6" fmla="*/ 515507 h 1316886"/>
              <a:gd name="connsiteX7" fmla="*/ 637327 w 1391809"/>
              <a:gd name="connsiteY7" fmla="*/ 585803 h 1316886"/>
              <a:gd name="connsiteX8" fmla="*/ 693562 w 1391809"/>
              <a:gd name="connsiteY8" fmla="*/ 618608 h 1316886"/>
              <a:gd name="connsiteX9" fmla="*/ 721679 w 1391809"/>
              <a:gd name="connsiteY9" fmla="*/ 637354 h 1316886"/>
              <a:gd name="connsiteX10" fmla="*/ 801345 w 1391809"/>
              <a:gd name="connsiteY10" fmla="*/ 585803 h 1316886"/>
              <a:gd name="connsiteX11" fmla="*/ 881011 w 1391809"/>
              <a:gd name="connsiteY11" fmla="*/ 520193 h 1316886"/>
              <a:gd name="connsiteX12" fmla="*/ 932559 w 1391809"/>
              <a:gd name="connsiteY12" fmla="*/ 459269 h 1316886"/>
              <a:gd name="connsiteX13" fmla="*/ 974735 w 1391809"/>
              <a:gd name="connsiteY13" fmla="*/ 398346 h 1316886"/>
              <a:gd name="connsiteX14" fmla="*/ 1007539 w 1391809"/>
              <a:gd name="connsiteY14" fmla="*/ 342109 h 1316886"/>
              <a:gd name="connsiteX15" fmla="*/ 1035656 w 1391809"/>
              <a:gd name="connsiteY15" fmla="*/ 271812 h 1316886"/>
              <a:gd name="connsiteX16" fmla="*/ 1059087 w 1391809"/>
              <a:gd name="connsiteY16" fmla="*/ 201516 h 1316886"/>
              <a:gd name="connsiteX17" fmla="*/ 1073146 w 1391809"/>
              <a:gd name="connsiteY17" fmla="*/ 121847 h 1316886"/>
              <a:gd name="connsiteX18" fmla="*/ 1077832 w 1391809"/>
              <a:gd name="connsiteY18" fmla="*/ 42177 h 1316886"/>
              <a:gd name="connsiteX19" fmla="*/ 1138753 w 1391809"/>
              <a:gd name="connsiteY19" fmla="*/ 93728 h 1316886"/>
              <a:gd name="connsiteX20" fmla="*/ 1209047 w 1391809"/>
              <a:gd name="connsiteY20" fmla="*/ 154652 h 1316886"/>
              <a:gd name="connsiteX21" fmla="*/ 1255909 w 1391809"/>
              <a:gd name="connsiteY21" fmla="*/ 215575 h 1316886"/>
              <a:gd name="connsiteX22" fmla="*/ 1293399 w 1391809"/>
              <a:gd name="connsiteY22" fmla="*/ 271812 h 1316886"/>
              <a:gd name="connsiteX23" fmla="*/ 1321516 w 1391809"/>
              <a:gd name="connsiteY23" fmla="*/ 328049 h 1316886"/>
              <a:gd name="connsiteX24" fmla="*/ 1354320 w 1391809"/>
              <a:gd name="connsiteY24" fmla="*/ 398346 h 1316886"/>
              <a:gd name="connsiteX25" fmla="*/ 1377751 w 1391809"/>
              <a:gd name="connsiteY25" fmla="*/ 492074 h 1316886"/>
              <a:gd name="connsiteX26" fmla="*/ 1391809 w 1391809"/>
              <a:gd name="connsiteY26" fmla="*/ 567057 h 1316886"/>
              <a:gd name="connsiteX27" fmla="*/ 1391809 w 1391809"/>
              <a:gd name="connsiteY27" fmla="*/ 646726 h 1316886"/>
              <a:gd name="connsiteX28" fmla="*/ 1382437 w 1391809"/>
              <a:gd name="connsiteY28" fmla="*/ 721709 h 1316886"/>
              <a:gd name="connsiteX29" fmla="*/ 1363692 w 1391809"/>
              <a:gd name="connsiteY29" fmla="*/ 810751 h 1316886"/>
              <a:gd name="connsiteX30" fmla="*/ 1330889 w 1391809"/>
              <a:gd name="connsiteY30" fmla="*/ 904480 h 1316886"/>
              <a:gd name="connsiteX31" fmla="*/ 1269968 w 1391809"/>
              <a:gd name="connsiteY31" fmla="*/ 1026327 h 1316886"/>
              <a:gd name="connsiteX32" fmla="*/ 1204360 w 1391809"/>
              <a:gd name="connsiteY32" fmla="*/ 1096623 h 1316886"/>
              <a:gd name="connsiteX33" fmla="*/ 1110636 w 1391809"/>
              <a:gd name="connsiteY33" fmla="*/ 1180979 h 1316886"/>
              <a:gd name="connsiteX34" fmla="*/ 1021598 w 1391809"/>
              <a:gd name="connsiteY34" fmla="*/ 1227843 h 1316886"/>
              <a:gd name="connsiteX35" fmla="*/ 909128 w 1391809"/>
              <a:gd name="connsiteY35" fmla="*/ 1284081 h 1316886"/>
              <a:gd name="connsiteX36" fmla="*/ 782600 w 1391809"/>
              <a:gd name="connsiteY36" fmla="*/ 1307513 h 1316886"/>
              <a:gd name="connsiteX37" fmla="*/ 674817 w 1391809"/>
              <a:gd name="connsiteY37" fmla="*/ 1316886 h 1316886"/>
              <a:gd name="connsiteX38" fmla="*/ 557661 w 1391809"/>
              <a:gd name="connsiteY38" fmla="*/ 1302826 h 1316886"/>
              <a:gd name="connsiteX39" fmla="*/ 449878 w 1391809"/>
              <a:gd name="connsiteY39" fmla="*/ 1274708 h 1316886"/>
              <a:gd name="connsiteX40" fmla="*/ 370212 w 1391809"/>
              <a:gd name="connsiteY40" fmla="*/ 1232530 h 1316886"/>
              <a:gd name="connsiteX41" fmla="*/ 257743 w 1391809"/>
              <a:gd name="connsiteY41" fmla="*/ 1166920 h 1316886"/>
              <a:gd name="connsiteX42" fmla="*/ 173390 w 1391809"/>
              <a:gd name="connsiteY42" fmla="*/ 1087251 h 1316886"/>
              <a:gd name="connsiteX43" fmla="*/ 112470 w 1391809"/>
              <a:gd name="connsiteY43" fmla="*/ 1002895 h 1316886"/>
              <a:gd name="connsiteX44" fmla="*/ 51549 w 1391809"/>
              <a:gd name="connsiteY44" fmla="*/ 890421 h 1316886"/>
              <a:gd name="connsiteX45" fmla="*/ 18745 w 1391809"/>
              <a:gd name="connsiteY45" fmla="*/ 792006 h 1316886"/>
              <a:gd name="connsiteX46" fmla="*/ 0 w 1391809"/>
              <a:gd name="connsiteY46" fmla="*/ 670159 h 1316886"/>
              <a:gd name="connsiteX47" fmla="*/ 0 w 1391809"/>
              <a:gd name="connsiteY47" fmla="*/ 567057 h 1316886"/>
              <a:gd name="connsiteX48" fmla="*/ 14059 w 1391809"/>
              <a:gd name="connsiteY48" fmla="*/ 487388 h 1316886"/>
              <a:gd name="connsiteX49" fmla="*/ 37490 w 1391809"/>
              <a:gd name="connsiteY49" fmla="*/ 388973 h 1316886"/>
              <a:gd name="connsiteX50" fmla="*/ 89038 w 1391809"/>
              <a:gd name="connsiteY50" fmla="*/ 285872 h 1316886"/>
              <a:gd name="connsiteX51" fmla="*/ 149959 w 1391809"/>
              <a:gd name="connsiteY51" fmla="*/ 182770 h 1316886"/>
              <a:gd name="connsiteX52" fmla="*/ 248370 w 1391809"/>
              <a:gd name="connsiteY52" fmla="*/ 98415 h 1316886"/>
              <a:gd name="connsiteX53" fmla="*/ 332722 w 1391809"/>
              <a:gd name="connsiteY53" fmla="*/ 37491 h 1316886"/>
              <a:gd name="connsiteX54" fmla="*/ 393643 w 1391809"/>
              <a:gd name="connsiteY54" fmla="*/ 0 h 131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91809" h="1316886">
                <a:moveTo>
                  <a:pt x="393643" y="0"/>
                </a:moveTo>
                <a:lnTo>
                  <a:pt x="388957" y="84355"/>
                </a:lnTo>
                <a:lnTo>
                  <a:pt x="403016" y="173397"/>
                </a:lnTo>
                <a:lnTo>
                  <a:pt x="431133" y="271812"/>
                </a:lnTo>
                <a:lnTo>
                  <a:pt x="463937" y="351482"/>
                </a:lnTo>
                <a:lnTo>
                  <a:pt x="515485" y="449897"/>
                </a:lnTo>
                <a:lnTo>
                  <a:pt x="571720" y="515507"/>
                </a:lnTo>
                <a:lnTo>
                  <a:pt x="637327" y="585803"/>
                </a:lnTo>
                <a:lnTo>
                  <a:pt x="693562" y="618608"/>
                </a:lnTo>
                <a:lnTo>
                  <a:pt x="721679" y="637354"/>
                </a:lnTo>
                <a:lnTo>
                  <a:pt x="801345" y="585803"/>
                </a:lnTo>
                <a:lnTo>
                  <a:pt x="881011" y="520193"/>
                </a:lnTo>
                <a:lnTo>
                  <a:pt x="932559" y="459269"/>
                </a:lnTo>
                <a:lnTo>
                  <a:pt x="974735" y="398346"/>
                </a:lnTo>
                <a:lnTo>
                  <a:pt x="1007539" y="342109"/>
                </a:lnTo>
                <a:lnTo>
                  <a:pt x="1035656" y="271812"/>
                </a:lnTo>
                <a:lnTo>
                  <a:pt x="1059087" y="201516"/>
                </a:lnTo>
                <a:lnTo>
                  <a:pt x="1073146" y="121847"/>
                </a:lnTo>
                <a:lnTo>
                  <a:pt x="1077832" y="42177"/>
                </a:lnTo>
                <a:lnTo>
                  <a:pt x="1138753" y="93728"/>
                </a:lnTo>
                <a:lnTo>
                  <a:pt x="1209047" y="154652"/>
                </a:lnTo>
                <a:lnTo>
                  <a:pt x="1255909" y="215575"/>
                </a:lnTo>
                <a:lnTo>
                  <a:pt x="1293399" y="271812"/>
                </a:lnTo>
                <a:lnTo>
                  <a:pt x="1321516" y="328049"/>
                </a:lnTo>
                <a:lnTo>
                  <a:pt x="1354320" y="398346"/>
                </a:lnTo>
                <a:lnTo>
                  <a:pt x="1377751" y="492074"/>
                </a:lnTo>
                <a:lnTo>
                  <a:pt x="1391809" y="567057"/>
                </a:lnTo>
                <a:lnTo>
                  <a:pt x="1391809" y="646726"/>
                </a:lnTo>
                <a:lnTo>
                  <a:pt x="1382437" y="721709"/>
                </a:lnTo>
                <a:lnTo>
                  <a:pt x="1363692" y="810751"/>
                </a:lnTo>
                <a:lnTo>
                  <a:pt x="1330889" y="904480"/>
                </a:lnTo>
                <a:lnTo>
                  <a:pt x="1269968" y="1026327"/>
                </a:lnTo>
                <a:lnTo>
                  <a:pt x="1204360" y="1096623"/>
                </a:lnTo>
                <a:lnTo>
                  <a:pt x="1110636" y="1180979"/>
                </a:lnTo>
                <a:lnTo>
                  <a:pt x="1021598" y="1227843"/>
                </a:lnTo>
                <a:lnTo>
                  <a:pt x="909128" y="1284081"/>
                </a:lnTo>
                <a:lnTo>
                  <a:pt x="782600" y="1307513"/>
                </a:lnTo>
                <a:lnTo>
                  <a:pt x="674817" y="1316886"/>
                </a:lnTo>
                <a:lnTo>
                  <a:pt x="557661" y="1302826"/>
                </a:lnTo>
                <a:lnTo>
                  <a:pt x="449878" y="1274708"/>
                </a:lnTo>
                <a:lnTo>
                  <a:pt x="370212" y="1232530"/>
                </a:lnTo>
                <a:lnTo>
                  <a:pt x="257743" y="1166920"/>
                </a:lnTo>
                <a:lnTo>
                  <a:pt x="173390" y="1087251"/>
                </a:lnTo>
                <a:lnTo>
                  <a:pt x="112470" y="1002895"/>
                </a:lnTo>
                <a:lnTo>
                  <a:pt x="51549" y="890421"/>
                </a:lnTo>
                <a:lnTo>
                  <a:pt x="18745" y="792006"/>
                </a:lnTo>
                <a:lnTo>
                  <a:pt x="0" y="670159"/>
                </a:lnTo>
                <a:lnTo>
                  <a:pt x="0" y="567057"/>
                </a:lnTo>
                <a:lnTo>
                  <a:pt x="14059" y="487388"/>
                </a:lnTo>
                <a:lnTo>
                  <a:pt x="37490" y="388973"/>
                </a:lnTo>
                <a:lnTo>
                  <a:pt x="89038" y="285872"/>
                </a:lnTo>
                <a:lnTo>
                  <a:pt x="149959" y="182770"/>
                </a:lnTo>
                <a:lnTo>
                  <a:pt x="248370" y="98415"/>
                </a:lnTo>
                <a:lnTo>
                  <a:pt x="332722" y="37491"/>
                </a:lnTo>
                <a:lnTo>
                  <a:pt x="393643" y="0"/>
                </a:lnTo>
                <a:close/>
              </a:path>
            </a:pathLst>
          </a:custGeom>
          <a:pattFill prst="wdDnDiag">
            <a:fgClr>
              <a:schemeClr val="bg1">
                <a:lumMod val="6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902117" y="1569745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902117" y="993661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78229" y="993661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493289" y="1569745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148976" y="993661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25088" y="993661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2740148" y="1569745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5364632" y="989578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4640744" y="989578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4955804" y="1565662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7589773" y="989578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6865885" y="989578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7180945" y="1565662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107504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Size of Commonality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(SoC)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2364692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378857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Product Related Reusability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(PRR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i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>
            <a:off x="4591424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6814877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4574561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Individualization Ratio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</a:t>
            </a:r>
            <a:r>
              <a:rPr lang="en-US" sz="1400" dirty="0" err="1" smtClean="0">
                <a:latin typeface="Seravek ExtraLight"/>
                <a:cs typeface="Seravek ExtraLight"/>
              </a:rPr>
              <a:t>IR</a:t>
            </a:r>
            <a:r>
              <a:rPr lang="en-US" sz="1400" i="1" baseline="-25000" dirty="0" err="1" smtClean="0">
                <a:latin typeface="Seravek ExtraLight"/>
                <a:cs typeface="Seravek ExtraLight"/>
              </a:rPr>
              <a:t>i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6793496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Pair-wise Relationship Ratio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(PWRR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(</a:t>
            </a:r>
            <a:r>
              <a:rPr lang="en-US" sz="1400" i="1" baseline="-25000" dirty="0" err="1" smtClean="0">
                <a:latin typeface="Seravek ExtraLight"/>
                <a:cs typeface="Seravek ExtraLight"/>
              </a:rPr>
              <a:t>I,j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)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sp>
        <p:nvSpPr>
          <p:cNvPr id="26" name="Forme libre 25"/>
          <p:cNvSpPr/>
          <p:nvPr/>
        </p:nvSpPr>
        <p:spPr>
          <a:xfrm>
            <a:off x="3148976" y="1579596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947261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190990" y="1181843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Seravek ExtraLight"/>
                <a:cs typeface="Seravek ExtraLight"/>
              </a:rPr>
              <a:t>j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691252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518930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88872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/>
          <p:cNvSpPr/>
          <p:nvPr/>
        </p:nvSpPr>
        <p:spPr>
          <a:xfrm>
            <a:off x="5973758" y="563622"/>
            <a:ext cx="2793303" cy="520519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5" name="Rectangle 144"/>
          <p:cNvSpPr/>
          <p:nvPr/>
        </p:nvSpPr>
        <p:spPr>
          <a:xfrm>
            <a:off x="3100628" y="563324"/>
            <a:ext cx="2793303" cy="5208956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143"/>
          <p:cNvSpPr/>
          <p:nvPr/>
        </p:nvSpPr>
        <p:spPr>
          <a:xfrm>
            <a:off x="223448" y="563324"/>
            <a:ext cx="2793303" cy="5208956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060743" y="873932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060743" y="114453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060743" y="87393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StateMachine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8130" y="1556340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398130" y="181518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98130" y="1556340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State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7315" y="2262645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397315" y="252148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97315" y="226264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23445" y="1556340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1723445" y="181518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723445" y="1556340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Transition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22630" y="2276545"/>
            <a:ext cx="1113565" cy="405419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1722630" y="253538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722630" y="227654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Constraint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1030115" y="3797098"/>
            <a:ext cx="1114380" cy="515211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983167" y="3808857"/>
            <a:ext cx="1309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 smtClean="0">
              <a:latin typeface="Seravek"/>
              <a:cs typeface="Seravek"/>
            </a:endParaRPr>
          </a:p>
          <a:p>
            <a:r>
              <a:rPr lang="fr-FR" sz="1200" dirty="0" err="1">
                <a:latin typeface="Seravek"/>
                <a:cs typeface="Seravek"/>
              </a:rPr>
              <a:t>s</a:t>
            </a:r>
            <a:r>
              <a:rPr lang="fr-FR" sz="1200" dirty="0" err="1" smtClean="0">
                <a:latin typeface="Seravek"/>
                <a:cs typeface="Seravek"/>
              </a:rPr>
              <a:t>tep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60472" y="3543616"/>
            <a:ext cx="1844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StateMachine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356881" y="4645502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328552" y="468077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do()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94780" y="4392019"/>
            <a:ext cx="107648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@Aspect(State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1747609" y="4630490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1719280" y="466576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fire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614264" y="4377007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@Aspect(Transition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368552" y="5295052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340223" y="533032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23448" y="5041569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4" name="Rectangle à coins arrondis 53"/>
          <p:cNvSpPr/>
          <p:nvPr/>
        </p:nvSpPr>
        <p:spPr>
          <a:xfrm>
            <a:off x="1747609" y="5291798"/>
            <a:ext cx="1114380" cy="344292"/>
          </a:xfrm>
          <a:prstGeom prst="roundRect">
            <a:avLst>
              <a:gd name="adj" fmla="val 9821"/>
            </a:avLst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1719280" y="532707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 () : </a:t>
            </a:r>
            <a:r>
              <a:rPr lang="fr-FR" sz="1200" b="1" dirty="0" err="1" smtClean="0">
                <a:latin typeface="Seravek"/>
                <a:cs typeface="Seravek"/>
              </a:rPr>
              <a:t>bool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1602505" y="5038315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Constraint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7" name="Forme libre 56"/>
          <p:cNvSpPr/>
          <p:nvPr/>
        </p:nvSpPr>
        <p:spPr>
          <a:xfrm flipH="1">
            <a:off x="1546332" y="1279352"/>
            <a:ext cx="67931" cy="2517544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1734498" y="1952713"/>
            <a:ext cx="340983" cy="265550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1898110" y="2681964"/>
            <a:ext cx="432114" cy="2613087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 flipH="1">
            <a:off x="1141454" y="1961759"/>
            <a:ext cx="341478" cy="2646455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flipH="1">
            <a:off x="885591" y="2668064"/>
            <a:ext cx="406633" cy="2623734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1226604" y="3220739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80529" y="873932"/>
            <a:ext cx="1113565" cy="4577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72"/>
          <p:cNvCxnSpPr/>
          <p:nvPr/>
        </p:nvCxnSpPr>
        <p:spPr>
          <a:xfrm>
            <a:off x="3180529" y="114453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3180529" y="87393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LogoProgram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81839" y="1693870"/>
            <a:ext cx="1113565" cy="10022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75"/>
          <p:cNvCxnSpPr/>
          <p:nvPr/>
        </p:nvCxnSpPr>
        <p:spPr>
          <a:xfrm>
            <a:off x="3181839" y="1952713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3181839" y="1693869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PrimitiveKind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670412" y="882144"/>
            <a:ext cx="1113565" cy="4577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>
            <a:off x="4670412" y="114098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670412" y="88214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Primitive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4633251" y="4560243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4604922" y="4595516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eval(</a:t>
            </a:r>
            <a:r>
              <a:rPr lang="fr-FR" sz="1200" dirty="0" smtClean="0">
                <a:latin typeface="Seravek"/>
                <a:cs typeface="Seravek"/>
              </a:rPr>
              <a:t>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4492775" y="4306760"/>
            <a:ext cx="135716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</a:t>
            </a:r>
            <a:r>
              <a:rPr lang="fr-FR" sz="1100" b="1" dirty="0" smtClean="0">
                <a:latin typeface="Seravek"/>
                <a:cs typeface="Seravek"/>
              </a:rPr>
              <a:t>(Primitive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3347010" y="3761622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318681" y="379689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</a:t>
            </a:r>
            <a:r>
              <a:rPr lang="fr-FR" sz="1200" dirty="0" smtClean="0">
                <a:latin typeface="Seravek"/>
                <a:cs typeface="Seravek"/>
              </a:rPr>
              <a:t>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3099505" y="3508139"/>
            <a:ext cx="157469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</a:t>
            </a:r>
            <a:r>
              <a:rPr lang="fr-FR" sz="1100" b="1" dirty="0" smtClean="0">
                <a:latin typeface="Seravek"/>
                <a:cs typeface="Seravek"/>
              </a:rPr>
              <a:t>(</a:t>
            </a:r>
            <a:r>
              <a:rPr lang="fr-FR" sz="1100" b="1" dirty="0" err="1" smtClean="0">
                <a:latin typeface="Seravek"/>
                <a:cs typeface="Seravek"/>
              </a:rPr>
              <a:t>LogoProgram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4621973" y="5256825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4593644" y="5292098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4476869" y="5003342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04" name="Forme libre 103"/>
          <p:cNvSpPr/>
          <p:nvPr/>
        </p:nvSpPr>
        <p:spPr>
          <a:xfrm>
            <a:off x="4631379" y="2094349"/>
            <a:ext cx="432114" cy="31774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orme libre 104"/>
          <p:cNvSpPr/>
          <p:nvPr/>
        </p:nvSpPr>
        <p:spPr>
          <a:xfrm flipH="1">
            <a:off x="4124448" y="1325200"/>
            <a:ext cx="341478" cy="2424664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/>
          <p:cNvSpPr txBox="1"/>
          <p:nvPr/>
        </p:nvSpPr>
        <p:spPr>
          <a:xfrm>
            <a:off x="4102573" y="3197528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107830" y="669204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9" name="Connecteur droit 108"/>
          <p:cNvCxnSpPr/>
          <p:nvPr/>
        </p:nvCxnSpPr>
        <p:spPr>
          <a:xfrm>
            <a:off x="6107830" y="939806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6107830" y="66920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Flowchart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151455" y="1835505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/>
          <p:cNvCxnSpPr/>
          <p:nvPr/>
        </p:nvCxnSpPr>
        <p:spPr>
          <a:xfrm>
            <a:off x="6151455" y="209434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6151455" y="183550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Action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151924" y="2523314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Connecteur droit 114"/>
          <p:cNvCxnSpPr/>
          <p:nvPr/>
        </p:nvCxnSpPr>
        <p:spPr>
          <a:xfrm>
            <a:off x="6151924" y="278215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6151924" y="252331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813142" y="1147428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8" name="Connecteur droit 117"/>
          <p:cNvCxnSpPr/>
          <p:nvPr/>
        </p:nvCxnSpPr>
        <p:spPr>
          <a:xfrm>
            <a:off x="6813142" y="1406272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6813142" y="1147428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 smtClean="0">
                <a:latin typeface="Seravek"/>
                <a:cs typeface="Seravek"/>
              </a:rPr>
              <a:t>Node</a:t>
            </a:r>
            <a:endParaRPr lang="fr-FR" sz="1200" i="1" dirty="0">
              <a:latin typeface="Seravek"/>
              <a:cs typeface="Seravek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491509" y="2515812"/>
            <a:ext cx="1113565" cy="405419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1" name="Connecteur droit 120"/>
          <p:cNvCxnSpPr/>
          <p:nvPr/>
        </p:nvCxnSpPr>
        <p:spPr>
          <a:xfrm>
            <a:off x="7491509" y="2774656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ZoneTexte 121"/>
          <p:cNvSpPr txBox="1"/>
          <p:nvPr/>
        </p:nvSpPr>
        <p:spPr>
          <a:xfrm>
            <a:off x="7491509" y="251581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Constraint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26" name="Rectangle à coins arrondis 125"/>
          <p:cNvSpPr/>
          <p:nvPr/>
        </p:nvSpPr>
        <p:spPr>
          <a:xfrm>
            <a:off x="6096159" y="4598470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ZoneTexte 126"/>
          <p:cNvSpPr txBox="1"/>
          <p:nvPr/>
        </p:nvSpPr>
        <p:spPr>
          <a:xfrm>
            <a:off x="6067830" y="463374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do()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6060788" y="4344987"/>
            <a:ext cx="119064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</a:t>
            </a:r>
            <a:r>
              <a:rPr lang="fr-FR" sz="1100" b="1" dirty="0" smtClean="0">
                <a:latin typeface="Seravek"/>
                <a:cs typeface="Seravek"/>
              </a:rPr>
              <a:t>(Action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29" name="Rectangle à coins arrondis 128"/>
          <p:cNvSpPr/>
          <p:nvPr/>
        </p:nvSpPr>
        <p:spPr>
          <a:xfrm>
            <a:off x="7486887" y="4583458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/>
          <p:cNvSpPr txBox="1"/>
          <p:nvPr/>
        </p:nvSpPr>
        <p:spPr>
          <a:xfrm>
            <a:off x="7458558" y="461873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eval(</a:t>
            </a:r>
            <a:r>
              <a:rPr lang="fr-FR" sz="1200" dirty="0" smtClean="0">
                <a:latin typeface="Seravek"/>
                <a:cs typeface="Seravek"/>
              </a:rPr>
              <a:t>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7353542" y="4329975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</a:t>
            </a:r>
            <a:r>
              <a:rPr lang="fr-FR" sz="1100" b="1" dirty="0" smtClean="0">
                <a:latin typeface="Seravek"/>
                <a:cs typeface="Seravek"/>
              </a:rPr>
              <a:t>(</a:t>
            </a:r>
            <a:r>
              <a:rPr lang="fr-FR" sz="1100" b="1" dirty="0" err="1" smtClean="0">
                <a:latin typeface="Seravek"/>
                <a:cs typeface="Seravek"/>
              </a:rPr>
              <a:t>Decision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2" name="Rectangle à coins arrondis 131"/>
          <p:cNvSpPr/>
          <p:nvPr/>
        </p:nvSpPr>
        <p:spPr>
          <a:xfrm>
            <a:off x="6107830" y="5248020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ZoneTexte 132"/>
          <p:cNvSpPr txBox="1"/>
          <p:nvPr/>
        </p:nvSpPr>
        <p:spPr>
          <a:xfrm>
            <a:off x="6079501" y="528329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5962726" y="4994537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7486887" y="5244766"/>
            <a:ext cx="1114380" cy="344292"/>
          </a:xfrm>
          <a:prstGeom prst="roundRect">
            <a:avLst>
              <a:gd name="adj" fmla="val 9821"/>
            </a:avLst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ZoneTexte 135"/>
          <p:cNvSpPr txBox="1"/>
          <p:nvPr/>
        </p:nvSpPr>
        <p:spPr>
          <a:xfrm>
            <a:off x="7458558" y="5280039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 () : </a:t>
            </a:r>
            <a:r>
              <a:rPr lang="fr-FR" sz="1200" b="1" dirty="0" err="1" smtClean="0">
                <a:latin typeface="Seravek"/>
                <a:cs typeface="Seravek"/>
              </a:rPr>
              <a:t>bool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7341783" y="4991283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Constraint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9" name="Forme libre 138"/>
          <p:cNvSpPr/>
          <p:nvPr/>
        </p:nvSpPr>
        <p:spPr>
          <a:xfrm>
            <a:off x="7473776" y="2245862"/>
            <a:ext cx="340983" cy="2315319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Forme libre 139"/>
          <p:cNvSpPr/>
          <p:nvPr/>
        </p:nvSpPr>
        <p:spPr>
          <a:xfrm>
            <a:off x="7637388" y="2928733"/>
            <a:ext cx="432114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Forme libre 140"/>
          <p:cNvSpPr/>
          <p:nvPr/>
        </p:nvSpPr>
        <p:spPr>
          <a:xfrm flipH="1">
            <a:off x="6880732" y="2240924"/>
            <a:ext cx="341478" cy="2320258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Forme libre 141"/>
          <p:cNvSpPr/>
          <p:nvPr/>
        </p:nvSpPr>
        <p:spPr>
          <a:xfrm flipH="1">
            <a:off x="6624870" y="2928732"/>
            <a:ext cx="406633" cy="2316033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/>
          <p:cNvCxnSpPr>
            <a:stCxn id="4" idx="1"/>
          </p:cNvCxnSpPr>
          <p:nvPr/>
        </p:nvCxnSpPr>
        <p:spPr>
          <a:xfrm flipH="1">
            <a:off x="818003" y="1076642"/>
            <a:ext cx="242740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V="1">
            <a:off x="818003" y="1076642"/>
            <a:ext cx="0" cy="4796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4" idx="3"/>
          </p:cNvCxnSpPr>
          <p:nvPr/>
        </p:nvCxnSpPr>
        <p:spPr>
          <a:xfrm>
            <a:off x="2174308" y="1076642"/>
            <a:ext cx="230166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2404474" y="1076642"/>
            <a:ext cx="0" cy="4796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ZoneTexte 149"/>
          <p:cNvSpPr txBox="1"/>
          <p:nvPr/>
        </p:nvSpPr>
        <p:spPr>
          <a:xfrm>
            <a:off x="1708360" y="1325199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transitions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233459" y="1331692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Seravek"/>
                <a:cs typeface="Seravek"/>
              </a:rPr>
              <a:t>s</a:t>
            </a:r>
            <a:r>
              <a:rPr lang="fr-FR" sz="900" dirty="0" smtClean="0">
                <a:latin typeface="Seravek"/>
                <a:cs typeface="Seravek"/>
              </a:rPr>
              <a:t>tates  *</a:t>
            </a:r>
            <a:endParaRPr lang="fr-FR" sz="900" dirty="0">
              <a:latin typeface="Seravek"/>
              <a:cs typeface="Seravek"/>
            </a:endParaRPr>
          </a:p>
        </p:txBody>
      </p:sp>
      <p:cxnSp>
        <p:nvCxnSpPr>
          <p:cNvPr id="152" name="Connecteur droit 151"/>
          <p:cNvCxnSpPr>
            <a:stCxn id="11" idx="2"/>
          </p:cNvCxnSpPr>
          <p:nvPr/>
        </p:nvCxnSpPr>
        <p:spPr>
          <a:xfrm>
            <a:off x="954913" y="1961759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ZoneTexte 152"/>
          <p:cNvSpPr txBox="1"/>
          <p:nvPr/>
        </p:nvSpPr>
        <p:spPr>
          <a:xfrm>
            <a:off x="342632" y="2045713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actions  </a:t>
            </a:r>
            <a:r>
              <a:rPr lang="fr-FR" sz="900" dirty="0" smtClean="0">
                <a:latin typeface="Seravek"/>
                <a:cs typeface="Seravek"/>
              </a:rPr>
              <a:t>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786634" y="2039660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 smtClean="0">
                <a:latin typeface="Seravek"/>
                <a:cs typeface="Seravek"/>
              </a:rPr>
              <a:t>guard</a:t>
            </a:r>
            <a:r>
              <a:rPr lang="fr-FR" sz="900" dirty="0" smtClean="0">
                <a:latin typeface="Seravek"/>
                <a:cs typeface="Seravek"/>
              </a:rPr>
              <a:t>  </a:t>
            </a:r>
            <a:r>
              <a:rPr lang="fr-FR" sz="900" dirty="0" smtClean="0">
                <a:latin typeface="Seravek"/>
                <a:cs typeface="Seravek"/>
              </a:rPr>
              <a:t>0..1</a:t>
            </a:r>
            <a:endParaRPr lang="fr-FR" sz="900" dirty="0">
              <a:latin typeface="Seravek"/>
              <a:cs typeface="Seravek"/>
            </a:endParaRPr>
          </a:p>
        </p:txBody>
      </p:sp>
      <p:cxnSp>
        <p:nvCxnSpPr>
          <p:cNvPr id="155" name="Connecteur droit 154"/>
          <p:cNvCxnSpPr/>
          <p:nvPr/>
        </p:nvCxnSpPr>
        <p:spPr>
          <a:xfrm>
            <a:off x="2303745" y="1961759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ZoneTexte 155"/>
          <p:cNvSpPr txBox="1"/>
          <p:nvPr/>
        </p:nvSpPr>
        <p:spPr>
          <a:xfrm>
            <a:off x="4613817" y="1107951"/>
            <a:ext cx="124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>
                <a:latin typeface="Seravek"/>
                <a:cs typeface="Seravek"/>
              </a:rPr>
              <a:t>k</a:t>
            </a:r>
            <a:r>
              <a:rPr lang="fr-FR" sz="1000" dirty="0" err="1" smtClean="0">
                <a:latin typeface="Seravek"/>
                <a:cs typeface="Seravek"/>
              </a:rPr>
              <a:t>ind</a:t>
            </a:r>
            <a:r>
              <a:rPr lang="fr-FR" sz="1000" dirty="0" smtClean="0">
                <a:latin typeface="Seravek"/>
                <a:cs typeface="Seravek"/>
              </a:rPr>
              <a:t> : </a:t>
            </a:r>
            <a:r>
              <a:rPr lang="fr-FR" sz="1000" dirty="0" err="1" smtClean="0">
                <a:latin typeface="Seravek"/>
                <a:cs typeface="Seravek"/>
              </a:rPr>
              <a:t>PrimitiveKind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677547" y="1693869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157"/>
          <p:cNvCxnSpPr/>
          <p:nvPr/>
        </p:nvCxnSpPr>
        <p:spPr>
          <a:xfrm>
            <a:off x="4677547" y="1952713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ZoneTexte 158"/>
          <p:cNvSpPr txBox="1"/>
          <p:nvPr/>
        </p:nvSpPr>
        <p:spPr>
          <a:xfrm>
            <a:off x="4677547" y="1693869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60" name="Connecteur droit 159"/>
          <p:cNvCxnSpPr/>
          <p:nvPr/>
        </p:nvCxnSpPr>
        <p:spPr>
          <a:xfrm flipV="1">
            <a:off x="4294094" y="1140988"/>
            <a:ext cx="376318" cy="3546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ZoneTexte 160"/>
          <p:cNvSpPr txBox="1"/>
          <p:nvPr/>
        </p:nvSpPr>
        <p:spPr>
          <a:xfrm>
            <a:off x="4078474" y="927057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i</a:t>
            </a:r>
            <a:r>
              <a:rPr lang="fr-FR" sz="900" dirty="0" err="1" smtClean="0">
                <a:latin typeface="Seravek"/>
                <a:cs typeface="Seravek"/>
              </a:rPr>
              <a:t>ns</a:t>
            </a:r>
            <a:r>
              <a:rPr lang="fr-FR" sz="900" dirty="0" smtClean="0">
                <a:latin typeface="Seravek"/>
                <a:cs typeface="Seravek"/>
              </a:rPr>
              <a:t> </a:t>
            </a:r>
            <a:r>
              <a:rPr lang="fr-FR" sz="900" dirty="0" smtClean="0">
                <a:latin typeface="Seravek"/>
                <a:cs typeface="Seravek"/>
              </a:rPr>
              <a:t>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62" name="ZoneTexte 161"/>
          <p:cNvSpPr txBox="1"/>
          <p:nvPr/>
        </p:nvSpPr>
        <p:spPr>
          <a:xfrm>
            <a:off x="3194984" y="1974078"/>
            <a:ext cx="1113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Seravek"/>
                <a:cs typeface="Seravek"/>
              </a:rPr>
              <a:t>Forward</a:t>
            </a:r>
          </a:p>
          <a:p>
            <a:r>
              <a:rPr lang="fr-FR" sz="1000" dirty="0" smtClean="0">
                <a:latin typeface="Seravek"/>
                <a:cs typeface="Seravek"/>
              </a:rPr>
              <a:t>Back</a:t>
            </a:r>
          </a:p>
          <a:p>
            <a:r>
              <a:rPr lang="fr-FR" sz="1000" dirty="0" smtClean="0">
                <a:latin typeface="Seravek"/>
                <a:cs typeface="Seravek"/>
              </a:rPr>
              <a:t>Left</a:t>
            </a:r>
          </a:p>
          <a:p>
            <a:r>
              <a:rPr lang="fr-FR" sz="1000" dirty="0" smtClean="0">
                <a:latin typeface="Seravek"/>
                <a:cs typeface="Seravek"/>
              </a:rPr>
              <a:t>Right</a:t>
            </a:r>
            <a:endParaRPr lang="fr-FR" sz="1000" dirty="0" smtClean="0">
              <a:latin typeface="Seravek"/>
              <a:cs typeface="Seravek"/>
            </a:endParaRPr>
          </a:p>
        </p:txBody>
      </p:sp>
      <p:cxnSp>
        <p:nvCxnSpPr>
          <p:cNvPr id="163" name="Connecteur droit 162"/>
          <p:cNvCxnSpPr>
            <a:stCxn id="156" idx="2"/>
            <a:endCxn id="159" idx="0"/>
          </p:cNvCxnSpPr>
          <p:nvPr/>
        </p:nvCxnSpPr>
        <p:spPr>
          <a:xfrm flipH="1">
            <a:off x="5234330" y="1354172"/>
            <a:ext cx="3350" cy="339697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>
            <a:off x="4620146" y="1476285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p</a:t>
            </a:r>
            <a:r>
              <a:rPr lang="fr-FR" sz="900" dirty="0" err="1" smtClean="0">
                <a:latin typeface="Seravek"/>
                <a:cs typeface="Seravek"/>
              </a:rPr>
              <a:t>arams</a:t>
            </a:r>
            <a:r>
              <a:rPr lang="fr-FR" sz="900" dirty="0" smtClean="0">
                <a:latin typeface="Seravek"/>
                <a:cs typeface="Seravek"/>
              </a:rPr>
              <a:t>  </a:t>
            </a:r>
            <a:r>
              <a:rPr lang="fr-FR" sz="900" dirty="0" smtClean="0">
                <a:latin typeface="Seravek"/>
                <a:cs typeface="Seravek"/>
              </a:rPr>
              <a:t>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03" name="Forme libre 102"/>
          <p:cNvSpPr/>
          <p:nvPr/>
        </p:nvSpPr>
        <p:spPr>
          <a:xfrm>
            <a:off x="4503442" y="1331692"/>
            <a:ext cx="340983" cy="325331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5" name="Connecteur droit 164"/>
          <p:cNvCxnSpPr/>
          <p:nvPr/>
        </p:nvCxnSpPr>
        <p:spPr>
          <a:xfrm>
            <a:off x="6713349" y="2240924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ZoneTexte 165"/>
          <p:cNvSpPr txBox="1"/>
          <p:nvPr/>
        </p:nvSpPr>
        <p:spPr>
          <a:xfrm>
            <a:off x="6108203" y="2332012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actions  </a:t>
            </a:r>
            <a:r>
              <a:rPr lang="fr-FR" sz="900" dirty="0" smtClean="0">
                <a:latin typeface="Seravek"/>
                <a:cs typeface="Seravek"/>
              </a:rPr>
              <a:t>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501368" y="1840444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8" name="Connecteur droit 167"/>
          <p:cNvCxnSpPr/>
          <p:nvPr/>
        </p:nvCxnSpPr>
        <p:spPr>
          <a:xfrm>
            <a:off x="7501368" y="209928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ZoneTexte 168"/>
          <p:cNvSpPr txBox="1"/>
          <p:nvPr/>
        </p:nvSpPr>
        <p:spPr>
          <a:xfrm>
            <a:off x="7501368" y="184044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Decision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70" name="Connecteur droit 169"/>
          <p:cNvCxnSpPr/>
          <p:nvPr/>
        </p:nvCxnSpPr>
        <p:spPr>
          <a:xfrm>
            <a:off x="8114253" y="2231326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ZoneTexte 170"/>
          <p:cNvSpPr txBox="1"/>
          <p:nvPr/>
        </p:nvSpPr>
        <p:spPr>
          <a:xfrm>
            <a:off x="7551917" y="2315280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g</a:t>
            </a:r>
            <a:r>
              <a:rPr lang="fr-FR" sz="900" dirty="0" err="1" smtClean="0">
                <a:latin typeface="Seravek"/>
                <a:cs typeface="Seravek"/>
              </a:rPr>
              <a:t>uard</a:t>
            </a:r>
            <a:r>
              <a:rPr lang="fr-FR" sz="900" dirty="0" smtClean="0">
                <a:latin typeface="Seravek"/>
                <a:cs typeface="Seravek"/>
              </a:rPr>
              <a:t>   </a:t>
            </a:r>
            <a:r>
              <a:rPr lang="fr-FR" sz="900" dirty="0" smtClean="0">
                <a:latin typeface="Seravek"/>
                <a:cs typeface="Seravek"/>
              </a:rPr>
              <a:t>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36" name="Triangle isocèle 35"/>
          <p:cNvSpPr/>
          <p:nvPr/>
        </p:nvSpPr>
        <p:spPr>
          <a:xfrm>
            <a:off x="7324699" y="1554863"/>
            <a:ext cx="131244" cy="122113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2" name="Connecteur droit 171"/>
          <p:cNvCxnSpPr/>
          <p:nvPr/>
        </p:nvCxnSpPr>
        <p:spPr>
          <a:xfrm>
            <a:off x="6713349" y="1745598"/>
            <a:ext cx="1344802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>
            <a:stCxn id="169" idx="0"/>
          </p:cNvCxnSpPr>
          <p:nvPr/>
        </p:nvCxnSpPr>
        <p:spPr>
          <a:xfrm flipV="1">
            <a:off x="8058151" y="1745598"/>
            <a:ext cx="0" cy="9484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 flipV="1">
            <a:off x="6713349" y="1745598"/>
            <a:ext cx="0" cy="9484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V="1">
            <a:off x="7388731" y="1676976"/>
            <a:ext cx="0" cy="6862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7707942" y="669204"/>
            <a:ext cx="1012565" cy="396935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7" name="Connecteur droit 176"/>
          <p:cNvCxnSpPr/>
          <p:nvPr/>
        </p:nvCxnSpPr>
        <p:spPr>
          <a:xfrm>
            <a:off x="7707942" y="928048"/>
            <a:ext cx="1012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ZoneTexte 177"/>
          <p:cNvSpPr txBox="1"/>
          <p:nvPr/>
        </p:nvSpPr>
        <p:spPr>
          <a:xfrm>
            <a:off x="7707942" y="669205"/>
            <a:ext cx="1012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Arc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79" name="Connecteur droit 178"/>
          <p:cNvCxnSpPr/>
          <p:nvPr/>
        </p:nvCxnSpPr>
        <p:spPr>
          <a:xfrm>
            <a:off x="7222211" y="771525"/>
            <a:ext cx="485731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7222211" y="939806"/>
            <a:ext cx="363353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flipV="1">
            <a:off x="7585564" y="939806"/>
            <a:ext cx="0" cy="20762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ZoneTexte 182"/>
          <p:cNvSpPr txBox="1"/>
          <p:nvPr/>
        </p:nvSpPr>
        <p:spPr>
          <a:xfrm>
            <a:off x="7006203" y="943028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n</a:t>
            </a:r>
            <a:r>
              <a:rPr lang="fr-FR" sz="900" dirty="0" err="1" smtClean="0">
                <a:latin typeface="Seravek"/>
                <a:cs typeface="Seravek"/>
              </a:rPr>
              <a:t>odes</a:t>
            </a:r>
            <a:r>
              <a:rPr lang="fr-FR" sz="900" dirty="0" smtClean="0">
                <a:latin typeface="Seravek"/>
                <a:cs typeface="Seravek"/>
              </a:rPr>
              <a:t>  </a:t>
            </a:r>
            <a:r>
              <a:rPr lang="fr-FR" sz="900" dirty="0" smtClean="0">
                <a:latin typeface="Seravek"/>
                <a:cs typeface="Seravek"/>
              </a:rPr>
              <a:t>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7085661" y="584957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Seravek"/>
                <a:cs typeface="Seravek"/>
              </a:rPr>
              <a:t>a</a:t>
            </a:r>
            <a:r>
              <a:rPr lang="fr-FR" sz="900" dirty="0" smtClean="0">
                <a:latin typeface="Seravek"/>
                <a:cs typeface="Seravek"/>
              </a:rPr>
              <a:t>rcs  </a:t>
            </a:r>
            <a:r>
              <a:rPr lang="fr-FR" sz="900" dirty="0" smtClean="0">
                <a:latin typeface="Seravek"/>
                <a:cs typeface="Seravek"/>
              </a:rPr>
              <a:t>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86" name="Rectangle à coins arrondis 185"/>
          <p:cNvSpPr/>
          <p:nvPr/>
        </p:nvSpPr>
        <p:spPr>
          <a:xfrm>
            <a:off x="6096159" y="3714591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ZoneTexte 186"/>
          <p:cNvSpPr txBox="1"/>
          <p:nvPr/>
        </p:nvSpPr>
        <p:spPr>
          <a:xfrm>
            <a:off x="6067830" y="3749864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</a:t>
            </a:r>
            <a:r>
              <a:rPr lang="fr-FR" sz="1200" dirty="0" smtClean="0">
                <a:latin typeface="Seravek"/>
                <a:cs typeface="Seravek"/>
              </a:rPr>
              <a:t>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5962814" y="3461108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</a:t>
            </a:r>
            <a:r>
              <a:rPr lang="fr-FR" sz="1100" b="1" dirty="0" smtClean="0">
                <a:latin typeface="Seravek"/>
                <a:cs typeface="Seravek"/>
              </a:rPr>
              <a:t>(</a:t>
            </a:r>
            <a:r>
              <a:rPr lang="fr-FR" sz="1100" b="1" dirty="0" err="1" smtClean="0">
                <a:latin typeface="Seravek"/>
                <a:cs typeface="Seravek"/>
              </a:rPr>
              <a:t>Flowchart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89" name="Rectangle à coins arrondis 188"/>
          <p:cNvSpPr/>
          <p:nvPr/>
        </p:nvSpPr>
        <p:spPr>
          <a:xfrm>
            <a:off x="7492661" y="3704068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ZoneTexte 189"/>
          <p:cNvSpPr txBox="1"/>
          <p:nvPr/>
        </p:nvSpPr>
        <p:spPr>
          <a:xfrm>
            <a:off x="7464332" y="373934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fire</a:t>
            </a:r>
            <a:r>
              <a:rPr lang="fr-FR" sz="1200" dirty="0" smtClean="0">
                <a:latin typeface="Seravek"/>
                <a:cs typeface="Seravek"/>
              </a:rPr>
              <a:t>(</a:t>
            </a:r>
            <a:r>
              <a:rPr lang="fr-FR" sz="1200" dirty="0" smtClean="0">
                <a:latin typeface="Seravek"/>
                <a:cs typeface="Seravek"/>
              </a:rPr>
              <a:t>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1" name="ZoneTexte 190"/>
          <p:cNvSpPr txBox="1"/>
          <p:nvPr/>
        </p:nvSpPr>
        <p:spPr>
          <a:xfrm>
            <a:off x="7359316" y="3450585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</a:t>
            </a:r>
            <a:r>
              <a:rPr lang="fr-FR" sz="1100" b="1" dirty="0" smtClean="0">
                <a:latin typeface="Seravek"/>
                <a:cs typeface="Seravek"/>
              </a:rPr>
              <a:t>(Arc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3" name="Forme libre 192"/>
          <p:cNvSpPr/>
          <p:nvPr/>
        </p:nvSpPr>
        <p:spPr>
          <a:xfrm>
            <a:off x="7376645" y="1058365"/>
            <a:ext cx="479088" cy="2645912"/>
          </a:xfrm>
          <a:custGeom>
            <a:avLst/>
            <a:gdLst>
              <a:gd name="connsiteX0" fmla="*/ 171219 w 521268"/>
              <a:gd name="connsiteY0" fmla="*/ 2645912 h 2645912"/>
              <a:gd name="connsiteX1" fmla="*/ 16547 w 521268"/>
              <a:gd name="connsiteY1" fmla="*/ 2173718 h 2645912"/>
              <a:gd name="connsiteX2" fmla="*/ 521268 w 521268"/>
              <a:gd name="connsiteY2" fmla="*/ 0 h 2645912"/>
              <a:gd name="connsiteX0" fmla="*/ 78265 w 428314"/>
              <a:gd name="connsiteY0" fmla="*/ 2645912 h 2645912"/>
              <a:gd name="connsiteX1" fmla="*/ 45702 w 428314"/>
              <a:gd name="connsiteY1" fmla="*/ 1335167 h 2645912"/>
              <a:gd name="connsiteX2" fmla="*/ 428314 w 428314"/>
              <a:gd name="connsiteY2" fmla="*/ 0 h 2645912"/>
              <a:gd name="connsiteX0" fmla="*/ 129039 w 479088"/>
              <a:gd name="connsiteY0" fmla="*/ 2645912 h 2645912"/>
              <a:gd name="connsiteX1" fmla="*/ 23210 w 479088"/>
              <a:gd name="connsiteY1" fmla="*/ 1766654 h 2645912"/>
              <a:gd name="connsiteX2" fmla="*/ 479088 w 479088"/>
              <a:gd name="connsiteY2" fmla="*/ 0 h 264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088" h="2645912">
                <a:moveTo>
                  <a:pt x="129039" y="2645912"/>
                </a:moveTo>
                <a:cubicBezTo>
                  <a:pt x="22532" y="2630307"/>
                  <a:pt x="-35131" y="2207639"/>
                  <a:pt x="23210" y="1766654"/>
                </a:cubicBezTo>
                <a:cubicBezTo>
                  <a:pt x="81551" y="1325669"/>
                  <a:pt x="479088" y="0"/>
                  <a:pt x="479088" y="0"/>
                </a:cubicBezTo>
              </a:path>
            </a:pathLst>
          </a:custGeom>
          <a:ln w="3175" cmpd="sng">
            <a:solidFill>
              <a:schemeClr val="bg1">
                <a:lumMod val="65000"/>
              </a:schemeClr>
            </a:solidFill>
            <a:headEnd type="none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Forme libre 193"/>
          <p:cNvSpPr/>
          <p:nvPr/>
        </p:nvSpPr>
        <p:spPr>
          <a:xfrm flipH="1">
            <a:off x="6861967" y="1074623"/>
            <a:ext cx="447388" cy="2645912"/>
          </a:xfrm>
          <a:custGeom>
            <a:avLst/>
            <a:gdLst>
              <a:gd name="connsiteX0" fmla="*/ 171219 w 521268"/>
              <a:gd name="connsiteY0" fmla="*/ 2645912 h 2645912"/>
              <a:gd name="connsiteX1" fmla="*/ 16547 w 521268"/>
              <a:gd name="connsiteY1" fmla="*/ 2173718 h 2645912"/>
              <a:gd name="connsiteX2" fmla="*/ 521268 w 521268"/>
              <a:gd name="connsiteY2" fmla="*/ 0 h 2645912"/>
              <a:gd name="connsiteX0" fmla="*/ 78265 w 428314"/>
              <a:gd name="connsiteY0" fmla="*/ 2645912 h 2645912"/>
              <a:gd name="connsiteX1" fmla="*/ 45702 w 428314"/>
              <a:gd name="connsiteY1" fmla="*/ 1335167 h 2645912"/>
              <a:gd name="connsiteX2" fmla="*/ 428314 w 428314"/>
              <a:gd name="connsiteY2" fmla="*/ 0 h 2645912"/>
              <a:gd name="connsiteX0" fmla="*/ 129039 w 479088"/>
              <a:gd name="connsiteY0" fmla="*/ 2645912 h 2645912"/>
              <a:gd name="connsiteX1" fmla="*/ 23210 w 479088"/>
              <a:gd name="connsiteY1" fmla="*/ 1766654 h 2645912"/>
              <a:gd name="connsiteX2" fmla="*/ 479088 w 479088"/>
              <a:gd name="connsiteY2" fmla="*/ 0 h 264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088" h="2645912">
                <a:moveTo>
                  <a:pt x="129039" y="2645912"/>
                </a:moveTo>
                <a:cubicBezTo>
                  <a:pt x="22532" y="2630307"/>
                  <a:pt x="-35131" y="2207639"/>
                  <a:pt x="23210" y="1766654"/>
                </a:cubicBezTo>
                <a:cubicBezTo>
                  <a:pt x="81551" y="1325669"/>
                  <a:pt x="479088" y="0"/>
                  <a:pt x="479088" y="0"/>
                </a:cubicBezTo>
              </a:path>
            </a:pathLst>
          </a:custGeom>
          <a:ln w="3175" cmpd="sng">
            <a:solidFill>
              <a:schemeClr val="bg1">
                <a:lumMod val="65000"/>
              </a:schemeClr>
            </a:solidFill>
            <a:headEnd type="none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ZoneTexte 142"/>
          <p:cNvSpPr txBox="1"/>
          <p:nvPr/>
        </p:nvSpPr>
        <p:spPr>
          <a:xfrm>
            <a:off x="6965882" y="3173707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ZoneTexte 194"/>
          <p:cNvSpPr txBox="1"/>
          <p:nvPr/>
        </p:nvSpPr>
        <p:spPr>
          <a:xfrm>
            <a:off x="226654" y="292937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Seravek"/>
                <a:cs typeface="Seravek"/>
              </a:rPr>
              <a:t>FSM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6" name="ZoneTexte 195"/>
          <p:cNvSpPr txBox="1"/>
          <p:nvPr/>
        </p:nvSpPr>
        <p:spPr>
          <a:xfrm>
            <a:off x="3089259" y="292937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Seravek"/>
                <a:cs typeface="Seravek"/>
              </a:rPr>
              <a:t>Logo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7" name="ZoneTexte 196"/>
          <p:cNvSpPr txBox="1"/>
          <p:nvPr/>
        </p:nvSpPr>
        <p:spPr>
          <a:xfrm>
            <a:off x="5965932" y="292229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 smtClean="0">
                <a:latin typeface="Seravek"/>
                <a:cs typeface="Seravek"/>
              </a:rPr>
              <a:t>Flowchart</a:t>
            </a:r>
            <a:endParaRPr lang="fr-FR" sz="1200" b="1" dirty="0"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15741805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366</Words>
  <Application>Microsoft Macintosh PowerPoint</Application>
  <PresentationFormat>Présentation à l'écran (4:3)</PresentationFormat>
  <Paragraphs>139</Paragraphs>
  <Slides>6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165</cp:revision>
  <dcterms:created xsi:type="dcterms:W3CDTF">2015-10-07T17:19:03Z</dcterms:created>
  <dcterms:modified xsi:type="dcterms:W3CDTF">2015-11-03T10:22:43Z</dcterms:modified>
</cp:coreProperties>
</file>