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0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E135-3210-A348-91D1-71A1B4E41AE3}" type="datetimeFigureOut">
              <a:rPr lang="fr-FR" smtClean="0"/>
              <a:t>28/10/2015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F33A6-8EC3-874C-9FB7-185CD50672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34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28/10/2015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9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28/10/2015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28/10/2015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0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28/10/2015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3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28/10/2015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70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28/10/2015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2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28/10/2015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28/10/2015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28/10/2015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5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28/10/2015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28/10/2015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463B-0436-3A47-840E-B5853DA20947}" type="datetimeFigureOut">
              <a:rPr lang="fr-FR" smtClean="0"/>
              <a:t>28/10/2015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4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053290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786197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5528873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54495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Seravek ExtraLight"/>
                <a:cs typeface="Seravek ExtraLight"/>
              </a:rPr>
              <a:t>Independent domains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786197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Overlapping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521368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Hierarchical</a:t>
            </a:r>
          </a:p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204587" y="995928"/>
            <a:ext cx="576526" cy="582555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913975" y="995928"/>
            <a:ext cx="576526" cy="582555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455694" y="1093618"/>
            <a:ext cx="576526" cy="582555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5997144" y="916598"/>
            <a:ext cx="674884" cy="690017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6123979" y="1029922"/>
            <a:ext cx="442565" cy="460431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>
            <a:endCxn id="11" idx="4"/>
          </p:cNvCxnSpPr>
          <p:nvPr/>
        </p:nvCxnSpPr>
        <p:spPr>
          <a:xfrm flipV="1">
            <a:off x="2488438" y="1578483"/>
            <a:ext cx="4412" cy="40816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202096" y="1578484"/>
            <a:ext cx="0" cy="408159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4384173" y="1472388"/>
            <a:ext cx="0" cy="514255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4736193" y="1676174"/>
            <a:ext cx="0" cy="488171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6174375" y="1578484"/>
            <a:ext cx="4412" cy="323867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6321598" y="1490353"/>
            <a:ext cx="4738" cy="5965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092143" y="877525"/>
            <a:ext cx="576526" cy="582555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121413" y="2086947"/>
            <a:ext cx="996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DSL</a:t>
            </a:r>
          </a:p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Specification</a:t>
            </a:r>
            <a:endParaRPr lang="en-US" sz="1100" dirty="0">
              <a:latin typeface="Seravek ExtraLight"/>
              <a:cs typeface="Seravek ExtraLigh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227665" y="1101384"/>
            <a:ext cx="822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Domain</a:t>
            </a:r>
          </a:p>
        </p:txBody>
      </p:sp>
      <p:sp>
        <p:nvSpPr>
          <p:cNvPr id="44" name="Accolade ouvrante 43"/>
          <p:cNvSpPr/>
          <p:nvPr/>
        </p:nvSpPr>
        <p:spPr>
          <a:xfrm>
            <a:off x="1904999" y="849919"/>
            <a:ext cx="183953" cy="826045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ccolade ouvrante 44"/>
          <p:cNvSpPr/>
          <p:nvPr/>
        </p:nvSpPr>
        <p:spPr>
          <a:xfrm flipH="1">
            <a:off x="7071569" y="1870599"/>
            <a:ext cx="212387" cy="826045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205" y="2027636"/>
            <a:ext cx="457103" cy="64651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44" y="2027636"/>
            <a:ext cx="457103" cy="64651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21" y="2027636"/>
            <a:ext cx="457103" cy="64651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797" y="2223832"/>
            <a:ext cx="457103" cy="64651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44" y="1907517"/>
            <a:ext cx="633540" cy="896057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955" y="2108484"/>
            <a:ext cx="414661" cy="58648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505035" y="2257953"/>
            <a:ext cx="74463" cy="381850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6126416" y="2138945"/>
            <a:ext cx="263877" cy="523083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/>
          <p:cNvCxnSpPr/>
          <p:nvPr/>
        </p:nvCxnSpPr>
        <p:spPr>
          <a:xfrm>
            <a:off x="6129347" y="2135335"/>
            <a:ext cx="0" cy="538811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6129347" y="2138477"/>
            <a:ext cx="260946" cy="468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6387118" y="2138945"/>
            <a:ext cx="0" cy="89634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6383943" y="2231754"/>
            <a:ext cx="105251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6482844" y="2231754"/>
            <a:ext cx="0" cy="442392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350000" y="2234930"/>
            <a:ext cx="126495" cy="427097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/>
          <p:cNvCxnSpPr/>
          <p:nvPr/>
        </p:nvCxnSpPr>
        <p:spPr>
          <a:xfrm>
            <a:off x="6129347" y="2662028"/>
            <a:ext cx="353497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548854" y="510050"/>
            <a:ext cx="537878" cy="137609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876534" y="434040"/>
            <a:ext cx="16000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i="1" dirty="0" smtClean="0">
                <a:latin typeface="Seravek ExtraLight"/>
                <a:cs typeface="Seravek ExtraLight"/>
              </a:rPr>
              <a:t>Potential reuse</a:t>
            </a:r>
            <a:endParaRPr lang="en-US" sz="1300" b="1" i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14620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à coins arrondis 64"/>
          <p:cNvSpPr/>
          <p:nvPr/>
        </p:nvSpPr>
        <p:spPr>
          <a:xfrm>
            <a:off x="2399986" y="1680754"/>
            <a:ext cx="3929130" cy="955063"/>
          </a:xfrm>
          <a:prstGeom prst="roundRect">
            <a:avLst>
              <a:gd name="adj" fmla="val 4649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399986" y="456431"/>
            <a:ext cx="3929130" cy="1015633"/>
          </a:xfrm>
          <a:prstGeom prst="roundRect">
            <a:avLst>
              <a:gd name="adj" fmla="val 4649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302216" y="2774677"/>
            <a:ext cx="20135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Independent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348189" y="2774677"/>
            <a:ext cx="22265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Overlapping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5353053" y="555836"/>
            <a:ext cx="737589" cy="747404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48" idx="0"/>
            <a:endCxn id="13" idx="4"/>
          </p:cNvCxnSpPr>
          <p:nvPr/>
        </p:nvCxnSpPr>
        <p:spPr>
          <a:xfrm flipV="1">
            <a:off x="5183050" y="1303240"/>
            <a:ext cx="4031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50" idx="0"/>
            <a:endCxn id="14" idx="4"/>
          </p:cNvCxnSpPr>
          <p:nvPr/>
        </p:nvCxnSpPr>
        <p:spPr>
          <a:xfrm flipH="1" flipV="1">
            <a:off x="5721848" y="1303240"/>
            <a:ext cx="8929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820620" y="568742"/>
            <a:ext cx="732921" cy="73449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309175" y="754068"/>
            <a:ext cx="897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Language constructs</a:t>
            </a:r>
          </a:p>
        </p:txBody>
      </p:sp>
      <p:sp>
        <p:nvSpPr>
          <p:cNvPr id="44" name="Accolade ouvrante 43"/>
          <p:cNvSpPr/>
          <p:nvPr/>
        </p:nvSpPr>
        <p:spPr>
          <a:xfrm>
            <a:off x="2118263" y="456431"/>
            <a:ext cx="183953" cy="1015633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498" y="1832028"/>
            <a:ext cx="457103" cy="64651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225" y="1832028"/>
            <a:ext cx="457103" cy="64651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249586" y="2116989"/>
            <a:ext cx="128941" cy="328474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6369864" y="2531638"/>
            <a:ext cx="1195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Potential reuse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3696" y="2121161"/>
            <a:ext cx="128941" cy="328474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3379473" y="555836"/>
            <a:ext cx="737589" cy="747404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/>
          <p:cNvCxnSpPr>
            <a:stCxn id="59" idx="0"/>
            <a:endCxn id="57" idx="4"/>
          </p:cNvCxnSpPr>
          <p:nvPr/>
        </p:nvCxnSpPr>
        <p:spPr>
          <a:xfrm flipV="1">
            <a:off x="2892194" y="1303240"/>
            <a:ext cx="10402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60" idx="0"/>
            <a:endCxn id="49" idx="4"/>
          </p:cNvCxnSpPr>
          <p:nvPr/>
        </p:nvCxnSpPr>
        <p:spPr>
          <a:xfrm flipH="1" flipV="1">
            <a:off x="3748268" y="1303240"/>
            <a:ext cx="9173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2536135" y="568742"/>
            <a:ext cx="732921" cy="73449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642" y="1832028"/>
            <a:ext cx="457103" cy="64651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889" y="1832028"/>
            <a:ext cx="457103" cy="646510"/>
          </a:xfrm>
          <a:prstGeom prst="rect">
            <a:avLst/>
          </a:prstGeom>
        </p:spPr>
      </p:pic>
      <p:sp>
        <p:nvSpPr>
          <p:cNvPr id="67" name="ZoneTexte 66"/>
          <p:cNvSpPr txBox="1"/>
          <p:nvPr/>
        </p:nvSpPr>
        <p:spPr>
          <a:xfrm>
            <a:off x="1256440" y="1946469"/>
            <a:ext cx="9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Language specification</a:t>
            </a:r>
          </a:p>
        </p:txBody>
      </p:sp>
      <p:sp>
        <p:nvSpPr>
          <p:cNvPr id="23" name="Forme libre 22"/>
          <p:cNvSpPr/>
          <p:nvPr/>
        </p:nvSpPr>
        <p:spPr>
          <a:xfrm>
            <a:off x="5371912" y="707795"/>
            <a:ext cx="163444" cy="449813"/>
          </a:xfrm>
          <a:custGeom>
            <a:avLst/>
            <a:gdLst>
              <a:gd name="connsiteX0" fmla="*/ 66147 w 152139"/>
              <a:gd name="connsiteY0" fmla="*/ 0 h 449813"/>
              <a:gd name="connsiteX1" fmla="*/ 13230 w 152139"/>
              <a:gd name="connsiteY1" fmla="*/ 99223 h 449813"/>
              <a:gd name="connsiteX2" fmla="*/ 0 w 152139"/>
              <a:gd name="connsiteY2" fmla="*/ 191832 h 449813"/>
              <a:gd name="connsiteX3" fmla="*/ 0 w 152139"/>
              <a:gd name="connsiteY3" fmla="*/ 291055 h 449813"/>
              <a:gd name="connsiteX4" fmla="*/ 39689 w 152139"/>
              <a:gd name="connsiteY4" fmla="*/ 403509 h 449813"/>
              <a:gd name="connsiteX5" fmla="*/ 72762 w 152139"/>
              <a:gd name="connsiteY5" fmla="*/ 449813 h 449813"/>
              <a:gd name="connsiteX6" fmla="*/ 105836 w 152139"/>
              <a:gd name="connsiteY6" fmla="*/ 370434 h 449813"/>
              <a:gd name="connsiteX7" fmla="*/ 152139 w 152139"/>
              <a:gd name="connsiteY7" fmla="*/ 284440 h 449813"/>
              <a:gd name="connsiteX8" fmla="*/ 152139 w 152139"/>
              <a:gd name="connsiteY8" fmla="*/ 171987 h 449813"/>
              <a:gd name="connsiteX9" fmla="*/ 125680 w 152139"/>
              <a:gd name="connsiteY9" fmla="*/ 99223 h 449813"/>
              <a:gd name="connsiteX10" fmla="*/ 92606 w 152139"/>
              <a:gd name="connsiteY10" fmla="*/ 46304 h 449813"/>
              <a:gd name="connsiteX11" fmla="*/ 66147 w 152139"/>
              <a:gd name="connsiteY11" fmla="*/ 0 h 449813"/>
              <a:gd name="connsiteX0" fmla="*/ 66147 w 152139"/>
              <a:gd name="connsiteY0" fmla="*/ 0 h 449813"/>
              <a:gd name="connsiteX1" fmla="*/ 13230 w 152139"/>
              <a:gd name="connsiteY1" fmla="*/ 99223 h 449813"/>
              <a:gd name="connsiteX2" fmla="*/ 0 w 152139"/>
              <a:gd name="connsiteY2" fmla="*/ 191832 h 449813"/>
              <a:gd name="connsiteX3" fmla="*/ 0 w 152139"/>
              <a:gd name="connsiteY3" fmla="*/ 291055 h 449813"/>
              <a:gd name="connsiteX4" fmla="*/ 39689 w 152139"/>
              <a:gd name="connsiteY4" fmla="*/ 403509 h 449813"/>
              <a:gd name="connsiteX5" fmla="*/ 72762 w 152139"/>
              <a:gd name="connsiteY5" fmla="*/ 449813 h 449813"/>
              <a:gd name="connsiteX6" fmla="*/ 123534 w 152139"/>
              <a:gd name="connsiteY6" fmla="*/ 370434 h 449813"/>
              <a:gd name="connsiteX7" fmla="*/ 152139 w 152139"/>
              <a:gd name="connsiteY7" fmla="*/ 284440 h 449813"/>
              <a:gd name="connsiteX8" fmla="*/ 152139 w 152139"/>
              <a:gd name="connsiteY8" fmla="*/ 171987 h 449813"/>
              <a:gd name="connsiteX9" fmla="*/ 125680 w 152139"/>
              <a:gd name="connsiteY9" fmla="*/ 99223 h 449813"/>
              <a:gd name="connsiteX10" fmla="*/ 92606 w 152139"/>
              <a:gd name="connsiteY10" fmla="*/ 46304 h 449813"/>
              <a:gd name="connsiteX11" fmla="*/ 66147 w 152139"/>
              <a:gd name="connsiteY11" fmla="*/ 0 h 44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139" h="449813">
                <a:moveTo>
                  <a:pt x="66147" y="0"/>
                </a:moveTo>
                <a:lnTo>
                  <a:pt x="13230" y="99223"/>
                </a:lnTo>
                <a:lnTo>
                  <a:pt x="0" y="191832"/>
                </a:lnTo>
                <a:lnTo>
                  <a:pt x="0" y="291055"/>
                </a:lnTo>
                <a:lnTo>
                  <a:pt x="39689" y="403509"/>
                </a:lnTo>
                <a:lnTo>
                  <a:pt x="72762" y="449813"/>
                </a:lnTo>
                <a:lnTo>
                  <a:pt x="123534" y="370434"/>
                </a:lnTo>
                <a:lnTo>
                  <a:pt x="152139" y="284440"/>
                </a:lnTo>
                <a:lnTo>
                  <a:pt x="152139" y="171987"/>
                </a:lnTo>
                <a:lnTo>
                  <a:pt x="125680" y="99223"/>
                </a:lnTo>
                <a:lnTo>
                  <a:pt x="92606" y="46304"/>
                </a:lnTo>
                <a:lnTo>
                  <a:pt x="66147" y="0"/>
                </a:lnTo>
                <a:close/>
              </a:path>
            </a:pathLst>
          </a:cu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8" name="Accolade ouvrante 67"/>
          <p:cNvSpPr/>
          <p:nvPr/>
        </p:nvSpPr>
        <p:spPr>
          <a:xfrm>
            <a:off x="2118263" y="1680754"/>
            <a:ext cx="183953" cy="955063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5267818" y="2431457"/>
            <a:ext cx="1177382" cy="260642"/>
          </a:xfrm>
          <a:custGeom>
            <a:avLst/>
            <a:gdLst>
              <a:gd name="connsiteX0" fmla="*/ 49981 w 1177382"/>
              <a:gd name="connsiteY0" fmla="*/ 0 h 260642"/>
              <a:gd name="connsiteX1" fmla="*/ 131480 w 1177382"/>
              <a:gd name="connsiteY1" fmla="*/ 237712 h 260642"/>
              <a:gd name="connsiteX2" fmla="*/ 1177382 w 1177382"/>
              <a:gd name="connsiteY2" fmla="*/ 251296 h 26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382" h="260642">
                <a:moveTo>
                  <a:pt x="49981" y="0"/>
                </a:moveTo>
                <a:cubicBezTo>
                  <a:pt x="-3220" y="97914"/>
                  <a:pt x="-56420" y="195829"/>
                  <a:pt x="131480" y="237712"/>
                </a:cubicBezTo>
                <a:cubicBezTo>
                  <a:pt x="319380" y="279595"/>
                  <a:pt x="1177382" y="251296"/>
                  <a:pt x="1177382" y="251296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5563322" y="2417874"/>
            <a:ext cx="297803" cy="271671"/>
          </a:xfrm>
          <a:custGeom>
            <a:avLst/>
            <a:gdLst>
              <a:gd name="connsiteX0" fmla="*/ 26140 w 297803"/>
              <a:gd name="connsiteY0" fmla="*/ 0 h 271671"/>
              <a:gd name="connsiteX1" fmla="*/ 26140 w 297803"/>
              <a:gd name="connsiteY1" fmla="*/ 135835 h 271671"/>
              <a:gd name="connsiteX2" fmla="*/ 297803 w 297803"/>
              <a:gd name="connsiteY2" fmla="*/ 271671 h 27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803" h="271671">
                <a:moveTo>
                  <a:pt x="26140" y="0"/>
                </a:moveTo>
                <a:cubicBezTo>
                  <a:pt x="3501" y="45278"/>
                  <a:pt x="-19137" y="90557"/>
                  <a:pt x="26140" y="135835"/>
                </a:cubicBezTo>
                <a:cubicBezTo>
                  <a:pt x="71417" y="181114"/>
                  <a:pt x="297803" y="271671"/>
                  <a:pt x="297803" y="271671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 flipV="1">
            <a:off x="5411601" y="387130"/>
            <a:ext cx="1033599" cy="369734"/>
          </a:xfrm>
          <a:custGeom>
            <a:avLst/>
            <a:gdLst>
              <a:gd name="connsiteX0" fmla="*/ 49981 w 1177382"/>
              <a:gd name="connsiteY0" fmla="*/ 0 h 260642"/>
              <a:gd name="connsiteX1" fmla="*/ 131480 w 1177382"/>
              <a:gd name="connsiteY1" fmla="*/ 237712 h 260642"/>
              <a:gd name="connsiteX2" fmla="*/ 1177382 w 1177382"/>
              <a:gd name="connsiteY2" fmla="*/ 251296 h 26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382" h="260642">
                <a:moveTo>
                  <a:pt x="49981" y="0"/>
                </a:moveTo>
                <a:cubicBezTo>
                  <a:pt x="-3220" y="97914"/>
                  <a:pt x="-56420" y="195829"/>
                  <a:pt x="131480" y="237712"/>
                </a:cubicBezTo>
                <a:cubicBezTo>
                  <a:pt x="319380" y="279595"/>
                  <a:pt x="1177382" y="251296"/>
                  <a:pt x="1177382" y="251296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6445200" y="268259"/>
            <a:ext cx="112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Commonalties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48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8959" y="985520"/>
            <a:ext cx="6598643" cy="361101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296161" y="4222566"/>
            <a:ext cx="26748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harter Roman"/>
                <a:cs typeface="Charter Roman"/>
              </a:rPr>
              <a:t>Syntactic commonalities</a:t>
            </a:r>
            <a:endParaRPr lang="en-US" sz="1500" b="1" dirty="0">
              <a:latin typeface="Charter Roman"/>
              <a:cs typeface="Charter Roman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291373" y="1780385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567485" y="1780385"/>
            <a:ext cx="1392059" cy="1366242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82545" y="2412071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744067" y="1922910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X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574277" y="221154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O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009989" y="207603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Y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280391" y="2491486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Q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868961" y="277895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solidFill>
                  <a:srgbClr val="0000FF"/>
                </a:solidFill>
                <a:latin typeface="Charter Roman"/>
                <a:cs typeface="Charter Roman"/>
              </a:rPr>
              <a:t>Z</a:t>
            </a:r>
            <a:endParaRPr lang="fr-FR" sz="1500" b="1" baseline="-25000" dirty="0">
              <a:solidFill>
                <a:srgbClr val="0000FF"/>
              </a:solidFill>
              <a:latin typeface="Charter Roman"/>
              <a:cs typeface="Charter Roman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279614" y="333628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R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575809" y="1822125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851921" y="1822125"/>
            <a:ext cx="1392059" cy="1366242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6166981" y="2453811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6040262" y="1917618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1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875246" y="2171813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2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550534" y="249174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3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220782" y="3193005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 </a:t>
            </a:r>
            <a:r>
              <a:rPr lang="fr-FR" sz="1500" b="1" baseline="-25000" dirty="0">
                <a:solidFill>
                  <a:srgbClr val="0000FF"/>
                </a:solidFill>
                <a:latin typeface="Charter Roman"/>
                <a:cs typeface="Charter Roman"/>
              </a:rPr>
              <a:t>4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583180" y="344720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>
                <a:latin typeface="Charter Roman"/>
                <a:cs typeface="Charter Roman"/>
              </a:rPr>
              <a:t>5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227836" y="212260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6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2892685" y="1105269"/>
            <a:ext cx="3280728" cy="96418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80728 w 3280728"/>
              <a:gd name="connsiteY0" fmla="*/ 952424 h 964183"/>
              <a:gd name="connsiteX1" fmla="*/ 1552172 w 3280728"/>
              <a:gd name="connsiteY1" fmla="*/ 7 h 964183"/>
              <a:gd name="connsiteX2" fmla="*/ 0 w 3280728"/>
              <a:gd name="connsiteY2" fmla="*/ 964183 h 96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0728" h="964183">
                <a:moveTo>
                  <a:pt x="3280728" y="952424"/>
                </a:moveTo>
                <a:cubicBezTo>
                  <a:pt x="3030852" y="431142"/>
                  <a:pt x="2098960" y="-1953"/>
                  <a:pt x="1552172" y="7"/>
                </a:cubicBezTo>
                <a:cubicBezTo>
                  <a:pt x="1005384" y="1967"/>
                  <a:pt x="0" y="964183"/>
                  <a:pt x="0" y="964183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 34"/>
          <p:cNvSpPr/>
          <p:nvPr/>
        </p:nvSpPr>
        <p:spPr>
          <a:xfrm>
            <a:off x="2744067" y="1353826"/>
            <a:ext cx="3257141" cy="1002209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0174 w 3210174"/>
              <a:gd name="connsiteY0" fmla="*/ 956437 h 964180"/>
              <a:gd name="connsiteX1" fmla="*/ 1552172 w 3210174"/>
              <a:gd name="connsiteY1" fmla="*/ 3 h 964180"/>
              <a:gd name="connsiteX2" fmla="*/ 0 w 3210174"/>
              <a:gd name="connsiteY2" fmla="*/ 964179 h 964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964180">
                <a:moveTo>
                  <a:pt x="3210174" y="956437"/>
                </a:moveTo>
                <a:cubicBezTo>
                  <a:pt x="2960298" y="435155"/>
                  <a:pt x="2087201" y="-1287"/>
                  <a:pt x="1552172" y="3"/>
                </a:cubicBezTo>
                <a:cubicBezTo>
                  <a:pt x="1017143" y="1293"/>
                  <a:pt x="0" y="964179"/>
                  <a:pt x="0" y="964179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orme libre 35"/>
          <p:cNvSpPr/>
          <p:nvPr/>
        </p:nvSpPr>
        <p:spPr>
          <a:xfrm>
            <a:off x="3398316" y="2365038"/>
            <a:ext cx="3293064" cy="28057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1058254">
                <a:moveTo>
                  <a:pt x="3210174" y="1058254"/>
                </a:moveTo>
                <a:cubicBezTo>
                  <a:pt x="2960298" y="536972"/>
                  <a:pt x="2122477" y="3932"/>
                  <a:pt x="1552172" y="12"/>
                </a:cubicBezTo>
                <a:cubicBezTo>
                  <a:pt x="981867" y="-3908"/>
                  <a:pt x="0" y="964188"/>
                  <a:pt x="0" y="96418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orme libre 36"/>
          <p:cNvSpPr/>
          <p:nvPr/>
        </p:nvSpPr>
        <p:spPr>
          <a:xfrm>
            <a:off x="4148558" y="1516813"/>
            <a:ext cx="3195279" cy="75198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1058254">
                <a:moveTo>
                  <a:pt x="3210174" y="1058254"/>
                </a:moveTo>
                <a:cubicBezTo>
                  <a:pt x="2960298" y="536972"/>
                  <a:pt x="2122477" y="3932"/>
                  <a:pt x="1552172" y="12"/>
                </a:cubicBezTo>
                <a:cubicBezTo>
                  <a:pt x="981867" y="-3908"/>
                  <a:pt x="0" y="964188"/>
                  <a:pt x="0" y="96418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orme libre 37"/>
          <p:cNvSpPr/>
          <p:nvPr/>
        </p:nvSpPr>
        <p:spPr>
          <a:xfrm rot="590933" flipV="1">
            <a:off x="2943237" y="3068615"/>
            <a:ext cx="3384077" cy="544560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2622 w 3212622"/>
              <a:gd name="connsiteY0" fmla="*/ 691818 h 970425"/>
              <a:gd name="connsiteX1" fmla="*/ 1552172 w 3212622"/>
              <a:gd name="connsiteY1" fmla="*/ 6249 h 970425"/>
              <a:gd name="connsiteX2" fmla="*/ 0 w 3212622"/>
              <a:gd name="connsiteY2" fmla="*/ 970425 h 970425"/>
              <a:gd name="connsiteX0" fmla="*/ 3214612 w 3214612"/>
              <a:gd name="connsiteY0" fmla="*/ 1330556 h 1330557"/>
              <a:gd name="connsiteX1" fmla="*/ 1552172 w 3214612"/>
              <a:gd name="connsiteY1" fmla="*/ 2589 h 1330557"/>
              <a:gd name="connsiteX2" fmla="*/ 0 w 3214612"/>
              <a:gd name="connsiteY2" fmla="*/ 966765 h 1330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4612" h="1330557">
                <a:moveTo>
                  <a:pt x="3214612" y="1330556"/>
                </a:moveTo>
                <a:cubicBezTo>
                  <a:pt x="2964736" y="809274"/>
                  <a:pt x="2087941" y="63221"/>
                  <a:pt x="1552172" y="2589"/>
                </a:cubicBezTo>
                <a:cubicBezTo>
                  <a:pt x="1016403" y="-58043"/>
                  <a:pt x="0" y="966765"/>
                  <a:pt x="0" y="966765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/>
          <p:cNvSpPr/>
          <p:nvPr/>
        </p:nvSpPr>
        <p:spPr>
          <a:xfrm rot="590933" flipV="1">
            <a:off x="3366078" y="3382016"/>
            <a:ext cx="3331783" cy="765309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2622 w 3212622"/>
              <a:gd name="connsiteY0" fmla="*/ 691818 h 970425"/>
              <a:gd name="connsiteX1" fmla="*/ 1552172 w 3212622"/>
              <a:gd name="connsiteY1" fmla="*/ 6249 h 970425"/>
              <a:gd name="connsiteX2" fmla="*/ 0 w 3212622"/>
              <a:gd name="connsiteY2" fmla="*/ 970425 h 970425"/>
              <a:gd name="connsiteX0" fmla="*/ 3214612 w 3214612"/>
              <a:gd name="connsiteY0" fmla="*/ 1330556 h 1330557"/>
              <a:gd name="connsiteX1" fmla="*/ 1552172 w 3214612"/>
              <a:gd name="connsiteY1" fmla="*/ 2589 h 1330557"/>
              <a:gd name="connsiteX2" fmla="*/ 0 w 3214612"/>
              <a:gd name="connsiteY2" fmla="*/ 966765 h 1330557"/>
              <a:gd name="connsiteX0" fmla="*/ 3164937 w 3164937"/>
              <a:gd name="connsiteY0" fmla="*/ 2083761 h 2083760"/>
              <a:gd name="connsiteX1" fmla="*/ 1552172 w 3164937"/>
              <a:gd name="connsiteY1" fmla="*/ 19832 h 2083760"/>
              <a:gd name="connsiteX2" fmla="*/ 0 w 3164937"/>
              <a:gd name="connsiteY2" fmla="*/ 984008 h 20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4937" h="2083760">
                <a:moveTo>
                  <a:pt x="3164937" y="2083761"/>
                </a:moveTo>
                <a:cubicBezTo>
                  <a:pt x="2915061" y="1562479"/>
                  <a:pt x="2079661" y="203124"/>
                  <a:pt x="1552172" y="19832"/>
                </a:cubicBezTo>
                <a:cubicBezTo>
                  <a:pt x="1024683" y="-163460"/>
                  <a:pt x="0" y="984008"/>
                  <a:pt x="0" y="98400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5659119" y="4231855"/>
            <a:ext cx="25376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harter Roman"/>
                <a:cs typeface="Charter Roman"/>
              </a:rPr>
              <a:t>Semantic commonalities</a:t>
            </a:r>
            <a:endParaRPr lang="en-US" sz="1500" b="1" dirty="0">
              <a:latin typeface="Charter Roman"/>
              <a:cs typeface="Charter Roman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747521" y="2117713"/>
            <a:ext cx="838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A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265681" y="3418341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C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148558" y="1481266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B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645609" y="1650543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B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404797" y="3475233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C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149773" y="2586312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A</a:t>
            </a:r>
            <a:endParaRPr lang="en-US" sz="1600" b="1" dirty="0">
              <a:latin typeface="Charter Roman"/>
              <a:cs typeface="Charter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4628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77</Words>
  <Application>Microsoft Macintosh PowerPoint</Application>
  <PresentationFormat>Présentation à l'écran (4:3)</PresentationFormat>
  <Paragraphs>37</Paragraphs>
  <Slides>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98</cp:revision>
  <dcterms:created xsi:type="dcterms:W3CDTF">2015-10-07T17:19:03Z</dcterms:created>
  <dcterms:modified xsi:type="dcterms:W3CDTF">2015-10-28T11:55:43Z</dcterms:modified>
</cp:coreProperties>
</file>