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32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à coins arrondis 180"/>
          <p:cNvSpPr/>
          <p:nvPr/>
        </p:nvSpPr>
        <p:spPr>
          <a:xfrm>
            <a:off x="744570" y="712970"/>
            <a:ext cx="5986430" cy="14960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9" name="Grouper 68"/>
          <p:cNvGrpSpPr/>
          <p:nvPr/>
        </p:nvGrpSpPr>
        <p:grpSpPr>
          <a:xfrm flipV="1">
            <a:off x="1263317" y="936331"/>
            <a:ext cx="4845545" cy="857930"/>
            <a:chOff x="1360193" y="2699015"/>
            <a:chExt cx="4254033" cy="777695"/>
          </a:xfrm>
        </p:grpSpPr>
        <p:cxnSp>
          <p:nvCxnSpPr>
            <p:cNvPr id="70" name="Connecteur droit 69"/>
            <p:cNvCxnSpPr/>
            <p:nvPr/>
          </p:nvCxnSpPr>
          <p:spPr>
            <a:xfrm flipH="1" flipV="1">
              <a:off x="1603879" y="3448952"/>
              <a:ext cx="3774918" cy="27758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orme libre 70"/>
            <p:cNvSpPr/>
            <p:nvPr/>
          </p:nvSpPr>
          <p:spPr>
            <a:xfrm>
              <a:off x="1360193" y="2699015"/>
              <a:ext cx="222072" cy="742999"/>
            </a:xfrm>
            <a:custGeom>
              <a:avLst/>
              <a:gdLst>
                <a:gd name="connsiteX0" fmla="*/ 222072 w 222072"/>
                <a:gd name="connsiteY0" fmla="*/ 832745 h 832745"/>
                <a:gd name="connsiteX1" fmla="*/ 83277 w 222072"/>
                <a:gd name="connsiteY1" fmla="*/ 749471 h 832745"/>
                <a:gd name="connsiteX2" fmla="*/ 41639 w 222072"/>
                <a:gd name="connsiteY2" fmla="*/ 562103 h 832745"/>
                <a:gd name="connsiteX3" fmla="*/ 0 w 222072"/>
                <a:gd name="connsiteY3" fmla="*/ 0 h 83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2" h="832745">
                  <a:moveTo>
                    <a:pt x="222072" y="832745"/>
                  </a:moveTo>
                  <a:cubicBezTo>
                    <a:pt x="167710" y="813661"/>
                    <a:pt x="113349" y="794578"/>
                    <a:pt x="83277" y="749471"/>
                  </a:cubicBezTo>
                  <a:cubicBezTo>
                    <a:pt x="53205" y="704364"/>
                    <a:pt x="55518" y="687015"/>
                    <a:pt x="41639" y="562103"/>
                  </a:cubicBezTo>
                  <a:cubicBezTo>
                    <a:pt x="27759" y="437191"/>
                    <a:pt x="0" y="0"/>
                    <a:pt x="0" y="0"/>
                  </a:cubicBezTo>
                </a:path>
              </a:pathLst>
            </a:custGeom>
            <a:ln w="9525" cmpd="sng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Forme libre 71"/>
            <p:cNvSpPr/>
            <p:nvPr/>
          </p:nvSpPr>
          <p:spPr>
            <a:xfrm flipH="1">
              <a:off x="5412698" y="3209670"/>
              <a:ext cx="201528" cy="267040"/>
            </a:xfrm>
            <a:custGeom>
              <a:avLst/>
              <a:gdLst>
                <a:gd name="connsiteX0" fmla="*/ 222072 w 222072"/>
                <a:gd name="connsiteY0" fmla="*/ 832745 h 832745"/>
                <a:gd name="connsiteX1" fmla="*/ 83277 w 222072"/>
                <a:gd name="connsiteY1" fmla="*/ 749471 h 832745"/>
                <a:gd name="connsiteX2" fmla="*/ 41639 w 222072"/>
                <a:gd name="connsiteY2" fmla="*/ 562103 h 832745"/>
                <a:gd name="connsiteX3" fmla="*/ 0 w 222072"/>
                <a:gd name="connsiteY3" fmla="*/ 0 h 83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2" h="832745">
                  <a:moveTo>
                    <a:pt x="222072" y="832745"/>
                  </a:moveTo>
                  <a:cubicBezTo>
                    <a:pt x="167710" y="813661"/>
                    <a:pt x="113349" y="794578"/>
                    <a:pt x="83277" y="749471"/>
                  </a:cubicBezTo>
                  <a:cubicBezTo>
                    <a:pt x="53205" y="704364"/>
                    <a:pt x="55518" y="687015"/>
                    <a:pt x="41639" y="562103"/>
                  </a:cubicBezTo>
                  <a:cubicBezTo>
                    <a:pt x="27759" y="437191"/>
                    <a:pt x="0" y="0"/>
                    <a:pt x="0" y="0"/>
                  </a:cubicBezTo>
                </a:path>
              </a:pathLst>
            </a:cu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2" name="Rectangle à coins arrondis 181"/>
          <p:cNvSpPr/>
          <p:nvPr/>
        </p:nvSpPr>
        <p:spPr>
          <a:xfrm>
            <a:off x="744570" y="2279147"/>
            <a:ext cx="5986429" cy="142730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Rectangle à coins arrondis 162"/>
          <p:cNvSpPr/>
          <p:nvPr/>
        </p:nvSpPr>
        <p:spPr>
          <a:xfrm>
            <a:off x="836703" y="1815771"/>
            <a:ext cx="881530" cy="876007"/>
          </a:xfrm>
          <a:prstGeom prst="roundRect">
            <a:avLst/>
          </a:prstGeom>
          <a:noFill/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à coins arrondis 161"/>
          <p:cNvSpPr/>
          <p:nvPr/>
        </p:nvSpPr>
        <p:spPr>
          <a:xfrm>
            <a:off x="5594311" y="1207200"/>
            <a:ext cx="1059151" cy="8760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/>
          <p:cNvSpPr/>
          <p:nvPr/>
        </p:nvSpPr>
        <p:spPr>
          <a:xfrm>
            <a:off x="3540693" y="1129264"/>
            <a:ext cx="976517" cy="94898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/>
          <p:cNvSpPr/>
          <p:nvPr/>
        </p:nvSpPr>
        <p:spPr>
          <a:xfrm>
            <a:off x="3536747" y="2385735"/>
            <a:ext cx="976517" cy="948989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800398" y="2226045"/>
            <a:ext cx="860677" cy="1550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rme libre 26"/>
          <p:cNvSpPr/>
          <p:nvPr/>
        </p:nvSpPr>
        <p:spPr>
          <a:xfrm>
            <a:off x="2650038" y="1828653"/>
            <a:ext cx="808270" cy="405855"/>
          </a:xfrm>
          <a:custGeom>
            <a:avLst/>
            <a:gdLst>
              <a:gd name="connsiteX0" fmla="*/ 0 w 600927"/>
              <a:gd name="connsiteY0" fmla="*/ 402683 h 405855"/>
              <a:gd name="connsiteX1" fmla="*/ 353122 w 600927"/>
              <a:gd name="connsiteY1" fmla="*/ 346927 h 405855"/>
              <a:gd name="connsiteX2" fmla="*/ 600927 w 600927"/>
              <a:gd name="connsiteY2" fmla="*/ 0 h 40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927" h="405855">
                <a:moveTo>
                  <a:pt x="0" y="402683"/>
                </a:moveTo>
                <a:cubicBezTo>
                  <a:pt x="126484" y="408362"/>
                  <a:pt x="252968" y="414041"/>
                  <a:pt x="353122" y="346927"/>
                </a:cubicBezTo>
                <a:cubicBezTo>
                  <a:pt x="453277" y="279813"/>
                  <a:pt x="600927" y="0"/>
                  <a:pt x="600927" y="0"/>
                </a:cubicBezTo>
              </a:path>
            </a:pathLst>
          </a:cu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 flipV="1">
            <a:off x="2648685" y="2247745"/>
            <a:ext cx="808270" cy="423444"/>
          </a:xfrm>
          <a:custGeom>
            <a:avLst/>
            <a:gdLst>
              <a:gd name="connsiteX0" fmla="*/ 0 w 600927"/>
              <a:gd name="connsiteY0" fmla="*/ 402683 h 405855"/>
              <a:gd name="connsiteX1" fmla="*/ 353122 w 600927"/>
              <a:gd name="connsiteY1" fmla="*/ 346927 h 405855"/>
              <a:gd name="connsiteX2" fmla="*/ 600927 w 600927"/>
              <a:gd name="connsiteY2" fmla="*/ 0 h 40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927" h="405855">
                <a:moveTo>
                  <a:pt x="0" y="402683"/>
                </a:moveTo>
                <a:cubicBezTo>
                  <a:pt x="126484" y="408362"/>
                  <a:pt x="252968" y="414041"/>
                  <a:pt x="353122" y="346927"/>
                </a:cubicBezTo>
                <a:cubicBezTo>
                  <a:pt x="453277" y="279813"/>
                  <a:pt x="600927" y="0"/>
                  <a:pt x="600927" y="0"/>
                </a:cubicBezTo>
              </a:path>
            </a:pathLst>
          </a:cu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588823" y="2021880"/>
            <a:ext cx="143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Seravek ExtraLight"/>
                <a:cs typeface="Seravek ExtraLight"/>
              </a:rPr>
              <a:t>Reverse</a:t>
            </a:r>
          </a:p>
          <a:p>
            <a:pPr algn="ctr"/>
            <a:r>
              <a:rPr lang="en-US" sz="1000" dirty="0">
                <a:latin typeface="Seravek ExtraLight"/>
                <a:cs typeface="Seravek ExtraLight"/>
              </a:rPr>
              <a:t>e</a:t>
            </a:r>
            <a:r>
              <a:rPr lang="en-US" sz="1000" dirty="0" smtClean="0">
                <a:latin typeface="Seravek ExtraLight"/>
                <a:cs typeface="Seravek ExtraLight"/>
              </a:rPr>
              <a:t>ngineering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5593864" y="2382223"/>
            <a:ext cx="1059151" cy="876007"/>
          </a:xfrm>
          <a:prstGeom prst="roundRect">
            <a:avLst/>
          </a:prstGeom>
          <a:noFill/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8" name="Grouper 67"/>
          <p:cNvGrpSpPr/>
          <p:nvPr/>
        </p:nvGrpSpPr>
        <p:grpSpPr>
          <a:xfrm>
            <a:off x="1278846" y="2701073"/>
            <a:ext cx="4829511" cy="775637"/>
            <a:chOff x="1360193" y="2701073"/>
            <a:chExt cx="4254033" cy="775637"/>
          </a:xfrm>
        </p:grpSpPr>
        <p:cxnSp>
          <p:nvCxnSpPr>
            <p:cNvPr id="64" name="Connecteur droit 63"/>
            <p:cNvCxnSpPr/>
            <p:nvPr/>
          </p:nvCxnSpPr>
          <p:spPr>
            <a:xfrm flipH="1" flipV="1">
              <a:off x="1603879" y="3448952"/>
              <a:ext cx="3774918" cy="27758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orme libre 65"/>
            <p:cNvSpPr/>
            <p:nvPr/>
          </p:nvSpPr>
          <p:spPr>
            <a:xfrm>
              <a:off x="1360193" y="2701073"/>
              <a:ext cx="222072" cy="740939"/>
            </a:xfrm>
            <a:custGeom>
              <a:avLst/>
              <a:gdLst>
                <a:gd name="connsiteX0" fmla="*/ 222072 w 222072"/>
                <a:gd name="connsiteY0" fmla="*/ 832745 h 832745"/>
                <a:gd name="connsiteX1" fmla="*/ 83277 w 222072"/>
                <a:gd name="connsiteY1" fmla="*/ 749471 h 832745"/>
                <a:gd name="connsiteX2" fmla="*/ 41639 w 222072"/>
                <a:gd name="connsiteY2" fmla="*/ 562103 h 832745"/>
                <a:gd name="connsiteX3" fmla="*/ 0 w 222072"/>
                <a:gd name="connsiteY3" fmla="*/ 0 h 83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2" h="832745">
                  <a:moveTo>
                    <a:pt x="222072" y="832745"/>
                  </a:moveTo>
                  <a:cubicBezTo>
                    <a:pt x="167710" y="813661"/>
                    <a:pt x="113349" y="794578"/>
                    <a:pt x="83277" y="749471"/>
                  </a:cubicBezTo>
                  <a:cubicBezTo>
                    <a:pt x="53205" y="704364"/>
                    <a:pt x="55518" y="687015"/>
                    <a:pt x="41639" y="562103"/>
                  </a:cubicBezTo>
                  <a:cubicBezTo>
                    <a:pt x="27759" y="437191"/>
                    <a:pt x="0" y="0"/>
                    <a:pt x="0" y="0"/>
                  </a:cubicBezTo>
                </a:path>
              </a:pathLst>
            </a:custGeom>
            <a:ln w="9525" cmpd="sng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Forme libre 66"/>
            <p:cNvSpPr/>
            <p:nvPr/>
          </p:nvSpPr>
          <p:spPr>
            <a:xfrm flipH="1">
              <a:off x="5412698" y="3230022"/>
              <a:ext cx="201528" cy="246687"/>
            </a:xfrm>
            <a:custGeom>
              <a:avLst/>
              <a:gdLst>
                <a:gd name="connsiteX0" fmla="*/ 222072 w 222072"/>
                <a:gd name="connsiteY0" fmla="*/ 832745 h 832745"/>
                <a:gd name="connsiteX1" fmla="*/ 83277 w 222072"/>
                <a:gd name="connsiteY1" fmla="*/ 749471 h 832745"/>
                <a:gd name="connsiteX2" fmla="*/ 41639 w 222072"/>
                <a:gd name="connsiteY2" fmla="*/ 562103 h 832745"/>
                <a:gd name="connsiteX3" fmla="*/ 0 w 222072"/>
                <a:gd name="connsiteY3" fmla="*/ 0 h 83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2" h="832745">
                  <a:moveTo>
                    <a:pt x="222072" y="832745"/>
                  </a:moveTo>
                  <a:cubicBezTo>
                    <a:pt x="167710" y="813661"/>
                    <a:pt x="113349" y="794578"/>
                    <a:pt x="83277" y="749471"/>
                  </a:cubicBezTo>
                  <a:cubicBezTo>
                    <a:pt x="53205" y="704364"/>
                    <a:pt x="55518" y="687015"/>
                    <a:pt x="41639" y="562103"/>
                  </a:cubicBezTo>
                  <a:cubicBezTo>
                    <a:pt x="27759" y="437191"/>
                    <a:pt x="0" y="0"/>
                    <a:pt x="0" y="0"/>
                  </a:cubicBezTo>
                </a:path>
              </a:pathLst>
            </a:cu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3" name="ZoneTexte 82"/>
          <p:cNvSpPr txBox="1"/>
          <p:nvPr/>
        </p:nvSpPr>
        <p:spPr>
          <a:xfrm>
            <a:off x="744570" y="1774672"/>
            <a:ext cx="427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Seravek ExtraLight"/>
                <a:cs typeface="Seravek ExtraLight"/>
              </a:rPr>
              <a:t>A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3979603" y="2470550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3722831" y="2740393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3972387" y="2740271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f2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4215003" y="2740271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f3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3605131" y="2998805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f4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3847747" y="2998805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f5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215003" y="2998805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f6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cxnSp>
        <p:nvCxnSpPr>
          <p:cNvPr id="92" name="Connecteur droit 91"/>
          <p:cNvCxnSpPr>
            <a:stCxn id="84" idx="2"/>
            <a:endCxn id="85" idx="0"/>
          </p:cNvCxnSpPr>
          <p:nvPr/>
        </p:nvCxnSpPr>
        <p:spPr>
          <a:xfrm flipH="1">
            <a:off x="3819987" y="2630012"/>
            <a:ext cx="256772" cy="11038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84" idx="2"/>
            <a:endCxn id="86" idx="0"/>
          </p:cNvCxnSpPr>
          <p:nvPr/>
        </p:nvCxnSpPr>
        <p:spPr>
          <a:xfrm flipH="1">
            <a:off x="4069543" y="2630012"/>
            <a:ext cx="7216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4" idx="2"/>
            <a:endCxn id="87" idx="0"/>
          </p:cNvCxnSpPr>
          <p:nvPr/>
        </p:nvCxnSpPr>
        <p:spPr>
          <a:xfrm>
            <a:off x="4076759" y="2630012"/>
            <a:ext cx="235400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5" idx="2"/>
            <a:endCxn id="88" idx="0"/>
          </p:cNvCxnSpPr>
          <p:nvPr/>
        </p:nvCxnSpPr>
        <p:spPr>
          <a:xfrm flipH="1">
            <a:off x="3702287" y="2899855"/>
            <a:ext cx="117700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85" idx="2"/>
            <a:endCxn id="89" idx="0"/>
          </p:cNvCxnSpPr>
          <p:nvPr/>
        </p:nvCxnSpPr>
        <p:spPr>
          <a:xfrm>
            <a:off x="3819987" y="2899855"/>
            <a:ext cx="124916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>
            <a:stCxn id="87" idx="2"/>
            <a:endCxn id="90" idx="0"/>
          </p:cNvCxnSpPr>
          <p:nvPr/>
        </p:nvCxnSpPr>
        <p:spPr>
          <a:xfrm>
            <a:off x="4312159" y="2899733"/>
            <a:ext cx="0" cy="99072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riangle isocèle 108"/>
          <p:cNvSpPr/>
          <p:nvPr/>
        </p:nvSpPr>
        <p:spPr>
          <a:xfrm>
            <a:off x="3979603" y="2630012"/>
            <a:ext cx="194947" cy="45719"/>
          </a:xfrm>
          <a:prstGeom prst="triangl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riangle isocèle 109"/>
          <p:cNvSpPr/>
          <p:nvPr/>
        </p:nvSpPr>
        <p:spPr>
          <a:xfrm>
            <a:off x="3753484" y="2899855"/>
            <a:ext cx="134639" cy="55813"/>
          </a:xfrm>
          <a:prstGeom prst="triangle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291680" y="297110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111"/>
          <p:cNvSpPr txBox="1"/>
          <p:nvPr/>
        </p:nvSpPr>
        <p:spPr>
          <a:xfrm>
            <a:off x="5521331" y="1172724"/>
            <a:ext cx="427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B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5522376" y="2345581"/>
            <a:ext cx="427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Seravek ExtraLight"/>
                <a:cs typeface="Seravek ExtraLight"/>
              </a:rPr>
              <a:t>C</a:t>
            </a:r>
            <a:endParaRPr lang="en-US" sz="1500" b="1" dirty="0" smtClean="0">
              <a:latin typeface="Seravek ExtraLight"/>
              <a:cs typeface="Seravek ExtraLight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3983549" y="1252092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3726777" y="1521935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f1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3976333" y="1521813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f2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4218949" y="1521813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f3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3609077" y="1780347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f4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3851693" y="1780347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f5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4218949" y="1780347"/>
            <a:ext cx="194312" cy="159462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800" dirty="0" smtClean="0">
                <a:latin typeface="Seravek ExtraLight"/>
                <a:cs typeface="Seravek ExtraLight"/>
              </a:rPr>
              <a:t>f6</a:t>
            </a:r>
            <a:endParaRPr lang="fr-FR" sz="800" dirty="0">
              <a:latin typeface="Seravek ExtraLight"/>
              <a:cs typeface="Seravek ExtraLight"/>
            </a:endParaRPr>
          </a:p>
        </p:txBody>
      </p:sp>
      <p:cxnSp>
        <p:nvCxnSpPr>
          <p:cNvPr id="139" name="Connecteur droit 138"/>
          <p:cNvCxnSpPr>
            <a:stCxn id="132" idx="2"/>
            <a:endCxn id="133" idx="0"/>
          </p:cNvCxnSpPr>
          <p:nvPr/>
        </p:nvCxnSpPr>
        <p:spPr>
          <a:xfrm flipH="1">
            <a:off x="3823933" y="1411554"/>
            <a:ext cx="256772" cy="11038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>
            <a:stCxn id="132" idx="2"/>
            <a:endCxn id="134" idx="0"/>
          </p:cNvCxnSpPr>
          <p:nvPr/>
        </p:nvCxnSpPr>
        <p:spPr>
          <a:xfrm flipH="1">
            <a:off x="4073489" y="1411554"/>
            <a:ext cx="7216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32" idx="2"/>
            <a:endCxn id="135" idx="0"/>
          </p:cNvCxnSpPr>
          <p:nvPr/>
        </p:nvCxnSpPr>
        <p:spPr>
          <a:xfrm>
            <a:off x="4080705" y="1411554"/>
            <a:ext cx="235400" cy="11025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33" idx="2"/>
            <a:endCxn id="136" idx="0"/>
          </p:cNvCxnSpPr>
          <p:nvPr/>
        </p:nvCxnSpPr>
        <p:spPr>
          <a:xfrm flipH="1">
            <a:off x="3706233" y="1681397"/>
            <a:ext cx="117700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33" idx="2"/>
            <a:endCxn id="137" idx="0"/>
          </p:cNvCxnSpPr>
          <p:nvPr/>
        </p:nvCxnSpPr>
        <p:spPr>
          <a:xfrm>
            <a:off x="3823933" y="1681397"/>
            <a:ext cx="124916" cy="989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35" idx="2"/>
            <a:endCxn id="138" idx="0"/>
          </p:cNvCxnSpPr>
          <p:nvPr/>
        </p:nvCxnSpPr>
        <p:spPr>
          <a:xfrm>
            <a:off x="4316105" y="1681275"/>
            <a:ext cx="0" cy="99072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riangle isocèle 145"/>
          <p:cNvSpPr/>
          <p:nvPr/>
        </p:nvSpPr>
        <p:spPr>
          <a:xfrm>
            <a:off x="3757430" y="1681397"/>
            <a:ext cx="134639" cy="55813"/>
          </a:xfrm>
          <a:prstGeom prst="triangle">
            <a:avLst/>
          </a:prstGeom>
          <a:solidFill>
            <a:schemeClr val="tx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4295626" y="17526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3805974" y="1498376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4050629" y="1495915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4293245" y="1499942"/>
            <a:ext cx="45719" cy="45719"/>
          </a:xfrm>
          <a:prstGeom prst="ellipse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2" name="Connecteur droit 151"/>
          <p:cNvCxnSpPr/>
          <p:nvPr/>
        </p:nvCxnSpPr>
        <p:spPr>
          <a:xfrm>
            <a:off x="3944903" y="3258156"/>
            <a:ext cx="367256" cy="0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>
            <a:endCxn id="90" idx="2"/>
          </p:cNvCxnSpPr>
          <p:nvPr/>
        </p:nvCxnSpPr>
        <p:spPr>
          <a:xfrm flipV="1">
            <a:off x="4312159" y="3158267"/>
            <a:ext cx="0" cy="99889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  <a:headEnd type="none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>
            <a:stCxn id="89" idx="2"/>
          </p:cNvCxnSpPr>
          <p:nvPr/>
        </p:nvCxnSpPr>
        <p:spPr>
          <a:xfrm>
            <a:off x="3944903" y="3158267"/>
            <a:ext cx="0" cy="99889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>
            <a:off x="4543265" y="1645204"/>
            <a:ext cx="1046449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/>
          <p:nvPr/>
        </p:nvCxnSpPr>
        <p:spPr>
          <a:xfrm>
            <a:off x="4544310" y="2775783"/>
            <a:ext cx="1046449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4543265" y="1297381"/>
            <a:ext cx="10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Seravek ExtraLight"/>
                <a:cs typeface="Seravek ExtraLight"/>
              </a:rPr>
              <a:t>Configuration</a:t>
            </a:r>
          </a:p>
          <a:p>
            <a:pPr algn="ctr"/>
            <a:r>
              <a:rPr lang="en-US" sz="900" dirty="0" smtClean="0">
                <a:latin typeface="Seravek ExtraLight"/>
                <a:cs typeface="Seravek ExtraLight"/>
              </a:rPr>
              <a:t>&amp; derivation</a:t>
            </a:r>
          </a:p>
        </p:txBody>
      </p:sp>
      <p:sp>
        <p:nvSpPr>
          <p:cNvPr id="176" name="ZoneTexte 175"/>
          <p:cNvSpPr txBox="1"/>
          <p:nvPr/>
        </p:nvSpPr>
        <p:spPr>
          <a:xfrm>
            <a:off x="3380443" y="3475620"/>
            <a:ext cx="1046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Seravek ExtraLight"/>
                <a:cs typeface="Seravek ExtraLight"/>
              </a:rPr>
              <a:t>A </a:t>
            </a:r>
            <a:r>
              <a:rPr lang="en-US" sz="900" b="1" i="1" dirty="0" smtClean="0">
                <a:latin typeface="Seravek ExtraLight"/>
                <a:cs typeface="Seravek ExtraLight"/>
              </a:rPr>
              <a:t>equals to</a:t>
            </a:r>
            <a:r>
              <a:rPr lang="en-US" sz="900" i="1" dirty="0" smtClean="0">
                <a:latin typeface="Seravek ExtraLight"/>
                <a:cs typeface="Seravek ExtraLight"/>
              </a:rPr>
              <a:t> C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3384389" y="712970"/>
            <a:ext cx="1046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Seravek ExtraLight"/>
                <a:cs typeface="Seravek ExtraLight"/>
              </a:rPr>
              <a:t>B </a:t>
            </a:r>
            <a:r>
              <a:rPr lang="en-US" sz="900" b="1" i="1" dirty="0" smtClean="0">
                <a:latin typeface="Seravek ExtraLight"/>
                <a:cs typeface="Seravek ExtraLight"/>
              </a:rPr>
              <a:t>contains</a:t>
            </a:r>
            <a:r>
              <a:rPr lang="en-US" sz="900" i="1" dirty="0" smtClean="0">
                <a:latin typeface="Seravek ExtraLight"/>
                <a:cs typeface="Seravek ExtraLight"/>
              </a:rPr>
              <a:t> A </a:t>
            </a:r>
          </a:p>
        </p:txBody>
      </p:sp>
      <p:pic>
        <p:nvPicPr>
          <p:cNvPr id="186" name="Image 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03" y="1365764"/>
            <a:ext cx="408551" cy="408551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587390" y="416386"/>
            <a:ext cx="136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ravek ExtraLight"/>
                <a:cs typeface="Seravek ExtraLight"/>
              </a:rPr>
              <a:t>Perspective A:</a:t>
            </a:r>
            <a:r>
              <a:rPr lang="en-US" sz="900" dirty="0" smtClean="0">
                <a:latin typeface="Seravek ExtraLight"/>
                <a:cs typeface="Seravek ExtraLight"/>
              </a:rPr>
              <a:t> </a:t>
            </a:r>
          </a:p>
          <a:p>
            <a:r>
              <a:rPr lang="en-US" sz="900" dirty="0" smtClean="0">
                <a:latin typeface="Seravek ExtraLight"/>
                <a:cs typeface="Seravek ExtraLight"/>
              </a:rPr>
              <a:t>The SPL exploits the </a:t>
            </a:r>
          </a:p>
          <a:p>
            <a:r>
              <a:rPr lang="en-US" sz="900" dirty="0" smtClean="0">
                <a:latin typeface="Seravek ExtraLight"/>
                <a:cs typeface="Seravek ExtraLight"/>
              </a:rPr>
              <a:t>variability of the family</a:t>
            </a:r>
          </a:p>
        </p:txBody>
      </p:sp>
      <p:sp>
        <p:nvSpPr>
          <p:cNvPr id="188" name="ZoneTexte 187"/>
          <p:cNvSpPr txBox="1"/>
          <p:nvPr/>
        </p:nvSpPr>
        <p:spPr>
          <a:xfrm>
            <a:off x="595571" y="3478747"/>
            <a:ext cx="125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ravek ExtraLight"/>
                <a:cs typeface="Seravek ExtraLight"/>
              </a:rPr>
              <a:t>Perspective B: </a:t>
            </a:r>
          </a:p>
          <a:p>
            <a:r>
              <a:rPr lang="en-US" sz="900" dirty="0" smtClean="0">
                <a:latin typeface="Seravek ExtraLight"/>
                <a:cs typeface="Seravek ExtraLight"/>
              </a:rPr>
              <a:t>The SPL preserves the </a:t>
            </a:r>
          </a:p>
          <a:p>
            <a:r>
              <a:rPr lang="en-US" sz="900" dirty="0" smtClean="0">
                <a:latin typeface="Seravek ExtraLight"/>
                <a:cs typeface="Seravek ExtraLight"/>
              </a:rPr>
              <a:t>family members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1236445" y="2021900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à coins arrondis 97"/>
          <p:cNvSpPr/>
          <p:nvPr/>
        </p:nvSpPr>
        <p:spPr>
          <a:xfrm>
            <a:off x="1098559" y="2021900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à coins arrondis 99"/>
          <p:cNvSpPr/>
          <p:nvPr/>
        </p:nvSpPr>
        <p:spPr>
          <a:xfrm>
            <a:off x="1374190" y="2021900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à coins arrondis 100"/>
          <p:cNvSpPr/>
          <p:nvPr/>
        </p:nvSpPr>
        <p:spPr>
          <a:xfrm>
            <a:off x="1236445" y="2187908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à coins arrondis 102"/>
          <p:cNvSpPr/>
          <p:nvPr/>
        </p:nvSpPr>
        <p:spPr>
          <a:xfrm>
            <a:off x="1098559" y="2187908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à coins arrondis 103"/>
          <p:cNvSpPr/>
          <p:nvPr/>
        </p:nvSpPr>
        <p:spPr>
          <a:xfrm>
            <a:off x="1374190" y="2187908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à coins arrondis 105"/>
          <p:cNvSpPr/>
          <p:nvPr/>
        </p:nvSpPr>
        <p:spPr>
          <a:xfrm>
            <a:off x="1236445" y="2352062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à coins arrondis 106"/>
          <p:cNvSpPr/>
          <p:nvPr/>
        </p:nvSpPr>
        <p:spPr>
          <a:xfrm>
            <a:off x="1098559" y="2352062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à coins arrondis 107"/>
          <p:cNvSpPr/>
          <p:nvPr/>
        </p:nvSpPr>
        <p:spPr>
          <a:xfrm>
            <a:off x="1374190" y="2352062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à coins arrondis 113"/>
          <p:cNvSpPr/>
          <p:nvPr/>
        </p:nvSpPr>
        <p:spPr>
          <a:xfrm>
            <a:off x="5868760" y="1486392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à coins arrondis 114"/>
          <p:cNvSpPr/>
          <p:nvPr/>
        </p:nvSpPr>
        <p:spPr>
          <a:xfrm>
            <a:off x="5730874" y="1486392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à coins arrondis 115"/>
          <p:cNvSpPr/>
          <p:nvPr/>
        </p:nvSpPr>
        <p:spPr>
          <a:xfrm>
            <a:off x="6006505" y="1486392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à coins arrondis 116"/>
          <p:cNvSpPr/>
          <p:nvPr/>
        </p:nvSpPr>
        <p:spPr>
          <a:xfrm>
            <a:off x="5868760" y="1652400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à coins arrondis 117"/>
          <p:cNvSpPr/>
          <p:nvPr/>
        </p:nvSpPr>
        <p:spPr>
          <a:xfrm>
            <a:off x="5730874" y="1652400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à coins arrondis 118"/>
          <p:cNvSpPr/>
          <p:nvPr/>
        </p:nvSpPr>
        <p:spPr>
          <a:xfrm>
            <a:off x="6006505" y="1652400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à coins arrondis 119"/>
          <p:cNvSpPr/>
          <p:nvPr/>
        </p:nvSpPr>
        <p:spPr>
          <a:xfrm>
            <a:off x="5868760" y="1816554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à coins arrondis 120"/>
          <p:cNvSpPr/>
          <p:nvPr/>
        </p:nvSpPr>
        <p:spPr>
          <a:xfrm>
            <a:off x="5730874" y="1816554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à coins arrondis 121"/>
          <p:cNvSpPr/>
          <p:nvPr/>
        </p:nvSpPr>
        <p:spPr>
          <a:xfrm>
            <a:off x="6006505" y="1816554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à coins arrondis 122"/>
          <p:cNvSpPr/>
          <p:nvPr/>
        </p:nvSpPr>
        <p:spPr>
          <a:xfrm>
            <a:off x="6118222" y="2607754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à coins arrondis 123"/>
          <p:cNvSpPr/>
          <p:nvPr/>
        </p:nvSpPr>
        <p:spPr>
          <a:xfrm>
            <a:off x="5980336" y="2607754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à coins arrondis 124"/>
          <p:cNvSpPr/>
          <p:nvPr/>
        </p:nvSpPr>
        <p:spPr>
          <a:xfrm>
            <a:off x="6255967" y="2607754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à coins arrondis 125"/>
          <p:cNvSpPr/>
          <p:nvPr/>
        </p:nvSpPr>
        <p:spPr>
          <a:xfrm>
            <a:off x="6118222" y="2773762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à coins arrondis 126"/>
          <p:cNvSpPr/>
          <p:nvPr/>
        </p:nvSpPr>
        <p:spPr>
          <a:xfrm>
            <a:off x="5980336" y="2773762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à coins arrondis 127"/>
          <p:cNvSpPr/>
          <p:nvPr/>
        </p:nvSpPr>
        <p:spPr>
          <a:xfrm>
            <a:off x="6255967" y="2773762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à coins arrondis 128"/>
          <p:cNvSpPr/>
          <p:nvPr/>
        </p:nvSpPr>
        <p:spPr>
          <a:xfrm>
            <a:off x="6118222" y="2937916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à coins arrondis 129"/>
          <p:cNvSpPr/>
          <p:nvPr/>
        </p:nvSpPr>
        <p:spPr>
          <a:xfrm>
            <a:off x="5980336" y="2937916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à coins arrondis 130"/>
          <p:cNvSpPr/>
          <p:nvPr/>
        </p:nvSpPr>
        <p:spPr>
          <a:xfrm>
            <a:off x="6255967" y="2937916"/>
            <a:ext cx="93220" cy="12177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à coins arrondis 144"/>
          <p:cNvSpPr/>
          <p:nvPr/>
        </p:nvSpPr>
        <p:spPr>
          <a:xfrm>
            <a:off x="6144538" y="1484772"/>
            <a:ext cx="93220" cy="1217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à coins arrondis 150"/>
          <p:cNvSpPr/>
          <p:nvPr/>
        </p:nvSpPr>
        <p:spPr>
          <a:xfrm>
            <a:off x="6144538" y="1650780"/>
            <a:ext cx="93220" cy="1217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à coins arrondis 153"/>
          <p:cNvSpPr/>
          <p:nvPr/>
        </p:nvSpPr>
        <p:spPr>
          <a:xfrm>
            <a:off x="6144538" y="1814934"/>
            <a:ext cx="93220" cy="1217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à coins arrondis 154"/>
          <p:cNvSpPr/>
          <p:nvPr/>
        </p:nvSpPr>
        <p:spPr>
          <a:xfrm>
            <a:off x="6288904" y="1483741"/>
            <a:ext cx="93220" cy="1217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à coins arrondis 156"/>
          <p:cNvSpPr/>
          <p:nvPr/>
        </p:nvSpPr>
        <p:spPr>
          <a:xfrm>
            <a:off x="6288904" y="1649749"/>
            <a:ext cx="93220" cy="1217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à coins arrondis 157"/>
          <p:cNvSpPr/>
          <p:nvPr/>
        </p:nvSpPr>
        <p:spPr>
          <a:xfrm>
            <a:off x="6288904" y="1813903"/>
            <a:ext cx="93220" cy="1217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à coins arrondis 158"/>
          <p:cNvSpPr/>
          <p:nvPr/>
        </p:nvSpPr>
        <p:spPr>
          <a:xfrm>
            <a:off x="6432232" y="1480745"/>
            <a:ext cx="93220" cy="1217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 à coins arrondis 163"/>
          <p:cNvSpPr/>
          <p:nvPr/>
        </p:nvSpPr>
        <p:spPr>
          <a:xfrm>
            <a:off x="6432232" y="1646753"/>
            <a:ext cx="93220" cy="1217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à coins arrondis 164"/>
          <p:cNvSpPr/>
          <p:nvPr/>
        </p:nvSpPr>
        <p:spPr>
          <a:xfrm>
            <a:off x="6432232" y="1810907"/>
            <a:ext cx="93220" cy="1217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/>
          <p:cNvSpPr/>
          <p:nvPr/>
        </p:nvSpPr>
        <p:spPr>
          <a:xfrm>
            <a:off x="2061319" y="1410673"/>
            <a:ext cx="54000" cy="5400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/>
          <p:cNvSpPr/>
          <p:nvPr/>
        </p:nvSpPr>
        <p:spPr>
          <a:xfrm>
            <a:off x="2213719" y="1485511"/>
            <a:ext cx="54000" cy="5400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2088319" y="1603265"/>
            <a:ext cx="54000" cy="5400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2267719" y="1632669"/>
            <a:ext cx="54000" cy="5400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/>
          <p:cNvSpPr/>
          <p:nvPr/>
        </p:nvSpPr>
        <p:spPr>
          <a:xfrm>
            <a:off x="2335999" y="1323500"/>
            <a:ext cx="54000" cy="5400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174" idx="3"/>
            <a:endCxn id="168" idx="7"/>
          </p:cNvCxnSpPr>
          <p:nvPr/>
        </p:nvCxnSpPr>
        <p:spPr>
          <a:xfrm flipH="1">
            <a:off x="2259811" y="1369592"/>
            <a:ext cx="84096" cy="123827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>
            <a:stCxn id="166" idx="4"/>
            <a:endCxn id="169" idx="0"/>
          </p:cNvCxnSpPr>
          <p:nvPr/>
        </p:nvCxnSpPr>
        <p:spPr>
          <a:xfrm>
            <a:off x="2088319" y="1464673"/>
            <a:ext cx="27000" cy="138592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173" idx="2"/>
          </p:cNvCxnSpPr>
          <p:nvPr/>
        </p:nvCxnSpPr>
        <p:spPr>
          <a:xfrm flipH="1" flipV="1">
            <a:off x="2142319" y="1632669"/>
            <a:ext cx="125400" cy="2700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avec flèche 178"/>
          <p:cNvCxnSpPr>
            <a:stCxn id="168" idx="3"/>
            <a:endCxn id="169" idx="7"/>
          </p:cNvCxnSpPr>
          <p:nvPr/>
        </p:nvCxnSpPr>
        <p:spPr>
          <a:xfrm flipH="1">
            <a:off x="2134411" y="1531603"/>
            <a:ext cx="87216" cy="7957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avec flèche 179"/>
          <p:cNvCxnSpPr>
            <a:stCxn id="174" idx="2"/>
            <a:endCxn id="166" idx="6"/>
          </p:cNvCxnSpPr>
          <p:nvPr/>
        </p:nvCxnSpPr>
        <p:spPr>
          <a:xfrm flipH="1">
            <a:off x="2115319" y="1350500"/>
            <a:ext cx="220680" cy="87173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Ellipse 182"/>
          <p:cNvSpPr/>
          <p:nvPr/>
        </p:nvSpPr>
        <p:spPr>
          <a:xfrm>
            <a:off x="2412460" y="1522887"/>
            <a:ext cx="54000" cy="54000"/>
          </a:xfrm>
          <a:prstGeom prst="ellipse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4" name="Connecteur droit avec flèche 183"/>
          <p:cNvCxnSpPr>
            <a:stCxn id="183" idx="1"/>
            <a:endCxn id="168" idx="6"/>
          </p:cNvCxnSpPr>
          <p:nvPr/>
        </p:nvCxnSpPr>
        <p:spPr>
          <a:xfrm flipH="1" flipV="1">
            <a:off x="2267719" y="1512511"/>
            <a:ext cx="152649" cy="1828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5" name="Image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16" y="2675953"/>
            <a:ext cx="408551" cy="408551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1980252" y="1206148"/>
            <a:ext cx="576526" cy="582555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1971548" y="2562352"/>
            <a:ext cx="576526" cy="582555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1534711" y="3101934"/>
            <a:ext cx="14345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Seravek ExtraLight"/>
                <a:cs typeface="Seravek ExtraLight"/>
              </a:rPr>
              <a:t>Products description</a:t>
            </a:r>
          </a:p>
        </p:txBody>
      </p:sp>
      <p:sp>
        <p:nvSpPr>
          <p:cNvPr id="191" name="ZoneTexte 190"/>
          <p:cNvSpPr txBox="1"/>
          <p:nvPr/>
        </p:nvSpPr>
        <p:spPr>
          <a:xfrm>
            <a:off x="1560223" y="1742506"/>
            <a:ext cx="14345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Seravek ExtraLight"/>
                <a:cs typeface="Seravek ExtraLight"/>
              </a:rPr>
              <a:t>Dependencies graph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68203" y="2720124"/>
            <a:ext cx="378000" cy="270036"/>
          </a:xfrm>
          <a:prstGeom prst="rect">
            <a:avLst/>
          </a:prstGeom>
          <a:noFill/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>
            <a:off x="2149203" y="2720123"/>
            <a:ext cx="0" cy="270036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2221627" y="2720123"/>
            <a:ext cx="0" cy="270036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>
            <a:off x="2297625" y="2718087"/>
            <a:ext cx="0" cy="272073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2371176" y="2718087"/>
            <a:ext cx="0" cy="272073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flipH="1">
            <a:off x="2068203" y="2786462"/>
            <a:ext cx="378000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H="1">
            <a:off x="2068203" y="2856262"/>
            <a:ext cx="378000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>
            <a:off x="2064761" y="2922542"/>
            <a:ext cx="378000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24" y="2757481"/>
            <a:ext cx="123477" cy="123477"/>
          </a:xfrm>
          <a:prstGeom prst="rect">
            <a:avLst/>
          </a:prstGeom>
        </p:spPr>
      </p:pic>
      <p:pic>
        <p:nvPicPr>
          <p:cNvPr id="198" name="Image 1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69" y="2758033"/>
            <a:ext cx="123477" cy="123477"/>
          </a:xfrm>
          <a:prstGeom prst="rect">
            <a:avLst/>
          </a:prstGeom>
        </p:spPr>
      </p:pic>
      <p:pic>
        <p:nvPicPr>
          <p:cNvPr id="199" name="Image 1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584" y="2758227"/>
            <a:ext cx="123477" cy="123477"/>
          </a:xfrm>
          <a:prstGeom prst="rect">
            <a:avLst/>
          </a:prstGeom>
        </p:spPr>
      </p:pic>
      <p:pic>
        <p:nvPicPr>
          <p:cNvPr id="200" name="Image 1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24" y="2829383"/>
            <a:ext cx="123477" cy="123477"/>
          </a:xfrm>
          <a:prstGeom prst="rect">
            <a:avLst/>
          </a:prstGeom>
        </p:spPr>
      </p:pic>
      <p:pic>
        <p:nvPicPr>
          <p:cNvPr id="201" name="Image 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052" y="2894649"/>
            <a:ext cx="123477" cy="123477"/>
          </a:xfrm>
          <a:prstGeom prst="rect">
            <a:avLst/>
          </a:prstGeom>
        </p:spPr>
      </p:pic>
      <p:pic>
        <p:nvPicPr>
          <p:cNvPr id="202" name="Image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72" y="2830273"/>
            <a:ext cx="123477" cy="123477"/>
          </a:xfrm>
          <a:prstGeom prst="rect">
            <a:avLst/>
          </a:prstGeom>
        </p:spPr>
      </p:pic>
      <p:pic>
        <p:nvPicPr>
          <p:cNvPr id="203" name="Imag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971" y="2827021"/>
            <a:ext cx="123477" cy="123477"/>
          </a:xfrm>
          <a:prstGeom prst="rect">
            <a:avLst/>
          </a:prstGeom>
        </p:spPr>
      </p:pic>
      <p:pic>
        <p:nvPicPr>
          <p:cNvPr id="204" name="Image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82" y="2891121"/>
            <a:ext cx="123477" cy="12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à coins arrondis 36"/>
          <p:cNvSpPr/>
          <p:nvPr/>
        </p:nvSpPr>
        <p:spPr>
          <a:xfrm>
            <a:off x="5526752" y="750092"/>
            <a:ext cx="1600045" cy="9843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3786197" y="750092"/>
            <a:ext cx="1600045" cy="9843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2030338" y="750092"/>
            <a:ext cx="1600045" cy="9843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053290" y="1793034"/>
            <a:ext cx="1600045" cy="9843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86197" y="1793034"/>
            <a:ext cx="1600045" cy="9843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528873" y="1793034"/>
            <a:ext cx="1600045" cy="9843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3290" y="2734591"/>
            <a:ext cx="1600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Seravek ExtraLight"/>
                <a:cs typeface="Seravek ExtraLight"/>
              </a:rPr>
              <a:t>Independent domains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86197" y="2734591"/>
            <a:ext cx="1600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Seravek ExtraLight"/>
                <a:cs typeface="Seravek ExtraLight"/>
              </a:rPr>
              <a:t>Overlapping domains</a:t>
            </a:r>
            <a:endParaRPr lang="en-US" sz="1100" b="1" dirty="0">
              <a:latin typeface="Seravek ExtraLight"/>
              <a:cs typeface="Seravek Extra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528873" y="2734591"/>
            <a:ext cx="1600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Seravek ExtraLight"/>
                <a:cs typeface="Seravek ExtraLight"/>
              </a:rPr>
              <a:t>Hierarchical domains</a:t>
            </a:r>
            <a:endParaRPr lang="en-US" sz="1100" b="1" dirty="0">
              <a:latin typeface="Seravek ExtraLight"/>
              <a:cs typeface="Seravek ExtraLigh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04587" y="995928"/>
            <a:ext cx="576526" cy="582555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913975" y="995928"/>
            <a:ext cx="576526" cy="582555"/>
          </a:xfrm>
          <a:prstGeom prst="ellipse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532806" y="1093618"/>
            <a:ext cx="576526" cy="582555"/>
          </a:xfrm>
          <a:prstGeom prst="ellipse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997144" y="916598"/>
            <a:ext cx="674884" cy="690017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110467" y="1029922"/>
            <a:ext cx="442565" cy="460431"/>
          </a:xfrm>
          <a:prstGeom prst="ellipse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14" y="1868826"/>
            <a:ext cx="683847" cy="68384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40" y="1868826"/>
            <a:ext cx="683847" cy="68384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89" y="1793034"/>
            <a:ext cx="937847" cy="93784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740" y="2132594"/>
            <a:ext cx="402523" cy="504094"/>
          </a:xfrm>
          <a:prstGeom prst="rect">
            <a:avLst/>
          </a:prstGeom>
        </p:spPr>
      </p:pic>
      <p:cxnSp>
        <p:nvCxnSpPr>
          <p:cNvPr id="24" name="Connecteur droit avec flèche 23"/>
          <p:cNvCxnSpPr>
            <a:stCxn id="17" idx="0"/>
            <a:endCxn id="11" idx="4"/>
          </p:cNvCxnSpPr>
          <p:nvPr/>
        </p:nvCxnSpPr>
        <p:spPr>
          <a:xfrm flipV="1">
            <a:off x="2488438" y="1578483"/>
            <a:ext cx="4412" cy="290343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197684" y="1578483"/>
            <a:ext cx="4412" cy="290343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384173" y="1472388"/>
            <a:ext cx="0" cy="39643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815305" y="1676174"/>
            <a:ext cx="4412" cy="421482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174375" y="1578483"/>
            <a:ext cx="4412" cy="290343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6326775" y="1490353"/>
            <a:ext cx="4412" cy="64224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092143" y="877525"/>
            <a:ext cx="576526" cy="582555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28" y="2097656"/>
            <a:ext cx="621679" cy="621679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081" y="1870599"/>
            <a:ext cx="621679" cy="621679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7121413" y="2086947"/>
            <a:ext cx="996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DSL</a:t>
            </a:r>
          </a:p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Specification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227665" y="1101384"/>
            <a:ext cx="822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Domain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1904999" y="849919"/>
            <a:ext cx="183953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/>
          <p:cNvSpPr/>
          <p:nvPr/>
        </p:nvSpPr>
        <p:spPr>
          <a:xfrm flipH="1">
            <a:off x="7071569" y="1870599"/>
            <a:ext cx="212387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200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62</Words>
  <Application>Microsoft Macintosh PowerPoint</Application>
  <PresentationFormat>Présentation à l'écran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61</cp:revision>
  <dcterms:created xsi:type="dcterms:W3CDTF">2015-10-07T17:19:03Z</dcterms:created>
  <dcterms:modified xsi:type="dcterms:W3CDTF">2015-10-12T19:17:10Z</dcterms:modified>
</cp:coreProperties>
</file>