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003838" cy="18003838"/>
  <p:notesSz cx="6858000" cy="9144000"/>
  <p:defaultTextStyle>
    <a:defPPr>
      <a:defRPr lang="fr-FR"/>
    </a:defPPr>
    <a:lvl1pPr marL="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C20"/>
    <a:srgbClr val="FF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44" autoAdjust="0"/>
  </p:normalViewPr>
  <p:slideViewPr>
    <p:cSldViewPr snapToGrid="0" snapToObjects="1">
      <p:cViewPr>
        <p:scale>
          <a:sx n="81" d="100"/>
          <a:sy n="81" d="100"/>
        </p:scale>
        <p:origin x="-400" y="1968"/>
      </p:cViewPr>
      <p:guideLst>
        <p:guide orient="horz" pos="5671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9C2D-3CF0-094D-A403-1580A39D7036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57D1-0B5E-DF41-98F6-CE3D28D12A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4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28746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57491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086237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14983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143729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172474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201220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229966" algn="l" defTabSz="102874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58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0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0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0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657D1-0B5E-DF41-98F6-CE3D28D12A9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6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0288" y="5592860"/>
            <a:ext cx="15303262" cy="3859156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0576" y="10202175"/>
            <a:ext cx="12602687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7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5702355" y="1892070"/>
            <a:ext cx="7973574" cy="40329432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72254" y="1892070"/>
            <a:ext cx="23630037" cy="40329432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7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0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2179" y="11569134"/>
            <a:ext cx="15303262" cy="3575762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22179" y="7630796"/>
            <a:ext cx="15303262" cy="3938338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46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2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9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7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4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12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2254" y="11027351"/>
            <a:ext cx="15800242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872560" y="11027351"/>
            <a:ext cx="15803369" cy="3119415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9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030027"/>
            <a:ext cx="7954822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00192" y="5709550"/>
            <a:ext cx="7954822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145701" y="4030027"/>
            <a:ext cx="7957946" cy="167952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46" indent="0">
              <a:buNone/>
              <a:defRPr sz="4500" b="1"/>
            </a:lvl2pPr>
            <a:lvl3pPr marL="2057491" indent="0">
              <a:buNone/>
              <a:defRPr sz="4100" b="1"/>
            </a:lvl3pPr>
            <a:lvl4pPr marL="3086237" indent="0">
              <a:buNone/>
              <a:defRPr sz="3600" b="1"/>
            </a:lvl4pPr>
            <a:lvl5pPr marL="4114983" indent="0">
              <a:buNone/>
              <a:defRPr sz="3600" b="1"/>
            </a:lvl5pPr>
            <a:lvl6pPr marL="5143729" indent="0">
              <a:buNone/>
              <a:defRPr sz="3600" b="1"/>
            </a:lvl6pPr>
            <a:lvl7pPr marL="6172474" indent="0">
              <a:buNone/>
              <a:defRPr sz="3600" b="1"/>
            </a:lvl7pPr>
            <a:lvl8pPr marL="7201220" indent="0">
              <a:buNone/>
              <a:defRPr sz="3600" b="1"/>
            </a:lvl8pPr>
            <a:lvl9pPr marL="8229966" indent="0">
              <a:buNone/>
              <a:defRPr sz="3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145701" y="5709550"/>
            <a:ext cx="7957946" cy="10373046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9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73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93" y="716820"/>
            <a:ext cx="5923139" cy="305065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9000" y="716821"/>
            <a:ext cx="10064646" cy="1536577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00193" y="3767471"/>
            <a:ext cx="5923139" cy="12315127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0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8878" y="12602687"/>
            <a:ext cx="10802303" cy="1487818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28878" y="1608676"/>
            <a:ext cx="10802303" cy="10802303"/>
          </a:xfrm>
        </p:spPr>
        <p:txBody>
          <a:bodyPr/>
          <a:lstStyle>
            <a:lvl1pPr marL="0" indent="0">
              <a:buNone/>
              <a:defRPr sz="7200"/>
            </a:lvl1pPr>
            <a:lvl2pPr marL="1028746" indent="0">
              <a:buNone/>
              <a:defRPr sz="6300"/>
            </a:lvl2pPr>
            <a:lvl3pPr marL="2057491" indent="0">
              <a:buNone/>
              <a:defRPr sz="5400"/>
            </a:lvl3pPr>
            <a:lvl4pPr marL="3086237" indent="0">
              <a:buNone/>
              <a:defRPr sz="4500"/>
            </a:lvl4pPr>
            <a:lvl5pPr marL="4114983" indent="0">
              <a:buNone/>
              <a:defRPr sz="4500"/>
            </a:lvl5pPr>
            <a:lvl6pPr marL="5143729" indent="0">
              <a:buNone/>
              <a:defRPr sz="4500"/>
            </a:lvl6pPr>
            <a:lvl7pPr marL="6172474" indent="0">
              <a:buNone/>
              <a:defRPr sz="4500"/>
            </a:lvl7pPr>
            <a:lvl8pPr marL="7201220" indent="0">
              <a:buNone/>
              <a:defRPr sz="4500"/>
            </a:lvl8pPr>
            <a:lvl9pPr marL="8229966" indent="0">
              <a:buNone/>
              <a:defRPr sz="4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28878" y="14090505"/>
            <a:ext cx="10802303" cy="2112949"/>
          </a:xfrm>
        </p:spPr>
        <p:txBody>
          <a:bodyPr/>
          <a:lstStyle>
            <a:lvl1pPr marL="0" indent="0">
              <a:buNone/>
              <a:defRPr sz="3200"/>
            </a:lvl1pPr>
            <a:lvl2pPr marL="1028746" indent="0">
              <a:buNone/>
              <a:defRPr sz="2700"/>
            </a:lvl2pPr>
            <a:lvl3pPr marL="2057491" indent="0">
              <a:buNone/>
              <a:defRPr sz="2300"/>
            </a:lvl3pPr>
            <a:lvl4pPr marL="3086237" indent="0">
              <a:buNone/>
              <a:defRPr sz="2000"/>
            </a:lvl4pPr>
            <a:lvl5pPr marL="4114983" indent="0">
              <a:buNone/>
              <a:defRPr sz="2000"/>
            </a:lvl5pPr>
            <a:lvl6pPr marL="5143729" indent="0">
              <a:buNone/>
              <a:defRPr sz="2000"/>
            </a:lvl6pPr>
            <a:lvl7pPr marL="6172474" indent="0">
              <a:buNone/>
              <a:defRPr sz="2000"/>
            </a:lvl7pPr>
            <a:lvl8pPr marL="7201220" indent="0">
              <a:buNone/>
              <a:defRPr sz="2000"/>
            </a:lvl8pPr>
            <a:lvl9pPr marL="8229966" indent="0">
              <a:buNone/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00192" y="720988"/>
            <a:ext cx="16203454" cy="3000640"/>
          </a:xfrm>
          <a:prstGeom prst="rect">
            <a:avLst/>
          </a:prstGeom>
        </p:spPr>
        <p:txBody>
          <a:bodyPr vert="horz" lIns="205749" tIns="102875" rIns="205749" bIns="10287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00192" y="4200897"/>
            <a:ext cx="16203454" cy="11881701"/>
          </a:xfrm>
          <a:prstGeom prst="rect">
            <a:avLst/>
          </a:prstGeom>
        </p:spPr>
        <p:txBody>
          <a:bodyPr vert="horz" lIns="205749" tIns="102875" rIns="205749" bIns="10287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00192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2298-A6FC-764A-8735-E038B1E15431}" type="datetimeFigureOut">
              <a:rPr lang="fr-FR" smtClean="0"/>
              <a:t>20/11/2015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151312" y="16686892"/>
            <a:ext cx="5701215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2902750" y="16686892"/>
            <a:ext cx="4200896" cy="958538"/>
          </a:xfrm>
          <a:prstGeom prst="rect">
            <a:avLst/>
          </a:prstGeom>
        </p:spPr>
        <p:txBody>
          <a:bodyPr vert="horz" lIns="205749" tIns="102875" rIns="205749" bIns="102875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A940-7DD9-534B-8D04-A75AF0E935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46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59" indent="-771559" algn="l" defTabSz="1028746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712" indent="-642966" algn="l" defTabSz="1028746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864" indent="-514373" algn="l" defTabSz="1028746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610" indent="-514373" algn="l" defTabSz="1028746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356" indent="-514373" algn="l" defTabSz="1028746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8101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847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593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4339" indent="-514373" algn="l" defTabSz="1028746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4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91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237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983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729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474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1220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966" algn="l" defTabSz="1028746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513790" y="1333784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78768" y="1290323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Didot"/>
                <a:cs typeface="Didot"/>
              </a:rPr>
              <a:t>StateMachine</a:t>
            </a:r>
            <a:endParaRPr lang="fr-FR" sz="1400" dirty="0">
              <a:latin typeface="Didot"/>
              <a:cs typeface="Didot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513790" y="159172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7514990" y="180331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511208" y="2313713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12571" y="233374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Didot"/>
                <a:cs typeface="Didot"/>
              </a:rPr>
              <a:t>Transition</a:t>
            </a:r>
            <a:endParaRPr lang="fr-FR" sz="1400" dirty="0">
              <a:latin typeface="Didot"/>
              <a:cs typeface="Didot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511208" y="264936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512408" y="284812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54575" y="1387773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054019" y="1352451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Didot"/>
                <a:cs typeface="Didot"/>
              </a:rPr>
              <a:t>State</a:t>
            </a:r>
            <a:endParaRPr lang="fr-FR" sz="1400" dirty="0">
              <a:latin typeface="Didot"/>
              <a:cs typeface="Dido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6054575" y="1645711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55131" y="185881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3" idx="2"/>
            <a:endCxn id="47" idx="0"/>
          </p:cNvCxnSpPr>
          <p:nvPr/>
        </p:nvCxnSpPr>
        <p:spPr>
          <a:xfrm flipH="1">
            <a:off x="8257154" y="2006507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72" idx="1"/>
          </p:cNvCxnSpPr>
          <p:nvPr/>
        </p:nvCxnSpPr>
        <p:spPr>
          <a:xfrm flipH="1">
            <a:off x="7033051" y="1688206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08691" y="2794414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Didot"/>
                <a:cs typeface="Didot"/>
              </a:rPr>
              <a:t>fire</a:t>
            </a:r>
            <a:r>
              <a:rPr lang="fr-FR" sz="1200" dirty="0" smtClean="0">
                <a:latin typeface="Didot"/>
                <a:cs typeface="Didot"/>
              </a:rPr>
              <a:t>()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065000" y="142264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states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300594" y="168182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033634" y="212028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6651516" y="2587719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513853" y="2587719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Didot"/>
                <a:cs typeface="Didot"/>
              </a:rPr>
              <a:t>n</a:t>
            </a:r>
            <a:r>
              <a:rPr lang="fr-FR" sz="1200" dirty="0" err="1" smtClean="0">
                <a:latin typeface="Didot"/>
                <a:cs typeface="Didot"/>
              </a:rPr>
              <a:t>ame</a:t>
            </a:r>
            <a:r>
              <a:rPr lang="fr-FR" sz="1200" dirty="0" smtClean="0">
                <a:latin typeface="Didot"/>
                <a:cs typeface="Didot"/>
              </a:rPr>
              <a:t> : String</a:t>
            </a:r>
            <a:endParaRPr lang="fr-FR" sz="1200" dirty="0">
              <a:latin typeface="Didot"/>
              <a:cs typeface="Didot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6651516" y="2054598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013449" y="257881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1 </a:t>
            </a:r>
            <a:r>
              <a:rPr lang="fr-FR" sz="1000" dirty="0" err="1" smtClean="0">
                <a:latin typeface="Didot"/>
                <a:cs typeface="Didot"/>
              </a:rPr>
              <a:t>from</a:t>
            </a:r>
            <a:endParaRPr lang="fr-FR" sz="1000" dirty="0">
              <a:latin typeface="Didot"/>
              <a:cs typeface="Didot"/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6407950" y="2794414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014123" y="237722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1 to</a:t>
            </a:r>
            <a:endParaRPr lang="fr-FR" sz="1000" dirty="0">
              <a:latin typeface="Didot"/>
              <a:cs typeface="Didot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6407950" y="2060496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5774270" y="2021334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Didot"/>
                <a:cs typeface="Didot"/>
              </a:rPr>
              <a:t>outgoing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592423" y="202975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Didot"/>
                <a:cs typeface="Didot"/>
              </a:rPr>
              <a:t>incoming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998940" y="1594624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Didot"/>
                <a:cs typeface="Didot"/>
              </a:rPr>
              <a:t>n</a:t>
            </a:r>
            <a:r>
              <a:rPr lang="fr-FR" sz="1200" dirty="0" err="1" smtClean="0">
                <a:latin typeface="Didot"/>
                <a:cs typeface="Didot"/>
              </a:rPr>
              <a:t>ame</a:t>
            </a:r>
            <a:r>
              <a:rPr lang="fr-FR" sz="1200" dirty="0" smtClean="0">
                <a:latin typeface="Didot"/>
                <a:cs typeface="Didot"/>
              </a:rPr>
              <a:t> : String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11379" y="1801905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Didot"/>
                <a:cs typeface="Didot"/>
              </a:rPr>
              <a:t>e</a:t>
            </a:r>
            <a:r>
              <a:rPr lang="fr-FR" sz="1200" dirty="0" smtClean="0">
                <a:latin typeface="Didot"/>
                <a:cs typeface="Didot"/>
              </a:rPr>
              <a:t>val() : </a:t>
            </a:r>
            <a:r>
              <a:rPr lang="fr-FR" sz="1200" dirty="0" err="1" smtClean="0">
                <a:latin typeface="Didot"/>
                <a:cs typeface="Didot"/>
              </a:rPr>
              <a:t>void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485597" y="1549706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Didot"/>
                <a:cs typeface="Didot"/>
              </a:rPr>
              <a:t>n</a:t>
            </a:r>
            <a:r>
              <a:rPr lang="fr-FR" sz="1200" dirty="0" err="1" smtClean="0">
                <a:latin typeface="Didot"/>
                <a:cs typeface="Didot"/>
              </a:rPr>
              <a:t>ame</a:t>
            </a:r>
            <a:r>
              <a:rPr lang="fr-FR" sz="1200" dirty="0" smtClean="0">
                <a:latin typeface="Didot"/>
                <a:cs typeface="Didot"/>
              </a:rPr>
              <a:t> : String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498036" y="1756987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Didot"/>
                <a:cs typeface="Didot"/>
              </a:rPr>
              <a:t>e</a:t>
            </a:r>
            <a:r>
              <a:rPr lang="fr-FR" sz="1200" dirty="0" smtClean="0">
                <a:latin typeface="Didot"/>
                <a:cs typeface="Didot"/>
              </a:rPr>
              <a:t>val() : </a:t>
            </a:r>
            <a:r>
              <a:rPr lang="fr-FR" sz="1200" dirty="0" err="1" smtClean="0">
                <a:latin typeface="Didot"/>
                <a:cs typeface="Didot"/>
              </a:rPr>
              <a:t>void</a:t>
            </a:r>
            <a:endParaRPr lang="fr-FR" sz="1200" dirty="0">
              <a:latin typeface="Didot"/>
              <a:cs typeface="Didot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220716" y="2179429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584943" y="2197533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Didot"/>
                <a:cs typeface="Didot"/>
              </a:rPr>
              <a:t>*</a:t>
            </a:r>
            <a:endParaRPr lang="fr-FR" sz="1000" dirty="0">
              <a:latin typeface="Didot"/>
              <a:cs typeface="Dido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14559" y="4301632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679537" y="425817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55957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64923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616949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32781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527892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58575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67542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647526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33367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629956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59161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68128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64899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32725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627961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58519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67486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64257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6280053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728877" y="7584539"/>
            <a:ext cx="1491892" cy="44937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6693855" y="7541078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>
                <a:latin typeface="Optima"/>
                <a:cs typeface="Optima"/>
              </a:rPr>
              <a:t>Expression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23" name="Connecteur droit 122"/>
          <p:cNvCxnSpPr/>
          <p:nvPr/>
        </p:nvCxnSpPr>
        <p:spPr>
          <a:xfrm>
            <a:off x="6728877" y="784247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730077" y="793214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riangle isocèle 125"/>
          <p:cNvSpPr/>
          <p:nvPr/>
        </p:nvSpPr>
        <p:spPr>
          <a:xfrm>
            <a:off x="7369912" y="5940297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6175611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6175611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6075072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6169785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906191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6274592" y="6972088"/>
            <a:ext cx="0" cy="870389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8662002" y="6956283"/>
            <a:ext cx="0" cy="88619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6274592" y="7842477"/>
            <a:ext cx="454285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8220770" y="7842477"/>
            <a:ext cx="441232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6753956" y="8469366"/>
            <a:ext cx="1484056" cy="64649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6718935" y="8425905"/>
            <a:ext cx="1582176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ArithmeticExpr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69" name="Connecteur droit 168"/>
          <p:cNvCxnSpPr/>
          <p:nvPr/>
        </p:nvCxnSpPr>
        <p:spPr>
          <a:xfrm>
            <a:off x="6753956" y="8727304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6755156" y="8816973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6733636" y="8784683"/>
            <a:ext cx="1500921" cy="28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smtClean="0">
                <a:latin typeface="Optima"/>
                <a:cs typeface="Optima"/>
              </a:rPr>
              <a:t>int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171780" y="8479929"/>
            <a:ext cx="1484056" cy="64649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5136759" y="8436468"/>
            <a:ext cx="1582176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BooleanExpr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79" name="Connecteur droit 178"/>
          <p:cNvCxnSpPr/>
          <p:nvPr/>
        </p:nvCxnSpPr>
        <p:spPr>
          <a:xfrm>
            <a:off x="5171780" y="8737867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5172980" y="8827536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5151460" y="8795246"/>
            <a:ext cx="1500921" cy="28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smtClean="0">
                <a:latin typeface="Optima"/>
                <a:cs typeface="Optima"/>
              </a:rPr>
              <a:t>int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426633" y="8479929"/>
            <a:ext cx="1484056" cy="44982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8391612" y="8436468"/>
            <a:ext cx="1582176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Literal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84" name="Connecteur droit 183"/>
          <p:cNvCxnSpPr/>
          <p:nvPr/>
        </p:nvCxnSpPr>
        <p:spPr>
          <a:xfrm>
            <a:off x="8426633" y="8737867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8427833" y="8827536"/>
            <a:ext cx="148405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8090088" y="9389656"/>
            <a:ext cx="1035170" cy="64649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8055067" y="9346195"/>
            <a:ext cx="1103611" cy="31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Integer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89" name="Connecteur droit 188"/>
          <p:cNvCxnSpPr/>
          <p:nvPr/>
        </p:nvCxnSpPr>
        <p:spPr>
          <a:xfrm>
            <a:off x="8090088" y="9647594"/>
            <a:ext cx="103517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8091288" y="9934327"/>
            <a:ext cx="103517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ZoneTexte 190"/>
          <p:cNvSpPr txBox="1"/>
          <p:nvPr/>
        </p:nvSpPr>
        <p:spPr>
          <a:xfrm>
            <a:off x="8091289" y="9647594"/>
            <a:ext cx="1046934" cy="28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+value : </a:t>
            </a:r>
            <a:r>
              <a:rPr lang="fr-FR" sz="1200" b="1" dirty="0" smtClean="0">
                <a:latin typeface="Optima"/>
                <a:cs typeface="Optima"/>
              </a:rPr>
              <a:t>int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9257778" y="9382436"/>
            <a:ext cx="1287027" cy="65370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97" name="ZoneTexte 196"/>
          <p:cNvSpPr txBox="1"/>
          <p:nvPr/>
        </p:nvSpPr>
        <p:spPr>
          <a:xfrm>
            <a:off x="9222758" y="9338976"/>
            <a:ext cx="1372120" cy="3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Boolean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98" name="Connecteur droit 197"/>
          <p:cNvCxnSpPr/>
          <p:nvPr/>
        </p:nvCxnSpPr>
        <p:spPr>
          <a:xfrm>
            <a:off x="9257779" y="9640375"/>
            <a:ext cx="12870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9258979" y="9927108"/>
            <a:ext cx="12870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ZoneTexte 199"/>
          <p:cNvSpPr txBox="1"/>
          <p:nvPr/>
        </p:nvSpPr>
        <p:spPr>
          <a:xfrm>
            <a:off x="9258979" y="9640375"/>
            <a:ext cx="1301653" cy="28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+value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05" name="Triangle isocèle 204"/>
          <p:cNvSpPr/>
          <p:nvPr/>
        </p:nvSpPr>
        <p:spPr>
          <a:xfrm>
            <a:off x="7433306" y="803943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Triangle isocèle 205"/>
          <p:cNvSpPr/>
          <p:nvPr/>
        </p:nvSpPr>
        <p:spPr>
          <a:xfrm>
            <a:off x="9096851" y="894414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7" name="Connecteur droit 206"/>
          <p:cNvCxnSpPr/>
          <p:nvPr/>
        </p:nvCxnSpPr>
        <p:spPr>
          <a:xfrm>
            <a:off x="5915481" y="8292559"/>
            <a:ext cx="329609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>
            <a:off x="9211572" y="8298635"/>
            <a:ext cx="0" cy="18129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>
            <a:stCxn id="205" idx="3"/>
          </p:cNvCxnSpPr>
          <p:nvPr/>
        </p:nvCxnSpPr>
        <p:spPr>
          <a:xfrm>
            <a:off x="7521429" y="8174209"/>
            <a:ext cx="1371" cy="29964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5915481" y="8292559"/>
            <a:ext cx="0" cy="18129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8668078" y="9228826"/>
            <a:ext cx="1249887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8668078" y="9228826"/>
            <a:ext cx="0" cy="15361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>
            <a:off x="9914416" y="9228826"/>
            <a:ext cx="0" cy="16083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9184919" y="9078919"/>
            <a:ext cx="0" cy="14990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86205" y="3409198"/>
            <a:ext cx="2027116" cy="62132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51183" y="3365737"/>
            <a:ext cx="2161139" cy="31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StatementListContainer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/>
          <p:nvPr/>
        </p:nvCxnSpPr>
        <p:spPr>
          <a:xfrm>
            <a:off x="186205" y="3667136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187405" y="3756805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165885" y="3724515"/>
            <a:ext cx="2050152" cy="28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</a:t>
            </a:r>
            <a:r>
              <a:rPr lang="fr-FR" sz="1200" i="1" dirty="0" err="1" smtClean="0">
                <a:latin typeface="Optima"/>
                <a:cs typeface="Optima"/>
              </a:rPr>
              <a:t>exec</a:t>
            </a:r>
            <a:r>
              <a:rPr lang="fr-FR" sz="1200" i="1" dirty="0" smtClean="0">
                <a:latin typeface="Optima"/>
                <a:cs typeface="Optima"/>
              </a:rPr>
              <a:t>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94444" y="530289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1352449" y="525399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40" name="Connecteur droit 239"/>
          <p:cNvCxnSpPr/>
          <p:nvPr/>
        </p:nvCxnSpPr>
        <p:spPr>
          <a:xfrm>
            <a:off x="1394444" y="556083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1395644" y="56505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1388618" y="562260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180090" y="431719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1138095" y="426829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Method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5" name="Connecteur droit 244"/>
          <p:cNvCxnSpPr/>
          <p:nvPr/>
        </p:nvCxnSpPr>
        <p:spPr>
          <a:xfrm>
            <a:off x="1180090" y="457513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1181290" y="466480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1174264" y="4636902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 flipV="1">
            <a:off x="607644" y="4032633"/>
            <a:ext cx="0" cy="158997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604868" y="5622604"/>
            <a:ext cx="789576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riangle isocèle 251"/>
          <p:cNvSpPr/>
          <p:nvPr/>
        </p:nvSpPr>
        <p:spPr>
          <a:xfrm>
            <a:off x="1300273" y="4030519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/>
          <p:cNvCxnSpPr/>
          <p:nvPr/>
        </p:nvCxnSpPr>
        <p:spPr>
          <a:xfrm flipV="1">
            <a:off x="1391476" y="4165294"/>
            <a:ext cx="0" cy="15164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07644" y="5039328"/>
            <a:ext cx="6848097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2312322" y="4453169"/>
            <a:ext cx="4752678" cy="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550353" y="5568281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59" name="ZoneTexte 258"/>
          <p:cNvSpPr txBox="1"/>
          <p:nvPr/>
        </p:nvSpPr>
        <p:spPr>
          <a:xfrm>
            <a:off x="862417" y="5355742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434571" y="5039328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5064218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61526" y="6325893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32730" y="6291785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4" name="Connecteur droit 263"/>
          <p:cNvCxnSpPr/>
          <p:nvPr/>
        </p:nvCxnSpPr>
        <p:spPr>
          <a:xfrm>
            <a:off x="361526" y="658383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362726" y="667350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ZoneTexte 265"/>
          <p:cNvSpPr txBox="1"/>
          <p:nvPr/>
        </p:nvSpPr>
        <p:spPr>
          <a:xfrm>
            <a:off x="341206" y="6641210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>
            <a:stCxn id="262" idx="0"/>
          </p:cNvCxnSpPr>
          <p:nvPr/>
        </p:nvCxnSpPr>
        <p:spPr>
          <a:xfrm flipV="1">
            <a:off x="885190" y="6167830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1583769" y="6327395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554973" y="629328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0" name="Connecteur droit 269"/>
          <p:cNvCxnSpPr/>
          <p:nvPr/>
        </p:nvCxnSpPr>
        <p:spPr>
          <a:xfrm>
            <a:off x="1583769" y="6585333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1584969" y="667500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1563449" y="6642712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68" idx="0"/>
            <a:endCxn id="296" idx="3"/>
          </p:cNvCxnSpPr>
          <p:nvPr/>
        </p:nvCxnSpPr>
        <p:spPr>
          <a:xfrm flipH="1" flipV="1">
            <a:off x="2107196" y="6034378"/>
            <a:ext cx="237" cy="29301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809203" y="6327003"/>
            <a:ext cx="2018527" cy="65080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2780406" y="6292895"/>
            <a:ext cx="215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LocalVariableStatement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>
            <a:off x="2809203" y="6584941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2810403" y="6674610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>
            <a:off x="2788883" y="6642320"/>
            <a:ext cx="2041466" cy="28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>
            <a:stCxn id="274" idx="0"/>
          </p:cNvCxnSpPr>
          <p:nvPr/>
        </p:nvCxnSpPr>
        <p:spPr>
          <a:xfrm flipV="1">
            <a:off x="3818467" y="6168941"/>
            <a:ext cx="0" cy="15806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>
            <a:off x="885190" y="6169332"/>
            <a:ext cx="2933277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riangle isocèle 295"/>
          <p:cNvSpPr/>
          <p:nvPr/>
        </p:nvSpPr>
        <p:spPr>
          <a:xfrm>
            <a:off x="2019073" y="5899603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1" name="Connecteur droit 300"/>
          <p:cNvCxnSpPr/>
          <p:nvPr/>
        </p:nvCxnSpPr>
        <p:spPr>
          <a:xfrm>
            <a:off x="888458" y="7323748"/>
            <a:ext cx="8027734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>
            <a:off x="2683110" y="5446321"/>
            <a:ext cx="4349941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6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à coins arrondis 184"/>
          <p:cNvSpPr/>
          <p:nvPr/>
        </p:nvSpPr>
        <p:spPr>
          <a:xfrm>
            <a:off x="2615741" y="2132711"/>
            <a:ext cx="4041798" cy="12018593"/>
          </a:xfrm>
          <a:prstGeom prst="roundRect">
            <a:avLst>
              <a:gd name="adj" fmla="val 6393"/>
            </a:avLst>
          </a:prstGeom>
          <a:solidFill>
            <a:schemeClr val="accent6">
              <a:lumMod val="20000"/>
              <a:lumOff val="80000"/>
            </a:schemeClr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801746" y="6124630"/>
            <a:ext cx="3532784" cy="5008937"/>
          </a:xfrm>
          <a:prstGeom prst="roundRect">
            <a:avLst>
              <a:gd name="adj" fmla="val 6393"/>
            </a:avLst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242801" y="356897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rgbClr val="000000"/>
                </a:solidFill>
                <a:latin typeface="Avenir Book"/>
                <a:cs typeface="Avenir Book"/>
              </a:rPr>
              <a:t>X</a:t>
            </a:r>
          </a:p>
        </p:txBody>
      </p:sp>
      <p:sp>
        <p:nvSpPr>
          <p:cNvPr id="6" name="Ellipse 5"/>
          <p:cNvSpPr/>
          <p:nvPr/>
        </p:nvSpPr>
        <p:spPr>
          <a:xfrm>
            <a:off x="4242801" y="4767938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Y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554771" y="8917085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O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936808" y="887973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P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242801" y="10264760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56970" y="6126398"/>
            <a:ext cx="560286" cy="477054"/>
          </a:xfrm>
          <a:prstGeom prst="rect">
            <a:avLst/>
          </a:prstGeom>
          <a:noFill/>
          <a:ln w="31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T</a:t>
            </a:r>
            <a:endParaRPr lang="fr-FR" sz="2500" dirty="0">
              <a:latin typeface="Optima"/>
              <a:cs typeface="Optima"/>
            </a:endParaRPr>
          </a:p>
        </p:txBody>
      </p:sp>
      <p:cxnSp>
        <p:nvCxnSpPr>
          <p:cNvPr id="15" name="Connecteur droit avec flèche 14"/>
          <p:cNvCxnSpPr>
            <a:stCxn id="5" idx="4"/>
            <a:endCxn id="6" idx="0"/>
          </p:cNvCxnSpPr>
          <p:nvPr/>
        </p:nvCxnSpPr>
        <p:spPr>
          <a:xfrm>
            <a:off x="4522944" y="4147934"/>
            <a:ext cx="0" cy="620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522944" y="5356544"/>
            <a:ext cx="0" cy="7326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28" idx="3"/>
            <a:endCxn id="8" idx="0"/>
          </p:cNvCxnSpPr>
          <p:nvPr/>
        </p:nvCxnSpPr>
        <p:spPr>
          <a:xfrm flipH="1">
            <a:off x="3834914" y="7921229"/>
            <a:ext cx="569175" cy="99585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8" idx="5"/>
            <a:endCxn id="9" idx="0"/>
          </p:cNvCxnSpPr>
          <p:nvPr/>
        </p:nvCxnSpPr>
        <p:spPr>
          <a:xfrm>
            <a:off x="4641799" y="7921229"/>
            <a:ext cx="575152" cy="9585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4"/>
            <a:endCxn id="11" idx="1"/>
          </p:cNvCxnSpPr>
          <p:nvPr/>
        </p:nvCxnSpPr>
        <p:spPr>
          <a:xfrm>
            <a:off x="3834914" y="9496046"/>
            <a:ext cx="489939" cy="85350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4"/>
            <a:endCxn id="11" idx="7"/>
          </p:cNvCxnSpPr>
          <p:nvPr/>
        </p:nvCxnSpPr>
        <p:spPr>
          <a:xfrm flipH="1">
            <a:off x="4721035" y="9458694"/>
            <a:ext cx="495916" cy="89085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565818" y="1168454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>
                <a:solidFill>
                  <a:srgbClr val="000000"/>
                </a:solidFill>
                <a:latin typeface="Optima"/>
                <a:cs typeface="Optima"/>
              </a:rPr>
              <a:t>W</a:t>
            </a:r>
            <a:endParaRPr lang="fr-FR" sz="23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571797" y="1303183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K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37" name="Connecteur droit avec flèche 36"/>
          <p:cNvCxnSpPr>
            <a:endCxn id="35" idx="1"/>
          </p:cNvCxnSpPr>
          <p:nvPr/>
        </p:nvCxnSpPr>
        <p:spPr>
          <a:xfrm>
            <a:off x="5367727" y="11133567"/>
            <a:ext cx="280143" cy="6357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1" idx="4"/>
            <a:endCxn id="36" idx="1"/>
          </p:cNvCxnSpPr>
          <p:nvPr/>
        </p:nvCxnSpPr>
        <p:spPr>
          <a:xfrm>
            <a:off x="4522944" y="10843721"/>
            <a:ext cx="1130905" cy="227289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stCxn id="35" idx="4"/>
            <a:endCxn id="36" idx="0"/>
          </p:cNvCxnSpPr>
          <p:nvPr/>
        </p:nvCxnSpPr>
        <p:spPr>
          <a:xfrm>
            <a:off x="5845961" y="12263502"/>
            <a:ext cx="5979" cy="7683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orme libre 63"/>
          <p:cNvSpPr/>
          <p:nvPr/>
        </p:nvSpPr>
        <p:spPr>
          <a:xfrm rot="20046475">
            <a:off x="3915201" y="3926348"/>
            <a:ext cx="599891" cy="1077705"/>
          </a:xfrm>
          <a:custGeom>
            <a:avLst/>
            <a:gdLst>
              <a:gd name="connsiteX0" fmla="*/ 997308 w 997308"/>
              <a:gd name="connsiteY0" fmla="*/ 0 h 989837"/>
              <a:gd name="connsiteX1" fmla="*/ 82175 w 997308"/>
              <a:gd name="connsiteY1" fmla="*/ 186761 h 989837"/>
              <a:gd name="connsiteX2" fmla="*/ 100851 w 997308"/>
              <a:gd name="connsiteY2" fmla="*/ 989837 h 98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308" h="989837">
                <a:moveTo>
                  <a:pt x="997308" y="0"/>
                </a:moveTo>
                <a:cubicBezTo>
                  <a:pt x="614446" y="10894"/>
                  <a:pt x="231584" y="21788"/>
                  <a:pt x="82175" y="186761"/>
                </a:cubicBezTo>
                <a:cubicBezTo>
                  <a:pt x="-67234" y="351734"/>
                  <a:pt x="16808" y="670785"/>
                  <a:pt x="100851" y="989837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orme libre 64"/>
          <p:cNvSpPr/>
          <p:nvPr/>
        </p:nvSpPr>
        <p:spPr>
          <a:xfrm>
            <a:off x="3940361" y="5312082"/>
            <a:ext cx="445052" cy="2403744"/>
          </a:xfrm>
          <a:custGeom>
            <a:avLst/>
            <a:gdLst>
              <a:gd name="connsiteX0" fmla="*/ 355479 w 355479"/>
              <a:gd name="connsiteY0" fmla="*/ 0 h 1176600"/>
              <a:gd name="connsiteX1" fmla="*/ 631 w 355479"/>
              <a:gd name="connsiteY1" fmla="*/ 504257 h 1176600"/>
              <a:gd name="connsiteX2" fmla="*/ 262098 w 355479"/>
              <a:gd name="connsiteY2" fmla="*/ 1176600 h 11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9" h="1176600">
                <a:moveTo>
                  <a:pt x="355479" y="0"/>
                </a:moveTo>
                <a:cubicBezTo>
                  <a:pt x="185836" y="154078"/>
                  <a:pt x="16194" y="308157"/>
                  <a:pt x="631" y="504257"/>
                </a:cubicBezTo>
                <a:cubicBezTo>
                  <a:pt x="-14932" y="700357"/>
                  <a:pt x="262098" y="1176600"/>
                  <a:pt x="262098" y="1176600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orme libre 65"/>
          <p:cNvSpPr/>
          <p:nvPr/>
        </p:nvSpPr>
        <p:spPr>
          <a:xfrm>
            <a:off x="4762744" y="7743866"/>
            <a:ext cx="1449398" cy="1241940"/>
          </a:xfrm>
          <a:custGeom>
            <a:avLst/>
            <a:gdLst>
              <a:gd name="connsiteX0" fmla="*/ 0 w 1029634"/>
              <a:gd name="connsiteY0" fmla="*/ 0 h 1232628"/>
              <a:gd name="connsiteX1" fmla="*/ 1008514 w 1029634"/>
              <a:gd name="connsiteY1" fmla="*/ 224114 h 1232628"/>
              <a:gd name="connsiteX2" fmla="*/ 709695 w 1029634"/>
              <a:gd name="connsiteY2" fmla="*/ 1232628 h 1232628"/>
              <a:gd name="connsiteX0" fmla="*/ 0 w 1449398"/>
              <a:gd name="connsiteY0" fmla="*/ 9312 h 1241940"/>
              <a:gd name="connsiteX1" fmla="*/ 1438066 w 1449398"/>
              <a:gd name="connsiteY1" fmla="*/ 140045 h 1241940"/>
              <a:gd name="connsiteX2" fmla="*/ 709695 w 1449398"/>
              <a:gd name="connsiteY2" fmla="*/ 1241940 h 124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398" h="1241940">
                <a:moveTo>
                  <a:pt x="0" y="9312"/>
                </a:moveTo>
                <a:cubicBezTo>
                  <a:pt x="445116" y="18650"/>
                  <a:pt x="1319784" y="-65393"/>
                  <a:pt x="1438066" y="140045"/>
                </a:cubicBezTo>
                <a:cubicBezTo>
                  <a:pt x="1556348" y="345483"/>
                  <a:pt x="709695" y="1241940"/>
                  <a:pt x="709695" y="1241940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4818773" y="9359330"/>
            <a:ext cx="857870" cy="1251304"/>
          </a:xfrm>
          <a:custGeom>
            <a:avLst/>
            <a:gdLst>
              <a:gd name="connsiteX0" fmla="*/ 634990 w 857870"/>
              <a:gd name="connsiteY0" fmla="*/ 0 h 1251304"/>
              <a:gd name="connsiteX1" fmla="*/ 821752 w 857870"/>
              <a:gd name="connsiteY1" fmla="*/ 765723 h 1251304"/>
              <a:gd name="connsiteX2" fmla="*/ 0 w 857870"/>
              <a:gd name="connsiteY2" fmla="*/ 1251304 h 12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870" h="1251304">
                <a:moveTo>
                  <a:pt x="634990" y="0"/>
                </a:moveTo>
                <a:cubicBezTo>
                  <a:pt x="781287" y="278586"/>
                  <a:pt x="927584" y="557172"/>
                  <a:pt x="821752" y="765723"/>
                </a:cubicBezTo>
                <a:cubicBezTo>
                  <a:pt x="715920" y="974274"/>
                  <a:pt x="0" y="1251304"/>
                  <a:pt x="0" y="1251304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orme libre 69"/>
          <p:cNvSpPr/>
          <p:nvPr/>
        </p:nvSpPr>
        <p:spPr>
          <a:xfrm>
            <a:off x="4215147" y="10760043"/>
            <a:ext cx="1350673" cy="2558637"/>
          </a:xfrm>
          <a:custGeom>
            <a:avLst/>
            <a:gdLst>
              <a:gd name="connsiteX0" fmla="*/ 80693 w 1350673"/>
              <a:gd name="connsiteY0" fmla="*/ 0 h 2558637"/>
              <a:gd name="connsiteX1" fmla="*/ 136721 w 1350673"/>
              <a:gd name="connsiteY1" fmla="*/ 1456742 h 2558637"/>
              <a:gd name="connsiteX2" fmla="*/ 1350673 w 1350673"/>
              <a:gd name="connsiteY2" fmla="*/ 2558637 h 25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673" h="2558637">
                <a:moveTo>
                  <a:pt x="80693" y="0"/>
                </a:moveTo>
                <a:cubicBezTo>
                  <a:pt x="2875" y="515151"/>
                  <a:pt x="-74942" y="1030303"/>
                  <a:pt x="136721" y="1456742"/>
                </a:cubicBezTo>
                <a:cubicBezTo>
                  <a:pt x="348384" y="1883181"/>
                  <a:pt x="1350673" y="2558637"/>
                  <a:pt x="1350673" y="2558637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4553497" y="4183812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4561728" y="5387482"/>
            <a:ext cx="236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</a:t>
            </a:r>
            <a:r>
              <a:rPr lang="fr-FR" sz="2000" dirty="0">
                <a:latin typeface="Courier New"/>
                <a:cs typeface="Courier New"/>
              </a:rPr>
              <a:t>2</a:t>
            </a:r>
            <a:r>
              <a:rPr lang="fr-FR" sz="2000" dirty="0" smtClean="0">
                <a:latin typeface="Courier New"/>
                <a:cs typeface="Courier New"/>
              </a:rPr>
              <a:t>/x=1;y=x+1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3144005" y="8043752"/>
            <a:ext cx="102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[y=1]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859801" y="7964602"/>
            <a:ext cx="99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[y&gt;1]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601201" y="9739653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989220" y="9710674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515770" y="11170919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497063" y="11574321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833260" y="12189178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128" name="Ellipse 127"/>
          <p:cNvSpPr/>
          <p:nvPr/>
        </p:nvSpPr>
        <p:spPr>
          <a:xfrm>
            <a:off x="4354858" y="7618347"/>
            <a:ext cx="336172" cy="3548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ZoneTexte 186"/>
          <p:cNvSpPr txBox="1"/>
          <p:nvPr/>
        </p:nvSpPr>
        <p:spPr>
          <a:xfrm>
            <a:off x="2273715" y="1728802"/>
            <a:ext cx="444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latin typeface="Optima"/>
                <a:cs typeface="Optima"/>
              </a:rPr>
              <a:t>UML: State Machines</a:t>
            </a:r>
            <a:endParaRPr lang="fr-FR" sz="3000" b="1" dirty="0">
              <a:latin typeface="Optima"/>
              <a:cs typeface="Optima"/>
            </a:endParaRPr>
          </a:p>
        </p:txBody>
      </p:sp>
      <p:cxnSp>
        <p:nvCxnSpPr>
          <p:cNvPr id="173" name="Connecteur droit avec flèche 172"/>
          <p:cNvCxnSpPr>
            <a:stCxn id="176" idx="4"/>
          </p:cNvCxnSpPr>
          <p:nvPr/>
        </p:nvCxnSpPr>
        <p:spPr>
          <a:xfrm flipH="1">
            <a:off x="4534272" y="3092729"/>
            <a:ext cx="5980" cy="4610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Ellipse 175"/>
          <p:cNvSpPr/>
          <p:nvPr/>
        </p:nvSpPr>
        <p:spPr>
          <a:xfrm>
            <a:off x="4260109" y="2513768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03" name="Connecteur droit avec flèche 202"/>
          <p:cNvCxnSpPr>
            <a:stCxn id="204" idx="4"/>
            <a:endCxn id="128" idx="0"/>
          </p:cNvCxnSpPr>
          <p:nvPr/>
        </p:nvCxnSpPr>
        <p:spPr>
          <a:xfrm flipH="1">
            <a:off x="4522944" y="7018021"/>
            <a:ext cx="153" cy="6003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Ellipse 203"/>
          <p:cNvSpPr/>
          <p:nvPr/>
        </p:nvSpPr>
        <p:spPr>
          <a:xfrm>
            <a:off x="4242954" y="6439060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52" name="Rectangle à coins arrondis 151"/>
          <p:cNvSpPr/>
          <p:nvPr/>
        </p:nvSpPr>
        <p:spPr>
          <a:xfrm>
            <a:off x="7169243" y="2099267"/>
            <a:ext cx="4041798" cy="12018593"/>
          </a:xfrm>
          <a:prstGeom prst="roundRect">
            <a:avLst>
              <a:gd name="adj" fmla="val 6393"/>
            </a:avLst>
          </a:prstGeom>
          <a:solidFill>
            <a:schemeClr val="accent3">
              <a:lumMod val="20000"/>
              <a:lumOff val="80000"/>
            </a:schemeClr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à coins arrondis 189"/>
          <p:cNvSpPr/>
          <p:nvPr/>
        </p:nvSpPr>
        <p:spPr>
          <a:xfrm>
            <a:off x="7355248" y="6091186"/>
            <a:ext cx="3532784" cy="5008937"/>
          </a:xfrm>
          <a:prstGeom prst="roundRect">
            <a:avLst>
              <a:gd name="adj" fmla="val 6393"/>
            </a:avLst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Ellipse 192"/>
          <p:cNvSpPr/>
          <p:nvPr/>
        </p:nvSpPr>
        <p:spPr>
          <a:xfrm>
            <a:off x="8796303" y="3535529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rgbClr val="000000"/>
                </a:solidFill>
                <a:latin typeface="Avenir Book"/>
                <a:cs typeface="Avenir Book"/>
              </a:rPr>
              <a:t>X</a:t>
            </a:r>
          </a:p>
        </p:txBody>
      </p:sp>
      <p:sp>
        <p:nvSpPr>
          <p:cNvPr id="194" name="Ellipse 193"/>
          <p:cNvSpPr/>
          <p:nvPr/>
        </p:nvSpPr>
        <p:spPr>
          <a:xfrm>
            <a:off x="8796303" y="4734494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Y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95" name="Ellipse 194"/>
          <p:cNvSpPr/>
          <p:nvPr/>
        </p:nvSpPr>
        <p:spPr>
          <a:xfrm>
            <a:off x="8108273" y="888364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O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9490310" y="8846289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P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05" name="Ellipse 204"/>
          <p:cNvSpPr/>
          <p:nvPr/>
        </p:nvSpPr>
        <p:spPr>
          <a:xfrm>
            <a:off x="8796303" y="10231316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10310472" y="6092954"/>
            <a:ext cx="560286" cy="477054"/>
          </a:xfrm>
          <a:prstGeom prst="rect">
            <a:avLst/>
          </a:prstGeom>
          <a:noFill/>
          <a:ln w="31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T</a:t>
            </a:r>
            <a:endParaRPr lang="fr-FR" sz="2500" dirty="0">
              <a:latin typeface="Optima"/>
              <a:cs typeface="Optima"/>
            </a:endParaRPr>
          </a:p>
        </p:txBody>
      </p:sp>
      <p:cxnSp>
        <p:nvCxnSpPr>
          <p:cNvPr id="207" name="Connecteur droit avec flèche 206"/>
          <p:cNvCxnSpPr>
            <a:stCxn id="193" idx="4"/>
            <a:endCxn id="194" idx="0"/>
          </p:cNvCxnSpPr>
          <p:nvPr/>
        </p:nvCxnSpPr>
        <p:spPr>
          <a:xfrm>
            <a:off x="9076446" y="4114490"/>
            <a:ext cx="0" cy="620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>
            <a:off x="9076446" y="5323100"/>
            <a:ext cx="0" cy="7326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>
            <a:endCxn id="195" idx="0"/>
          </p:cNvCxnSpPr>
          <p:nvPr/>
        </p:nvCxnSpPr>
        <p:spPr>
          <a:xfrm flipH="1">
            <a:off x="8388416" y="7887785"/>
            <a:ext cx="569175" cy="99585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>
            <a:endCxn id="196" idx="0"/>
          </p:cNvCxnSpPr>
          <p:nvPr/>
        </p:nvCxnSpPr>
        <p:spPr>
          <a:xfrm>
            <a:off x="9195301" y="7887785"/>
            <a:ext cx="575152" cy="9585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>
            <a:stCxn id="195" idx="4"/>
            <a:endCxn id="205" idx="1"/>
          </p:cNvCxnSpPr>
          <p:nvPr/>
        </p:nvCxnSpPr>
        <p:spPr>
          <a:xfrm>
            <a:off x="8388416" y="9462602"/>
            <a:ext cx="489939" cy="85350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>
            <a:stCxn id="196" idx="4"/>
            <a:endCxn id="205" idx="7"/>
          </p:cNvCxnSpPr>
          <p:nvPr/>
        </p:nvCxnSpPr>
        <p:spPr>
          <a:xfrm flipH="1">
            <a:off x="9274537" y="9425250"/>
            <a:ext cx="495916" cy="89085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Ellipse 212"/>
          <p:cNvSpPr/>
          <p:nvPr/>
        </p:nvSpPr>
        <p:spPr>
          <a:xfrm>
            <a:off x="10119320" y="11651097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>
                <a:solidFill>
                  <a:srgbClr val="000000"/>
                </a:solidFill>
                <a:latin typeface="Optima"/>
                <a:cs typeface="Optima"/>
              </a:rPr>
              <a:t>W</a:t>
            </a:r>
            <a:endParaRPr lang="fr-FR" sz="23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14" name="Ellipse 213"/>
          <p:cNvSpPr/>
          <p:nvPr/>
        </p:nvSpPr>
        <p:spPr>
          <a:xfrm>
            <a:off x="10125299" y="12998387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K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15" name="Connecteur droit avec flèche 214"/>
          <p:cNvCxnSpPr>
            <a:endCxn id="213" idx="1"/>
          </p:cNvCxnSpPr>
          <p:nvPr/>
        </p:nvCxnSpPr>
        <p:spPr>
          <a:xfrm>
            <a:off x="9921229" y="11100123"/>
            <a:ext cx="280143" cy="6357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avec flèche 215"/>
          <p:cNvCxnSpPr>
            <a:stCxn id="205" idx="4"/>
            <a:endCxn id="214" idx="1"/>
          </p:cNvCxnSpPr>
          <p:nvPr/>
        </p:nvCxnSpPr>
        <p:spPr>
          <a:xfrm>
            <a:off x="9076446" y="10810277"/>
            <a:ext cx="1130905" cy="227289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/>
          <p:cNvCxnSpPr>
            <a:stCxn id="213" idx="4"/>
            <a:endCxn id="214" idx="0"/>
          </p:cNvCxnSpPr>
          <p:nvPr/>
        </p:nvCxnSpPr>
        <p:spPr>
          <a:xfrm>
            <a:off x="10399463" y="12230058"/>
            <a:ext cx="5979" cy="7683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Forme libre 217"/>
          <p:cNvSpPr/>
          <p:nvPr/>
        </p:nvSpPr>
        <p:spPr>
          <a:xfrm rot="20046475">
            <a:off x="8468703" y="3892904"/>
            <a:ext cx="599891" cy="1077705"/>
          </a:xfrm>
          <a:custGeom>
            <a:avLst/>
            <a:gdLst>
              <a:gd name="connsiteX0" fmla="*/ 997308 w 997308"/>
              <a:gd name="connsiteY0" fmla="*/ 0 h 989837"/>
              <a:gd name="connsiteX1" fmla="*/ 82175 w 997308"/>
              <a:gd name="connsiteY1" fmla="*/ 186761 h 989837"/>
              <a:gd name="connsiteX2" fmla="*/ 100851 w 997308"/>
              <a:gd name="connsiteY2" fmla="*/ 989837 h 98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308" h="989837">
                <a:moveTo>
                  <a:pt x="997308" y="0"/>
                </a:moveTo>
                <a:cubicBezTo>
                  <a:pt x="614446" y="10894"/>
                  <a:pt x="231584" y="21788"/>
                  <a:pt x="82175" y="186761"/>
                </a:cubicBezTo>
                <a:cubicBezTo>
                  <a:pt x="-67234" y="351734"/>
                  <a:pt x="16808" y="670785"/>
                  <a:pt x="100851" y="989837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orme libre 218"/>
          <p:cNvSpPr/>
          <p:nvPr/>
        </p:nvSpPr>
        <p:spPr>
          <a:xfrm>
            <a:off x="8493863" y="5278638"/>
            <a:ext cx="445052" cy="2403744"/>
          </a:xfrm>
          <a:custGeom>
            <a:avLst/>
            <a:gdLst>
              <a:gd name="connsiteX0" fmla="*/ 355479 w 355479"/>
              <a:gd name="connsiteY0" fmla="*/ 0 h 1176600"/>
              <a:gd name="connsiteX1" fmla="*/ 631 w 355479"/>
              <a:gd name="connsiteY1" fmla="*/ 504257 h 1176600"/>
              <a:gd name="connsiteX2" fmla="*/ 262098 w 355479"/>
              <a:gd name="connsiteY2" fmla="*/ 1176600 h 11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9" h="1176600">
                <a:moveTo>
                  <a:pt x="355479" y="0"/>
                </a:moveTo>
                <a:cubicBezTo>
                  <a:pt x="185836" y="154078"/>
                  <a:pt x="16194" y="308157"/>
                  <a:pt x="631" y="504257"/>
                </a:cubicBezTo>
                <a:cubicBezTo>
                  <a:pt x="-14932" y="700357"/>
                  <a:pt x="262098" y="1176600"/>
                  <a:pt x="262098" y="1176600"/>
                </a:cubicBezTo>
              </a:path>
            </a:pathLst>
          </a:custGeom>
          <a:ln w="9525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Forme libre 219"/>
          <p:cNvSpPr/>
          <p:nvPr/>
        </p:nvSpPr>
        <p:spPr>
          <a:xfrm>
            <a:off x="9316246" y="7710422"/>
            <a:ext cx="1449398" cy="1241940"/>
          </a:xfrm>
          <a:custGeom>
            <a:avLst/>
            <a:gdLst>
              <a:gd name="connsiteX0" fmla="*/ 0 w 1029634"/>
              <a:gd name="connsiteY0" fmla="*/ 0 h 1232628"/>
              <a:gd name="connsiteX1" fmla="*/ 1008514 w 1029634"/>
              <a:gd name="connsiteY1" fmla="*/ 224114 h 1232628"/>
              <a:gd name="connsiteX2" fmla="*/ 709695 w 1029634"/>
              <a:gd name="connsiteY2" fmla="*/ 1232628 h 1232628"/>
              <a:gd name="connsiteX0" fmla="*/ 0 w 1449398"/>
              <a:gd name="connsiteY0" fmla="*/ 9312 h 1241940"/>
              <a:gd name="connsiteX1" fmla="*/ 1438066 w 1449398"/>
              <a:gd name="connsiteY1" fmla="*/ 140045 h 1241940"/>
              <a:gd name="connsiteX2" fmla="*/ 709695 w 1449398"/>
              <a:gd name="connsiteY2" fmla="*/ 1241940 h 124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398" h="1241940">
                <a:moveTo>
                  <a:pt x="0" y="9312"/>
                </a:moveTo>
                <a:cubicBezTo>
                  <a:pt x="445116" y="18650"/>
                  <a:pt x="1319784" y="-65393"/>
                  <a:pt x="1438066" y="140045"/>
                </a:cubicBezTo>
                <a:cubicBezTo>
                  <a:pt x="1556348" y="345483"/>
                  <a:pt x="709695" y="1241940"/>
                  <a:pt x="709695" y="1241940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Forme libre 220"/>
          <p:cNvSpPr/>
          <p:nvPr/>
        </p:nvSpPr>
        <p:spPr>
          <a:xfrm>
            <a:off x="9372275" y="9325886"/>
            <a:ext cx="857870" cy="1251304"/>
          </a:xfrm>
          <a:custGeom>
            <a:avLst/>
            <a:gdLst>
              <a:gd name="connsiteX0" fmla="*/ 634990 w 857870"/>
              <a:gd name="connsiteY0" fmla="*/ 0 h 1251304"/>
              <a:gd name="connsiteX1" fmla="*/ 821752 w 857870"/>
              <a:gd name="connsiteY1" fmla="*/ 765723 h 1251304"/>
              <a:gd name="connsiteX2" fmla="*/ 0 w 857870"/>
              <a:gd name="connsiteY2" fmla="*/ 1251304 h 12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870" h="1251304">
                <a:moveTo>
                  <a:pt x="634990" y="0"/>
                </a:moveTo>
                <a:cubicBezTo>
                  <a:pt x="781287" y="278586"/>
                  <a:pt x="927584" y="557172"/>
                  <a:pt x="821752" y="765723"/>
                </a:cubicBezTo>
                <a:cubicBezTo>
                  <a:pt x="715920" y="974274"/>
                  <a:pt x="0" y="1251304"/>
                  <a:pt x="0" y="1251304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Forme libre 221"/>
          <p:cNvSpPr/>
          <p:nvPr/>
        </p:nvSpPr>
        <p:spPr>
          <a:xfrm>
            <a:off x="8768649" y="10726599"/>
            <a:ext cx="1350673" cy="2558637"/>
          </a:xfrm>
          <a:custGeom>
            <a:avLst/>
            <a:gdLst>
              <a:gd name="connsiteX0" fmla="*/ 80693 w 1350673"/>
              <a:gd name="connsiteY0" fmla="*/ 0 h 2558637"/>
              <a:gd name="connsiteX1" fmla="*/ 136721 w 1350673"/>
              <a:gd name="connsiteY1" fmla="*/ 1456742 h 2558637"/>
              <a:gd name="connsiteX2" fmla="*/ 1350673 w 1350673"/>
              <a:gd name="connsiteY2" fmla="*/ 2558637 h 25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673" h="2558637">
                <a:moveTo>
                  <a:pt x="80693" y="0"/>
                </a:moveTo>
                <a:cubicBezTo>
                  <a:pt x="2875" y="515151"/>
                  <a:pt x="-74942" y="1030303"/>
                  <a:pt x="136721" y="1456742"/>
                </a:cubicBezTo>
                <a:cubicBezTo>
                  <a:pt x="348384" y="1883181"/>
                  <a:pt x="1350673" y="2558637"/>
                  <a:pt x="1350673" y="2558637"/>
                </a:cubicBezTo>
              </a:path>
            </a:pathLst>
          </a:custGeom>
          <a:ln w="6350" cmpd="sng">
            <a:solidFill>
              <a:srgbClr val="FF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ZoneTexte 222"/>
          <p:cNvSpPr txBox="1"/>
          <p:nvPr/>
        </p:nvSpPr>
        <p:spPr>
          <a:xfrm>
            <a:off x="9106999" y="4150368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9115230" y="5354038"/>
            <a:ext cx="236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</a:t>
            </a:r>
            <a:r>
              <a:rPr lang="fr-FR" sz="2000" dirty="0">
                <a:latin typeface="Courier New"/>
                <a:cs typeface="Courier New"/>
              </a:rPr>
              <a:t>2</a:t>
            </a:r>
            <a:r>
              <a:rPr lang="fr-FR" sz="2000" dirty="0" smtClean="0">
                <a:latin typeface="Courier New"/>
                <a:cs typeface="Courier New"/>
              </a:rPr>
              <a:t>/x=1;y=x+1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7697507" y="8010308"/>
            <a:ext cx="102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[y=1]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9413303" y="7931158"/>
            <a:ext cx="99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[y&gt;1]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8154703" y="9706209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9542722" y="9677230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0069272" y="11137475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9050565" y="11540877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10386762" y="12155734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6827217" y="1695358"/>
            <a:ext cx="444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latin typeface="Optima"/>
                <a:cs typeface="Optima"/>
              </a:rPr>
              <a:t>Rhapsody</a:t>
            </a:r>
            <a:endParaRPr lang="fr-FR" sz="3000" b="1" dirty="0">
              <a:latin typeface="Optima"/>
              <a:cs typeface="Optima"/>
            </a:endParaRPr>
          </a:p>
        </p:txBody>
      </p:sp>
      <p:cxnSp>
        <p:nvCxnSpPr>
          <p:cNvPr id="234" name="Connecteur droit avec flèche 233"/>
          <p:cNvCxnSpPr>
            <a:stCxn id="235" idx="4"/>
          </p:cNvCxnSpPr>
          <p:nvPr/>
        </p:nvCxnSpPr>
        <p:spPr>
          <a:xfrm flipH="1">
            <a:off x="9087774" y="3059285"/>
            <a:ext cx="5980" cy="4610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Ellipse 234"/>
          <p:cNvSpPr/>
          <p:nvPr/>
        </p:nvSpPr>
        <p:spPr>
          <a:xfrm>
            <a:off x="8813611" y="2480324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36" name="Connecteur droit avec flèche 235"/>
          <p:cNvCxnSpPr>
            <a:stCxn id="237" idx="4"/>
          </p:cNvCxnSpPr>
          <p:nvPr/>
        </p:nvCxnSpPr>
        <p:spPr>
          <a:xfrm flipH="1">
            <a:off x="9076446" y="6984577"/>
            <a:ext cx="153" cy="6003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Ellipse 236"/>
          <p:cNvSpPr/>
          <p:nvPr/>
        </p:nvSpPr>
        <p:spPr>
          <a:xfrm>
            <a:off x="8796456" y="6405616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38" name="Ellipse 237"/>
          <p:cNvSpPr/>
          <p:nvPr/>
        </p:nvSpPr>
        <p:spPr>
          <a:xfrm>
            <a:off x="8801396" y="7602917"/>
            <a:ext cx="560286" cy="578961"/>
          </a:xfrm>
          <a:prstGeom prst="ellipse">
            <a:avLst/>
          </a:prstGeom>
          <a:pattFill prst="pct5">
            <a:fgClr>
              <a:srgbClr val="FFFF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endParaRPr lang="fr-FR" sz="25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39" name="Rectangle à coins arrondis 238"/>
          <p:cNvSpPr/>
          <p:nvPr/>
        </p:nvSpPr>
        <p:spPr>
          <a:xfrm>
            <a:off x="11719509" y="2132711"/>
            <a:ext cx="4041798" cy="12018593"/>
          </a:xfrm>
          <a:prstGeom prst="roundRect">
            <a:avLst>
              <a:gd name="adj" fmla="val 6393"/>
            </a:avLst>
          </a:prstGeom>
          <a:solidFill>
            <a:schemeClr val="accent1">
              <a:lumMod val="20000"/>
              <a:lumOff val="80000"/>
            </a:schemeClr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Rectangle à coins arrondis 239"/>
          <p:cNvSpPr/>
          <p:nvPr/>
        </p:nvSpPr>
        <p:spPr>
          <a:xfrm>
            <a:off x="11905514" y="6124630"/>
            <a:ext cx="3532784" cy="5008937"/>
          </a:xfrm>
          <a:prstGeom prst="roundRect">
            <a:avLst>
              <a:gd name="adj" fmla="val 6393"/>
            </a:avLst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Ellipse 240"/>
          <p:cNvSpPr/>
          <p:nvPr/>
        </p:nvSpPr>
        <p:spPr>
          <a:xfrm>
            <a:off x="13346569" y="356897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>
                <a:solidFill>
                  <a:srgbClr val="000000"/>
                </a:solidFill>
                <a:latin typeface="Avenir Book"/>
                <a:cs typeface="Avenir Book"/>
              </a:rPr>
              <a:t>X</a:t>
            </a:r>
          </a:p>
        </p:txBody>
      </p:sp>
      <p:sp>
        <p:nvSpPr>
          <p:cNvPr id="242" name="Ellipse 241"/>
          <p:cNvSpPr/>
          <p:nvPr/>
        </p:nvSpPr>
        <p:spPr>
          <a:xfrm>
            <a:off x="13346569" y="4767938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Y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3" name="Ellipse 242"/>
          <p:cNvSpPr/>
          <p:nvPr/>
        </p:nvSpPr>
        <p:spPr>
          <a:xfrm>
            <a:off x="12658539" y="8917085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O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4" name="Ellipse 243"/>
          <p:cNvSpPr/>
          <p:nvPr/>
        </p:nvSpPr>
        <p:spPr>
          <a:xfrm>
            <a:off x="14040576" y="8879733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P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5" name="Ellipse 244"/>
          <p:cNvSpPr/>
          <p:nvPr/>
        </p:nvSpPr>
        <p:spPr>
          <a:xfrm>
            <a:off x="13346569" y="10264760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R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14860738" y="6126398"/>
            <a:ext cx="560286" cy="477054"/>
          </a:xfrm>
          <a:prstGeom prst="rect">
            <a:avLst/>
          </a:prstGeom>
          <a:noFill/>
          <a:ln w="3175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T</a:t>
            </a:r>
            <a:endParaRPr lang="fr-FR" sz="2500" dirty="0">
              <a:latin typeface="Optima"/>
              <a:cs typeface="Optima"/>
            </a:endParaRPr>
          </a:p>
        </p:txBody>
      </p:sp>
      <p:cxnSp>
        <p:nvCxnSpPr>
          <p:cNvPr id="247" name="Connecteur droit avec flèche 246"/>
          <p:cNvCxnSpPr>
            <a:stCxn id="241" idx="4"/>
            <a:endCxn id="242" idx="0"/>
          </p:cNvCxnSpPr>
          <p:nvPr/>
        </p:nvCxnSpPr>
        <p:spPr>
          <a:xfrm>
            <a:off x="13626712" y="4147934"/>
            <a:ext cx="0" cy="620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13626712" y="5356544"/>
            <a:ext cx="0" cy="73264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>
            <a:endCxn id="243" idx="0"/>
          </p:cNvCxnSpPr>
          <p:nvPr/>
        </p:nvCxnSpPr>
        <p:spPr>
          <a:xfrm flipH="1">
            <a:off x="12938682" y="7921229"/>
            <a:ext cx="569175" cy="99585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>
            <a:endCxn id="244" idx="0"/>
          </p:cNvCxnSpPr>
          <p:nvPr/>
        </p:nvCxnSpPr>
        <p:spPr>
          <a:xfrm>
            <a:off x="13745567" y="7921229"/>
            <a:ext cx="575152" cy="9585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>
            <a:stCxn id="243" idx="4"/>
            <a:endCxn id="245" idx="1"/>
          </p:cNvCxnSpPr>
          <p:nvPr/>
        </p:nvCxnSpPr>
        <p:spPr>
          <a:xfrm>
            <a:off x="12938682" y="9496046"/>
            <a:ext cx="489939" cy="85350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/>
          <p:cNvCxnSpPr>
            <a:stCxn id="244" idx="4"/>
            <a:endCxn id="245" idx="7"/>
          </p:cNvCxnSpPr>
          <p:nvPr/>
        </p:nvCxnSpPr>
        <p:spPr>
          <a:xfrm flipH="1">
            <a:off x="13824803" y="9458694"/>
            <a:ext cx="495916" cy="89085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Ellipse 252"/>
          <p:cNvSpPr/>
          <p:nvPr/>
        </p:nvSpPr>
        <p:spPr>
          <a:xfrm>
            <a:off x="14669586" y="1168454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dirty="0" smtClean="0">
                <a:solidFill>
                  <a:srgbClr val="000000"/>
                </a:solidFill>
                <a:latin typeface="Optima"/>
                <a:cs typeface="Optima"/>
              </a:rPr>
              <a:t>W</a:t>
            </a:r>
            <a:endParaRPr lang="fr-FR" sz="23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54" name="Ellipse 253"/>
          <p:cNvSpPr/>
          <p:nvPr/>
        </p:nvSpPr>
        <p:spPr>
          <a:xfrm>
            <a:off x="14675565" y="13031831"/>
            <a:ext cx="560286" cy="5789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>
                <a:solidFill>
                  <a:srgbClr val="000000"/>
                </a:solidFill>
                <a:latin typeface="Optima"/>
                <a:cs typeface="Optima"/>
              </a:rPr>
              <a:t>K</a:t>
            </a:r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55" name="Connecteur droit avec flèche 254"/>
          <p:cNvCxnSpPr>
            <a:endCxn id="253" idx="1"/>
          </p:cNvCxnSpPr>
          <p:nvPr/>
        </p:nvCxnSpPr>
        <p:spPr>
          <a:xfrm>
            <a:off x="14471495" y="11133567"/>
            <a:ext cx="280143" cy="63576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>
            <a:stCxn id="245" idx="4"/>
            <a:endCxn id="254" idx="1"/>
          </p:cNvCxnSpPr>
          <p:nvPr/>
        </p:nvCxnSpPr>
        <p:spPr>
          <a:xfrm>
            <a:off x="13626712" y="10843721"/>
            <a:ext cx="1130905" cy="2272897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/>
          <p:cNvCxnSpPr>
            <a:stCxn id="253" idx="4"/>
            <a:endCxn id="254" idx="0"/>
          </p:cNvCxnSpPr>
          <p:nvPr/>
        </p:nvCxnSpPr>
        <p:spPr>
          <a:xfrm>
            <a:off x="14949729" y="12263502"/>
            <a:ext cx="5979" cy="768329"/>
          </a:xfrm>
          <a:prstGeom prst="straightConnector1">
            <a:avLst/>
          </a:prstGeom>
          <a:ln w="3175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orme libre 257"/>
          <p:cNvSpPr/>
          <p:nvPr/>
        </p:nvSpPr>
        <p:spPr>
          <a:xfrm rot="20046475">
            <a:off x="13018969" y="3926348"/>
            <a:ext cx="599891" cy="1077705"/>
          </a:xfrm>
          <a:custGeom>
            <a:avLst/>
            <a:gdLst>
              <a:gd name="connsiteX0" fmla="*/ 997308 w 997308"/>
              <a:gd name="connsiteY0" fmla="*/ 0 h 989837"/>
              <a:gd name="connsiteX1" fmla="*/ 82175 w 997308"/>
              <a:gd name="connsiteY1" fmla="*/ 186761 h 989837"/>
              <a:gd name="connsiteX2" fmla="*/ 100851 w 997308"/>
              <a:gd name="connsiteY2" fmla="*/ 989837 h 989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308" h="989837">
                <a:moveTo>
                  <a:pt x="997308" y="0"/>
                </a:moveTo>
                <a:cubicBezTo>
                  <a:pt x="614446" y="10894"/>
                  <a:pt x="231584" y="21788"/>
                  <a:pt x="82175" y="186761"/>
                </a:cubicBezTo>
                <a:cubicBezTo>
                  <a:pt x="-67234" y="351734"/>
                  <a:pt x="16808" y="670785"/>
                  <a:pt x="100851" y="989837"/>
                </a:cubicBezTo>
              </a:path>
            </a:pathLst>
          </a:custGeom>
          <a:ln w="9525" cmpd="sng">
            <a:solidFill>
              <a:srgbClr val="0000FF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Forme libre 258"/>
          <p:cNvSpPr/>
          <p:nvPr/>
        </p:nvSpPr>
        <p:spPr>
          <a:xfrm>
            <a:off x="13044129" y="5312082"/>
            <a:ext cx="445052" cy="2403744"/>
          </a:xfrm>
          <a:custGeom>
            <a:avLst/>
            <a:gdLst>
              <a:gd name="connsiteX0" fmla="*/ 355479 w 355479"/>
              <a:gd name="connsiteY0" fmla="*/ 0 h 1176600"/>
              <a:gd name="connsiteX1" fmla="*/ 631 w 355479"/>
              <a:gd name="connsiteY1" fmla="*/ 504257 h 1176600"/>
              <a:gd name="connsiteX2" fmla="*/ 262098 w 355479"/>
              <a:gd name="connsiteY2" fmla="*/ 1176600 h 11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79" h="1176600">
                <a:moveTo>
                  <a:pt x="355479" y="0"/>
                </a:moveTo>
                <a:cubicBezTo>
                  <a:pt x="185836" y="154078"/>
                  <a:pt x="16194" y="308157"/>
                  <a:pt x="631" y="504257"/>
                </a:cubicBezTo>
                <a:cubicBezTo>
                  <a:pt x="-14932" y="700357"/>
                  <a:pt x="262098" y="1176600"/>
                  <a:pt x="262098" y="1176600"/>
                </a:cubicBezTo>
              </a:path>
            </a:pathLst>
          </a:custGeom>
          <a:ln w="9525" cmpd="sng">
            <a:solidFill>
              <a:srgbClr val="0000FF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ZoneTexte 262"/>
          <p:cNvSpPr txBox="1"/>
          <p:nvPr/>
        </p:nvSpPr>
        <p:spPr>
          <a:xfrm>
            <a:off x="13657265" y="4183812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13665496" y="5387482"/>
            <a:ext cx="236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</a:t>
            </a:r>
            <a:r>
              <a:rPr lang="fr-FR" sz="2000" dirty="0">
                <a:latin typeface="Courier New"/>
                <a:cs typeface="Courier New"/>
              </a:rPr>
              <a:t>2</a:t>
            </a:r>
            <a:r>
              <a:rPr lang="fr-FR" sz="2000" dirty="0" smtClean="0">
                <a:latin typeface="Courier New"/>
                <a:cs typeface="Courier New"/>
              </a:rPr>
              <a:t>/x=1;y=x+1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12247773" y="8043752"/>
            <a:ext cx="102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[y=1]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13963569" y="7964602"/>
            <a:ext cx="99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Courier New"/>
                <a:cs typeface="Courier New"/>
              </a:rPr>
              <a:t>[y&gt;1]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12704969" y="9739653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8" name="ZoneTexte 267"/>
          <p:cNvSpPr txBox="1"/>
          <p:nvPr/>
        </p:nvSpPr>
        <p:spPr>
          <a:xfrm>
            <a:off x="14092988" y="9710674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4619538" y="11170919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e3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13600831" y="11574321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4937028" y="12189178"/>
            <a:ext cx="73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ourier New"/>
                <a:cs typeface="Courier New"/>
              </a:rPr>
              <a:t>e4</a:t>
            </a:r>
            <a:endParaRPr lang="fr-FR" sz="2000" dirty="0">
              <a:latin typeface="Courier New"/>
              <a:cs typeface="Courier New"/>
            </a:endParaRPr>
          </a:p>
        </p:txBody>
      </p:sp>
      <p:sp>
        <p:nvSpPr>
          <p:cNvPr id="272" name="ZoneTexte 271"/>
          <p:cNvSpPr txBox="1"/>
          <p:nvPr/>
        </p:nvSpPr>
        <p:spPr>
          <a:xfrm>
            <a:off x="11377483" y="1728802"/>
            <a:ext cx="44457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err="1" smtClean="0">
                <a:latin typeface="Optima"/>
                <a:cs typeface="Optima"/>
              </a:rPr>
              <a:t>Classical</a:t>
            </a:r>
            <a:endParaRPr lang="fr-FR" sz="3000" b="1" dirty="0">
              <a:latin typeface="Optima"/>
              <a:cs typeface="Optima"/>
            </a:endParaRPr>
          </a:p>
        </p:txBody>
      </p:sp>
      <p:cxnSp>
        <p:nvCxnSpPr>
          <p:cNvPr id="273" name="Connecteur droit avec flèche 272"/>
          <p:cNvCxnSpPr>
            <a:stCxn id="274" idx="4"/>
          </p:cNvCxnSpPr>
          <p:nvPr/>
        </p:nvCxnSpPr>
        <p:spPr>
          <a:xfrm flipH="1">
            <a:off x="13638040" y="3092729"/>
            <a:ext cx="5980" cy="46100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Ellipse 273"/>
          <p:cNvSpPr/>
          <p:nvPr/>
        </p:nvSpPr>
        <p:spPr>
          <a:xfrm>
            <a:off x="13363877" y="2513768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cxnSp>
        <p:nvCxnSpPr>
          <p:cNvPr id="275" name="Connecteur droit avec flèche 274"/>
          <p:cNvCxnSpPr>
            <a:stCxn id="276" idx="4"/>
          </p:cNvCxnSpPr>
          <p:nvPr/>
        </p:nvCxnSpPr>
        <p:spPr>
          <a:xfrm flipH="1">
            <a:off x="13626712" y="7018021"/>
            <a:ext cx="153" cy="60032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Ellipse 275"/>
          <p:cNvSpPr/>
          <p:nvPr/>
        </p:nvSpPr>
        <p:spPr>
          <a:xfrm>
            <a:off x="13346722" y="6439060"/>
            <a:ext cx="560286" cy="5789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5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277" name="Ellipse 276"/>
          <p:cNvSpPr/>
          <p:nvPr/>
        </p:nvSpPr>
        <p:spPr>
          <a:xfrm>
            <a:off x="13351662" y="7636361"/>
            <a:ext cx="560286" cy="578961"/>
          </a:xfrm>
          <a:prstGeom prst="ellipse">
            <a:avLst/>
          </a:prstGeom>
          <a:pattFill prst="pct5">
            <a:fgClr>
              <a:srgbClr val="FFFFFF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 smtClean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endParaRPr lang="fr-FR" sz="25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78" name="Forme libre 277"/>
          <p:cNvSpPr/>
          <p:nvPr/>
        </p:nvSpPr>
        <p:spPr>
          <a:xfrm>
            <a:off x="12047156" y="7744503"/>
            <a:ext cx="1271759" cy="1254126"/>
          </a:xfrm>
          <a:custGeom>
            <a:avLst/>
            <a:gdLst>
              <a:gd name="connsiteX0" fmla="*/ 1411000 w 1411000"/>
              <a:gd name="connsiteY0" fmla="*/ 0 h 1232628"/>
              <a:gd name="connsiteX1" fmla="*/ 10286 w 1411000"/>
              <a:gd name="connsiteY1" fmla="*/ 205438 h 1232628"/>
              <a:gd name="connsiteX2" fmla="*/ 738657 w 1411000"/>
              <a:gd name="connsiteY2" fmla="*/ 1232628 h 1232628"/>
              <a:gd name="connsiteX0" fmla="*/ 1355642 w 1355642"/>
              <a:gd name="connsiteY0" fmla="*/ 0 h 1232628"/>
              <a:gd name="connsiteX1" fmla="*/ 10957 w 1355642"/>
              <a:gd name="connsiteY1" fmla="*/ 392200 h 1232628"/>
              <a:gd name="connsiteX2" fmla="*/ 683299 w 1355642"/>
              <a:gd name="connsiteY2" fmla="*/ 1232628 h 1232628"/>
              <a:gd name="connsiteX0" fmla="*/ 1411000 w 1411000"/>
              <a:gd name="connsiteY0" fmla="*/ 0 h 1232628"/>
              <a:gd name="connsiteX1" fmla="*/ 10286 w 1411000"/>
              <a:gd name="connsiteY1" fmla="*/ 205439 h 1232628"/>
              <a:gd name="connsiteX2" fmla="*/ 738657 w 1411000"/>
              <a:gd name="connsiteY2" fmla="*/ 1232628 h 1232628"/>
              <a:gd name="connsiteX0" fmla="*/ 1387752 w 1387752"/>
              <a:gd name="connsiteY0" fmla="*/ 0 h 1232628"/>
              <a:gd name="connsiteX1" fmla="*/ 10558 w 1387752"/>
              <a:gd name="connsiteY1" fmla="*/ 417110 h 1232628"/>
              <a:gd name="connsiteX2" fmla="*/ 715409 w 1387752"/>
              <a:gd name="connsiteY2" fmla="*/ 1232628 h 1232628"/>
              <a:gd name="connsiteX0" fmla="*/ 1271759 w 1271759"/>
              <a:gd name="connsiteY0" fmla="*/ 21498 h 1254126"/>
              <a:gd name="connsiteX1" fmla="*/ 12160 w 1271759"/>
              <a:gd name="connsiteY1" fmla="*/ 132861 h 1254126"/>
              <a:gd name="connsiteX2" fmla="*/ 599416 w 1271759"/>
              <a:gd name="connsiteY2" fmla="*/ 1254126 h 125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759" h="1254126">
                <a:moveTo>
                  <a:pt x="1271759" y="21498"/>
                </a:moveTo>
                <a:cubicBezTo>
                  <a:pt x="627430" y="21498"/>
                  <a:pt x="124217" y="-72577"/>
                  <a:pt x="12160" y="132861"/>
                </a:cubicBezTo>
                <a:cubicBezTo>
                  <a:pt x="-99897" y="338299"/>
                  <a:pt x="599416" y="1254126"/>
                  <a:pt x="599416" y="1254126"/>
                </a:cubicBezTo>
              </a:path>
            </a:pathLst>
          </a:custGeom>
          <a:ln w="6350" cmpd="sng">
            <a:solidFill>
              <a:srgbClr val="0000FF"/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9" name="Forme libre 278"/>
          <p:cNvSpPr/>
          <p:nvPr/>
        </p:nvSpPr>
        <p:spPr>
          <a:xfrm>
            <a:off x="12611550" y="9378204"/>
            <a:ext cx="1978561" cy="2696790"/>
          </a:xfrm>
          <a:custGeom>
            <a:avLst/>
            <a:gdLst>
              <a:gd name="connsiteX0" fmla="*/ 110943 w 1978561"/>
              <a:gd name="connsiteY0" fmla="*/ 0 h 2696790"/>
              <a:gd name="connsiteX1" fmla="*/ 204324 w 1978561"/>
              <a:gd name="connsiteY1" fmla="*/ 2409228 h 2696790"/>
              <a:gd name="connsiteX2" fmla="*/ 1978561 w 1978561"/>
              <a:gd name="connsiteY2" fmla="*/ 2652018 h 26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8561" h="2696790">
                <a:moveTo>
                  <a:pt x="110943" y="0"/>
                </a:moveTo>
                <a:cubicBezTo>
                  <a:pt x="1998" y="983612"/>
                  <a:pt x="-106946" y="1967225"/>
                  <a:pt x="204324" y="2409228"/>
                </a:cubicBezTo>
                <a:cubicBezTo>
                  <a:pt x="515594" y="2851231"/>
                  <a:pt x="1978561" y="2652018"/>
                  <a:pt x="1978561" y="2652018"/>
                </a:cubicBezTo>
              </a:path>
            </a:pathLst>
          </a:custGeom>
          <a:ln w="6350" cmpd="sng">
            <a:solidFill>
              <a:srgbClr val="0000FF"/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1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0833" y="2048993"/>
            <a:ext cx="15441489" cy="57223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9940274" y="2125454"/>
            <a:ext cx="7027972" cy="4141069"/>
          </a:xfrm>
          <a:prstGeom prst="roundRect">
            <a:avLst>
              <a:gd name="adj" fmla="val 574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692220" y="2125454"/>
            <a:ext cx="8183248" cy="4141070"/>
          </a:xfrm>
          <a:prstGeom prst="roundRect">
            <a:avLst>
              <a:gd name="adj" fmla="val 574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9" idx="2"/>
            <a:endCxn id="86" idx="0"/>
          </p:cNvCxnSpPr>
          <p:nvPr/>
        </p:nvCxnSpPr>
        <p:spPr>
          <a:xfrm flipH="1">
            <a:off x="5902534" y="2446759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934349" y="2908658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1122" y="2237568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954656" y="2246449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90692" y="324939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2" name="Connecteur droit 11"/>
          <p:cNvCxnSpPr>
            <a:stCxn id="11" idx="0"/>
            <a:endCxn id="86" idx="2"/>
          </p:cNvCxnSpPr>
          <p:nvPr/>
        </p:nvCxnSpPr>
        <p:spPr>
          <a:xfrm flipV="1">
            <a:off x="4985750" y="2876865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318493" y="3471061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" name="Connecteur droit 14"/>
          <p:cNvCxnSpPr>
            <a:stCxn id="9" idx="2"/>
            <a:endCxn id="8" idx="0"/>
          </p:cNvCxnSpPr>
          <p:nvPr/>
        </p:nvCxnSpPr>
        <p:spPr>
          <a:xfrm>
            <a:off x="9940274" y="2446759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3" idx="0"/>
            <a:endCxn id="8" idx="2"/>
          </p:cNvCxnSpPr>
          <p:nvPr/>
        </p:nvCxnSpPr>
        <p:spPr>
          <a:xfrm flipV="1">
            <a:off x="11978425" y="3112140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31229" y="4004783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9" name="Connecteur droit 18"/>
          <p:cNvCxnSpPr>
            <a:stCxn id="11" idx="2"/>
            <a:endCxn id="18" idx="0"/>
          </p:cNvCxnSpPr>
          <p:nvPr/>
        </p:nvCxnSpPr>
        <p:spPr>
          <a:xfrm flipH="1">
            <a:off x="3083532" y="3458582"/>
            <a:ext cx="1902218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3042019" y="3959208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311253" y="4085597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0285333" y="4101086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263722" y="4377761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1193168" y="4387881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25" name="Connecteur droit 24"/>
          <p:cNvCxnSpPr>
            <a:stCxn id="23" idx="0"/>
            <a:endCxn id="13" idx="2"/>
          </p:cNvCxnSpPr>
          <p:nvPr/>
        </p:nvCxnSpPr>
        <p:spPr>
          <a:xfrm flipV="1">
            <a:off x="11963366" y="3699566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21" idx="0"/>
            <a:endCxn id="13" idx="2"/>
          </p:cNvCxnSpPr>
          <p:nvPr/>
        </p:nvCxnSpPr>
        <p:spPr>
          <a:xfrm flipV="1">
            <a:off x="10971185" y="3699566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rme libre 26"/>
          <p:cNvSpPr/>
          <p:nvPr/>
        </p:nvSpPr>
        <p:spPr>
          <a:xfrm>
            <a:off x="11827790" y="3763094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11" idx="2"/>
            <a:endCxn id="155" idx="0"/>
          </p:cNvCxnSpPr>
          <p:nvPr/>
        </p:nvCxnSpPr>
        <p:spPr>
          <a:xfrm flipH="1">
            <a:off x="4086786" y="3458582"/>
            <a:ext cx="898964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41760" y="4722956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42481" y="5027073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3" name="Connecteur droit 32"/>
          <p:cNvCxnSpPr>
            <a:stCxn id="31" idx="0"/>
            <a:endCxn id="155" idx="2"/>
          </p:cNvCxnSpPr>
          <p:nvPr/>
        </p:nvCxnSpPr>
        <p:spPr>
          <a:xfrm flipV="1">
            <a:off x="3212011" y="4338206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32" idx="0"/>
            <a:endCxn id="155" idx="2"/>
          </p:cNvCxnSpPr>
          <p:nvPr/>
        </p:nvCxnSpPr>
        <p:spPr>
          <a:xfrm flipV="1">
            <a:off x="3612732" y="4338206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56" idx="0"/>
            <a:endCxn id="155" idx="2"/>
          </p:cNvCxnSpPr>
          <p:nvPr/>
        </p:nvCxnSpPr>
        <p:spPr>
          <a:xfrm flipV="1">
            <a:off x="3935846" y="4338206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29940" y="3297590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71439" y="4011037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993231" y="426558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140549" y="42652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993231" y="44161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795237" y="427693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931976" y="48607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406049" y="517277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787265" y="548673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075883" y="486144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49" name="Triangle isocèle 48"/>
          <p:cNvSpPr/>
          <p:nvPr/>
        </p:nvSpPr>
        <p:spPr>
          <a:xfrm rot="2346251">
            <a:off x="3864530" y="4319656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6872101" y="3846384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73774" y="4785925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66967" y="477845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35023" y="4811143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30970" y="4916257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12595" y="5466575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87835" y="5458186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7" name="Connecteur droit 56"/>
          <p:cNvCxnSpPr>
            <a:stCxn id="51" idx="0"/>
            <a:endCxn id="50" idx="2"/>
          </p:cNvCxnSpPr>
          <p:nvPr/>
        </p:nvCxnSpPr>
        <p:spPr>
          <a:xfrm flipV="1">
            <a:off x="5631414" y="4173553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52" idx="0"/>
            <a:endCxn id="50" idx="2"/>
          </p:cNvCxnSpPr>
          <p:nvPr/>
        </p:nvCxnSpPr>
        <p:spPr>
          <a:xfrm flipV="1">
            <a:off x="6224607" y="4173553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53" idx="0"/>
            <a:endCxn id="50" idx="2"/>
          </p:cNvCxnSpPr>
          <p:nvPr/>
        </p:nvCxnSpPr>
        <p:spPr>
          <a:xfrm flipV="1">
            <a:off x="7282702" y="4173553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45" idx="0"/>
            <a:endCxn id="50" idx="2"/>
          </p:cNvCxnSpPr>
          <p:nvPr/>
        </p:nvCxnSpPr>
        <p:spPr>
          <a:xfrm flipH="1" flipV="1">
            <a:off x="7424644" y="4173553"/>
            <a:ext cx="1108986" cy="134211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4" idx="0"/>
            <a:endCxn id="50" idx="2"/>
          </p:cNvCxnSpPr>
          <p:nvPr/>
        </p:nvCxnSpPr>
        <p:spPr>
          <a:xfrm flipH="1" flipV="1">
            <a:off x="7424644" y="4173553"/>
            <a:ext cx="1404069" cy="74270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riangle isocèle 61"/>
          <p:cNvSpPr/>
          <p:nvPr/>
        </p:nvSpPr>
        <p:spPr>
          <a:xfrm rot="21360016">
            <a:off x="6689483" y="4186464"/>
            <a:ext cx="1484613" cy="167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>
            <a:stCxn id="36" idx="2"/>
            <a:endCxn id="37" idx="0"/>
          </p:cNvCxnSpPr>
          <p:nvPr/>
        </p:nvCxnSpPr>
        <p:spPr>
          <a:xfrm flipH="1">
            <a:off x="5323742" y="3506781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36" idx="2"/>
            <a:endCxn id="50" idx="0"/>
          </p:cNvCxnSpPr>
          <p:nvPr/>
        </p:nvCxnSpPr>
        <p:spPr>
          <a:xfrm flipH="1">
            <a:off x="7424644" y="3506781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7375328" y="379654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5304308" y="3979898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73" name="Connecteur droit 72"/>
          <p:cNvCxnSpPr>
            <a:stCxn id="56" idx="0"/>
            <a:endCxn id="53" idx="2"/>
          </p:cNvCxnSpPr>
          <p:nvPr/>
        </p:nvCxnSpPr>
        <p:spPr>
          <a:xfrm flipH="1" flipV="1">
            <a:off x="7282702" y="5138312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5" idx="0"/>
            <a:endCxn id="53" idx="2"/>
          </p:cNvCxnSpPr>
          <p:nvPr/>
        </p:nvCxnSpPr>
        <p:spPr>
          <a:xfrm flipV="1">
            <a:off x="6746682" y="5138312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riangle isocèle 74"/>
          <p:cNvSpPr/>
          <p:nvPr/>
        </p:nvSpPr>
        <p:spPr>
          <a:xfrm>
            <a:off x="7072546" y="5129370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6508768" y="574495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661574" y="57479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307476" y="2667674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87" name="Connecteur droit 86"/>
          <p:cNvCxnSpPr>
            <a:stCxn id="36" idx="0"/>
            <a:endCxn id="86" idx="2"/>
          </p:cNvCxnSpPr>
          <p:nvPr/>
        </p:nvCxnSpPr>
        <p:spPr>
          <a:xfrm flipH="1" flipV="1">
            <a:off x="5902534" y="2876865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2728398" y="3463601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419184" y="480750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3209814" y="512761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873247" y="3473446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5" name="Connecteur droit 94"/>
          <p:cNvCxnSpPr>
            <a:stCxn id="93" idx="0"/>
            <a:endCxn id="91" idx="2"/>
          </p:cNvCxnSpPr>
          <p:nvPr/>
        </p:nvCxnSpPr>
        <p:spPr>
          <a:xfrm flipH="1" flipV="1">
            <a:off x="13238072" y="3825104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92" idx="0"/>
            <a:endCxn id="91" idx="2"/>
          </p:cNvCxnSpPr>
          <p:nvPr/>
        </p:nvCxnSpPr>
        <p:spPr>
          <a:xfrm flipV="1">
            <a:off x="12860142" y="3825104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3549624" y="4207683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340254" y="4527797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9" name="Connecteur droit 98"/>
          <p:cNvCxnSpPr>
            <a:stCxn id="98" idx="0"/>
            <a:endCxn id="94" idx="2"/>
          </p:cNvCxnSpPr>
          <p:nvPr/>
        </p:nvCxnSpPr>
        <p:spPr>
          <a:xfrm flipH="1" flipV="1">
            <a:off x="14382921" y="3834949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7" idx="0"/>
            <a:endCxn id="94" idx="2"/>
          </p:cNvCxnSpPr>
          <p:nvPr/>
        </p:nvCxnSpPr>
        <p:spPr>
          <a:xfrm flipV="1">
            <a:off x="13990582" y="3834949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1" idx="0"/>
            <a:endCxn id="8" idx="2"/>
          </p:cNvCxnSpPr>
          <p:nvPr/>
        </p:nvCxnSpPr>
        <p:spPr>
          <a:xfrm flipH="1" flipV="1">
            <a:off x="12971954" y="3112140"/>
            <a:ext cx="26611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4" idx="0"/>
            <a:endCxn id="8" idx="2"/>
          </p:cNvCxnSpPr>
          <p:nvPr/>
        </p:nvCxnSpPr>
        <p:spPr>
          <a:xfrm flipH="1" flipV="1">
            <a:off x="12971954" y="3112140"/>
            <a:ext cx="141096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orme libre 102"/>
          <p:cNvSpPr/>
          <p:nvPr/>
        </p:nvSpPr>
        <p:spPr>
          <a:xfrm rot="20229065">
            <a:off x="14300987" y="3896088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orme libre 103"/>
          <p:cNvSpPr/>
          <p:nvPr/>
        </p:nvSpPr>
        <p:spPr>
          <a:xfrm rot="20229065">
            <a:off x="13168409" y="402741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0715649" y="42556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0563100" y="426449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2657206" y="499215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12499534" y="498919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3428311" y="53067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13878343" y="438825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13713351" y="438447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14425437" y="470873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15" name="Ellipse 114"/>
          <p:cNvSpPr/>
          <p:nvPr/>
        </p:nvSpPr>
        <p:spPr>
          <a:xfrm>
            <a:off x="11945896" y="343528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6" name="Ellipse 115"/>
          <p:cNvSpPr/>
          <p:nvPr/>
        </p:nvSpPr>
        <p:spPr>
          <a:xfrm>
            <a:off x="13200272" y="3425444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14323008" y="3431790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5930808" y="264039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12942641" y="287050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11785998" y="45598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635815" y="427074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953295" y="4280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123" name="Connecteur droit 122"/>
          <p:cNvCxnSpPr/>
          <p:nvPr/>
        </p:nvCxnSpPr>
        <p:spPr>
          <a:xfrm>
            <a:off x="11753190" y="6548486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12098788" y="6525487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125" name="Connecteur droit 124"/>
          <p:cNvCxnSpPr/>
          <p:nvPr/>
        </p:nvCxnSpPr>
        <p:spPr>
          <a:xfrm>
            <a:off x="11753190" y="6773343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Ellipse 125"/>
          <p:cNvSpPr/>
          <p:nvPr/>
        </p:nvSpPr>
        <p:spPr>
          <a:xfrm>
            <a:off x="12098788" y="6750344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127" name="Connecteur droit 126"/>
          <p:cNvCxnSpPr/>
          <p:nvPr/>
        </p:nvCxnSpPr>
        <p:spPr>
          <a:xfrm flipV="1">
            <a:off x="13715256" y="6469389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41" idx="3"/>
          </p:cNvCxnSpPr>
          <p:nvPr/>
        </p:nvCxnSpPr>
        <p:spPr>
          <a:xfrm>
            <a:off x="13715256" y="6554538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flipV="1">
            <a:off x="13715256" y="6695888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3715256" y="6773343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13957707" y="6500542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riangle isocèle 131"/>
          <p:cNvSpPr/>
          <p:nvPr/>
        </p:nvSpPr>
        <p:spPr>
          <a:xfrm rot="16200000">
            <a:off x="13805337" y="6657473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11228913" y="6397630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1141260" y="7191751"/>
            <a:ext cx="5207783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11175588" y="721824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12552931" y="724290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7" name="ZoneTexte 136"/>
          <p:cNvSpPr txBox="1"/>
          <p:nvPr/>
        </p:nvSpPr>
        <p:spPr>
          <a:xfrm>
            <a:off x="13720396" y="72286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l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11379455" y="7228671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Harel’s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12764997" y="7250892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13921644" y="723612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Rhapsody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12178410" y="6416038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12177800" y="6636230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14125940" y="6393028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14124316" y="6642538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130198" y="5515665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078343" y="3255598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790896" y="325077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48" name="Connecteur droit 147"/>
          <p:cNvCxnSpPr>
            <a:stCxn id="146" idx="0"/>
            <a:endCxn id="86" idx="2"/>
          </p:cNvCxnSpPr>
          <p:nvPr/>
        </p:nvCxnSpPr>
        <p:spPr>
          <a:xfrm flipV="1">
            <a:off x="3673401" y="2876865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>
            <a:stCxn id="147" idx="0"/>
            <a:endCxn id="86" idx="2"/>
          </p:cNvCxnSpPr>
          <p:nvPr/>
        </p:nvCxnSpPr>
        <p:spPr>
          <a:xfrm flipV="1">
            <a:off x="2385954" y="2876865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Ellipse 149"/>
          <p:cNvSpPr/>
          <p:nvPr/>
        </p:nvSpPr>
        <p:spPr>
          <a:xfrm>
            <a:off x="7375328" y="325559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1" name="Ellipse 150"/>
          <p:cNvSpPr/>
          <p:nvPr/>
        </p:nvSpPr>
        <p:spPr>
          <a:xfrm>
            <a:off x="4973134" y="3221277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2" name="Ellipse 151"/>
          <p:cNvSpPr/>
          <p:nvPr/>
        </p:nvSpPr>
        <p:spPr>
          <a:xfrm>
            <a:off x="3644892" y="321261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3" name="Ellipse 152"/>
          <p:cNvSpPr/>
          <p:nvPr/>
        </p:nvSpPr>
        <p:spPr>
          <a:xfrm>
            <a:off x="2350886" y="321744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909591" y="6329978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750293" y="4011037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665595" y="534467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3022198" y="6340317"/>
            <a:ext cx="5167254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smtClean="0">
                <a:latin typeface="Optima"/>
                <a:cs typeface="Optima"/>
              </a:rPr>
              <a:t>Junction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>
                <a:latin typeface="Optima"/>
                <a:cs typeface="Optima"/>
              </a:rPr>
              <a:t>implies</a:t>
            </a:r>
            <a:r>
              <a:rPr lang="fr-FR" sz="1300" dirty="0">
                <a:latin typeface="Optima"/>
                <a:cs typeface="Optima"/>
              </a:rPr>
              <a:t> </a:t>
            </a:r>
            <a:r>
              <a:rPr lang="fr-FR" sz="1300" dirty="0" smtClean="0">
                <a:latin typeface="Optima"/>
                <a:cs typeface="Optima"/>
              </a:rPr>
              <a:t>Junction</a:t>
            </a:r>
            <a:endParaRPr lang="fr-FR" sz="1300" dirty="0">
              <a:latin typeface="Optima"/>
              <a:cs typeface="Optima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15011152" y="72228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5212400" y="72303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Stateflow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4594051" y="470651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12816473" y="499410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10869845" y="427389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3107816" y="428221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4139619" y="44153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5406786" y="50500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5554104" y="50497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67" name="ZoneTexte 166"/>
          <p:cNvSpPr txBox="1"/>
          <p:nvPr/>
        </p:nvSpPr>
        <p:spPr>
          <a:xfrm>
            <a:off x="5406786" y="52006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5553174" y="51998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69" name="ZoneTexte 168"/>
          <p:cNvSpPr txBox="1"/>
          <p:nvPr/>
        </p:nvSpPr>
        <p:spPr>
          <a:xfrm>
            <a:off x="5979494" y="504137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0" name="ZoneTexte 169"/>
          <p:cNvSpPr txBox="1"/>
          <p:nvPr/>
        </p:nvSpPr>
        <p:spPr>
          <a:xfrm>
            <a:off x="6126812" y="504105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71" name="ZoneTexte 170"/>
          <p:cNvSpPr txBox="1"/>
          <p:nvPr/>
        </p:nvSpPr>
        <p:spPr>
          <a:xfrm>
            <a:off x="5979494" y="519192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6125882" y="519112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5082368" y="4280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74" name="ZoneTexte 173"/>
          <p:cNvSpPr txBox="1"/>
          <p:nvPr/>
        </p:nvSpPr>
        <p:spPr>
          <a:xfrm>
            <a:off x="4922946" y="42744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5240426" y="428435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5394947" y="42859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4048986" y="3972880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7435368" y="57292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7582686" y="572890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7435368" y="5879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7581756" y="587896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8333280" y="580899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8480598" y="580868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8333280" y="59595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8479668" y="595874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772598" y="4472802"/>
            <a:ext cx="1028552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Conditional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9280278" y="47532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cxnSp>
        <p:nvCxnSpPr>
          <p:cNvPr id="192" name="Connecteur droit 191"/>
          <p:cNvCxnSpPr>
            <a:stCxn id="186" idx="0"/>
            <a:endCxn id="50" idx="2"/>
          </p:cNvCxnSpPr>
          <p:nvPr/>
        </p:nvCxnSpPr>
        <p:spPr>
          <a:xfrm flipH="1" flipV="1">
            <a:off x="7424644" y="4173553"/>
            <a:ext cx="1862230" cy="2992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ZoneTexte 207"/>
          <p:cNvSpPr txBox="1"/>
          <p:nvPr/>
        </p:nvSpPr>
        <p:spPr>
          <a:xfrm>
            <a:off x="9430763" y="475313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8694521" y="517320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5092833" y="3484881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</a:p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Definition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4617339" y="5060633"/>
            <a:ext cx="1061436" cy="23633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EventsOwner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5602507" y="4338206"/>
            <a:ext cx="1245091" cy="39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MultipleOuting</a:t>
            </a:r>
            <a:endParaRPr lang="fr-FR" sz="1100" dirty="0" smtClean="0">
              <a:solidFill>
                <a:schemeClr val="tx1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90" name="Connecteur droit 189"/>
          <p:cNvCxnSpPr>
            <a:stCxn id="188" idx="0"/>
            <a:endCxn id="177" idx="2"/>
          </p:cNvCxnSpPr>
          <p:nvPr/>
        </p:nvCxnSpPr>
        <p:spPr>
          <a:xfrm flipV="1">
            <a:off x="15148057" y="3846384"/>
            <a:ext cx="454450" cy="12142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>
            <a:stCxn id="189" idx="0"/>
            <a:endCxn id="177" idx="2"/>
          </p:cNvCxnSpPr>
          <p:nvPr/>
        </p:nvCxnSpPr>
        <p:spPr>
          <a:xfrm flipH="1" flipV="1">
            <a:off x="15602507" y="3846384"/>
            <a:ext cx="622546" cy="49182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4210757" y="5652019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Incoming</a:t>
            </a:r>
            <a:endParaRPr lang="fr-FR" sz="1100" dirty="0" smtClean="0">
              <a:solidFill>
                <a:schemeClr val="tx1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5222193" y="5655365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Outgoing</a:t>
            </a:r>
            <a:endParaRPr lang="fr-FR" sz="1100" dirty="0" smtClean="0">
              <a:solidFill>
                <a:schemeClr val="tx1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96" name="Connecteur droit 195"/>
          <p:cNvCxnSpPr>
            <a:stCxn id="188" idx="2"/>
            <a:endCxn id="194" idx="0"/>
          </p:cNvCxnSpPr>
          <p:nvPr/>
        </p:nvCxnSpPr>
        <p:spPr>
          <a:xfrm flipH="1">
            <a:off x="14651715" y="5296972"/>
            <a:ext cx="496342" cy="35504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>
            <a:stCxn id="188" idx="2"/>
            <a:endCxn id="195" idx="0"/>
          </p:cNvCxnSpPr>
          <p:nvPr/>
        </p:nvCxnSpPr>
        <p:spPr>
          <a:xfrm>
            <a:off x="15148057" y="5296972"/>
            <a:ext cx="515094" cy="35839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Forme libre 199"/>
          <p:cNvSpPr/>
          <p:nvPr/>
        </p:nvSpPr>
        <p:spPr>
          <a:xfrm rot="20229065">
            <a:off x="15092669" y="5317111"/>
            <a:ext cx="155599" cy="100329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  <a:gd name="connsiteX0" fmla="*/ 0 w 213659"/>
              <a:gd name="connsiteY0" fmla="*/ 0 h 124151"/>
              <a:gd name="connsiteX1" fmla="*/ 35649 w 213659"/>
              <a:gd name="connsiteY1" fmla="*/ 115860 h 124151"/>
              <a:gd name="connsiteX2" fmla="*/ 213659 w 213659"/>
              <a:gd name="connsiteY2" fmla="*/ 111779 h 12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124151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213659" y="111779"/>
                  <a:pt x="213659" y="111779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/>
          <p:cNvSpPr/>
          <p:nvPr/>
        </p:nvSpPr>
        <p:spPr>
          <a:xfrm>
            <a:off x="16187253" y="4297377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14413836" y="597351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3" name="ZoneTexte 202"/>
          <p:cNvSpPr txBox="1"/>
          <p:nvPr/>
        </p:nvSpPr>
        <p:spPr>
          <a:xfrm>
            <a:off x="14575594" y="59776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15373294" y="59776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15538521" y="59784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15938741" y="467357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7" name="ZoneTexte 206"/>
          <p:cNvSpPr txBox="1"/>
          <p:nvPr/>
        </p:nvSpPr>
        <p:spPr>
          <a:xfrm>
            <a:off x="16104612" y="46720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0" name="ZoneTexte 209"/>
          <p:cNvSpPr txBox="1"/>
          <p:nvPr/>
        </p:nvSpPr>
        <p:spPr>
          <a:xfrm>
            <a:off x="16270927" y="46733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211" name="Ellipse 210"/>
          <p:cNvSpPr/>
          <p:nvPr/>
        </p:nvSpPr>
        <p:spPr>
          <a:xfrm>
            <a:off x="15115731" y="501003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212" name="Connecteur droit 211"/>
          <p:cNvCxnSpPr>
            <a:stCxn id="177" idx="0"/>
            <a:endCxn id="8" idx="2"/>
          </p:cNvCxnSpPr>
          <p:nvPr/>
        </p:nvCxnSpPr>
        <p:spPr>
          <a:xfrm flipH="1" flipV="1">
            <a:off x="12971954" y="3112140"/>
            <a:ext cx="2630553" cy="37274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Ellipse 212"/>
          <p:cNvSpPr/>
          <p:nvPr/>
        </p:nvSpPr>
        <p:spPr>
          <a:xfrm>
            <a:off x="15543253" y="3446894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32163" y="8059316"/>
            <a:ext cx="15441489" cy="57223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8" name="Rectangle à coins arrondis 197"/>
          <p:cNvSpPr/>
          <p:nvPr/>
        </p:nvSpPr>
        <p:spPr>
          <a:xfrm>
            <a:off x="9951604" y="8135777"/>
            <a:ext cx="7027972" cy="4141069"/>
          </a:xfrm>
          <a:prstGeom prst="roundRect">
            <a:avLst>
              <a:gd name="adj" fmla="val 574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à coins arrondis 198"/>
          <p:cNvSpPr/>
          <p:nvPr/>
        </p:nvSpPr>
        <p:spPr>
          <a:xfrm>
            <a:off x="1703550" y="8135777"/>
            <a:ext cx="8183248" cy="4141070"/>
          </a:xfrm>
          <a:prstGeom prst="roundRect">
            <a:avLst>
              <a:gd name="adj" fmla="val 574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4" name="Connecteur droit 213"/>
          <p:cNvCxnSpPr>
            <a:stCxn id="216" idx="2"/>
            <a:endCxn id="272" idx="0"/>
          </p:cNvCxnSpPr>
          <p:nvPr/>
        </p:nvCxnSpPr>
        <p:spPr>
          <a:xfrm flipH="1">
            <a:off x="5913864" y="8457082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1945679" y="8918981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8952452" y="8247891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8965986" y="8256772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402022" y="9259714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19" name="Connecteur droit 218"/>
          <p:cNvCxnSpPr>
            <a:stCxn id="218" idx="0"/>
            <a:endCxn id="272" idx="2"/>
          </p:cNvCxnSpPr>
          <p:nvPr/>
        </p:nvCxnSpPr>
        <p:spPr>
          <a:xfrm flipV="1">
            <a:off x="4997080" y="8887188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1329823" y="9481384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1" name="Connecteur droit 220"/>
          <p:cNvCxnSpPr>
            <a:stCxn id="216" idx="2"/>
            <a:endCxn id="215" idx="0"/>
          </p:cNvCxnSpPr>
          <p:nvPr/>
        </p:nvCxnSpPr>
        <p:spPr>
          <a:xfrm>
            <a:off x="9951604" y="8457082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220" idx="0"/>
            <a:endCxn id="215" idx="2"/>
          </p:cNvCxnSpPr>
          <p:nvPr/>
        </p:nvCxnSpPr>
        <p:spPr>
          <a:xfrm flipV="1">
            <a:off x="11989755" y="9122463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642559" y="10015106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4" name="Connecteur droit 223"/>
          <p:cNvCxnSpPr>
            <a:stCxn id="218" idx="2"/>
            <a:endCxn id="223" idx="0"/>
          </p:cNvCxnSpPr>
          <p:nvPr/>
        </p:nvCxnSpPr>
        <p:spPr>
          <a:xfrm flipH="1">
            <a:off x="3094862" y="9468905"/>
            <a:ext cx="1902218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Ellipse 224"/>
          <p:cNvSpPr/>
          <p:nvPr/>
        </p:nvSpPr>
        <p:spPr>
          <a:xfrm>
            <a:off x="3053349" y="996953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322583" y="10095920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0296663" y="10111409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1275052" y="10388084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1204498" y="10398204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>
            <a:stCxn id="228" idx="0"/>
            <a:endCxn id="220" idx="2"/>
          </p:cNvCxnSpPr>
          <p:nvPr/>
        </p:nvCxnSpPr>
        <p:spPr>
          <a:xfrm flipV="1">
            <a:off x="11974696" y="9709889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>
            <a:stCxn id="226" idx="0"/>
            <a:endCxn id="220" idx="2"/>
          </p:cNvCxnSpPr>
          <p:nvPr/>
        </p:nvCxnSpPr>
        <p:spPr>
          <a:xfrm flipV="1">
            <a:off x="10982515" y="9709889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Forme libre 231"/>
          <p:cNvSpPr/>
          <p:nvPr/>
        </p:nvSpPr>
        <p:spPr>
          <a:xfrm>
            <a:off x="11839120" y="9773417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3" name="Connecteur droit 232"/>
          <p:cNvCxnSpPr>
            <a:stCxn id="218" idx="2"/>
            <a:endCxn id="336" idx="0"/>
          </p:cNvCxnSpPr>
          <p:nvPr/>
        </p:nvCxnSpPr>
        <p:spPr>
          <a:xfrm flipH="1">
            <a:off x="4098116" y="9468905"/>
            <a:ext cx="898964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953090" y="10733279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3353811" y="11037396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6" name="Connecteur droit 235"/>
          <p:cNvCxnSpPr>
            <a:stCxn id="234" idx="0"/>
            <a:endCxn id="336" idx="2"/>
          </p:cNvCxnSpPr>
          <p:nvPr/>
        </p:nvCxnSpPr>
        <p:spPr>
          <a:xfrm flipV="1">
            <a:off x="3223341" y="10348529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>
            <a:stCxn id="235" idx="0"/>
            <a:endCxn id="336" idx="2"/>
          </p:cNvCxnSpPr>
          <p:nvPr/>
        </p:nvCxnSpPr>
        <p:spPr>
          <a:xfrm flipV="1">
            <a:off x="3624062" y="10348529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337" idx="0"/>
            <a:endCxn id="336" idx="2"/>
          </p:cNvCxnSpPr>
          <p:nvPr/>
        </p:nvCxnSpPr>
        <p:spPr>
          <a:xfrm flipV="1">
            <a:off x="3947176" y="10348529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6841270" y="930791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882769" y="10021360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4004561" y="102759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4151879" y="1027558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43" name="ZoneTexte 242"/>
          <p:cNvSpPr txBox="1"/>
          <p:nvPr/>
        </p:nvSpPr>
        <p:spPr>
          <a:xfrm>
            <a:off x="4004561" y="1042646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2806567" y="102872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45" name="ZoneTexte 244"/>
          <p:cNvSpPr txBox="1"/>
          <p:nvPr/>
        </p:nvSpPr>
        <p:spPr>
          <a:xfrm>
            <a:off x="2943306" y="108711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417379" y="1118309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798595" y="114970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3087213" y="1087176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49" name="Triangle isocèle 248"/>
          <p:cNvSpPr/>
          <p:nvPr/>
        </p:nvSpPr>
        <p:spPr>
          <a:xfrm rot="2346251">
            <a:off x="3875860" y="10329979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249"/>
          <p:cNvSpPr/>
          <p:nvPr/>
        </p:nvSpPr>
        <p:spPr>
          <a:xfrm>
            <a:off x="6883431" y="9856707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385104" y="10796248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5978297" y="10788779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946353" y="10821466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442300" y="10926580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423925" y="11476898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299165" y="11468509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57" name="Connecteur droit 256"/>
          <p:cNvCxnSpPr>
            <a:stCxn id="251" idx="0"/>
            <a:endCxn id="250" idx="2"/>
          </p:cNvCxnSpPr>
          <p:nvPr/>
        </p:nvCxnSpPr>
        <p:spPr>
          <a:xfrm flipV="1">
            <a:off x="5642744" y="10183876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>
            <a:stCxn id="252" idx="0"/>
            <a:endCxn id="250" idx="2"/>
          </p:cNvCxnSpPr>
          <p:nvPr/>
        </p:nvCxnSpPr>
        <p:spPr>
          <a:xfrm flipV="1">
            <a:off x="6235937" y="10183876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>
            <a:stCxn id="253" idx="0"/>
            <a:endCxn id="250" idx="2"/>
          </p:cNvCxnSpPr>
          <p:nvPr/>
        </p:nvCxnSpPr>
        <p:spPr>
          <a:xfrm flipV="1">
            <a:off x="7294032" y="10183876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/>
          <p:cNvCxnSpPr>
            <a:stCxn id="326" idx="0"/>
            <a:endCxn id="250" idx="2"/>
          </p:cNvCxnSpPr>
          <p:nvPr/>
        </p:nvCxnSpPr>
        <p:spPr>
          <a:xfrm flipH="1" flipV="1">
            <a:off x="7435974" y="10183876"/>
            <a:ext cx="1108986" cy="134211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>
            <a:stCxn id="254" idx="0"/>
            <a:endCxn id="250" idx="2"/>
          </p:cNvCxnSpPr>
          <p:nvPr/>
        </p:nvCxnSpPr>
        <p:spPr>
          <a:xfrm flipH="1" flipV="1">
            <a:off x="7435974" y="10183876"/>
            <a:ext cx="1404069" cy="74270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riangle isocèle 261"/>
          <p:cNvSpPr/>
          <p:nvPr/>
        </p:nvSpPr>
        <p:spPr>
          <a:xfrm rot="21360016">
            <a:off x="6700813" y="10196787"/>
            <a:ext cx="1484613" cy="16726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3" name="Connecteur droit 262"/>
          <p:cNvCxnSpPr>
            <a:stCxn id="239" idx="2"/>
            <a:endCxn id="240" idx="0"/>
          </p:cNvCxnSpPr>
          <p:nvPr/>
        </p:nvCxnSpPr>
        <p:spPr>
          <a:xfrm flipH="1">
            <a:off x="5335072" y="9517104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>
            <a:stCxn id="239" idx="2"/>
            <a:endCxn id="250" idx="0"/>
          </p:cNvCxnSpPr>
          <p:nvPr/>
        </p:nvCxnSpPr>
        <p:spPr>
          <a:xfrm flipH="1">
            <a:off x="7435974" y="9517104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7386658" y="9806867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66" name="Ellipse 265"/>
          <p:cNvSpPr/>
          <p:nvPr/>
        </p:nvSpPr>
        <p:spPr>
          <a:xfrm>
            <a:off x="5315638" y="999022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267" name="Connecteur droit 266"/>
          <p:cNvCxnSpPr>
            <a:stCxn id="256" idx="0"/>
            <a:endCxn id="253" idx="2"/>
          </p:cNvCxnSpPr>
          <p:nvPr/>
        </p:nvCxnSpPr>
        <p:spPr>
          <a:xfrm flipH="1" flipV="1">
            <a:off x="7294032" y="11148635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>
            <a:stCxn id="255" idx="0"/>
            <a:endCxn id="253" idx="2"/>
          </p:cNvCxnSpPr>
          <p:nvPr/>
        </p:nvCxnSpPr>
        <p:spPr>
          <a:xfrm flipV="1">
            <a:off x="6758012" y="11148635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riangle isocèle 268"/>
          <p:cNvSpPr/>
          <p:nvPr/>
        </p:nvSpPr>
        <p:spPr>
          <a:xfrm>
            <a:off x="7083876" y="11139693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ZoneTexte 269"/>
          <p:cNvSpPr txBox="1"/>
          <p:nvPr/>
        </p:nvSpPr>
        <p:spPr>
          <a:xfrm>
            <a:off x="6520098" y="1175527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6672904" y="117582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5318806" y="8677997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39" idx="0"/>
            <a:endCxn id="272" idx="2"/>
          </p:cNvCxnSpPr>
          <p:nvPr/>
        </p:nvCxnSpPr>
        <p:spPr>
          <a:xfrm flipH="1" flipV="1">
            <a:off x="5913864" y="8887188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2739728" y="9473924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430514" y="10817827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3221144" y="11137941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3884577" y="9483769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78" name="Connecteur droit 277"/>
          <p:cNvCxnSpPr>
            <a:stCxn id="276" idx="0"/>
            <a:endCxn id="274" idx="2"/>
          </p:cNvCxnSpPr>
          <p:nvPr/>
        </p:nvCxnSpPr>
        <p:spPr>
          <a:xfrm flipH="1" flipV="1">
            <a:off x="13249402" y="9835427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/>
          <p:cNvCxnSpPr>
            <a:stCxn id="275" idx="0"/>
            <a:endCxn id="274" idx="2"/>
          </p:cNvCxnSpPr>
          <p:nvPr/>
        </p:nvCxnSpPr>
        <p:spPr>
          <a:xfrm flipV="1">
            <a:off x="12871472" y="9835427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13560954" y="10218006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14351584" y="10538120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82" name="Connecteur droit 281"/>
          <p:cNvCxnSpPr>
            <a:stCxn id="281" idx="0"/>
            <a:endCxn id="277" idx="2"/>
          </p:cNvCxnSpPr>
          <p:nvPr/>
        </p:nvCxnSpPr>
        <p:spPr>
          <a:xfrm flipH="1" flipV="1">
            <a:off x="14394251" y="9845272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stCxn id="280" idx="0"/>
            <a:endCxn id="277" idx="2"/>
          </p:cNvCxnSpPr>
          <p:nvPr/>
        </p:nvCxnSpPr>
        <p:spPr>
          <a:xfrm flipV="1">
            <a:off x="14001912" y="9845272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>
            <a:stCxn id="274" idx="0"/>
            <a:endCxn id="215" idx="2"/>
          </p:cNvCxnSpPr>
          <p:nvPr/>
        </p:nvCxnSpPr>
        <p:spPr>
          <a:xfrm flipH="1" flipV="1">
            <a:off x="12983284" y="9122463"/>
            <a:ext cx="26611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/>
          <p:cNvCxnSpPr>
            <a:stCxn id="277" idx="0"/>
            <a:endCxn id="215" idx="2"/>
          </p:cNvCxnSpPr>
          <p:nvPr/>
        </p:nvCxnSpPr>
        <p:spPr>
          <a:xfrm flipH="1" flipV="1">
            <a:off x="12983284" y="9122463"/>
            <a:ext cx="141096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Forme libre 285"/>
          <p:cNvSpPr/>
          <p:nvPr/>
        </p:nvSpPr>
        <p:spPr>
          <a:xfrm rot="20229065">
            <a:off x="14312317" y="9906411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Forme libre 286"/>
          <p:cNvSpPr/>
          <p:nvPr/>
        </p:nvSpPr>
        <p:spPr>
          <a:xfrm rot="20229065">
            <a:off x="13179739" y="10037742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8" name="ZoneTexte 287"/>
          <p:cNvSpPr txBox="1"/>
          <p:nvPr/>
        </p:nvSpPr>
        <p:spPr>
          <a:xfrm>
            <a:off x="10726979" y="102659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9" name="ZoneTexte 288"/>
          <p:cNvSpPr txBox="1"/>
          <p:nvPr/>
        </p:nvSpPr>
        <p:spPr>
          <a:xfrm>
            <a:off x="10574430" y="1027481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90" name="ZoneTexte 289"/>
          <p:cNvSpPr txBox="1"/>
          <p:nvPr/>
        </p:nvSpPr>
        <p:spPr>
          <a:xfrm>
            <a:off x="12668536" y="110024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91" name="ZoneTexte 290"/>
          <p:cNvSpPr txBox="1"/>
          <p:nvPr/>
        </p:nvSpPr>
        <p:spPr>
          <a:xfrm>
            <a:off x="12510864" y="1099951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92" name="ZoneTexte 291"/>
          <p:cNvSpPr txBox="1"/>
          <p:nvPr/>
        </p:nvSpPr>
        <p:spPr>
          <a:xfrm>
            <a:off x="13439641" y="1131703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93" name="ZoneTexte 292"/>
          <p:cNvSpPr txBox="1"/>
          <p:nvPr/>
        </p:nvSpPr>
        <p:spPr>
          <a:xfrm>
            <a:off x="13889673" y="1039858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94" name="ZoneTexte 293"/>
          <p:cNvSpPr txBox="1"/>
          <p:nvPr/>
        </p:nvSpPr>
        <p:spPr>
          <a:xfrm>
            <a:off x="13724681" y="1039479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95" name="ZoneTexte 294"/>
          <p:cNvSpPr txBox="1"/>
          <p:nvPr/>
        </p:nvSpPr>
        <p:spPr>
          <a:xfrm>
            <a:off x="14436767" y="107190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96" name="Ellipse 295"/>
          <p:cNvSpPr/>
          <p:nvPr/>
        </p:nvSpPr>
        <p:spPr>
          <a:xfrm>
            <a:off x="11957226" y="94456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97" name="Ellipse 296"/>
          <p:cNvSpPr/>
          <p:nvPr/>
        </p:nvSpPr>
        <p:spPr>
          <a:xfrm>
            <a:off x="13211602" y="9435767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98" name="Ellipse 297"/>
          <p:cNvSpPr/>
          <p:nvPr/>
        </p:nvSpPr>
        <p:spPr>
          <a:xfrm>
            <a:off x="14334338" y="9442113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299" name="Ellipse 298"/>
          <p:cNvSpPr/>
          <p:nvPr/>
        </p:nvSpPr>
        <p:spPr>
          <a:xfrm>
            <a:off x="5942138" y="865071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00" name="Ellipse 299"/>
          <p:cNvSpPr/>
          <p:nvPr/>
        </p:nvSpPr>
        <p:spPr>
          <a:xfrm>
            <a:off x="12953971" y="888082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01" name="ZoneTexte 300"/>
          <p:cNvSpPr txBox="1"/>
          <p:nvPr/>
        </p:nvSpPr>
        <p:spPr>
          <a:xfrm>
            <a:off x="11797328" y="1057017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647145" y="102810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03" name="ZoneTexte 302"/>
          <p:cNvSpPr txBox="1"/>
          <p:nvPr/>
        </p:nvSpPr>
        <p:spPr>
          <a:xfrm>
            <a:off x="2964625" y="1029096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304" name="Connecteur droit 303"/>
          <p:cNvCxnSpPr/>
          <p:nvPr/>
        </p:nvCxnSpPr>
        <p:spPr>
          <a:xfrm>
            <a:off x="11764520" y="12558809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Ellipse 304"/>
          <p:cNvSpPr/>
          <p:nvPr/>
        </p:nvSpPr>
        <p:spPr>
          <a:xfrm>
            <a:off x="12110118" y="12535810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6" name="Connecteur droit 305"/>
          <p:cNvCxnSpPr/>
          <p:nvPr/>
        </p:nvCxnSpPr>
        <p:spPr>
          <a:xfrm>
            <a:off x="11764520" y="12783666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Ellipse 306"/>
          <p:cNvSpPr/>
          <p:nvPr/>
        </p:nvSpPr>
        <p:spPr>
          <a:xfrm>
            <a:off x="12110118" y="12760667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8" name="Connecteur droit 307"/>
          <p:cNvCxnSpPr/>
          <p:nvPr/>
        </p:nvCxnSpPr>
        <p:spPr>
          <a:xfrm flipV="1">
            <a:off x="13726586" y="12479712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necteur droit 308"/>
          <p:cNvCxnSpPr>
            <a:stCxn id="322" idx="3"/>
          </p:cNvCxnSpPr>
          <p:nvPr/>
        </p:nvCxnSpPr>
        <p:spPr>
          <a:xfrm>
            <a:off x="13726586" y="12564861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eur droit 309"/>
          <p:cNvCxnSpPr/>
          <p:nvPr/>
        </p:nvCxnSpPr>
        <p:spPr>
          <a:xfrm flipV="1">
            <a:off x="13726586" y="12706211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/>
          <p:cNvCxnSpPr/>
          <p:nvPr/>
        </p:nvCxnSpPr>
        <p:spPr>
          <a:xfrm>
            <a:off x="13726586" y="12783666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/>
          <p:nvPr/>
        </p:nvCxnSpPr>
        <p:spPr>
          <a:xfrm flipV="1">
            <a:off x="13969037" y="12510865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Triangle isocèle 312"/>
          <p:cNvSpPr/>
          <p:nvPr/>
        </p:nvSpPr>
        <p:spPr>
          <a:xfrm rot="16200000">
            <a:off x="13816667" y="12667796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4" name="ZoneTexte 313"/>
          <p:cNvSpPr txBox="1"/>
          <p:nvPr/>
        </p:nvSpPr>
        <p:spPr>
          <a:xfrm>
            <a:off x="11240243" y="12407953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1152590" y="13202074"/>
            <a:ext cx="5207783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316" name="ZoneTexte 315"/>
          <p:cNvSpPr txBox="1"/>
          <p:nvPr/>
        </p:nvSpPr>
        <p:spPr>
          <a:xfrm>
            <a:off x="11186918" y="1322856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12564261" y="132532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18" name="ZoneTexte 317"/>
          <p:cNvSpPr txBox="1"/>
          <p:nvPr/>
        </p:nvSpPr>
        <p:spPr>
          <a:xfrm>
            <a:off x="13731726" y="132389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l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19" name="ZoneTexte 318"/>
          <p:cNvSpPr txBox="1"/>
          <p:nvPr/>
        </p:nvSpPr>
        <p:spPr>
          <a:xfrm>
            <a:off x="11390785" y="1323899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Classical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20" name="ZoneTexte 319"/>
          <p:cNvSpPr txBox="1"/>
          <p:nvPr/>
        </p:nvSpPr>
        <p:spPr>
          <a:xfrm>
            <a:off x="12776327" y="1326121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21" name="ZoneTexte 320"/>
          <p:cNvSpPr txBox="1"/>
          <p:nvPr/>
        </p:nvSpPr>
        <p:spPr>
          <a:xfrm>
            <a:off x="13932974" y="13246446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Rhapsody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22" name="ZoneTexte 321"/>
          <p:cNvSpPr txBox="1"/>
          <p:nvPr/>
        </p:nvSpPr>
        <p:spPr>
          <a:xfrm>
            <a:off x="12189740" y="12426361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3" name="ZoneTexte 322"/>
          <p:cNvSpPr txBox="1"/>
          <p:nvPr/>
        </p:nvSpPr>
        <p:spPr>
          <a:xfrm>
            <a:off x="12189130" y="12646553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4" name="ZoneTexte 323"/>
          <p:cNvSpPr txBox="1"/>
          <p:nvPr/>
        </p:nvSpPr>
        <p:spPr>
          <a:xfrm>
            <a:off x="14137270" y="12403351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5" name="ZoneTexte 324"/>
          <p:cNvSpPr txBox="1"/>
          <p:nvPr/>
        </p:nvSpPr>
        <p:spPr>
          <a:xfrm>
            <a:off x="14135646" y="12652861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8141528" y="11525988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3089673" y="926592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802226" y="926109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29" name="Connecteur droit 328"/>
          <p:cNvCxnSpPr>
            <a:stCxn id="327" idx="0"/>
            <a:endCxn id="272" idx="2"/>
          </p:cNvCxnSpPr>
          <p:nvPr/>
        </p:nvCxnSpPr>
        <p:spPr>
          <a:xfrm flipV="1">
            <a:off x="3684731" y="8887188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>
            <a:stCxn id="328" idx="0"/>
            <a:endCxn id="272" idx="2"/>
          </p:cNvCxnSpPr>
          <p:nvPr/>
        </p:nvCxnSpPr>
        <p:spPr>
          <a:xfrm flipV="1">
            <a:off x="2397284" y="8887188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Ellipse 330"/>
          <p:cNvSpPr/>
          <p:nvPr/>
        </p:nvSpPr>
        <p:spPr>
          <a:xfrm>
            <a:off x="7386658" y="926592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2" name="Ellipse 331"/>
          <p:cNvSpPr/>
          <p:nvPr/>
        </p:nvSpPr>
        <p:spPr>
          <a:xfrm>
            <a:off x="4984464" y="92316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3" name="Ellipse 332"/>
          <p:cNvSpPr/>
          <p:nvPr/>
        </p:nvSpPr>
        <p:spPr>
          <a:xfrm>
            <a:off x="3656222" y="9222938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4" name="Ellipse 333"/>
          <p:cNvSpPr/>
          <p:nvPr/>
        </p:nvSpPr>
        <p:spPr>
          <a:xfrm>
            <a:off x="2362216" y="9227764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35" name="ZoneTexte 334"/>
          <p:cNvSpPr txBox="1"/>
          <p:nvPr/>
        </p:nvSpPr>
        <p:spPr>
          <a:xfrm>
            <a:off x="1920921" y="1234030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761623" y="10021360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3676925" y="11355000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38" name="ZoneTexte 337"/>
          <p:cNvSpPr txBox="1"/>
          <p:nvPr/>
        </p:nvSpPr>
        <p:spPr>
          <a:xfrm>
            <a:off x="3033528" y="12350640"/>
            <a:ext cx="6264676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Semantics </a:t>
            </a:r>
            <a:r>
              <a:rPr lang="fr-FR" sz="1300" b="1" dirty="0" smtClean="0">
                <a:latin typeface="Optima"/>
                <a:cs typeface="Optima"/>
              </a:rPr>
              <a:t>and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smtClean="0">
                <a:latin typeface="Optima"/>
                <a:cs typeface="Optima"/>
              </a:rPr>
              <a:t>Junction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endParaRPr lang="fr-FR" sz="1300" dirty="0">
              <a:latin typeface="Optima"/>
              <a:cs typeface="Optima"/>
            </a:endParaRPr>
          </a:p>
          <a:p>
            <a:pPr marL="342900" indent="-342900">
              <a:buAutoNum type="arabicPeriod"/>
            </a:pPr>
            <a:r>
              <a:rPr lang="fr-FR" sz="1300" dirty="0" err="1" smtClean="0">
                <a:latin typeface="Optima"/>
                <a:cs typeface="Optima"/>
              </a:rPr>
              <a:t>JunctionDefinition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>
                <a:latin typeface="Optima"/>
                <a:cs typeface="Optima"/>
              </a:rPr>
              <a:t>implies</a:t>
            </a:r>
            <a:r>
              <a:rPr lang="fr-FR" sz="1300" dirty="0">
                <a:latin typeface="Optima"/>
                <a:cs typeface="Optima"/>
              </a:rPr>
              <a:t> </a:t>
            </a:r>
            <a:r>
              <a:rPr lang="fr-FR" sz="1300" dirty="0" smtClean="0">
                <a:latin typeface="Optima"/>
                <a:cs typeface="Optima"/>
              </a:rPr>
              <a:t>Junction</a:t>
            </a:r>
            <a:endParaRPr lang="fr-FR" sz="1300" dirty="0">
              <a:latin typeface="Optima"/>
              <a:cs typeface="Optima"/>
            </a:endParaRPr>
          </a:p>
        </p:txBody>
      </p:sp>
      <p:sp>
        <p:nvSpPr>
          <p:cNvPr id="339" name="ZoneTexte 338"/>
          <p:cNvSpPr txBox="1"/>
          <p:nvPr/>
        </p:nvSpPr>
        <p:spPr>
          <a:xfrm>
            <a:off x="15022482" y="132332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0" name="ZoneTexte 339"/>
          <p:cNvSpPr txBox="1"/>
          <p:nvPr/>
        </p:nvSpPr>
        <p:spPr>
          <a:xfrm>
            <a:off x="15223730" y="13240658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Stateflow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41" name="ZoneTexte 340"/>
          <p:cNvSpPr txBox="1"/>
          <p:nvPr/>
        </p:nvSpPr>
        <p:spPr>
          <a:xfrm>
            <a:off x="14605381" y="1071683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2" name="ZoneTexte 341"/>
          <p:cNvSpPr txBox="1"/>
          <p:nvPr/>
        </p:nvSpPr>
        <p:spPr>
          <a:xfrm>
            <a:off x="12827803" y="110044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3" name="ZoneTexte 342"/>
          <p:cNvSpPr txBox="1"/>
          <p:nvPr/>
        </p:nvSpPr>
        <p:spPr>
          <a:xfrm>
            <a:off x="10881175" y="102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4" name="ZoneTexte 343"/>
          <p:cNvSpPr txBox="1"/>
          <p:nvPr/>
        </p:nvSpPr>
        <p:spPr>
          <a:xfrm>
            <a:off x="3119146" y="102925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5" name="ZoneTexte 344"/>
          <p:cNvSpPr txBox="1"/>
          <p:nvPr/>
        </p:nvSpPr>
        <p:spPr>
          <a:xfrm>
            <a:off x="4150949" y="104256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46" name="ZoneTexte 345"/>
          <p:cNvSpPr txBox="1"/>
          <p:nvPr/>
        </p:nvSpPr>
        <p:spPr>
          <a:xfrm>
            <a:off x="5418116" y="1106038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47" name="ZoneTexte 346"/>
          <p:cNvSpPr txBox="1"/>
          <p:nvPr/>
        </p:nvSpPr>
        <p:spPr>
          <a:xfrm>
            <a:off x="5565434" y="1106006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48" name="ZoneTexte 347"/>
          <p:cNvSpPr txBox="1"/>
          <p:nvPr/>
        </p:nvSpPr>
        <p:spPr>
          <a:xfrm>
            <a:off x="5418116" y="112109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49" name="ZoneTexte 348"/>
          <p:cNvSpPr txBox="1"/>
          <p:nvPr/>
        </p:nvSpPr>
        <p:spPr>
          <a:xfrm>
            <a:off x="5564504" y="112101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50" name="ZoneTexte 349"/>
          <p:cNvSpPr txBox="1"/>
          <p:nvPr/>
        </p:nvSpPr>
        <p:spPr>
          <a:xfrm>
            <a:off x="5990824" y="1105169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51" name="ZoneTexte 350"/>
          <p:cNvSpPr txBox="1"/>
          <p:nvPr/>
        </p:nvSpPr>
        <p:spPr>
          <a:xfrm>
            <a:off x="6138142" y="1105137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52" name="ZoneTexte 351"/>
          <p:cNvSpPr txBox="1"/>
          <p:nvPr/>
        </p:nvSpPr>
        <p:spPr>
          <a:xfrm>
            <a:off x="5990824" y="1120225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53" name="ZoneTexte 352"/>
          <p:cNvSpPr txBox="1"/>
          <p:nvPr/>
        </p:nvSpPr>
        <p:spPr>
          <a:xfrm>
            <a:off x="6137212" y="112014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54" name="ZoneTexte 353"/>
          <p:cNvSpPr txBox="1"/>
          <p:nvPr/>
        </p:nvSpPr>
        <p:spPr>
          <a:xfrm>
            <a:off x="5093698" y="1029096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55" name="ZoneTexte 354"/>
          <p:cNvSpPr txBox="1"/>
          <p:nvPr/>
        </p:nvSpPr>
        <p:spPr>
          <a:xfrm>
            <a:off x="4934276" y="1028477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56" name="ZoneTexte 355"/>
          <p:cNvSpPr txBox="1"/>
          <p:nvPr/>
        </p:nvSpPr>
        <p:spPr>
          <a:xfrm>
            <a:off x="5251756" y="1029467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57" name="ZoneTexte 356"/>
          <p:cNvSpPr txBox="1"/>
          <p:nvPr/>
        </p:nvSpPr>
        <p:spPr>
          <a:xfrm>
            <a:off x="5406277" y="102962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58" name="Ellipse 357"/>
          <p:cNvSpPr/>
          <p:nvPr/>
        </p:nvSpPr>
        <p:spPr>
          <a:xfrm>
            <a:off x="4060316" y="9983203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59" name="ZoneTexte 358"/>
          <p:cNvSpPr txBox="1"/>
          <p:nvPr/>
        </p:nvSpPr>
        <p:spPr>
          <a:xfrm>
            <a:off x="7446698" y="1173954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7594016" y="1173922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61" name="ZoneTexte 360"/>
          <p:cNvSpPr txBox="1"/>
          <p:nvPr/>
        </p:nvSpPr>
        <p:spPr>
          <a:xfrm>
            <a:off x="7446698" y="118900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62" name="ZoneTexte 361"/>
          <p:cNvSpPr txBox="1"/>
          <p:nvPr/>
        </p:nvSpPr>
        <p:spPr>
          <a:xfrm>
            <a:off x="7593086" y="1188929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63" name="ZoneTexte 362"/>
          <p:cNvSpPr txBox="1"/>
          <p:nvPr/>
        </p:nvSpPr>
        <p:spPr>
          <a:xfrm>
            <a:off x="8344610" y="1181932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64" name="ZoneTexte 363"/>
          <p:cNvSpPr txBox="1"/>
          <p:nvPr/>
        </p:nvSpPr>
        <p:spPr>
          <a:xfrm>
            <a:off x="8491928" y="1181900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65" name="ZoneTexte 364"/>
          <p:cNvSpPr txBox="1"/>
          <p:nvPr/>
        </p:nvSpPr>
        <p:spPr>
          <a:xfrm>
            <a:off x="8344610" y="1196987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66" name="ZoneTexte 365"/>
          <p:cNvSpPr txBox="1"/>
          <p:nvPr/>
        </p:nvSpPr>
        <p:spPr>
          <a:xfrm>
            <a:off x="8490998" y="1196907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m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8783928" y="10483125"/>
            <a:ext cx="1028552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Conditional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8" name="ZoneTexte 367"/>
          <p:cNvSpPr txBox="1"/>
          <p:nvPr/>
        </p:nvSpPr>
        <p:spPr>
          <a:xfrm>
            <a:off x="9291608" y="1076354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cxnSp>
        <p:nvCxnSpPr>
          <p:cNvPr id="369" name="Connecteur droit 368"/>
          <p:cNvCxnSpPr>
            <a:stCxn id="367" idx="0"/>
            <a:endCxn id="250" idx="2"/>
          </p:cNvCxnSpPr>
          <p:nvPr/>
        </p:nvCxnSpPr>
        <p:spPr>
          <a:xfrm flipH="1" flipV="1">
            <a:off x="7435974" y="10183876"/>
            <a:ext cx="1862230" cy="2992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" name="ZoneTexte 369"/>
          <p:cNvSpPr txBox="1"/>
          <p:nvPr/>
        </p:nvSpPr>
        <p:spPr>
          <a:xfrm>
            <a:off x="9442093" y="10763462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371" name="ZoneTexte 370"/>
          <p:cNvSpPr txBox="1"/>
          <p:nvPr/>
        </p:nvSpPr>
        <p:spPr>
          <a:xfrm>
            <a:off x="8705851" y="1118352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15104163" y="9495204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Junction</a:t>
            </a:r>
          </a:p>
          <a:p>
            <a:pPr algn="ctr"/>
            <a:r>
              <a:rPr lang="fr-FR" sz="1100" i="1" dirty="0" err="1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Definition</a:t>
            </a:r>
            <a:endParaRPr lang="fr-FR" sz="1100" i="1" dirty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14628669" y="11070956"/>
            <a:ext cx="1061436" cy="236339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rgbClr val="D9D9D9"/>
                </a:solidFill>
                <a:latin typeface="Optima"/>
                <a:cs typeface="Optima"/>
              </a:rPr>
              <a:t>EventsOwner</a:t>
            </a:r>
            <a:endParaRPr lang="fr-FR" sz="1100" i="1" dirty="0">
              <a:solidFill>
                <a:srgbClr val="D9D9D9"/>
              </a:solidFill>
              <a:latin typeface="Optima"/>
              <a:cs typeface="Optima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15613837" y="10348529"/>
            <a:ext cx="1245091" cy="39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MultipleOuting</a:t>
            </a:r>
            <a:endParaRPr lang="fr-FR" sz="1100" dirty="0" smtClean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375" name="Connecteur droit 374"/>
          <p:cNvCxnSpPr>
            <a:stCxn id="373" idx="0"/>
            <a:endCxn id="372" idx="2"/>
          </p:cNvCxnSpPr>
          <p:nvPr/>
        </p:nvCxnSpPr>
        <p:spPr>
          <a:xfrm flipV="1">
            <a:off x="15159387" y="9856707"/>
            <a:ext cx="454450" cy="121424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>
            <a:stCxn id="374" idx="0"/>
            <a:endCxn id="372" idx="2"/>
          </p:cNvCxnSpPr>
          <p:nvPr/>
        </p:nvCxnSpPr>
        <p:spPr>
          <a:xfrm flipH="1" flipV="1">
            <a:off x="15613837" y="9856707"/>
            <a:ext cx="622546" cy="491822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14222087" y="11662342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D9D9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D9D9D9"/>
                </a:solidFill>
                <a:latin typeface="Optima"/>
                <a:cs typeface="Optima"/>
              </a:rPr>
              <a:t>Incoming</a:t>
            </a:r>
            <a:endParaRPr lang="fr-FR" sz="1100" dirty="0" smtClean="0">
              <a:solidFill>
                <a:srgbClr val="D9D9D9"/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rgbClr val="D9D9D9"/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rgbClr val="D9D9D9"/>
              </a:solidFill>
              <a:latin typeface="Optima"/>
              <a:cs typeface="Optima"/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15233523" y="11665688"/>
            <a:ext cx="881915" cy="38163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Outgoing</a:t>
            </a:r>
            <a:endParaRPr lang="fr-FR" sz="1100" dirty="0" smtClean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  <a:p>
            <a:pPr algn="ctr"/>
            <a:r>
              <a:rPr lang="fr-FR" sz="1100" dirty="0" smtClean="0">
                <a:solidFill>
                  <a:schemeClr val="bg1">
                    <a:lumMod val="85000"/>
                  </a:schemeClr>
                </a:solidFill>
                <a:latin typeface="Optima"/>
                <a:cs typeface="Optima"/>
              </a:rPr>
              <a:t>Transitions</a:t>
            </a:r>
            <a:endParaRPr lang="fr-FR" sz="1100" dirty="0">
              <a:solidFill>
                <a:schemeClr val="bg1">
                  <a:lumMod val="85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378"/>
          <p:cNvCxnSpPr>
            <a:stCxn id="373" idx="2"/>
            <a:endCxn id="377" idx="0"/>
          </p:cNvCxnSpPr>
          <p:nvPr/>
        </p:nvCxnSpPr>
        <p:spPr>
          <a:xfrm flipH="1">
            <a:off x="14663045" y="11307295"/>
            <a:ext cx="496342" cy="355047"/>
          </a:xfrm>
          <a:prstGeom prst="line">
            <a:avLst/>
          </a:prstGeom>
          <a:ln w="3175" cmpd="sng">
            <a:solidFill>
              <a:srgbClr val="D9D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>
            <a:stCxn id="373" idx="2"/>
            <a:endCxn id="378" idx="0"/>
          </p:cNvCxnSpPr>
          <p:nvPr/>
        </p:nvCxnSpPr>
        <p:spPr>
          <a:xfrm>
            <a:off x="15159387" y="11307295"/>
            <a:ext cx="515094" cy="35839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Forme libre 380"/>
          <p:cNvSpPr/>
          <p:nvPr/>
        </p:nvSpPr>
        <p:spPr>
          <a:xfrm rot="20229065">
            <a:off x="15103999" y="11327434"/>
            <a:ext cx="155599" cy="100329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  <a:gd name="connsiteX0" fmla="*/ 0 w 213659"/>
              <a:gd name="connsiteY0" fmla="*/ 0 h 124151"/>
              <a:gd name="connsiteX1" fmla="*/ 35649 w 213659"/>
              <a:gd name="connsiteY1" fmla="*/ 115860 h 124151"/>
              <a:gd name="connsiteX2" fmla="*/ 213659 w 213659"/>
              <a:gd name="connsiteY2" fmla="*/ 111779 h 12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124151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213659" y="111779"/>
                  <a:pt x="213659" y="111779"/>
                </a:cubicBezTo>
              </a:path>
            </a:pathLst>
          </a:cu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2" name="Ellipse 381"/>
          <p:cNvSpPr/>
          <p:nvPr/>
        </p:nvSpPr>
        <p:spPr>
          <a:xfrm>
            <a:off x="16198583" y="10307700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bg1">
                  <a:lumMod val="85000"/>
                </a:schemeClr>
              </a:solidFill>
              <a:latin typeface="Didot"/>
              <a:cs typeface="Didot"/>
            </a:endParaRPr>
          </a:p>
        </p:txBody>
      </p:sp>
      <p:sp>
        <p:nvSpPr>
          <p:cNvPr id="383" name="ZoneTexte 382"/>
          <p:cNvSpPr txBox="1"/>
          <p:nvPr/>
        </p:nvSpPr>
        <p:spPr>
          <a:xfrm>
            <a:off x="14425166" y="11983835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D9D9D9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84" name="ZoneTexte 383"/>
          <p:cNvSpPr txBox="1"/>
          <p:nvPr/>
        </p:nvSpPr>
        <p:spPr>
          <a:xfrm>
            <a:off x="14586924" y="11987974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D9D9D9"/>
                </a:solidFill>
                <a:latin typeface="Wingdings 2" charset="2"/>
                <a:cs typeface="Wingdings 2" charset="2"/>
              </a:rPr>
              <a:t>m</a:t>
            </a:r>
            <a:endParaRPr lang="fr-FR" sz="1400" b="1" dirty="0">
              <a:solidFill>
                <a:srgbClr val="D9D9D9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5" name="ZoneTexte 384"/>
          <p:cNvSpPr txBox="1"/>
          <p:nvPr/>
        </p:nvSpPr>
        <p:spPr>
          <a:xfrm>
            <a:off x="15384624" y="11987974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j</a:t>
            </a:r>
            <a:endParaRPr lang="fr-FR" sz="1300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6" name="ZoneTexte 385"/>
          <p:cNvSpPr txBox="1"/>
          <p:nvPr/>
        </p:nvSpPr>
        <p:spPr>
          <a:xfrm>
            <a:off x="15549851" y="11988757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7" name="ZoneTexte 386"/>
          <p:cNvSpPr txBox="1"/>
          <p:nvPr/>
        </p:nvSpPr>
        <p:spPr>
          <a:xfrm>
            <a:off x="15950071" y="10683897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j</a:t>
            </a:r>
            <a:endParaRPr lang="fr-FR" sz="1300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88" name="ZoneTexte 387"/>
          <p:cNvSpPr txBox="1"/>
          <p:nvPr/>
        </p:nvSpPr>
        <p:spPr>
          <a:xfrm>
            <a:off x="16115942" y="10682398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389" name="ZoneTexte 388"/>
          <p:cNvSpPr txBox="1"/>
          <p:nvPr/>
        </p:nvSpPr>
        <p:spPr>
          <a:xfrm>
            <a:off x="16282257" y="10683626"/>
            <a:ext cx="245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>
                    <a:lumMod val="85000"/>
                  </a:schemeClr>
                </a:solidFill>
                <a:latin typeface="Wingdings 2" charset="2"/>
                <a:cs typeface="Wingdings 2" charset="2"/>
              </a:rPr>
              <a:t>m</a:t>
            </a:r>
            <a:endParaRPr lang="fr-FR" sz="1400" b="1" dirty="0">
              <a:solidFill>
                <a:schemeClr val="bg1">
                  <a:lumMod val="85000"/>
                </a:schemeClr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390" name="Ellipse 389"/>
          <p:cNvSpPr/>
          <p:nvPr/>
        </p:nvSpPr>
        <p:spPr>
          <a:xfrm>
            <a:off x="15127061" y="11020361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bg1">
                  <a:lumMod val="85000"/>
                </a:schemeClr>
              </a:solidFill>
              <a:latin typeface="Didot"/>
              <a:cs typeface="Didot"/>
            </a:endParaRPr>
          </a:p>
        </p:txBody>
      </p:sp>
      <p:cxnSp>
        <p:nvCxnSpPr>
          <p:cNvPr id="391" name="Connecteur droit 390"/>
          <p:cNvCxnSpPr>
            <a:stCxn id="372" idx="0"/>
            <a:endCxn id="215" idx="2"/>
          </p:cNvCxnSpPr>
          <p:nvPr/>
        </p:nvCxnSpPr>
        <p:spPr>
          <a:xfrm flipH="1" flipV="1">
            <a:off x="12983284" y="9122463"/>
            <a:ext cx="2630553" cy="372741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2" name="Ellipse 391"/>
          <p:cNvSpPr/>
          <p:nvPr/>
        </p:nvSpPr>
        <p:spPr>
          <a:xfrm>
            <a:off x="15554583" y="9457217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solidFill>
                <a:schemeClr val="bg1">
                  <a:lumMod val="85000"/>
                </a:schemeClr>
              </a:solidFill>
              <a:latin typeface="Didot"/>
              <a:cs typeface="Didot"/>
            </a:endParaRPr>
          </a:p>
        </p:txBody>
      </p:sp>
      <p:sp>
        <p:nvSpPr>
          <p:cNvPr id="393" name="Ellipse 392"/>
          <p:cNvSpPr/>
          <p:nvPr/>
        </p:nvSpPr>
        <p:spPr>
          <a:xfrm>
            <a:off x="12953971" y="8880824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94" name="Ellipse 393"/>
          <p:cNvSpPr/>
          <p:nvPr/>
        </p:nvSpPr>
        <p:spPr>
          <a:xfrm>
            <a:off x="12942641" y="28705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</p:spTree>
    <p:extLst>
      <p:ext uri="{BB962C8B-B14F-4D97-AF65-F5344CB8AC3E}">
        <p14:creationId xmlns:p14="http://schemas.microsoft.com/office/powerpoint/2010/main" val="80519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655184" y="3929325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11203282" y="6309570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(b)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32658" y="3929325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8655184" y="901697"/>
            <a:ext cx="5876607" cy="20473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2626177" y="901697"/>
            <a:ext cx="5876607" cy="20473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260943" y="123258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354534" y="1380663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6823998" y="123258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4" idx="3"/>
            <a:endCxn id="5" idx="2"/>
          </p:cNvCxnSpPr>
          <p:nvPr/>
        </p:nvCxnSpPr>
        <p:spPr>
          <a:xfrm flipV="1">
            <a:off x="4398064" y="162281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6"/>
            <a:endCxn id="6" idx="1"/>
          </p:cNvCxnSpPr>
          <p:nvPr/>
        </p:nvCxnSpPr>
        <p:spPr>
          <a:xfrm>
            <a:off x="5840534" y="1622815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707057" y="98780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281149" y="123980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1374740" y="138787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12844204" y="123980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2" idx="3"/>
            <a:endCxn id="13" idx="2"/>
          </p:cNvCxnSpPr>
          <p:nvPr/>
        </p:nvCxnSpPr>
        <p:spPr>
          <a:xfrm flipV="1">
            <a:off x="10418270" y="163002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3" idx="6"/>
            <a:endCxn id="14" idx="1"/>
          </p:cNvCxnSpPr>
          <p:nvPr/>
        </p:nvCxnSpPr>
        <p:spPr>
          <a:xfrm>
            <a:off x="11860740" y="1630028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2099405" y="995014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260943" y="482256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5354534" y="497063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6823998" y="418274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26" idx="3"/>
            <a:endCxn id="27" idx="2"/>
          </p:cNvCxnSpPr>
          <p:nvPr/>
        </p:nvCxnSpPr>
        <p:spPr>
          <a:xfrm flipV="1">
            <a:off x="4398064" y="521278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7" idx="7"/>
            <a:endCxn id="28" idx="1"/>
          </p:cNvCxnSpPr>
          <p:nvPr/>
        </p:nvCxnSpPr>
        <p:spPr>
          <a:xfrm flipV="1">
            <a:off x="5769361" y="4577774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707057" y="4577774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823998" y="545494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/>
          <p:cNvCxnSpPr>
            <a:stCxn id="27" idx="5"/>
            <a:endCxn id="33" idx="1"/>
          </p:cNvCxnSpPr>
          <p:nvPr/>
        </p:nvCxnSpPr>
        <p:spPr>
          <a:xfrm>
            <a:off x="5769361" y="5384015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9281149" y="482256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11374740" y="497063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12844204" y="418274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>
            <a:stCxn id="38" idx="3"/>
            <a:endCxn id="39" idx="2"/>
          </p:cNvCxnSpPr>
          <p:nvPr/>
        </p:nvCxnSpPr>
        <p:spPr>
          <a:xfrm flipV="1">
            <a:off x="10418270" y="521278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9" idx="7"/>
            <a:endCxn id="40" idx="1"/>
          </p:cNvCxnSpPr>
          <p:nvPr/>
        </p:nvCxnSpPr>
        <p:spPr>
          <a:xfrm flipV="1">
            <a:off x="11789567" y="4577774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2065582" y="417397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2844204" y="545494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avec flèche 44"/>
          <p:cNvCxnSpPr>
            <a:stCxn id="39" idx="5"/>
            <a:endCxn id="44" idx="1"/>
          </p:cNvCxnSpPr>
          <p:nvPr/>
        </p:nvCxnSpPr>
        <p:spPr>
          <a:xfrm>
            <a:off x="11789567" y="5384015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2028068" y="547310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200564" y="218654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(a)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1224058" y="218654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(b)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5180756" y="6309570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(a)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32658" y="7405076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180756" y="978532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(c)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3237424" y="772297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3237424" y="899516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331015" y="8536782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47" idx="3"/>
            <a:endCxn id="51" idx="1"/>
          </p:cNvCxnSpPr>
          <p:nvPr/>
        </p:nvCxnSpPr>
        <p:spPr>
          <a:xfrm>
            <a:off x="4374545" y="8117999"/>
            <a:ext cx="1027643" cy="48970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48" idx="3"/>
            <a:endCxn id="51" idx="3"/>
          </p:cNvCxnSpPr>
          <p:nvPr/>
        </p:nvCxnSpPr>
        <p:spPr>
          <a:xfrm flipV="1">
            <a:off x="4374545" y="8950161"/>
            <a:ext cx="1027643" cy="44003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à coins arrondis 58"/>
          <p:cNvSpPr/>
          <p:nvPr/>
        </p:nvSpPr>
        <p:spPr>
          <a:xfrm>
            <a:off x="6823998" y="8356079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/>
          <p:nvPr/>
        </p:nvCxnSpPr>
        <p:spPr>
          <a:xfrm flipV="1">
            <a:off x="5867528" y="8757576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4779125" y="7755533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852696" y="901473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55184" y="7395002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9247326" y="774666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à coins arrondis 63"/>
          <p:cNvSpPr/>
          <p:nvPr/>
        </p:nvSpPr>
        <p:spPr>
          <a:xfrm>
            <a:off x="9247326" y="901885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11340917" y="8560475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63" idx="3"/>
            <a:endCxn id="65" idx="1"/>
          </p:cNvCxnSpPr>
          <p:nvPr/>
        </p:nvCxnSpPr>
        <p:spPr>
          <a:xfrm>
            <a:off x="10384447" y="8141692"/>
            <a:ext cx="1027643" cy="48970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64" idx="3"/>
            <a:endCxn id="65" idx="3"/>
          </p:cNvCxnSpPr>
          <p:nvPr/>
        </p:nvCxnSpPr>
        <p:spPr>
          <a:xfrm flipV="1">
            <a:off x="10384447" y="8973854"/>
            <a:ext cx="1027643" cy="44003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12833900" y="8379772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11877430" y="8781269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12143756" y="8161502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1224058" y="978287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(d)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648703" y="10840900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11196801" y="1322114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(f)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26177" y="10840900"/>
            <a:ext cx="5876607" cy="320032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3254462" y="1173413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5348053" y="11882211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à coins arrondis 88"/>
          <p:cNvSpPr/>
          <p:nvPr/>
        </p:nvSpPr>
        <p:spPr>
          <a:xfrm>
            <a:off x="6817517" y="1109432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avec flèche 89"/>
          <p:cNvCxnSpPr>
            <a:stCxn id="87" idx="3"/>
            <a:endCxn id="88" idx="2"/>
          </p:cNvCxnSpPr>
          <p:nvPr/>
        </p:nvCxnSpPr>
        <p:spPr>
          <a:xfrm flipV="1">
            <a:off x="4391583" y="12124363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8" idx="7"/>
            <a:endCxn id="89" idx="1"/>
          </p:cNvCxnSpPr>
          <p:nvPr/>
        </p:nvCxnSpPr>
        <p:spPr>
          <a:xfrm flipV="1">
            <a:off x="5762880" y="11489349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4700576" y="1148934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6817517" y="1236651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avec flèche 93"/>
          <p:cNvCxnSpPr>
            <a:stCxn id="88" idx="5"/>
            <a:endCxn id="93" idx="1"/>
          </p:cNvCxnSpPr>
          <p:nvPr/>
        </p:nvCxnSpPr>
        <p:spPr>
          <a:xfrm>
            <a:off x="5762880" y="12295590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à coins arrondis 94"/>
          <p:cNvSpPr/>
          <p:nvPr/>
        </p:nvSpPr>
        <p:spPr>
          <a:xfrm>
            <a:off x="9274668" y="1173413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11368259" y="11882211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à coins arrondis 96"/>
          <p:cNvSpPr/>
          <p:nvPr/>
        </p:nvSpPr>
        <p:spPr>
          <a:xfrm>
            <a:off x="12837723" y="1109432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avec flèche 97"/>
          <p:cNvCxnSpPr>
            <a:stCxn id="95" idx="3"/>
            <a:endCxn id="96" idx="2"/>
          </p:cNvCxnSpPr>
          <p:nvPr/>
        </p:nvCxnSpPr>
        <p:spPr>
          <a:xfrm flipV="1">
            <a:off x="10411789" y="12124363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6" idx="7"/>
            <a:endCxn id="97" idx="1"/>
          </p:cNvCxnSpPr>
          <p:nvPr/>
        </p:nvCxnSpPr>
        <p:spPr>
          <a:xfrm flipV="1">
            <a:off x="11783086" y="11489349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11412090" y="11085547"/>
            <a:ext cx="14153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latin typeface="Optima"/>
                <a:cs typeface="Optima"/>
              </a:rPr>
              <a:t>e</a:t>
            </a:r>
            <a:r>
              <a:rPr lang="fr-FR" sz="3500" dirty="0" smtClean="0">
                <a:latin typeface="Optima"/>
                <a:cs typeface="Optima"/>
              </a:rPr>
              <a:t>[g1]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2837723" y="1236651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avec flèche 101"/>
          <p:cNvCxnSpPr>
            <a:stCxn id="96" idx="5"/>
            <a:endCxn id="101" idx="1"/>
          </p:cNvCxnSpPr>
          <p:nvPr/>
        </p:nvCxnSpPr>
        <p:spPr>
          <a:xfrm>
            <a:off x="11783086" y="12295590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5174275" y="1322114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(e)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5736951" y="11041466"/>
            <a:ext cx="1015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[g1]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5709189" y="12508121"/>
            <a:ext cx="10159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[g2]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1398552" y="12446070"/>
            <a:ext cx="14153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latin typeface="Optima"/>
                <a:cs typeface="Optima"/>
              </a:rPr>
              <a:t>e</a:t>
            </a:r>
            <a:r>
              <a:rPr lang="fr-FR" sz="3500" dirty="0" smtClean="0">
                <a:latin typeface="Optima"/>
                <a:cs typeface="Optima"/>
              </a:rPr>
              <a:t>[g2]</a:t>
            </a:r>
            <a:endParaRPr lang="fr-FR" sz="35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06128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233229" y="12399241"/>
            <a:ext cx="9608011" cy="3895967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88417" y="12700361"/>
            <a:ext cx="958227" cy="667781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5955546" y="13368142"/>
            <a:ext cx="5383951" cy="1714474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63769" y="4905539"/>
            <a:ext cx="14487022" cy="200431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260943" y="540863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S1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493912" y="5557278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8936382" y="540625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S3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77901" y="5206904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0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400321" y="5415851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S2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" name="Connecteur droit avec flèche 14"/>
          <p:cNvCxnSpPr>
            <a:stCxn id="12" idx="3"/>
          </p:cNvCxnSpPr>
          <p:nvPr/>
        </p:nvCxnSpPr>
        <p:spPr>
          <a:xfrm flipV="1">
            <a:off x="6537442" y="5806079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791479" y="5548916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277479" y="5820957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398064" y="5857360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7979912" y="5801281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6652834" y="5166638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220321" y="5185378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1029973" y="5430729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S4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10073503" y="582575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2663236" y="5053766"/>
            <a:ext cx="3287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latin typeface="Optima"/>
                <a:cs typeface="Optima"/>
              </a:rPr>
              <a:t>step_0       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[S1]</a:t>
            </a:r>
            <a:r>
              <a:rPr lang="fr-FR" sz="2500" b="1" dirty="0" smtClean="0">
                <a:latin typeface="Optima"/>
                <a:cs typeface="Optima"/>
              </a:rPr>
              <a:t> </a:t>
            </a:r>
          </a:p>
          <a:p>
            <a:r>
              <a:rPr lang="fr-FR" sz="2500" dirty="0" smtClean="0">
                <a:latin typeface="Optima"/>
                <a:cs typeface="Optima"/>
              </a:rPr>
              <a:t>step_1 {e</a:t>
            </a:r>
            <a:r>
              <a:rPr lang="fr-FR" sz="2500" baseline="-25000" dirty="0" smtClean="0">
                <a:latin typeface="Optima"/>
                <a:cs typeface="Optima"/>
              </a:rPr>
              <a:t>0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[S2]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step_2 {e</a:t>
            </a:r>
            <a:r>
              <a:rPr lang="fr-FR" sz="2500" baseline="-25000" dirty="0" smtClean="0">
                <a:latin typeface="Optima"/>
                <a:cs typeface="Optima"/>
              </a:rPr>
              <a:t>1</a:t>
            </a:r>
            <a:r>
              <a:rPr lang="fr-FR" sz="2500" dirty="0" smtClean="0">
                <a:latin typeface="Optima"/>
                <a:cs typeface="Optima"/>
              </a:rPr>
              <a:t>}</a:t>
            </a:r>
            <a:r>
              <a:rPr lang="fr-FR" sz="2500" dirty="0" smtClean="0">
                <a:latin typeface="Optima"/>
                <a:cs typeface="Optima"/>
                <a:sym typeface="Wingdings"/>
              </a:rPr>
              <a:t>    [j],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[S3]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step_4 {e</a:t>
            </a:r>
            <a:r>
              <a:rPr lang="fr-FR" sz="2500" baseline="-25000" dirty="0" smtClean="0">
                <a:latin typeface="Optima"/>
                <a:cs typeface="Optima"/>
              </a:rPr>
              <a:t>3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[S4]</a:t>
            </a:r>
            <a:endParaRPr lang="fr-FR" sz="2500" b="1" dirty="0">
              <a:latin typeface="Optima"/>
              <a:cs typeface="Optim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36381" y="3183457"/>
            <a:ext cx="7014409" cy="144464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1463769" y="3183457"/>
            <a:ext cx="7125119" cy="144464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3279736" y="354452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5373327" y="3692600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6842791" y="354452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>
            <a:stCxn id="33" idx="3"/>
            <a:endCxn id="34" idx="2"/>
          </p:cNvCxnSpPr>
          <p:nvPr/>
        </p:nvCxnSpPr>
        <p:spPr>
          <a:xfrm flipV="1">
            <a:off x="4416857" y="3934752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4" idx="6"/>
            <a:endCxn id="35" idx="1"/>
          </p:cNvCxnSpPr>
          <p:nvPr/>
        </p:nvCxnSpPr>
        <p:spPr>
          <a:xfrm>
            <a:off x="5859327" y="3934752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725850" y="3299738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endParaRPr lang="fr-FR" sz="3500" i="1" dirty="0">
              <a:latin typeface="Optima"/>
              <a:cs typeface="Optima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0614207" y="354308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2707798" y="3691162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14177262" y="354308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avec flèche 41"/>
          <p:cNvCxnSpPr>
            <a:stCxn id="39" idx="3"/>
            <a:endCxn id="40" idx="2"/>
          </p:cNvCxnSpPr>
          <p:nvPr/>
        </p:nvCxnSpPr>
        <p:spPr>
          <a:xfrm flipV="1">
            <a:off x="11751328" y="3933314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0" idx="6"/>
            <a:endCxn id="41" idx="1"/>
          </p:cNvCxnSpPr>
          <p:nvPr/>
        </p:nvCxnSpPr>
        <p:spPr>
          <a:xfrm>
            <a:off x="13193798" y="3933314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3432463" y="3298300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endParaRPr lang="fr-FR" sz="3500" i="1" dirty="0">
              <a:latin typeface="Optima"/>
              <a:cs typeface="Optima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893320" y="3609102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(a)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331288" y="3609102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(b)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35995" y="7062258"/>
            <a:ext cx="14487022" cy="200431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3233169" y="756535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S1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7466138" y="7713997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8908608" y="756297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S3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550127" y="7363623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0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5372547" y="757257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S2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3" name="Connecteur droit avec flèche 52"/>
          <p:cNvCxnSpPr>
            <a:stCxn id="52" idx="3"/>
          </p:cNvCxnSpPr>
          <p:nvPr/>
        </p:nvCxnSpPr>
        <p:spPr>
          <a:xfrm flipV="1">
            <a:off x="6509668" y="7962798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1763705" y="7705635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2249705" y="7977676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4370290" y="8014079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7952138" y="7958000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8087542" y="728030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0192547" y="7342097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11002199" y="7587448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S4</a:t>
            </a:r>
            <a:endParaRPr lang="fr-FR" sz="3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V="1">
            <a:off x="10045729" y="7982474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2635462" y="7210485"/>
            <a:ext cx="3287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>
                <a:latin typeface="Optima"/>
                <a:cs typeface="Optima"/>
              </a:rPr>
              <a:t>step_0       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[S1]</a:t>
            </a:r>
            <a:r>
              <a:rPr lang="fr-FR" sz="2500" b="1" dirty="0" smtClean="0">
                <a:latin typeface="Optima"/>
                <a:cs typeface="Optima"/>
              </a:rPr>
              <a:t> </a:t>
            </a:r>
          </a:p>
          <a:p>
            <a:r>
              <a:rPr lang="fr-FR" sz="2500" dirty="0" smtClean="0">
                <a:latin typeface="Optima"/>
                <a:cs typeface="Optima"/>
              </a:rPr>
              <a:t>step_1 {e</a:t>
            </a:r>
            <a:r>
              <a:rPr lang="fr-FR" sz="2500" baseline="-25000" dirty="0" smtClean="0">
                <a:latin typeface="Optima"/>
                <a:cs typeface="Optima"/>
              </a:rPr>
              <a:t>0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dirty="0" smtClean="0">
                <a:latin typeface="Optima"/>
                <a:cs typeface="Optima"/>
                <a:sym typeface="Wingdings"/>
              </a:rPr>
              <a:t>[S2],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[j]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step_2 {e</a:t>
            </a:r>
            <a:r>
              <a:rPr lang="fr-FR" sz="2500" baseline="-25000" dirty="0" smtClean="0">
                <a:latin typeface="Optima"/>
                <a:cs typeface="Optima"/>
              </a:rPr>
              <a:t>1</a:t>
            </a:r>
            <a:r>
              <a:rPr lang="fr-FR" sz="2500" dirty="0" smtClean="0">
                <a:latin typeface="Optima"/>
                <a:cs typeface="Optima"/>
              </a:rPr>
              <a:t>}</a:t>
            </a:r>
            <a:r>
              <a:rPr lang="fr-FR" sz="2500" dirty="0" smtClean="0">
                <a:latin typeface="Optima"/>
                <a:cs typeface="Optima"/>
                <a:sym typeface="Wingdings"/>
              </a:rPr>
              <a:t>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[S3]</a:t>
            </a:r>
          </a:p>
          <a:p>
            <a:r>
              <a:rPr lang="fr-FR" sz="2500" dirty="0" smtClean="0">
                <a:latin typeface="Optima"/>
                <a:cs typeface="Optima"/>
              </a:rPr>
              <a:t>step_4 {e</a:t>
            </a:r>
            <a:r>
              <a:rPr lang="fr-FR" sz="2500" baseline="-25000" dirty="0" smtClean="0">
                <a:latin typeface="Optima"/>
                <a:cs typeface="Optima"/>
              </a:rPr>
              <a:t>3</a:t>
            </a:r>
            <a:r>
              <a:rPr lang="fr-FR" sz="2500" dirty="0" smtClean="0">
                <a:latin typeface="Optima"/>
                <a:cs typeface="Optima"/>
              </a:rPr>
              <a:t>}    </a:t>
            </a:r>
            <a:r>
              <a:rPr lang="fr-FR" sz="2500" b="1" dirty="0" smtClean="0">
                <a:latin typeface="Optima"/>
                <a:cs typeface="Optima"/>
                <a:sym typeface="Wingdings"/>
              </a:rPr>
              <a:t>[S4]</a:t>
            </a:r>
            <a:endParaRPr lang="fr-FR" sz="2500" b="1" dirty="0">
              <a:latin typeface="Optima"/>
              <a:cs typeface="Opti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936382" y="9267782"/>
            <a:ext cx="6986635" cy="259306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9277411" y="10162455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(b)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471386" y="9267782"/>
            <a:ext cx="7117502" cy="259306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3279736" y="1016101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5373327" y="10309093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6842791" y="952120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avec flèche 68"/>
          <p:cNvCxnSpPr>
            <a:stCxn id="66" idx="3"/>
            <a:endCxn id="67" idx="2"/>
          </p:cNvCxnSpPr>
          <p:nvPr/>
        </p:nvCxnSpPr>
        <p:spPr>
          <a:xfrm flipV="1">
            <a:off x="4416857" y="1055124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67" idx="7"/>
            <a:endCxn id="68" idx="1"/>
          </p:cNvCxnSpPr>
          <p:nvPr/>
        </p:nvCxnSpPr>
        <p:spPr>
          <a:xfrm flipV="1">
            <a:off x="5788154" y="9916231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4725850" y="991623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842791" y="1079339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67" idx="5"/>
            <a:endCxn id="72" idx="1"/>
          </p:cNvCxnSpPr>
          <p:nvPr/>
        </p:nvCxnSpPr>
        <p:spPr>
          <a:xfrm>
            <a:off x="5788154" y="10722472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10672375" y="1016101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2765966" y="10309093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14235430" y="9521205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>
            <a:stCxn id="74" idx="3"/>
            <a:endCxn id="75" idx="2"/>
          </p:cNvCxnSpPr>
          <p:nvPr/>
        </p:nvCxnSpPr>
        <p:spPr>
          <a:xfrm flipV="1">
            <a:off x="11809496" y="10551245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75" idx="7"/>
            <a:endCxn id="76" idx="1"/>
          </p:cNvCxnSpPr>
          <p:nvPr/>
        </p:nvCxnSpPr>
        <p:spPr>
          <a:xfrm flipV="1">
            <a:off x="13180793" y="9916231"/>
            <a:ext cx="1054637" cy="46378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13456808" y="951242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14235430" y="10793397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>
            <a:stCxn id="75" idx="5"/>
            <a:endCxn id="80" idx="1"/>
          </p:cNvCxnSpPr>
          <p:nvPr/>
        </p:nvCxnSpPr>
        <p:spPr>
          <a:xfrm>
            <a:off x="13180793" y="10722472"/>
            <a:ext cx="1054637" cy="465951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13419294" y="10811559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Optima"/>
                <a:cs typeface="Optima"/>
              </a:rPr>
              <a:t>e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871794" y="10143371"/>
            <a:ext cx="7683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 smtClean="0">
                <a:latin typeface="Optima"/>
                <a:cs typeface="Optima"/>
              </a:rPr>
              <a:t>(a)</a:t>
            </a:r>
            <a:endParaRPr lang="fr-FR" sz="3500" dirty="0">
              <a:latin typeface="Optima"/>
              <a:cs typeface="Optima"/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7674286" y="1383035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9768094" y="13812103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3</a:t>
            </a:r>
          </a:p>
        </p:txBody>
      </p:sp>
      <p:cxnSp>
        <p:nvCxnSpPr>
          <p:cNvPr id="88" name="Connecteur droit avec flèche 87"/>
          <p:cNvCxnSpPr>
            <a:stCxn id="85" idx="3"/>
          </p:cNvCxnSpPr>
          <p:nvPr/>
        </p:nvCxnSpPr>
        <p:spPr>
          <a:xfrm flipV="1">
            <a:off x="8811407" y="14220581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9005141" y="13579460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0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4506178" y="13475952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Connecteur droit avec flèche 92"/>
          <p:cNvCxnSpPr/>
          <p:nvPr/>
        </p:nvCxnSpPr>
        <p:spPr>
          <a:xfrm>
            <a:off x="4992178" y="13747993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5164386" y="13737906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A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188417" y="13935088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avec flèche 97"/>
          <p:cNvCxnSpPr/>
          <p:nvPr/>
        </p:nvCxnSpPr>
        <p:spPr>
          <a:xfrm>
            <a:off x="6674417" y="14207129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6846625" y="14197042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B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013947" y="14188876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C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2317206" y="13835151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4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11333742" y="14225379"/>
            <a:ext cx="98346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11570394" y="14230177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D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11413542" y="13579460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1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12317206" y="1515616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5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" name="Forme libre 1"/>
          <p:cNvSpPr/>
          <p:nvPr/>
        </p:nvSpPr>
        <p:spPr>
          <a:xfrm>
            <a:off x="10281087" y="14612061"/>
            <a:ext cx="2036409" cy="990198"/>
          </a:xfrm>
          <a:custGeom>
            <a:avLst/>
            <a:gdLst>
              <a:gd name="connsiteX0" fmla="*/ 34488 w 2036409"/>
              <a:gd name="connsiteY0" fmla="*/ 0 h 990198"/>
              <a:gd name="connsiteX1" fmla="*/ 271274 w 2036409"/>
              <a:gd name="connsiteY1" fmla="*/ 817990 h 990198"/>
              <a:gd name="connsiteX2" fmla="*/ 2036409 w 2036409"/>
              <a:gd name="connsiteY2" fmla="*/ 990198 h 99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409" h="990198">
                <a:moveTo>
                  <a:pt x="34488" y="0"/>
                </a:moveTo>
                <a:cubicBezTo>
                  <a:pt x="-13946" y="326478"/>
                  <a:pt x="-62379" y="652957"/>
                  <a:pt x="271274" y="817990"/>
                </a:cubicBezTo>
                <a:cubicBezTo>
                  <a:pt x="604927" y="983023"/>
                  <a:pt x="2036409" y="990198"/>
                  <a:pt x="2036409" y="990198"/>
                </a:cubicBezTo>
              </a:path>
            </a:pathLst>
          </a:custGeom>
          <a:ln w="6350" cmpd="sng">
            <a:solidFill>
              <a:schemeClr val="tx1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90179" y="15580733"/>
            <a:ext cx="768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i="1" dirty="0" smtClean="0">
                <a:latin typeface="Optima"/>
                <a:cs typeface="Optima"/>
              </a:rPr>
              <a:t>T</a:t>
            </a:r>
            <a:r>
              <a:rPr lang="fr-FR" sz="2500" i="1" baseline="-25000" dirty="0" smtClean="0">
                <a:latin typeface="Optima"/>
                <a:cs typeface="Optima"/>
              </a:rPr>
              <a:t>E</a:t>
            </a:r>
            <a:endParaRPr lang="fr-FR" sz="2500" i="1" baseline="-25000" dirty="0">
              <a:latin typeface="Optima"/>
              <a:cs typeface="Optima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1444625" y="14940631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1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48048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6660" y="1069191"/>
            <a:ext cx="9557559" cy="259306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513531" y="196242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847217" y="2120796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0000"/>
                </a:solidFill>
                <a:latin typeface="Optima"/>
                <a:cs typeface="Optima"/>
              </a:rPr>
              <a:t>C</a:t>
            </a:r>
            <a:endParaRPr lang="fr-FR" sz="2000" b="1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9838185" y="1324132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" name="Connecteur droit avec flèche 8"/>
          <p:cNvCxnSpPr>
            <a:stCxn id="6" idx="3"/>
            <a:endCxn id="7" idx="2"/>
          </p:cNvCxnSpPr>
          <p:nvPr/>
        </p:nvCxnSpPr>
        <p:spPr>
          <a:xfrm>
            <a:off x="4650652" y="2357452"/>
            <a:ext cx="3196565" cy="54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7" idx="7"/>
            <a:endCxn id="8" idx="1"/>
          </p:cNvCxnSpPr>
          <p:nvPr/>
        </p:nvCxnSpPr>
        <p:spPr>
          <a:xfrm flipV="1">
            <a:off x="8262044" y="1719158"/>
            <a:ext cx="1576141" cy="472563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263100" y="1336882"/>
            <a:ext cx="125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[y=1]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9838185" y="2596324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3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3" name="Connecteur droit avec flèche 12"/>
          <p:cNvCxnSpPr>
            <a:stCxn id="7" idx="5"/>
            <a:endCxn id="12" idx="1"/>
          </p:cNvCxnSpPr>
          <p:nvPr/>
        </p:nvCxnSpPr>
        <p:spPr>
          <a:xfrm>
            <a:off x="8262044" y="2534175"/>
            <a:ext cx="1576141" cy="4571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071061" y="2115300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2557061" y="2347856"/>
            <a:ext cx="956470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783139" y="1697632"/>
            <a:ext cx="28155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latin typeface="Optima"/>
                <a:cs typeface="Optima"/>
              </a:rPr>
              <a:t>e</a:t>
            </a:r>
            <a:r>
              <a:rPr lang="fr-FR" sz="3000" b="1" baseline="-25000" dirty="0" smtClean="0">
                <a:latin typeface="Optima"/>
                <a:cs typeface="Optima"/>
              </a:rPr>
              <a:t>0 </a:t>
            </a:r>
            <a:r>
              <a:rPr lang="fr-FR" sz="3000" dirty="0" smtClean="0">
                <a:latin typeface="Optima"/>
                <a:cs typeface="Optima"/>
              </a:rPr>
              <a:t>/ x=1; y=x+1</a:t>
            </a:r>
            <a:endParaRPr lang="fr-FR" sz="3000" baseline="-25000" dirty="0">
              <a:latin typeface="Optima"/>
              <a:cs typeface="Optima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8262044" y="2717397"/>
            <a:ext cx="125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[y=2]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1231006" y="4872243"/>
            <a:ext cx="13320594" cy="6450451"/>
          </a:xfrm>
          <a:prstGeom prst="roundRect">
            <a:avLst>
              <a:gd name="adj" fmla="val 64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 flipH="1">
            <a:off x="1231008" y="8166548"/>
            <a:ext cx="13320592" cy="0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1535178" y="9705610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>
            <a:endCxn id="84" idx="1"/>
          </p:cNvCxnSpPr>
          <p:nvPr/>
        </p:nvCxnSpPr>
        <p:spPr>
          <a:xfrm>
            <a:off x="2021178" y="9942964"/>
            <a:ext cx="773591" cy="1672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524506" y="6608125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2010506" y="6840681"/>
            <a:ext cx="504424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2514931" y="6445655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723802" y="6445655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6" name="Connecteur droit avec flèche 35"/>
          <p:cNvCxnSpPr>
            <a:stCxn id="34" idx="3"/>
            <a:endCxn id="35" idx="1"/>
          </p:cNvCxnSpPr>
          <p:nvPr/>
        </p:nvCxnSpPr>
        <p:spPr>
          <a:xfrm>
            <a:off x="3452977" y="6840681"/>
            <a:ext cx="127082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862424" y="6247424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0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293471" y="5816033"/>
            <a:ext cx="4872762" cy="2066665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886912" y="5713677"/>
            <a:ext cx="24065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1</a:t>
            </a:r>
            <a:r>
              <a:rPr lang="fr-FR" sz="3000" b="1" baseline="-25000" dirty="0" smtClean="0">
                <a:latin typeface="Optima"/>
                <a:cs typeface="Optima"/>
              </a:rPr>
              <a:t> </a:t>
            </a:r>
            <a:r>
              <a:rPr lang="fr-FR" sz="3000" dirty="0" smtClean="0">
                <a:latin typeface="Optima"/>
                <a:cs typeface="Optima"/>
              </a:rPr>
              <a:t>/ </a:t>
            </a:r>
            <a:r>
              <a:rPr lang="fr-FR" sz="2500" dirty="0" smtClean="0">
                <a:latin typeface="Optima"/>
                <a:cs typeface="Optima"/>
              </a:rPr>
              <a:t>x=1</a:t>
            </a:r>
          </a:p>
          <a:p>
            <a:pPr algn="ctr"/>
            <a:r>
              <a:rPr lang="fr-FR" sz="2500" dirty="0" smtClean="0">
                <a:latin typeface="Optima"/>
                <a:cs typeface="Optima"/>
              </a:rPr>
              <a:t>          y=x+1</a:t>
            </a:r>
            <a:endParaRPr lang="fr-FR" sz="2500" baseline="-25000" dirty="0">
              <a:latin typeface="Optima"/>
              <a:cs typeface="Optima"/>
            </a:endParaRPr>
          </a:p>
        </p:txBody>
      </p:sp>
      <p:cxnSp>
        <p:nvCxnSpPr>
          <p:cNvPr id="43" name="Connecteur droit avec flèche 42"/>
          <p:cNvCxnSpPr>
            <a:stCxn id="35" idx="3"/>
            <a:endCxn id="41" idx="1"/>
          </p:cNvCxnSpPr>
          <p:nvPr/>
        </p:nvCxnSpPr>
        <p:spPr>
          <a:xfrm>
            <a:off x="5661848" y="6840681"/>
            <a:ext cx="1631623" cy="868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709310" y="6630870"/>
            <a:ext cx="486000" cy="484304"/>
          </a:xfrm>
          <a:prstGeom prst="ellipse">
            <a:avLst/>
          </a:prstGeom>
          <a:solidFill>
            <a:srgbClr val="FFFFFF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rgbClr val="000000"/>
                </a:solidFill>
                <a:latin typeface="Optima"/>
                <a:cs typeface="Optima"/>
              </a:rPr>
              <a:t>C</a:t>
            </a:r>
            <a:endParaRPr lang="fr-FR" sz="2000" b="1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10398914" y="5963362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4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8" name="Connecteur droit avec flèche 47"/>
          <p:cNvCxnSpPr>
            <a:stCxn id="46" idx="7"/>
            <a:endCxn id="47" idx="1"/>
          </p:cNvCxnSpPr>
          <p:nvPr/>
        </p:nvCxnSpPr>
        <p:spPr>
          <a:xfrm flipV="1">
            <a:off x="9124137" y="6358388"/>
            <a:ext cx="1274777" cy="343407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125193" y="5911534"/>
            <a:ext cx="1251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[y=1]</a:t>
            </a:r>
            <a:endParaRPr lang="fr-FR" sz="2500" dirty="0">
              <a:latin typeface="Optima"/>
              <a:cs typeface="Optima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10398914" y="6955716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5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1" name="Connecteur droit avec flèche 50"/>
          <p:cNvCxnSpPr>
            <a:stCxn id="46" idx="5"/>
            <a:endCxn id="50" idx="1"/>
          </p:cNvCxnSpPr>
          <p:nvPr/>
        </p:nvCxnSpPr>
        <p:spPr>
          <a:xfrm>
            <a:off x="9124137" y="7044249"/>
            <a:ext cx="1274777" cy="306493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9124137" y="7184419"/>
            <a:ext cx="1251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latin typeface="Optima"/>
                <a:cs typeface="Optima"/>
              </a:rPr>
              <a:t>[y=2]</a:t>
            </a:r>
            <a:endParaRPr lang="fr-FR" sz="2500" dirty="0">
              <a:latin typeface="Optima"/>
              <a:cs typeface="Optima"/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7452115" y="6629651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avec flèche 57"/>
          <p:cNvCxnSpPr>
            <a:endCxn id="46" idx="2"/>
          </p:cNvCxnSpPr>
          <p:nvPr/>
        </p:nvCxnSpPr>
        <p:spPr>
          <a:xfrm flipV="1">
            <a:off x="7949772" y="6873022"/>
            <a:ext cx="759538" cy="33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585289" y="5148252"/>
            <a:ext cx="958227" cy="667781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3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3328638" y="6481371"/>
            <a:ext cx="938046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6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7" name="Forme libre 66"/>
          <p:cNvSpPr/>
          <p:nvPr/>
        </p:nvSpPr>
        <p:spPr>
          <a:xfrm>
            <a:off x="11434348" y="6348949"/>
            <a:ext cx="1872764" cy="303447"/>
          </a:xfrm>
          <a:custGeom>
            <a:avLst/>
            <a:gdLst>
              <a:gd name="connsiteX0" fmla="*/ 0 w 947146"/>
              <a:gd name="connsiteY0" fmla="*/ 26927 h 306766"/>
              <a:gd name="connsiteX1" fmla="*/ 581203 w 947146"/>
              <a:gd name="connsiteY1" fmla="*/ 26927 h 306766"/>
              <a:gd name="connsiteX2" fmla="*/ 947146 w 947146"/>
              <a:gd name="connsiteY2" fmla="*/ 306766 h 30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146" h="306766">
                <a:moveTo>
                  <a:pt x="0" y="26927"/>
                </a:moveTo>
                <a:cubicBezTo>
                  <a:pt x="211672" y="3607"/>
                  <a:pt x="423345" y="-19713"/>
                  <a:pt x="581203" y="26927"/>
                </a:cubicBezTo>
                <a:cubicBezTo>
                  <a:pt x="739061" y="73567"/>
                  <a:pt x="947146" y="306766"/>
                  <a:pt x="947146" y="306766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V="1">
            <a:off x="11452903" y="7115173"/>
            <a:ext cx="1854210" cy="254255"/>
          </a:xfrm>
          <a:custGeom>
            <a:avLst/>
            <a:gdLst>
              <a:gd name="connsiteX0" fmla="*/ 0 w 947146"/>
              <a:gd name="connsiteY0" fmla="*/ 26927 h 306766"/>
              <a:gd name="connsiteX1" fmla="*/ 581203 w 947146"/>
              <a:gd name="connsiteY1" fmla="*/ 26927 h 306766"/>
              <a:gd name="connsiteX2" fmla="*/ 947146 w 947146"/>
              <a:gd name="connsiteY2" fmla="*/ 306766 h 30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146" h="306766">
                <a:moveTo>
                  <a:pt x="0" y="26927"/>
                </a:moveTo>
                <a:cubicBezTo>
                  <a:pt x="211672" y="3607"/>
                  <a:pt x="423345" y="-19713"/>
                  <a:pt x="581203" y="26927"/>
                </a:cubicBezTo>
                <a:cubicBezTo>
                  <a:pt x="739061" y="73567"/>
                  <a:pt x="947146" y="306766"/>
                  <a:pt x="947146" y="306766"/>
                </a:cubicBezTo>
              </a:path>
            </a:pathLst>
          </a:custGeom>
          <a:ln w="6350" cmpd="sng">
            <a:solidFill>
              <a:srgbClr val="000000"/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12166233" y="5785199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2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2230811" y="672932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2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10514857" y="9584216"/>
            <a:ext cx="938046" cy="790052"/>
          </a:xfrm>
          <a:prstGeom prst="round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Z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2794769" y="9564666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7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aphicFrame>
        <p:nvGraphicFramePr>
          <p:cNvPr id="95" name="Tableau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5556"/>
              </p:ext>
            </p:extLst>
          </p:nvPr>
        </p:nvGraphicFramePr>
        <p:xfrm>
          <a:off x="194114" y="13744172"/>
          <a:ext cx="4305207" cy="286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0,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5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8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au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618"/>
              </p:ext>
            </p:extLst>
          </p:nvPr>
        </p:nvGraphicFramePr>
        <p:xfrm>
          <a:off x="4640218" y="13744172"/>
          <a:ext cx="4305207" cy="4013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</a:t>
                      </a:r>
                      <a:r>
                        <a:rPr lang="fr-FR" sz="2500" b="1" u="none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u="none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step_1’ {</a:t>
                      </a:r>
                      <a:r>
                        <a:rPr lang="fr-FR" sz="2500" b="0" u="none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0" u="none" baseline="-25000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6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2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step_3’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au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65793"/>
              </p:ext>
            </p:extLst>
          </p:nvPr>
        </p:nvGraphicFramePr>
        <p:xfrm>
          <a:off x="9125236" y="13744172"/>
          <a:ext cx="4305207" cy="4013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</a:t>
                      </a:r>
                      <a:r>
                        <a:rPr lang="fr-FR" sz="2500" b="1" u="none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u="none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step_1’ {</a:t>
                      </a:r>
                      <a:r>
                        <a:rPr lang="fr-FR" sz="2500" b="0" u="none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0" u="none" baseline="-25000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6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2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step_3’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7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au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08121"/>
              </p:ext>
            </p:extLst>
          </p:nvPr>
        </p:nvGraphicFramePr>
        <p:xfrm>
          <a:off x="13579322" y="13756454"/>
          <a:ext cx="4305207" cy="4013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865"/>
                <a:gridCol w="1937342"/>
              </a:tblGrid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step_0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2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r>
                        <a:rPr lang="fr-FR" sz="2500" b="1" dirty="0" smtClean="0">
                          <a:latin typeface="Optima"/>
                          <a:cs typeface="Optima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  {</a:t>
                      </a:r>
                      <a:r>
                        <a:rPr lang="fr-FR" sz="2500" b="1" u="none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u="none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10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step_1’ {</a:t>
                      </a:r>
                      <a:r>
                        <a:rPr lang="fr-FR" sz="2500" b="0" u="none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0" u="none" baseline="-25000" dirty="0" smtClean="0">
                          <a:solidFill>
                            <a:schemeClr val="tx1"/>
                          </a:solidFill>
                          <a:latin typeface="Optima"/>
                          <a:cs typeface="Optima"/>
                        </a:rPr>
                        <a:t>0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4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3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step_2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1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r>
                        <a:rPr lang="fr-FR" sz="250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6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  {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2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, 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8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11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step_3’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2, </a:t>
                      </a:r>
                      <a:r>
                        <a:rPr lang="fr-FR" sz="2500" b="1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e</a:t>
                      </a:r>
                      <a:r>
                        <a:rPr lang="fr-FR" sz="2500" b="1" baseline="-25000" dirty="0" smtClean="0">
                          <a:solidFill>
                            <a:srgbClr val="FF0000"/>
                          </a:solidFill>
                          <a:latin typeface="Optima"/>
                          <a:cs typeface="Optima"/>
                        </a:rPr>
                        <a:t>5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8 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3326"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dirty="0" smtClean="0">
                          <a:latin typeface="Optima"/>
                          <a:cs typeface="Optima"/>
                        </a:rPr>
                        <a:t>step_4  {e</a:t>
                      </a:r>
                      <a:r>
                        <a:rPr lang="fr-FR" sz="2500" baseline="-25000" dirty="0" smtClean="0">
                          <a:latin typeface="Optima"/>
                          <a:cs typeface="Optima"/>
                        </a:rPr>
                        <a:t>3</a:t>
                      </a:r>
                      <a:r>
                        <a:rPr lang="fr-FR" sz="2500" dirty="0" smtClean="0">
                          <a:latin typeface="Optima"/>
                          <a:cs typeface="Optima"/>
                        </a:rPr>
                        <a:t>} </a:t>
                      </a:r>
                      <a:endParaRPr lang="fr-FR" sz="2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287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[S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9</a:t>
                      </a:r>
                      <a:r>
                        <a:rPr lang="fr-FR" sz="2500" b="1" baseline="0" dirty="0" smtClean="0">
                          <a:latin typeface="Optima"/>
                          <a:cs typeface="Optima"/>
                          <a:sym typeface="Wingdings"/>
                        </a:rPr>
                        <a:t>  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S</a:t>
                      </a:r>
                      <a:r>
                        <a:rPr lang="fr-FR" sz="2500" b="1" baseline="-25000" dirty="0" smtClean="0">
                          <a:latin typeface="Optima"/>
                          <a:cs typeface="Optima"/>
                          <a:sym typeface="Wingdings"/>
                        </a:rPr>
                        <a:t>12</a:t>
                      </a:r>
                      <a:r>
                        <a:rPr lang="fr-FR" sz="2500" b="1" dirty="0" smtClean="0">
                          <a:latin typeface="Optima"/>
                          <a:cs typeface="Optima"/>
                          <a:sym typeface="Wingdings"/>
                        </a:rPr>
                        <a:t>]</a:t>
                      </a:r>
                      <a:endParaRPr lang="fr-FR" sz="2500" b="1" dirty="0" smtClean="0">
                        <a:latin typeface="Optima"/>
                        <a:cs typeface="Optim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0" name="ZoneTexte 99"/>
          <p:cNvSpPr txBox="1"/>
          <p:nvPr/>
        </p:nvSpPr>
        <p:spPr>
          <a:xfrm>
            <a:off x="230493" y="12818159"/>
            <a:ext cx="4305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Optima"/>
                <a:cs typeface="Optima"/>
              </a:rPr>
              <a:t>Execution traces</a:t>
            </a:r>
            <a:endParaRPr lang="en-US" sz="3000" b="1" dirty="0">
              <a:latin typeface="Optima"/>
              <a:cs typeface="Optima"/>
            </a:endParaRPr>
          </a:p>
        </p:txBody>
      </p:sp>
      <p:sp>
        <p:nvSpPr>
          <p:cNvPr id="38" name="Forme libre 37"/>
          <p:cNvSpPr/>
          <p:nvPr/>
        </p:nvSpPr>
        <p:spPr>
          <a:xfrm>
            <a:off x="11452903" y="9975289"/>
            <a:ext cx="1759792" cy="214626"/>
          </a:xfrm>
          <a:custGeom>
            <a:avLst/>
            <a:gdLst>
              <a:gd name="connsiteX0" fmla="*/ 0 w 559677"/>
              <a:gd name="connsiteY0" fmla="*/ 16272 h 791209"/>
              <a:gd name="connsiteX1" fmla="*/ 452047 w 559677"/>
              <a:gd name="connsiteY1" fmla="*/ 102376 h 791209"/>
              <a:gd name="connsiteX2" fmla="*/ 559677 w 559677"/>
              <a:gd name="connsiteY2" fmla="*/ 791209 h 79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677" h="791209">
                <a:moveTo>
                  <a:pt x="0" y="16272"/>
                </a:moveTo>
                <a:cubicBezTo>
                  <a:pt x="179384" y="-5254"/>
                  <a:pt x="358768" y="-26780"/>
                  <a:pt x="452047" y="102376"/>
                </a:cubicBezTo>
                <a:cubicBezTo>
                  <a:pt x="545326" y="231532"/>
                  <a:pt x="559677" y="791209"/>
                  <a:pt x="559677" y="791209"/>
                </a:cubicBezTo>
              </a:path>
            </a:pathLst>
          </a:custGeom>
          <a:ln w="635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4778863" y="9112613"/>
            <a:ext cx="4868823" cy="1731680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6237755" y="9584216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9</a:t>
            </a:r>
          </a:p>
        </p:txBody>
      </p:sp>
      <p:sp>
        <p:nvSpPr>
          <p:cNvPr id="87" name="Ellipse 86"/>
          <p:cNvSpPr/>
          <p:nvPr/>
        </p:nvSpPr>
        <p:spPr>
          <a:xfrm>
            <a:off x="4980560" y="9732496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5478217" y="9975867"/>
            <a:ext cx="759538" cy="33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070682" y="8444831"/>
            <a:ext cx="958227" cy="667781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8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8033692" y="9580841"/>
            <a:ext cx="1053989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10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9" name="Connecteur droit avec flèche 98"/>
          <p:cNvCxnSpPr/>
          <p:nvPr/>
        </p:nvCxnSpPr>
        <p:spPr>
          <a:xfrm flipV="1">
            <a:off x="7274154" y="9972492"/>
            <a:ext cx="759538" cy="3375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/>
          <p:nvPr/>
        </p:nvCxnSpPr>
        <p:spPr>
          <a:xfrm flipV="1">
            <a:off x="3755658" y="9935337"/>
            <a:ext cx="1009978" cy="479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026985" y="9352245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>
                <a:latin typeface="Optima"/>
                <a:cs typeface="Optima"/>
              </a:rPr>
              <a:t>3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13212695" y="10128267"/>
            <a:ext cx="1053989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10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5" name="Forme libre 74"/>
          <p:cNvSpPr/>
          <p:nvPr/>
        </p:nvSpPr>
        <p:spPr>
          <a:xfrm>
            <a:off x="8517657" y="10353772"/>
            <a:ext cx="4695038" cy="218770"/>
          </a:xfrm>
          <a:custGeom>
            <a:avLst/>
            <a:gdLst>
              <a:gd name="connsiteX0" fmla="*/ 14700 w 2016621"/>
              <a:gd name="connsiteY0" fmla="*/ 0 h 849687"/>
              <a:gd name="connsiteX1" fmla="*/ 294539 w 2016621"/>
              <a:gd name="connsiteY1" fmla="*/ 753411 h 849687"/>
              <a:gd name="connsiteX2" fmla="*/ 2016621 w 2016621"/>
              <a:gd name="connsiteY2" fmla="*/ 839515 h 84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6621" h="849687">
                <a:moveTo>
                  <a:pt x="14700" y="0"/>
                </a:moveTo>
                <a:cubicBezTo>
                  <a:pt x="-12207" y="306746"/>
                  <a:pt x="-39114" y="613492"/>
                  <a:pt x="294539" y="753411"/>
                </a:cubicBezTo>
                <a:cubicBezTo>
                  <a:pt x="628192" y="893330"/>
                  <a:pt x="2016621" y="839515"/>
                  <a:pt x="2016621" y="839515"/>
                </a:cubicBezTo>
              </a:path>
            </a:pathLst>
          </a:cu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>
            <a:endCxn id="74" idx="1"/>
          </p:cNvCxnSpPr>
          <p:nvPr/>
        </p:nvCxnSpPr>
        <p:spPr>
          <a:xfrm flipV="1">
            <a:off x="9647686" y="9979242"/>
            <a:ext cx="867171" cy="523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281823" y="9352245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4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9746539" y="938056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4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1972499" y="9427413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5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0770351" y="1050271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smtClean="0">
                <a:latin typeface="Optima"/>
                <a:cs typeface="Optima"/>
              </a:rPr>
              <a:t>e</a:t>
            </a:r>
            <a:r>
              <a:rPr lang="fr-FR" sz="3000" b="1" i="1" baseline="-25000" dirty="0" smtClean="0">
                <a:latin typeface="Optima"/>
                <a:cs typeface="Optima"/>
              </a:rPr>
              <a:t>5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12349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77882" y="2430590"/>
            <a:ext cx="17724149" cy="93872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52105" y="2742092"/>
            <a:ext cx="7125119" cy="196298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3872974" y="3103160"/>
            <a:ext cx="1137121" cy="790052"/>
          </a:xfrm>
          <a:prstGeom prst="roundRect">
            <a:avLst/>
          </a:prstGeom>
          <a:solidFill>
            <a:srgbClr val="F4EC2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065880" y="3103160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" name="Connecteur droit avec flèche 8"/>
          <p:cNvCxnSpPr>
            <a:stCxn id="6" idx="3"/>
            <a:endCxn id="8" idx="1"/>
          </p:cNvCxnSpPr>
          <p:nvPr/>
        </p:nvCxnSpPr>
        <p:spPr>
          <a:xfrm>
            <a:off x="5010095" y="3498186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010095" y="2858374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753394" y="3245338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20" idx="6"/>
            <a:endCxn id="6" idx="1"/>
          </p:cNvCxnSpPr>
          <p:nvPr/>
        </p:nvCxnSpPr>
        <p:spPr>
          <a:xfrm>
            <a:off x="3239394" y="3487490"/>
            <a:ext cx="633580" cy="106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52105" y="4057577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config = {S</a:t>
            </a:r>
            <a:r>
              <a:rPr lang="fr-FR" sz="3000" baseline="-25000" dirty="0" smtClean="0">
                <a:latin typeface="Optima"/>
                <a:cs typeface="Optima"/>
              </a:rPr>
              <a:t>1</a:t>
            </a:r>
            <a:r>
              <a:rPr lang="fr-FR" sz="3000" dirty="0" smtClean="0">
                <a:latin typeface="Optima"/>
                <a:cs typeface="Optima"/>
              </a:rPr>
              <a:t>}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552105" y="4705076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Optima"/>
                <a:cs typeface="Optima"/>
              </a:rPr>
              <a:t>Current configuration (t</a:t>
            </a:r>
            <a:r>
              <a:rPr lang="en-US" sz="3000" baseline="-25000" dirty="0" smtClean="0">
                <a:latin typeface="Optima"/>
                <a:cs typeface="Optima"/>
              </a:rPr>
              <a:t>0</a:t>
            </a:r>
            <a:r>
              <a:rPr lang="en-US" sz="3000" dirty="0" smtClean="0">
                <a:latin typeface="Optima"/>
                <a:cs typeface="Optima"/>
              </a:rPr>
              <a:t>)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-1" y="3140372"/>
            <a:ext cx="25521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Optima"/>
                <a:cs typeface="Optima"/>
              </a:rPr>
              <a:t>Step </a:t>
            </a:r>
            <a:r>
              <a:rPr lang="en-US" sz="4000" b="1" dirty="0" smtClean="0">
                <a:latin typeface="Optima"/>
                <a:cs typeface="Optima"/>
              </a:rPr>
              <a:t>0</a:t>
            </a:r>
          </a:p>
          <a:p>
            <a:pPr algn="ctr"/>
            <a:r>
              <a:rPr lang="en-US" sz="3000" b="1" dirty="0" smtClean="0">
                <a:latin typeface="Optima"/>
                <a:cs typeface="Optima"/>
              </a:rPr>
              <a:t>(</a:t>
            </a:r>
            <a:r>
              <a:rPr lang="en-US" sz="2500" b="1" dirty="0" smtClean="0">
                <a:latin typeface="Optima"/>
                <a:cs typeface="Optima"/>
              </a:rPr>
              <a:t>Initialization</a:t>
            </a:r>
            <a:r>
              <a:rPr lang="en-US" sz="3000" b="1" dirty="0" smtClean="0">
                <a:latin typeface="Optima"/>
                <a:cs typeface="Optima"/>
              </a:rPr>
              <a:t>)</a:t>
            </a:r>
            <a:endParaRPr lang="en-US" sz="3000" b="1" dirty="0">
              <a:latin typeface="Optima"/>
              <a:cs typeface="Optima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4512306" y="13157228"/>
            <a:ext cx="7082240" cy="3340202"/>
          </a:xfrm>
          <a:prstGeom prst="roundRect">
            <a:avLst>
              <a:gd name="adj" fmla="val 6492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4512306" y="14830084"/>
            <a:ext cx="7082239" cy="0"/>
          </a:xfrm>
          <a:prstGeom prst="line">
            <a:avLst/>
          </a:prstGeom>
          <a:ln w="635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4794951" y="15414326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>
            <a:endCxn id="74" idx="1"/>
          </p:cNvCxnSpPr>
          <p:nvPr/>
        </p:nvCxnSpPr>
        <p:spPr>
          <a:xfrm>
            <a:off x="5280951" y="15651680"/>
            <a:ext cx="773591" cy="1672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6054542" y="15273382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X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8151234" y="15273382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Y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76" name="Connecteur droit avec flèche 75"/>
          <p:cNvCxnSpPr>
            <a:stCxn id="74" idx="3"/>
            <a:endCxn id="75" idx="1"/>
          </p:cNvCxnSpPr>
          <p:nvPr/>
        </p:nvCxnSpPr>
        <p:spPr>
          <a:xfrm>
            <a:off x="6992588" y="15668408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7189953" y="15039435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p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0259071" y="15286229"/>
            <a:ext cx="938046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Z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79" name="Connecteur droit avec flèche 78"/>
          <p:cNvCxnSpPr>
            <a:endCxn id="78" idx="1"/>
          </p:cNvCxnSpPr>
          <p:nvPr/>
        </p:nvCxnSpPr>
        <p:spPr>
          <a:xfrm>
            <a:off x="9100425" y="15681255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9297790" y="15052282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q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4794951" y="13823117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avec flèche 81"/>
          <p:cNvCxnSpPr>
            <a:endCxn id="83" idx="1"/>
          </p:cNvCxnSpPr>
          <p:nvPr/>
        </p:nvCxnSpPr>
        <p:spPr>
          <a:xfrm>
            <a:off x="5280951" y="14060471"/>
            <a:ext cx="773591" cy="16728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à coins arrondis 82"/>
          <p:cNvSpPr/>
          <p:nvPr/>
        </p:nvSpPr>
        <p:spPr>
          <a:xfrm>
            <a:off x="6054542" y="13682173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A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8151234" y="13682173"/>
            <a:ext cx="938046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>
                <a:solidFill>
                  <a:schemeClr val="tx1"/>
                </a:solidFill>
                <a:latin typeface="Optima"/>
                <a:cs typeface="Optima"/>
              </a:rPr>
              <a:t>B</a:t>
            </a:r>
          </a:p>
        </p:txBody>
      </p:sp>
      <p:cxnSp>
        <p:nvCxnSpPr>
          <p:cNvPr id="85" name="Connecteur droit avec flèche 84"/>
          <p:cNvCxnSpPr>
            <a:stCxn id="83" idx="3"/>
            <a:endCxn id="84" idx="1"/>
          </p:cNvCxnSpPr>
          <p:nvPr/>
        </p:nvCxnSpPr>
        <p:spPr>
          <a:xfrm>
            <a:off x="6992588" y="14077199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189953" y="13448226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d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0259071" y="13695020"/>
            <a:ext cx="938046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err="1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err="1" smtClean="0">
                <a:solidFill>
                  <a:schemeClr val="tx1"/>
                </a:solidFill>
                <a:latin typeface="Optima"/>
                <a:cs typeface="Optima"/>
              </a:rPr>
              <a:t>c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88" name="Connecteur droit avec flèche 87"/>
          <p:cNvCxnSpPr>
            <a:endCxn id="87" idx="1"/>
          </p:cNvCxnSpPr>
          <p:nvPr/>
        </p:nvCxnSpPr>
        <p:spPr>
          <a:xfrm>
            <a:off x="9100425" y="14090046"/>
            <a:ext cx="1158646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9297790" y="13461073"/>
            <a:ext cx="768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i="1" dirty="0" err="1" smtClean="0">
                <a:latin typeface="Optima"/>
                <a:cs typeface="Optima"/>
              </a:rPr>
              <a:t>e</a:t>
            </a:r>
            <a:r>
              <a:rPr lang="fr-FR" sz="3000" b="1" i="1" baseline="-25000" dirty="0" err="1" smtClean="0">
                <a:latin typeface="Optima"/>
                <a:cs typeface="Optima"/>
              </a:rPr>
              <a:t>e</a:t>
            </a:r>
            <a:endParaRPr lang="fr-FR" sz="3000" b="1" i="1" baseline="-25000" dirty="0">
              <a:latin typeface="Optima"/>
              <a:cs typeface="Optima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8296184" y="3076445"/>
            <a:ext cx="1137121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7222504" y="3478378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222504" y="2838566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5230" y="6005088"/>
            <a:ext cx="7125119" cy="196298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7056099" y="6366156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9249005" y="6366156"/>
            <a:ext cx="1137121" cy="790052"/>
          </a:xfrm>
          <a:prstGeom prst="roundRect">
            <a:avLst/>
          </a:prstGeom>
          <a:solidFill>
            <a:srgbClr val="F4EC20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0" name="Connecteur droit avec flèche 49"/>
          <p:cNvCxnSpPr>
            <a:stCxn id="48" idx="3"/>
            <a:endCxn id="49" idx="1"/>
          </p:cNvCxnSpPr>
          <p:nvPr/>
        </p:nvCxnSpPr>
        <p:spPr>
          <a:xfrm>
            <a:off x="8193220" y="6761182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8193220" y="6121370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5936519" y="6508334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2" idx="6"/>
            <a:endCxn id="48" idx="1"/>
          </p:cNvCxnSpPr>
          <p:nvPr/>
        </p:nvCxnSpPr>
        <p:spPr>
          <a:xfrm>
            <a:off x="6422519" y="6750486"/>
            <a:ext cx="633580" cy="106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5735230" y="7320573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config = {S</a:t>
            </a:r>
            <a:r>
              <a:rPr lang="fr-FR" sz="3000" baseline="-25000" dirty="0" smtClean="0">
                <a:latin typeface="Optima"/>
                <a:cs typeface="Optima"/>
              </a:rPr>
              <a:t>2</a:t>
            </a:r>
            <a:r>
              <a:rPr lang="fr-FR" sz="3000" dirty="0" smtClean="0">
                <a:latin typeface="Optima"/>
                <a:cs typeface="Optima"/>
              </a:rPr>
              <a:t>}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735230" y="7968072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Optima"/>
                <a:cs typeface="Optima"/>
              </a:rPr>
              <a:t>Current configuration (t</a:t>
            </a:r>
            <a:r>
              <a:rPr lang="en-US" sz="3000" baseline="-25000" dirty="0" smtClean="0">
                <a:latin typeface="Optima"/>
                <a:cs typeface="Optima"/>
              </a:rPr>
              <a:t>1</a:t>
            </a:r>
            <a:r>
              <a:rPr lang="en-US" sz="3000" dirty="0" smtClean="0">
                <a:latin typeface="Optima"/>
                <a:cs typeface="Optima"/>
              </a:rPr>
              <a:t>)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422640" y="6655270"/>
            <a:ext cx="2323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Optima"/>
                <a:cs typeface="Optima"/>
              </a:rPr>
              <a:t>Step </a:t>
            </a:r>
            <a:r>
              <a:rPr lang="en-US" sz="4000" b="1" dirty="0" smtClean="0">
                <a:latin typeface="Optima"/>
                <a:cs typeface="Optima"/>
              </a:rPr>
              <a:t>1 {e</a:t>
            </a:r>
            <a:r>
              <a:rPr lang="en-US" sz="4000" b="1" baseline="-25000" dirty="0" smtClean="0">
                <a:latin typeface="Optima"/>
                <a:cs typeface="Optima"/>
              </a:rPr>
              <a:t>1</a:t>
            </a:r>
            <a:r>
              <a:rPr lang="en-US" sz="4000" b="1" dirty="0" smtClean="0">
                <a:latin typeface="Optima"/>
                <a:cs typeface="Optima"/>
              </a:rPr>
              <a:t>}</a:t>
            </a:r>
            <a:endParaRPr lang="en-US" sz="4000" b="1" dirty="0">
              <a:latin typeface="Optima"/>
              <a:cs typeface="Optima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11479309" y="6339441"/>
            <a:ext cx="1137121" cy="790052"/>
          </a:xfrm>
          <a:prstGeom prst="round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10405629" y="6741374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10405629" y="6101562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415040" y="9171133"/>
            <a:ext cx="7125119" cy="196298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11735909" y="9532201"/>
            <a:ext cx="1137121" cy="790052"/>
          </a:xfrm>
          <a:prstGeom prst="round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1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13928815" y="9532201"/>
            <a:ext cx="1137121" cy="790052"/>
          </a:xfrm>
          <a:prstGeom prst="round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3" name="Connecteur droit avec flèche 62"/>
          <p:cNvCxnSpPr>
            <a:stCxn id="61" idx="3"/>
            <a:endCxn id="62" idx="1"/>
          </p:cNvCxnSpPr>
          <p:nvPr/>
        </p:nvCxnSpPr>
        <p:spPr>
          <a:xfrm>
            <a:off x="12873030" y="9927227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2873030" y="9287415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1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10616329" y="9674379"/>
            <a:ext cx="486000" cy="484304"/>
          </a:xfrm>
          <a:prstGeom prst="ellipse">
            <a:avLst/>
          </a:prstGeom>
          <a:solidFill>
            <a:schemeClr val="tx1"/>
          </a:solidFill>
          <a:ln w="63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65" idx="6"/>
            <a:endCxn id="61" idx="1"/>
          </p:cNvCxnSpPr>
          <p:nvPr/>
        </p:nvCxnSpPr>
        <p:spPr>
          <a:xfrm>
            <a:off x="11102329" y="9916531"/>
            <a:ext cx="633580" cy="10696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0415040" y="10486618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>
                <a:latin typeface="Optima"/>
                <a:cs typeface="Optima"/>
              </a:rPr>
              <a:t>config = {S</a:t>
            </a:r>
            <a:r>
              <a:rPr lang="fr-FR" sz="3000" baseline="-25000" dirty="0" smtClean="0">
                <a:latin typeface="Optima"/>
                <a:cs typeface="Optima"/>
              </a:rPr>
              <a:t>3</a:t>
            </a:r>
            <a:r>
              <a:rPr lang="fr-FR" sz="3000" dirty="0" smtClean="0">
                <a:latin typeface="Optima"/>
                <a:cs typeface="Optima"/>
              </a:rPr>
              <a:t>}</a:t>
            </a:r>
            <a:endParaRPr lang="fr-FR" sz="3000" dirty="0">
              <a:latin typeface="Optima"/>
              <a:cs typeface="Optima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0415040" y="11134117"/>
            <a:ext cx="7125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Optima"/>
                <a:cs typeface="Optima"/>
              </a:rPr>
              <a:t>Current configuration (t</a:t>
            </a:r>
            <a:r>
              <a:rPr lang="en-US" sz="3000" baseline="-25000" dirty="0" smtClean="0">
                <a:latin typeface="Optima"/>
                <a:cs typeface="Optima"/>
              </a:rPr>
              <a:t>2</a:t>
            </a:r>
            <a:r>
              <a:rPr lang="en-US" sz="3000" dirty="0" smtClean="0">
                <a:latin typeface="Optima"/>
                <a:cs typeface="Optima"/>
              </a:rPr>
              <a:t>)</a:t>
            </a:r>
            <a:endParaRPr lang="en-US" sz="3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8022078" y="9713685"/>
            <a:ext cx="2468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Optima"/>
                <a:cs typeface="Optima"/>
              </a:rPr>
              <a:t>Step </a:t>
            </a:r>
            <a:r>
              <a:rPr lang="en-US" sz="4000" b="1" dirty="0" smtClean="0">
                <a:latin typeface="Optima"/>
                <a:cs typeface="Optima"/>
              </a:rPr>
              <a:t>2 {e</a:t>
            </a:r>
            <a:r>
              <a:rPr lang="en-US" sz="4000" b="1" baseline="-25000" dirty="0" smtClean="0">
                <a:latin typeface="Optima"/>
                <a:cs typeface="Optima"/>
              </a:rPr>
              <a:t>2</a:t>
            </a:r>
            <a:r>
              <a:rPr lang="en-US" sz="4000" b="1" dirty="0" smtClean="0">
                <a:latin typeface="Optima"/>
                <a:cs typeface="Optima"/>
              </a:rPr>
              <a:t>}</a:t>
            </a:r>
          </a:p>
          <a:p>
            <a:pPr algn="ctr"/>
            <a:r>
              <a:rPr lang="en-US" sz="4000" b="1" dirty="0" smtClean="0">
                <a:latin typeface="Optima"/>
                <a:cs typeface="Optima"/>
              </a:rPr>
              <a:t>(</a:t>
            </a:r>
            <a:r>
              <a:rPr lang="en-US" sz="2500" b="1" dirty="0" smtClean="0">
                <a:latin typeface="Optima"/>
                <a:cs typeface="Optima"/>
              </a:rPr>
              <a:t>Final step</a:t>
            </a:r>
            <a:r>
              <a:rPr lang="en-US" sz="4000" b="1" dirty="0" smtClean="0">
                <a:latin typeface="Optima"/>
                <a:cs typeface="Optima"/>
              </a:rPr>
              <a:t>)</a:t>
            </a:r>
            <a:endParaRPr lang="en-US" sz="4000" b="1" dirty="0">
              <a:latin typeface="Optima"/>
              <a:cs typeface="Optima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16159119" y="9505486"/>
            <a:ext cx="1137121" cy="790052"/>
          </a:xfrm>
          <a:prstGeom prst="roundRect">
            <a:avLst/>
          </a:prstGeom>
          <a:solidFill>
            <a:srgbClr val="F4EC20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3000" baseline="-25000" dirty="0" smtClean="0">
                <a:solidFill>
                  <a:schemeClr val="tx1"/>
                </a:solidFill>
                <a:latin typeface="Optima"/>
                <a:cs typeface="Optima"/>
              </a:rPr>
              <a:t>2</a:t>
            </a:r>
            <a:endParaRPr lang="fr-FR" sz="3000" baseline="-250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15085439" y="9907419"/>
            <a:ext cx="1055785" cy="0"/>
          </a:xfrm>
          <a:prstGeom prst="straightConnector1">
            <a:avLst/>
          </a:prstGeom>
          <a:ln w="63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15085439" y="9267607"/>
            <a:ext cx="1055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i="1" dirty="0" smtClean="0">
                <a:latin typeface="Optima"/>
                <a:cs typeface="Optima"/>
              </a:rPr>
              <a:t>e</a:t>
            </a:r>
            <a:r>
              <a:rPr lang="fr-FR" sz="3500" i="1" baseline="-25000" dirty="0" smtClean="0">
                <a:latin typeface="Optima"/>
                <a:cs typeface="Optima"/>
              </a:rPr>
              <a:t>2</a:t>
            </a:r>
            <a:endParaRPr lang="fr-FR" sz="3500" i="1" baseline="-25000" dirty="0">
              <a:latin typeface="Optima"/>
              <a:cs typeface="Optima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040411" y="3426456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12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240399" y="3406631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23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8151234" y="6701997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12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12860349" y="9869763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12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10386126" y="6678608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23</a:t>
            </a:r>
            <a:endParaRPr lang="fr-FR" sz="3000" i="1" baseline="-25000" dirty="0">
              <a:latin typeface="Optima"/>
              <a:cs typeface="Optima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5065936" y="9866088"/>
            <a:ext cx="1055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i="1" dirty="0" smtClean="0">
                <a:latin typeface="Optima"/>
                <a:cs typeface="Optima"/>
              </a:rPr>
              <a:t>T</a:t>
            </a:r>
            <a:r>
              <a:rPr lang="fr-FR" sz="3000" i="1" baseline="-25000" dirty="0" smtClean="0">
                <a:latin typeface="Optima"/>
                <a:cs typeface="Optima"/>
              </a:rPr>
              <a:t>23</a:t>
            </a:r>
            <a:endParaRPr lang="fr-FR" sz="3000" i="1" baseline="-250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32738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101669" y="2940274"/>
            <a:ext cx="3573322" cy="3573322"/>
          </a:xfrm>
          <a:prstGeom prst="ellipse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651544" y="1153613"/>
            <a:ext cx="3573322" cy="3573322"/>
          </a:xfrm>
          <a:prstGeom prst="ellipse">
            <a:avLst/>
          </a:prstGeom>
          <a:solidFill>
            <a:srgbClr val="3366FF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8244470" y="2940274"/>
            <a:ext cx="3573322" cy="3573322"/>
          </a:xfrm>
          <a:prstGeom prst="ellipse">
            <a:avLst/>
          </a:prstGeom>
          <a:solidFill>
            <a:srgbClr val="FF0000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651544" y="4360993"/>
            <a:ext cx="3573322" cy="3573322"/>
          </a:xfrm>
          <a:prstGeom prst="ellipse">
            <a:avLst/>
          </a:prstGeom>
          <a:solidFill>
            <a:srgbClr val="008000">
              <a:alpha val="20000"/>
            </a:srgbClr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32747" y="1457816"/>
            <a:ext cx="426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UML State</a:t>
            </a:r>
          </a:p>
          <a:p>
            <a:pPr algn="ctr"/>
            <a:r>
              <a:rPr lang="en-US" sz="3000" b="1" dirty="0" smtClean="0">
                <a:latin typeface="Arial"/>
                <a:cs typeface="Arial"/>
              </a:rPr>
              <a:t>Diagrams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92675" y="6861446"/>
            <a:ext cx="4262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Rhapsody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858924" y="4172937"/>
            <a:ext cx="3379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Stateflow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185854" y="3659427"/>
            <a:ext cx="426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Arial"/>
                <a:cs typeface="Arial"/>
              </a:rPr>
              <a:t>Harel’s</a:t>
            </a:r>
            <a:endParaRPr lang="en-US" sz="3000" b="1" dirty="0">
              <a:latin typeface="Arial"/>
              <a:cs typeface="Arial"/>
            </a:endParaRPr>
          </a:p>
          <a:p>
            <a:pPr algn="ctr"/>
            <a:r>
              <a:rPr lang="en-US" sz="3000" b="1" dirty="0" smtClean="0">
                <a:latin typeface="Arial"/>
                <a:cs typeface="Arial"/>
              </a:rPr>
              <a:t>statecharts</a:t>
            </a:r>
            <a:endParaRPr lang="en-US" sz="3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à coins arrondis 95"/>
          <p:cNvSpPr/>
          <p:nvPr/>
        </p:nvSpPr>
        <p:spPr>
          <a:xfrm>
            <a:off x="2145480" y="12749984"/>
            <a:ext cx="5243670" cy="1627189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145480" y="11653696"/>
            <a:ext cx="5243670" cy="849960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6907334" y="8130711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6907334" y="5829204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r 31"/>
          <p:cNvGrpSpPr/>
          <p:nvPr/>
        </p:nvGrpSpPr>
        <p:grpSpPr>
          <a:xfrm>
            <a:off x="9751592" y="6575590"/>
            <a:ext cx="343687" cy="408506"/>
            <a:chOff x="10392598" y="7082836"/>
            <a:chExt cx="343687" cy="408506"/>
          </a:xfrm>
        </p:grpSpPr>
        <p:sp>
          <p:nvSpPr>
            <p:cNvPr id="31" name="Ellipse 3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473193" y="6148471"/>
            <a:ext cx="1795499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4482" y="6990614"/>
            <a:ext cx="1474594" cy="58761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package.aspect.1</a:t>
            </a:r>
          </a:p>
          <a:p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package.aspect</a:t>
            </a:r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.2</a:t>
            </a:r>
            <a:endParaRPr lang="fr-FR" sz="1000" dirty="0">
              <a:solidFill>
                <a:schemeClr val="tx1"/>
              </a:solidFill>
              <a:latin typeface="Optima"/>
              <a:cs typeface="Optima"/>
            </a:endParaRPr>
          </a:p>
          <a:p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package.aspect</a:t>
            </a:r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.</a:t>
            </a:r>
            <a:r>
              <a:rPr lang="fr-FR" sz="1000" dirty="0">
                <a:solidFill>
                  <a:schemeClr val="tx1"/>
                </a:solidFill>
                <a:latin typeface="Optima"/>
                <a:cs typeface="Optima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140402" y="621635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0401" y="634285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>
              <a:latin typeface="Didot"/>
              <a:cs typeface="Dido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4482" y="6608696"/>
            <a:ext cx="1474594" cy="26427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  <a:latin typeface="Optima"/>
                <a:cs typeface="Optima"/>
              </a:rPr>
              <a:t>metamodel_1.ecore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634482" y="6203597"/>
            <a:ext cx="146427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 smtClean="0">
                <a:latin typeface="Optima"/>
                <a:cs typeface="Optima"/>
              </a:rPr>
              <a:t>MyModule</a:t>
            </a:r>
            <a:endParaRPr lang="fr-FR" sz="1300" dirty="0">
              <a:latin typeface="Optima"/>
              <a:cs typeface="Optima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53227" y="6148471"/>
            <a:ext cx="2317928" cy="155427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fr-FR" sz="1000" dirty="0" smtClean="0">
              <a:latin typeface="Courier New"/>
              <a:cs typeface="Courier New"/>
            </a:endParaRPr>
          </a:p>
          <a:p>
            <a:r>
              <a:rPr lang="en-US" sz="1000" b="1" dirty="0" smtClean="0">
                <a:latin typeface="Courier New"/>
                <a:cs typeface="Courier New"/>
              </a:rPr>
              <a:t>language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 smtClean="0">
                <a:latin typeface="Courier New"/>
                <a:cs typeface="Courier New"/>
              </a:rPr>
              <a:t>MyModule</a:t>
            </a:r>
            <a:r>
              <a:rPr lang="en-US" sz="1000" dirty="0" smtClean="0">
                <a:latin typeface="Courier New"/>
                <a:cs typeface="Courier New"/>
              </a:rPr>
              <a:t> {</a:t>
            </a:r>
          </a:p>
          <a:p>
            <a:endParaRPr lang="en-US" sz="1000" dirty="0" smtClean="0">
              <a:latin typeface="Courier New"/>
              <a:cs typeface="Courier New"/>
            </a:endParaRP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err="1" smtClean="0">
                <a:latin typeface="Courier New"/>
                <a:cs typeface="Courier New"/>
              </a:rPr>
              <a:t>ecore</a:t>
            </a:r>
            <a:r>
              <a:rPr lang="en-US" sz="1000" dirty="0" smtClean="0">
                <a:latin typeface="Courier New"/>
                <a:cs typeface="Courier New"/>
              </a:rPr>
              <a:t> metamodel_1.ecore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3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package.aspect.1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package.aspect.2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     </a:t>
            </a:r>
            <a:r>
              <a:rPr lang="en-US" sz="1000" b="1" dirty="0" smtClean="0">
                <a:latin typeface="Courier New"/>
                <a:cs typeface="Courier New"/>
              </a:rPr>
              <a:t>with</a:t>
            </a:r>
            <a:r>
              <a:rPr lang="en-US" sz="1000" dirty="0" smtClean="0">
                <a:latin typeface="Courier New"/>
                <a:cs typeface="Courier New"/>
              </a:rPr>
              <a:t> package.aspect.3</a:t>
            </a:r>
          </a:p>
          <a:p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5" name="Connecteur droit avec flèche 14"/>
          <p:cNvCxnSpPr>
            <a:endCxn id="11" idx="3"/>
          </p:cNvCxnSpPr>
          <p:nvPr/>
        </p:nvCxnSpPr>
        <p:spPr>
          <a:xfrm flipH="1">
            <a:off x="3109076" y="6740834"/>
            <a:ext cx="8744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109076" y="7261048"/>
            <a:ext cx="8744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 1" descr="k3-example-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0" y="11755644"/>
            <a:ext cx="3832662" cy="6604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437727" y="12935494"/>
            <a:ext cx="2276287" cy="132343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/>
                <a:cs typeface="Courier New"/>
              </a:rPr>
              <a:t>@</a:t>
            </a:r>
            <a:r>
              <a:rPr lang="fr-FR" sz="1000" b="1" dirty="0">
                <a:latin typeface="Courier New"/>
                <a:cs typeface="Courier New"/>
              </a:rPr>
              <a:t>Aspect</a:t>
            </a:r>
            <a:r>
              <a:rPr lang="fr-FR" sz="1000" dirty="0">
                <a:latin typeface="Courier New"/>
                <a:cs typeface="Courier New"/>
              </a:rPr>
              <a:t>(</a:t>
            </a:r>
            <a:r>
              <a:rPr lang="fr-FR" sz="1000" dirty="0" err="1">
                <a:latin typeface="Courier New"/>
                <a:cs typeface="Courier New"/>
              </a:rPr>
              <a:t>className</a:t>
            </a:r>
            <a:r>
              <a:rPr lang="fr-FR" sz="1000" dirty="0">
                <a:latin typeface="Courier New"/>
                <a:cs typeface="Courier New"/>
              </a:rPr>
              <a:t>=X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XAspect</a:t>
            </a:r>
            <a:r>
              <a:rPr lang="fr-FR" sz="1000" dirty="0" smtClean="0">
                <a:latin typeface="Courier New"/>
                <a:cs typeface="Courier New"/>
              </a:rPr>
              <a:t>{ 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>
                <a:latin typeface="Courier New"/>
                <a:cs typeface="Courier New"/>
              </a:rPr>
              <a:t>void</a:t>
            </a:r>
            <a:r>
              <a:rPr lang="fr-FR" sz="1000" dirty="0">
                <a:latin typeface="Courier New"/>
                <a:cs typeface="Courier New"/>
              </a:rPr>
              <a:t> eval( )</a:t>
            </a:r>
            <a:r>
              <a:rPr lang="fr-FR" sz="1000" dirty="0" smtClean="0">
                <a:latin typeface="Courier New"/>
                <a:cs typeface="Courier New"/>
              </a:rPr>
              <a:t>{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</a:t>
            </a:r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>
                <a:latin typeface="Courier New"/>
                <a:cs typeface="Courier New"/>
              </a:rPr>
              <a:t>("</a:t>
            </a:r>
            <a:r>
              <a:rPr lang="fr-FR" sz="1000" dirty="0" err="1">
                <a:latin typeface="Courier New"/>
                <a:cs typeface="Courier New"/>
              </a:rPr>
              <a:t>Evaluating</a:t>
            </a:r>
            <a:r>
              <a:rPr lang="fr-FR" sz="1000" dirty="0">
                <a:latin typeface="Courier New"/>
                <a:cs typeface="Courier New"/>
              </a:rPr>
              <a:t> X")    </a:t>
            </a:r>
            <a:r>
              <a:rPr lang="fr-FR" sz="1000" dirty="0" smtClean="0">
                <a:latin typeface="Courier New"/>
                <a:cs typeface="Courier New"/>
              </a:rPr>
              <a:t>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self.yes.forEach</a:t>
            </a:r>
            <a:r>
              <a:rPr lang="fr-FR" sz="1000" dirty="0" smtClean="0">
                <a:latin typeface="Courier New"/>
                <a:cs typeface="Courier New"/>
              </a:rPr>
              <a:t>[y|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                </a:t>
            </a:r>
            <a:r>
              <a:rPr lang="fr-FR" sz="1000" dirty="0" err="1" smtClean="0">
                <a:latin typeface="Courier New"/>
                <a:cs typeface="Courier New"/>
              </a:rPr>
              <a:t>e.eval</a:t>
            </a:r>
            <a:r>
              <a:rPr lang="fr-FR" sz="1000" dirty="0" smtClean="0">
                <a:latin typeface="Courier New"/>
                <a:cs typeface="Courier New"/>
              </a:rPr>
              <a:t>]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97292" y="12934935"/>
            <a:ext cx="2283227" cy="132343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@</a:t>
            </a:r>
            <a:r>
              <a:rPr lang="fr-FR" sz="1000" b="1" dirty="0" smtClean="0">
                <a:latin typeface="Courier New"/>
                <a:cs typeface="Courier New"/>
              </a:rPr>
              <a:t>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=Y)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YAspect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eval(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</a:t>
            </a:r>
            <a:r>
              <a:rPr lang="fr-FR" sz="1000" dirty="0" err="1" smtClean="0">
                <a:latin typeface="Courier New"/>
                <a:cs typeface="Courier New"/>
              </a:rPr>
              <a:t>println</a:t>
            </a:r>
            <a:r>
              <a:rPr lang="fr-FR" sz="1000" dirty="0" smtClean="0">
                <a:latin typeface="Courier New"/>
                <a:cs typeface="Courier New"/>
              </a:rPr>
              <a:t>("</a:t>
            </a:r>
            <a:r>
              <a:rPr lang="fr-FR" sz="1000" dirty="0" err="1" smtClean="0">
                <a:latin typeface="Courier New"/>
                <a:cs typeface="Courier New"/>
              </a:rPr>
              <a:t>Evaluating</a:t>
            </a:r>
            <a:r>
              <a:rPr lang="fr-FR" sz="1000" dirty="0" smtClean="0">
                <a:latin typeface="Courier New"/>
                <a:cs typeface="Courier New"/>
              </a:rPr>
              <a:t> Y</a:t>
            </a:r>
            <a:r>
              <a:rPr lang="fr-FR" sz="1000" dirty="0">
                <a:latin typeface="Courier New"/>
                <a:cs typeface="Courier New"/>
              </a:rPr>
              <a:t>"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  <a:endParaRPr lang="fr-FR" sz="12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09853" y="6265022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71141" y="7245572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2374" y="633290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2373" y="6459402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71141" y="6754554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009853" y="6329295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Requiring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24452" y="6248978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85740" y="7229528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66973" y="6316864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466972" y="644335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185740" y="6738510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3024452" y="6304104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Providing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4" name="Connecteur droit 3"/>
          <p:cNvCxnSpPr>
            <a:endCxn id="31" idx="2"/>
          </p:cNvCxnSpPr>
          <p:nvPr/>
        </p:nvCxnSpPr>
        <p:spPr>
          <a:xfrm>
            <a:off x="8588633" y="6804149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1888561" y="6786529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1708561" y="6691933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41" name="Connecteur droit avec flèche 40"/>
          <p:cNvCxnSpPr>
            <a:stCxn id="42" idx="3"/>
            <a:endCxn id="43" idx="1"/>
          </p:cNvCxnSpPr>
          <p:nvPr/>
        </p:nvCxnSpPr>
        <p:spPr>
          <a:xfrm>
            <a:off x="10400600" y="7191135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308263" y="6991737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Requiring Interface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228621" y="6991737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Providing Interface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8588632" y="7202325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12304821" y="7202325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8588633" y="6972071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 smtClean="0">
                <a:latin typeface="Optima"/>
                <a:cs typeface="Optima"/>
              </a:rPr>
              <a:t>references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2299246" y="6973478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0331056" y="6965881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grpSp>
        <p:nvGrpSpPr>
          <p:cNvPr id="66" name="Grouper 65"/>
          <p:cNvGrpSpPr/>
          <p:nvPr/>
        </p:nvGrpSpPr>
        <p:grpSpPr>
          <a:xfrm>
            <a:off x="9751593" y="8870985"/>
            <a:ext cx="343687" cy="408506"/>
            <a:chOff x="10392598" y="7082836"/>
            <a:chExt cx="343687" cy="408506"/>
          </a:xfrm>
        </p:grpSpPr>
        <p:sp>
          <p:nvSpPr>
            <p:cNvPr id="67" name="Ellipse 6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7009854" y="8560417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171142" y="9540967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52375" y="8628303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452374" y="875479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171142" y="9049949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009854" y="8624690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3024453" y="8544373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185741" y="9524923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466974" y="8612259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466973" y="8738753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185741" y="9033905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13024453" y="8599499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Base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81" name="Connecteur droit 80"/>
          <p:cNvCxnSpPr>
            <a:endCxn id="67" idx="2"/>
          </p:cNvCxnSpPr>
          <p:nvPr/>
        </p:nvCxnSpPr>
        <p:spPr>
          <a:xfrm>
            <a:off x="8588634" y="9099544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11888562" y="9081924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1708562" y="898732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84" name="Connecteur droit avec flèche 83"/>
          <p:cNvCxnSpPr>
            <a:stCxn id="85" idx="3"/>
            <a:endCxn id="86" idx="1"/>
          </p:cNvCxnSpPr>
          <p:nvPr/>
        </p:nvCxnSpPr>
        <p:spPr>
          <a:xfrm>
            <a:off x="10400601" y="9486530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308264" y="9287132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Interface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228622" y="9287132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Extension Point Interface</a:t>
            </a:r>
          </a:p>
        </p:txBody>
      </p:sp>
      <p:cxnSp>
        <p:nvCxnSpPr>
          <p:cNvPr id="87" name="Connecteur droit avec flèche 86"/>
          <p:cNvCxnSpPr/>
          <p:nvPr/>
        </p:nvCxnSpPr>
        <p:spPr>
          <a:xfrm>
            <a:off x="8588633" y="9497720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12304822" y="9497720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588634" y="9267466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uses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12299247" y="9268873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0331057" y="9261276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6907334" y="5890228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Interfaces for language modules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6907335" y="8188650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Module interfaces for </a:t>
            </a:r>
            <a:r>
              <a:rPr lang="en-US" sz="1100" b="1" u="sng" dirty="0" smtClean="0">
                <a:latin typeface="Optima"/>
                <a:cs typeface="Optima"/>
              </a:rPr>
              <a:t>extension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1669642" y="11760513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98" name="Ellipse 97"/>
          <p:cNvSpPr/>
          <p:nvPr/>
        </p:nvSpPr>
        <p:spPr>
          <a:xfrm>
            <a:off x="1653177" y="12951214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1692210" y="12982964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00" name="Forme libre 99"/>
          <p:cNvSpPr/>
          <p:nvPr/>
        </p:nvSpPr>
        <p:spPr>
          <a:xfrm flipH="1">
            <a:off x="3595574" y="12278153"/>
            <a:ext cx="341192" cy="656782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  <a:gd name="connsiteX0" fmla="*/ 955386 w 955386"/>
              <a:gd name="connsiteY0" fmla="*/ 2422200 h 2422200"/>
              <a:gd name="connsiteX1" fmla="*/ 3393 w 955386"/>
              <a:gd name="connsiteY1" fmla="*/ 874904 h 2422200"/>
              <a:gd name="connsiteX2" fmla="*/ 616006 w 955386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386" h="2422200">
                <a:moveTo>
                  <a:pt x="955386" y="2422200"/>
                </a:moveTo>
                <a:cubicBezTo>
                  <a:pt x="680032" y="1896018"/>
                  <a:pt x="59956" y="1278604"/>
                  <a:pt x="3393" y="874904"/>
                </a:cubicBezTo>
                <a:cubicBezTo>
                  <a:pt x="-53170" y="471204"/>
                  <a:pt x="616006" y="0"/>
                  <a:pt x="616006" y="0"/>
                </a:cubicBezTo>
              </a:path>
            </a:pathLst>
          </a:custGeom>
          <a:ln w="952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orme libre 100"/>
          <p:cNvSpPr/>
          <p:nvPr/>
        </p:nvSpPr>
        <p:spPr>
          <a:xfrm>
            <a:off x="5675818" y="12278153"/>
            <a:ext cx="316228" cy="656782"/>
          </a:xfrm>
          <a:custGeom>
            <a:avLst/>
            <a:gdLst>
              <a:gd name="connsiteX0" fmla="*/ 577230 w 577230"/>
              <a:gd name="connsiteY0" fmla="*/ 2222310 h 2222310"/>
              <a:gd name="connsiteX1" fmla="*/ 1045 w 577230"/>
              <a:gd name="connsiteY1" fmla="*/ 799561 h 2222310"/>
              <a:gd name="connsiteX2" fmla="*/ 424364 w 577230"/>
              <a:gd name="connsiteY2" fmla="*/ 0 h 2222310"/>
              <a:gd name="connsiteX0" fmla="*/ 736833 w 736833"/>
              <a:gd name="connsiteY0" fmla="*/ 2222310 h 2222310"/>
              <a:gd name="connsiteX1" fmla="*/ 779 w 736833"/>
              <a:gd name="connsiteY1" fmla="*/ 482088 h 2222310"/>
              <a:gd name="connsiteX2" fmla="*/ 583967 w 736833"/>
              <a:gd name="connsiteY2" fmla="*/ 0 h 2222310"/>
              <a:gd name="connsiteX0" fmla="*/ 1029675 w 1029675"/>
              <a:gd name="connsiteY0" fmla="*/ 2224922 h 2224922"/>
              <a:gd name="connsiteX1" fmla="*/ 528 w 1029675"/>
              <a:gd name="connsiteY1" fmla="*/ 320085 h 2224922"/>
              <a:gd name="connsiteX2" fmla="*/ 876809 w 1029675"/>
              <a:gd name="connsiteY2" fmla="*/ 2612 h 2224922"/>
              <a:gd name="connsiteX0" fmla="*/ 976421 w 976421"/>
              <a:gd name="connsiteY0" fmla="*/ 2242063 h 2242063"/>
              <a:gd name="connsiteX1" fmla="*/ 564 w 976421"/>
              <a:gd name="connsiteY1" fmla="*/ 266677 h 2242063"/>
              <a:gd name="connsiteX2" fmla="*/ 823555 w 976421"/>
              <a:gd name="connsiteY2" fmla="*/ 19753 h 2242063"/>
              <a:gd name="connsiteX0" fmla="*/ 976421 w 976421"/>
              <a:gd name="connsiteY0" fmla="*/ 2223671 h 2223671"/>
              <a:gd name="connsiteX1" fmla="*/ 564 w 976421"/>
              <a:gd name="connsiteY1" fmla="*/ 330592 h 2223671"/>
              <a:gd name="connsiteX2" fmla="*/ 823555 w 976421"/>
              <a:gd name="connsiteY2" fmla="*/ 1361 h 2223671"/>
              <a:gd name="connsiteX0" fmla="*/ 979140 w 979140"/>
              <a:gd name="connsiteY0" fmla="*/ 2422200 h 2422200"/>
              <a:gd name="connsiteX1" fmla="*/ 3283 w 979140"/>
              <a:gd name="connsiteY1" fmla="*/ 529121 h 2422200"/>
              <a:gd name="connsiteX2" fmla="*/ 639760 w 979140"/>
              <a:gd name="connsiteY2" fmla="*/ 0 h 2422200"/>
              <a:gd name="connsiteX0" fmla="*/ 955386 w 955386"/>
              <a:gd name="connsiteY0" fmla="*/ 2422200 h 2422200"/>
              <a:gd name="connsiteX1" fmla="*/ 3393 w 955386"/>
              <a:gd name="connsiteY1" fmla="*/ 874904 h 2422200"/>
              <a:gd name="connsiteX2" fmla="*/ 616006 w 955386"/>
              <a:gd name="connsiteY2" fmla="*/ 0 h 242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386" h="2422200">
                <a:moveTo>
                  <a:pt x="955386" y="2422200"/>
                </a:moveTo>
                <a:cubicBezTo>
                  <a:pt x="680032" y="1896018"/>
                  <a:pt x="59956" y="1278604"/>
                  <a:pt x="3393" y="874904"/>
                </a:cubicBezTo>
                <a:cubicBezTo>
                  <a:pt x="-53170" y="471204"/>
                  <a:pt x="616006" y="0"/>
                  <a:pt x="616006" y="0"/>
                </a:cubicBezTo>
              </a:path>
            </a:pathLst>
          </a:custGeom>
          <a:ln w="9525" cmpd="sng">
            <a:solidFill>
              <a:schemeClr val="bg1">
                <a:lumMod val="50000"/>
                <a:alpha val="50000"/>
              </a:schemeClr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4426262" y="12546991"/>
            <a:ext cx="74206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41076" y="13101473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535408" y="12546990"/>
            <a:ext cx="7924353" cy="2113221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à coins arrondis 103"/>
          <p:cNvSpPr/>
          <p:nvPr/>
        </p:nvSpPr>
        <p:spPr>
          <a:xfrm>
            <a:off x="9535409" y="11439951"/>
            <a:ext cx="7924352" cy="838202"/>
          </a:xfrm>
          <a:prstGeom prst="roundRect">
            <a:avLst>
              <a:gd name="adj" fmla="val 8065"/>
            </a:avLst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9766008" y="12709991"/>
            <a:ext cx="2538836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Ins="0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</a:t>
            </a:r>
            <a:r>
              <a:rPr lang="fr-FR" sz="1000" b="1" dirty="0" smtClean="0">
                <a:latin typeface="Courier New"/>
                <a:cs typeface="Courier New"/>
              </a:rPr>
              <a:t>ackage </a:t>
            </a:r>
            <a:r>
              <a:rPr lang="fr-FR" sz="1000" dirty="0" err="1" smtClean="0">
                <a:latin typeface="Courier New"/>
                <a:cs typeface="Courier New"/>
              </a:rPr>
              <a:t>fsm.sem</a:t>
            </a:r>
            <a:endParaRPr lang="fr-FR" sz="1000" b="1" dirty="0" smtClean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</a:t>
            </a:r>
            <a:r>
              <a:rPr lang="fr-FR" sz="1000" b="1" dirty="0">
                <a:latin typeface="Courier New"/>
                <a:cs typeface="Courier New"/>
              </a:rPr>
              <a:t>Aspect</a:t>
            </a:r>
            <a:r>
              <a:rPr lang="fr-FR" sz="1000" dirty="0">
                <a:latin typeface="Courier New"/>
                <a:cs typeface="Courier New"/>
              </a:rPr>
              <a:t>(</a:t>
            </a:r>
            <a:r>
              <a:rPr lang="fr-FR" sz="1000" dirty="0" err="1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</a:t>
            </a:r>
            <a:r>
              <a:rPr lang="fr-FR" sz="1000" dirty="0" err="1" smtClean="0">
                <a:latin typeface="Courier New"/>
                <a:cs typeface="Courier New"/>
              </a:rPr>
              <a:t>StateMachine</a:t>
            </a:r>
            <a:r>
              <a:rPr lang="fr-FR" sz="1000" dirty="0" smtClean="0">
                <a:latin typeface="Courier New"/>
                <a:cs typeface="Courier New"/>
              </a:rPr>
              <a:t>)</a:t>
            </a:r>
          </a:p>
          <a:p>
            <a:r>
              <a:rPr lang="fr-FR" sz="1000" b="1" dirty="0">
                <a:latin typeface="Courier New"/>
                <a:cs typeface="Courier New"/>
              </a:rPr>
              <a:t>c</a:t>
            </a:r>
            <a:r>
              <a:rPr lang="fr-FR" sz="1000" b="1" dirty="0" smtClean="0">
                <a:latin typeface="Courier New"/>
                <a:cs typeface="Courier New"/>
              </a:rPr>
              <a:t>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StateMachineAspect</a:t>
            </a:r>
            <a:r>
              <a:rPr lang="fr-FR" sz="1000" dirty="0" smtClean="0">
                <a:latin typeface="Courier New"/>
                <a:cs typeface="Courier New"/>
              </a:rPr>
              <a:t> { 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>
                <a:latin typeface="Courier New"/>
                <a:cs typeface="Courier New"/>
              </a:rPr>
              <a:t>void</a:t>
            </a:r>
            <a:r>
              <a:rPr lang="fr-FR" sz="1000" dirty="0">
                <a:latin typeface="Courier New"/>
                <a:cs typeface="Courier New"/>
              </a:rPr>
              <a:t> eval( )</a:t>
            </a:r>
            <a:r>
              <a:rPr lang="fr-FR" sz="1000" dirty="0" smtClean="0">
                <a:latin typeface="Courier New"/>
                <a:cs typeface="Courier New"/>
              </a:rPr>
              <a:t>{  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self.firstState.eval</a:t>
            </a:r>
            <a:r>
              <a:rPr lang="fr-FR" sz="1000" dirty="0" smtClean="0">
                <a:latin typeface="Courier New"/>
                <a:cs typeface="Courier New"/>
              </a:rPr>
              <a:t>()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  <a:p>
            <a:endParaRPr lang="fr-FR" sz="1000" dirty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12446152" y="12709432"/>
            <a:ext cx="2283227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package </a:t>
            </a:r>
            <a:r>
              <a:rPr lang="fr-FR" sz="1000" dirty="0" err="1">
                <a:latin typeface="Courier New"/>
                <a:cs typeface="Courier New"/>
              </a:rPr>
              <a:t>fsm.sem</a:t>
            </a:r>
            <a:endParaRPr lang="fr-FR" sz="1000" b="1" dirty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=State)</a:t>
            </a:r>
          </a:p>
          <a:p>
            <a:r>
              <a:rPr lang="fr-FR" sz="1000" b="1" dirty="0">
                <a:latin typeface="Courier New"/>
                <a:cs typeface="Courier New"/>
              </a:rPr>
              <a:t>c</a:t>
            </a:r>
            <a:r>
              <a:rPr lang="fr-FR" sz="1000" b="1" dirty="0" smtClean="0">
                <a:latin typeface="Courier New"/>
                <a:cs typeface="Courier New"/>
              </a:rPr>
              <a:t>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StateAspect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eval(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...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_</a:t>
            </a:r>
            <a:r>
              <a:rPr lang="fr-FR" sz="1000" dirty="0" err="1" smtClean="0">
                <a:latin typeface="Courier New"/>
                <a:cs typeface="Courier New"/>
              </a:rPr>
              <a:t>self.outgoing</a:t>
            </a:r>
            <a:r>
              <a:rPr lang="fr-FR" sz="1000" dirty="0" smtClean="0">
                <a:latin typeface="Courier New"/>
                <a:cs typeface="Courier New"/>
              </a:rPr>
              <a:t>.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      </a:t>
            </a:r>
            <a:r>
              <a:rPr lang="fr-FR" sz="1000" i="1" dirty="0" err="1" smtClean="0">
                <a:latin typeface="Courier New"/>
                <a:cs typeface="Courier New"/>
              </a:rPr>
              <a:t>forEach</a:t>
            </a:r>
            <a:r>
              <a:rPr lang="fr-FR" sz="1000" dirty="0" smtClean="0">
                <a:latin typeface="Courier New"/>
                <a:cs typeface="Courier New"/>
              </a:rPr>
              <a:t>[</a:t>
            </a:r>
            <a:r>
              <a:rPr lang="fr-FR" sz="1000" dirty="0" err="1" smtClean="0">
                <a:latin typeface="Courier New"/>
                <a:cs typeface="Courier New"/>
              </a:rPr>
              <a:t>t|t.fire</a:t>
            </a:r>
            <a:r>
              <a:rPr lang="fr-FR" sz="1000" dirty="0" smtClean="0">
                <a:latin typeface="Courier New"/>
                <a:cs typeface="Courier New"/>
              </a:rPr>
              <a:t>()]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]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8" name="Ellipse 107"/>
          <p:cNvSpPr/>
          <p:nvPr/>
        </p:nvSpPr>
        <p:spPr>
          <a:xfrm>
            <a:off x="9059572" y="11535010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AS</a:t>
            </a:r>
          </a:p>
        </p:txBody>
      </p:sp>
      <p:sp>
        <p:nvSpPr>
          <p:cNvPr id="109" name="Ellipse 108"/>
          <p:cNvSpPr/>
          <p:nvPr/>
        </p:nvSpPr>
        <p:spPr>
          <a:xfrm>
            <a:off x="9043107" y="12725711"/>
            <a:ext cx="642586" cy="625231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9082140" y="12757461"/>
            <a:ext cx="568800" cy="55440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  <a:prstDash val="soli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9131006" y="12875970"/>
            <a:ext cx="67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Seravek ExtraLight"/>
                <a:cs typeface="Seravek ExtraLight"/>
              </a:rPr>
              <a:t>Sem</a:t>
            </a:r>
            <a:endParaRPr lang="fr-FR" sz="1200" dirty="0">
              <a:latin typeface="Seravek ExtraLight"/>
              <a:cs typeface="Seravek ExtraLight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14820128" y="12701051"/>
            <a:ext cx="2516329" cy="1785104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50800" dist="38100" dir="2700000" sx="30000" sy="3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/>
                <a:cs typeface="Courier New"/>
              </a:rPr>
              <a:t>package </a:t>
            </a:r>
            <a:r>
              <a:rPr lang="fr-FR" sz="1000" dirty="0" err="1">
                <a:latin typeface="Courier New"/>
                <a:cs typeface="Courier New"/>
              </a:rPr>
              <a:t>fsm.sem</a:t>
            </a:r>
            <a:endParaRPr lang="fr-FR" sz="1000" b="1" dirty="0">
              <a:latin typeface="Courier New"/>
              <a:cs typeface="Courier New"/>
            </a:endParaRPr>
          </a:p>
          <a:p>
            <a:endParaRPr lang="fr-FR" sz="1000" b="1" dirty="0">
              <a:latin typeface="Courier New"/>
              <a:cs typeface="Courier New"/>
            </a:endParaRPr>
          </a:p>
          <a:p>
            <a:r>
              <a:rPr lang="fr-FR" sz="1000" b="1" dirty="0" smtClean="0">
                <a:latin typeface="Courier New"/>
                <a:cs typeface="Courier New"/>
              </a:rPr>
              <a:t>@Aspect</a:t>
            </a:r>
            <a:r>
              <a:rPr lang="fr-FR" sz="1000" dirty="0" smtClean="0">
                <a:latin typeface="Courier New"/>
                <a:cs typeface="Courier New"/>
              </a:rPr>
              <a:t>(</a:t>
            </a:r>
            <a:r>
              <a:rPr lang="fr-FR" sz="1000" dirty="0" err="1" smtClean="0">
                <a:latin typeface="Courier New"/>
                <a:cs typeface="Courier New"/>
              </a:rPr>
              <a:t>className</a:t>
            </a:r>
            <a:r>
              <a:rPr lang="fr-FR" sz="1000" dirty="0" smtClean="0">
                <a:latin typeface="Courier New"/>
                <a:cs typeface="Courier New"/>
              </a:rPr>
              <a:t>=Transition)</a:t>
            </a:r>
          </a:p>
          <a:p>
            <a:r>
              <a:rPr lang="fr-FR" sz="1000" b="1" dirty="0" smtClean="0">
                <a:latin typeface="Courier New"/>
                <a:cs typeface="Courier New"/>
              </a:rPr>
              <a:t>Class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TransitionAspect</a:t>
            </a:r>
            <a:r>
              <a:rPr lang="fr-FR" sz="1000" dirty="0" smtClean="0">
                <a:latin typeface="Courier New"/>
                <a:cs typeface="Courier New"/>
              </a:rPr>
              <a:t> {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def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b="1" dirty="0" err="1" smtClean="0">
                <a:latin typeface="Courier New"/>
                <a:cs typeface="Courier New"/>
              </a:rPr>
              <a:t>void</a:t>
            </a:r>
            <a:r>
              <a:rPr lang="fr-FR" sz="1000" dirty="0" smtClean="0">
                <a:latin typeface="Courier New"/>
                <a:cs typeface="Courier New"/>
              </a:rPr>
              <a:t> </a:t>
            </a:r>
            <a:r>
              <a:rPr lang="fr-FR" sz="1000" dirty="0" err="1" smtClean="0">
                <a:latin typeface="Courier New"/>
                <a:cs typeface="Courier New"/>
              </a:rPr>
              <a:t>fire</a:t>
            </a:r>
            <a:r>
              <a:rPr lang="fr-FR" sz="1000" dirty="0" smtClean="0">
                <a:latin typeface="Courier New"/>
                <a:cs typeface="Courier New"/>
              </a:rPr>
              <a:t>( ){    </a:t>
            </a:r>
          </a:p>
          <a:p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smtClean="0">
                <a:latin typeface="Courier New"/>
                <a:cs typeface="Courier New"/>
              </a:rPr>
              <a:t>   ...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  }</a:t>
            </a:r>
          </a:p>
          <a:p>
            <a:r>
              <a:rPr lang="fr-FR" sz="1000" dirty="0" smtClean="0">
                <a:latin typeface="Courier New"/>
                <a:cs typeface="Courier New"/>
              </a:rPr>
              <a:t>}</a:t>
            </a:r>
            <a:endParaRPr lang="fr-FR" sz="12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 smtClean="0">
              <a:latin typeface="Courier New"/>
              <a:cs typeface="Courier New"/>
            </a:endParaRPr>
          </a:p>
          <a:p>
            <a:endParaRPr lang="fr-FR" sz="1000" dirty="0"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90963" y="11535010"/>
            <a:ext cx="2085268" cy="62523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2932352" y="11755644"/>
            <a:ext cx="2000768" cy="40459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15101606" y="11526243"/>
            <a:ext cx="2000768" cy="404597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11876231" y="11629036"/>
            <a:ext cx="3225375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endCxn id="45" idx="1"/>
          </p:cNvCxnSpPr>
          <p:nvPr/>
        </p:nvCxnSpPr>
        <p:spPr>
          <a:xfrm>
            <a:off x="11888562" y="11886449"/>
            <a:ext cx="1043790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12932352" y="11994933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12936792" y="12085683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15097166" y="11766110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15101606" y="11856860"/>
            <a:ext cx="20007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2932352" y="11755644"/>
            <a:ext cx="200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State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15092726" y="11522680"/>
            <a:ext cx="2005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Seravek ExtraLight"/>
                <a:cs typeface="Seravek ExtraLight"/>
              </a:rPr>
              <a:t>Transition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9796666" y="11535931"/>
            <a:ext cx="2091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Seravek ExtraLight"/>
                <a:cs typeface="Seravek ExtraLight"/>
              </a:rPr>
              <a:t>StateMachine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26" name="Connecteur droit 125"/>
          <p:cNvCxnSpPr/>
          <p:nvPr/>
        </p:nvCxnSpPr>
        <p:spPr>
          <a:xfrm>
            <a:off x="9790963" y="12052581"/>
            <a:ext cx="20852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9790963" y="11941456"/>
            <a:ext cx="2085268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 flipV="1">
            <a:off x="10834445" y="12160241"/>
            <a:ext cx="15680" cy="54081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H="1" flipV="1">
            <a:off x="13589620" y="12169181"/>
            <a:ext cx="15680" cy="540810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 flipH="1" flipV="1">
            <a:off x="16172323" y="11924856"/>
            <a:ext cx="15680" cy="776195"/>
          </a:xfrm>
          <a:prstGeom prst="straightConnector1">
            <a:avLst/>
          </a:prstGeom>
          <a:ln w="3175" cmpd="sng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11282052" y="12337166"/>
            <a:ext cx="464819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</a:rPr>
              <a:t>WEAVING</a:t>
            </a:r>
            <a:endParaRPr lang="fr-F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4105494" y="11408849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eravek ExtraLight"/>
                <a:cs typeface="Seravek ExtraLight"/>
              </a:rPr>
              <a:t>t</a:t>
            </a:r>
            <a:r>
              <a:rPr lang="fr-FR" sz="1100" dirty="0" smtClean="0">
                <a:latin typeface="Seravek ExtraLight"/>
                <a:cs typeface="Seravek ExtraLight"/>
              </a:rPr>
              <a:t>ransitions   0..*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12183427" y="11644187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Seravek ExtraLight"/>
                <a:cs typeface="Seravek ExtraLight"/>
              </a:rPr>
              <a:t>states  0..*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12048700" y="11885045"/>
            <a:ext cx="1606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Seravek ExtraLight"/>
                <a:cs typeface="Seravek ExtraLight"/>
              </a:rPr>
              <a:t>firstState</a:t>
            </a:r>
            <a:r>
              <a:rPr lang="fr-FR" sz="1100" dirty="0" smtClean="0">
                <a:latin typeface="Seravek ExtraLight"/>
                <a:cs typeface="Seravek ExtraLight"/>
              </a:rPr>
              <a:t> 0..1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32" name="Connecteur droit 131"/>
          <p:cNvCxnSpPr/>
          <p:nvPr/>
        </p:nvCxnSpPr>
        <p:spPr>
          <a:xfrm>
            <a:off x="11887520" y="12112626"/>
            <a:ext cx="1049272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3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er 157"/>
          <p:cNvGrpSpPr/>
          <p:nvPr/>
        </p:nvGrpSpPr>
        <p:grpSpPr>
          <a:xfrm rot="16200000">
            <a:off x="4153258" y="5220214"/>
            <a:ext cx="343687" cy="408506"/>
            <a:chOff x="10392598" y="7082836"/>
            <a:chExt cx="343687" cy="408506"/>
          </a:xfrm>
        </p:grpSpPr>
        <p:sp>
          <p:nvSpPr>
            <p:cNvPr id="159" name="Ellipse 15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919906" y="5824030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1194" y="650111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fsm.rtc.aspects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1194" y="61565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FSMCore.ecore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19906" y="585131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CoreFSM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1194" y="6876878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fsm.rtc.aspects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6808" y="767872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8096" y="833114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pseudo.ForkAspect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8096" y="79742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Fork.ecore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346808" y="770600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Fork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0720" y="884337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12008" y="949579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pseudo.ForkAspect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12008" y="913890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Fork.ecore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50720" y="887065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Join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0721" y="10004446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12009" y="106568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pseudo.DeepAspect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2009" y="1029997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DeepHistory.ecore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350721" y="1003172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DeepHistory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6807" y="11184049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08095" y="11836474"/>
            <a:ext cx="1265094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" dirty="0" err="1" smtClean="0">
                <a:solidFill>
                  <a:schemeClr val="tx1"/>
                </a:solidFill>
                <a:latin typeface="Optima"/>
                <a:cs typeface="Optima"/>
              </a:rPr>
              <a:t>pseudo.ShallowAspect</a:t>
            </a:r>
            <a:endParaRPr lang="fr-FR" sz="88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8095" y="11479582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ShallowHistory.ecore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346807" y="11211332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ShallowHistory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42894" y="12341113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4182" y="12993538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50" dirty="0" err="1" smtClean="0">
                <a:solidFill>
                  <a:schemeClr val="tx1"/>
                </a:solidFill>
                <a:latin typeface="Optima"/>
                <a:cs typeface="Optima"/>
              </a:rPr>
              <a:t>pseudo.JunctionAspect</a:t>
            </a:r>
            <a:endParaRPr lang="fr-FR" sz="85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4182" y="12636646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Junction.ecore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42894" y="12368396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Junction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2895" y="13502189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04183" y="14154614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pseudo.ChoiceAspect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04183" y="13797722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Choice.ecore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42895" y="13529472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Choice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38981" y="14681792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00269" y="15334217"/>
            <a:ext cx="1265094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" dirty="0" err="1" smtClean="0">
                <a:solidFill>
                  <a:schemeClr val="tx1"/>
                </a:solidFill>
                <a:latin typeface="Optima"/>
                <a:cs typeface="Optima"/>
              </a:rPr>
              <a:t>pseudo.ConditiAspect</a:t>
            </a:r>
            <a:endParaRPr lang="fr-FR" sz="88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00269" y="14977325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Conditional.ecore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338981" y="14709075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Conditional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2943" y="767872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64231" y="833114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trigger.AndTriggerAsp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64231" y="797425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AndTrigger.ecore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502943" y="770600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AndTrigger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06855" y="8843370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68143" y="949579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Trigger.OrTriggerAsp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68143" y="9138903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OrTrigger.ecore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506855" y="8870653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OrTrigger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06856" y="10004446"/>
            <a:ext cx="1578780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68144" y="106568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trigger.NotTriggerAsp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68144" y="1029997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NotTrigger.ecore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506856" y="1003172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NotTrigger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06856" y="11160687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68144" y="11837772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effects.SequentialAsp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8144" y="11493210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TransitionEffect.ecore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506856" y="11187970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TransitionEffect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68144" y="12213535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effects.ParallelAsp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06857" y="12709086"/>
            <a:ext cx="1578780" cy="143854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68145" y="13386171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composite.Deepest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68145" y="13041609"/>
            <a:ext cx="1261180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70" dirty="0" err="1" smtClean="0">
                <a:solidFill>
                  <a:schemeClr val="tx1"/>
                </a:solidFill>
                <a:latin typeface="Optima"/>
                <a:cs typeface="Optima"/>
              </a:rPr>
              <a:t>CompositeStates.ecore</a:t>
            </a:r>
            <a:endParaRPr lang="fr-FR" sz="87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506857" y="12736369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CompositeStates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68145" y="13761934"/>
            <a:ext cx="1261180" cy="29290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composite.Highest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endCxn id="4" idx="2"/>
          </p:cNvCxnSpPr>
          <p:nvPr/>
        </p:nvCxnSpPr>
        <p:spPr>
          <a:xfrm flipV="1">
            <a:off x="3709296" y="7262571"/>
            <a:ext cx="0" cy="67426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619296" y="7846835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grpSp>
        <p:nvGrpSpPr>
          <p:cNvPr id="64" name="Grouper 63"/>
          <p:cNvGrpSpPr/>
          <p:nvPr/>
        </p:nvGrpSpPr>
        <p:grpSpPr>
          <a:xfrm>
            <a:off x="3341095" y="8112430"/>
            <a:ext cx="343687" cy="408506"/>
            <a:chOff x="10392598" y="7082836"/>
            <a:chExt cx="343687" cy="408506"/>
          </a:xfrm>
        </p:grpSpPr>
        <p:sp>
          <p:nvSpPr>
            <p:cNvPr id="65" name="Ellipse 6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67" name="Connecteur droit 66"/>
          <p:cNvCxnSpPr>
            <a:endCxn id="65" idx="2"/>
          </p:cNvCxnSpPr>
          <p:nvPr/>
        </p:nvCxnSpPr>
        <p:spPr>
          <a:xfrm>
            <a:off x="3081722" y="8340989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er 68"/>
          <p:cNvGrpSpPr/>
          <p:nvPr/>
        </p:nvGrpSpPr>
        <p:grpSpPr>
          <a:xfrm rot="10800000">
            <a:off x="3739966" y="8158565"/>
            <a:ext cx="343687" cy="408506"/>
            <a:chOff x="10392598" y="7082836"/>
            <a:chExt cx="343687" cy="408506"/>
          </a:xfrm>
        </p:grpSpPr>
        <p:sp>
          <p:nvSpPr>
            <p:cNvPr id="70" name="Ellipse 69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083653" y="8331145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er 77"/>
          <p:cNvGrpSpPr/>
          <p:nvPr/>
        </p:nvGrpSpPr>
        <p:grpSpPr>
          <a:xfrm>
            <a:off x="3341095" y="9245407"/>
            <a:ext cx="343687" cy="408506"/>
            <a:chOff x="10392598" y="7082836"/>
            <a:chExt cx="343687" cy="408506"/>
          </a:xfrm>
        </p:grpSpPr>
        <p:sp>
          <p:nvSpPr>
            <p:cNvPr id="79" name="Ellipse 7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1" name="Connecteur droit 80"/>
          <p:cNvCxnSpPr>
            <a:endCxn id="79" idx="2"/>
          </p:cNvCxnSpPr>
          <p:nvPr/>
        </p:nvCxnSpPr>
        <p:spPr>
          <a:xfrm>
            <a:off x="3081722" y="9473966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er 81"/>
          <p:cNvGrpSpPr/>
          <p:nvPr/>
        </p:nvGrpSpPr>
        <p:grpSpPr>
          <a:xfrm rot="10800000">
            <a:off x="3739966" y="9291542"/>
            <a:ext cx="343687" cy="408506"/>
            <a:chOff x="10392598" y="7082836"/>
            <a:chExt cx="343687" cy="408506"/>
          </a:xfrm>
        </p:grpSpPr>
        <p:sp>
          <p:nvSpPr>
            <p:cNvPr id="83" name="Ellipse 8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5" name="Connecteur droit 84"/>
          <p:cNvCxnSpPr/>
          <p:nvPr/>
        </p:nvCxnSpPr>
        <p:spPr>
          <a:xfrm>
            <a:off x="4083653" y="9464122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er 85"/>
          <p:cNvGrpSpPr/>
          <p:nvPr/>
        </p:nvGrpSpPr>
        <p:grpSpPr>
          <a:xfrm>
            <a:off x="3347699" y="10406483"/>
            <a:ext cx="343687" cy="408506"/>
            <a:chOff x="10392598" y="7082836"/>
            <a:chExt cx="343687" cy="408506"/>
          </a:xfrm>
        </p:grpSpPr>
        <p:sp>
          <p:nvSpPr>
            <p:cNvPr id="87" name="Ellipse 8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89" name="Connecteur droit 88"/>
          <p:cNvCxnSpPr>
            <a:endCxn id="87" idx="2"/>
          </p:cNvCxnSpPr>
          <p:nvPr/>
        </p:nvCxnSpPr>
        <p:spPr>
          <a:xfrm>
            <a:off x="3088326" y="10635042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er 89"/>
          <p:cNvGrpSpPr/>
          <p:nvPr/>
        </p:nvGrpSpPr>
        <p:grpSpPr>
          <a:xfrm rot="10800000">
            <a:off x="3746570" y="10452618"/>
            <a:ext cx="343687" cy="408506"/>
            <a:chOff x="10392598" y="7082836"/>
            <a:chExt cx="343687" cy="408506"/>
          </a:xfrm>
        </p:grpSpPr>
        <p:sp>
          <p:nvSpPr>
            <p:cNvPr id="91" name="Ellipse 9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93" name="Connecteur droit 92"/>
          <p:cNvCxnSpPr/>
          <p:nvPr/>
        </p:nvCxnSpPr>
        <p:spPr>
          <a:xfrm>
            <a:off x="4090257" y="10625198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er 93"/>
          <p:cNvGrpSpPr/>
          <p:nvPr/>
        </p:nvGrpSpPr>
        <p:grpSpPr>
          <a:xfrm>
            <a:off x="3347699" y="11747137"/>
            <a:ext cx="343687" cy="408506"/>
            <a:chOff x="10392598" y="7082836"/>
            <a:chExt cx="343687" cy="408506"/>
          </a:xfrm>
        </p:grpSpPr>
        <p:sp>
          <p:nvSpPr>
            <p:cNvPr id="95" name="Ellipse 9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97" name="Connecteur droit 96"/>
          <p:cNvCxnSpPr>
            <a:endCxn id="95" idx="2"/>
          </p:cNvCxnSpPr>
          <p:nvPr/>
        </p:nvCxnSpPr>
        <p:spPr>
          <a:xfrm>
            <a:off x="3088326" y="11975696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er 97"/>
          <p:cNvGrpSpPr/>
          <p:nvPr/>
        </p:nvGrpSpPr>
        <p:grpSpPr>
          <a:xfrm>
            <a:off x="3341095" y="13286444"/>
            <a:ext cx="343687" cy="408506"/>
            <a:chOff x="10392598" y="7082836"/>
            <a:chExt cx="343687" cy="408506"/>
          </a:xfrm>
        </p:grpSpPr>
        <p:sp>
          <p:nvSpPr>
            <p:cNvPr id="99" name="Ellipse 9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1" name="Connecteur droit 100"/>
          <p:cNvCxnSpPr>
            <a:endCxn id="99" idx="2"/>
          </p:cNvCxnSpPr>
          <p:nvPr/>
        </p:nvCxnSpPr>
        <p:spPr>
          <a:xfrm>
            <a:off x="3081722" y="13515003"/>
            <a:ext cx="25937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er 101"/>
          <p:cNvGrpSpPr/>
          <p:nvPr/>
        </p:nvGrpSpPr>
        <p:grpSpPr>
          <a:xfrm rot="10800000">
            <a:off x="3728226" y="11623964"/>
            <a:ext cx="343687" cy="408506"/>
            <a:chOff x="10392598" y="7082836"/>
            <a:chExt cx="343687" cy="408506"/>
          </a:xfrm>
        </p:grpSpPr>
        <p:sp>
          <p:nvSpPr>
            <p:cNvPr id="103" name="Ellipse 102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5" name="Connecteur droit 104"/>
          <p:cNvCxnSpPr/>
          <p:nvPr/>
        </p:nvCxnSpPr>
        <p:spPr>
          <a:xfrm>
            <a:off x="4071913" y="1179654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er 105"/>
          <p:cNvGrpSpPr/>
          <p:nvPr/>
        </p:nvGrpSpPr>
        <p:grpSpPr>
          <a:xfrm rot="10800000">
            <a:off x="3728226" y="12762948"/>
            <a:ext cx="343687" cy="408506"/>
            <a:chOff x="10392598" y="7082836"/>
            <a:chExt cx="343687" cy="408506"/>
          </a:xfrm>
        </p:grpSpPr>
        <p:sp>
          <p:nvSpPr>
            <p:cNvPr id="107" name="Ellipse 106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09" name="Connecteur droit 108"/>
          <p:cNvCxnSpPr/>
          <p:nvPr/>
        </p:nvCxnSpPr>
        <p:spPr>
          <a:xfrm>
            <a:off x="4071913" y="12935528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er 109"/>
          <p:cNvGrpSpPr/>
          <p:nvPr/>
        </p:nvGrpSpPr>
        <p:grpSpPr>
          <a:xfrm rot="10800000">
            <a:off x="3735215" y="13943374"/>
            <a:ext cx="343687" cy="408506"/>
            <a:chOff x="10392598" y="7082836"/>
            <a:chExt cx="343687" cy="408506"/>
          </a:xfrm>
        </p:grpSpPr>
        <p:sp>
          <p:nvSpPr>
            <p:cNvPr id="111" name="Ellipse 110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13" name="Connecteur droit 112"/>
          <p:cNvCxnSpPr/>
          <p:nvPr/>
        </p:nvCxnSpPr>
        <p:spPr>
          <a:xfrm>
            <a:off x="4078902" y="1411595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er 113"/>
          <p:cNvGrpSpPr/>
          <p:nvPr/>
        </p:nvGrpSpPr>
        <p:grpSpPr>
          <a:xfrm rot="10800000">
            <a:off x="3728226" y="15104874"/>
            <a:ext cx="343687" cy="408506"/>
            <a:chOff x="10392598" y="7082836"/>
            <a:chExt cx="343687" cy="408506"/>
          </a:xfrm>
        </p:grpSpPr>
        <p:sp>
          <p:nvSpPr>
            <p:cNvPr id="115" name="Ellipse 11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17" name="Connecteur droit 116"/>
          <p:cNvCxnSpPr/>
          <p:nvPr/>
        </p:nvCxnSpPr>
        <p:spPr>
          <a:xfrm>
            <a:off x="4071913" y="15277454"/>
            <a:ext cx="26706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3691386" y="8098295"/>
            <a:ext cx="6906" cy="7179159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3491582" y="8349321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75474" y="9476766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3479595" y="10635042"/>
            <a:ext cx="431824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3713460" y="11803607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3460993" y="11975087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702743" y="12935528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75474" y="13514153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96532" y="14122726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696532" y="15277454"/>
            <a:ext cx="223789" cy="0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974907" y="3756787"/>
            <a:ext cx="1647252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136195" y="4409212"/>
            <a:ext cx="1339426" cy="24784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actionLang.semantics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136195" y="4052320"/>
            <a:ext cx="1339426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ActionLanguage.ecore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1974907" y="3784070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ActionLanguage</a:t>
            </a:r>
            <a:endParaRPr lang="en-US" sz="900" b="1" dirty="0"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978443" y="3755342"/>
            <a:ext cx="1647252" cy="1039533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39731" y="4407767"/>
            <a:ext cx="1339426" cy="24784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tx1"/>
                </a:solidFill>
                <a:latin typeface="Optima"/>
                <a:cs typeface="Optima"/>
              </a:rPr>
              <a:t>c</a:t>
            </a:r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onstraints.semantics</a:t>
            </a:r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.*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139731" y="4050875"/>
            <a:ext cx="1339426" cy="26755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  <a:latin typeface="Optima"/>
                <a:cs typeface="Optima"/>
              </a:rPr>
              <a:t>ConstaintsLang.ecore</a:t>
            </a:r>
            <a:endParaRPr lang="fr-FR" sz="900" dirty="0" smtClean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978443" y="3782625"/>
            <a:ext cx="1578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Optima"/>
                <a:cs typeface="Optima"/>
              </a:rPr>
              <a:t>ConstraintsLanguage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>
            <a:off x="4365915" y="4790449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Ellipse 152"/>
          <p:cNvSpPr/>
          <p:nvPr/>
        </p:nvSpPr>
        <p:spPr>
          <a:xfrm>
            <a:off x="4267325" y="501097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166" name="Connecteur droit 165"/>
          <p:cNvCxnSpPr/>
          <p:nvPr/>
        </p:nvCxnSpPr>
        <p:spPr>
          <a:xfrm flipH="1" flipV="1">
            <a:off x="4345922" y="5224865"/>
            <a:ext cx="3486" cy="322866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4350721" y="5596311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Grouper 144"/>
          <p:cNvGrpSpPr/>
          <p:nvPr/>
        </p:nvGrpSpPr>
        <p:grpSpPr>
          <a:xfrm rot="16200000">
            <a:off x="3084897" y="5220213"/>
            <a:ext cx="343687" cy="408506"/>
            <a:chOff x="10392598" y="7082836"/>
            <a:chExt cx="343687" cy="408506"/>
          </a:xfrm>
        </p:grpSpPr>
        <p:sp>
          <p:nvSpPr>
            <p:cNvPr id="146" name="Ellipse 14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154" name="Connecteur droit 153"/>
          <p:cNvCxnSpPr/>
          <p:nvPr/>
        </p:nvCxnSpPr>
        <p:spPr>
          <a:xfrm>
            <a:off x="3297554" y="4790448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3198964" y="5010977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167" name="Connecteur droit 166"/>
          <p:cNvCxnSpPr/>
          <p:nvPr/>
        </p:nvCxnSpPr>
        <p:spPr>
          <a:xfrm flipH="1" flipV="1">
            <a:off x="3277561" y="5224864"/>
            <a:ext cx="3486" cy="322866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82360" y="5596310"/>
            <a:ext cx="0" cy="227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4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junction-exampl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68" y="1070311"/>
            <a:ext cx="14566900" cy="1549400"/>
          </a:xfrm>
          <a:prstGeom prst="rect">
            <a:avLst/>
          </a:prstGeom>
        </p:spPr>
      </p:pic>
      <p:pic>
        <p:nvPicPr>
          <p:cNvPr id="5" name="Image 4" descr="junction-incom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8" y="8193672"/>
            <a:ext cx="14566900" cy="2133600"/>
          </a:xfrm>
          <a:prstGeom prst="rect">
            <a:avLst/>
          </a:prstGeom>
        </p:spPr>
      </p:pic>
      <p:pic>
        <p:nvPicPr>
          <p:cNvPr id="6" name="Image 5" descr="junction-outgoin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68" y="5816603"/>
            <a:ext cx="14554200" cy="2095500"/>
          </a:xfrm>
          <a:prstGeom prst="rect">
            <a:avLst/>
          </a:prstGeom>
        </p:spPr>
      </p:pic>
      <p:pic>
        <p:nvPicPr>
          <p:cNvPr id="7" name="Image 6" descr="junction-spli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68" y="2894931"/>
            <a:ext cx="14528800" cy="26924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74098" y="1355145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1</a:t>
            </a:r>
            <a:endParaRPr lang="fr-FR" dirty="0">
              <a:latin typeface="Optima"/>
              <a:cs typeface="Optima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74098" y="3977767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2</a:t>
            </a:r>
            <a:endParaRPr lang="fr-FR" dirty="0">
              <a:latin typeface="Optima"/>
              <a:cs typeface="Optim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74098" y="8920185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4</a:t>
            </a:r>
            <a:endParaRPr lang="fr-FR" dirty="0">
              <a:latin typeface="Optima"/>
              <a:cs typeface="Optim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4098" y="6484778"/>
            <a:ext cx="57506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Optima"/>
                <a:cs typeface="Optima"/>
              </a:rPr>
              <a:t>3</a:t>
            </a:r>
            <a:endParaRPr lang="fr-FR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5209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à coins arrondis 415"/>
          <p:cNvSpPr/>
          <p:nvPr/>
        </p:nvSpPr>
        <p:spPr>
          <a:xfrm>
            <a:off x="5400303" y="713736"/>
            <a:ext cx="4120404" cy="2291902"/>
          </a:xfrm>
          <a:prstGeom prst="roundRect">
            <a:avLst>
              <a:gd name="adj" fmla="val 5747"/>
            </a:avLst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Rectangle à coins arrondis 376"/>
          <p:cNvSpPr/>
          <p:nvPr/>
        </p:nvSpPr>
        <p:spPr>
          <a:xfrm>
            <a:off x="5418614" y="3169724"/>
            <a:ext cx="4120404" cy="4847099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Rectangle à coins arrondis 375"/>
          <p:cNvSpPr/>
          <p:nvPr/>
        </p:nvSpPr>
        <p:spPr>
          <a:xfrm>
            <a:off x="668005" y="3169725"/>
            <a:ext cx="4680483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Rectangle à coins arrondis 374"/>
          <p:cNvSpPr/>
          <p:nvPr/>
        </p:nvSpPr>
        <p:spPr>
          <a:xfrm>
            <a:off x="9628560" y="3169725"/>
            <a:ext cx="5441959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26702" y="881535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91680" y="838074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526702" y="113947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7527902" y="135106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524120" y="1861464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25483" y="188149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524120" y="219711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525320" y="239587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67487" y="935524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066931" y="900202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6067487" y="119346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68043" y="1406563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3" idx="2"/>
            <a:endCxn id="47" idx="0"/>
          </p:cNvCxnSpPr>
          <p:nvPr/>
        </p:nvCxnSpPr>
        <p:spPr>
          <a:xfrm flipH="1">
            <a:off x="8270066" y="1554258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72" idx="1"/>
          </p:cNvCxnSpPr>
          <p:nvPr/>
        </p:nvCxnSpPr>
        <p:spPr>
          <a:xfrm flipH="1">
            <a:off x="7045963" y="1235957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21603" y="2342165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077912" y="97039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313506" y="122957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046546" y="166803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6664428" y="2135470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526765" y="2135470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6664428" y="1602349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026361" y="2126563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6420862" y="2342165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027035" y="192497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6420862" y="1608247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375506" y="171567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605103" y="157693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011852" y="1142375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24291" y="1349656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498509" y="1097457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510948" y="1304738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4" name="ZoneTexte 73"/>
          <p:cNvSpPr txBox="1"/>
          <p:nvPr/>
        </p:nvSpPr>
        <p:spPr>
          <a:xfrm flipH="1">
            <a:off x="6921175" y="1738353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187807" y="1596908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14559" y="4301632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14560" y="4251793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55957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64923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616949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32781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527892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58575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67542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647526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33367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629956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59161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68128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64899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32725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627961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58519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67486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64257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6280053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6" name="Triangle isocèle 125"/>
          <p:cNvSpPr/>
          <p:nvPr/>
        </p:nvSpPr>
        <p:spPr>
          <a:xfrm>
            <a:off x="7369912" y="5940297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6175611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6175611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6075072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6169785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906191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572120" y="3409198"/>
            <a:ext cx="2027116" cy="62132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537098" y="3365737"/>
            <a:ext cx="2161139" cy="31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StatementListContainer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/>
          <p:nvPr/>
        </p:nvCxnSpPr>
        <p:spPr>
          <a:xfrm>
            <a:off x="1572120" y="3667136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1573320" y="3756805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1551800" y="3724515"/>
            <a:ext cx="2050152" cy="28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</a:t>
            </a:r>
            <a:r>
              <a:rPr lang="fr-FR" sz="1200" i="1" dirty="0" err="1" smtClean="0">
                <a:latin typeface="Optima"/>
                <a:cs typeface="Optima"/>
              </a:rPr>
              <a:t>exec</a:t>
            </a:r>
            <a:r>
              <a:rPr lang="fr-FR" sz="1200" i="1" dirty="0" smtClean="0">
                <a:latin typeface="Optima"/>
                <a:cs typeface="Optima"/>
              </a:rPr>
              <a:t>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80359" y="530289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2738364" y="525399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40" name="Connecteur droit 239"/>
          <p:cNvCxnSpPr/>
          <p:nvPr/>
        </p:nvCxnSpPr>
        <p:spPr>
          <a:xfrm>
            <a:off x="2780359" y="556083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2781559" y="56505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2774533" y="562260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566005" y="431719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2524010" y="426829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Method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5" name="Connecteur droit 244"/>
          <p:cNvCxnSpPr/>
          <p:nvPr/>
        </p:nvCxnSpPr>
        <p:spPr>
          <a:xfrm>
            <a:off x="2566005" y="457513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567205" y="466480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2560179" y="4636902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 flipV="1">
            <a:off x="1993559" y="4032633"/>
            <a:ext cx="0" cy="158997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1990783" y="5622604"/>
            <a:ext cx="789576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riangle isocèle 251"/>
          <p:cNvSpPr/>
          <p:nvPr/>
        </p:nvSpPr>
        <p:spPr>
          <a:xfrm>
            <a:off x="2686188" y="4030519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/>
          <p:cNvCxnSpPr/>
          <p:nvPr/>
        </p:nvCxnSpPr>
        <p:spPr>
          <a:xfrm flipV="1">
            <a:off x="2777391" y="4165294"/>
            <a:ext cx="0" cy="15164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1990783" y="5072750"/>
            <a:ext cx="5464958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780414" y="4453169"/>
            <a:ext cx="3284586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1936268" y="5568281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59" name="ZoneTexte 258"/>
          <p:cNvSpPr txBox="1"/>
          <p:nvPr/>
        </p:nvSpPr>
        <p:spPr>
          <a:xfrm>
            <a:off x="2248332" y="5355742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434571" y="5039328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5064218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101229" y="632201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4072433" y="6287904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4" name="Connecteur droit 263"/>
          <p:cNvCxnSpPr/>
          <p:nvPr/>
        </p:nvCxnSpPr>
        <p:spPr>
          <a:xfrm>
            <a:off x="4101229" y="657995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102429" y="666961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ZoneTexte 265"/>
          <p:cNvSpPr txBox="1"/>
          <p:nvPr/>
        </p:nvSpPr>
        <p:spPr>
          <a:xfrm>
            <a:off x="4080909" y="663732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>
            <a:stCxn id="262" idx="0"/>
          </p:cNvCxnSpPr>
          <p:nvPr/>
        </p:nvCxnSpPr>
        <p:spPr>
          <a:xfrm flipV="1">
            <a:off x="4624893" y="6175612"/>
            <a:ext cx="0" cy="14640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967281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2938485" y="628940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0" name="Connecteur droit 269"/>
          <p:cNvCxnSpPr/>
          <p:nvPr/>
        </p:nvCxnSpPr>
        <p:spPr>
          <a:xfrm>
            <a:off x="2967281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2968481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2946961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68" idx="0"/>
            <a:endCxn id="296" idx="3"/>
          </p:cNvCxnSpPr>
          <p:nvPr/>
        </p:nvCxnSpPr>
        <p:spPr>
          <a:xfrm flipV="1">
            <a:off x="3490945" y="6034378"/>
            <a:ext cx="2166" cy="28913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853523" y="6322247"/>
            <a:ext cx="2018527" cy="63167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854723" y="6288139"/>
            <a:ext cx="201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LocalVariableStatement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>
            <a:off x="853523" y="6580185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854723" y="6669854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>
            <a:off x="833203" y="6637564"/>
            <a:ext cx="2041466" cy="28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>
            <a:stCxn id="274" idx="0"/>
          </p:cNvCxnSpPr>
          <p:nvPr/>
        </p:nvCxnSpPr>
        <p:spPr>
          <a:xfrm flipV="1">
            <a:off x="1862787" y="6173786"/>
            <a:ext cx="0" cy="14846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 flipV="1">
            <a:off x="1862787" y="6173786"/>
            <a:ext cx="2762106" cy="182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riangle isocèle 295"/>
          <p:cNvSpPr/>
          <p:nvPr/>
        </p:nvSpPr>
        <p:spPr>
          <a:xfrm>
            <a:off x="3404988" y="5899603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1" name="Connecteur droit 300"/>
          <p:cNvCxnSpPr/>
          <p:nvPr/>
        </p:nvCxnSpPr>
        <p:spPr>
          <a:xfrm>
            <a:off x="1773058" y="7319867"/>
            <a:ext cx="6902684" cy="388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 flipV="1">
            <a:off x="4015808" y="5446321"/>
            <a:ext cx="3017243" cy="11127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262" idx="2"/>
          </p:cNvCxnSpPr>
          <p:nvPr/>
        </p:nvCxnSpPr>
        <p:spPr>
          <a:xfrm>
            <a:off x="4624893" y="6953292"/>
            <a:ext cx="0" cy="17792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8672474" y="6958534"/>
            <a:ext cx="3268" cy="36657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3490945" y="7223602"/>
            <a:ext cx="3969560" cy="3881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452473" y="6950725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3490945" y="6946844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624893" y="7131217"/>
            <a:ext cx="1649699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6265958" y="6958675"/>
            <a:ext cx="0" cy="17254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1773058" y="6949162"/>
            <a:ext cx="0" cy="37070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0976113" y="3339477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10934118" y="329058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86" name="Connecteur droit 185"/>
          <p:cNvCxnSpPr/>
          <p:nvPr/>
        </p:nvCxnSpPr>
        <p:spPr>
          <a:xfrm>
            <a:off x="10976113" y="359741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10977313" y="368708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10970287" y="3659185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194" name="Triangle isocèle 193"/>
          <p:cNvSpPr/>
          <p:nvPr/>
        </p:nvSpPr>
        <p:spPr>
          <a:xfrm>
            <a:off x="11628289" y="393618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9735396" y="4313551"/>
            <a:ext cx="1047327" cy="113277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9700375" y="4270090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Block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02" name="Connecteur droit 201"/>
          <p:cNvCxnSpPr/>
          <p:nvPr/>
        </p:nvCxnSpPr>
        <p:spPr>
          <a:xfrm>
            <a:off x="9735396" y="457148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>
            <a:off x="9736596" y="4661158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9715076" y="4628868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3863783" y="4304427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13821447" y="427063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IfStatement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0" name="Connecteur droit 209"/>
          <p:cNvCxnSpPr/>
          <p:nvPr/>
        </p:nvCxnSpPr>
        <p:spPr>
          <a:xfrm>
            <a:off x="13863783" y="4562365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13864983" y="4652034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ZoneTexte 212"/>
          <p:cNvSpPr txBox="1"/>
          <p:nvPr/>
        </p:nvSpPr>
        <p:spPr>
          <a:xfrm>
            <a:off x="13843463" y="4619744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16" name="Connecteur droit 215"/>
          <p:cNvCxnSpPr/>
          <p:nvPr/>
        </p:nvCxnSpPr>
        <p:spPr>
          <a:xfrm>
            <a:off x="9983832" y="3797685"/>
            <a:ext cx="0" cy="5158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endCxn id="193" idx="1"/>
          </p:cNvCxnSpPr>
          <p:nvPr/>
        </p:nvCxnSpPr>
        <p:spPr>
          <a:xfrm>
            <a:off x="9983832" y="3797685"/>
            <a:ext cx="98645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7875392" y="4453169"/>
            <a:ext cx="2108440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7970986" y="5446321"/>
            <a:ext cx="1114317" cy="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V="1">
            <a:off x="9085303" y="3494562"/>
            <a:ext cx="0" cy="1962886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H="1" flipV="1">
            <a:off x="9085304" y="3494562"/>
            <a:ext cx="2203474" cy="790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12654735" y="4307053"/>
            <a:ext cx="1121396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6" name="ZoneTexte 235"/>
          <p:cNvSpPr txBox="1"/>
          <p:nvPr/>
        </p:nvSpPr>
        <p:spPr>
          <a:xfrm>
            <a:off x="12619714" y="4263592"/>
            <a:ext cx="119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12654735" y="4564991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>
            <a:off x="12655935" y="4654660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ZoneTexte 250"/>
          <p:cNvSpPr txBox="1"/>
          <p:nvPr/>
        </p:nvSpPr>
        <p:spPr>
          <a:xfrm>
            <a:off x="12634415" y="4622370"/>
            <a:ext cx="113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0864833" y="4304926"/>
            <a:ext cx="1704314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0811655" y="4278940"/>
            <a:ext cx="181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VariableDeclaration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85" name="Connecteur droit 284"/>
          <p:cNvCxnSpPr/>
          <p:nvPr/>
        </p:nvCxnSpPr>
        <p:spPr>
          <a:xfrm>
            <a:off x="10864833" y="4562864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10866033" y="4652533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10844512" y="4620243"/>
            <a:ext cx="172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88" name="Connecteur droit 287"/>
          <p:cNvCxnSpPr>
            <a:stCxn id="283" idx="0"/>
            <a:endCxn id="194" idx="3"/>
          </p:cNvCxnSpPr>
          <p:nvPr/>
        </p:nvCxnSpPr>
        <p:spPr>
          <a:xfrm flipH="1" flipV="1">
            <a:off x="11716412" y="4070959"/>
            <a:ext cx="578" cy="2339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 flipV="1">
            <a:off x="13226463" y="4188870"/>
            <a:ext cx="0" cy="121349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08" idx="0"/>
          </p:cNvCxnSpPr>
          <p:nvPr/>
        </p:nvCxnSpPr>
        <p:spPr>
          <a:xfrm flipV="1">
            <a:off x="14387447" y="4187452"/>
            <a:ext cx="0" cy="116975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 flipV="1">
            <a:off x="10231419" y="4188870"/>
            <a:ext cx="0" cy="1246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 flipV="1">
            <a:off x="10231419" y="4187452"/>
            <a:ext cx="4156028" cy="14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925194" y="7651209"/>
            <a:ext cx="2783120" cy="0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/>
          <p:nvPr/>
        </p:nvCxnSpPr>
        <p:spPr>
          <a:xfrm>
            <a:off x="8921562" y="6958675"/>
            <a:ext cx="3632" cy="692534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08" idx="2"/>
          </p:cNvCxnSpPr>
          <p:nvPr/>
        </p:nvCxnSpPr>
        <p:spPr>
          <a:xfrm>
            <a:off x="14387447" y="4935707"/>
            <a:ext cx="10450" cy="2918148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stCxn id="283" idx="2"/>
          </p:cNvCxnSpPr>
          <p:nvPr/>
        </p:nvCxnSpPr>
        <p:spPr>
          <a:xfrm>
            <a:off x="11716990" y="4936206"/>
            <a:ext cx="0" cy="2715003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320"/>
          <p:cNvCxnSpPr/>
          <p:nvPr/>
        </p:nvCxnSpPr>
        <p:spPr>
          <a:xfrm>
            <a:off x="7747165" y="7756195"/>
            <a:ext cx="5468268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7747165" y="6958534"/>
            <a:ext cx="0" cy="79766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stCxn id="235" idx="2"/>
          </p:cNvCxnSpPr>
          <p:nvPr/>
        </p:nvCxnSpPr>
        <p:spPr>
          <a:xfrm>
            <a:off x="13215433" y="4938333"/>
            <a:ext cx="0" cy="2817862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6552330" y="7853855"/>
            <a:ext cx="7845567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6545501" y="6958534"/>
            <a:ext cx="0" cy="89532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/>
          <p:nvPr/>
        </p:nvCxnSpPr>
        <p:spPr>
          <a:xfrm flipV="1">
            <a:off x="7460505" y="5067233"/>
            <a:ext cx="1707791" cy="5517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9180142" y="4009194"/>
            <a:ext cx="803690" cy="0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9180142" y="4009194"/>
            <a:ext cx="0" cy="1063556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ZoneTexte 377"/>
          <p:cNvSpPr txBox="1"/>
          <p:nvPr/>
        </p:nvSpPr>
        <p:spPr>
          <a:xfrm>
            <a:off x="10124846" y="3762904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79" name="ZoneTexte 378"/>
          <p:cNvSpPr txBox="1"/>
          <p:nvPr/>
        </p:nvSpPr>
        <p:spPr>
          <a:xfrm>
            <a:off x="10411603" y="3532025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5952" y="3502462"/>
            <a:ext cx="2240115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6707154" y="3462856"/>
            <a:ext cx="22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Constraint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382" name="Connecteur droit 381"/>
          <p:cNvCxnSpPr/>
          <p:nvPr/>
        </p:nvCxnSpPr>
        <p:spPr>
          <a:xfrm>
            <a:off x="6705954" y="3760400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707154" y="3850069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ZoneTexte 383"/>
          <p:cNvSpPr txBox="1"/>
          <p:nvPr/>
        </p:nvSpPr>
        <p:spPr>
          <a:xfrm>
            <a:off x="6685633" y="3817779"/>
            <a:ext cx="22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</a:t>
            </a:r>
            <a:r>
              <a:rPr lang="fr-FR" sz="1200" dirty="0" err="1" smtClean="0">
                <a:latin typeface="Optima"/>
                <a:cs typeface="Optima"/>
              </a:rPr>
              <a:t>context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dirty="0" err="1" smtClean="0">
                <a:latin typeface="Optima"/>
                <a:cs typeface="Optima"/>
              </a:rPr>
              <a:t>Map</a:t>
            </a:r>
            <a:r>
              <a:rPr lang="fr-FR" sz="1200" dirty="0" smtClean="0">
                <a:latin typeface="Optima"/>
                <a:cs typeface="Optima"/>
              </a:rPr>
              <a:t>)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397" name="Connecteur droit 396"/>
          <p:cNvCxnSpPr/>
          <p:nvPr/>
        </p:nvCxnSpPr>
        <p:spPr>
          <a:xfrm>
            <a:off x="6220602" y="1615316"/>
            <a:ext cx="0" cy="2762997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6220602" y="4378313"/>
            <a:ext cx="4853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ZoneTexte 409"/>
          <p:cNvSpPr txBox="1"/>
          <p:nvPr/>
        </p:nvSpPr>
        <p:spPr>
          <a:xfrm>
            <a:off x="5299424" y="4092910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doAction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1" name="ZoneTexte 410"/>
          <p:cNvSpPr txBox="1"/>
          <p:nvPr/>
        </p:nvSpPr>
        <p:spPr>
          <a:xfrm>
            <a:off x="6184489" y="4094585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cxnSp>
        <p:nvCxnSpPr>
          <p:cNvPr id="412" name="Connecteur droit 411"/>
          <p:cNvCxnSpPr/>
          <p:nvPr/>
        </p:nvCxnSpPr>
        <p:spPr>
          <a:xfrm>
            <a:off x="8015069" y="2578220"/>
            <a:ext cx="0" cy="916342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ZoneTexte 413"/>
          <p:cNvSpPr txBox="1"/>
          <p:nvPr/>
        </p:nvSpPr>
        <p:spPr>
          <a:xfrm>
            <a:off x="7183679" y="3212245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guard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5" name="ZoneTexte 414"/>
          <p:cNvSpPr txBox="1"/>
          <p:nvPr/>
        </p:nvSpPr>
        <p:spPr>
          <a:xfrm>
            <a:off x="7999894" y="3208441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7" name="ZoneTexte 416"/>
          <p:cNvSpPr txBox="1"/>
          <p:nvPr/>
        </p:nvSpPr>
        <p:spPr>
          <a:xfrm>
            <a:off x="559001" y="2819614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Java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8" name="ZoneTexte 417"/>
          <p:cNvSpPr txBox="1"/>
          <p:nvPr/>
        </p:nvSpPr>
        <p:spPr>
          <a:xfrm>
            <a:off x="9464263" y="2861947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C#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9" name="ZoneTexte 418"/>
          <p:cNvSpPr txBox="1"/>
          <p:nvPr/>
        </p:nvSpPr>
        <p:spPr>
          <a:xfrm>
            <a:off x="6172712" y="7974626"/>
            <a:ext cx="2575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Required Interface: </a:t>
            </a:r>
          </a:p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  <p:cxnSp>
        <p:nvCxnSpPr>
          <p:cNvPr id="420" name="Connecteur droit 419"/>
          <p:cNvCxnSpPr/>
          <p:nvPr/>
        </p:nvCxnSpPr>
        <p:spPr>
          <a:xfrm>
            <a:off x="1970110" y="8086272"/>
            <a:ext cx="1788313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ZoneTexte 421"/>
          <p:cNvSpPr txBox="1"/>
          <p:nvPr/>
        </p:nvSpPr>
        <p:spPr>
          <a:xfrm>
            <a:off x="1425491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Java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sp>
        <p:nvSpPr>
          <p:cNvPr id="424" name="ZoneTexte 423"/>
          <p:cNvSpPr txBox="1"/>
          <p:nvPr/>
        </p:nvSpPr>
        <p:spPr>
          <a:xfrm>
            <a:off x="10956265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C#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cxnSp>
        <p:nvCxnSpPr>
          <p:cNvPr id="425" name="Connecteur droit 424"/>
          <p:cNvCxnSpPr/>
          <p:nvPr/>
        </p:nvCxnSpPr>
        <p:spPr>
          <a:xfrm>
            <a:off x="11501466" y="8086272"/>
            <a:ext cx="1689395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ZoneTexte 427"/>
          <p:cNvSpPr txBox="1"/>
          <p:nvPr/>
        </p:nvSpPr>
        <p:spPr>
          <a:xfrm>
            <a:off x="6327310" y="439402"/>
            <a:ext cx="25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257339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3220601" y="10195861"/>
            <a:ext cx="8653404" cy="4155855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r 72"/>
          <p:cNvGrpSpPr/>
          <p:nvPr/>
        </p:nvGrpSpPr>
        <p:grpSpPr>
          <a:xfrm rot="16200000">
            <a:off x="5663630" y="12196119"/>
            <a:ext cx="343687" cy="408506"/>
            <a:chOff x="10392598" y="7082836"/>
            <a:chExt cx="343687" cy="408506"/>
          </a:xfrm>
        </p:grpSpPr>
        <p:sp>
          <p:nvSpPr>
            <p:cNvPr id="74" name="Ellipse 73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124" name="Grouper 123"/>
          <p:cNvGrpSpPr/>
          <p:nvPr/>
        </p:nvGrpSpPr>
        <p:grpSpPr>
          <a:xfrm rot="5226312">
            <a:off x="5716181" y="11912732"/>
            <a:ext cx="343687" cy="408506"/>
            <a:chOff x="10392598" y="7082836"/>
            <a:chExt cx="343687" cy="408506"/>
          </a:xfrm>
        </p:grpSpPr>
        <p:sp>
          <p:nvSpPr>
            <p:cNvPr id="125" name="Ellipse 124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85" name="Grouper 84"/>
          <p:cNvGrpSpPr/>
          <p:nvPr/>
        </p:nvGrpSpPr>
        <p:grpSpPr>
          <a:xfrm rot="16200000">
            <a:off x="8804263" y="12017590"/>
            <a:ext cx="343687" cy="408506"/>
            <a:chOff x="10392598" y="7082836"/>
            <a:chExt cx="343687" cy="408506"/>
          </a:xfrm>
        </p:grpSpPr>
        <p:sp>
          <p:nvSpPr>
            <p:cNvPr id="86" name="Ellipse 8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77" name="Grouper 76"/>
          <p:cNvGrpSpPr/>
          <p:nvPr/>
        </p:nvGrpSpPr>
        <p:grpSpPr>
          <a:xfrm rot="5400000">
            <a:off x="8852468" y="11752636"/>
            <a:ext cx="343687" cy="408506"/>
            <a:chOff x="10392598" y="7082836"/>
            <a:chExt cx="343687" cy="408506"/>
          </a:xfrm>
        </p:grpSpPr>
        <p:sp>
          <p:nvSpPr>
            <p:cNvPr id="78" name="Ellipse 77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grpSp>
        <p:nvGrpSpPr>
          <p:cNvPr id="68" name="Grouper 67"/>
          <p:cNvGrpSpPr/>
          <p:nvPr/>
        </p:nvGrpSpPr>
        <p:grpSpPr>
          <a:xfrm>
            <a:off x="5111996" y="9150001"/>
            <a:ext cx="343687" cy="408506"/>
            <a:chOff x="10392598" y="7082836"/>
            <a:chExt cx="343687" cy="408506"/>
          </a:xfrm>
        </p:grpSpPr>
        <p:sp>
          <p:nvSpPr>
            <p:cNvPr id="69" name="Ellipse 68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4881777" y="9378560"/>
            <a:ext cx="23021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045426" y="3410904"/>
            <a:ext cx="7958052" cy="207674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11889684" y="4157290"/>
            <a:ext cx="343687" cy="408506"/>
            <a:chOff x="10392598" y="7082836"/>
            <a:chExt cx="343687" cy="408506"/>
          </a:xfrm>
        </p:grpSpPr>
        <p:sp>
          <p:nvSpPr>
            <p:cNvPr id="6" name="Ellipse 5"/>
            <p:cNvSpPr/>
            <p:nvPr/>
          </p:nvSpPr>
          <p:spPr>
            <a:xfrm>
              <a:off x="10392598" y="7179257"/>
              <a:ext cx="275619" cy="26427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512496" y="7082836"/>
              <a:ext cx="223789" cy="408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6204312" y="10320450"/>
            <a:ext cx="2433677" cy="3863812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8412" y="12451558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UMLRhapsodyHarelLike.aspects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81936" y="10388337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81935" y="1051483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68414" y="10674881"/>
            <a:ext cx="2306036" cy="1576145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endParaRPr lang="fr-FR" sz="11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04314" y="10384724"/>
            <a:ext cx="2433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1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62544" y="3830678"/>
            <a:ext cx="1578780" cy="1544846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23832" y="4811228"/>
            <a:ext cx="1261180" cy="458971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Semantics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(Aspects)</a:t>
            </a:r>
            <a:endParaRPr lang="fr-FR" sz="9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605065" y="3898564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605064" y="4025058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323832" y="4320210"/>
            <a:ext cx="1261180" cy="39879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</a:p>
          <a:p>
            <a:pPr algn="ctr"/>
            <a:r>
              <a:rPr lang="fr-FR" sz="900" dirty="0" smtClean="0">
                <a:solidFill>
                  <a:schemeClr val="tx1"/>
                </a:solidFill>
                <a:latin typeface="Optima"/>
                <a:cs typeface="Optima"/>
              </a:rPr>
              <a:t>(Metamodel)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5162544" y="3885804"/>
            <a:ext cx="15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Optima"/>
                <a:cs typeface="Optima"/>
              </a:rPr>
              <a:t>Providing</a:t>
            </a:r>
          </a:p>
          <a:p>
            <a:pPr algn="ctr"/>
            <a:r>
              <a:rPr lang="en-US" sz="900" b="1" dirty="0" smtClean="0">
                <a:latin typeface="Optima"/>
                <a:cs typeface="Optima"/>
              </a:rPr>
              <a:t>Module</a:t>
            </a:r>
            <a:endParaRPr lang="en-US" sz="900" b="1" dirty="0">
              <a:latin typeface="Optima"/>
              <a:cs typeface="Optima"/>
            </a:endParaRPr>
          </a:p>
        </p:txBody>
      </p:sp>
      <p:cxnSp>
        <p:nvCxnSpPr>
          <p:cNvPr id="20" name="Connecteur droit 19"/>
          <p:cNvCxnSpPr>
            <a:endCxn id="6" idx="2"/>
          </p:cNvCxnSpPr>
          <p:nvPr/>
        </p:nvCxnSpPr>
        <p:spPr>
          <a:xfrm>
            <a:off x="10726725" y="4385849"/>
            <a:ext cx="1162959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4026653" y="4368229"/>
            <a:ext cx="1135891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3846653" y="4273633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23" name="Connecteur droit avec flèche 22"/>
          <p:cNvCxnSpPr>
            <a:stCxn id="24" idx="3"/>
            <a:endCxn id="25" idx="1"/>
          </p:cNvCxnSpPr>
          <p:nvPr/>
        </p:nvCxnSpPr>
        <p:spPr>
          <a:xfrm>
            <a:off x="12538692" y="4772835"/>
            <a:ext cx="828021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446355" y="4573437"/>
            <a:ext cx="1092337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Requiring Interface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366713" y="4573437"/>
            <a:ext cx="1076221" cy="39879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Optima"/>
                <a:cs typeface="Optima"/>
              </a:rPr>
              <a:t>&lt;&lt;Model Type&gt;&gt;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Optima"/>
                <a:cs typeface="Optima"/>
              </a:rPr>
              <a:t>Providing Interface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0726724" y="4784025"/>
            <a:ext cx="71963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14442913" y="4784025"/>
            <a:ext cx="719631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726725" y="4553771"/>
            <a:ext cx="717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 smtClean="0">
                <a:latin typeface="Optima"/>
                <a:cs typeface="Optima"/>
              </a:rPr>
              <a:t>references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4437338" y="4555178"/>
            <a:ext cx="770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smtClean="0">
                <a:latin typeface="Optima"/>
                <a:cs typeface="Optima"/>
              </a:rPr>
              <a:t>implements</a:t>
            </a:r>
            <a:endParaRPr lang="fr-FR" sz="900" i="1" dirty="0">
              <a:latin typeface="Optima"/>
              <a:cs typeface="Optima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2469148" y="4547581"/>
            <a:ext cx="950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 smtClean="0">
                <a:latin typeface="Optima"/>
                <a:cs typeface="Optima"/>
              </a:rPr>
              <a:t>subtypeOf</a:t>
            </a:r>
            <a:endParaRPr lang="fr-FR" sz="900" b="1" i="1" dirty="0">
              <a:latin typeface="Optima"/>
              <a:cs typeface="Optima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9045426" y="3471928"/>
            <a:ext cx="79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Interfaces for language modules</a:t>
            </a:r>
            <a:endParaRPr lang="en-US" sz="1100" b="1" u="sng" dirty="0"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68412" y="12860356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68412" y="13280685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RhapsodyLike.aspects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68412" y="13711490"/>
            <a:ext cx="230603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67545" y="8602064"/>
            <a:ext cx="2433677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45169" y="866995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45168" y="879644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518176" y="8956496"/>
            <a:ext cx="2334294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NotTrigger</a:t>
            </a:r>
            <a:r>
              <a:rPr lang="fr-FR" sz="1000" dirty="0" smtClean="0">
                <a:solidFill>
                  <a:schemeClr val="tx1"/>
                </a:solidFill>
                <a:latin typeface="Seravek ExtraLight"/>
                <a:cs typeface="Seravek ExtraLight"/>
              </a:rPr>
              <a:t>, </a:t>
            </a:r>
            <a:r>
              <a:rPr lang="fr-FR" sz="10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OrTrigger</a:t>
            </a:r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67547" y="8666338"/>
            <a:ext cx="2433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Seravek ExtraLight"/>
                <a:cs typeface="Seravek ExtraLight"/>
              </a:rPr>
              <a:t>Module 2</a:t>
            </a:r>
            <a:endParaRPr lang="en-US" sz="1100" b="1" dirty="0">
              <a:latin typeface="Seravek ExtraLight"/>
              <a:cs typeface="Seravek Extra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18174" y="9494815"/>
            <a:ext cx="2334295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0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09455" y="12658888"/>
            <a:ext cx="2016246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69648" y="1272677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69647" y="12853269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56866" y="13024659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409457" y="12723162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3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56865" y="13551639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62" name="Connecteur droit 61"/>
          <p:cNvCxnSpPr/>
          <p:nvPr/>
        </p:nvCxnSpPr>
        <p:spPr>
          <a:xfrm>
            <a:off x="5946496" y="12245645"/>
            <a:ext cx="266123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5766496" y="12166043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66" name="Connecteur droit 65"/>
          <p:cNvCxnSpPr/>
          <p:nvPr/>
        </p:nvCxnSpPr>
        <p:spPr>
          <a:xfrm>
            <a:off x="8637989" y="12079368"/>
            <a:ext cx="266123" cy="3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8911644" y="11989368"/>
            <a:ext cx="180000" cy="180000"/>
          </a:xfrm>
          <a:prstGeom prst="ellipse">
            <a:avLst/>
          </a:prstGeom>
          <a:solidFill>
            <a:srgbClr val="FFFB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76" name="Connecteur droit 75"/>
          <p:cNvCxnSpPr/>
          <p:nvPr/>
        </p:nvCxnSpPr>
        <p:spPr>
          <a:xfrm>
            <a:off x="5430279" y="13451884"/>
            <a:ext cx="433948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6344920" y="10739136"/>
            <a:ext cx="95377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StateMachine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Region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AbstractState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Transition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Trigger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Pseudostate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InitialState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7465808" y="10719254"/>
            <a:ext cx="1133489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>
                <a:latin typeface="Seravek ExtraLight"/>
                <a:cs typeface="Seravek ExtraLight"/>
              </a:rPr>
              <a:t>Fork</a:t>
            </a:r>
            <a:r>
              <a:rPr lang="fr-FR" sz="1100" dirty="0">
                <a:latin typeface="Seravek ExtraLight"/>
                <a:cs typeface="Seravek ExtraLight"/>
              </a:rPr>
              <a:t> 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Join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ShallowHistory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 Junction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FinalState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Constraint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Statement</a:t>
            </a:r>
            <a:endParaRPr lang="fr-FR" sz="1100" dirty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smtClean="0">
                <a:latin typeface="Seravek ExtraLight"/>
                <a:cs typeface="Seravek ExtraLight"/>
              </a:rPr>
              <a:t>Program</a:t>
            </a: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NamedElement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3711045" y="13132248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AndTrigger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414033" y="10532028"/>
            <a:ext cx="2016246" cy="145351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74226" y="1059991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74225" y="10726409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560514" y="10897799"/>
            <a:ext cx="1713711" cy="512986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414035" y="10596302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2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560514" y="11540684"/>
            <a:ext cx="1769477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127" name="Connecteur droit 126"/>
          <p:cNvCxnSpPr/>
          <p:nvPr/>
        </p:nvCxnSpPr>
        <p:spPr>
          <a:xfrm flipV="1">
            <a:off x="5425701" y="11369207"/>
            <a:ext cx="429370" cy="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3715623" y="11005388"/>
            <a:ext cx="95377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NotTrigger</a:t>
            </a:r>
            <a:endParaRPr lang="fr-FR" sz="1100" dirty="0" smtClean="0">
              <a:latin typeface="Seravek ExtraLight"/>
              <a:cs typeface="Seravek ExtraLight"/>
            </a:endParaRPr>
          </a:p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OrTrigger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541725" y="10547094"/>
            <a:ext cx="2016246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401918" y="10614981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401917" y="10741475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689136" y="10912865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9541727" y="10611368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4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689135" y="11439845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UMLLike.aspects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135" name="Connecteur droit 134"/>
          <p:cNvCxnSpPr/>
          <p:nvPr/>
        </p:nvCxnSpPr>
        <p:spPr>
          <a:xfrm>
            <a:off x="9000006" y="11369208"/>
            <a:ext cx="541721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9843315" y="11020454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Choice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541725" y="12603315"/>
            <a:ext cx="2016246" cy="1341177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401918" y="12671202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1401917" y="12797696"/>
            <a:ext cx="312108" cy="85271"/>
          </a:xfrm>
          <a:prstGeom prst="rect">
            <a:avLst/>
          </a:prstGeom>
          <a:solidFill>
            <a:srgbClr val="FFFBD8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900">
              <a:latin typeface="Didot"/>
              <a:cs typeface="Didot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689136" y="12969086"/>
            <a:ext cx="1712781" cy="387144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 smtClean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9541727" y="12667589"/>
            <a:ext cx="201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Module 5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9689135" y="13496066"/>
            <a:ext cx="1712782" cy="345200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Seravek ExtraLight"/>
                <a:cs typeface="Seravek ExtraLight"/>
              </a:rPr>
              <a:t>RhapsodyHarelLike.aspects</a:t>
            </a:r>
            <a:endParaRPr lang="fr-FR" sz="1100" dirty="0">
              <a:solidFill>
                <a:schemeClr val="tx1"/>
              </a:solidFill>
              <a:latin typeface="Seravek ExtraLight"/>
              <a:cs typeface="Seravek ExtraLight"/>
            </a:endParaRPr>
          </a:p>
        </p:txBody>
      </p:sp>
      <p:cxnSp>
        <p:nvCxnSpPr>
          <p:cNvPr id="143" name="Connecteur droit 142"/>
          <p:cNvCxnSpPr/>
          <p:nvPr/>
        </p:nvCxnSpPr>
        <p:spPr>
          <a:xfrm>
            <a:off x="9000006" y="13411803"/>
            <a:ext cx="541721" cy="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9843315" y="13076675"/>
            <a:ext cx="9537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fr-FR" sz="1100" dirty="0" err="1" smtClean="0">
                <a:latin typeface="Seravek ExtraLight"/>
                <a:cs typeface="Seravek ExtraLight"/>
              </a:rPr>
              <a:t>Conditional</a:t>
            </a:r>
            <a:endParaRPr lang="fr-FR" sz="1100" dirty="0">
              <a:latin typeface="Seravek ExtraLight"/>
              <a:cs typeface="Seravek ExtraLight"/>
            </a:endParaRPr>
          </a:p>
        </p:txBody>
      </p:sp>
      <p:cxnSp>
        <p:nvCxnSpPr>
          <p:cNvPr id="147" name="Connecteur droit 146"/>
          <p:cNvCxnSpPr>
            <a:stCxn id="125" idx="2"/>
          </p:cNvCxnSpPr>
          <p:nvPr/>
        </p:nvCxnSpPr>
        <p:spPr>
          <a:xfrm flipV="1">
            <a:off x="5855071" y="11369207"/>
            <a:ext cx="0" cy="57738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>
            <a:endCxn id="74" idx="2"/>
          </p:cNvCxnSpPr>
          <p:nvPr/>
        </p:nvCxnSpPr>
        <p:spPr>
          <a:xfrm flipV="1">
            <a:off x="5855071" y="12572215"/>
            <a:ext cx="4709" cy="87966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endCxn id="78" idx="2"/>
          </p:cNvCxnSpPr>
          <p:nvPr/>
        </p:nvCxnSpPr>
        <p:spPr>
          <a:xfrm>
            <a:off x="9000006" y="11369208"/>
            <a:ext cx="0" cy="41583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86" idx="2"/>
          </p:cNvCxnSpPr>
          <p:nvPr/>
        </p:nvCxnSpPr>
        <p:spPr>
          <a:xfrm flipH="1">
            <a:off x="9000006" y="12393686"/>
            <a:ext cx="407" cy="101811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à coins arrondis 415"/>
          <p:cNvSpPr/>
          <p:nvPr/>
        </p:nvSpPr>
        <p:spPr>
          <a:xfrm>
            <a:off x="5400303" y="713736"/>
            <a:ext cx="4120404" cy="2066126"/>
          </a:xfrm>
          <a:prstGeom prst="roundRect">
            <a:avLst>
              <a:gd name="adj" fmla="val 5747"/>
            </a:avLst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7" name="Rectangle à coins arrondis 376"/>
          <p:cNvSpPr/>
          <p:nvPr/>
        </p:nvSpPr>
        <p:spPr>
          <a:xfrm>
            <a:off x="5418614" y="2859282"/>
            <a:ext cx="4120404" cy="3961493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7526702" y="881535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91680" y="838074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526702" y="113947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7527902" y="135106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524120" y="1861464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25483" y="188149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524120" y="219711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525320" y="239587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067487" y="935524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066931" y="900202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6067487" y="119346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68043" y="1406563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3" idx="2"/>
            <a:endCxn id="47" idx="0"/>
          </p:cNvCxnSpPr>
          <p:nvPr/>
        </p:nvCxnSpPr>
        <p:spPr>
          <a:xfrm flipH="1">
            <a:off x="8270066" y="1554258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72" idx="1"/>
          </p:cNvCxnSpPr>
          <p:nvPr/>
        </p:nvCxnSpPr>
        <p:spPr>
          <a:xfrm flipH="1">
            <a:off x="7045963" y="1235957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7521603" y="2342165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077912" y="97039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7313506" y="122957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046546" y="166803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6664428" y="2135470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7526765" y="2135470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6664428" y="1602349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026361" y="2126563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6420862" y="2342165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7027035" y="192497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6420862" y="1608247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375506" y="171567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605103" y="157693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011852" y="1142375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6024291" y="1349656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498509" y="1097457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String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7510948" y="1304738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dirty="0" err="1" smtClean="0">
                <a:latin typeface="Optima"/>
                <a:cs typeface="Optima"/>
              </a:rPr>
              <a:t>void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74" name="ZoneTexte 73"/>
          <p:cNvSpPr txBox="1"/>
          <p:nvPr/>
        </p:nvSpPr>
        <p:spPr>
          <a:xfrm flipH="1">
            <a:off x="6921175" y="1738353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187807" y="1596908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14559" y="3991190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14560" y="3941351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24912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33879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306507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01737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496847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27531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36498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33708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02323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5989124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28117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37083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33854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01681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5969175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27475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36441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33212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01307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596961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27101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36067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32838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6" name="Triangle isocèle 125"/>
          <p:cNvSpPr/>
          <p:nvPr/>
        </p:nvSpPr>
        <p:spPr>
          <a:xfrm>
            <a:off x="7369912" y="5629855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5865169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5865169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5764630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5859343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595749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ZoneTexte 259"/>
          <p:cNvSpPr txBox="1"/>
          <p:nvPr/>
        </p:nvSpPr>
        <p:spPr>
          <a:xfrm>
            <a:off x="7434571" y="4728886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4753776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5952" y="3192020"/>
            <a:ext cx="2240115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6707154" y="3152414"/>
            <a:ext cx="22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Constraint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382" name="Connecteur droit 381"/>
          <p:cNvCxnSpPr/>
          <p:nvPr/>
        </p:nvCxnSpPr>
        <p:spPr>
          <a:xfrm>
            <a:off x="6705954" y="3449958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707154" y="3539627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ZoneTexte 383"/>
          <p:cNvSpPr txBox="1"/>
          <p:nvPr/>
        </p:nvSpPr>
        <p:spPr>
          <a:xfrm>
            <a:off x="6685633" y="3507337"/>
            <a:ext cx="22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</a:t>
            </a:r>
            <a:r>
              <a:rPr lang="fr-FR" sz="1200" dirty="0" err="1" smtClean="0">
                <a:latin typeface="Optima"/>
                <a:cs typeface="Optima"/>
              </a:rPr>
              <a:t>context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dirty="0" err="1" smtClean="0">
                <a:latin typeface="Optima"/>
                <a:cs typeface="Optima"/>
              </a:rPr>
              <a:t>Map</a:t>
            </a:r>
            <a:r>
              <a:rPr lang="fr-FR" sz="1200" dirty="0" smtClean="0">
                <a:latin typeface="Optima"/>
                <a:cs typeface="Optima"/>
              </a:rPr>
              <a:t>)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397" name="Connecteur droit 396"/>
          <p:cNvCxnSpPr/>
          <p:nvPr/>
        </p:nvCxnSpPr>
        <p:spPr>
          <a:xfrm>
            <a:off x="6220602" y="1615316"/>
            <a:ext cx="0" cy="2452555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398"/>
          <p:cNvCxnSpPr/>
          <p:nvPr/>
        </p:nvCxnSpPr>
        <p:spPr>
          <a:xfrm>
            <a:off x="6220602" y="4067871"/>
            <a:ext cx="4853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" name="ZoneTexte 409"/>
          <p:cNvSpPr txBox="1"/>
          <p:nvPr/>
        </p:nvSpPr>
        <p:spPr>
          <a:xfrm>
            <a:off x="5299424" y="3782468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doAction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1" name="ZoneTexte 410"/>
          <p:cNvSpPr txBox="1"/>
          <p:nvPr/>
        </p:nvSpPr>
        <p:spPr>
          <a:xfrm>
            <a:off x="6184489" y="3784143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cxnSp>
        <p:nvCxnSpPr>
          <p:cNvPr id="412" name="Connecteur droit 411"/>
          <p:cNvCxnSpPr/>
          <p:nvPr/>
        </p:nvCxnSpPr>
        <p:spPr>
          <a:xfrm>
            <a:off x="8015069" y="2578220"/>
            <a:ext cx="0" cy="61380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4" name="ZoneTexte 413"/>
          <p:cNvSpPr txBox="1"/>
          <p:nvPr/>
        </p:nvSpPr>
        <p:spPr>
          <a:xfrm>
            <a:off x="7183679" y="2901803"/>
            <a:ext cx="1123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latin typeface="Optima"/>
                <a:cs typeface="Optima"/>
              </a:rPr>
              <a:t>guard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5" name="ZoneTexte 414"/>
          <p:cNvSpPr txBox="1"/>
          <p:nvPr/>
        </p:nvSpPr>
        <p:spPr>
          <a:xfrm>
            <a:off x="7999894" y="2897999"/>
            <a:ext cx="487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latin typeface="Optima"/>
                <a:cs typeface="Optima"/>
              </a:rPr>
              <a:t>0..1</a:t>
            </a:r>
            <a:endParaRPr lang="fr-FR" sz="1100" dirty="0">
              <a:latin typeface="Optima"/>
              <a:cs typeface="Optima"/>
            </a:endParaRPr>
          </a:p>
        </p:txBody>
      </p:sp>
      <p:sp>
        <p:nvSpPr>
          <p:cNvPr id="419" name="ZoneTexte 418"/>
          <p:cNvSpPr txBox="1"/>
          <p:nvPr/>
        </p:nvSpPr>
        <p:spPr>
          <a:xfrm>
            <a:off x="6172712" y="6750220"/>
            <a:ext cx="2575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Required Interface: </a:t>
            </a:r>
          </a:p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  <p:sp>
        <p:nvSpPr>
          <p:cNvPr id="428" name="ZoneTexte 427"/>
          <p:cNvSpPr txBox="1"/>
          <p:nvPr/>
        </p:nvSpPr>
        <p:spPr>
          <a:xfrm>
            <a:off x="6327310" y="439402"/>
            <a:ext cx="257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333814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719768" y="1074645"/>
            <a:ext cx="3745058" cy="318483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779461" y="1123488"/>
            <a:ext cx="3638709" cy="1945767"/>
          </a:xfrm>
          <a:prstGeom prst="roundRect">
            <a:avLst>
              <a:gd name="adj" fmla="val 2911"/>
            </a:avLst>
          </a:prstGeom>
          <a:solidFill>
            <a:schemeClr val="accent6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719768" y="4612014"/>
            <a:ext cx="3745058" cy="412269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3767504" y="4699936"/>
            <a:ext cx="3638708" cy="999190"/>
          </a:xfrm>
          <a:prstGeom prst="roundRect">
            <a:avLst>
              <a:gd name="adj" fmla="val 5747"/>
            </a:avLst>
          </a:prstGeom>
          <a:solidFill>
            <a:schemeClr val="tx2">
              <a:lumMod val="75000"/>
              <a:alpha val="10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3767503" y="5755037"/>
            <a:ext cx="3638709" cy="2895215"/>
          </a:xfrm>
          <a:prstGeom prst="roundRect">
            <a:avLst>
              <a:gd name="adj" fmla="val 2911"/>
            </a:avLst>
          </a:prstGeom>
          <a:solidFill>
            <a:schemeClr val="tx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834635" y="5861507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834636" y="5811668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4834635" y="611944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835835" y="620911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814315" y="617682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1859" y="6887693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789864" y="6838796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4831859" y="714563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833059" y="723530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826033" y="7207401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71004" y="7893549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2208" y="785944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3871004" y="8151487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872204" y="8241156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850684" y="8208866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2153" y="7887129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018573" y="7839492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5052153" y="8145067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053353" y="8234736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31833" y="8202446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39845" y="7883389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204824" y="7839928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6239845" y="8141327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241045" y="8230996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219525" y="8198706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" name="Triangle isocèle 28"/>
          <p:cNvSpPr/>
          <p:nvPr/>
        </p:nvSpPr>
        <p:spPr>
          <a:xfrm>
            <a:off x="5489988" y="7500172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4394668" y="7735486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4" idx="0"/>
          </p:cNvCxnSpPr>
          <p:nvPr/>
        </p:nvCxnSpPr>
        <p:spPr>
          <a:xfrm flipV="1">
            <a:off x="4394668" y="7735486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9" idx="0"/>
            <a:endCxn id="29" idx="3"/>
          </p:cNvCxnSpPr>
          <p:nvPr/>
        </p:nvCxnSpPr>
        <p:spPr>
          <a:xfrm flipV="1">
            <a:off x="5575817" y="7634947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6795818" y="7729660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9" idx="0"/>
            <a:endCxn id="4" idx="2"/>
          </p:cNvCxnSpPr>
          <p:nvPr/>
        </p:nvCxnSpPr>
        <p:spPr>
          <a:xfrm flipV="1">
            <a:off x="5577805" y="6466066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554647" y="6599203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056419" y="6624093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19325" y="492522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819326" y="4875389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4819325" y="518316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820525" y="527283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799005" y="5240545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71559" y="1224167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55" name="Connecteur droit 54"/>
          <p:cNvCxnSpPr/>
          <p:nvPr/>
        </p:nvCxnSpPr>
        <p:spPr>
          <a:xfrm>
            <a:off x="5571559" y="148210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572759" y="169369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68977" y="2204096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470340" y="2224123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5568977" y="253975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5570177" y="273850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12344" y="1278156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111788" y="1242834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4112344" y="1536094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112900" y="1749195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54" idx="2"/>
            <a:endCxn id="57" idx="0"/>
          </p:cNvCxnSpPr>
          <p:nvPr/>
        </p:nvCxnSpPr>
        <p:spPr>
          <a:xfrm flipH="1">
            <a:off x="6314923" y="1896890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82" idx="1"/>
          </p:cNvCxnSpPr>
          <p:nvPr/>
        </p:nvCxnSpPr>
        <p:spPr>
          <a:xfrm flipH="1">
            <a:off x="5090820" y="1578589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5566460" y="2684797"/>
            <a:ext cx="7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122769" y="1313030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358363" y="1572211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091403" y="201066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71" name="Connecteur droit 70"/>
          <p:cNvCxnSpPr/>
          <p:nvPr/>
        </p:nvCxnSpPr>
        <p:spPr>
          <a:xfrm>
            <a:off x="4709285" y="2478102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571622" y="2478102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4709285" y="1944981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5071218" y="246919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75" name="Connecteur droit 74"/>
          <p:cNvCxnSpPr/>
          <p:nvPr/>
        </p:nvCxnSpPr>
        <p:spPr>
          <a:xfrm>
            <a:off x="4465719" y="2684797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5071892" y="226760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4465719" y="1950879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420363" y="205830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649960" y="191956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056709" y="1485007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069148" y="1692288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543366" y="1440089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5555805" y="1647370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4" name="ZoneTexte 83"/>
          <p:cNvSpPr txBox="1"/>
          <p:nvPr/>
        </p:nvSpPr>
        <p:spPr>
          <a:xfrm flipH="1">
            <a:off x="4966032" y="2080985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232664" y="1939540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3772315" y="3179112"/>
            <a:ext cx="3638708" cy="999190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4824136" y="340440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824137" y="3354565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4824136" y="366234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4825336" y="375201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4803816" y="3719721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543366" y="117727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95" name="ZoneTexte 94"/>
          <p:cNvSpPr txBox="1"/>
          <p:nvPr/>
        </p:nvSpPr>
        <p:spPr>
          <a:xfrm rot="16200000">
            <a:off x="1972315" y="2513175"/>
            <a:ext cx="318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Requiring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96" name="ZoneTexte 95"/>
          <p:cNvSpPr txBox="1"/>
          <p:nvPr/>
        </p:nvSpPr>
        <p:spPr>
          <a:xfrm rot="16200000">
            <a:off x="1504236" y="6521815"/>
            <a:ext cx="411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Providing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6546474" y="3162522"/>
            <a:ext cx="95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Optima"/>
                <a:cs typeface="Optima"/>
              </a:rPr>
              <a:t>Required</a:t>
            </a:r>
          </a:p>
          <a:p>
            <a:pPr algn="ctr"/>
            <a:r>
              <a:rPr lang="en-US" sz="1200" i="1" dirty="0" smtClean="0">
                <a:latin typeface="Optima"/>
                <a:cs typeface="Optima"/>
              </a:rPr>
              <a:t>Interface</a:t>
            </a:r>
            <a:endParaRPr lang="en-US" sz="1200" i="1" dirty="0">
              <a:latin typeface="Optima"/>
              <a:cs typeface="Optima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472209" y="4692194"/>
            <a:ext cx="110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Optima"/>
                <a:cs typeface="Optima"/>
              </a:rPr>
              <a:t>Provided</a:t>
            </a:r>
          </a:p>
          <a:p>
            <a:pPr algn="ctr"/>
            <a:r>
              <a:rPr lang="en-US" sz="1200" i="1" dirty="0" smtClean="0">
                <a:latin typeface="Optima"/>
                <a:cs typeface="Optima"/>
              </a:rPr>
              <a:t>Interface</a:t>
            </a:r>
            <a:endParaRPr lang="en-US" sz="1200" i="1" dirty="0">
              <a:latin typeface="Optima"/>
              <a:cs typeface="Optima"/>
            </a:endParaRPr>
          </a:p>
        </p:txBody>
      </p:sp>
      <p:cxnSp>
        <p:nvCxnSpPr>
          <p:cNvPr id="100" name="Connecteur droit avec flèche 99"/>
          <p:cNvCxnSpPr>
            <a:stCxn id="91" idx="2"/>
            <a:endCxn id="47" idx="0"/>
          </p:cNvCxnSpPr>
          <p:nvPr/>
        </p:nvCxnSpPr>
        <p:spPr>
          <a:xfrm>
            <a:off x="5558239" y="3996720"/>
            <a:ext cx="5350" cy="8786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23412" y="4289409"/>
            <a:ext cx="133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Optima"/>
                <a:cs typeface="Optima"/>
              </a:rPr>
              <a:t>Match</a:t>
            </a:r>
            <a:endParaRPr lang="en-US" sz="1400" b="1" dirty="0">
              <a:solidFill>
                <a:srgbClr val="FF0000"/>
              </a:solidFill>
              <a:latin typeface="Optima"/>
              <a:cs typeface="Optima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4246880" y="1960247"/>
            <a:ext cx="0" cy="1759474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4239493" y="3719721"/>
            <a:ext cx="574822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4119388" y="370995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doActivity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20633" y="3477460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0..1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109" name="Connecteur droit 108"/>
          <p:cNvCxnSpPr/>
          <p:nvPr/>
        </p:nvCxnSpPr>
        <p:spPr>
          <a:xfrm>
            <a:off x="5864449" y="2933038"/>
            <a:ext cx="0" cy="47136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5363084" y="313207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effect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903525" y="3135269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0..1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747114" y="1924368"/>
            <a:ext cx="3562367" cy="238005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à coins arrondis 113"/>
          <p:cNvSpPr/>
          <p:nvPr/>
        </p:nvSpPr>
        <p:spPr>
          <a:xfrm>
            <a:off x="8806808" y="2010670"/>
            <a:ext cx="3396450" cy="1058586"/>
          </a:xfrm>
          <a:prstGeom prst="roundRect">
            <a:avLst>
              <a:gd name="adj" fmla="val 2911"/>
            </a:avLst>
          </a:prstGeom>
          <a:solidFill>
            <a:schemeClr val="accent6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8747114" y="4656955"/>
            <a:ext cx="3562367" cy="4643236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à coins arrondis 115"/>
          <p:cNvSpPr/>
          <p:nvPr/>
        </p:nvSpPr>
        <p:spPr>
          <a:xfrm>
            <a:off x="8794850" y="4744876"/>
            <a:ext cx="3408407" cy="2093919"/>
          </a:xfrm>
          <a:prstGeom prst="roundRect">
            <a:avLst>
              <a:gd name="adj" fmla="val 5747"/>
            </a:avLst>
          </a:prstGeom>
          <a:solidFill>
            <a:schemeClr val="tx2">
              <a:lumMod val="75000"/>
              <a:alpha val="10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à coins arrondis 116"/>
          <p:cNvSpPr/>
          <p:nvPr/>
        </p:nvSpPr>
        <p:spPr>
          <a:xfrm>
            <a:off x="8794850" y="6901092"/>
            <a:ext cx="3408408" cy="2328106"/>
          </a:xfrm>
          <a:prstGeom prst="roundRect">
            <a:avLst>
              <a:gd name="adj" fmla="val 2911"/>
            </a:avLst>
          </a:prstGeom>
          <a:solidFill>
            <a:schemeClr val="tx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/>
          <p:cNvSpPr/>
          <p:nvPr/>
        </p:nvSpPr>
        <p:spPr>
          <a:xfrm>
            <a:off x="8955371" y="2252176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157" name="Connecteur droit 156"/>
          <p:cNvCxnSpPr/>
          <p:nvPr/>
        </p:nvCxnSpPr>
        <p:spPr>
          <a:xfrm>
            <a:off x="8955371" y="251011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8956571" y="27217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ZoneTexte 183"/>
          <p:cNvSpPr txBox="1"/>
          <p:nvPr/>
        </p:nvSpPr>
        <p:spPr>
          <a:xfrm>
            <a:off x="8927178" y="2468098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8939617" y="2675379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8" name="Rectangle à coins arrondis 187"/>
          <p:cNvSpPr/>
          <p:nvPr/>
        </p:nvSpPr>
        <p:spPr>
          <a:xfrm>
            <a:off x="8799661" y="3162522"/>
            <a:ext cx="3403597" cy="1060721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 w="952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ZoneTexte 193"/>
          <p:cNvSpPr txBox="1"/>
          <p:nvPr/>
        </p:nvSpPr>
        <p:spPr>
          <a:xfrm>
            <a:off x="8927178" y="2205286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CompositeState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195" name="ZoneTexte 194"/>
          <p:cNvSpPr txBox="1"/>
          <p:nvPr/>
        </p:nvSpPr>
        <p:spPr>
          <a:xfrm rot="16200000">
            <a:off x="7388314" y="2946768"/>
            <a:ext cx="240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Extension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196" name="ZoneTexte 195"/>
          <p:cNvSpPr txBox="1"/>
          <p:nvPr/>
        </p:nvSpPr>
        <p:spPr>
          <a:xfrm rot="16200000">
            <a:off x="6271313" y="6827024"/>
            <a:ext cx="463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Base Language</a:t>
            </a:r>
            <a:endParaRPr lang="en-US" sz="1400" b="1" dirty="0">
              <a:latin typeface="Optima"/>
              <a:cs typeface="Optima"/>
            </a:endParaRPr>
          </a:p>
        </p:txBody>
      </p:sp>
      <p:sp>
        <p:nvSpPr>
          <p:cNvPr id="198" name="ZoneTexte 197"/>
          <p:cNvSpPr txBox="1"/>
          <p:nvPr/>
        </p:nvSpPr>
        <p:spPr>
          <a:xfrm>
            <a:off x="11422016" y="3007696"/>
            <a:ext cx="916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Optima"/>
                <a:cs typeface="Optima"/>
              </a:rPr>
              <a:t>Extension</a:t>
            </a:r>
          </a:p>
          <a:p>
            <a:pPr algn="ctr"/>
            <a:r>
              <a:rPr lang="en-US" sz="1100" i="1" dirty="0" smtClean="0">
                <a:latin typeface="Optima"/>
                <a:cs typeface="Optima"/>
              </a:rPr>
              <a:t>Interface</a:t>
            </a:r>
            <a:endParaRPr lang="en-US" sz="1100" i="1" dirty="0">
              <a:latin typeface="Optima"/>
              <a:cs typeface="Optima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>
            <a:off x="10886443" y="4073500"/>
            <a:ext cx="5350" cy="87866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ZoneTexte 199"/>
          <p:cNvSpPr txBox="1"/>
          <p:nvPr/>
        </p:nvSpPr>
        <p:spPr>
          <a:xfrm>
            <a:off x="9826344" y="4328059"/>
            <a:ext cx="9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Optima"/>
                <a:cs typeface="Optima"/>
              </a:rPr>
              <a:t>Match</a:t>
            </a:r>
            <a:endParaRPr lang="en-US" sz="1400" b="1" dirty="0">
              <a:solidFill>
                <a:srgbClr val="FF0000"/>
              </a:solidFill>
              <a:latin typeface="Optima"/>
              <a:cs typeface="Optima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484617" y="4976280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09" name="Connecteur droit 208"/>
          <p:cNvCxnSpPr/>
          <p:nvPr/>
        </p:nvCxnSpPr>
        <p:spPr>
          <a:xfrm>
            <a:off x="10484617" y="523421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10485817" y="544580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0482035" y="5956209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10383398" y="5976236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3" name="Connecteur droit 212"/>
          <p:cNvCxnSpPr/>
          <p:nvPr/>
        </p:nvCxnSpPr>
        <p:spPr>
          <a:xfrm>
            <a:off x="10482035" y="629186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10483235" y="649061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9025402" y="5030269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9024846" y="4994947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7" name="Connecteur droit 216"/>
          <p:cNvCxnSpPr/>
          <p:nvPr/>
        </p:nvCxnSpPr>
        <p:spPr>
          <a:xfrm>
            <a:off x="9025402" y="5288207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9025958" y="5501308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>
            <a:stCxn id="208" idx="2"/>
            <a:endCxn id="211" idx="0"/>
          </p:cNvCxnSpPr>
          <p:nvPr/>
        </p:nvCxnSpPr>
        <p:spPr>
          <a:xfrm flipH="1">
            <a:off x="11227981" y="5649003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stCxn id="236" idx="1"/>
          </p:cNvCxnSpPr>
          <p:nvPr/>
        </p:nvCxnSpPr>
        <p:spPr>
          <a:xfrm flipH="1">
            <a:off x="10003878" y="5330702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ZoneTexte 220"/>
          <p:cNvSpPr txBox="1"/>
          <p:nvPr/>
        </p:nvSpPr>
        <p:spPr>
          <a:xfrm>
            <a:off x="10479518" y="6436910"/>
            <a:ext cx="1163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10035827" y="5065143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10271421" y="5324324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1004461" y="576278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25" name="Connecteur droit 224"/>
          <p:cNvCxnSpPr/>
          <p:nvPr/>
        </p:nvCxnSpPr>
        <p:spPr>
          <a:xfrm>
            <a:off x="9622343" y="6230215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ZoneTexte 225"/>
          <p:cNvSpPr txBox="1"/>
          <p:nvPr/>
        </p:nvSpPr>
        <p:spPr>
          <a:xfrm>
            <a:off x="10484680" y="6230215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27" name="Connecteur droit 226"/>
          <p:cNvCxnSpPr/>
          <p:nvPr/>
        </p:nvCxnSpPr>
        <p:spPr>
          <a:xfrm>
            <a:off x="9622343" y="5697094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ZoneTexte 227"/>
          <p:cNvSpPr txBox="1"/>
          <p:nvPr/>
        </p:nvSpPr>
        <p:spPr>
          <a:xfrm>
            <a:off x="9984276" y="622130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29" name="Connecteur droit 228"/>
          <p:cNvCxnSpPr/>
          <p:nvPr/>
        </p:nvCxnSpPr>
        <p:spPr>
          <a:xfrm>
            <a:off x="9378777" y="6436910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ZoneTexte 229"/>
          <p:cNvSpPr txBox="1"/>
          <p:nvPr/>
        </p:nvSpPr>
        <p:spPr>
          <a:xfrm>
            <a:off x="9984950" y="601972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31" name="Connecteur droit 230"/>
          <p:cNvCxnSpPr/>
          <p:nvPr/>
        </p:nvCxnSpPr>
        <p:spPr>
          <a:xfrm>
            <a:off x="9378777" y="5702992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9333421" y="5810420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9563018" y="5671681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8969767" y="5237120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8982206" y="5444401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6" name="ZoneTexte 235"/>
          <p:cNvSpPr txBox="1"/>
          <p:nvPr/>
        </p:nvSpPr>
        <p:spPr>
          <a:xfrm>
            <a:off x="10456424" y="5192202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7" name="ZoneTexte 236"/>
          <p:cNvSpPr txBox="1"/>
          <p:nvPr/>
        </p:nvSpPr>
        <p:spPr>
          <a:xfrm>
            <a:off x="10468863" y="5399483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38" name="ZoneTexte 237"/>
          <p:cNvSpPr txBox="1"/>
          <p:nvPr/>
        </p:nvSpPr>
        <p:spPr>
          <a:xfrm flipH="1">
            <a:off x="9879090" y="5833098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10145722" y="5691653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10456424" y="492939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218473" y="3397717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9217917" y="3362395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65" name="Connecteur droit 164"/>
          <p:cNvCxnSpPr/>
          <p:nvPr/>
        </p:nvCxnSpPr>
        <p:spPr>
          <a:xfrm>
            <a:off x="9218473" y="3655655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9219029" y="3868756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9162838" y="3604568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9175277" y="3811849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600223" y="3395941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44" name="Connecteur droit 243"/>
          <p:cNvCxnSpPr/>
          <p:nvPr/>
        </p:nvCxnSpPr>
        <p:spPr>
          <a:xfrm>
            <a:off x="10600223" y="365387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10601423" y="3865468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10572030" y="3611863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10584469" y="3819144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10572030" y="334905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9" name="Connecteur droit avec flèche 248"/>
          <p:cNvCxnSpPr/>
          <p:nvPr/>
        </p:nvCxnSpPr>
        <p:spPr>
          <a:xfrm>
            <a:off x="9702943" y="4068664"/>
            <a:ext cx="5350" cy="9716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0581246" y="2250348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52" name="Connecteur droit 251"/>
          <p:cNvCxnSpPr/>
          <p:nvPr/>
        </p:nvCxnSpPr>
        <p:spPr>
          <a:xfrm>
            <a:off x="10581246" y="250828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10582446" y="271010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>
            <a:off x="10565492" y="2673551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10553053" y="2203458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257" name="Triangle isocèle 256"/>
          <p:cNvSpPr/>
          <p:nvPr/>
        </p:nvSpPr>
        <p:spPr>
          <a:xfrm rot="10800000">
            <a:off x="9620755" y="3259902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8" name="Connecteur droit 257"/>
          <p:cNvCxnSpPr>
            <a:stCxn id="257" idx="3"/>
          </p:cNvCxnSpPr>
          <p:nvPr/>
        </p:nvCxnSpPr>
        <p:spPr>
          <a:xfrm flipV="1">
            <a:off x="9708877" y="2910340"/>
            <a:ext cx="1710" cy="34956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ZoneTexte 259"/>
          <p:cNvSpPr txBox="1"/>
          <p:nvPr/>
        </p:nvSpPr>
        <p:spPr>
          <a:xfrm>
            <a:off x="8812625" y="3162522"/>
            <a:ext cx="876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@Extension</a:t>
            </a:r>
            <a:endParaRPr lang="en-US" sz="1100" b="1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10225818" y="3168341"/>
            <a:ext cx="965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Optima"/>
                <a:cs typeface="Optima"/>
              </a:rPr>
              <a:t>@Overriding</a:t>
            </a:r>
            <a:endParaRPr lang="en-US" sz="1100" b="1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0447753" y="6995484"/>
            <a:ext cx="149189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cxnSp>
        <p:nvCxnSpPr>
          <p:cNvPr id="263" name="Connecteur droit 262"/>
          <p:cNvCxnSpPr/>
          <p:nvPr/>
        </p:nvCxnSpPr>
        <p:spPr>
          <a:xfrm>
            <a:off x="10447753" y="725342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10448953" y="746501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0445171" y="7975413"/>
            <a:ext cx="1491892" cy="72894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10346534" y="799544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Transition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/>
          <p:nvPr/>
        </p:nvCxnSpPr>
        <p:spPr>
          <a:xfrm>
            <a:off x="10445171" y="8311067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10446371" y="850982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8988538" y="7049473"/>
            <a:ext cx="979032" cy="67272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Optima"/>
              <a:cs typeface="Optima"/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8987982" y="7014151"/>
            <a:ext cx="97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State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1" name="Connecteur droit 270"/>
          <p:cNvCxnSpPr/>
          <p:nvPr/>
        </p:nvCxnSpPr>
        <p:spPr>
          <a:xfrm>
            <a:off x="8988538" y="7307411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8989094" y="7520512"/>
            <a:ext cx="97847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>
            <a:stCxn id="262" idx="2"/>
            <a:endCxn id="265" idx="0"/>
          </p:cNvCxnSpPr>
          <p:nvPr/>
        </p:nvCxnSpPr>
        <p:spPr>
          <a:xfrm flipH="1">
            <a:off x="11191117" y="7668207"/>
            <a:ext cx="2582" cy="307206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>
            <a:stCxn id="290" idx="1"/>
          </p:cNvCxnSpPr>
          <p:nvPr/>
        </p:nvCxnSpPr>
        <p:spPr>
          <a:xfrm flipH="1">
            <a:off x="9967014" y="7349906"/>
            <a:ext cx="452546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ZoneTexte 274"/>
          <p:cNvSpPr txBox="1"/>
          <p:nvPr/>
        </p:nvSpPr>
        <p:spPr>
          <a:xfrm>
            <a:off x="10442654" y="8456114"/>
            <a:ext cx="1171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fire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76" name="ZoneTexte 275"/>
          <p:cNvSpPr txBox="1"/>
          <p:nvPr/>
        </p:nvSpPr>
        <p:spPr>
          <a:xfrm>
            <a:off x="9998963" y="7084347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states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77" name="ZoneTexte 276"/>
          <p:cNvSpPr txBox="1"/>
          <p:nvPr/>
        </p:nvSpPr>
        <p:spPr>
          <a:xfrm>
            <a:off x="10234557" y="7343528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78" name="ZoneTexte 277"/>
          <p:cNvSpPr txBox="1"/>
          <p:nvPr/>
        </p:nvSpPr>
        <p:spPr>
          <a:xfrm>
            <a:off x="10967597" y="778198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/>
          <p:nvPr/>
        </p:nvCxnSpPr>
        <p:spPr>
          <a:xfrm>
            <a:off x="9585479" y="8249419"/>
            <a:ext cx="857229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ZoneTexte 279"/>
          <p:cNvSpPr txBox="1"/>
          <p:nvPr/>
        </p:nvSpPr>
        <p:spPr>
          <a:xfrm>
            <a:off x="10447816" y="8249419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81" name="Connecteur droit 280"/>
          <p:cNvCxnSpPr/>
          <p:nvPr/>
        </p:nvCxnSpPr>
        <p:spPr>
          <a:xfrm>
            <a:off x="9585479" y="7716298"/>
            <a:ext cx="0" cy="53017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ZoneTexte 281"/>
          <p:cNvSpPr txBox="1"/>
          <p:nvPr/>
        </p:nvSpPr>
        <p:spPr>
          <a:xfrm>
            <a:off x="9947412" y="8240512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</a:t>
            </a:r>
            <a:r>
              <a:rPr lang="fr-FR" sz="1000" dirty="0" err="1" smtClean="0">
                <a:latin typeface="Optima"/>
                <a:cs typeface="Optima"/>
              </a:rPr>
              <a:t>from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83" name="Connecteur droit 282"/>
          <p:cNvCxnSpPr/>
          <p:nvPr/>
        </p:nvCxnSpPr>
        <p:spPr>
          <a:xfrm>
            <a:off x="9341913" y="8456114"/>
            <a:ext cx="1100741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ZoneTexte 283"/>
          <p:cNvSpPr txBox="1"/>
          <p:nvPr/>
        </p:nvSpPr>
        <p:spPr>
          <a:xfrm>
            <a:off x="9948086" y="8038926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1 to</a:t>
            </a:r>
            <a:endParaRPr lang="fr-FR" sz="1000" dirty="0">
              <a:latin typeface="Optima"/>
              <a:cs typeface="Optima"/>
            </a:endParaRPr>
          </a:p>
        </p:txBody>
      </p:sp>
      <p:cxnSp>
        <p:nvCxnSpPr>
          <p:cNvPr id="285" name="Connecteur droit 284"/>
          <p:cNvCxnSpPr/>
          <p:nvPr/>
        </p:nvCxnSpPr>
        <p:spPr>
          <a:xfrm>
            <a:off x="9341913" y="7722196"/>
            <a:ext cx="0" cy="7339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ZoneTexte 285"/>
          <p:cNvSpPr txBox="1"/>
          <p:nvPr/>
        </p:nvSpPr>
        <p:spPr>
          <a:xfrm>
            <a:off x="9296557" y="7829624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outgoing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9526154" y="7690885"/>
            <a:ext cx="74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Optima"/>
                <a:cs typeface="Optima"/>
              </a:rPr>
              <a:t>incoming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8932903" y="7256324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89" name="ZoneTexte 288"/>
          <p:cNvSpPr txBox="1"/>
          <p:nvPr/>
        </p:nvSpPr>
        <p:spPr>
          <a:xfrm>
            <a:off x="8945342" y="7463605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10419560" y="7211406"/>
            <a:ext cx="119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Optima"/>
                <a:cs typeface="Optima"/>
              </a:rPr>
              <a:t>n</a:t>
            </a:r>
            <a:r>
              <a:rPr lang="fr-FR" sz="1200" dirty="0" err="1" smtClean="0">
                <a:latin typeface="Optima"/>
                <a:cs typeface="Optima"/>
              </a:rPr>
              <a:t>ame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b="1" dirty="0" smtClean="0">
                <a:latin typeface="Optima"/>
                <a:cs typeface="Optima"/>
              </a:rPr>
              <a:t>String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1" name="ZoneTexte 290"/>
          <p:cNvSpPr txBox="1"/>
          <p:nvPr/>
        </p:nvSpPr>
        <p:spPr>
          <a:xfrm>
            <a:off x="10431999" y="7418687"/>
            <a:ext cx="95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Optima"/>
                <a:cs typeface="Optima"/>
              </a:rPr>
              <a:t>e</a:t>
            </a:r>
            <a:r>
              <a:rPr lang="fr-FR" sz="1200" dirty="0" smtClean="0">
                <a:latin typeface="Optima"/>
                <a:cs typeface="Optima"/>
              </a:rPr>
              <a:t>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92" name="ZoneTexte 291"/>
          <p:cNvSpPr txBox="1"/>
          <p:nvPr/>
        </p:nvSpPr>
        <p:spPr>
          <a:xfrm flipH="1">
            <a:off x="9842226" y="7852302"/>
            <a:ext cx="52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93" name="ZoneTexte 292"/>
          <p:cNvSpPr txBox="1"/>
          <p:nvPr/>
        </p:nvSpPr>
        <p:spPr>
          <a:xfrm>
            <a:off x="10108858" y="7710857"/>
            <a:ext cx="31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Optima"/>
                <a:cs typeface="Optima"/>
              </a:rPr>
              <a:t>*</a:t>
            </a:r>
            <a:endParaRPr lang="fr-FR" sz="1000" dirty="0">
              <a:latin typeface="Optima"/>
              <a:cs typeface="Optima"/>
            </a:endParaRPr>
          </a:p>
        </p:txBody>
      </p:sp>
      <p:sp>
        <p:nvSpPr>
          <p:cNvPr id="294" name="ZoneTexte 293"/>
          <p:cNvSpPr txBox="1"/>
          <p:nvPr/>
        </p:nvSpPr>
        <p:spPr>
          <a:xfrm>
            <a:off x="10419560" y="6948594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StateMachine</a:t>
            </a:r>
            <a:endParaRPr lang="fr-FR" sz="1400" dirty="0">
              <a:latin typeface="Optima"/>
              <a:cs typeface="Optima"/>
            </a:endParaRPr>
          </a:p>
        </p:txBody>
      </p:sp>
      <p:sp>
        <p:nvSpPr>
          <p:cNvPr id="295" name="ZoneTexte 294"/>
          <p:cNvSpPr txBox="1"/>
          <p:nvPr/>
        </p:nvSpPr>
        <p:spPr>
          <a:xfrm>
            <a:off x="10766837" y="4585143"/>
            <a:ext cx="1958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Optima"/>
                <a:cs typeface="Optima"/>
              </a:rPr>
              <a:t>Extension Point</a:t>
            </a:r>
          </a:p>
          <a:p>
            <a:pPr algn="ctr"/>
            <a:r>
              <a:rPr lang="en-US" sz="1100" i="1" dirty="0" smtClean="0">
                <a:latin typeface="Optima"/>
                <a:cs typeface="Optima"/>
              </a:rPr>
              <a:t>Interface</a:t>
            </a:r>
            <a:endParaRPr lang="en-US" sz="1100" i="1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1776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à coins arrondis 376"/>
          <p:cNvSpPr/>
          <p:nvPr/>
        </p:nvSpPr>
        <p:spPr>
          <a:xfrm>
            <a:off x="5418614" y="3169724"/>
            <a:ext cx="4120404" cy="4847099"/>
          </a:xfrm>
          <a:prstGeom prst="roundRect">
            <a:avLst>
              <a:gd name="adj" fmla="val 57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6" name="Rectangle à coins arrondis 375"/>
          <p:cNvSpPr/>
          <p:nvPr/>
        </p:nvSpPr>
        <p:spPr>
          <a:xfrm>
            <a:off x="668005" y="3169725"/>
            <a:ext cx="4680483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5" name="Rectangle à coins arrondis 374"/>
          <p:cNvSpPr/>
          <p:nvPr/>
        </p:nvSpPr>
        <p:spPr>
          <a:xfrm>
            <a:off x="9628560" y="3169725"/>
            <a:ext cx="5441959" cy="4847099"/>
          </a:xfrm>
          <a:prstGeom prst="roundRect">
            <a:avLst>
              <a:gd name="adj" fmla="val 5747"/>
            </a:avLst>
          </a:prstGeom>
          <a:solidFill>
            <a:schemeClr val="accent5">
              <a:lumMod val="50000"/>
              <a:alpha val="1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6714559" y="4301632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714560" y="4251793"/>
            <a:ext cx="14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Program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78" name="Connecteur droit 77"/>
          <p:cNvCxnSpPr/>
          <p:nvPr/>
        </p:nvCxnSpPr>
        <p:spPr>
          <a:xfrm>
            <a:off x="6714559" y="4559570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6715759" y="4649239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6694239" y="4616949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11783" y="5327818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69788" y="5278921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84" name="Connecteur droit 83"/>
          <p:cNvCxnSpPr/>
          <p:nvPr/>
        </p:nvCxnSpPr>
        <p:spPr>
          <a:xfrm>
            <a:off x="6711783" y="5585756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712983" y="567542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705957" y="5647526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750928" y="633367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5722132" y="629956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5750928" y="659161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752128" y="668128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730608" y="664899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32077" y="632725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6898497" y="6279617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08" name="Connecteur droit 107"/>
          <p:cNvCxnSpPr/>
          <p:nvPr/>
        </p:nvCxnSpPr>
        <p:spPr>
          <a:xfrm>
            <a:off x="6932077" y="658519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933277" y="667486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6911757" y="664257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19769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8084748" y="6280053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VarDecl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>
            <a:off x="8119769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120969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8099449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26" name="Triangle isocèle 125"/>
          <p:cNvSpPr/>
          <p:nvPr/>
        </p:nvSpPr>
        <p:spPr>
          <a:xfrm>
            <a:off x="7369912" y="5940297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/>
          <p:cNvCxnSpPr/>
          <p:nvPr/>
        </p:nvCxnSpPr>
        <p:spPr>
          <a:xfrm>
            <a:off x="6274592" y="6175611"/>
            <a:ext cx="2401150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stCxn id="87" idx="0"/>
          </p:cNvCxnSpPr>
          <p:nvPr/>
        </p:nvCxnSpPr>
        <p:spPr>
          <a:xfrm flipV="1">
            <a:off x="6274592" y="6175611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06" idx="0"/>
            <a:endCxn id="126" idx="3"/>
          </p:cNvCxnSpPr>
          <p:nvPr/>
        </p:nvCxnSpPr>
        <p:spPr>
          <a:xfrm flipV="1">
            <a:off x="7455741" y="6075072"/>
            <a:ext cx="2294" cy="2521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8675742" y="6169785"/>
            <a:ext cx="0" cy="15806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82" idx="0"/>
            <a:endCxn id="76" idx="2"/>
          </p:cNvCxnSpPr>
          <p:nvPr/>
        </p:nvCxnSpPr>
        <p:spPr>
          <a:xfrm flipV="1">
            <a:off x="7457729" y="4906191"/>
            <a:ext cx="2776" cy="42162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572120" y="3409198"/>
            <a:ext cx="2027116" cy="62132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537098" y="3365737"/>
            <a:ext cx="2161139" cy="31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StatementListContainer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30" name="Connecteur droit 229"/>
          <p:cNvCxnSpPr/>
          <p:nvPr/>
        </p:nvCxnSpPr>
        <p:spPr>
          <a:xfrm>
            <a:off x="1572120" y="3667136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1573320" y="3756805"/>
            <a:ext cx="202711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1551800" y="3724515"/>
            <a:ext cx="2050152" cy="28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</a:t>
            </a:r>
            <a:r>
              <a:rPr lang="fr-FR" sz="1200" i="1" dirty="0" err="1" smtClean="0">
                <a:latin typeface="Optima"/>
                <a:cs typeface="Optima"/>
              </a:rPr>
              <a:t>exec</a:t>
            </a:r>
            <a:r>
              <a:rPr lang="fr-FR" sz="1200" i="1" dirty="0" smtClean="0">
                <a:latin typeface="Optima"/>
                <a:cs typeface="Optima"/>
              </a:rPr>
              <a:t>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80359" y="5302896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9" name="ZoneTexte 238"/>
          <p:cNvSpPr txBox="1"/>
          <p:nvPr/>
        </p:nvSpPr>
        <p:spPr>
          <a:xfrm>
            <a:off x="2738364" y="5253999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240" name="Connecteur droit 239"/>
          <p:cNvCxnSpPr/>
          <p:nvPr/>
        </p:nvCxnSpPr>
        <p:spPr>
          <a:xfrm>
            <a:off x="2780359" y="556083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>
            <a:off x="2781559" y="5650503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2774533" y="5622604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566005" y="4317194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2524010" y="4268297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Method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45" name="Connecteur droit 244"/>
          <p:cNvCxnSpPr/>
          <p:nvPr/>
        </p:nvCxnSpPr>
        <p:spPr>
          <a:xfrm>
            <a:off x="2566005" y="4575132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2567205" y="4664801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ZoneTexte 246"/>
          <p:cNvSpPr txBox="1"/>
          <p:nvPr/>
        </p:nvSpPr>
        <p:spPr>
          <a:xfrm>
            <a:off x="2560179" y="4636902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</a:t>
            </a:r>
            <a:r>
              <a:rPr lang="fr-FR" sz="1200" dirty="0" err="1" smtClean="0">
                <a:latin typeface="Optima"/>
                <a:cs typeface="Optima"/>
              </a:rPr>
              <a:t>exec</a:t>
            </a:r>
            <a:r>
              <a:rPr lang="fr-FR" sz="1200" dirty="0" smtClean="0">
                <a:latin typeface="Optima"/>
                <a:cs typeface="Optima"/>
              </a:rPr>
              <a:t>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48" name="Connecteur droit 247"/>
          <p:cNvCxnSpPr/>
          <p:nvPr/>
        </p:nvCxnSpPr>
        <p:spPr>
          <a:xfrm flipV="1">
            <a:off x="1993559" y="4032633"/>
            <a:ext cx="0" cy="158997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1990783" y="5622604"/>
            <a:ext cx="789576" cy="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riangle isocèle 251"/>
          <p:cNvSpPr/>
          <p:nvPr/>
        </p:nvSpPr>
        <p:spPr>
          <a:xfrm>
            <a:off x="2686188" y="4030519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3" name="Connecteur droit 252"/>
          <p:cNvCxnSpPr/>
          <p:nvPr/>
        </p:nvCxnSpPr>
        <p:spPr>
          <a:xfrm flipV="1">
            <a:off x="2777391" y="4165294"/>
            <a:ext cx="0" cy="151643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1990783" y="5072750"/>
            <a:ext cx="5464958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3780414" y="4453169"/>
            <a:ext cx="3284586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ZoneTexte 257"/>
          <p:cNvSpPr txBox="1"/>
          <p:nvPr/>
        </p:nvSpPr>
        <p:spPr>
          <a:xfrm>
            <a:off x="1936268" y="5568281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59" name="ZoneTexte 258"/>
          <p:cNvSpPr txBox="1"/>
          <p:nvPr/>
        </p:nvSpPr>
        <p:spPr>
          <a:xfrm>
            <a:off x="2248332" y="5355742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7434571" y="5039328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1" name="ZoneTexte 260"/>
          <p:cNvSpPr txBox="1"/>
          <p:nvPr/>
        </p:nvSpPr>
        <p:spPr>
          <a:xfrm>
            <a:off x="6936343" y="5064218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4101229" y="6322012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4072433" y="6287904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Condition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64" name="Connecteur droit 263"/>
          <p:cNvCxnSpPr/>
          <p:nvPr/>
        </p:nvCxnSpPr>
        <p:spPr>
          <a:xfrm>
            <a:off x="4101229" y="6579950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102429" y="666961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ZoneTexte 265"/>
          <p:cNvSpPr txBox="1"/>
          <p:nvPr/>
        </p:nvSpPr>
        <p:spPr>
          <a:xfrm>
            <a:off x="4080909" y="6637329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67" name="Connecteur droit 266"/>
          <p:cNvCxnSpPr>
            <a:stCxn id="262" idx="0"/>
          </p:cNvCxnSpPr>
          <p:nvPr/>
        </p:nvCxnSpPr>
        <p:spPr>
          <a:xfrm flipV="1">
            <a:off x="4624893" y="6175612"/>
            <a:ext cx="0" cy="14640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967281" y="6323514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2938485" y="6289406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ForLoop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0" name="Connecteur droit 269"/>
          <p:cNvCxnSpPr/>
          <p:nvPr/>
        </p:nvCxnSpPr>
        <p:spPr>
          <a:xfrm>
            <a:off x="2967281" y="6581452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2968481" y="6671121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2946961" y="6638831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3" name="Connecteur droit 272"/>
          <p:cNvCxnSpPr>
            <a:stCxn id="268" idx="0"/>
            <a:endCxn id="296" idx="3"/>
          </p:cNvCxnSpPr>
          <p:nvPr/>
        </p:nvCxnSpPr>
        <p:spPr>
          <a:xfrm flipV="1">
            <a:off x="3490945" y="6034378"/>
            <a:ext cx="2166" cy="28913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853523" y="6322247"/>
            <a:ext cx="2018527" cy="63167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854723" y="6288139"/>
            <a:ext cx="2019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LocalVariableStatement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>
            <a:off x="853523" y="6580185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854723" y="6669854"/>
            <a:ext cx="20185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>
            <a:off x="833203" y="6637564"/>
            <a:ext cx="2041466" cy="28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79" name="Connecteur droit 278"/>
          <p:cNvCxnSpPr>
            <a:stCxn id="274" idx="0"/>
          </p:cNvCxnSpPr>
          <p:nvPr/>
        </p:nvCxnSpPr>
        <p:spPr>
          <a:xfrm flipV="1">
            <a:off x="1862787" y="6173786"/>
            <a:ext cx="0" cy="148461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/>
          <p:nvPr/>
        </p:nvCxnSpPr>
        <p:spPr>
          <a:xfrm flipV="1">
            <a:off x="1862787" y="6173786"/>
            <a:ext cx="2762106" cy="1826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riangle isocèle 295"/>
          <p:cNvSpPr/>
          <p:nvPr/>
        </p:nvSpPr>
        <p:spPr>
          <a:xfrm>
            <a:off x="3404988" y="5899603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1" name="Connecteur droit 300"/>
          <p:cNvCxnSpPr/>
          <p:nvPr/>
        </p:nvCxnSpPr>
        <p:spPr>
          <a:xfrm>
            <a:off x="1773058" y="7319867"/>
            <a:ext cx="6902684" cy="388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 flipV="1">
            <a:off x="4015808" y="5446321"/>
            <a:ext cx="3017243" cy="11127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262" idx="2"/>
          </p:cNvCxnSpPr>
          <p:nvPr/>
        </p:nvCxnSpPr>
        <p:spPr>
          <a:xfrm>
            <a:off x="4624893" y="6953292"/>
            <a:ext cx="0" cy="17792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8672474" y="6958534"/>
            <a:ext cx="3268" cy="36657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3490945" y="7223602"/>
            <a:ext cx="3969560" cy="3881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452473" y="6950725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3490945" y="6946844"/>
            <a:ext cx="0" cy="276758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624893" y="7131217"/>
            <a:ext cx="1649699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6265958" y="6958675"/>
            <a:ext cx="0" cy="172542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1773058" y="6949162"/>
            <a:ext cx="0" cy="370705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0976113" y="3339477"/>
            <a:ext cx="1491892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10934118" y="3290580"/>
            <a:ext cx="159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 smtClean="0">
                <a:latin typeface="Optima"/>
                <a:cs typeface="Optima"/>
              </a:rPr>
              <a:t>Statement</a:t>
            </a:r>
            <a:endParaRPr lang="fr-FR" sz="1400" i="1" dirty="0">
              <a:latin typeface="Optima"/>
              <a:cs typeface="Optima"/>
            </a:endParaRPr>
          </a:p>
        </p:txBody>
      </p:sp>
      <p:cxnSp>
        <p:nvCxnSpPr>
          <p:cNvPr id="186" name="Connecteur droit 185"/>
          <p:cNvCxnSpPr/>
          <p:nvPr/>
        </p:nvCxnSpPr>
        <p:spPr>
          <a:xfrm>
            <a:off x="10976113" y="3597415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10977313" y="3687084"/>
            <a:ext cx="1491892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10970287" y="3659185"/>
            <a:ext cx="150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Optima"/>
                <a:cs typeface="Optima"/>
              </a:rPr>
              <a:t>+eval() : </a:t>
            </a:r>
            <a:r>
              <a:rPr lang="fr-FR" sz="1200" b="1" i="1" dirty="0" err="1" smtClean="0">
                <a:latin typeface="Optima"/>
                <a:cs typeface="Optima"/>
              </a:rPr>
              <a:t>void</a:t>
            </a:r>
            <a:endParaRPr lang="fr-FR" sz="1200" b="1" i="1" dirty="0">
              <a:latin typeface="Optima"/>
              <a:cs typeface="Optima"/>
            </a:endParaRPr>
          </a:p>
        </p:txBody>
      </p:sp>
      <p:sp>
        <p:nvSpPr>
          <p:cNvPr id="194" name="Triangle isocèle 193"/>
          <p:cNvSpPr/>
          <p:nvPr/>
        </p:nvSpPr>
        <p:spPr>
          <a:xfrm>
            <a:off x="11628289" y="3936184"/>
            <a:ext cx="176245" cy="134775"/>
          </a:xfrm>
          <a:prstGeom prst="triangl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9735396" y="4313551"/>
            <a:ext cx="1047327" cy="113277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9700375" y="4270090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Optima"/>
                <a:cs typeface="Optima"/>
              </a:rPr>
              <a:t>Block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02" name="Connecteur droit 201"/>
          <p:cNvCxnSpPr/>
          <p:nvPr/>
        </p:nvCxnSpPr>
        <p:spPr>
          <a:xfrm>
            <a:off x="9735396" y="4571489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>
            <a:off x="9736596" y="4661158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9715076" y="4628868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3863783" y="4304427"/>
            <a:ext cx="1047327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13821447" y="4270631"/>
            <a:ext cx="11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IfStatement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10" name="Connecteur droit 209"/>
          <p:cNvCxnSpPr/>
          <p:nvPr/>
        </p:nvCxnSpPr>
        <p:spPr>
          <a:xfrm>
            <a:off x="13863783" y="4562365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13864983" y="4652034"/>
            <a:ext cx="1047327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ZoneTexte 212"/>
          <p:cNvSpPr txBox="1"/>
          <p:nvPr/>
        </p:nvSpPr>
        <p:spPr>
          <a:xfrm>
            <a:off x="13843463" y="4619744"/>
            <a:ext cx="105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16" name="Connecteur droit 215"/>
          <p:cNvCxnSpPr/>
          <p:nvPr/>
        </p:nvCxnSpPr>
        <p:spPr>
          <a:xfrm>
            <a:off x="9983832" y="3797685"/>
            <a:ext cx="0" cy="5158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>
            <a:endCxn id="193" idx="1"/>
          </p:cNvCxnSpPr>
          <p:nvPr/>
        </p:nvCxnSpPr>
        <p:spPr>
          <a:xfrm>
            <a:off x="9983832" y="3797685"/>
            <a:ext cx="986455" cy="0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7875392" y="4453169"/>
            <a:ext cx="2108440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>
            <a:off x="7970986" y="5446321"/>
            <a:ext cx="1114317" cy="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V="1">
            <a:off x="9085303" y="3494562"/>
            <a:ext cx="0" cy="1962886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H="1" flipV="1">
            <a:off x="9085304" y="3494562"/>
            <a:ext cx="2203474" cy="7900"/>
          </a:xfrm>
          <a:prstGeom prst="line">
            <a:avLst/>
          </a:prstGeom>
          <a:ln w="19050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12654735" y="4307053"/>
            <a:ext cx="1121396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36" name="ZoneTexte 235"/>
          <p:cNvSpPr txBox="1"/>
          <p:nvPr/>
        </p:nvSpPr>
        <p:spPr>
          <a:xfrm>
            <a:off x="12619714" y="4263592"/>
            <a:ext cx="119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ForStatement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37" name="Connecteur droit 236"/>
          <p:cNvCxnSpPr/>
          <p:nvPr/>
        </p:nvCxnSpPr>
        <p:spPr>
          <a:xfrm>
            <a:off x="12654735" y="4564991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>
            <a:off x="12655935" y="4654660"/>
            <a:ext cx="1121396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ZoneTexte 250"/>
          <p:cNvSpPr txBox="1"/>
          <p:nvPr/>
        </p:nvSpPr>
        <p:spPr>
          <a:xfrm>
            <a:off x="12634415" y="4622370"/>
            <a:ext cx="1134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10864833" y="4304926"/>
            <a:ext cx="1704314" cy="63128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0811655" y="4278940"/>
            <a:ext cx="181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VariableDeclaration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285" name="Connecteur droit 284"/>
          <p:cNvCxnSpPr/>
          <p:nvPr/>
        </p:nvCxnSpPr>
        <p:spPr>
          <a:xfrm>
            <a:off x="10864833" y="4562864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10866033" y="4652533"/>
            <a:ext cx="1704314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ZoneTexte 286"/>
          <p:cNvSpPr txBox="1"/>
          <p:nvPr/>
        </p:nvSpPr>
        <p:spPr>
          <a:xfrm>
            <a:off x="10844512" y="4620243"/>
            <a:ext cx="172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+eval() : </a:t>
            </a:r>
            <a:r>
              <a:rPr lang="fr-FR" sz="1200" b="1" dirty="0" err="1" smtClean="0">
                <a:latin typeface="Optima"/>
                <a:cs typeface="Optima"/>
              </a:rPr>
              <a:t>void</a:t>
            </a:r>
            <a:endParaRPr lang="fr-FR" sz="1200" b="1" dirty="0">
              <a:latin typeface="Optima"/>
              <a:cs typeface="Optima"/>
            </a:endParaRPr>
          </a:p>
        </p:txBody>
      </p:sp>
      <p:cxnSp>
        <p:nvCxnSpPr>
          <p:cNvPr id="288" name="Connecteur droit 287"/>
          <p:cNvCxnSpPr>
            <a:stCxn id="283" idx="0"/>
            <a:endCxn id="194" idx="3"/>
          </p:cNvCxnSpPr>
          <p:nvPr/>
        </p:nvCxnSpPr>
        <p:spPr>
          <a:xfrm flipH="1" flipV="1">
            <a:off x="11716412" y="4070959"/>
            <a:ext cx="578" cy="233967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 flipV="1">
            <a:off x="13226463" y="4188870"/>
            <a:ext cx="0" cy="121349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/>
          <p:cNvCxnSpPr>
            <a:stCxn id="208" idx="0"/>
          </p:cNvCxnSpPr>
          <p:nvPr/>
        </p:nvCxnSpPr>
        <p:spPr>
          <a:xfrm flipV="1">
            <a:off x="14387447" y="4187452"/>
            <a:ext cx="0" cy="116975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/>
          <p:nvPr/>
        </p:nvCxnSpPr>
        <p:spPr>
          <a:xfrm flipV="1">
            <a:off x="10231419" y="4188870"/>
            <a:ext cx="0" cy="124682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/>
          <p:nvPr/>
        </p:nvCxnSpPr>
        <p:spPr>
          <a:xfrm flipV="1">
            <a:off x="10231419" y="4187452"/>
            <a:ext cx="4156028" cy="1418"/>
          </a:xfrm>
          <a:prstGeom prst="line">
            <a:avLst/>
          </a:prstGeom>
          <a:ln w="3175" cmpd="sng">
            <a:solidFill>
              <a:srgbClr val="000000"/>
            </a:solidFill>
            <a:headEnd type="none" w="med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925194" y="7651209"/>
            <a:ext cx="2783120" cy="0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/>
          <p:nvPr/>
        </p:nvCxnSpPr>
        <p:spPr>
          <a:xfrm>
            <a:off x="8921562" y="6958675"/>
            <a:ext cx="3632" cy="692534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08" idx="2"/>
          </p:cNvCxnSpPr>
          <p:nvPr/>
        </p:nvCxnSpPr>
        <p:spPr>
          <a:xfrm>
            <a:off x="14387447" y="4935707"/>
            <a:ext cx="10450" cy="2918148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>
            <a:stCxn id="283" idx="2"/>
          </p:cNvCxnSpPr>
          <p:nvPr/>
        </p:nvCxnSpPr>
        <p:spPr>
          <a:xfrm>
            <a:off x="11716990" y="4936206"/>
            <a:ext cx="0" cy="2715003"/>
          </a:xfrm>
          <a:prstGeom prst="line">
            <a:avLst/>
          </a:prstGeom>
          <a:ln w="3175" cmpd="sng">
            <a:solidFill>
              <a:schemeClr val="accent2">
                <a:lumMod val="75000"/>
              </a:schemeClr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320"/>
          <p:cNvCxnSpPr/>
          <p:nvPr/>
        </p:nvCxnSpPr>
        <p:spPr>
          <a:xfrm>
            <a:off x="7747165" y="7756195"/>
            <a:ext cx="5468268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321"/>
          <p:cNvCxnSpPr/>
          <p:nvPr/>
        </p:nvCxnSpPr>
        <p:spPr>
          <a:xfrm>
            <a:off x="7747165" y="6958534"/>
            <a:ext cx="0" cy="79766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>
            <a:stCxn id="235" idx="2"/>
          </p:cNvCxnSpPr>
          <p:nvPr/>
        </p:nvCxnSpPr>
        <p:spPr>
          <a:xfrm>
            <a:off x="13215433" y="4938333"/>
            <a:ext cx="0" cy="2817862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6552330" y="7853855"/>
            <a:ext cx="7845567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6545501" y="6958534"/>
            <a:ext cx="0" cy="895321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331"/>
          <p:cNvCxnSpPr/>
          <p:nvPr/>
        </p:nvCxnSpPr>
        <p:spPr>
          <a:xfrm flipV="1">
            <a:off x="7460505" y="5067233"/>
            <a:ext cx="1707791" cy="5517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9180142" y="4009194"/>
            <a:ext cx="803690" cy="0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9180142" y="4009194"/>
            <a:ext cx="0" cy="1063556"/>
          </a:xfrm>
          <a:prstGeom prst="line">
            <a:avLst/>
          </a:prstGeom>
          <a:ln w="9525" cmpd="sng">
            <a:solidFill>
              <a:srgbClr val="953735"/>
            </a:solidFill>
            <a:prstDash val="lgDashDotDot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ZoneTexte 377"/>
          <p:cNvSpPr txBox="1"/>
          <p:nvPr/>
        </p:nvSpPr>
        <p:spPr>
          <a:xfrm>
            <a:off x="10124846" y="3762904"/>
            <a:ext cx="942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statements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79" name="ZoneTexte 378"/>
          <p:cNvSpPr txBox="1"/>
          <p:nvPr/>
        </p:nvSpPr>
        <p:spPr>
          <a:xfrm>
            <a:off x="10411603" y="3532025"/>
            <a:ext cx="57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Optima"/>
                <a:cs typeface="Optima"/>
              </a:rPr>
              <a:t>0 .. *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5952" y="3502462"/>
            <a:ext cx="2240115" cy="60455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Didot"/>
              <a:cs typeface="Didot"/>
            </a:endParaRPr>
          </a:p>
        </p:txBody>
      </p:sp>
      <p:sp>
        <p:nvSpPr>
          <p:cNvPr id="381" name="ZoneTexte 380"/>
          <p:cNvSpPr txBox="1"/>
          <p:nvPr/>
        </p:nvSpPr>
        <p:spPr>
          <a:xfrm>
            <a:off x="6707154" y="3462856"/>
            <a:ext cx="22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Optima"/>
                <a:cs typeface="Optima"/>
              </a:rPr>
              <a:t>Constraint</a:t>
            </a:r>
            <a:endParaRPr lang="fr-FR" sz="1400" dirty="0">
              <a:latin typeface="Optima"/>
              <a:cs typeface="Optima"/>
            </a:endParaRPr>
          </a:p>
        </p:txBody>
      </p:sp>
      <p:cxnSp>
        <p:nvCxnSpPr>
          <p:cNvPr id="382" name="Connecteur droit 381"/>
          <p:cNvCxnSpPr/>
          <p:nvPr/>
        </p:nvCxnSpPr>
        <p:spPr>
          <a:xfrm>
            <a:off x="6705954" y="3760400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707154" y="3850069"/>
            <a:ext cx="224011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ZoneTexte 383"/>
          <p:cNvSpPr txBox="1"/>
          <p:nvPr/>
        </p:nvSpPr>
        <p:spPr>
          <a:xfrm>
            <a:off x="6685633" y="3817779"/>
            <a:ext cx="22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+eval(</a:t>
            </a:r>
            <a:r>
              <a:rPr lang="fr-FR" sz="1200" dirty="0" err="1" smtClean="0">
                <a:latin typeface="Optima"/>
                <a:cs typeface="Optima"/>
              </a:rPr>
              <a:t>context</a:t>
            </a:r>
            <a:r>
              <a:rPr lang="fr-FR" sz="1200" dirty="0" smtClean="0">
                <a:latin typeface="Optima"/>
                <a:cs typeface="Optima"/>
              </a:rPr>
              <a:t> : </a:t>
            </a:r>
            <a:r>
              <a:rPr lang="fr-FR" sz="1200" dirty="0" err="1" smtClean="0">
                <a:latin typeface="Optima"/>
                <a:cs typeface="Optima"/>
              </a:rPr>
              <a:t>Map</a:t>
            </a:r>
            <a:r>
              <a:rPr lang="fr-FR" sz="1200" dirty="0" smtClean="0">
                <a:latin typeface="Optima"/>
                <a:cs typeface="Optima"/>
              </a:rPr>
              <a:t>) : </a:t>
            </a:r>
            <a:r>
              <a:rPr lang="fr-FR" sz="1200" b="1" dirty="0" err="1" smtClean="0">
                <a:latin typeface="Optima"/>
                <a:cs typeface="Optima"/>
              </a:rPr>
              <a:t>boolean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417" name="ZoneTexte 416"/>
          <p:cNvSpPr txBox="1"/>
          <p:nvPr/>
        </p:nvSpPr>
        <p:spPr>
          <a:xfrm>
            <a:off x="559001" y="2819614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Java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8" name="ZoneTexte 417"/>
          <p:cNvSpPr txBox="1"/>
          <p:nvPr/>
        </p:nvSpPr>
        <p:spPr>
          <a:xfrm>
            <a:off x="9464263" y="2861947"/>
            <a:ext cx="22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Optima"/>
                <a:cs typeface="Optima"/>
              </a:rPr>
              <a:t>Provided Interface: </a:t>
            </a:r>
            <a:r>
              <a:rPr lang="fr-FR" sz="1800" b="1" dirty="0" smtClean="0">
                <a:latin typeface="Optima"/>
                <a:cs typeface="Optima"/>
              </a:rPr>
              <a:t>C#</a:t>
            </a:r>
            <a:endParaRPr lang="fr-FR" sz="1800" b="1" dirty="0">
              <a:latin typeface="Optima"/>
              <a:cs typeface="Optima"/>
            </a:endParaRPr>
          </a:p>
        </p:txBody>
      </p:sp>
      <p:sp>
        <p:nvSpPr>
          <p:cNvPr id="419" name="ZoneTexte 418"/>
          <p:cNvSpPr txBox="1"/>
          <p:nvPr/>
        </p:nvSpPr>
        <p:spPr>
          <a:xfrm>
            <a:off x="6172712" y="7974626"/>
            <a:ext cx="25755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Optima"/>
                <a:cs typeface="Optima"/>
              </a:rPr>
              <a:t>Required Interface: </a:t>
            </a:r>
          </a:p>
          <a:p>
            <a:pPr algn="ctr"/>
            <a:r>
              <a:rPr lang="en-US" sz="1800" b="1" dirty="0" smtClean="0">
                <a:latin typeface="Optima"/>
                <a:cs typeface="Optima"/>
              </a:rPr>
              <a:t>Finite State Machines</a:t>
            </a:r>
            <a:endParaRPr lang="en-US" sz="1800" b="1" dirty="0">
              <a:latin typeface="Optima"/>
              <a:cs typeface="Optima"/>
            </a:endParaRPr>
          </a:p>
        </p:txBody>
      </p:sp>
      <p:cxnSp>
        <p:nvCxnSpPr>
          <p:cNvPr id="420" name="Connecteur droit 419"/>
          <p:cNvCxnSpPr/>
          <p:nvPr/>
        </p:nvCxnSpPr>
        <p:spPr>
          <a:xfrm>
            <a:off x="1970110" y="8086272"/>
            <a:ext cx="1788313" cy="0"/>
          </a:xfrm>
          <a:prstGeom prst="line">
            <a:avLst/>
          </a:prstGeom>
          <a:ln w="3175" cmpd="sng">
            <a:solidFill>
              <a:srgbClr val="008000"/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2" name="ZoneTexte 421"/>
          <p:cNvSpPr txBox="1"/>
          <p:nvPr/>
        </p:nvSpPr>
        <p:spPr>
          <a:xfrm>
            <a:off x="1425491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Java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sp>
        <p:nvSpPr>
          <p:cNvPr id="424" name="ZoneTexte 423"/>
          <p:cNvSpPr txBox="1"/>
          <p:nvPr/>
        </p:nvSpPr>
        <p:spPr>
          <a:xfrm>
            <a:off x="10956265" y="8066733"/>
            <a:ext cx="2907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Optima"/>
                <a:cs typeface="Optima"/>
              </a:rPr>
              <a:t>Binding</a:t>
            </a:r>
            <a:r>
              <a:rPr lang="fr-FR" sz="1600" b="1" dirty="0" smtClean="0">
                <a:latin typeface="Optima"/>
                <a:cs typeface="Optima"/>
              </a:rPr>
              <a:t> </a:t>
            </a:r>
          </a:p>
          <a:p>
            <a:pPr algn="ctr"/>
            <a:r>
              <a:rPr lang="fr-FR" sz="1400" dirty="0" smtClean="0">
                <a:latin typeface="Optima"/>
                <a:cs typeface="Optima"/>
              </a:rPr>
              <a:t>C# &lt;-&gt; </a:t>
            </a:r>
            <a:r>
              <a:rPr lang="fr-FR" sz="1400" dirty="0" err="1" smtClean="0">
                <a:latin typeface="Optima"/>
                <a:cs typeface="Optima"/>
              </a:rPr>
              <a:t>FiniteStateMachines</a:t>
            </a:r>
            <a:endParaRPr lang="fr-FR" sz="1800" dirty="0">
              <a:latin typeface="Optima"/>
              <a:cs typeface="Optima"/>
            </a:endParaRPr>
          </a:p>
        </p:txBody>
      </p:sp>
      <p:cxnSp>
        <p:nvCxnSpPr>
          <p:cNvPr id="425" name="Connecteur droit 424"/>
          <p:cNvCxnSpPr/>
          <p:nvPr/>
        </p:nvCxnSpPr>
        <p:spPr>
          <a:xfrm>
            <a:off x="11501466" y="8086272"/>
            <a:ext cx="1689395" cy="0"/>
          </a:xfrm>
          <a:prstGeom prst="line">
            <a:avLst/>
          </a:prstGeom>
          <a:ln w="3175" cmpd="sng">
            <a:solidFill>
              <a:srgbClr val="953735"/>
            </a:solidFill>
            <a:prstDash val="lgDashDot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3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1699311" y="3133525"/>
            <a:ext cx="7136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0" dirty="0" smtClean="0">
                <a:latin typeface="Goudy Old Style"/>
                <a:cs typeface="Goudy Old Style"/>
              </a:rPr>
              <a:t>(        )</a:t>
            </a:r>
            <a:endParaRPr lang="fr-FR" sz="16000" dirty="0">
              <a:latin typeface="Goudy Old Style"/>
              <a:cs typeface="Goudy Old Style"/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864644" y="4327377"/>
            <a:ext cx="768486" cy="572544"/>
            <a:chOff x="1515676" y="3773636"/>
            <a:chExt cx="925522" cy="572544"/>
          </a:xfrm>
        </p:grpSpPr>
        <p:sp>
          <p:nvSpPr>
            <p:cNvPr id="5" name="Rectangle 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EEECE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515677" y="3913413"/>
              <a:ext cx="925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latin typeface="Optima"/>
                  <a:cs typeface="Optima"/>
                </a:rPr>
                <a:t>CSS</a:t>
              </a:r>
              <a:endParaRPr lang="fr-FR" sz="1400" dirty="0">
                <a:latin typeface="Optima"/>
                <a:cs typeface="Optima"/>
              </a:endParaRPr>
            </a:p>
          </p:txBody>
        </p:sp>
      </p:grpSp>
      <p:grpSp>
        <p:nvGrpSpPr>
          <p:cNvPr id="8" name="Grouper 7"/>
          <p:cNvGrpSpPr/>
          <p:nvPr/>
        </p:nvGrpSpPr>
        <p:grpSpPr>
          <a:xfrm>
            <a:off x="3361759" y="3664214"/>
            <a:ext cx="1264186" cy="572544"/>
            <a:chOff x="1515676" y="3773636"/>
            <a:chExt cx="925522" cy="57254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chemeClr val="bg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515677" y="3800525"/>
              <a:ext cx="925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Finite State Machines</a:t>
              </a:r>
              <a:endParaRPr lang="en-US" sz="1400" dirty="0">
                <a:latin typeface="Optima"/>
                <a:cs typeface="Optima"/>
              </a:endParaRPr>
            </a:p>
          </p:txBody>
        </p:sp>
      </p:grpSp>
      <p:grpSp>
        <p:nvGrpSpPr>
          <p:cNvPr id="11" name="Grouper 10"/>
          <p:cNvGrpSpPr/>
          <p:nvPr/>
        </p:nvGrpSpPr>
        <p:grpSpPr>
          <a:xfrm>
            <a:off x="3367454" y="4831216"/>
            <a:ext cx="1264186" cy="572544"/>
            <a:chOff x="1515676" y="3773636"/>
            <a:chExt cx="925522" cy="572544"/>
          </a:xfrm>
        </p:grpSpPr>
        <p:sp>
          <p:nvSpPr>
            <p:cNvPr id="12" name="Rectangle 1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EEECE1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15677" y="3800525"/>
              <a:ext cx="925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Composite</a:t>
              </a:r>
            </a:p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States</a:t>
              </a:r>
              <a:endParaRPr lang="en-US" sz="1400" dirty="0">
                <a:latin typeface="Optima"/>
                <a:cs typeface="Optima"/>
              </a:endParaRPr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5880031" y="3664214"/>
            <a:ext cx="1264186" cy="572544"/>
            <a:chOff x="1515676" y="3773636"/>
            <a:chExt cx="925522" cy="572544"/>
          </a:xfrm>
        </p:grpSpPr>
        <p:sp>
          <p:nvSpPr>
            <p:cNvPr id="15" name="Rectangle 1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chemeClr val="bg2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Didot"/>
                <a:cs typeface="Didot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515677" y="3800525"/>
              <a:ext cx="925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Optima"/>
                  <a:cs typeface="Optima"/>
                </a:rPr>
                <a:t>Constraints Language</a:t>
              </a:r>
              <a:endParaRPr lang="en-US" sz="1400" dirty="0">
                <a:latin typeface="Optima"/>
                <a:cs typeface="Optima"/>
              </a:endParaRPr>
            </a:p>
          </p:txBody>
        </p:sp>
      </p:grpSp>
      <p:cxnSp>
        <p:nvCxnSpPr>
          <p:cNvPr id="19" name="Connecteur droit avec flèche 18"/>
          <p:cNvCxnSpPr>
            <a:stCxn id="12" idx="0"/>
            <a:endCxn id="9" idx="2"/>
          </p:cNvCxnSpPr>
          <p:nvPr/>
        </p:nvCxnSpPr>
        <p:spPr>
          <a:xfrm flipH="1" flipV="1">
            <a:off x="3993852" y="4236758"/>
            <a:ext cx="5695" cy="59445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986171" y="4213059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998409" y="4479566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8" name="Connecteur droit avec flèche 27"/>
          <p:cNvCxnSpPr>
            <a:stCxn id="10" idx="3"/>
            <a:endCxn id="16" idx="1"/>
          </p:cNvCxnSpPr>
          <p:nvPr/>
        </p:nvCxnSpPr>
        <p:spPr>
          <a:xfrm>
            <a:off x="4625945" y="3952713"/>
            <a:ext cx="125408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74613" y="3942948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30358" y="3540728"/>
            <a:ext cx="410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Wingdings 3" charset="2"/>
                <a:cs typeface="Wingdings 3" charset="2"/>
              </a:rPr>
              <a:t>u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687171" y="4613649"/>
            <a:ext cx="1014159" cy="3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673661" y="4601715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unification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905067" y="4208382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tu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522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/>
          <p:cNvSpPr/>
          <p:nvPr/>
        </p:nvSpPr>
        <p:spPr>
          <a:xfrm>
            <a:off x="985062" y="6601104"/>
            <a:ext cx="14196809" cy="94571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5062" y="1149904"/>
            <a:ext cx="14196809" cy="523140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304503" y="1226366"/>
            <a:ext cx="5794238" cy="3880905"/>
          </a:xfrm>
          <a:prstGeom prst="roundRect">
            <a:avLst>
              <a:gd name="adj" fmla="val 574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56449" y="1226365"/>
            <a:ext cx="8183248" cy="3866585"/>
          </a:xfrm>
          <a:prstGeom prst="roundRect">
            <a:avLst>
              <a:gd name="adj" fmla="val 5747"/>
            </a:avLst>
          </a:prstGeom>
          <a:solidFill>
            <a:srgbClr val="FFFB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5" idx="2"/>
            <a:endCxn id="218" idx="0"/>
          </p:cNvCxnSpPr>
          <p:nvPr/>
        </p:nvCxnSpPr>
        <p:spPr>
          <a:xfrm flipH="1">
            <a:off x="5266763" y="1547670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98578" y="2009569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5351" y="1338479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18885" y="1347360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21" y="235030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" name="Connecteur droit 21"/>
          <p:cNvCxnSpPr>
            <a:stCxn id="18" idx="0"/>
            <a:endCxn id="218" idx="2"/>
          </p:cNvCxnSpPr>
          <p:nvPr/>
        </p:nvCxnSpPr>
        <p:spPr>
          <a:xfrm flipV="1">
            <a:off x="4349979" y="1977776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82722" y="2571972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09843" y="2574357"/>
            <a:ext cx="1019347" cy="22634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Didot"/>
                <a:cs typeface="Didot"/>
              </a:rPr>
              <a:t>Zero</a:t>
            </a:r>
            <a:r>
              <a:rPr lang="fr-FR" sz="1100" dirty="0" smtClean="0">
                <a:solidFill>
                  <a:schemeClr val="tx1"/>
                </a:solidFill>
                <a:latin typeface="Didot"/>
                <a:cs typeface="Didot"/>
              </a:rPr>
              <a:t>-Time</a:t>
            </a:r>
            <a:endParaRPr lang="fr-FR" sz="1100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cxnSp>
        <p:nvCxnSpPr>
          <p:cNvPr id="38" name="Connecteur droit 37"/>
          <p:cNvCxnSpPr>
            <a:stCxn id="15" idx="2"/>
            <a:endCxn id="13" idx="0"/>
          </p:cNvCxnSpPr>
          <p:nvPr/>
        </p:nvCxnSpPr>
        <p:spPr>
          <a:xfrm>
            <a:off x="9304503" y="1547670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0"/>
            <a:endCxn id="13" idx="2"/>
          </p:cNvCxnSpPr>
          <p:nvPr/>
        </p:nvCxnSpPr>
        <p:spPr>
          <a:xfrm flipV="1">
            <a:off x="11342654" y="2213051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6" idx="0"/>
            <a:endCxn id="13" idx="2"/>
          </p:cNvCxnSpPr>
          <p:nvPr/>
        </p:nvCxnSpPr>
        <p:spPr>
          <a:xfrm flipV="1">
            <a:off x="9919517" y="2213051"/>
            <a:ext cx="2416666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12892" y="3105694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stCxn id="18" idx="2"/>
            <a:endCxn id="56" idx="0"/>
          </p:cNvCxnSpPr>
          <p:nvPr/>
        </p:nvCxnSpPr>
        <p:spPr>
          <a:xfrm flipH="1">
            <a:off x="1565195" y="2559493"/>
            <a:ext cx="2784784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523682" y="306011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5482" y="3186508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649562" y="3201997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27951" y="3478672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0557397" y="3488792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68" name="Connecteur droit 67"/>
          <p:cNvCxnSpPr>
            <a:stCxn id="66" idx="0"/>
            <a:endCxn id="34" idx="2"/>
          </p:cNvCxnSpPr>
          <p:nvPr/>
        </p:nvCxnSpPr>
        <p:spPr>
          <a:xfrm flipV="1">
            <a:off x="11327595" y="2800477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0"/>
            <a:endCxn id="34" idx="2"/>
          </p:cNvCxnSpPr>
          <p:nvPr/>
        </p:nvCxnSpPr>
        <p:spPr>
          <a:xfrm flipV="1">
            <a:off x="10335414" y="2800477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rme libre 73"/>
          <p:cNvSpPr/>
          <p:nvPr/>
        </p:nvSpPr>
        <p:spPr>
          <a:xfrm>
            <a:off x="11192019" y="2864005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3132235" y="3105694"/>
            <a:ext cx="843473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Timed</a:t>
            </a:r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 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6" name="Connecteur droit 95"/>
          <p:cNvCxnSpPr>
            <a:stCxn id="18" idx="2"/>
            <a:endCxn id="94" idx="0"/>
          </p:cNvCxnSpPr>
          <p:nvPr/>
        </p:nvCxnSpPr>
        <p:spPr>
          <a:xfrm flipH="1">
            <a:off x="2568449" y="2559493"/>
            <a:ext cx="1781530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8" idx="2"/>
            <a:endCxn id="95" idx="0"/>
          </p:cNvCxnSpPr>
          <p:nvPr/>
        </p:nvCxnSpPr>
        <p:spPr>
          <a:xfrm flipH="1">
            <a:off x="3553972" y="2559493"/>
            <a:ext cx="796007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423423" y="382386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24144" y="4127984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5" name="Connecteur droit 104"/>
          <p:cNvCxnSpPr>
            <a:stCxn id="102" idx="0"/>
            <a:endCxn id="94" idx="2"/>
          </p:cNvCxnSpPr>
          <p:nvPr/>
        </p:nvCxnSpPr>
        <p:spPr>
          <a:xfrm flipV="1">
            <a:off x="1693674" y="3439117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3" idx="0"/>
            <a:endCxn id="94" idx="2"/>
          </p:cNvCxnSpPr>
          <p:nvPr/>
        </p:nvCxnSpPr>
        <p:spPr>
          <a:xfrm flipV="1">
            <a:off x="2094395" y="3439117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4" idx="0"/>
            <a:endCxn id="94" idx="2"/>
          </p:cNvCxnSpPr>
          <p:nvPr/>
        </p:nvCxnSpPr>
        <p:spPr>
          <a:xfrm flipV="1">
            <a:off x="2417509" y="3439117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194169" y="239850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35668" y="3111948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2530649" y="3073791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839162" y="29520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843304" y="31189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2850153" y="32845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939527" y="31056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891318" y="36962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211447" y="38928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2625655" y="440450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896149" y="38534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921540" y="31414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6" name="Ellipse 135"/>
          <p:cNvSpPr/>
          <p:nvPr/>
        </p:nvSpPr>
        <p:spPr>
          <a:xfrm>
            <a:off x="3536686" y="307115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37" name="Triangle isocèle 136"/>
          <p:cNvSpPr/>
          <p:nvPr/>
        </p:nvSpPr>
        <p:spPr>
          <a:xfrm rot="2346251">
            <a:off x="2346193" y="3420567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6236330" y="2947295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38003" y="388683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31196" y="3879367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99252" y="3912054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855616" y="4006672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76824" y="4567486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52064" y="4559097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5" name="Connecteur droit 154"/>
          <p:cNvCxnSpPr>
            <a:stCxn id="141" idx="0"/>
            <a:endCxn id="139" idx="2"/>
          </p:cNvCxnSpPr>
          <p:nvPr/>
        </p:nvCxnSpPr>
        <p:spPr>
          <a:xfrm flipV="1">
            <a:off x="4995643" y="3274464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42" idx="0"/>
            <a:endCxn id="139" idx="2"/>
          </p:cNvCxnSpPr>
          <p:nvPr/>
        </p:nvCxnSpPr>
        <p:spPr>
          <a:xfrm flipV="1">
            <a:off x="5588836" y="3274464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46" idx="0"/>
            <a:endCxn id="139" idx="2"/>
          </p:cNvCxnSpPr>
          <p:nvPr/>
        </p:nvCxnSpPr>
        <p:spPr>
          <a:xfrm flipV="1">
            <a:off x="6646931" y="3274464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47" idx="0"/>
            <a:endCxn id="139" idx="2"/>
          </p:cNvCxnSpPr>
          <p:nvPr/>
        </p:nvCxnSpPr>
        <p:spPr>
          <a:xfrm flipH="1" flipV="1">
            <a:off x="6788873" y="3274464"/>
            <a:ext cx="1234943" cy="122539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48" idx="0"/>
            <a:endCxn id="139" idx="2"/>
          </p:cNvCxnSpPr>
          <p:nvPr/>
        </p:nvCxnSpPr>
        <p:spPr>
          <a:xfrm flipH="1" flipV="1">
            <a:off x="6788873" y="3274464"/>
            <a:ext cx="1464486" cy="73220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riangle isocèle 172"/>
          <p:cNvSpPr/>
          <p:nvPr/>
        </p:nvSpPr>
        <p:spPr>
          <a:xfrm rot="287797">
            <a:off x="6159470" y="3270392"/>
            <a:ext cx="1255945" cy="2652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4541739" y="417419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52217" y="4172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694545" y="41701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5131405" y="41722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441883" y="41708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284211" y="41682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cxnSp>
        <p:nvCxnSpPr>
          <p:cNvPr id="186" name="Connecteur droit 185"/>
          <p:cNvCxnSpPr>
            <a:stCxn id="114" idx="2"/>
            <a:endCxn id="115" idx="0"/>
          </p:cNvCxnSpPr>
          <p:nvPr/>
        </p:nvCxnSpPr>
        <p:spPr>
          <a:xfrm flipH="1">
            <a:off x="4687971" y="2607692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4" idx="2"/>
            <a:endCxn id="139" idx="0"/>
          </p:cNvCxnSpPr>
          <p:nvPr/>
        </p:nvCxnSpPr>
        <p:spPr>
          <a:xfrm flipH="1">
            <a:off x="6788873" y="2607692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6739557" y="2897455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4668537" y="308080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197" name="Connecteur droit 196"/>
          <p:cNvCxnSpPr>
            <a:stCxn id="151" idx="0"/>
            <a:endCxn id="146" idx="2"/>
          </p:cNvCxnSpPr>
          <p:nvPr/>
        </p:nvCxnSpPr>
        <p:spPr>
          <a:xfrm flipH="1" flipV="1">
            <a:off x="6646931" y="4239223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>
            <a:stCxn id="150" idx="0"/>
            <a:endCxn id="146" idx="2"/>
          </p:cNvCxnSpPr>
          <p:nvPr/>
        </p:nvCxnSpPr>
        <p:spPr>
          <a:xfrm flipV="1">
            <a:off x="6110911" y="4239223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riangle isocèle 202"/>
          <p:cNvSpPr/>
          <p:nvPr/>
        </p:nvSpPr>
        <p:spPr>
          <a:xfrm>
            <a:off x="6436775" y="4230281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ZoneTexte 203"/>
          <p:cNvSpPr txBox="1"/>
          <p:nvPr/>
        </p:nvSpPr>
        <p:spPr>
          <a:xfrm>
            <a:off x="5624329" y="48458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5915343" y="48484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5777135" y="4848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7009681" y="48303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7174176" y="483675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7769306" y="47923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8078848" y="478800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7931842" y="47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8586409" y="39362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589595" y="40880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71705" y="176858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0" name="Connecteur droit 219"/>
          <p:cNvCxnSpPr>
            <a:stCxn id="114" idx="0"/>
            <a:endCxn id="218" idx="2"/>
          </p:cNvCxnSpPr>
          <p:nvPr/>
        </p:nvCxnSpPr>
        <p:spPr>
          <a:xfrm flipH="1" flipV="1">
            <a:off x="5266763" y="1977776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ZoneTexte 222"/>
          <p:cNvSpPr txBox="1"/>
          <p:nvPr/>
        </p:nvSpPr>
        <p:spPr>
          <a:xfrm>
            <a:off x="5079274" y="29260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083416" y="30929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5090265" y="32585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2304307" y="2564512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995093" y="3908415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785723" y="4228529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754916" y="2574357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9" name="Connecteur droit 238"/>
          <p:cNvCxnSpPr>
            <a:stCxn id="236" idx="0"/>
            <a:endCxn id="233" idx="2"/>
          </p:cNvCxnSpPr>
          <p:nvPr/>
        </p:nvCxnSpPr>
        <p:spPr>
          <a:xfrm flipH="1" flipV="1">
            <a:off x="12813981" y="2926015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stCxn id="234" idx="0"/>
            <a:endCxn id="233" idx="2"/>
          </p:cNvCxnSpPr>
          <p:nvPr/>
        </p:nvCxnSpPr>
        <p:spPr>
          <a:xfrm flipV="1">
            <a:off x="12436051" y="2926015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431293" y="330859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4221923" y="362870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47" name="Connecteur droit 246"/>
          <p:cNvCxnSpPr>
            <a:stCxn id="246" idx="0"/>
            <a:endCxn id="238" idx="2"/>
          </p:cNvCxnSpPr>
          <p:nvPr/>
        </p:nvCxnSpPr>
        <p:spPr>
          <a:xfrm flipH="1" flipV="1">
            <a:off x="14264590" y="2935860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stCxn id="245" idx="0"/>
            <a:endCxn id="238" idx="2"/>
          </p:cNvCxnSpPr>
          <p:nvPr/>
        </p:nvCxnSpPr>
        <p:spPr>
          <a:xfrm flipV="1">
            <a:off x="13872251" y="2935860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33" idx="0"/>
            <a:endCxn id="13" idx="2"/>
          </p:cNvCxnSpPr>
          <p:nvPr/>
        </p:nvCxnSpPr>
        <p:spPr>
          <a:xfrm flipH="1" flipV="1">
            <a:off x="12336183" y="2213051"/>
            <a:ext cx="47779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stCxn id="238" idx="0"/>
            <a:endCxn id="13" idx="2"/>
          </p:cNvCxnSpPr>
          <p:nvPr/>
        </p:nvCxnSpPr>
        <p:spPr>
          <a:xfrm flipH="1" flipV="1">
            <a:off x="12336183" y="2213051"/>
            <a:ext cx="192840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orme libre 275"/>
          <p:cNvSpPr/>
          <p:nvPr/>
        </p:nvSpPr>
        <p:spPr>
          <a:xfrm rot="20229065">
            <a:off x="14182656" y="299699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Forme libre 276"/>
          <p:cNvSpPr/>
          <p:nvPr/>
        </p:nvSpPr>
        <p:spPr>
          <a:xfrm rot="20229065">
            <a:off x="12744318" y="3128330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Texte 277"/>
          <p:cNvSpPr txBox="1"/>
          <p:nvPr/>
        </p:nvSpPr>
        <p:spPr>
          <a:xfrm>
            <a:off x="9780439" y="27291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0" name="ZoneTexte 279"/>
          <p:cNvSpPr txBox="1"/>
          <p:nvPr/>
        </p:nvSpPr>
        <p:spPr>
          <a:xfrm>
            <a:off x="9712137" y="33692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1" name="ZoneTexte 280"/>
          <p:cNvSpPr txBox="1"/>
          <p:nvPr/>
        </p:nvSpPr>
        <p:spPr>
          <a:xfrm>
            <a:off x="9558377" y="33626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3" name="ZoneTexte 282"/>
          <p:cNvSpPr txBox="1"/>
          <p:nvPr/>
        </p:nvSpPr>
        <p:spPr>
          <a:xfrm>
            <a:off x="12076922" y="40930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1905668" y="40901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5" name="ZoneTexte 284"/>
          <p:cNvSpPr txBox="1"/>
          <p:nvPr/>
        </p:nvSpPr>
        <p:spPr>
          <a:xfrm>
            <a:off x="12881982" y="44076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13827922" y="34959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13656139" y="34853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14458149" y="3809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21" name="Ellipse 320"/>
          <p:cNvSpPr/>
          <p:nvPr/>
        </p:nvSpPr>
        <p:spPr>
          <a:xfrm>
            <a:off x="9913691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2" name="Ellipse 321"/>
          <p:cNvSpPr/>
          <p:nvPr/>
        </p:nvSpPr>
        <p:spPr>
          <a:xfrm>
            <a:off x="11310125" y="25362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3" name="Ellipse 322"/>
          <p:cNvSpPr/>
          <p:nvPr/>
        </p:nvSpPr>
        <p:spPr>
          <a:xfrm>
            <a:off x="12776181" y="252635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4" name="Ellipse 323"/>
          <p:cNvSpPr/>
          <p:nvPr/>
        </p:nvSpPr>
        <p:spPr>
          <a:xfrm>
            <a:off x="14204677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5295037" y="174130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12306870" y="19714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10994034" y="36675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grpSp>
        <p:nvGrpSpPr>
          <p:cNvPr id="187" name="Grouper 186"/>
          <p:cNvGrpSpPr/>
          <p:nvPr/>
        </p:nvGrpSpPr>
        <p:grpSpPr>
          <a:xfrm>
            <a:off x="9224581" y="10151598"/>
            <a:ext cx="2798091" cy="1213619"/>
            <a:chOff x="1515676" y="3773636"/>
            <a:chExt cx="925522" cy="572544"/>
          </a:xfrm>
        </p:grpSpPr>
        <p:sp>
          <p:nvSpPr>
            <p:cNvPr id="188" name="Rectangle 18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sm.composite.metamodel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195" name="Connecteur droit avec flèche 194"/>
          <p:cNvCxnSpPr/>
          <p:nvPr/>
        </p:nvCxnSpPr>
        <p:spPr>
          <a:xfrm flipV="1">
            <a:off x="8007127" y="8476374"/>
            <a:ext cx="518" cy="6765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8033231" y="8524703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8021496" y="8795521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01" name="Connecteur droit avec flèche 200"/>
          <p:cNvCxnSpPr/>
          <p:nvPr/>
        </p:nvCxnSpPr>
        <p:spPr>
          <a:xfrm>
            <a:off x="5684258" y="7475706"/>
            <a:ext cx="1339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ZoneTexte 201"/>
          <p:cNvSpPr txBox="1"/>
          <p:nvPr/>
        </p:nvSpPr>
        <p:spPr>
          <a:xfrm>
            <a:off x="5798539" y="7163504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2406" y="10587234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fsm.composite.deepest.aspects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392406" y="10948687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fsm.composite.highest.aspects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26" name="Grouper 225"/>
          <p:cNvGrpSpPr/>
          <p:nvPr/>
        </p:nvGrpSpPr>
        <p:grpSpPr>
          <a:xfrm>
            <a:off x="9215765" y="8751977"/>
            <a:ext cx="2800125" cy="1213619"/>
            <a:chOff x="1515676" y="3773636"/>
            <a:chExt cx="925522" cy="572544"/>
          </a:xfrm>
        </p:grpSpPr>
        <p:sp>
          <p:nvSpPr>
            <p:cNvPr id="227" name="Rectangle 22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sm.effect.metamodel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9383590" y="9187613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fsm.effect.sequential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383590" y="9549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fsm.effect.parallel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41" name="Grouper 240"/>
          <p:cNvGrpSpPr/>
          <p:nvPr/>
        </p:nvGrpSpPr>
        <p:grpSpPr>
          <a:xfrm>
            <a:off x="9221226" y="12127174"/>
            <a:ext cx="2798089" cy="775176"/>
            <a:chOff x="1515676" y="3773636"/>
            <a:chExt cx="925522" cy="572544"/>
          </a:xfrm>
        </p:grpSpPr>
        <p:sp>
          <p:nvSpPr>
            <p:cNvPr id="243" name="Rectangle 242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fsm.pseudostate.fork.metamodel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301" name="Connecteur droit avec flèche 300"/>
          <p:cNvCxnSpPr>
            <a:endCxn id="188" idx="1"/>
          </p:cNvCxnSpPr>
          <p:nvPr/>
        </p:nvCxnSpPr>
        <p:spPr>
          <a:xfrm>
            <a:off x="8007127" y="10747502"/>
            <a:ext cx="1217454" cy="109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/>
          <p:cNvCxnSpPr/>
          <p:nvPr/>
        </p:nvCxnSpPr>
        <p:spPr>
          <a:xfrm>
            <a:off x="8008638" y="9439196"/>
            <a:ext cx="1231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/>
          <p:cNvCxnSpPr/>
          <p:nvPr/>
        </p:nvCxnSpPr>
        <p:spPr>
          <a:xfrm>
            <a:off x="8024154" y="12403384"/>
            <a:ext cx="121554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/>
          <p:cNvCxnSpPr>
            <a:endCxn id="338" idx="1"/>
          </p:cNvCxnSpPr>
          <p:nvPr/>
        </p:nvCxnSpPr>
        <p:spPr>
          <a:xfrm>
            <a:off x="8025190" y="13003948"/>
            <a:ext cx="4104373" cy="2243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avec flèche 330"/>
          <p:cNvCxnSpPr/>
          <p:nvPr/>
        </p:nvCxnSpPr>
        <p:spPr>
          <a:xfrm>
            <a:off x="4325656" y="12403384"/>
            <a:ext cx="36984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9395855" y="12532765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fsm.pseudostates.fork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36" name="Grouper 335"/>
          <p:cNvGrpSpPr/>
          <p:nvPr/>
        </p:nvGrpSpPr>
        <p:grpSpPr>
          <a:xfrm>
            <a:off x="12129560" y="12851475"/>
            <a:ext cx="2772066" cy="775176"/>
            <a:chOff x="1515676" y="3773636"/>
            <a:chExt cx="925522" cy="572544"/>
          </a:xfrm>
        </p:grpSpPr>
        <p:sp>
          <p:nvSpPr>
            <p:cNvPr id="337" name="Rectangle 33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fsm.pseudostate.join.metamodel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12304187" y="13257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fsm.pseudostates.join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40" name="Grouper 339"/>
          <p:cNvGrpSpPr/>
          <p:nvPr/>
        </p:nvGrpSpPr>
        <p:grpSpPr>
          <a:xfrm>
            <a:off x="9221229" y="13274859"/>
            <a:ext cx="2798089" cy="775176"/>
            <a:chOff x="1515676" y="3773636"/>
            <a:chExt cx="925522" cy="572544"/>
          </a:xfrm>
        </p:grpSpPr>
        <p:sp>
          <p:nvSpPr>
            <p:cNvPr id="341" name="Rectangle 34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fsm.pseudostate.deep.metamodel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9395858" y="13680450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fsm.pseudostates.deep.aspects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4" name="Connecteur droit avec flèche 343"/>
          <p:cNvCxnSpPr>
            <a:endCxn id="341" idx="1"/>
          </p:cNvCxnSpPr>
          <p:nvPr/>
        </p:nvCxnSpPr>
        <p:spPr>
          <a:xfrm flipV="1">
            <a:off x="8013320" y="13662447"/>
            <a:ext cx="1207909" cy="129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5" name="Grouper 344"/>
          <p:cNvGrpSpPr/>
          <p:nvPr/>
        </p:nvGrpSpPr>
        <p:grpSpPr>
          <a:xfrm>
            <a:off x="12136634" y="13773822"/>
            <a:ext cx="2772066" cy="775176"/>
            <a:chOff x="1515676" y="3773636"/>
            <a:chExt cx="925522" cy="572544"/>
          </a:xfrm>
        </p:grpSpPr>
        <p:sp>
          <p:nvSpPr>
            <p:cNvPr id="346" name="Rectangle 34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fsm.pseudostate.shallow.metamodel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8" name="Rectangle 347"/>
          <p:cNvSpPr/>
          <p:nvPr/>
        </p:nvSpPr>
        <p:spPr>
          <a:xfrm>
            <a:off x="12311261" y="14179413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9" name="Connecteur droit avec flèche 348"/>
          <p:cNvCxnSpPr>
            <a:endCxn id="346" idx="1"/>
          </p:cNvCxnSpPr>
          <p:nvPr/>
        </p:nvCxnSpPr>
        <p:spPr>
          <a:xfrm flipV="1">
            <a:off x="8007127" y="14161410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ouper 349"/>
          <p:cNvGrpSpPr/>
          <p:nvPr/>
        </p:nvGrpSpPr>
        <p:grpSpPr>
          <a:xfrm>
            <a:off x="9247126" y="14355418"/>
            <a:ext cx="2772066" cy="775176"/>
            <a:chOff x="1515676" y="3773636"/>
            <a:chExt cx="925522" cy="572544"/>
          </a:xfrm>
        </p:grpSpPr>
        <p:sp>
          <p:nvSpPr>
            <p:cNvPr id="351" name="Rectangle 35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fsm.pseudostate.junction.metamodel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9421753" y="1476100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54" name="Connecteur droit avec flèche 353"/>
          <p:cNvCxnSpPr>
            <a:endCxn id="351" idx="1"/>
          </p:cNvCxnSpPr>
          <p:nvPr/>
        </p:nvCxnSpPr>
        <p:spPr>
          <a:xfrm>
            <a:off x="8023816" y="14743006"/>
            <a:ext cx="1223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7" name="Grouper 366"/>
          <p:cNvGrpSpPr/>
          <p:nvPr/>
        </p:nvGrpSpPr>
        <p:grpSpPr>
          <a:xfrm>
            <a:off x="1571832" y="14128488"/>
            <a:ext cx="2772066" cy="775176"/>
            <a:chOff x="1515676" y="3773636"/>
            <a:chExt cx="925522" cy="572544"/>
          </a:xfrm>
        </p:grpSpPr>
        <p:sp>
          <p:nvSpPr>
            <p:cNvPr id="368" name="Rectangle 36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9" name="ZoneTexte 368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fsm.trigger.and.metamodel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1746459" y="1453407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fsm.trigger.and.aspects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75" name="Grouper 374"/>
          <p:cNvGrpSpPr/>
          <p:nvPr/>
        </p:nvGrpSpPr>
        <p:grpSpPr>
          <a:xfrm>
            <a:off x="1790241" y="13038011"/>
            <a:ext cx="2772066" cy="775176"/>
            <a:chOff x="1515676" y="3773636"/>
            <a:chExt cx="925522" cy="572544"/>
          </a:xfrm>
        </p:grpSpPr>
        <p:sp>
          <p:nvSpPr>
            <p:cNvPr id="376" name="Rectangle 37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fsm.trigger.not.metamodel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8" name="Rectangle 377"/>
          <p:cNvSpPr/>
          <p:nvPr/>
        </p:nvSpPr>
        <p:spPr>
          <a:xfrm>
            <a:off x="1964868" y="13443602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fsm.trigger.not.aspects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avec flèche 378"/>
          <p:cNvCxnSpPr>
            <a:stCxn id="376" idx="3"/>
          </p:cNvCxnSpPr>
          <p:nvPr/>
        </p:nvCxnSpPr>
        <p:spPr>
          <a:xfrm>
            <a:off x="4562304" y="13425599"/>
            <a:ext cx="3444823" cy="180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 flipV="1">
            <a:off x="4354664" y="14471312"/>
            <a:ext cx="3670526" cy="507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 398"/>
          <p:cNvCxnSpPr/>
          <p:nvPr/>
        </p:nvCxnSpPr>
        <p:spPr>
          <a:xfrm flipV="1">
            <a:off x="5690412" y="8261487"/>
            <a:ext cx="133327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ZoneTexte 399"/>
          <p:cNvSpPr txBox="1"/>
          <p:nvPr/>
        </p:nvSpPr>
        <p:spPr>
          <a:xfrm>
            <a:off x="5814045" y="7944193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401" name="ZoneTexte 400"/>
          <p:cNvSpPr txBox="1"/>
          <p:nvPr/>
        </p:nvSpPr>
        <p:spPr>
          <a:xfrm>
            <a:off x="6201484" y="6861168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402" name="ZoneTexte 401"/>
          <p:cNvSpPr txBox="1"/>
          <p:nvPr/>
        </p:nvSpPr>
        <p:spPr>
          <a:xfrm>
            <a:off x="6236329" y="7648586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10266564" y="3417259"/>
            <a:ext cx="0" cy="4395876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1310125" y="3723210"/>
            <a:ext cx="0" cy="4453053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2433541" y="4155556"/>
            <a:ext cx="2510" cy="516715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3162013" y="4445588"/>
            <a:ext cx="0" cy="5233267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1828170" y="9322715"/>
            <a:ext cx="607881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11824999" y="9678855"/>
            <a:ext cx="1337014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 flipH="1">
            <a:off x="13827922" y="3550313"/>
            <a:ext cx="22146" cy="719718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 flipH="1">
            <a:off x="14598213" y="3850010"/>
            <a:ext cx="25682" cy="7220492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11855509" y="10747502"/>
            <a:ext cx="1972413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 flipV="1">
            <a:off x="11838468" y="11061992"/>
            <a:ext cx="2759745" cy="851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ZoneTexte 414"/>
          <p:cNvSpPr txBox="1"/>
          <p:nvPr/>
        </p:nvSpPr>
        <p:spPr>
          <a:xfrm>
            <a:off x="1938105" y="29379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16" name="ZoneTexte 415"/>
          <p:cNvSpPr txBox="1"/>
          <p:nvPr/>
        </p:nvSpPr>
        <p:spPr>
          <a:xfrm>
            <a:off x="1949096" y="327049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417" name="Connecteur droit 416"/>
          <p:cNvCxnSpPr/>
          <p:nvPr/>
        </p:nvCxnSpPr>
        <p:spPr>
          <a:xfrm flipH="1">
            <a:off x="1273820" y="3432863"/>
            <a:ext cx="4318" cy="575475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 flipH="1">
            <a:off x="1278138" y="9227087"/>
            <a:ext cx="7904642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9934120" y="5341750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Ellipse 303"/>
          <p:cNvSpPr/>
          <p:nvPr/>
        </p:nvSpPr>
        <p:spPr>
          <a:xfrm>
            <a:off x="10279718" y="5318751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5" name="Connecteur droit 304"/>
          <p:cNvCxnSpPr/>
          <p:nvPr/>
        </p:nvCxnSpPr>
        <p:spPr>
          <a:xfrm>
            <a:off x="9934120" y="5566607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10279718" y="5543608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9" name="Connecteur droit 308"/>
          <p:cNvCxnSpPr/>
          <p:nvPr/>
        </p:nvCxnSpPr>
        <p:spPr>
          <a:xfrm flipV="1">
            <a:off x="11896186" y="5262653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stCxn id="307" idx="3"/>
          </p:cNvCxnSpPr>
          <p:nvPr/>
        </p:nvCxnSpPr>
        <p:spPr>
          <a:xfrm>
            <a:off x="11896186" y="5347802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 flipV="1">
            <a:off x="11896186" y="5489152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11896186" y="5566607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/>
          <p:nvPr/>
        </p:nvCxnSpPr>
        <p:spPr>
          <a:xfrm flipV="1">
            <a:off x="12138637" y="5293806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riangle isocèle 315"/>
          <p:cNvSpPr/>
          <p:nvPr/>
        </p:nvSpPr>
        <p:spPr>
          <a:xfrm rot="16200000">
            <a:off x="11986267" y="5450737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9409843" y="5190894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448119" y="5849958"/>
            <a:ext cx="4064167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10448120" y="58711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2076327" y="5895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3337866" y="58815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Wingdings 2" charset="2"/>
                <a:cs typeface="Wingdings 2" charset="2"/>
              </a:rPr>
              <a:t>l</a:t>
            </a:r>
            <a:endParaRPr lang="fr-FR" sz="1400" b="1" dirty="0">
              <a:latin typeface="Wingdings 2" charset="2"/>
              <a:cs typeface="Wingdings 2" charset="2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0651987" y="588158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Classical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2288393" y="590380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3539114" y="58890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Rhapsody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307" name="ZoneTexte 306"/>
          <p:cNvSpPr txBox="1"/>
          <p:nvPr/>
        </p:nvSpPr>
        <p:spPr>
          <a:xfrm>
            <a:off x="10359340" y="5209302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08" name="ZoneTexte 307"/>
          <p:cNvSpPr txBox="1"/>
          <p:nvPr/>
        </p:nvSpPr>
        <p:spPr>
          <a:xfrm>
            <a:off x="10358730" y="5429494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12306870" y="5186292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12305246" y="5435802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419" name="Connecteur droit 418"/>
          <p:cNvCxnSpPr/>
          <p:nvPr/>
        </p:nvCxnSpPr>
        <p:spPr>
          <a:xfrm>
            <a:off x="1611233" y="4034220"/>
            <a:ext cx="23956" cy="1009426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 flipH="1">
            <a:off x="1938105" y="4338337"/>
            <a:ext cx="17566" cy="869967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2295268" y="4655941"/>
            <a:ext cx="0" cy="726872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er 370"/>
          <p:cNvGrpSpPr/>
          <p:nvPr/>
        </p:nvGrpSpPr>
        <p:grpSpPr>
          <a:xfrm>
            <a:off x="2176284" y="11924666"/>
            <a:ext cx="2772066" cy="775176"/>
            <a:chOff x="1515676" y="3773636"/>
            <a:chExt cx="925522" cy="572544"/>
          </a:xfrm>
        </p:grpSpPr>
        <p:sp>
          <p:nvSpPr>
            <p:cNvPr id="372" name="Rectangle 37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3" name="ZoneTexte 372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fsm.trigger.or.metamodel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4" name="Rectangle 373"/>
          <p:cNvSpPr/>
          <p:nvPr/>
        </p:nvSpPr>
        <p:spPr>
          <a:xfrm>
            <a:off x="2350911" y="1233025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fsm.trigger.or.aspects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2" name="Connecteur droit 421"/>
          <p:cNvCxnSpPr/>
          <p:nvPr/>
        </p:nvCxnSpPr>
        <p:spPr>
          <a:xfrm>
            <a:off x="2736084" y="3419130"/>
            <a:ext cx="0" cy="740862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 flipV="1">
            <a:off x="5304415" y="11294759"/>
            <a:ext cx="2722695" cy="109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 flipH="1">
            <a:off x="5129050" y="4195716"/>
            <a:ext cx="10250" cy="8504126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 flipH="1" flipV="1">
            <a:off x="5129051" y="12700794"/>
            <a:ext cx="4086714" cy="3640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3" name="Grouper 362"/>
          <p:cNvGrpSpPr/>
          <p:nvPr/>
        </p:nvGrpSpPr>
        <p:grpSpPr>
          <a:xfrm>
            <a:off x="2506326" y="10827753"/>
            <a:ext cx="2798089" cy="775176"/>
            <a:chOff x="1515676" y="3773636"/>
            <a:chExt cx="925522" cy="572544"/>
          </a:xfrm>
        </p:grpSpPr>
        <p:sp>
          <p:nvSpPr>
            <p:cNvPr id="364" name="Rectangle 363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5" name="ZoneTexte 364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fsm.trigger.simple.metamodel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66" name="Rectangle 365"/>
          <p:cNvSpPr/>
          <p:nvPr/>
        </p:nvSpPr>
        <p:spPr>
          <a:xfrm>
            <a:off x="2680955" y="11233344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fsm.trigger.simple.aspects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8" name="Connecteur droit 427"/>
          <p:cNvCxnSpPr/>
          <p:nvPr/>
        </p:nvCxnSpPr>
        <p:spPr>
          <a:xfrm flipH="1">
            <a:off x="5656760" y="13164879"/>
            <a:ext cx="649446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 flipH="1">
            <a:off x="5656760" y="4247204"/>
            <a:ext cx="10250" cy="89176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 flipH="1">
            <a:off x="6191234" y="4827025"/>
            <a:ext cx="45096" cy="902647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6902789" y="4872260"/>
            <a:ext cx="0" cy="940794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>
            <a:off x="6902789" y="14280203"/>
            <a:ext cx="519975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 flipH="1">
            <a:off x="6201484" y="13853503"/>
            <a:ext cx="298129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er 464"/>
          <p:cNvGrpSpPr/>
          <p:nvPr/>
        </p:nvGrpSpPr>
        <p:grpSpPr>
          <a:xfrm>
            <a:off x="12151227" y="14850436"/>
            <a:ext cx="2772066" cy="775176"/>
            <a:chOff x="1515676" y="3773636"/>
            <a:chExt cx="925522" cy="572544"/>
          </a:xfrm>
        </p:grpSpPr>
        <p:sp>
          <p:nvSpPr>
            <p:cNvPr id="466" name="Rectangle 46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67" name="ZoneTexte 46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fsm.pseudostate.choice.metamodel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12325854" y="1525602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fsm.pseudostates.choice.aspects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69" name="Connecteur droit avec flèche 468"/>
          <p:cNvCxnSpPr>
            <a:endCxn id="466" idx="1"/>
          </p:cNvCxnSpPr>
          <p:nvPr/>
        </p:nvCxnSpPr>
        <p:spPr>
          <a:xfrm flipV="1">
            <a:off x="8021720" y="15238024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7785059" y="4823013"/>
            <a:ext cx="0" cy="1006382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 flipH="1">
            <a:off x="8374768" y="4327841"/>
            <a:ext cx="2692" cy="110608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4" name="Grouper 393"/>
          <p:cNvGrpSpPr/>
          <p:nvPr/>
        </p:nvGrpSpPr>
        <p:grpSpPr>
          <a:xfrm>
            <a:off x="7023685" y="7258687"/>
            <a:ext cx="2798091" cy="1213619"/>
            <a:chOff x="1515676" y="3773636"/>
            <a:chExt cx="925522" cy="572544"/>
          </a:xfrm>
        </p:grpSpPr>
        <p:sp>
          <p:nvSpPr>
            <p:cNvPr id="395" name="Rectangle 39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6" name="ZoneTexte 395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fsm.core.metamodel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7" name="Rectangle 396"/>
          <p:cNvSpPr/>
          <p:nvPr/>
        </p:nvSpPr>
        <p:spPr>
          <a:xfrm>
            <a:off x="7191510" y="7694323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sm.core.rtc.aspects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7191510" y="8055776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sm.core.simultaneous.aspects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78" name="Connecteur droit 477"/>
          <p:cNvCxnSpPr/>
          <p:nvPr/>
        </p:nvCxnSpPr>
        <p:spPr>
          <a:xfrm flipH="1">
            <a:off x="7785059" y="14903664"/>
            <a:ext cx="145463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>
            <a:off x="8368911" y="15402992"/>
            <a:ext cx="3767723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3553972" y="3432863"/>
            <a:ext cx="0" cy="59729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4412963" y="3419130"/>
            <a:ext cx="0" cy="70664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/>
          <p:cNvCxnSpPr/>
          <p:nvPr/>
        </p:nvCxnSpPr>
        <p:spPr>
          <a:xfrm flipH="1">
            <a:off x="4412963" y="10485594"/>
            <a:ext cx="4769819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er 492"/>
          <p:cNvGrpSpPr/>
          <p:nvPr/>
        </p:nvGrpSpPr>
        <p:grpSpPr>
          <a:xfrm>
            <a:off x="3013920" y="9405827"/>
            <a:ext cx="2800125" cy="895523"/>
            <a:chOff x="1515676" y="3773636"/>
            <a:chExt cx="925522" cy="422477"/>
          </a:xfrm>
        </p:grpSpPr>
        <p:sp>
          <p:nvSpPr>
            <p:cNvPr id="494" name="Rectangle 493"/>
            <p:cNvSpPr/>
            <p:nvPr/>
          </p:nvSpPr>
          <p:spPr>
            <a:xfrm>
              <a:off x="1515676" y="3773636"/>
              <a:ext cx="925521" cy="422477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95" name="ZoneTexte 494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fsm.timedTransitions.metamodel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96" name="Rectangle 495"/>
          <p:cNvSpPr/>
          <p:nvPr/>
        </p:nvSpPr>
        <p:spPr>
          <a:xfrm>
            <a:off x="3181745" y="9841460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fsm.timedTransitions.aspects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86" name="Grouper 385"/>
          <p:cNvGrpSpPr/>
          <p:nvPr/>
        </p:nvGrpSpPr>
        <p:grpSpPr>
          <a:xfrm>
            <a:off x="2895874" y="6991974"/>
            <a:ext cx="2798089" cy="775176"/>
            <a:chOff x="1515676" y="3773636"/>
            <a:chExt cx="925522" cy="572544"/>
          </a:xfrm>
        </p:grpSpPr>
        <p:sp>
          <p:nvSpPr>
            <p:cNvPr id="387" name="Rectangle 38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88" name="ZoneTexte 38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simple.imperative.metamodel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89" name="Rectangle 388"/>
          <p:cNvSpPr/>
          <p:nvPr/>
        </p:nvSpPr>
        <p:spPr>
          <a:xfrm>
            <a:off x="3070503" y="7397565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imple.imperative.aspects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90" name="Grouper 389"/>
          <p:cNvGrpSpPr/>
          <p:nvPr/>
        </p:nvGrpSpPr>
        <p:grpSpPr>
          <a:xfrm>
            <a:off x="2900521" y="8019816"/>
            <a:ext cx="2798089" cy="775176"/>
            <a:chOff x="1515676" y="3773636"/>
            <a:chExt cx="925522" cy="572544"/>
          </a:xfrm>
        </p:grpSpPr>
        <p:sp>
          <p:nvSpPr>
            <p:cNvPr id="391" name="Rectangle 39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2" name="ZoneTexte 39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simple.constraints.metamodel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3075150" y="8425407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simple.constraints.aspects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20384" y="4499856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2442572" y="2356509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1155125" y="235168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41" name="Connecteur droit 540"/>
          <p:cNvCxnSpPr>
            <a:stCxn id="539" idx="0"/>
            <a:endCxn id="218" idx="2"/>
          </p:cNvCxnSpPr>
          <p:nvPr/>
        </p:nvCxnSpPr>
        <p:spPr>
          <a:xfrm flipV="1">
            <a:off x="3037630" y="1977776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eur droit 543"/>
          <p:cNvCxnSpPr>
            <a:stCxn id="540" idx="0"/>
            <a:endCxn id="218" idx="2"/>
          </p:cNvCxnSpPr>
          <p:nvPr/>
        </p:nvCxnSpPr>
        <p:spPr>
          <a:xfrm flipV="1">
            <a:off x="1750183" y="1977776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7" name="Ellipse 546"/>
          <p:cNvSpPr/>
          <p:nvPr/>
        </p:nvSpPr>
        <p:spPr>
          <a:xfrm>
            <a:off x="6739557" y="235650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8" name="Ellipse 547"/>
          <p:cNvSpPr/>
          <p:nvPr/>
        </p:nvSpPr>
        <p:spPr>
          <a:xfrm>
            <a:off x="4337363" y="232218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9" name="Ellipse 548"/>
          <p:cNvSpPr/>
          <p:nvPr/>
        </p:nvSpPr>
        <p:spPr>
          <a:xfrm>
            <a:off x="3009121" y="2313526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50" name="Ellipse 549"/>
          <p:cNvSpPr/>
          <p:nvPr/>
        </p:nvSpPr>
        <p:spPr>
          <a:xfrm>
            <a:off x="1715115" y="231835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551" name="Connecteur droit 550"/>
          <p:cNvCxnSpPr/>
          <p:nvPr/>
        </p:nvCxnSpPr>
        <p:spPr>
          <a:xfrm flipH="1">
            <a:off x="1419105" y="2580586"/>
            <a:ext cx="4318" cy="582681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>
            <a:stCxn id="391" idx="1"/>
          </p:cNvCxnSpPr>
          <p:nvPr/>
        </p:nvCxnSpPr>
        <p:spPr>
          <a:xfrm flipH="1">
            <a:off x="1423424" y="8407404"/>
            <a:ext cx="147709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ZoneTexte 317"/>
          <p:cNvSpPr txBox="1"/>
          <p:nvPr/>
        </p:nvSpPr>
        <p:spPr>
          <a:xfrm>
            <a:off x="1273820" y="518525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cxnSp>
        <p:nvCxnSpPr>
          <p:cNvPr id="557" name="Connecteur droit 556"/>
          <p:cNvCxnSpPr/>
          <p:nvPr/>
        </p:nvCxnSpPr>
        <p:spPr>
          <a:xfrm flipH="1">
            <a:off x="2588156" y="2565700"/>
            <a:ext cx="4318" cy="483186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/>
          <p:cNvCxnSpPr>
            <a:stCxn id="387" idx="1"/>
          </p:cNvCxnSpPr>
          <p:nvPr/>
        </p:nvCxnSpPr>
        <p:spPr>
          <a:xfrm flipH="1">
            <a:off x="2568450" y="7379562"/>
            <a:ext cx="327424" cy="1800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31956" y="3111948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7258" y="4445588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386427" y="5195590"/>
            <a:ext cx="3476813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Optima"/>
                <a:cs typeface="Optima"/>
              </a:rPr>
              <a:t>1. TimedTransitions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not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</a:t>
            </a:r>
          </a:p>
          <a:p>
            <a:r>
              <a:rPr lang="fr-FR" sz="1300" dirty="0" smtClean="0">
                <a:latin typeface="Optima"/>
                <a:cs typeface="Optima"/>
              </a:rPr>
              <a:t>2.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Simultaneous Events</a:t>
            </a:r>
          </a:p>
          <a:p>
            <a:r>
              <a:rPr lang="fr-FR" sz="1300" dirty="0" smtClean="0">
                <a:latin typeface="Optima"/>
                <a:cs typeface="Optima"/>
              </a:rPr>
              <a:t>3. </a:t>
            </a: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>
                <a:latin typeface="Optima"/>
                <a:cs typeface="Optima"/>
              </a:rPr>
              <a:t>4</a:t>
            </a:r>
            <a:r>
              <a:rPr lang="fr-FR" sz="1300" dirty="0" smtClean="0">
                <a:latin typeface="Optima"/>
                <a:cs typeface="Optima"/>
              </a:rPr>
              <a:t>.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 smtClean="0">
                <a:latin typeface="Optima"/>
                <a:cs typeface="Optima"/>
              </a:rPr>
              <a:t>5. </a:t>
            </a: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</p:txBody>
      </p:sp>
      <p:cxnSp>
        <p:nvCxnSpPr>
          <p:cNvPr id="403" name="Connecteur droit 402"/>
          <p:cNvCxnSpPr>
            <a:stCxn id="397" idx="3"/>
          </p:cNvCxnSpPr>
          <p:nvPr/>
        </p:nvCxnSpPr>
        <p:spPr>
          <a:xfrm flipV="1">
            <a:off x="9637573" y="7813135"/>
            <a:ext cx="642145" cy="698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9646114" y="8176263"/>
            <a:ext cx="1652464" cy="698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Connecteur droit avec flèche 560"/>
          <p:cNvCxnSpPr/>
          <p:nvPr/>
        </p:nvCxnSpPr>
        <p:spPr>
          <a:xfrm flipV="1">
            <a:off x="5814042" y="9841460"/>
            <a:ext cx="2199278" cy="1071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7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/>
          <p:cNvSpPr/>
          <p:nvPr/>
        </p:nvSpPr>
        <p:spPr>
          <a:xfrm>
            <a:off x="985062" y="6601104"/>
            <a:ext cx="14196809" cy="94571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5062" y="1149904"/>
            <a:ext cx="14196809" cy="523140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304503" y="1226366"/>
            <a:ext cx="5794238" cy="3880905"/>
          </a:xfrm>
          <a:prstGeom prst="roundRect">
            <a:avLst>
              <a:gd name="adj" fmla="val 574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56449" y="1226365"/>
            <a:ext cx="8183248" cy="3866585"/>
          </a:xfrm>
          <a:prstGeom prst="roundRect">
            <a:avLst>
              <a:gd name="adj" fmla="val 5747"/>
            </a:avLst>
          </a:prstGeom>
          <a:solidFill>
            <a:srgbClr val="FFFB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5" idx="2"/>
            <a:endCxn id="218" idx="0"/>
          </p:cNvCxnSpPr>
          <p:nvPr/>
        </p:nvCxnSpPr>
        <p:spPr>
          <a:xfrm flipH="1">
            <a:off x="5266763" y="1547670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98578" y="2009569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5351" y="1338479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18885" y="1347360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21" y="235030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" name="Connecteur droit 21"/>
          <p:cNvCxnSpPr>
            <a:stCxn id="18" idx="0"/>
            <a:endCxn id="218" idx="2"/>
          </p:cNvCxnSpPr>
          <p:nvPr/>
        </p:nvCxnSpPr>
        <p:spPr>
          <a:xfrm flipV="1">
            <a:off x="4349979" y="1977776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82722" y="2571972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09843" y="2574357"/>
            <a:ext cx="1019347" cy="22634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Didot"/>
                <a:cs typeface="Didot"/>
              </a:rPr>
              <a:t>Zero</a:t>
            </a:r>
            <a:r>
              <a:rPr lang="fr-FR" sz="1100" dirty="0" smtClean="0">
                <a:solidFill>
                  <a:schemeClr val="tx1"/>
                </a:solidFill>
                <a:latin typeface="Didot"/>
                <a:cs typeface="Didot"/>
              </a:rPr>
              <a:t>-Time</a:t>
            </a:r>
            <a:endParaRPr lang="fr-FR" sz="1100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cxnSp>
        <p:nvCxnSpPr>
          <p:cNvPr id="38" name="Connecteur droit 37"/>
          <p:cNvCxnSpPr>
            <a:stCxn id="15" idx="2"/>
            <a:endCxn id="13" idx="0"/>
          </p:cNvCxnSpPr>
          <p:nvPr/>
        </p:nvCxnSpPr>
        <p:spPr>
          <a:xfrm>
            <a:off x="9304503" y="1547670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0"/>
            <a:endCxn id="13" idx="2"/>
          </p:cNvCxnSpPr>
          <p:nvPr/>
        </p:nvCxnSpPr>
        <p:spPr>
          <a:xfrm flipV="1">
            <a:off x="11342654" y="2213051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6" idx="0"/>
            <a:endCxn id="13" idx="2"/>
          </p:cNvCxnSpPr>
          <p:nvPr/>
        </p:nvCxnSpPr>
        <p:spPr>
          <a:xfrm flipV="1">
            <a:off x="9919517" y="2213051"/>
            <a:ext cx="2416666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12892" y="3105694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stCxn id="18" idx="2"/>
            <a:endCxn id="56" idx="0"/>
          </p:cNvCxnSpPr>
          <p:nvPr/>
        </p:nvCxnSpPr>
        <p:spPr>
          <a:xfrm flipH="1">
            <a:off x="1565195" y="2559493"/>
            <a:ext cx="2784784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523682" y="306011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5482" y="3186508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649562" y="3201997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FBFBF"/>
                </a:solidFill>
                <a:latin typeface="Optima"/>
                <a:cs typeface="Optima"/>
              </a:rPr>
              <a:t>Run-To-Completion</a:t>
            </a:r>
            <a:endParaRPr lang="en-US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27951" y="3478672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0557397" y="3488792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Simultaneous Events</a:t>
            </a:r>
            <a:endParaRPr lang="en-US" sz="1100" dirty="0">
              <a:latin typeface="Optima"/>
              <a:cs typeface="Optima"/>
            </a:endParaRPr>
          </a:p>
        </p:txBody>
      </p:sp>
      <p:cxnSp>
        <p:nvCxnSpPr>
          <p:cNvPr id="68" name="Connecteur droit 67"/>
          <p:cNvCxnSpPr>
            <a:stCxn id="66" idx="0"/>
            <a:endCxn id="34" idx="2"/>
          </p:cNvCxnSpPr>
          <p:nvPr/>
        </p:nvCxnSpPr>
        <p:spPr>
          <a:xfrm flipV="1">
            <a:off x="11327595" y="2800477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0"/>
            <a:endCxn id="34" idx="2"/>
          </p:cNvCxnSpPr>
          <p:nvPr/>
        </p:nvCxnSpPr>
        <p:spPr>
          <a:xfrm flipV="1">
            <a:off x="10335414" y="2800477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rme libre 73"/>
          <p:cNvSpPr/>
          <p:nvPr/>
        </p:nvSpPr>
        <p:spPr>
          <a:xfrm>
            <a:off x="11192019" y="2864005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3132235" y="3105694"/>
            <a:ext cx="843473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bg1">
                    <a:lumMod val="75000"/>
                  </a:schemeClr>
                </a:solidFill>
                <a:latin typeface="Optima"/>
                <a:cs typeface="Optima"/>
              </a:rPr>
              <a:t>Timed</a:t>
            </a:r>
            <a:r>
              <a:rPr lang="fr-FR" sz="1100" dirty="0" smtClean="0">
                <a:solidFill>
                  <a:schemeClr val="bg1">
                    <a:lumMod val="75000"/>
                  </a:schemeClr>
                </a:solidFill>
                <a:latin typeface="Optima"/>
                <a:cs typeface="Optima"/>
              </a:rPr>
              <a:t> Transitions</a:t>
            </a:r>
            <a:endParaRPr lang="fr-FR" sz="1100" dirty="0">
              <a:solidFill>
                <a:schemeClr val="bg1">
                  <a:lumMod val="75000"/>
                </a:schemeClr>
              </a:solidFill>
              <a:latin typeface="Optima"/>
              <a:cs typeface="Optima"/>
            </a:endParaRPr>
          </a:p>
        </p:txBody>
      </p:sp>
      <p:cxnSp>
        <p:nvCxnSpPr>
          <p:cNvPr id="96" name="Connecteur droit 95"/>
          <p:cNvCxnSpPr>
            <a:stCxn id="18" idx="2"/>
            <a:endCxn id="94" idx="0"/>
          </p:cNvCxnSpPr>
          <p:nvPr/>
        </p:nvCxnSpPr>
        <p:spPr>
          <a:xfrm flipH="1">
            <a:off x="2568449" y="2559493"/>
            <a:ext cx="1781530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8" idx="2"/>
            <a:endCxn id="95" idx="0"/>
          </p:cNvCxnSpPr>
          <p:nvPr/>
        </p:nvCxnSpPr>
        <p:spPr>
          <a:xfrm flipH="1">
            <a:off x="3553972" y="2559493"/>
            <a:ext cx="796007" cy="546201"/>
          </a:xfrm>
          <a:prstGeom prst="line">
            <a:avLst/>
          </a:prstGeom>
          <a:ln w="3175" cmpd="sng"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423423" y="382386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24144" y="4127984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5" name="Connecteur droit 104"/>
          <p:cNvCxnSpPr>
            <a:stCxn id="102" idx="0"/>
            <a:endCxn id="94" idx="2"/>
          </p:cNvCxnSpPr>
          <p:nvPr/>
        </p:nvCxnSpPr>
        <p:spPr>
          <a:xfrm flipV="1">
            <a:off x="1693674" y="3439117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3" idx="0"/>
            <a:endCxn id="94" idx="2"/>
          </p:cNvCxnSpPr>
          <p:nvPr/>
        </p:nvCxnSpPr>
        <p:spPr>
          <a:xfrm flipV="1">
            <a:off x="2094395" y="3439117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4" idx="0"/>
            <a:endCxn id="94" idx="2"/>
          </p:cNvCxnSpPr>
          <p:nvPr/>
        </p:nvCxnSpPr>
        <p:spPr>
          <a:xfrm flipV="1">
            <a:off x="2417509" y="3439117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194169" y="239850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35668" y="3111948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2530649" y="3073791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839162" y="29520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843304" y="31189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2850153" y="32845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939527" y="31056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891318" y="36962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211447" y="38928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2625655" y="440450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896149" y="38534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921540" y="31414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6" name="Ellipse 135"/>
          <p:cNvSpPr/>
          <p:nvPr/>
        </p:nvSpPr>
        <p:spPr>
          <a:xfrm>
            <a:off x="3536686" y="307115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37" name="Triangle isocèle 136"/>
          <p:cNvSpPr/>
          <p:nvPr/>
        </p:nvSpPr>
        <p:spPr>
          <a:xfrm rot="2346251">
            <a:off x="2346193" y="3420567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6236330" y="2947295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38003" y="388683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31196" y="3879367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99252" y="3912054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855616" y="4006672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76824" y="4567486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52064" y="4559097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5" name="Connecteur droit 154"/>
          <p:cNvCxnSpPr>
            <a:stCxn id="141" idx="0"/>
            <a:endCxn id="139" idx="2"/>
          </p:cNvCxnSpPr>
          <p:nvPr/>
        </p:nvCxnSpPr>
        <p:spPr>
          <a:xfrm flipV="1">
            <a:off x="4995643" y="3274464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42" idx="0"/>
            <a:endCxn id="139" idx="2"/>
          </p:cNvCxnSpPr>
          <p:nvPr/>
        </p:nvCxnSpPr>
        <p:spPr>
          <a:xfrm flipV="1">
            <a:off x="5588836" y="3274464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46" idx="0"/>
            <a:endCxn id="139" idx="2"/>
          </p:cNvCxnSpPr>
          <p:nvPr/>
        </p:nvCxnSpPr>
        <p:spPr>
          <a:xfrm flipV="1">
            <a:off x="6646931" y="3274464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47" idx="0"/>
            <a:endCxn id="139" idx="2"/>
          </p:cNvCxnSpPr>
          <p:nvPr/>
        </p:nvCxnSpPr>
        <p:spPr>
          <a:xfrm flipH="1" flipV="1">
            <a:off x="6788873" y="3274464"/>
            <a:ext cx="1234943" cy="122539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48" idx="0"/>
            <a:endCxn id="139" idx="2"/>
          </p:cNvCxnSpPr>
          <p:nvPr/>
        </p:nvCxnSpPr>
        <p:spPr>
          <a:xfrm flipH="1" flipV="1">
            <a:off x="6788873" y="3274464"/>
            <a:ext cx="1464486" cy="73220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riangle isocèle 172"/>
          <p:cNvSpPr/>
          <p:nvPr/>
        </p:nvSpPr>
        <p:spPr>
          <a:xfrm rot="287797">
            <a:off x="6159470" y="3270392"/>
            <a:ext cx="1255945" cy="2652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4541739" y="417419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52217" y="4172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694545" y="41701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5131405" y="41722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441883" y="41708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284211" y="41682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cxnSp>
        <p:nvCxnSpPr>
          <p:cNvPr id="186" name="Connecteur droit 185"/>
          <p:cNvCxnSpPr>
            <a:stCxn id="114" idx="2"/>
            <a:endCxn id="115" idx="0"/>
          </p:cNvCxnSpPr>
          <p:nvPr/>
        </p:nvCxnSpPr>
        <p:spPr>
          <a:xfrm flipH="1">
            <a:off x="4687971" y="2607692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4" idx="2"/>
            <a:endCxn id="139" idx="0"/>
          </p:cNvCxnSpPr>
          <p:nvPr/>
        </p:nvCxnSpPr>
        <p:spPr>
          <a:xfrm flipH="1">
            <a:off x="6788873" y="2607692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6739557" y="2897455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4668537" y="308080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197" name="Connecteur droit 196"/>
          <p:cNvCxnSpPr>
            <a:stCxn id="151" idx="0"/>
            <a:endCxn id="146" idx="2"/>
          </p:cNvCxnSpPr>
          <p:nvPr/>
        </p:nvCxnSpPr>
        <p:spPr>
          <a:xfrm flipH="1" flipV="1">
            <a:off x="6646931" y="4239223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>
            <a:stCxn id="150" idx="0"/>
            <a:endCxn id="146" idx="2"/>
          </p:cNvCxnSpPr>
          <p:nvPr/>
        </p:nvCxnSpPr>
        <p:spPr>
          <a:xfrm flipV="1">
            <a:off x="6110911" y="4239223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riangle isocèle 202"/>
          <p:cNvSpPr/>
          <p:nvPr/>
        </p:nvSpPr>
        <p:spPr>
          <a:xfrm>
            <a:off x="6436775" y="4230281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ZoneTexte 203"/>
          <p:cNvSpPr txBox="1"/>
          <p:nvPr/>
        </p:nvSpPr>
        <p:spPr>
          <a:xfrm>
            <a:off x="5624329" y="48458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5915343" y="48484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5777135" y="4848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7009681" y="48303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7174176" y="483675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7769306" y="47923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8078848" y="478800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7931842" y="47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8586409" y="39362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589595" y="40880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71705" y="176858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0" name="Connecteur droit 219"/>
          <p:cNvCxnSpPr>
            <a:stCxn id="114" idx="0"/>
            <a:endCxn id="218" idx="2"/>
          </p:cNvCxnSpPr>
          <p:nvPr/>
        </p:nvCxnSpPr>
        <p:spPr>
          <a:xfrm flipH="1" flipV="1">
            <a:off x="5266763" y="1977776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ZoneTexte 222"/>
          <p:cNvSpPr txBox="1"/>
          <p:nvPr/>
        </p:nvSpPr>
        <p:spPr>
          <a:xfrm>
            <a:off x="5079274" y="29260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083416" y="30929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5090265" y="32585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2304307" y="2564512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995093" y="3908415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785723" y="4228529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754916" y="2574357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9" name="Connecteur droit 238"/>
          <p:cNvCxnSpPr>
            <a:stCxn id="236" idx="0"/>
            <a:endCxn id="233" idx="2"/>
          </p:cNvCxnSpPr>
          <p:nvPr/>
        </p:nvCxnSpPr>
        <p:spPr>
          <a:xfrm flipH="1" flipV="1">
            <a:off x="12813981" y="2926015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stCxn id="234" idx="0"/>
            <a:endCxn id="233" idx="2"/>
          </p:cNvCxnSpPr>
          <p:nvPr/>
        </p:nvCxnSpPr>
        <p:spPr>
          <a:xfrm flipV="1">
            <a:off x="12436051" y="2926015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431293" y="330859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4221923" y="362870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47" name="Connecteur droit 246"/>
          <p:cNvCxnSpPr>
            <a:stCxn id="246" idx="0"/>
            <a:endCxn id="238" idx="2"/>
          </p:cNvCxnSpPr>
          <p:nvPr/>
        </p:nvCxnSpPr>
        <p:spPr>
          <a:xfrm flipH="1" flipV="1">
            <a:off x="14264590" y="2935860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stCxn id="245" idx="0"/>
            <a:endCxn id="238" idx="2"/>
          </p:cNvCxnSpPr>
          <p:nvPr/>
        </p:nvCxnSpPr>
        <p:spPr>
          <a:xfrm flipV="1">
            <a:off x="13872251" y="2935860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33" idx="0"/>
            <a:endCxn id="13" idx="2"/>
          </p:cNvCxnSpPr>
          <p:nvPr/>
        </p:nvCxnSpPr>
        <p:spPr>
          <a:xfrm flipH="1" flipV="1">
            <a:off x="12336183" y="2213051"/>
            <a:ext cx="47779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stCxn id="238" idx="0"/>
            <a:endCxn id="13" idx="2"/>
          </p:cNvCxnSpPr>
          <p:nvPr/>
        </p:nvCxnSpPr>
        <p:spPr>
          <a:xfrm flipH="1" flipV="1">
            <a:off x="12336183" y="2213051"/>
            <a:ext cx="192840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orme libre 275"/>
          <p:cNvSpPr/>
          <p:nvPr/>
        </p:nvSpPr>
        <p:spPr>
          <a:xfrm rot="20229065">
            <a:off x="14182656" y="299699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Forme libre 276"/>
          <p:cNvSpPr/>
          <p:nvPr/>
        </p:nvSpPr>
        <p:spPr>
          <a:xfrm rot="20229065">
            <a:off x="12744318" y="3128330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Texte 277"/>
          <p:cNvSpPr txBox="1"/>
          <p:nvPr/>
        </p:nvSpPr>
        <p:spPr>
          <a:xfrm>
            <a:off x="9780439" y="27291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0" name="ZoneTexte 279"/>
          <p:cNvSpPr txBox="1"/>
          <p:nvPr/>
        </p:nvSpPr>
        <p:spPr>
          <a:xfrm>
            <a:off x="9712137" y="33692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281" name="ZoneTexte 280"/>
          <p:cNvSpPr txBox="1"/>
          <p:nvPr/>
        </p:nvSpPr>
        <p:spPr>
          <a:xfrm>
            <a:off x="9558377" y="33626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3" name="ZoneTexte 282"/>
          <p:cNvSpPr txBox="1"/>
          <p:nvPr/>
        </p:nvSpPr>
        <p:spPr>
          <a:xfrm>
            <a:off x="12076922" y="40930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1905668" y="40901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5" name="ZoneTexte 284"/>
          <p:cNvSpPr txBox="1"/>
          <p:nvPr/>
        </p:nvSpPr>
        <p:spPr>
          <a:xfrm>
            <a:off x="12881982" y="44076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13827922" y="34959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13656139" y="34853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14458149" y="3809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21" name="Ellipse 320"/>
          <p:cNvSpPr/>
          <p:nvPr/>
        </p:nvSpPr>
        <p:spPr>
          <a:xfrm>
            <a:off x="9913691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2" name="Ellipse 321"/>
          <p:cNvSpPr/>
          <p:nvPr/>
        </p:nvSpPr>
        <p:spPr>
          <a:xfrm>
            <a:off x="11310125" y="25362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3" name="Ellipse 322"/>
          <p:cNvSpPr/>
          <p:nvPr/>
        </p:nvSpPr>
        <p:spPr>
          <a:xfrm>
            <a:off x="12776181" y="252635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4" name="Ellipse 323"/>
          <p:cNvSpPr/>
          <p:nvPr/>
        </p:nvSpPr>
        <p:spPr>
          <a:xfrm>
            <a:off x="14204677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5295037" y="174130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12306870" y="19714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10994034" y="36675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grpSp>
        <p:nvGrpSpPr>
          <p:cNvPr id="187" name="Grouper 186"/>
          <p:cNvGrpSpPr/>
          <p:nvPr/>
        </p:nvGrpSpPr>
        <p:grpSpPr>
          <a:xfrm>
            <a:off x="9224581" y="10151598"/>
            <a:ext cx="2798091" cy="1213619"/>
            <a:chOff x="1515676" y="3773636"/>
            <a:chExt cx="925522" cy="572544"/>
          </a:xfrm>
        </p:grpSpPr>
        <p:sp>
          <p:nvSpPr>
            <p:cNvPr id="188" name="Rectangle 18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sm.composite.metamodel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195" name="Connecteur droit avec flèche 194"/>
          <p:cNvCxnSpPr/>
          <p:nvPr/>
        </p:nvCxnSpPr>
        <p:spPr>
          <a:xfrm flipV="1">
            <a:off x="8007127" y="8476374"/>
            <a:ext cx="518" cy="6765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8033231" y="8524703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8021496" y="8795521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01" name="Connecteur droit avec flèche 200"/>
          <p:cNvCxnSpPr/>
          <p:nvPr/>
        </p:nvCxnSpPr>
        <p:spPr>
          <a:xfrm>
            <a:off x="5684258" y="7475706"/>
            <a:ext cx="1339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ZoneTexte 201"/>
          <p:cNvSpPr txBox="1"/>
          <p:nvPr/>
        </p:nvSpPr>
        <p:spPr>
          <a:xfrm>
            <a:off x="5798539" y="7163504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2406" y="10587234"/>
            <a:ext cx="2446063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fsm.composite.deepest.aspects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392406" y="10948687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fsm.composite.highest.aspects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26" name="Grouper 225"/>
          <p:cNvGrpSpPr/>
          <p:nvPr/>
        </p:nvGrpSpPr>
        <p:grpSpPr>
          <a:xfrm>
            <a:off x="9215765" y="8751977"/>
            <a:ext cx="2800125" cy="1213619"/>
            <a:chOff x="1515676" y="3773636"/>
            <a:chExt cx="925522" cy="572544"/>
          </a:xfrm>
        </p:grpSpPr>
        <p:sp>
          <p:nvSpPr>
            <p:cNvPr id="227" name="Rectangle 22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sm.effect.metamodel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9383590" y="9187613"/>
            <a:ext cx="2448097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fsm.effect.sequential</a:t>
            </a:r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383590" y="9549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fsm.effect.parallel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241" name="Grouper 240"/>
          <p:cNvGrpSpPr/>
          <p:nvPr/>
        </p:nvGrpSpPr>
        <p:grpSpPr>
          <a:xfrm>
            <a:off x="9221226" y="12127174"/>
            <a:ext cx="2798089" cy="775176"/>
            <a:chOff x="1515676" y="3773636"/>
            <a:chExt cx="925522" cy="572544"/>
          </a:xfrm>
        </p:grpSpPr>
        <p:sp>
          <p:nvSpPr>
            <p:cNvPr id="243" name="Rectangle 242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fsm.pseudostate.fork.metamodel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301" name="Connecteur droit avec flèche 300"/>
          <p:cNvCxnSpPr>
            <a:endCxn id="188" idx="1"/>
          </p:cNvCxnSpPr>
          <p:nvPr/>
        </p:nvCxnSpPr>
        <p:spPr>
          <a:xfrm>
            <a:off x="8007127" y="10747502"/>
            <a:ext cx="1217454" cy="109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/>
          <p:cNvCxnSpPr/>
          <p:nvPr/>
        </p:nvCxnSpPr>
        <p:spPr>
          <a:xfrm>
            <a:off x="8008638" y="9439196"/>
            <a:ext cx="1231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/>
          <p:cNvCxnSpPr/>
          <p:nvPr/>
        </p:nvCxnSpPr>
        <p:spPr>
          <a:xfrm>
            <a:off x="8024154" y="12403384"/>
            <a:ext cx="121554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/>
          <p:cNvCxnSpPr>
            <a:endCxn id="338" idx="1"/>
          </p:cNvCxnSpPr>
          <p:nvPr/>
        </p:nvCxnSpPr>
        <p:spPr>
          <a:xfrm>
            <a:off x="8025190" y="13003948"/>
            <a:ext cx="4104373" cy="2243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avec flèche 330"/>
          <p:cNvCxnSpPr/>
          <p:nvPr/>
        </p:nvCxnSpPr>
        <p:spPr>
          <a:xfrm>
            <a:off x="4325656" y="12403384"/>
            <a:ext cx="369849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9395855" y="12532765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fsm.pseudostates.fork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36" name="Grouper 335"/>
          <p:cNvGrpSpPr/>
          <p:nvPr/>
        </p:nvGrpSpPr>
        <p:grpSpPr>
          <a:xfrm>
            <a:off x="12129560" y="12851475"/>
            <a:ext cx="2772066" cy="775176"/>
            <a:chOff x="1515676" y="3773636"/>
            <a:chExt cx="925522" cy="572544"/>
          </a:xfrm>
        </p:grpSpPr>
        <p:sp>
          <p:nvSpPr>
            <p:cNvPr id="337" name="Rectangle 33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fsm.pseudostate.join.metamodel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12304187" y="13257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fsm.pseudostates.join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40" name="Grouper 339"/>
          <p:cNvGrpSpPr/>
          <p:nvPr/>
        </p:nvGrpSpPr>
        <p:grpSpPr>
          <a:xfrm>
            <a:off x="9221229" y="13274859"/>
            <a:ext cx="2798089" cy="775176"/>
            <a:chOff x="1515676" y="3773636"/>
            <a:chExt cx="925522" cy="572544"/>
          </a:xfrm>
        </p:grpSpPr>
        <p:sp>
          <p:nvSpPr>
            <p:cNvPr id="341" name="Rectangle 34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fsm.pseudostate.deep.metamodel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9395858" y="13680450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fsm.pseudostates.deep.aspects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4" name="Connecteur droit avec flèche 343"/>
          <p:cNvCxnSpPr>
            <a:endCxn id="341" idx="1"/>
          </p:cNvCxnSpPr>
          <p:nvPr/>
        </p:nvCxnSpPr>
        <p:spPr>
          <a:xfrm flipV="1">
            <a:off x="8013320" y="13662447"/>
            <a:ext cx="1207909" cy="129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5" name="Grouper 344"/>
          <p:cNvGrpSpPr/>
          <p:nvPr/>
        </p:nvGrpSpPr>
        <p:grpSpPr>
          <a:xfrm>
            <a:off x="12136634" y="13773822"/>
            <a:ext cx="2772066" cy="775176"/>
            <a:chOff x="1515676" y="3773636"/>
            <a:chExt cx="925522" cy="572544"/>
          </a:xfrm>
        </p:grpSpPr>
        <p:sp>
          <p:nvSpPr>
            <p:cNvPr id="346" name="Rectangle 34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fsm.pseudostate.shallow.metamodel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8" name="Rectangle 347"/>
          <p:cNvSpPr/>
          <p:nvPr/>
        </p:nvSpPr>
        <p:spPr>
          <a:xfrm>
            <a:off x="12311261" y="14179413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9" name="Connecteur droit avec flèche 348"/>
          <p:cNvCxnSpPr>
            <a:endCxn id="346" idx="1"/>
          </p:cNvCxnSpPr>
          <p:nvPr/>
        </p:nvCxnSpPr>
        <p:spPr>
          <a:xfrm flipV="1">
            <a:off x="8007127" y="14161410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ouper 349"/>
          <p:cNvGrpSpPr/>
          <p:nvPr/>
        </p:nvGrpSpPr>
        <p:grpSpPr>
          <a:xfrm>
            <a:off x="9247126" y="14355418"/>
            <a:ext cx="2772066" cy="775176"/>
            <a:chOff x="1515676" y="3773636"/>
            <a:chExt cx="925522" cy="572544"/>
          </a:xfrm>
        </p:grpSpPr>
        <p:sp>
          <p:nvSpPr>
            <p:cNvPr id="351" name="Rectangle 35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fsm.pseudostate.junction.metamodel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9421753" y="1476100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54" name="Connecteur droit avec flèche 353"/>
          <p:cNvCxnSpPr>
            <a:endCxn id="351" idx="1"/>
          </p:cNvCxnSpPr>
          <p:nvPr/>
        </p:nvCxnSpPr>
        <p:spPr>
          <a:xfrm>
            <a:off x="8023816" y="14743006"/>
            <a:ext cx="1223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7" name="Grouper 366"/>
          <p:cNvGrpSpPr/>
          <p:nvPr/>
        </p:nvGrpSpPr>
        <p:grpSpPr>
          <a:xfrm>
            <a:off x="1571832" y="14128488"/>
            <a:ext cx="2772066" cy="775176"/>
            <a:chOff x="1515676" y="3773636"/>
            <a:chExt cx="925522" cy="572544"/>
          </a:xfrm>
        </p:grpSpPr>
        <p:sp>
          <p:nvSpPr>
            <p:cNvPr id="368" name="Rectangle 36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9" name="ZoneTexte 368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fsm.trigger.and.metamodel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1746459" y="1453407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fsm.trigger.and.aspects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75" name="Grouper 374"/>
          <p:cNvGrpSpPr/>
          <p:nvPr/>
        </p:nvGrpSpPr>
        <p:grpSpPr>
          <a:xfrm>
            <a:off x="1790241" y="13038011"/>
            <a:ext cx="2772066" cy="775176"/>
            <a:chOff x="1515676" y="3773636"/>
            <a:chExt cx="925522" cy="572544"/>
          </a:xfrm>
        </p:grpSpPr>
        <p:sp>
          <p:nvSpPr>
            <p:cNvPr id="376" name="Rectangle 37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fsm.trigger.not.metamodel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8" name="Rectangle 377"/>
          <p:cNvSpPr/>
          <p:nvPr/>
        </p:nvSpPr>
        <p:spPr>
          <a:xfrm>
            <a:off x="1964868" y="13443602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fsm.trigger.not.aspects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avec flèche 378"/>
          <p:cNvCxnSpPr>
            <a:stCxn id="376" idx="3"/>
          </p:cNvCxnSpPr>
          <p:nvPr/>
        </p:nvCxnSpPr>
        <p:spPr>
          <a:xfrm>
            <a:off x="4562304" y="13425599"/>
            <a:ext cx="3444823" cy="1800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 flipV="1">
            <a:off x="4354664" y="14471312"/>
            <a:ext cx="3670526" cy="507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 398"/>
          <p:cNvCxnSpPr/>
          <p:nvPr/>
        </p:nvCxnSpPr>
        <p:spPr>
          <a:xfrm flipV="1">
            <a:off x="5690412" y="8261487"/>
            <a:ext cx="133327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ZoneTexte 399"/>
          <p:cNvSpPr txBox="1"/>
          <p:nvPr/>
        </p:nvSpPr>
        <p:spPr>
          <a:xfrm>
            <a:off x="5814045" y="7944193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401" name="ZoneTexte 400"/>
          <p:cNvSpPr txBox="1"/>
          <p:nvPr/>
        </p:nvSpPr>
        <p:spPr>
          <a:xfrm>
            <a:off x="6201484" y="6861168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402" name="ZoneTexte 401"/>
          <p:cNvSpPr txBox="1"/>
          <p:nvPr/>
        </p:nvSpPr>
        <p:spPr>
          <a:xfrm>
            <a:off x="6236329" y="7648586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10266564" y="3417259"/>
            <a:ext cx="0" cy="4395876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1310125" y="3723210"/>
            <a:ext cx="0" cy="4453053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2433541" y="4155556"/>
            <a:ext cx="2510" cy="5167159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3162013" y="4445588"/>
            <a:ext cx="0" cy="5233267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1828170" y="9322715"/>
            <a:ext cx="607881" cy="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11824999" y="9678855"/>
            <a:ext cx="1337014" cy="0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 flipH="1">
            <a:off x="13827922" y="3550313"/>
            <a:ext cx="22146" cy="7197189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 flipH="1">
            <a:off x="14598213" y="3850010"/>
            <a:ext cx="25682" cy="7220492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11855509" y="10747502"/>
            <a:ext cx="1972413" cy="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 flipV="1">
            <a:off x="11838468" y="11061992"/>
            <a:ext cx="2759745" cy="8510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ZoneTexte 414"/>
          <p:cNvSpPr txBox="1"/>
          <p:nvPr/>
        </p:nvSpPr>
        <p:spPr>
          <a:xfrm>
            <a:off x="1938105" y="29379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16" name="ZoneTexte 415"/>
          <p:cNvSpPr txBox="1"/>
          <p:nvPr/>
        </p:nvSpPr>
        <p:spPr>
          <a:xfrm>
            <a:off x="1949096" y="327049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417" name="Connecteur droit 416"/>
          <p:cNvCxnSpPr/>
          <p:nvPr/>
        </p:nvCxnSpPr>
        <p:spPr>
          <a:xfrm flipH="1">
            <a:off x="1273820" y="3432863"/>
            <a:ext cx="4318" cy="575475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 flipH="1">
            <a:off x="1278138" y="9227087"/>
            <a:ext cx="7904642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9934120" y="5341750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Ellipse 303"/>
          <p:cNvSpPr/>
          <p:nvPr/>
        </p:nvSpPr>
        <p:spPr>
          <a:xfrm>
            <a:off x="10279718" y="5318751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5" name="Connecteur droit 304"/>
          <p:cNvCxnSpPr/>
          <p:nvPr/>
        </p:nvCxnSpPr>
        <p:spPr>
          <a:xfrm>
            <a:off x="9934120" y="5566607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10279718" y="5543608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9" name="Connecteur droit 308"/>
          <p:cNvCxnSpPr/>
          <p:nvPr/>
        </p:nvCxnSpPr>
        <p:spPr>
          <a:xfrm flipV="1">
            <a:off x="11896186" y="5262653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stCxn id="307" idx="3"/>
          </p:cNvCxnSpPr>
          <p:nvPr/>
        </p:nvCxnSpPr>
        <p:spPr>
          <a:xfrm>
            <a:off x="11896186" y="5347802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 flipV="1">
            <a:off x="11896186" y="5489152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11896186" y="5566607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/>
          <p:nvPr/>
        </p:nvCxnSpPr>
        <p:spPr>
          <a:xfrm flipV="1">
            <a:off x="12138637" y="5293806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riangle isocèle 315"/>
          <p:cNvSpPr/>
          <p:nvPr/>
        </p:nvSpPr>
        <p:spPr>
          <a:xfrm rot="16200000">
            <a:off x="11986267" y="5450737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9409843" y="5190894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448119" y="5849958"/>
            <a:ext cx="4064167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10448120" y="58711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j</a:t>
            </a:r>
            <a:endParaRPr lang="fr-FR" sz="1300" b="1" dirty="0">
              <a:latin typeface="Wingdings 2" charset="2"/>
              <a:cs typeface="Wingdings 2" charset="2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2076327" y="5895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3337866" y="58815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b="1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0651987" y="588158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latin typeface="Optima"/>
                <a:cs typeface="Optima"/>
              </a:rPr>
              <a:t>Classical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2288393" y="590380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BFBFBF"/>
                </a:solidFill>
                <a:latin typeface="Optima"/>
                <a:cs typeface="Optima"/>
              </a:rPr>
              <a:t>UML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3539114" y="58890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BFBFBF"/>
                </a:solidFill>
                <a:latin typeface="Optima"/>
                <a:cs typeface="Optima"/>
              </a:rPr>
              <a:t>Rhapsody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307" name="ZoneTexte 306"/>
          <p:cNvSpPr txBox="1"/>
          <p:nvPr/>
        </p:nvSpPr>
        <p:spPr>
          <a:xfrm>
            <a:off x="10359340" y="5209302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08" name="ZoneTexte 307"/>
          <p:cNvSpPr txBox="1"/>
          <p:nvPr/>
        </p:nvSpPr>
        <p:spPr>
          <a:xfrm>
            <a:off x="10358730" y="5429494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12306870" y="5186292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12305246" y="5435802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419" name="Connecteur droit 418"/>
          <p:cNvCxnSpPr/>
          <p:nvPr/>
        </p:nvCxnSpPr>
        <p:spPr>
          <a:xfrm>
            <a:off x="1611233" y="4034220"/>
            <a:ext cx="23956" cy="1009426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 flipH="1">
            <a:off x="1938105" y="4338337"/>
            <a:ext cx="17566" cy="869967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2295268" y="4655941"/>
            <a:ext cx="0" cy="726872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er 370"/>
          <p:cNvGrpSpPr/>
          <p:nvPr/>
        </p:nvGrpSpPr>
        <p:grpSpPr>
          <a:xfrm>
            <a:off x="2176284" y="11924666"/>
            <a:ext cx="2772066" cy="775176"/>
            <a:chOff x="1515676" y="3773636"/>
            <a:chExt cx="925522" cy="572544"/>
          </a:xfrm>
        </p:grpSpPr>
        <p:sp>
          <p:nvSpPr>
            <p:cNvPr id="372" name="Rectangle 37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3" name="ZoneTexte 372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fsm.trigger.or.metamodel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4" name="Rectangle 373"/>
          <p:cNvSpPr/>
          <p:nvPr/>
        </p:nvSpPr>
        <p:spPr>
          <a:xfrm>
            <a:off x="2350911" y="1233025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fsm.trigger.or.aspects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2" name="Connecteur droit 421"/>
          <p:cNvCxnSpPr/>
          <p:nvPr/>
        </p:nvCxnSpPr>
        <p:spPr>
          <a:xfrm>
            <a:off x="2736084" y="3419130"/>
            <a:ext cx="0" cy="740862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 flipV="1">
            <a:off x="5304415" y="11294759"/>
            <a:ext cx="2722695" cy="109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 flipH="1">
            <a:off x="5129050" y="4195716"/>
            <a:ext cx="10250" cy="8504126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 flipH="1" flipV="1">
            <a:off x="5129051" y="12700794"/>
            <a:ext cx="4086714" cy="3640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3" name="Grouper 362"/>
          <p:cNvGrpSpPr/>
          <p:nvPr/>
        </p:nvGrpSpPr>
        <p:grpSpPr>
          <a:xfrm>
            <a:off x="2506326" y="10827753"/>
            <a:ext cx="2798089" cy="775176"/>
            <a:chOff x="1515676" y="3773636"/>
            <a:chExt cx="925522" cy="572544"/>
          </a:xfrm>
        </p:grpSpPr>
        <p:sp>
          <p:nvSpPr>
            <p:cNvPr id="364" name="Rectangle 363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5" name="ZoneTexte 364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fsm.trigger.simple.metamodel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66" name="Rectangle 365"/>
          <p:cNvSpPr/>
          <p:nvPr/>
        </p:nvSpPr>
        <p:spPr>
          <a:xfrm>
            <a:off x="2680955" y="11233344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fsm.trigger.simple.aspects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8" name="Connecteur droit 427"/>
          <p:cNvCxnSpPr/>
          <p:nvPr/>
        </p:nvCxnSpPr>
        <p:spPr>
          <a:xfrm flipH="1">
            <a:off x="5656760" y="13164879"/>
            <a:ext cx="649446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 flipH="1">
            <a:off x="5656760" y="4247204"/>
            <a:ext cx="10250" cy="89176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 flipH="1">
            <a:off x="6191234" y="4827025"/>
            <a:ext cx="45096" cy="902647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6902789" y="4872260"/>
            <a:ext cx="0" cy="940794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>
            <a:off x="6902789" y="14280203"/>
            <a:ext cx="519975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 flipH="1">
            <a:off x="6201484" y="13853503"/>
            <a:ext cx="298129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er 464"/>
          <p:cNvGrpSpPr/>
          <p:nvPr/>
        </p:nvGrpSpPr>
        <p:grpSpPr>
          <a:xfrm>
            <a:off x="12151227" y="14850436"/>
            <a:ext cx="2772066" cy="775176"/>
            <a:chOff x="1515676" y="3773636"/>
            <a:chExt cx="925522" cy="572544"/>
          </a:xfrm>
        </p:grpSpPr>
        <p:sp>
          <p:nvSpPr>
            <p:cNvPr id="466" name="Rectangle 46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67" name="ZoneTexte 46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fsm.pseudostate.choice.metamodel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12325854" y="15256027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fsm.pseudostates.choice.aspects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69" name="Connecteur droit avec flèche 468"/>
          <p:cNvCxnSpPr>
            <a:endCxn id="466" idx="1"/>
          </p:cNvCxnSpPr>
          <p:nvPr/>
        </p:nvCxnSpPr>
        <p:spPr>
          <a:xfrm flipV="1">
            <a:off x="8021720" y="15238024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7785059" y="4823013"/>
            <a:ext cx="0" cy="1006382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 flipH="1">
            <a:off x="8374768" y="4327841"/>
            <a:ext cx="2692" cy="110608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4" name="Grouper 393"/>
          <p:cNvGrpSpPr/>
          <p:nvPr/>
        </p:nvGrpSpPr>
        <p:grpSpPr>
          <a:xfrm>
            <a:off x="7023685" y="7258687"/>
            <a:ext cx="2798091" cy="1213619"/>
            <a:chOff x="1515676" y="3773636"/>
            <a:chExt cx="925522" cy="572544"/>
          </a:xfrm>
        </p:grpSpPr>
        <p:sp>
          <p:nvSpPr>
            <p:cNvPr id="395" name="Rectangle 39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6" name="ZoneTexte 395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fsm.core.metamodel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7" name="Rectangle 396"/>
          <p:cNvSpPr/>
          <p:nvPr/>
        </p:nvSpPr>
        <p:spPr>
          <a:xfrm>
            <a:off x="7191510" y="7694323"/>
            <a:ext cx="2446063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sm.core.rtc.aspects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7191510" y="8055776"/>
            <a:ext cx="2446062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sm.core.simultaneous.aspects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78" name="Connecteur droit 477"/>
          <p:cNvCxnSpPr/>
          <p:nvPr/>
        </p:nvCxnSpPr>
        <p:spPr>
          <a:xfrm flipH="1">
            <a:off x="7785059" y="14903664"/>
            <a:ext cx="145463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>
            <a:off x="8368911" y="15402992"/>
            <a:ext cx="3767723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3553972" y="3432863"/>
            <a:ext cx="0" cy="5972964"/>
          </a:xfrm>
          <a:prstGeom prst="line">
            <a:avLst/>
          </a:prstGeom>
          <a:ln w="3175" cmpd="sng">
            <a:solidFill>
              <a:srgbClr val="008000">
                <a:alpha val="30000"/>
              </a:srgbClr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4412963" y="3419130"/>
            <a:ext cx="0" cy="70664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/>
          <p:cNvCxnSpPr/>
          <p:nvPr/>
        </p:nvCxnSpPr>
        <p:spPr>
          <a:xfrm flipH="1">
            <a:off x="4412963" y="10485594"/>
            <a:ext cx="4769819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er 492"/>
          <p:cNvGrpSpPr/>
          <p:nvPr/>
        </p:nvGrpSpPr>
        <p:grpSpPr>
          <a:xfrm>
            <a:off x="3013920" y="9405827"/>
            <a:ext cx="2800125" cy="895523"/>
            <a:chOff x="1515676" y="3773636"/>
            <a:chExt cx="925522" cy="422477"/>
          </a:xfrm>
          <a:solidFill>
            <a:srgbClr val="FFFFFF"/>
          </a:solidFill>
        </p:grpSpPr>
        <p:sp>
          <p:nvSpPr>
            <p:cNvPr id="494" name="Rectangle 493"/>
            <p:cNvSpPr/>
            <p:nvPr/>
          </p:nvSpPr>
          <p:spPr>
            <a:xfrm>
              <a:off x="1515676" y="3773636"/>
              <a:ext cx="925521" cy="422477"/>
            </a:xfrm>
            <a:prstGeom prst="rect">
              <a:avLst/>
            </a:prstGeom>
            <a:grpFill/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95" name="ZoneTexte 494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fsm.timedTransitions.metamodel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496" name="Rectangle 495"/>
          <p:cNvSpPr/>
          <p:nvPr/>
        </p:nvSpPr>
        <p:spPr>
          <a:xfrm>
            <a:off x="3181745" y="9841460"/>
            <a:ext cx="2448097" cy="2515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fsm.timedTransitions.aspects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grpSp>
        <p:nvGrpSpPr>
          <p:cNvPr id="386" name="Grouper 385"/>
          <p:cNvGrpSpPr/>
          <p:nvPr/>
        </p:nvGrpSpPr>
        <p:grpSpPr>
          <a:xfrm>
            <a:off x="2895874" y="6991974"/>
            <a:ext cx="2798089" cy="775176"/>
            <a:chOff x="1515676" y="3773636"/>
            <a:chExt cx="925522" cy="572544"/>
          </a:xfrm>
        </p:grpSpPr>
        <p:sp>
          <p:nvSpPr>
            <p:cNvPr id="387" name="Rectangle 38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88" name="ZoneTexte 38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simple.imperative.metamodel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89" name="Rectangle 388"/>
          <p:cNvSpPr/>
          <p:nvPr/>
        </p:nvSpPr>
        <p:spPr>
          <a:xfrm>
            <a:off x="3070503" y="7397565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imple.imperative.aspects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90" name="Grouper 389"/>
          <p:cNvGrpSpPr/>
          <p:nvPr/>
        </p:nvGrpSpPr>
        <p:grpSpPr>
          <a:xfrm>
            <a:off x="2900521" y="8019816"/>
            <a:ext cx="2798089" cy="775176"/>
            <a:chOff x="1515676" y="3773636"/>
            <a:chExt cx="925522" cy="572544"/>
          </a:xfrm>
        </p:grpSpPr>
        <p:sp>
          <p:nvSpPr>
            <p:cNvPr id="391" name="Rectangle 39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2" name="ZoneTexte 39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simple.constraints.metamodel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3075150" y="8425407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simple.constraints.aspects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20384" y="4499856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2442572" y="2356509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1155125" y="235168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41" name="Connecteur droit 540"/>
          <p:cNvCxnSpPr>
            <a:stCxn id="539" idx="0"/>
            <a:endCxn id="218" idx="2"/>
          </p:cNvCxnSpPr>
          <p:nvPr/>
        </p:nvCxnSpPr>
        <p:spPr>
          <a:xfrm flipV="1">
            <a:off x="3037630" y="1977776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eur droit 543"/>
          <p:cNvCxnSpPr>
            <a:stCxn id="540" idx="0"/>
            <a:endCxn id="218" idx="2"/>
          </p:cNvCxnSpPr>
          <p:nvPr/>
        </p:nvCxnSpPr>
        <p:spPr>
          <a:xfrm flipV="1">
            <a:off x="1750183" y="1977776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7" name="Ellipse 546"/>
          <p:cNvSpPr/>
          <p:nvPr/>
        </p:nvSpPr>
        <p:spPr>
          <a:xfrm>
            <a:off x="6739557" y="235650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8" name="Ellipse 547"/>
          <p:cNvSpPr/>
          <p:nvPr/>
        </p:nvSpPr>
        <p:spPr>
          <a:xfrm>
            <a:off x="4337363" y="232218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9" name="Ellipse 548"/>
          <p:cNvSpPr/>
          <p:nvPr/>
        </p:nvSpPr>
        <p:spPr>
          <a:xfrm>
            <a:off x="3009121" y="2313526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50" name="Ellipse 549"/>
          <p:cNvSpPr/>
          <p:nvPr/>
        </p:nvSpPr>
        <p:spPr>
          <a:xfrm>
            <a:off x="1715115" y="231835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551" name="Connecteur droit 550"/>
          <p:cNvCxnSpPr/>
          <p:nvPr/>
        </p:nvCxnSpPr>
        <p:spPr>
          <a:xfrm flipH="1">
            <a:off x="1419105" y="2580586"/>
            <a:ext cx="4318" cy="582681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>
            <a:stCxn id="391" idx="1"/>
          </p:cNvCxnSpPr>
          <p:nvPr/>
        </p:nvCxnSpPr>
        <p:spPr>
          <a:xfrm flipH="1">
            <a:off x="1423424" y="8407404"/>
            <a:ext cx="147709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ZoneTexte 317"/>
          <p:cNvSpPr txBox="1"/>
          <p:nvPr/>
        </p:nvSpPr>
        <p:spPr>
          <a:xfrm>
            <a:off x="1273820" y="518525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cxnSp>
        <p:nvCxnSpPr>
          <p:cNvPr id="557" name="Connecteur droit 556"/>
          <p:cNvCxnSpPr/>
          <p:nvPr/>
        </p:nvCxnSpPr>
        <p:spPr>
          <a:xfrm flipH="1">
            <a:off x="2588156" y="2565700"/>
            <a:ext cx="4318" cy="483186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/>
          <p:cNvCxnSpPr>
            <a:stCxn id="387" idx="1"/>
          </p:cNvCxnSpPr>
          <p:nvPr/>
        </p:nvCxnSpPr>
        <p:spPr>
          <a:xfrm flipH="1">
            <a:off x="2568450" y="7379562"/>
            <a:ext cx="327424" cy="1800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31956" y="3111948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7258" y="4445588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386427" y="5195590"/>
            <a:ext cx="3476813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Optima"/>
                <a:cs typeface="Optima"/>
              </a:rPr>
              <a:t>1. TimedTransitions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not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</a:t>
            </a:r>
          </a:p>
          <a:p>
            <a:r>
              <a:rPr lang="fr-FR" sz="1300" dirty="0" smtClean="0">
                <a:latin typeface="Optima"/>
                <a:cs typeface="Optima"/>
              </a:rPr>
              <a:t>2.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Simultaneous Events</a:t>
            </a:r>
          </a:p>
          <a:p>
            <a:r>
              <a:rPr lang="fr-FR" sz="1300" dirty="0" smtClean="0">
                <a:latin typeface="Optima"/>
                <a:cs typeface="Optima"/>
              </a:rPr>
              <a:t>3. </a:t>
            </a: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>
                <a:latin typeface="Optima"/>
                <a:cs typeface="Optima"/>
              </a:rPr>
              <a:t>4</a:t>
            </a:r>
            <a:r>
              <a:rPr lang="fr-FR" sz="1300" dirty="0" smtClean="0">
                <a:latin typeface="Optima"/>
                <a:cs typeface="Optima"/>
              </a:rPr>
              <a:t>.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 smtClean="0">
                <a:latin typeface="Optima"/>
                <a:cs typeface="Optima"/>
              </a:rPr>
              <a:t>5. </a:t>
            </a: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</p:txBody>
      </p:sp>
      <p:cxnSp>
        <p:nvCxnSpPr>
          <p:cNvPr id="403" name="Connecteur droit 402"/>
          <p:cNvCxnSpPr>
            <a:stCxn id="397" idx="3"/>
          </p:cNvCxnSpPr>
          <p:nvPr/>
        </p:nvCxnSpPr>
        <p:spPr>
          <a:xfrm flipV="1">
            <a:off x="9637573" y="7813135"/>
            <a:ext cx="642145" cy="698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9646114" y="8176263"/>
            <a:ext cx="1652464" cy="6980"/>
          </a:xfrm>
          <a:prstGeom prst="line">
            <a:avLst/>
          </a:prstGeom>
          <a:ln w="6350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/>
          <p:cNvCxnSpPr/>
          <p:nvPr/>
        </p:nvCxnSpPr>
        <p:spPr>
          <a:xfrm flipV="1">
            <a:off x="5814042" y="9841460"/>
            <a:ext cx="2199278" cy="10716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9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413"/>
          <p:cNvSpPr/>
          <p:nvPr/>
        </p:nvSpPr>
        <p:spPr>
          <a:xfrm>
            <a:off x="985062" y="6601104"/>
            <a:ext cx="14196809" cy="945718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5062" y="1149904"/>
            <a:ext cx="14196809" cy="523140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304503" y="1226366"/>
            <a:ext cx="5794238" cy="3880905"/>
          </a:xfrm>
          <a:prstGeom prst="roundRect">
            <a:avLst>
              <a:gd name="adj" fmla="val 574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56449" y="1226365"/>
            <a:ext cx="8183248" cy="3866585"/>
          </a:xfrm>
          <a:prstGeom prst="roundRect">
            <a:avLst>
              <a:gd name="adj" fmla="val 5747"/>
            </a:avLst>
          </a:prstGeom>
          <a:solidFill>
            <a:srgbClr val="FFFBD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5" idx="2"/>
            <a:endCxn id="218" idx="0"/>
          </p:cNvCxnSpPr>
          <p:nvPr/>
        </p:nvCxnSpPr>
        <p:spPr>
          <a:xfrm flipH="1">
            <a:off x="5266763" y="1547670"/>
            <a:ext cx="4037740" cy="22091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298578" y="2009569"/>
            <a:ext cx="2075210" cy="203482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Operational Semantics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5351" y="1338479"/>
            <a:ext cx="1998304" cy="20919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318885" y="1347360"/>
            <a:ext cx="1984770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b="1" i="1" dirty="0" smtClean="0">
                <a:latin typeface="Optima"/>
                <a:cs typeface="Optima"/>
              </a:rPr>
              <a:t>State Machines</a:t>
            </a:r>
            <a:endParaRPr lang="en-US" sz="1100" b="1" i="1" dirty="0">
              <a:latin typeface="Optima"/>
              <a:cs typeface="Optim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4921" y="2350302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TransitionsDef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" name="Connecteur droit 21"/>
          <p:cNvCxnSpPr>
            <a:stCxn id="18" idx="0"/>
            <a:endCxn id="218" idx="2"/>
          </p:cNvCxnSpPr>
          <p:nvPr/>
        </p:nvCxnSpPr>
        <p:spPr>
          <a:xfrm flipV="1">
            <a:off x="4349979" y="1977776"/>
            <a:ext cx="916784" cy="37252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82722" y="2571972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Events Dispatching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09843" y="2574357"/>
            <a:ext cx="1019347" cy="226346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Didot"/>
                <a:cs typeface="Didot"/>
              </a:rPr>
              <a:t>Zero</a:t>
            </a:r>
            <a:r>
              <a:rPr lang="fr-FR" sz="1100" dirty="0" smtClean="0">
                <a:solidFill>
                  <a:schemeClr val="tx1"/>
                </a:solidFill>
                <a:latin typeface="Didot"/>
                <a:cs typeface="Didot"/>
              </a:rPr>
              <a:t>-Time</a:t>
            </a:r>
            <a:endParaRPr lang="fr-FR" sz="1100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cxnSp>
        <p:nvCxnSpPr>
          <p:cNvPr id="38" name="Connecteur droit 37"/>
          <p:cNvCxnSpPr>
            <a:stCxn id="15" idx="2"/>
            <a:endCxn id="13" idx="0"/>
          </p:cNvCxnSpPr>
          <p:nvPr/>
        </p:nvCxnSpPr>
        <p:spPr>
          <a:xfrm>
            <a:off x="9304503" y="1547670"/>
            <a:ext cx="3031680" cy="4618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34" idx="0"/>
            <a:endCxn id="13" idx="2"/>
          </p:cNvCxnSpPr>
          <p:nvPr/>
        </p:nvCxnSpPr>
        <p:spPr>
          <a:xfrm flipV="1">
            <a:off x="11342654" y="2213051"/>
            <a:ext cx="993529" cy="3589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6" idx="0"/>
            <a:endCxn id="13" idx="2"/>
          </p:cNvCxnSpPr>
          <p:nvPr/>
        </p:nvCxnSpPr>
        <p:spPr>
          <a:xfrm flipV="1">
            <a:off x="9919517" y="2213051"/>
            <a:ext cx="2416666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12892" y="3105694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60" name="Connecteur droit 59"/>
          <p:cNvCxnSpPr>
            <a:stCxn id="18" idx="2"/>
            <a:endCxn id="56" idx="0"/>
          </p:cNvCxnSpPr>
          <p:nvPr/>
        </p:nvCxnSpPr>
        <p:spPr>
          <a:xfrm flipH="1">
            <a:off x="1565195" y="2559493"/>
            <a:ext cx="2784784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523682" y="306011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5482" y="3186508"/>
            <a:ext cx="1319863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9649562" y="3201997"/>
            <a:ext cx="1380824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latin typeface="Optima"/>
                <a:cs typeface="Optima"/>
              </a:rPr>
              <a:t>Run-To-Completion</a:t>
            </a:r>
            <a:endParaRPr lang="en-US" sz="1100" dirty="0">
              <a:latin typeface="Optima"/>
              <a:cs typeface="Opti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627951" y="3478672"/>
            <a:ext cx="1399287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 dirty="0">
              <a:solidFill>
                <a:schemeClr val="tx1"/>
              </a:solidFill>
              <a:latin typeface="Didot"/>
              <a:cs typeface="Didot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0557397" y="3488792"/>
            <a:ext cx="1494601" cy="1692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FBFBF"/>
                </a:solidFill>
                <a:latin typeface="Optima"/>
                <a:cs typeface="Optima"/>
              </a:rPr>
              <a:t>Simultaneous Events</a:t>
            </a:r>
            <a:endParaRPr lang="en-US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68" name="Connecteur droit 67"/>
          <p:cNvCxnSpPr>
            <a:stCxn id="66" idx="0"/>
            <a:endCxn id="34" idx="2"/>
          </p:cNvCxnSpPr>
          <p:nvPr/>
        </p:nvCxnSpPr>
        <p:spPr>
          <a:xfrm flipV="1">
            <a:off x="11327595" y="2800477"/>
            <a:ext cx="15059" cy="67819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64" idx="0"/>
            <a:endCxn id="34" idx="2"/>
          </p:cNvCxnSpPr>
          <p:nvPr/>
        </p:nvCxnSpPr>
        <p:spPr>
          <a:xfrm flipV="1">
            <a:off x="10335414" y="2800477"/>
            <a:ext cx="1007240" cy="38603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orme libre 73"/>
          <p:cNvSpPr/>
          <p:nvPr/>
        </p:nvSpPr>
        <p:spPr>
          <a:xfrm>
            <a:off x="11192019" y="2864005"/>
            <a:ext cx="150635" cy="12815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3132235" y="3105694"/>
            <a:ext cx="843473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Timed</a:t>
            </a:r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 Transitions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96" name="Connecteur droit 95"/>
          <p:cNvCxnSpPr>
            <a:stCxn id="18" idx="2"/>
            <a:endCxn id="94" idx="0"/>
          </p:cNvCxnSpPr>
          <p:nvPr/>
        </p:nvCxnSpPr>
        <p:spPr>
          <a:xfrm flipH="1">
            <a:off x="2568449" y="2559493"/>
            <a:ext cx="1781530" cy="552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18" idx="2"/>
            <a:endCxn id="95" idx="0"/>
          </p:cNvCxnSpPr>
          <p:nvPr/>
        </p:nvCxnSpPr>
        <p:spPr>
          <a:xfrm flipH="1">
            <a:off x="3553972" y="2559493"/>
            <a:ext cx="796007" cy="54620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423423" y="3823867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AND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24144" y="4127984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NOT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05" name="Connecteur droit 104"/>
          <p:cNvCxnSpPr>
            <a:stCxn id="102" idx="0"/>
            <a:endCxn id="94" idx="2"/>
          </p:cNvCxnSpPr>
          <p:nvPr/>
        </p:nvCxnSpPr>
        <p:spPr>
          <a:xfrm flipV="1">
            <a:off x="1693674" y="3439117"/>
            <a:ext cx="874775" cy="3847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3" idx="0"/>
            <a:endCxn id="94" idx="2"/>
          </p:cNvCxnSpPr>
          <p:nvPr/>
        </p:nvCxnSpPr>
        <p:spPr>
          <a:xfrm flipV="1">
            <a:off x="2094395" y="3439117"/>
            <a:ext cx="474054" cy="6888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4" idx="0"/>
            <a:endCxn id="94" idx="2"/>
          </p:cNvCxnSpPr>
          <p:nvPr/>
        </p:nvCxnSpPr>
        <p:spPr>
          <a:xfrm flipV="1">
            <a:off x="2417509" y="3439117"/>
            <a:ext cx="150940" cy="100647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194169" y="2398501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StatesDef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235668" y="3111948"/>
            <a:ext cx="90460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Composite</a:t>
            </a:r>
          </a:p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States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2530649" y="3073791"/>
            <a:ext cx="75600" cy="76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2839162" y="29520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2843304" y="31189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2850153" y="32845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1939527" y="310569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29" name="ZoneTexte 128"/>
          <p:cNvSpPr txBox="1"/>
          <p:nvPr/>
        </p:nvSpPr>
        <p:spPr>
          <a:xfrm>
            <a:off x="1891318" y="36962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211447" y="389283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2625655" y="440450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896149" y="385341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921540" y="314146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36" name="Ellipse 135"/>
          <p:cNvSpPr/>
          <p:nvPr/>
        </p:nvSpPr>
        <p:spPr>
          <a:xfrm>
            <a:off x="3536686" y="307115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37" name="Triangle isocèle 136"/>
          <p:cNvSpPr/>
          <p:nvPr/>
        </p:nvSpPr>
        <p:spPr>
          <a:xfrm rot="2346251">
            <a:off x="2346193" y="3420567"/>
            <a:ext cx="276105" cy="255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/>
          <p:cNvSpPr/>
          <p:nvPr/>
        </p:nvSpPr>
        <p:spPr>
          <a:xfrm>
            <a:off x="6236330" y="2947295"/>
            <a:ext cx="11050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Pseudo-states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38003" y="3886836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Fork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331196" y="3879367"/>
            <a:ext cx="515280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Join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99252" y="3912054"/>
            <a:ext cx="695358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History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855616" y="4006672"/>
            <a:ext cx="795486" cy="321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Choice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776824" y="4567486"/>
            <a:ext cx="66817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652064" y="4559097"/>
            <a:ext cx="751136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Shallow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155" name="Connecteur droit 154"/>
          <p:cNvCxnSpPr>
            <a:stCxn id="141" idx="0"/>
            <a:endCxn id="139" idx="2"/>
          </p:cNvCxnSpPr>
          <p:nvPr/>
        </p:nvCxnSpPr>
        <p:spPr>
          <a:xfrm flipV="1">
            <a:off x="4995643" y="3274464"/>
            <a:ext cx="1793230" cy="61237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42" idx="0"/>
            <a:endCxn id="139" idx="2"/>
          </p:cNvCxnSpPr>
          <p:nvPr/>
        </p:nvCxnSpPr>
        <p:spPr>
          <a:xfrm flipV="1">
            <a:off x="5588836" y="3274464"/>
            <a:ext cx="1200037" cy="6049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>
            <a:stCxn id="146" idx="0"/>
            <a:endCxn id="139" idx="2"/>
          </p:cNvCxnSpPr>
          <p:nvPr/>
        </p:nvCxnSpPr>
        <p:spPr>
          <a:xfrm flipV="1">
            <a:off x="6646931" y="3274464"/>
            <a:ext cx="141942" cy="63759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47" idx="0"/>
            <a:endCxn id="139" idx="2"/>
          </p:cNvCxnSpPr>
          <p:nvPr/>
        </p:nvCxnSpPr>
        <p:spPr>
          <a:xfrm flipH="1" flipV="1">
            <a:off x="6788873" y="3274464"/>
            <a:ext cx="1234943" cy="122539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>
            <a:stCxn id="148" idx="0"/>
            <a:endCxn id="139" idx="2"/>
          </p:cNvCxnSpPr>
          <p:nvPr/>
        </p:nvCxnSpPr>
        <p:spPr>
          <a:xfrm flipH="1" flipV="1">
            <a:off x="6788873" y="3274464"/>
            <a:ext cx="1464486" cy="73220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riangle isocèle 172"/>
          <p:cNvSpPr/>
          <p:nvPr/>
        </p:nvSpPr>
        <p:spPr>
          <a:xfrm rot="287797">
            <a:off x="6159470" y="3270392"/>
            <a:ext cx="1255945" cy="2652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ZoneTexte 176"/>
          <p:cNvSpPr txBox="1"/>
          <p:nvPr/>
        </p:nvSpPr>
        <p:spPr>
          <a:xfrm>
            <a:off x="4541739" y="417419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52217" y="417277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694545" y="417019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83" name="ZoneTexte 182"/>
          <p:cNvSpPr txBox="1"/>
          <p:nvPr/>
        </p:nvSpPr>
        <p:spPr>
          <a:xfrm>
            <a:off x="5131405" y="417224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5441883" y="41708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284211" y="416825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cxnSp>
        <p:nvCxnSpPr>
          <p:cNvPr id="186" name="Connecteur droit 185"/>
          <p:cNvCxnSpPr>
            <a:stCxn id="114" idx="2"/>
            <a:endCxn id="115" idx="0"/>
          </p:cNvCxnSpPr>
          <p:nvPr/>
        </p:nvCxnSpPr>
        <p:spPr>
          <a:xfrm flipH="1">
            <a:off x="4687971" y="2607692"/>
            <a:ext cx="2101256" cy="50425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stCxn id="114" idx="2"/>
            <a:endCxn id="139" idx="0"/>
          </p:cNvCxnSpPr>
          <p:nvPr/>
        </p:nvCxnSpPr>
        <p:spPr>
          <a:xfrm flipH="1">
            <a:off x="6788873" y="2607692"/>
            <a:ext cx="354" cy="33960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Ellipse 193"/>
          <p:cNvSpPr/>
          <p:nvPr/>
        </p:nvSpPr>
        <p:spPr>
          <a:xfrm>
            <a:off x="6739557" y="2897455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96" name="Ellipse 195"/>
          <p:cNvSpPr/>
          <p:nvPr/>
        </p:nvSpPr>
        <p:spPr>
          <a:xfrm>
            <a:off x="4668537" y="3080809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197" name="Connecteur droit 196"/>
          <p:cNvCxnSpPr>
            <a:stCxn id="151" idx="0"/>
            <a:endCxn id="146" idx="2"/>
          </p:cNvCxnSpPr>
          <p:nvPr/>
        </p:nvCxnSpPr>
        <p:spPr>
          <a:xfrm flipH="1" flipV="1">
            <a:off x="6646931" y="4239223"/>
            <a:ext cx="380701" cy="31987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>
            <a:stCxn id="150" idx="0"/>
            <a:endCxn id="146" idx="2"/>
          </p:cNvCxnSpPr>
          <p:nvPr/>
        </p:nvCxnSpPr>
        <p:spPr>
          <a:xfrm flipV="1">
            <a:off x="6110911" y="4239223"/>
            <a:ext cx="536020" cy="3282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riangle isocèle 202"/>
          <p:cNvSpPr/>
          <p:nvPr/>
        </p:nvSpPr>
        <p:spPr>
          <a:xfrm>
            <a:off x="6436775" y="4230281"/>
            <a:ext cx="373465" cy="1495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ZoneTexte 203"/>
          <p:cNvSpPr txBox="1"/>
          <p:nvPr/>
        </p:nvSpPr>
        <p:spPr>
          <a:xfrm>
            <a:off x="5624329" y="484586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5915343" y="484847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5777135" y="4848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7009681" y="48303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7174176" y="4836758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09" name="ZoneTexte 208"/>
          <p:cNvSpPr txBox="1"/>
          <p:nvPr/>
        </p:nvSpPr>
        <p:spPr>
          <a:xfrm>
            <a:off x="7769306" y="479235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8078848" y="478800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7931842" y="478421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12" name="ZoneTexte 211"/>
          <p:cNvSpPr txBox="1"/>
          <p:nvPr/>
        </p:nvSpPr>
        <p:spPr>
          <a:xfrm>
            <a:off x="8586409" y="3936217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589595" y="408803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71705" y="1768585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Abstract Syntax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20" name="Connecteur droit 219"/>
          <p:cNvCxnSpPr>
            <a:stCxn id="114" idx="0"/>
            <a:endCxn id="218" idx="2"/>
          </p:cNvCxnSpPr>
          <p:nvPr/>
        </p:nvCxnSpPr>
        <p:spPr>
          <a:xfrm flipH="1" flipV="1">
            <a:off x="5266763" y="1977776"/>
            <a:ext cx="1522464" cy="42072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ZoneTexte 222"/>
          <p:cNvSpPr txBox="1"/>
          <p:nvPr/>
        </p:nvSpPr>
        <p:spPr>
          <a:xfrm>
            <a:off x="5079274" y="292601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083416" y="3092930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25" name="ZoneTexte 224"/>
          <p:cNvSpPr txBox="1"/>
          <p:nvPr/>
        </p:nvSpPr>
        <p:spPr>
          <a:xfrm>
            <a:off x="5090265" y="325852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2304307" y="2564512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Effect</a:t>
            </a:r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 Schedule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1995093" y="3908415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Sequential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2785723" y="4228529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Parallel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3754916" y="2574357"/>
            <a:ext cx="1019347" cy="36150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 smtClean="0">
                <a:solidFill>
                  <a:schemeClr val="tx1"/>
                </a:solidFill>
                <a:latin typeface="Optima"/>
                <a:cs typeface="Optima"/>
              </a:rPr>
              <a:t>Transition </a:t>
            </a:r>
            <a:r>
              <a:rPr lang="fr-FR" sz="1100" i="1" dirty="0" err="1" smtClean="0">
                <a:solidFill>
                  <a:schemeClr val="tx1"/>
                </a:solidFill>
                <a:latin typeface="Optima"/>
                <a:cs typeface="Optima"/>
              </a:rPr>
              <a:t>Priority</a:t>
            </a:r>
            <a:endParaRPr lang="fr-FR" sz="1100" i="1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239" name="Connecteur droit 238"/>
          <p:cNvCxnSpPr>
            <a:stCxn id="236" idx="0"/>
            <a:endCxn id="233" idx="2"/>
          </p:cNvCxnSpPr>
          <p:nvPr/>
        </p:nvCxnSpPr>
        <p:spPr>
          <a:xfrm flipH="1" flipV="1">
            <a:off x="12813981" y="2926015"/>
            <a:ext cx="348032" cy="13025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>
            <a:stCxn id="234" idx="0"/>
            <a:endCxn id="233" idx="2"/>
          </p:cNvCxnSpPr>
          <p:nvPr/>
        </p:nvCxnSpPr>
        <p:spPr>
          <a:xfrm flipV="1">
            <a:off x="12436051" y="2926015"/>
            <a:ext cx="377930" cy="98240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13431293" y="3308594"/>
            <a:ext cx="881915" cy="228505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Deepest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4221923" y="3628708"/>
            <a:ext cx="752579" cy="227070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rgbClr val="BFBFBF"/>
                </a:solidFill>
                <a:latin typeface="Optima"/>
                <a:cs typeface="Optima"/>
              </a:rPr>
              <a:t>Highest</a:t>
            </a:r>
            <a:endParaRPr lang="fr-FR" sz="11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247" name="Connecteur droit 246"/>
          <p:cNvCxnSpPr>
            <a:stCxn id="246" idx="0"/>
            <a:endCxn id="238" idx="2"/>
          </p:cNvCxnSpPr>
          <p:nvPr/>
        </p:nvCxnSpPr>
        <p:spPr>
          <a:xfrm flipH="1" flipV="1">
            <a:off x="14264590" y="2935860"/>
            <a:ext cx="333623" cy="69284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>
            <a:stCxn id="245" idx="0"/>
            <a:endCxn id="238" idx="2"/>
          </p:cNvCxnSpPr>
          <p:nvPr/>
        </p:nvCxnSpPr>
        <p:spPr>
          <a:xfrm flipV="1">
            <a:off x="13872251" y="2935860"/>
            <a:ext cx="392339" cy="37273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33" idx="0"/>
            <a:endCxn id="13" idx="2"/>
          </p:cNvCxnSpPr>
          <p:nvPr/>
        </p:nvCxnSpPr>
        <p:spPr>
          <a:xfrm flipH="1" flipV="1">
            <a:off x="12336183" y="2213051"/>
            <a:ext cx="477798" cy="35146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stCxn id="238" idx="0"/>
            <a:endCxn id="13" idx="2"/>
          </p:cNvCxnSpPr>
          <p:nvPr/>
        </p:nvCxnSpPr>
        <p:spPr>
          <a:xfrm flipH="1" flipV="1">
            <a:off x="12336183" y="2213051"/>
            <a:ext cx="1928407" cy="36130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orme libre 275"/>
          <p:cNvSpPr/>
          <p:nvPr/>
        </p:nvSpPr>
        <p:spPr>
          <a:xfrm rot="20229065">
            <a:off x="14182656" y="2996999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Forme libre 276"/>
          <p:cNvSpPr/>
          <p:nvPr/>
        </p:nvSpPr>
        <p:spPr>
          <a:xfrm rot="20229065">
            <a:off x="12744318" y="3128330"/>
            <a:ext cx="129809" cy="103562"/>
          </a:xfrm>
          <a:custGeom>
            <a:avLst/>
            <a:gdLst>
              <a:gd name="connsiteX0" fmla="*/ 0 w 178246"/>
              <a:gd name="connsiteY0" fmla="*/ 0 h 128152"/>
              <a:gd name="connsiteX1" fmla="*/ 35649 w 178246"/>
              <a:gd name="connsiteY1" fmla="*/ 115860 h 128152"/>
              <a:gd name="connsiteX2" fmla="*/ 178246 w 178246"/>
              <a:gd name="connsiteY2" fmla="*/ 124772 h 12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46" h="128152">
                <a:moveTo>
                  <a:pt x="0" y="0"/>
                </a:moveTo>
                <a:cubicBezTo>
                  <a:pt x="2970" y="47532"/>
                  <a:pt x="5941" y="95065"/>
                  <a:pt x="35649" y="115860"/>
                </a:cubicBezTo>
                <a:cubicBezTo>
                  <a:pt x="65357" y="136655"/>
                  <a:pt x="178246" y="124772"/>
                  <a:pt x="178246" y="124772"/>
                </a:cubicBezTo>
              </a:path>
            </a:pathLst>
          </a:cu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Texte 277"/>
          <p:cNvSpPr txBox="1"/>
          <p:nvPr/>
        </p:nvSpPr>
        <p:spPr>
          <a:xfrm>
            <a:off x="9780439" y="2729135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0" name="ZoneTexte 279"/>
          <p:cNvSpPr txBox="1"/>
          <p:nvPr/>
        </p:nvSpPr>
        <p:spPr>
          <a:xfrm>
            <a:off x="9712137" y="336924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1" name="ZoneTexte 280"/>
          <p:cNvSpPr txBox="1"/>
          <p:nvPr/>
        </p:nvSpPr>
        <p:spPr>
          <a:xfrm>
            <a:off x="9558377" y="33626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3" name="ZoneTexte 282"/>
          <p:cNvSpPr txBox="1"/>
          <p:nvPr/>
        </p:nvSpPr>
        <p:spPr>
          <a:xfrm>
            <a:off x="12076922" y="409306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4" name="ZoneTexte 283"/>
          <p:cNvSpPr txBox="1"/>
          <p:nvPr/>
        </p:nvSpPr>
        <p:spPr>
          <a:xfrm>
            <a:off x="11905668" y="409010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5" name="ZoneTexte 284"/>
          <p:cNvSpPr txBox="1"/>
          <p:nvPr/>
        </p:nvSpPr>
        <p:spPr>
          <a:xfrm>
            <a:off x="12881982" y="440762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13827922" y="3495961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13656139" y="34853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289" name="ZoneTexte 288"/>
          <p:cNvSpPr txBox="1"/>
          <p:nvPr/>
        </p:nvSpPr>
        <p:spPr>
          <a:xfrm>
            <a:off x="14458149" y="380964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321" name="Ellipse 320"/>
          <p:cNvSpPr/>
          <p:nvPr/>
        </p:nvSpPr>
        <p:spPr>
          <a:xfrm>
            <a:off x="9913691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2" name="Ellipse 321"/>
          <p:cNvSpPr/>
          <p:nvPr/>
        </p:nvSpPr>
        <p:spPr>
          <a:xfrm>
            <a:off x="11310125" y="2536200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3" name="Ellipse 322"/>
          <p:cNvSpPr/>
          <p:nvPr/>
        </p:nvSpPr>
        <p:spPr>
          <a:xfrm>
            <a:off x="12776181" y="2526355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324" name="Ellipse 323"/>
          <p:cNvSpPr/>
          <p:nvPr/>
        </p:nvSpPr>
        <p:spPr>
          <a:xfrm>
            <a:off x="14204677" y="2532701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3" name="Ellipse 162"/>
          <p:cNvSpPr/>
          <p:nvPr/>
        </p:nvSpPr>
        <p:spPr>
          <a:xfrm>
            <a:off x="5295037" y="174130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12306870" y="197141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10994034" y="3667556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grpSp>
        <p:nvGrpSpPr>
          <p:cNvPr id="187" name="Grouper 186"/>
          <p:cNvGrpSpPr/>
          <p:nvPr/>
        </p:nvGrpSpPr>
        <p:grpSpPr>
          <a:xfrm>
            <a:off x="9224581" y="10151598"/>
            <a:ext cx="2798091" cy="1213619"/>
            <a:chOff x="1515676" y="3773636"/>
            <a:chExt cx="925522" cy="572544"/>
          </a:xfrm>
        </p:grpSpPr>
        <p:sp>
          <p:nvSpPr>
            <p:cNvPr id="188" name="Rectangle 18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sm.composite.metamodel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195" name="Connecteur droit avec flèche 194"/>
          <p:cNvCxnSpPr/>
          <p:nvPr/>
        </p:nvCxnSpPr>
        <p:spPr>
          <a:xfrm flipV="1">
            <a:off x="8007127" y="8476374"/>
            <a:ext cx="518" cy="676513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8033231" y="8524703"/>
            <a:ext cx="57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Wingdings 3" charset="2"/>
                <a:cs typeface="Wingdings 3" charset="2"/>
              </a:rPr>
              <a:t>r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199" name="ZoneTexte 198"/>
          <p:cNvSpPr txBox="1"/>
          <p:nvPr/>
        </p:nvSpPr>
        <p:spPr>
          <a:xfrm>
            <a:off x="8021496" y="8795521"/>
            <a:ext cx="10061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latin typeface="Optima"/>
                <a:cs typeface="Optima"/>
              </a:rPr>
              <a:t>extension</a:t>
            </a:r>
            <a:endParaRPr lang="fr-FR" sz="1500" b="1" dirty="0">
              <a:latin typeface="Optima"/>
              <a:cs typeface="Optima"/>
            </a:endParaRPr>
          </a:p>
        </p:txBody>
      </p:sp>
      <p:cxnSp>
        <p:nvCxnSpPr>
          <p:cNvPr id="201" name="Connecteur droit avec flèche 200"/>
          <p:cNvCxnSpPr/>
          <p:nvPr/>
        </p:nvCxnSpPr>
        <p:spPr>
          <a:xfrm>
            <a:off x="5684258" y="7475706"/>
            <a:ext cx="1339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ZoneTexte 201"/>
          <p:cNvSpPr txBox="1"/>
          <p:nvPr/>
        </p:nvSpPr>
        <p:spPr>
          <a:xfrm>
            <a:off x="5798539" y="7163504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2406" y="10587234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fsm.composite.deepest.aspects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392406" y="10948687"/>
            <a:ext cx="2446062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fsm.composite.highest.aspects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grpSp>
        <p:nvGrpSpPr>
          <p:cNvPr id="226" name="Grouper 225"/>
          <p:cNvGrpSpPr/>
          <p:nvPr/>
        </p:nvGrpSpPr>
        <p:grpSpPr>
          <a:xfrm>
            <a:off x="9215765" y="8751977"/>
            <a:ext cx="2800125" cy="1213619"/>
            <a:chOff x="1515676" y="3773636"/>
            <a:chExt cx="925522" cy="572544"/>
          </a:xfrm>
        </p:grpSpPr>
        <p:sp>
          <p:nvSpPr>
            <p:cNvPr id="227" name="Rectangle 22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28" name="ZoneTexte 227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tima"/>
                  <a:cs typeface="Optima"/>
                </a:rPr>
                <a:t>f</a:t>
              </a:r>
              <a:r>
                <a:rPr lang="en-US" sz="1200" dirty="0" err="1" smtClean="0">
                  <a:latin typeface="Optima"/>
                  <a:cs typeface="Optima"/>
                </a:rPr>
                <a:t>sm.effect.metamodel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229" name="Rectangle 228"/>
          <p:cNvSpPr/>
          <p:nvPr/>
        </p:nvSpPr>
        <p:spPr>
          <a:xfrm>
            <a:off x="9383590" y="9187613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fsm.effect.sequential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9383590" y="9549066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fsm.effect.parallel</a:t>
            </a:r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grpSp>
        <p:nvGrpSpPr>
          <p:cNvPr id="241" name="Grouper 240"/>
          <p:cNvGrpSpPr/>
          <p:nvPr/>
        </p:nvGrpSpPr>
        <p:grpSpPr>
          <a:xfrm>
            <a:off x="9221226" y="12127174"/>
            <a:ext cx="2798089" cy="775176"/>
            <a:chOff x="1515676" y="3773636"/>
            <a:chExt cx="925522" cy="572544"/>
          </a:xfrm>
        </p:grpSpPr>
        <p:sp>
          <p:nvSpPr>
            <p:cNvPr id="243" name="Rectangle 242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fsm.pseudostate.fork.metamodel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cxnSp>
        <p:nvCxnSpPr>
          <p:cNvPr id="301" name="Connecteur droit avec flèche 300"/>
          <p:cNvCxnSpPr>
            <a:endCxn id="188" idx="1"/>
          </p:cNvCxnSpPr>
          <p:nvPr/>
        </p:nvCxnSpPr>
        <p:spPr>
          <a:xfrm>
            <a:off x="8007127" y="10747502"/>
            <a:ext cx="1217454" cy="109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avec flèche 318"/>
          <p:cNvCxnSpPr/>
          <p:nvPr/>
        </p:nvCxnSpPr>
        <p:spPr>
          <a:xfrm>
            <a:off x="8008638" y="9439196"/>
            <a:ext cx="1231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319"/>
          <p:cNvCxnSpPr/>
          <p:nvPr/>
        </p:nvCxnSpPr>
        <p:spPr>
          <a:xfrm>
            <a:off x="8024154" y="12403384"/>
            <a:ext cx="1215543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324"/>
          <p:cNvCxnSpPr>
            <a:endCxn id="338" idx="1"/>
          </p:cNvCxnSpPr>
          <p:nvPr/>
        </p:nvCxnSpPr>
        <p:spPr>
          <a:xfrm>
            <a:off x="8025190" y="13003948"/>
            <a:ext cx="4104373" cy="2243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avec flèche 330"/>
          <p:cNvCxnSpPr/>
          <p:nvPr/>
        </p:nvCxnSpPr>
        <p:spPr>
          <a:xfrm>
            <a:off x="4325656" y="12403384"/>
            <a:ext cx="3698498" cy="0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9395855" y="12532765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fsm.pseudostates.fork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36" name="Grouper 335"/>
          <p:cNvGrpSpPr/>
          <p:nvPr/>
        </p:nvGrpSpPr>
        <p:grpSpPr>
          <a:xfrm>
            <a:off x="12129560" y="12851475"/>
            <a:ext cx="2772066" cy="775176"/>
            <a:chOff x="1515676" y="3773636"/>
            <a:chExt cx="925522" cy="572544"/>
          </a:xfrm>
        </p:grpSpPr>
        <p:sp>
          <p:nvSpPr>
            <p:cNvPr id="337" name="Rectangle 33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38" name="ZoneTexte 33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fsm.pseudostate.join.metamodel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12304187" y="13257066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fsm.pseudostates.join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40" name="Grouper 339"/>
          <p:cNvGrpSpPr/>
          <p:nvPr/>
        </p:nvGrpSpPr>
        <p:grpSpPr>
          <a:xfrm>
            <a:off x="9221229" y="13274859"/>
            <a:ext cx="2798089" cy="775176"/>
            <a:chOff x="1515676" y="3773636"/>
            <a:chExt cx="925522" cy="572544"/>
          </a:xfrm>
        </p:grpSpPr>
        <p:sp>
          <p:nvSpPr>
            <p:cNvPr id="341" name="Rectangle 34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2" name="ZoneTexte 34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fsm.pseudostate.deep.metamodel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9395858" y="13680450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fsm.pseudostates.deep.aspects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4" name="Connecteur droit avec flèche 343"/>
          <p:cNvCxnSpPr>
            <a:endCxn id="341" idx="1"/>
          </p:cNvCxnSpPr>
          <p:nvPr/>
        </p:nvCxnSpPr>
        <p:spPr>
          <a:xfrm flipV="1">
            <a:off x="8013320" y="13662447"/>
            <a:ext cx="1207909" cy="129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5" name="Grouper 344"/>
          <p:cNvGrpSpPr/>
          <p:nvPr/>
        </p:nvGrpSpPr>
        <p:grpSpPr>
          <a:xfrm>
            <a:off x="12136634" y="13773822"/>
            <a:ext cx="2772066" cy="775176"/>
            <a:chOff x="1515676" y="3773636"/>
            <a:chExt cx="925522" cy="572544"/>
          </a:xfrm>
        </p:grpSpPr>
        <p:sp>
          <p:nvSpPr>
            <p:cNvPr id="346" name="Rectangle 34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fsm.pseudostate.shallow.metamodel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48" name="Rectangle 347"/>
          <p:cNvSpPr/>
          <p:nvPr/>
        </p:nvSpPr>
        <p:spPr>
          <a:xfrm>
            <a:off x="12311261" y="14179413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49" name="Connecteur droit avec flèche 348"/>
          <p:cNvCxnSpPr>
            <a:endCxn id="346" idx="1"/>
          </p:cNvCxnSpPr>
          <p:nvPr/>
        </p:nvCxnSpPr>
        <p:spPr>
          <a:xfrm flipV="1">
            <a:off x="8007127" y="14161410"/>
            <a:ext cx="4129507" cy="348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0" name="Grouper 349"/>
          <p:cNvGrpSpPr/>
          <p:nvPr/>
        </p:nvGrpSpPr>
        <p:grpSpPr>
          <a:xfrm>
            <a:off x="9247126" y="14355418"/>
            <a:ext cx="2772066" cy="775176"/>
            <a:chOff x="1515676" y="3773636"/>
            <a:chExt cx="925522" cy="572544"/>
          </a:xfrm>
        </p:grpSpPr>
        <p:sp>
          <p:nvSpPr>
            <p:cNvPr id="351" name="Rectangle 35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fsm.pseudostate.junction.metamodel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53" name="Rectangle 352"/>
          <p:cNvSpPr/>
          <p:nvPr/>
        </p:nvSpPr>
        <p:spPr>
          <a:xfrm>
            <a:off x="9421753" y="1476100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fsm.pseudostates.shallow</a:t>
            </a:r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354" name="Connecteur droit avec flèche 353"/>
          <p:cNvCxnSpPr>
            <a:endCxn id="351" idx="1"/>
          </p:cNvCxnSpPr>
          <p:nvPr/>
        </p:nvCxnSpPr>
        <p:spPr>
          <a:xfrm>
            <a:off x="8023816" y="14743006"/>
            <a:ext cx="1223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7" name="Grouper 366"/>
          <p:cNvGrpSpPr/>
          <p:nvPr/>
        </p:nvGrpSpPr>
        <p:grpSpPr>
          <a:xfrm>
            <a:off x="1571832" y="14128488"/>
            <a:ext cx="2772066" cy="775176"/>
            <a:chOff x="1515676" y="3773636"/>
            <a:chExt cx="925522" cy="572544"/>
          </a:xfrm>
        </p:grpSpPr>
        <p:sp>
          <p:nvSpPr>
            <p:cNvPr id="368" name="Rectangle 367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9" name="ZoneTexte 368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fsm.trigger.and.metamodel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70" name="Rectangle 369"/>
          <p:cNvSpPr/>
          <p:nvPr/>
        </p:nvSpPr>
        <p:spPr>
          <a:xfrm>
            <a:off x="1746459" y="14534079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fsm.trigger.and.aspects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75" name="Grouper 374"/>
          <p:cNvGrpSpPr/>
          <p:nvPr/>
        </p:nvGrpSpPr>
        <p:grpSpPr>
          <a:xfrm>
            <a:off x="1790241" y="13038011"/>
            <a:ext cx="2772066" cy="775176"/>
            <a:chOff x="1515676" y="3773636"/>
            <a:chExt cx="925522" cy="572544"/>
          </a:xfrm>
        </p:grpSpPr>
        <p:sp>
          <p:nvSpPr>
            <p:cNvPr id="376" name="Rectangle 37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solidFill>
                  <a:srgbClr val="BFBFBF"/>
                </a:solidFill>
                <a:latin typeface="Didot"/>
                <a:cs typeface="Didot"/>
              </a:endParaRPr>
            </a:p>
          </p:txBody>
        </p:sp>
        <p:sp>
          <p:nvSpPr>
            <p:cNvPr id="377" name="ZoneTexte 37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fsm.trigger.not.metamodel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378" name="Rectangle 377"/>
          <p:cNvSpPr/>
          <p:nvPr/>
        </p:nvSpPr>
        <p:spPr>
          <a:xfrm>
            <a:off x="1964868" y="13443602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fsm.trigger.not.aspects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379" name="Connecteur droit avec flèche 378"/>
          <p:cNvCxnSpPr>
            <a:stCxn id="376" idx="3"/>
          </p:cNvCxnSpPr>
          <p:nvPr/>
        </p:nvCxnSpPr>
        <p:spPr>
          <a:xfrm>
            <a:off x="4562304" y="13425599"/>
            <a:ext cx="3444823" cy="18003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/>
          <p:cNvCxnSpPr/>
          <p:nvPr/>
        </p:nvCxnSpPr>
        <p:spPr>
          <a:xfrm flipV="1">
            <a:off x="4354664" y="14471312"/>
            <a:ext cx="3670526" cy="5077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eur droit avec flèche 398"/>
          <p:cNvCxnSpPr/>
          <p:nvPr/>
        </p:nvCxnSpPr>
        <p:spPr>
          <a:xfrm flipV="1">
            <a:off x="5690412" y="8261487"/>
            <a:ext cx="1333273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ZoneTexte 399"/>
          <p:cNvSpPr txBox="1"/>
          <p:nvPr/>
        </p:nvSpPr>
        <p:spPr>
          <a:xfrm>
            <a:off x="5814045" y="7944193"/>
            <a:ext cx="11554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Optima"/>
                <a:cs typeface="Optima"/>
              </a:rPr>
              <a:t>aggregation</a:t>
            </a:r>
            <a:endParaRPr lang="en-US" sz="1500" b="1" dirty="0">
              <a:latin typeface="Optima"/>
              <a:cs typeface="Optima"/>
            </a:endParaRPr>
          </a:p>
        </p:txBody>
      </p:sp>
      <p:sp>
        <p:nvSpPr>
          <p:cNvPr id="401" name="ZoneTexte 400"/>
          <p:cNvSpPr txBox="1"/>
          <p:nvPr/>
        </p:nvSpPr>
        <p:spPr>
          <a:xfrm>
            <a:off x="6201484" y="6861168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sp>
        <p:nvSpPr>
          <p:cNvPr id="402" name="ZoneTexte 401"/>
          <p:cNvSpPr txBox="1"/>
          <p:nvPr/>
        </p:nvSpPr>
        <p:spPr>
          <a:xfrm>
            <a:off x="6236329" y="7648586"/>
            <a:ext cx="642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Wingdings 3" charset="2"/>
                <a:cs typeface="Wingdings 3" charset="2"/>
              </a:rPr>
              <a:t>t</a:t>
            </a:r>
            <a:endParaRPr lang="fr-FR" sz="2000" dirty="0">
              <a:latin typeface="Wingdings 3" charset="2"/>
              <a:cs typeface="Wingdings 3" charset="2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10266564" y="3417259"/>
            <a:ext cx="0" cy="4395876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11310125" y="3723210"/>
            <a:ext cx="0" cy="4453053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12433541" y="4155556"/>
            <a:ext cx="2510" cy="516715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13162013" y="4445588"/>
            <a:ext cx="0" cy="5233267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11828170" y="9322715"/>
            <a:ext cx="607881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11824999" y="9678855"/>
            <a:ext cx="1337014" cy="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 flipH="1">
            <a:off x="13827922" y="3550313"/>
            <a:ext cx="22146" cy="7197189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eur droit 410"/>
          <p:cNvCxnSpPr/>
          <p:nvPr/>
        </p:nvCxnSpPr>
        <p:spPr>
          <a:xfrm flipH="1">
            <a:off x="14598213" y="3850010"/>
            <a:ext cx="25682" cy="7220492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11855509" y="10747502"/>
            <a:ext cx="1972413" cy="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 flipV="1">
            <a:off x="11838468" y="11061992"/>
            <a:ext cx="2759745" cy="851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ZoneTexte 414"/>
          <p:cNvSpPr txBox="1"/>
          <p:nvPr/>
        </p:nvSpPr>
        <p:spPr>
          <a:xfrm>
            <a:off x="1938105" y="293798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Wingdings 2" charset="2"/>
                <a:cs typeface="Wingdings 2" charset="2"/>
              </a:rPr>
              <a:t>j</a:t>
            </a:r>
            <a:endParaRPr lang="fr-FR" sz="1300" dirty="0">
              <a:latin typeface="Wingdings 2" charset="2"/>
              <a:cs typeface="Wingdings 2" charset="2"/>
            </a:endParaRPr>
          </a:p>
        </p:txBody>
      </p:sp>
      <p:sp>
        <p:nvSpPr>
          <p:cNvPr id="416" name="ZoneTexte 415"/>
          <p:cNvSpPr txBox="1"/>
          <p:nvPr/>
        </p:nvSpPr>
        <p:spPr>
          <a:xfrm>
            <a:off x="1949096" y="3270499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Wingdings 2" charset="2"/>
                <a:cs typeface="Wingdings 2" charset="2"/>
              </a:rPr>
              <a:t>l</a:t>
            </a:r>
            <a:endParaRPr lang="fr-FR" sz="1400" dirty="0">
              <a:latin typeface="Wingdings 2" charset="2"/>
              <a:cs typeface="Wingdings 2" charset="2"/>
            </a:endParaRPr>
          </a:p>
        </p:txBody>
      </p:sp>
      <p:cxnSp>
        <p:nvCxnSpPr>
          <p:cNvPr id="417" name="Connecteur droit 416"/>
          <p:cNvCxnSpPr/>
          <p:nvPr/>
        </p:nvCxnSpPr>
        <p:spPr>
          <a:xfrm flipH="1">
            <a:off x="1273820" y="3432863"/>
            <a:ext cx="4318" cy="575475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 flipH="1">
            <a:off x="1278138" y="9227087"/>
            <a:ext cx="7904642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9934120" y="5341750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Ellipse 303"/>
          <p:cNvSpPr/>
          <p:nvPr/>
        </p:nvSpPr>
        <p:spPr>
          <a:xfrm>
            <a:off x="10279718" y="5318751"/>
            <a:ext cx="45719" cy="489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5" name="Connecteur droit 304"/>
          <p:cNvCxnSpPr/>
          <p:nvPr/>
        </p:nvCxnSpPr>
        <p:spPr>
          <a:xfrm>
            <a:off x="9934120" y="5566607"/>
            <a:ext cx="348033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Ellipse 305"/>
          <p:cNvSpPr/>
          <p:nvPr/>
        </p:nvSpPr>
        <p:spPr>
          <a:xfrm>
            <a:off x="10279718" y="5543608"/>
            <a:ext cx="45719" cy="48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cxnSp>
        <p:nvCxnSpPr>
          <p:cNvPr id="309" name="Connecteur droit 308"/>
          <p:cNvCxnSpPr/>
          <p:nvPr/>
        </p:nvCxnSpPr>
        <p:spPr>
          <a:xfrm flipV="1">
            <a:off x="11896186" y="5262653"/>
            <a:ext cx="410684" cy="8514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311"/>
          <p:cNvCxnSpPr>
            <a:stCxn id="307" idx="3"/>
          </p:cNvCxnSpPr>
          <p:nvPr/>
        </p:nvCxnSpPr>
        <p:spPr>
          <a:xfrm>
            <a:off x="11896186" y="5347802"/>
            <a:ext cx="410684" cy="6725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/>
          <p:cNvCxnSpPr/>
          <p:nvPr/>
        </p:nvCxnSpPr>
        <p:spPr>
          <a:xfrm flipV="1">
            <a:off x="11896186" y="5489152"/>
            <a:ext cx="410684" cy="7745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11896186" y="5566607"/>
            <a:ext cx="410684" cy="74945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/>
          <p:cNvCxnSpPr/>
          <p:nvPr/>
        </p:nvCxnSpPr>
        <p:spPr>
          <a:xfrm flipV="1">
            <a:off x="12138637" y="5293806"/>
            <a:ext cx="0" cy="9232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Triangle isocèle 315"/>
          <p:cNvSpPr/>
          <p:nvPr/>
        </p:nvSpPr>
        <p:spPr>
          <a:xfrm rot="16200000">
            <a:off x="11986267" y="5450737"/>
            <a:ext cx="73314" cy="2314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latin typeface="Optima"/>
              <a:cs typeface="Optima"/>
            </a:endParaRPr>
          </a:p>
        </p:txBody>
      </p:sp>
      <p:sp>
        <p:nvSpPr>
          <p:cNvPr id="317" name="ZoneTexte 316"/>
          <p:cNvSpPr txBox="1"/>
          <p:nvPr/>
        </p:nvSpPr>
        <p:spPr>
          <a:xfrm>
            <a:off x="9409843" y="5190894"/>
            <a:ext cx="533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Key: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0448119" y="5849958"/>
            <a:ext cx="4064167" cy="378293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>
            <a:outerShdw blurRad="95250" dist="38100" dir="8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b="1">
              <a:latin typeface="Didot"/>
              <a:cs typeface="Didot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10448120" y="587115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BFBFBF"/>
                </a:solidFill>
                <a:latin typeface="Wingdings 2" charset="2"/>
                <a:cs typeface="Wingdings 2" charset="2"/>
              </a:rPr>
              <a:t>j</a:t>
            </a:r>
            <a:endParaRPr lang="fr-FR" sz="1300" b="1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12076327" y="5895814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Wingdings 2" charset="2"/>
                <a:cs typeface="Wingdings 2" charset="2"/>
              </a:rPr>
              <a:t>k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13337866" y="5881583"/>
            <a:ext cx="2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BFBFBF"/>
                </a:solidFill>
                <a:latin typeface="Wingdings 2" charset="2"/>
                <a:cs typeface="Wingdings 2" charset="2"/>
              </a:rPr>
              <a:t>l</a:t>
            </a:r>
            <a:endParaRPr lang="fr-FR" sz="1400" b="1" dirty="0">
              <a:solidFill>
                <a:srgbClr val="BFBFBF"/>
              </a:solidFill>
              <a:latin typeface="Wingdings 2" charset="2"/>
              <a:cs typeface="Wingdings 2" charset="2"/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10651987" y="5881583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BFBFBF"/>
                </a:solidFill>
                <a:latin typeface="Optima"/>
                <a:cs typeface="Optima"/>
              </a:rPr>
              <a:t>Classical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159" name="ZoneTexte 158"/>
          <p:cNvSpPr txBox="1"/>
          <p:nvPr/>
        </p:nvSpPr>
        <p:spPr>
          <a:xfrm>
            <a:off x="12288393" y="5903804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Optima"/>
                <a:cs typeface="Optima"/>
              </a:rPr>
              <a:t>UML</a:t>
            </a:r>
            <a:endParaRPr lang="fr-FR" sz="1200" b="1" dirty="0">
              <a:latin typeface="Optima"/>
              <a:cs typeface="Optima"/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13539114" y="5889035"/>
            <a:ext cx="923853" cy="28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BFBFBF"/>
                </a:solidFill>
                <a:latin typeface="Optima"/>
                <a:cs typeface="Optima"/>
              </a:rPr>
              <a:t>Rhapsody</a:t>
            </a:r>
            <a:endParaRPr lang="fr-FR" sz="1200" b="1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sp>
        <p:nvSpPr>
          <p:cNvPr id="307" name="ZoneTexte 306"/>
          <p:cNvSpPr txBox="1"/>
          <p:nvPr/>
        </p:nvSpPr>
        <p:spPr>
          <a:xfrm>
            <a:off x="10359340" y="5209302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Mandatory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08" name="ZoneTexte 307"/>
          <p:cNvSpPr txBox="1"/>
          <p:nvPr/>
        </p:nvSpPr>
        <p:spPr>
          <a:xfrm>
            <a:off x="10358730" y="5429494"/>
            <a:ext cx="153684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Optima"/>
                <a:cs typeface="Optima"/>
              </a:rPr>
              <a:t>Optional</a:t>
            </a:r>
            <a:r>
              <a:rPr lang="fr-FR" sz="1200" dirty="0" smtClean="0">
                <a:latin typeface="Optima"/>
                <a:cs typeface="Optima"/>
              </a:rPr>
              <a:t> </a:t>
            </a:r>
            <a:r>
              <a:rPr lang="fr-FR" sz="1200" dirty="0" err="1" smtClean="0">
                <a:latin typeface="Optima"/>
                <a:cs typeface="Optima"/>
              </a:rPr>
              <a:t>feature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0" name="ZoneTexte 309"/>
          <p:cNvSpPr txBox="1"/>
          <p:nvPr/>
        </p:nvSpPr>
        <p:spPr>
          <a:xfrm>
            <a:off x="12306870" y="5186292"/>
            <a:ext cx="2407022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Alternative features (XOR)</a:t>
            </a:r>
            <a:endParaRPr lang="fr-FR" sz="1200" dirty="0">
              <a:latin typeface="Optima"/>
              <a:cs typeface="Optima"/>
            </a:endParaRPr>
          </a:p>
        </p:txBody>
      </p:sp>
      <p:sp>
        <p:nvSpPr>
          <p:cNvPr id="311" name="ZoneTexte 310"/>
          <p:cNvSpPr txBox="1"/>
          <p:nvPr/>
        </p:nvSpPr>
        <p:spPr>
          <a:xfrm>
            <a:off x="12305246" y="5435802"/>
            <a:ext cx="1982591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Optima"/>
                <a:cs typeface="Optima"/>
              </a:rPr>
              <a:t>Inclusive features (OR)</a:t>
            </a:r>
            <a:endParaRPr lang="fr-FR" sz="1200" dirty="0">
              <a:latin typeface="Optima"/>
              <a:cs typeface="Optima"/>
            </a:endParaRPr>
          </a:p>
        </p:txBody>
      </p:sp>
      <p:cxnSp>
        <p:nvCxnSpPr>
          <p:cNvPr id="419" name="Connecteur droit 418"/>
          <p:cNvCxnSpPr/>
          <p:nvPr/>
        </p:nvCxnSpPr>
        <p:spPr>
          <a:xfrm>
            <a:off x="1611233" y="4034220"/>
            <a:ext cx="23956" cy="1009426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 flipH="1">
            <a:off x="1938105" y="4338337"/>
            <a:ext cx="17566" cy="869967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2295268" y="4655941"/>
            <a:ext cx="0" cy="726872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er 370"/>
          <p:cNvGrpSpPr/>
          <p:nvPr/>
        </p:nvGrpSpPr>
        <p:grpSpPr>
          <a:xfrm>
            <a:off x="2176284" y="11924666"/>
            <a:ext cx="2772066" cy="775176"/>
            <a:chOff x="1515676" y="3773636"/>
            <a:chExt cx="925522" cy="572544"/>
          </a:xfrm>
        </p:grpSpPr>
        <p:sp>
          <p:nvSpPr>
            <p:cNvPr id="372" name="Rectangle 371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73" name="ZoneTexte 372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fsm.trigger.or.metamodel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374" name="Rectangle 373"/>
          <p:cNvSpPr/>
          <p:nvPr/>
        </p:nvSpPr>
        <p:spPr>
          <a:xfrm>
            <a:off x="2350911" y="12330257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fsm.trigger.or.aspects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422" name="Connecteur droit 421"/>
          <p:cNvCxnSpPr/>
          <p:nvPr/>
        </p:nvCxnSpPr>
        <p:spPr>
          <a:xfrm>
            <a:off x="2736084" y="3419130"/>
            <a:ext cx="0" cy="740862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 flipV="1">
            <a:off x="5304415" y="11294759"/>
            <a:ext cx="2722695" cy="1090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droit 424"/>
          <p:cNvCxnSpPr/>
          <p:nvPr/>
        </p:nvCxnSpPr>
        <p:spPr>
          <a:xfrm flipH="1">
            <a:off x="5129050" y="4195716"/>
            <a:ext cx="10250" cy="8504126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425"/>
          <p:cNvCxnSpPr/>
          <p:nvPr/>
        </p:nvCxnSpPr>
        <p:spPr>
          <a:xfrm flipH="1" flipV="1">
            <a:off x="5129051" y="12700794"/>
            <a:ext cx="4086714" cy="3640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3" name="Grouper 362"/>
          <p:cNvGrpSpPr/>
          <p:nvPr/>
        </p:nvGrpSpPr>
        <p:grpSpPr>
          <a:xfrm>
            <a:off x="2506326" y="10827753"/>
            <a:ext cx="2798089" cy="775176"/>
            <a:chOff x="1515676" y="3773636"/>
            <a:chExt cx="925522" cy="572544"/>
          </a:xfrm>
        </p:grpSpPr>
        <p:sp>
          <p:nvSpPr>
            <p:cNvPr id="364" name="Rectangle 363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65" name="ZoneTexte 364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fsm.trigger.simple.metamodel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66" name="Rectangle 365"/>
          <p:cNvSpPr/>
          <p:nvPr/>
        </p:nvSpPr>
        <p:spPr>
          <a:xfrm>
            <a:off x="2680955" y="11233344"/>
            <a:ext cx="2448095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fsm.trigger.simple.aspects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428" name="Connecteur droit 427"/>
          <p:cNvCxnSpPr/>
          <p:nvPr/>
        </p:nvCxnSpPr>
        <p:spPr>
          <a:xfrm flipH="1">
            <a:off x="5656760" y="13164879"/>
            <a:ext cx="649446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Connecteur droit 432"/>
          <p:cNvCxnSpPr/>
          <p:nvPr/>
        </p:nvCxnSpPr>
        <p:spPr>
          <a:xfrm flipH="1">
            <a:off x="5656760" y="4247204"/>
            <a:ext cx="10250" cy="89176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 droit 438"/>
          <p:cNvCxnSpPr/>
          <p:nvPr/>
        </p:nvCxnSpPr>
        <p:spPr>
          <a:xfrm flipH="1">
            <a:off x="6191234" y="4827025"/>
            <a:ext cx="45096" cy="902647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/>
          <p:nvPr/>
        </p:nvCxnSpPr>
        <p:spPr>
          <a:xfrm>
            <a:off x="6902789" y="4872260"/>
            <a:ext cx="0" cy="940794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 flipH="1">
            <a:off x="6902789" y="14280203"/>
            <a:ext cx="519975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necteur droit 459"/>
          <p:cNvCxnSpPr/>
          <p:nvPr/>
        </p:nvCxnSpPr>
        <p:spPr>
          <a:xfrm flipH="1">
            <a:off x="6201484" y="13853503"/>
            <a:ext cx="298129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5" name="Grouper 464"/>
          <p:cNvGrpSpPr/>
          <p:nvPr/>
        </p:nvGrpSpPr>
        <p:grpSpPr>
          <a:xfrm>
            <a:off x="12151227" y="14850436"/>
            <a:ext cx="2772066" cy="775176"/>
            <a:chOff x="1515676" y="3773636"/>
            <a:chExt cx="925522" cy="572544"/>
          </a:xfrm>
        </p:grpSpPr>
        <p:sp>
          <p:nvSpPr>
            <p:cNvPr id="466" name="Rectangle 465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67" name="ZoneTexte 466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BFBFBF"/>
                  </a:solidFill>
                  <a:latin typeface="Optima"/>
                  <a:cs typeface="Optima"/>
                </a:rPr>
                <a:t>fsm.pseudostate.choice.metamodel</a:t>
              </a:r>
              <a:endParaRPr lang="en-US" sz="1200" dirty="0">
                <a:solidFill>
                  <a:srgbClr val="BFBFBF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468" name="Rectangle 467"/>
          <p:cNvSpPr/>
          <p:nvPr/>
        </p:nvSpPr>
        <p:spPr>
          <a:xfrm>
            <a:off x="12325854" y="15256027"/>
            <a:ext cx="2448095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fsm.pseudostates.choice.aspects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469" name="Connecteur droit avec flèche 468"/>
          <p:cNvCxnSpPr>
            <a:endCxn id="466" idx="1"/>
          </p:cNvCxnSpPr>
          <p:nvPr/>
        </p:nvCxnSpPr>
        <p:spPr>
          <a:xfrm flipV="1">
            <a:off x="8021720" y="15238024"/>
            <a:ext cx="4129507" cy="3483"/>
          </a:xfrm>
          <a:prstGeom prst="straightConnector1">
            <a:avLst/>
          </a:prstGeom>
          <a:ln w="38100" cmpd="sng">
            <a:solidFill>
              <a:srgbClr val="BFBFB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droit 471"/>
          <p:cNvCxnSpPr/>
          <p:nvPr/>
        </p:nvCxnSpPr>
        <p:spPr>
          <a:xfrm>
            <a:off x="7785059" y="4823013"/>
            <a:ext cx="0" cy="1006382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475"/>
          <p:cNvCxnSpPr/>
          <p:nvPr/>
        </p:nvCxnSpPr>
        <p:spPr>
          <a:xfrm flipH="1">
            <a:off x="8374768" y="4327841"/>
            <a:ext cx="2692" cy="1106087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4" name="Grouper 393"/>
          <p:cNvGrpSpPr/>
          <p:nvPr/>
        </p:nvGrpSpPr>
        <p:grpSpPr>
          <a:xfrm>
            <a:off x="7023685" y="7258687"/>
            <a:ext cx="2798091" cy="1213619"/>
            <a:chOff x="1515676" y="3773636"/>
            <a:chExt cx="925522" cy="572544"/>
          </a:xfrm>
        </p:grpSpPr>
        <p:sp>
          <p:nvSpPr>
            <p:cNvPr id="395" name="Rectangle 394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6" name="ZoneTexte 395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fsm.core.metamodel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7" name="Rectangle 396"/>
          <p:cNvSpPr/>
          <p:nvPr/>
        </p:nvSpPr>
        <p:spPr>
          <a:xfrm>
            <a:off x="7191510" y="7694323"/>
            <a:ext cx="2446063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sm.core.rtc.aspects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7191510" y="8055776"/>
            <a:ext cx="2446062" cy="251583"/>
          </a:xfrm>
          <a:prstGeom prst="rect">
            <a:avLst/>
          </a:prstGeom>
          <a:solidFill>
            <a:srgbClr val="FFFFFF"/>
          </a:solidFill>
          <a:ln w="3175" cmpd="sng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rgbClr val="BFBFBF"/>
                </a:solidFill>
                <a:latin typeface="Optima"/>
                <a:cs typeface="Optima"/>
              </a:rPr>
              <a:t>f</a:t>
            </a:r>
            <a:r>
              <a:rPr lang="fr-FR" sz="1200" dirty="0" err="1" smtClean="0">
                <a:solidFill>
                  <a:srgbClr val="BFBFBF"/>
                </a:solidFill>
                <a:latin typeface="Optima"/>
                <a:cs typeface="Optima"/>
              </a:rPr>
              <a:t>sm.core.simultaneous.aspects</a:t>
            </a:r>
            <a:endParaRPr lang="fr-FR" sz="1200" dirty="0">
              <a:solidFill>
                <a:srgbClr val="BFBFBF"/>
              </a:solidFill>
              <a:latin typeface="Optima"/>
              <a:cs typeface="Optima"/>
            </a:endParaRPr>
          </a:p>
        </p:txBody>
      </p:sp>
      <p:cxnSp>
        <p:nvCxnSpPr>
          <p:cNvPr id="478" name="Connecteur droit 477"/>
          <p:cNvCxnSpPr/>
          <p:nvPr/>
        </p:nvCxnSpPr>
        <p:spPr>
          <a:xfrm flipH="1">
            <a:off x="7785059" y="14903664"/>
            <a:ext cx="1454638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Connecteur droit 486"/>
          <p:cNvCxnSpPr/>
          <p:nvPr/>
        </p:nvCxnSpPr>
        <p:spPr>
          <a:xfrm flipH="1">
            <a:off x="8368911" y="15402992"/>
            <a:ext cx="3767723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3553972" y="3432863"/>
            <a:ext cx="0" cy="59729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necteur droit 505"/>
          <p:cNvCxnSpPr/>
          <p:nvPr/>
        </p:nvCxnSpPr>
        <p:spPr>
          <a:xfrm>
            <a:off x="4412963" y="3419130"/>
            <a:ext cx="0" cy="7066464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507"/>
          <p:cNvCxnSpPr/>
          <p:nvPr/>
        </p:nvCxnSpPr>
        <p:spPr>
          <a:xfrm flipH="1">
            <a:off x="4412963" y="10485594"/>
            <a:ext cx="4769819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er 492"/>
          <p:cNvGrpSpPr/>
          <p:nvPr/>
        </p:nvGrpSpPr>
        <p:grpSpPr>
          <a:xfrm>
            <a:off x="3013920" y="9405827"/>
            <a:ext cx="2800125" cy="895523"/>
            <a:chOff x="1515676" y="3773636"/>
            <a:chExt cx="925522" cy="422477"/>
          </a:xfrm>
        </p:grpSpPr>
        <p:sp>
          <p:nvSpPr>
            <p:cNvPr id="494" name="Rectangle 493"/>
            <p:cNvSpPr/>
            <p:nvPr/>
          </p:nvSpPr>
          <p:spPr>
            <a:xfrm>
              <a:off x="1515676" y="3773636"/>
              <a:ext cx="925521" cy="422477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495" name="ZoneTexte 494"/>
            <p:cNvSpPr txBox="1"/>
            <p:nvPr/>
          </p:nvSpPr>
          <p:spPr>
            <a:xfrm>
              <a:off x="1515677" y="3800525"/>
              <a:ext cx="925521" cy="13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fsm.timedTransitions.metamodel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496" name="Rectangle 495"/>
          <p:cNvSpPr/>
          <p:nvPr/>
        </p:nvSpPr>
        <p:spPr>
          <a:xfrm>
            <a:off x="3181745" y="9841460"/>
            <a:ext cx="2448097" cy="2515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fsm.timedTransitions.aspects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86" name="Grouper 385"/>
          <p:cNvGrpSpPr/>
          <p:nvPr/>
        </p:nvGrpSpPr>
        <p:grpSpPr>
          <a:xfrm>
            <a:off x="2895874" y="6991974"/>
            <a:ext cx="2798089" cy="775176"/>
            <a:chOff x="1515676" y="3773636"/>
            <a:chExt cx="925522" cy="572544"/>
          </a:xfrm>
        </p:grpSpPr>
        <p:sp>
          <p:nvSpPr>
            <p:cNvPr id="387" name="Rectangle 386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88" name="ZoneTexte 387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simple.imperative.metamodel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89" name="Rectangle 388"/>
          <p:cNvSpPr/>
          <p:nvPr/>
        </p:nvSpPr>
        <p:spPr>
          <a:xfrm>
            <a:off x="3070503" y="7397565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tx1"/>
                </a:solidFill>
                <a:latin typeface="Optima"/>
                <a:cs typeface="Optima"/>
              </a:rPr>
              <a:t>s</a:t>
            </a:r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imple.imperative.aspects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grpSp>
        <p:nvGrpSpPr>
          <p:cNvPr id="390" name="Grouper 389"/>
          <p:cNvGrpSpPr/>
          <p:nvPr/>
        </p:nvGrpSpPr>
        <p:grpSpPr>
          <a:xfrm>
            <a:off x="2900521" y="8019816"/>
            <a:ext cx="2798089" cy="775176"/>
            <a:chOff x="1515676" y="3773636"/>
            <a:chExt cx="925522" cy="572544"/>
          </a:xfrm>
        </p:grpSpPr>
        <p:sp>
          <p:nvSpPr>
            <p:cNvPr id="391" name="Rectangle 390"/>
            <p:cNvSpPr/>
            <p:nvPr/>
          </p:nvSpPr>
          <p:spPr>
            <a:xfrm>
              <a:off x="1515676" y="3773636"/>
              <a:ext cx="925521" cy="572544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>
                <a:latin typeface="Didot"/>
                <a:cs typeface="Didot"/>
              </a:endParaRPr>
            </a:p>
          </p:txBody>
        </p:sp>
        <p:sp>
          <p:nvSpPr>
            <p:cNvPr id="392" name="ZoneTexte 391"/>
            <p:cNvSpPr txBox="1"/>
            <p:nvPr/>
          </p:nvSpPr>
          <p:spPr>
            <a:xfrm>
              <a:off x="1515677" y="3800525"/>
              <a:ext cx="925521" cy="20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Optima"/>
                  <a:cs typeface="Optima"/>
                </a:rPr>
                <a:t>simple.constraints.metamodel</a:t>
              </a:r>
              <a:endParaRPr lang="en-US" sz="1200" dirty="0">
                <a:latin typeface="Optima"/>
                <a:cs typeface="Optima"/>
              </a:endParaRPr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3075150" y="8425407"/>
            <a:ext cx="2448095" cy="251583"/>
          </a:xfrm>
          <a:prstGeom prst="rect">
            <a:avLst/>
          </a:prstGeom>
          <a:solidFill>
            <a:srgbClr val="F2F2F2"/>
          </a:solidFill>
          <a:ln w="31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  <a:latin typeface="Optima"/>
                <a:cs typeface="Optima"/>
              </a:rPr>
              <a:t>simple.constraints.aspects</a:t>
            </a:r>
            <a:endParaRPr lang="fr-FR" sz="12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620384" y="4499856"/>
            <a:ext cx="806864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Junction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2442572" y="2356509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Imperative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1155125" y="2351683"/>
            <a:ext cx="1190116" cy="209191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  <a:latin typeface="Optima"/>
                <a:cs typeface="Optima"/>
              </a:rPr>
              <a:t>Constraints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cxnSp>
        <p:nvCxnSpPr>
          <p:cNvPr id="541" name="Connecteur droit 540"/>
          <p:cNvCxnSpPr>
            <a:stCxn id="539" idx="0"/>
            <a:endCxn id="218" idx="2"/>
          </p:cNvCxnSpPr>
          <p:nvPr/>
        </p:nvCxnSpPr>
        <p:spPr>
          <a:xfrm flipV="1">
            <a:off x="3037630" y="1977776"/>
            <a:ext cx="2229133" cy="3787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eur droit 543"/>
          <p:cNvCxnSpPr>
            <a:stCxn id="540" idx="0"/>
            <a:endCxn id="218" idx="2"/>
          </p:cNvCxnSpPr>
          <p:nvPr/>
        </p:nvCxnSpPr>
        <p:spPr>
          <a:xfrm flipV="1">
            <a:off x="1750183" y="1977776"/>
            <a:ext cx="3516580" cy="37390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7" name="Ellipse 546"/>
          <p:cNvSpPr/>
          <p:nvPr/>
        </p:nvSpPr>
        <p:spPr>
          <a:xfrm>
            <a:off x="6739557" y="2356509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8" name="Ellipse 547"/>
          <p:cNvSpPr/>
          <p:nvPr/>
        </p:nvSpPr>
        <p:spPr>
          <a:xfrm>
            <a:off x="4337363" y="2322188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49" name="Ellipse 548"/>
          <p:cNvSpPr/>
          <p:nvPr/>
        </p:nvSpPr>
        <p:spPr>
          <a:xfrm>
            <a:off x="3009121" y="2313526"/>
            <a:ext cx="75600" cy="76313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sp>
        <p:nvSpPr>
          <p:cNvPr id="550" name="Ellipse 549"/>
          <p:cNvSpPr/>
          <p:nvPr/>
        </p:nvSpPr>
        <p:spPr>
          <a:xfrm>
            <a:off x="1715115" y="2318352"/>
            <a:ext cx="75600" cy="76313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>
              <a:latin typeface="Didot"/>
              <a:cs typeface="Didot"/>
            </a:endParaRPr>
          </a:p>
        </p:txBody>
      </p:sp>
      <p:cxnSp>
        <p:nvCxnSpPr>
          <p:cNvPr id="551" name="Connecteur droit 550"/>
          <p:cNvCxnSpPr/>
          <p:nvPr/>
        </p:nvCxnSpPr>
        <p:spPr>
          <a:xfrm flipH="1">
            <a:off x="1419105" y="2580586"/>
            <a:ext cx="4318" cy="5826818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Connecteur droit 551"/>
          <p:cNvCxnSpPr>
            <a:stCxn id="391" idx="1"/>
          </p:cNvCxnSpPr>
          <p:nvPr/>
        </p:nvCxnSpPr>
        <p:spPr>
          <a:xfrm flipH="1">
            <a:off x="1423424" y="8407404"/>
            <a:ext cx="1477097" cy="0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ZoneTexte 317"/>
          <p:cNvSpPr txBox="1"/>
          <p:nvPr/>
        </p:nvSpPr>
        <p:spPr>
          <a:xfrm>
            <a:off x="1273820" y="5185251"/>
            <a:ext cx="1271642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b="1" dirty="0" err="1" smtClean="0">
                <a:latin typeface="Optima"/>
                <a:cs typeface="Optima"/>
              </a:rPr>
              <a:t>Constraints</a:t>
            </a:r>
            <a:r>
              <a:rPr lang="fr-FR" sz="1300" b="1" dirty="0" smtClean="0">
                <a:latin typeface="Optima"/>
                <a:cs typeface="Optima"/>
              </a:rPr>
              <a:t>:</a:t>
            </a:r>
            <a:endParaRPr lang="fr-FR" sz="1300" b="1" dirty="0">
              <a:latin typeface="Optima"/>
              <a:cs typeface="Optima"/>
            </a:endParaRPr>
          </a:p>
        </p:txBody>
      </p:sp>
      <p:cxnSp>
        <p:nvCxnSpPr>
          <p:cNvPr id="557" name="Connecteur droit 556"/>
          <p:cNvCxnSpPr/>
          <p:nvPr/>
        </p:nvCxnSpPr>
        <p:spPr>
          <a:xfrm flipH="1">
            <a:off x="2588156" y="2565700"/>
            <a:ext cx="4318" cy="4831865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Connecteur droit 558"/>
          <p:cNvCxnSpPr>
            <a:stCxn id="387" idx="1"/>
          </p:cNvCxnSpPr>
          <p:nvPr/>
        </p:nvCxnSpPr>
        <p:spPr>
          <a:xfrm flipH="1">
            <a:off x="2568450" y="7379562"/>
            <a:ext cx="327424" cy="18003"/>
          </a:xfrm>
          <a:prstGeom prst="line">
            <a:avLst/>
          </a:prstGeom>
          <a:ln w="3175" cmpd="sng">
            <a:solidFill>
              <a:srgbClr val="008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31956" y="3111948"/>
            <a:ext cx="672985" cy="327169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Trigger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147258" y="4445588"/>
            <a:ext cx="540502" cy="210353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  <a:latin typeface="Optima"/>
                <a:cs typeface="Optima"/>
              </a:rPr>
              <a:t>OR</a:t>
            </a:r>
            <a:endParaRPr lang="fr-FR" sz="1100" dirty="0">
              <a:solidFill>
                <a:schemeClr val="tx1"/>
              </a:solidFill>
              <a:latin typeface="Optima"/>
              <a:cs typeface="Optima"/>
            </a:endParaRPr>
          </a:p>
        </p:txBody>
      </p:sp>
      <p:sp>
        <p:nvSpPr>
          <p:cNvPr id="302" name="ZoneTexte 301"/>
          <p:cNvSpPr txBox="1"/>
          <p:nvPr/>
        </p:nvSpPr>
        <p:spPr>
          <a:xfrm>
            <a:off x="2386427" y="5195590"/>
            <a:ext cx="3476813" cy="10926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300" dirty="0" smtClean="0">
                <a:latin typeface="Optima"/>
                <a:cs typeface="Optima"/>
              </a:rPr>
              <a:t>1. TimedTransitions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not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</a:t>
            </a:r>
          </a:p>
          <a:p>
            <a:r>
              <a:rPr lang="fr-FR" sz="1300" dirty="0" smtClean="0">
                <a:latin typeface="Optima"/>
                <a:cs typeface="Optima"/>
              </a:rPr>
              <a:t>2. </a:t>
            </a:r>
            <a:r>
              <a:rPr lang="fr-FR" sz="1300" dirty="0" err="1" smtClean="0">
                <a:latin typeface="Optima"/>
                <a:cs typeface="Optima"/>
              </a:rPr>
              <a:t>Zero</a:t>
            </a:r>
            <a:r>
              <a:rPr lang="fr-FR" sz="1300" dirty="0" smtClean="0">
                <a:latin typeface="Optima"/>
                <a:cs typeface="Optima"/>
              </a:rPr>
              <a:t>-Time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Simultaneous Events</a:t>
            </a:r>
          </a:p>
          <a:p>
            <a:r>
              <a:rPr lang="fr-FR" sz="1300" dirty="0" smtClean="0">
                <a:latin typeface="Optima"/>
                <a:cs typeface="Optima"/>
              </a:rPr>
              <a:t>3. </a:t>
            </a:r>
            <a:r>
              <a:rPr lang="fr-FR" sz="1300" dirty="0" err="1" smtClean="0">
                <a:latin typeface="Optima"/>
                <a:cs typeface="Optima"/>
              </a:rPr>
              <a:t>Effect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EffectSchedule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>
                <a:latin typeface="Optima"/>
                <a:cs typeface="Optima"/>
              </a:rPr>
              <a:t>4</a:t>
            </a:r>
            <a:r>
              <a:rPr lang="fr-FR" sz="1300" dirty="0" smtClean="0">
                <a:latin typeface="Optima"/>
                <a:cs typeface="Optima"/>
              </a:rPr>
              <a:t>.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TransitionPriority</a:t>
            </a:r>
            <a:endParaRPr lang="fr-FR" sz="1300" dirty="0" smtClean="0">
              <a:latin typeface="Optima"/>
              <a:cs typeface="Optima"/>
            </a:endParaRPr>
          </a:p>
          <a:p>
            <a:r>
              <a:rPr lang="fr-FR" sz="1300" dirty="0" smtClean="0">
                <a:latin typeface="Optima"/>
                <a:cs typeface="Optima"/>
              </a:rPr>
              <a:t>5. </a:t>
            </a:r>
            <a:r>
              <a:rPr lang="fr-FR" sz="1300" dirty="0" err="1" smtClean="0">
                <a:latin typeface="Optima"/>
                <a:cs typeface="Optima"/>
              </a:rPr>
              <a:t>History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b="1" dirty="0" smtClean="0">
                <a:latin typeface="Optima"/>
                <a:cs typeface="Optima"/>
              </a:rPr>
              <a:t>implies</a:t>
            </a:r>
            <a:r>
              <a:rPr lang="fr-FR" sz="1300" dirty="0" smtClean="0">
                <a:latin typeface="Optima"/>
                <a:cs typeface="Optima"/>
              </a:rPr>
              <a:t> </a:t>
            </a:r>
            <a:r>
              <a:rPr lang="fr-FR" sz="1300" dirty="0" err="1" smtClean="0">
                <a:latin typeface="Optima"/>
                <a:cs typeface="Optima"/>
              </a:rPr>
              <a:t>CompositeStates</a:t>
            </a:r>
            <a:endParaRPr lang="fr-FR" sz="1300" dirty="0">
              <a:latin typeface="Optima"/>
              <a:cs typeface="Optima"/>
            </a:endParaRPr>
          </a:p>
        </p:txBody>
      </p:sp>
      <p:cxnSp>
        <p:nvCxnSpPr>
          <p:cNvPr id="403" name="Connecteur droit 402"/>
          <p:cNvCxnSpPr>
            <a:stCxn id="397" idx="3"/>
          </p:cNvCxnSpPr>
          <p:nvPr/>
        </p:nvCxnSpPr>
        <p:spPr>
          <a:xfrm flipV="1">
            <a:off x="9637573" y="7813135"/>
            <a:ext cx="642145" cy="6980"/>
          </a:xfrm>
          <a:prstGeom prst="line">
            <a:avLst/>
          </a:prstGeom>
          <a:ln w="3175" cmpd="sng">
            <a:solidFill>
              <a:srgbClr val="FF0000"/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9646114" y="8176263"/>
            <a:ext cx="1652464" cy="6980"/>
          </a:xfrm>
          <a:prstGeom prst="line">
            <a:avLst/>
          </a:prstGeom>
          <a:ln w="3175" cmpd="sng">
            <a:solidFill>
              <a:srgbClr val="FF0000">
                <a:alpha val="30000"/>
              </a:srgbClr>
            </a:solidFill>
            <a:prstDash val="dashDot"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Connecteur droit avec flèche 560"/>
          <p:cNvCxnSpPr/>
          <p:nvPr/>
        </p:nvCxnSpPr>
        <p:spPr>
          <a:xfrm flipV="1">
            <a:off x="5814042" y="9841460"/>
            <a:ext cx="2199278" cy="1071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24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2877</Words>
  <Application>Microsoft Macintosh PowerPoint</Application>
  <PresentationFormat>Personnalisé</PresentationFormat>
  <Paragraphs>1426</Paragraphs>
  <Slides>20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590</cp:revision>
  <dcterms:created xsi:type="dcterms:W3CDTF">2015-03-16T10:37:37Z</dcterms:created>
  <dcterms:modified xsi:type="dcterms:W3CDTF">2015-11-20T14:58:37Z</dcterms:modified>
</cp:coreProperties>
</file>