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672" y="-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E135-3210-A348-91D1-71A1B4E41AE3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F33A6-8EC3-874C-9FB7-185CD50672F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43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F33A6-8EC3-874C-9FB7-185CD50672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599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4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50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30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70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2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6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87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5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4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2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9463B-0436-3A47-840E-B5853DA20947}" type="datetimeFigureOut">
              <a:rPr lang="fr-FR" smtClean="0"/>
              <a:t>29/10/2015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28AC2-6FB1-2249-8A0D-53955BD711A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2053290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à coins arrondis 4"/>
          <p:cNvSpPr/>
          <p:nvPr/>
        </p:nvSpPr>
        <p:spPr>
          <a:xfrm>
            <a:off x="3786197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5528873" y="750092"/>
            <a:ext cx="1600045" cy="219314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054495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ravek ExtraLight"/>
                <a:cs typeface="Seravek ExtraLight"/>
              </a:rPr>
              <a:t>Independent domains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86197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521368" y="2943234"/>
            <a:ext cx="16000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Hierarchical</a:t>
            </a:r>
          </a:p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204587" y="995928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2913975" y="99592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4455694" y="1093618"/>
            <a:ext cx="576526" cy="582555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5997144" y="916598"/>
            <a:ext cx="674884" cy="690017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>
            <a:off x="6123979" y="1029922"/>
            <a:ext cx="442565" cy="460431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/>
          <p:cNvCxnSpPr>
            <a:endCxn id="11" idx="4"/>
          </p:cNvCxnSpPr>
          <p:nvPr/>
        </p:nvCxnSpPr>
        <p:spPr>
          <a:xfrm flipV="1">
            <a:off x="2488438" y="1578483"/>
            <a:ext cx="4412" cy="408160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/>
          <p:nvPr/>
        </p:nvCxnSpPr>
        <p:spPr>
          <a:xfrm flipV="1">
            <a:off x="3202096" y="1578484"/>
            <a:ext cx="0" cy="408159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 flipV="1">
            <a:off x="4384173" y="1472388"/>
            <a:ext cx="0" cy="514255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 flipV="1">
            <a:off x="4736193" y="1676174"/>
            <a:ext cx="0" cy="488171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 flipV="1">
            <a:off x="6174375" y="1578484"/>
            <a:ext cx="4412" cy="323867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 flipH="1" flipV="1">
            <a:off x="6321598" y="1490353"/>
            <a:ext cx="4738" cy="596594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092143" y="877525"/>
            <a:ext cx="576526" cy="582555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7121413" y="2086947"/>
            <a:ext cx="9964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DSL</a:t>
            </a:r>
          </a:p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Specification</a:t>
            </a:r>
            <a:endParaRPr lang="en-US" sz="1100" dirty="0">
              <a:latin typeface="Seravek ExtraLight"/>
              <a:cs typeface="Seravek ExtraLight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1227665" y="1101384"/>
            <a:ext cx="822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Seravek ExtraLight"/>
                <a:cs typeface="Seravek ExtraLight"/>
              </a:rPr>
              <a:t>Domain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1904999" y="849919"/>
            <a:ext cx="183953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ccolade ouvrante 44"/>
          <p:cNvSpPr/>
          <p:nvPr/>
        </p:nvSpPr>
        <p:spPr>
          <a:xfrm flipH="1">
            <a:off x="7071569" y="1870599"/>
            <a:ext cx="212387" cy="826045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205" y="2027636"/>
            <a:ext cx="457103" cy="646510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544" y="2027636"/>
            <a:ext cx="457103" cy="64651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21" y="2027636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797" y="2223832"/>
            <a:ext cx="457103" cy="646510"/>
          </a:xfrm>
          <a:prstGeom prst="rect">
            <a:avLst/>
          </a:prstGeom>
        </p:spPr>
      </p:pic>
      <p:pic>
        <p:nvPicPr>
          <p:cNvPr id="51" name="Imag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144" y="1907517"/>
            <a:ext cx="633540" cy="896057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955" y="2108484"/>
            <a:ext cx="414661" cy="586482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4505035" y="2257953"/>
            <a:ext cx="74463" cy="381850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6126416" y="2138945"/>
            <a:ext cx="263877" cy="523083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>
            <a:off x="6129347" y="2135335"/>
            <a:ext cx="0" cy="538811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 flipV="1">
            <a:off x="6129347" y="2138477"/>
            <a:ext cx="260946" cy="468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/>
          <p:cNvCxnSpPr/>
          <p:nvPr/>
        </p:nvCxnSpPr>
        <p:spPr>
          <a:xfrm flipV="1">
            <a:off x="6387118" y="2138945"/>
            <a:ext cx="0" cy="89634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>
            <a:off x="6383943" y="2231754"/>
            <a:ext cx="105251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6482844" y="2231754"/>
            <a:ext cx="0" cy="442392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6350000" y="2234930"/>
            <a:ext cx="126495" cy="427097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9" name="Connecteur droit 88"/>
          <p:cNvCxnSpPr/>
          <p:nvPr/>
        </p:nvCxnSpPr>
        <p:spPr>
          <a:xfrm>
            <a:off x="6129347" y="2662028"/>
            <a:ext cx="353497" cy="0"/>
          </a:xfrm>
          <a:prstGeom prst="line">
            <a:avLst/>
          </a:prstGeom>
          <a:ln w="127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548854" y="510050"/>
            <a:ext cx="537878" cy="137609"/>
          </a:xfrm>
          <a:prstGeom prst="rect">
            <a:avLst/>
          </a:prstGeom>
          <a:pattFill prst="ltDnDiag">
            <a:fgClr>
              <a:srgbClr val="008000"/>
            </a:fgClr>
            <a:bgClr>
              <a:schemeClr val="bg1">
                <a:lumMod val="95000"/>
              </a:schemeClr>
            </a:bgClr>
          </a:patt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3876534" y="434040"/>
            <a:ext cx="16000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i="1" dirty="0" smtClean="0">
                <a:latin typeface="Seravek ExtraLight"/>
                <a:cs typeface="Seravek ExtraLight"/>
              </a:rPr>
              <a:t>Potential reuse</a:t>
            </a:r>
            <a:endParaRPr lang="en-US" sz="1300" b="1" i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14620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à coins arrondis 64"/>
          <p:cNvSpPr/>
          <p:nvPr/>
        </p:nvSpPr>
        <p:spPr>
          <a:xfrm>
            <a:off x="2399986" y="1680754"/>
            <a:ext cx="3929130" cy="95506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à coins arrondis 3"/>
          <p:cNvSpPr/>
          <p:nvPr/>
        </p:nvSpPr>
        <p:spPr>
          <a:xfrm>
            <a:off x="2399986" y="456431"/>
            <a:ext cx="3929130" cy="1015633"/>
          </a:xfrm>
          <a:prstGeom prst="roundRect">
            <a:avLst>
              <a:gd name="adj" fmla="val 4649"/>
            </a:avLst>
          </a:prstGeom>
          <a:solidFill>
            <a:schemeClr val="bg1">
              <a:lumMod val="95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302216" y="2774677"/>
            <a:ext cx="20135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Independent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48189" y="2774677"/>
            <a:ext cx="22265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latin typeface="Seravek ExtraLight"/>
                <a:cs typeface="Seravek ExtraLight"/>
              </a:rPr>
              <a:t>Overlapping domains</a:t>
            </a:r>
            <a:endParaRPr lang="en-US" sz="1300" b="1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535305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/>
          <p:cNvCxnSpPr>
            <a:stCxn id="48" idx="0"/>
            <a:endCxn id="13" idx="4"/>
          </p:cNvCxnSpPr>
          <p:nvPr/>
        </p:nvCxnSpPr>
        <p:spPr>
          <a:xfrm flipV="1">
            <a:off x="5183050" y="1303240"/>
            <a:ext cx="4031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>
            <a:stCxn id="50" idx="0"/>
            <a:endCxn id="14" idx="4"/>
          </p:cNvCxnSpPr>
          <p:nvPr/>
        </p:nvCxnSpPr>
        <p:spPr>
          <a:xfrm flipH="1" flipV="1">
            <a:off x="5721848" y="1303240"/>
            <a:ext cx="8929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/>
          <p:cNvSpPr/>
          <p:nvPr/>
        </p:nvSpPr>
        <p:spPr>
          <a:xfrm>
            <a:off x="4820620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ZoneTexte 42"/>
          <p:cNvSpPr txBox="1"/>
          <p:nvPr/>
        </p:nvSpPr>
        <p:spPr>
          <a:xfrm>
            <a:off x="1309175" y="754068"/>
            <a:ext cx="897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constructs</a:t>
            </a:r>
          </a:p>
        </p:txBody>
      </p:sp>
      <p:sp>
        <p:nvSpPr>
          <p:cNvPr id="44" name="Accolade ouvrante 43"/>
          <p:cNvSpPr/>
          <p:nvPr/>
        </p:nvSpPr>
        <p:spPr>
          <a:xfrm>
            <a:off x="2118263" y="456431"/>
            <a:ext cx="183953" cy="101563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498" y="1832028"/>
            <a:ext cx="457103" cy="646510"/>
          </a:xfrm>
          <a:prstGeom prst="rect">
            <a:avLst/>
          </a:prstGeom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225" y="1832028"/>
            <a:ext cx="457103" cy="646510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249586" y="2116989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6369864" y="2531638"/>
            <a:ext cx="1195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Potential reuse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533696" y="2121161"/>
            <a:ext cx="128941" cy="328474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/>
          <p:cNvSpPr/>
          <p:nvPr/>
        </p:nvSpPr>
        <p:spPr>
          <a:xfrm>
            <a:off x="3379473" y="555836"/>
            <a:ext cx="737589" cy="747404"/>
          </a:xfrm>
          <a:prstGeom prst="ellipse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95000"/>
              </a:schemeClr>
            </a:bgClr>
          </a:pattFill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3" name="Connecteur droit avec flèche 52"/>
          <p:cNvCxnSpPr>
            <a:stCxn id="59" idx="0"/>
            <a:endCxn id="57" idx="4"/>
          </p:cNvCxnSpPr>
          <p:nvPr/>
        </p:nvCxnSpPr>
        <p:spPr>
          <a:xfrm flipV="1">
            <a:off x="2892194" y="1303240"/>
            <a:ext cx="10402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>
            <a:stCxn id="60" idx="0"/>
            <a:endCxn id="49" idx="4"/>
          </p:cNvCxnSpPr>
          <p:nvPr/>
        </p:nvCxnSpPr>
        <p:spPr>
          <a:xfrm flipH="1" flipV="1">
            <a:off x="3748268" y="1303240"/>
            <a:ext cx="9173" cy="528788"/>
          </a:xfrm>
          <a:prstGeom prst="straightConnector1">
            <a:avLst/>
          </a:prstGeom>
          <a:ln w="9525" cmpd="sng">
            <a:solidFill>
              <a:srgbClr val="000000"/>
            </a:solidFill>
            <a:prstDash val="dash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2536135" y="568742"/>
            <a:ext cx="732921" cy="73449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642" y="1832028"/>
            <a:ext cx="457103" cy="646510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889" y="1832028"/>
            <a:ext cx="457103" cy="646510"/>
          </a:xfrm>
          <a:prstGeom prst="rect">
            <a:avLst/>
          </a:prstGeom>
        </p:spPr>
      </p:pic>
      <p:sp>
        <p:nvSpPr>
          <p:cNvPr id="67" name="ZoneTexte 66"/>
          <p:cNvSpPr txBox="1"/>
          <p:nvPr/>
        </p:nvSpPr>
        <p:spPr>
          <a:xfrm>
            <a:off x="1256440" y="1946469"/>
            <a:ext cx="950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Language specification</a:t>
            </a:r>
          </a:p>
        </p:txBody>
      </p:sp>
      <p:sp>
        <p:nvSpPr>
          <p:cNvPr id="23" name="Forme libre 22"/>
          <p:cNvSpPr/>
          <p:nvPr/>
        </p:nvSpPr>
        <p:spPr>
          <a:xfrm>
            <a:off x="5371912" y="707795"/>
            <a:ext cx="163444" cy="449813"/>
          </a:xfrm>
          <a:custGeom>
            <a:avLst/>
            <a:gdLst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05836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  <a:gd name="connsiteX0" fmla="*/ 66147 w 152139"/>
              <a:gd name="connsiteY0" fmla="*/ 0 h 449813"/>
              <a:gd name="connsiteX1" fmla="*/ 13230 w 152139"/>
              <a:gd name="connsiteY1" fmla="*/ 99223 h 449813"/>
              <a:gd name="connsiteX2" fmla="*/ 0 w 152139"/>
              <a:gd name="connsiteY2" fmla="*/ 191832 h 449813"/>
              <a:gd name="connsiteX3" fmla="*/ 0 w 152139"/>
              <a:gd name="connsiteY3" fmla="*/ 291055 h 449813"/>
              <a:gd name="connsiteX4" fmla="*/ 39689 w 152139"/>
              <a:gd name="connsiteY4" fmla="*/ 403509 h 449813"/>
              <a:gd name="connsiteX5" fmla="*/ 72762 w 152139"/>
              <a:gd name="connsiteY5" fmla="*/ 449813 h 449813"/>
              <a:gd name="connsiteX6" fmla="*/ 123534 w 152139"/>
              <a:gd name="connsiteY6" fmla="*/ 370434 h 449813"/>
              <a:gd name="connsiteX7" fmla="*/ 152139 w 152139"/>
              <a:gd name="connsiteY7" fmla="*/ 284440 h 449813"/>
              <a:gd name="connsiteX8" fmla="*/ 152139 w 152139"/>
              <a:gd name="connsiteY8" fmla="*/ 171987 h 449813"/>
              <a:gd name="connsiteX9" fmla="*/ 125680 w 152139"/>
              <a:gd name="connsiteY9" fmla="*/ 99223 h 449813"/>
              <a:gd name="connsiteX10" fmla="*/ 92606 w 152139"/>
              <a:gd name="connsiteY10" fmla="*/ 46304 h 449813"/>
              <a:gd name="connsiteX11" fmla="*/ 66147 w 152139"/>
              <a:gd name="connsiteY11" fmla="*/ 0 h 449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139" h="449813">
                <a:moveTo>
                  <a:pt x="66147" y="0"/>
                </a:moveTo>
                <a:lnTo>
                  <a:pt x="13230" y="99223"/>
                </a:lnTo>
                <a:lnTo>
                  <a:pt x="0" y="191832"/>
                </a:lnTo>
                <a:lnTo>
                  <a:pt x="0" y="291055"/>
                </a:lnTo>
                <a:lnTo>
                  <a:pt x="39689" y="403509"/>
                </a:lnTo>
                <a:lnTo>
                  <a:pt x="72762" y="449813"/>
                </a:lnTo>
                <a:lnTo>
                  <a:pt x="123534" y="370434"/>
                </a:lnTo>
                <a:lnTo>
                  <a:pt x="152139" y="284440"/>
                </a:lnTo>
                <a:lnTo>
                  <a:pt x="152139" y="171987"/>
                </a:lnTo>
                <a:lnTo>
                  <a:pt x="125680" y="99223"/>
                </a:lnTo>
                <a:lnTo>
                  <a:pt x="92606" y="46304"/>
                </a:lnTo>
                <a:lnTo>
                  <a:pt x="66147" y="0"/>
                </a:lnTo>
                <a:close/>
              </a:path>
            </a:pathLst>
          </a:custGeom>
          <a:pattFill prst="ltHorz">
            <a:fgClr>
              <a:schemeClr val="tx1"/>
            </a:fgClr>
            <a:bgClr>
              <a:schemeClr val="bg1">
                <a:lumMod val="95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8" name="Accolade ouvrante 67"/>
          <p:cNvSpPr/>
          <p:nvPr/>
        </p:nvSpPr>
        <p:spPr>
          <a:xfrm>
            <a:off x="2118263" y="1680754"/>
            <a:ext cx="183953" cy="955063"/>
          </a:xfrm>
          <a:prstGeom prst="leftBrace">
            <a:avLst/>
          </a:prstGeom>
          <a:ln w="3175" cmpd="sng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5267818" y="2431457"/>
            <a:ext cx="1177382" cy="260642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 32"/>
          <p:cNvSpPr/>
          <p:nvPr/>
        </p:nvSpPr>
        <p:spPr>
          <a:xfrm>
            <a:off x="5563322" y="2417874"/>
            <a:ext cx="297803" cy="271671"/>
          </a:xfrm>
          <a:custGeom>
            <a:avLst/>
            <a:gdLst>
              <a:gd name="connsiteX0" fmla="*/ 26140 w 297803"/>
              <a:gd name="connsiteY0" fmla="*/ 0 h 271671"/>
              <a:gd name="connsiteX1" fmla="*/ 26140 w 297803"/>
              <a:gd name="connsiteY1" fmla="*/ 135835 h 271671"/>
              <a:gd name="connsiteX2" fmla="*/ 297803 w 297803"/>
              <a:gd name="connsiteY2" fmla="*/ 271671 h 27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803" h="271671">
                <a:moveTo>
                  <a:pt x="26140" y="0"/>
                </a:moveTo>
                <a:cubicBezTo>
                  <a:pt x="3501" y="45278"/>
                  <a:pt x="-19137" y="90557"/>
                  <a:pt x="26140" y="135835"/>
                </a:cubicBezTo>
                <a:cubicBezTo>
                  <a:pt x="71417" y="181114"/>
                  <a:pt x="297803" y="271671"/>
                  <a:pt x="297803" y="271671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 68"/>
          <p:cNvSpPr/>
          <p:nvPr/>
        </p:nvSpPr>
        <p:spPr>
          <a:xfrm flipV="1">
            <a:off x="5411601" y="387130"/>
            <a:ext cx="1033599" cy="369734"/>
          </a:xfrm>
          <a:custGeom>
            <a:avLst/>
            <a:gdLst>
              <a:gd name="connsiteX0" fmla="*/ 49981 w 1177382"/>
              <a:gd name="connsiteY0" fmla="*/ 0 h 260642"/>
              <a:gd name="connsiteX1" fmla="*/ 131480 w 1177382"/>
              <a:gd name="connsiteY1" fmla="*/ 237712 h 260642"/>
              <a:gd name="connsiteX2" fmla="*/ 1177382 w 1177382"/>
              <a:gd name="connsiteY2" fmla="*/ 251296 h 260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382" h="260642">
                <a:moveTo>
                  <a:pt x="49981" y="0"/>
                </a:moveTo>
                <a:cubicBezTo>
                  <a:pt x="-3220" y="97914"/>
                  <a:pt x="-56420" y="195829"/>
                  <a:pt x="131480" y="237712"/>
                </a:cubicBezTo>
                <a:cubicBezTo>
                  <a:pt x="319380" y="279595"/>
                  <a:pt x="1177382" y="251296"/>
                  <a:pt x="1177382" y="251296"/>
                </a:cubicBezTo>
              </a:path>
            </a:pathLst>
          </a:custGeom>
          <a:ln w="19050" cmpd="sng">
            <a:solidFill>
              <a:srgbClr val="FF0000"/>
            </a:solidFill>
            <a:headEnd type="oval" w="sm" len="sm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ZoneTexte 69"/>
          <p:cNvSpPr txBox="1"/>
          <p:nvPr/>
        </p:nvSpPr>
        <p:spPr>
          <a:xfrm>
            <a:off x="6445200" y="268259"/>
            <a:ext cx="1120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latin typeface="Seravek ExtraLight"/>
                <a:cs typeface="Seravek ExtraLight"/>
              </a:rPr>
              <a:t>Commonalties</a:t>
            </a:r>
            <a:endParaRPr lang="en-US" sz="1200" b="1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1476486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8959" y="985520"/>
            <a:ext cx="6598643" cy="3611011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296161" y="4222566"/>
            <a:ext cx="26748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Syntactic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291373" y="178038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567485" y="178038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882545" y="241207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744067" y="1922910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X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574277" y="221154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O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009989" y="207603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Y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80391" y="2491486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Q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868961" y="277895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solidFill>
                  <a:srgbClr val="0000FF"/>
                </a:solidFill>
                <a:latin typeface="Charter Roman"/>
                <a:cs typeface="Charter Roman"/>
              </a:rPr>
              <a:t>Z</a:t>
            </a:r>
            <a:endParaRPr lang="fr-FR" sz="1500" b="1" baseline="-25000" dirty="0">
              <a:solidFill>
                <a:srgbClr val="0000FF"/>
              </a:solidFill>
              <a:latin typeface="Charter Roman"/>
              <a:cs typeface="Charter Roman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279614" y="333628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smtClean="0">
                <a:latin typeface="Wingdings" charset="2"/>
                <a:cs typeface="Wingdings" charset="2"/>
              </a:rPr>
              <a:t>w</a:t>
            </a:r>
            <a:r>
              <a:rPr lang="fr-FR" sz="300" dirty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MC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R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19" name="Ellipse 18"/>
          <p:cNvSpPr/>
          <p:nvPr/>
        </p:nvSpPr>
        <p:spPr>
          <a:xfrm>
            <a:off x="6575809" y="1822125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>
            <a:off x="5851921" y="1822125"/>
            <a:ext cx="1392059" cy="1366242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>
            <a:off x="6166981" y="2453811"/>
            <a:ext cx="1400925" cy="1390248"/>
          </a:xfrm>
          <a:prstGeom prst="ellipse">
            <a:avLst/>
          </a:prstGeom>
          <a:noFill/>
          <a:ln w="28575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/>
          <p:cNvSpPr txBox="1"/>
          <p:nvPr/>
        </p:nvSpPr>
        <p:spPr>
          <a:xfrm>
            <a:off x="6040262" y="191761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1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75246" y="217181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2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4" y="249174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3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20782" y="3193005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solidFill>
                  <a:srgbClr val="0000FF"/>
                </a:solidFill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solidFill>
                  <a:srgbClr val="0000FF"/>
                </a:solidFill>
                <a:latin typeface="Charter Roman"/>
                <a:cs typeface="Charter Roman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83180" y="344720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>
                <a:latin typeface="Charter Roman"/>
                <a:cs typeface="Charter Roman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27836" y="212260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>
                <a:latin typeface="Wingdings" charset="2"/>
                <a:cs typeface="Wingdings" charset="2"/>
              </a:rPr>
              <a:t>r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Charter Roman"/>
                <a:cs typeface="Charter Roman"/>
              </a:rPr>
              <a:t>DSA</a:t>
            </a:r>
            <a:r>
              <a:rPr lang="fr-FR" sz="500" b="1" dirty="0" smtClean="0">
                <a:latin typeface="Charter Roman"/>
                <a:cs typeface="Charter Roman"/>
              </a:rPr>
              <a:t> </a:t>
            </a:r>
            <a:r>
              <a:rPr lang="fr-FR" sz="1500" b="1" baseline="-25000" dirty="0" smtClean="0">
                <a:latin typeface="Charter Roman"/>
                <a:cs typeface="Charter Roman"/>
              </a:rPr>
              <a:t>6</a:t>
            </a:r>
            <a:endParaRPr lang="fr-FR" sz="1500" b="1" baseline="-25000" dirty="0">
              <a:latin typeface="Charter Roman"/>
              <a:cs typeface="Charter Roman"/>
            </a:endParaRPr>
          </a:p>
        </p:txBody>
      </p:sp>
      <p:sp>
        <p:nvSpPr>
          <p:cNvPr id="4" name="Forme libre 3"/>
          <p:cNvSpPr/>
          <p:nvPr/>
        </p:nvSpPr>
        <p:spPr>
          <a:xfrm>
            <a:off x="2892685" y="1105269"/>
            <a:ext cx="3280728" cy="9641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80728 w 3280728"/>
              <a:gd name="connsiteY0" fmla="*/ 952424 h 964183"/>
              <a:gd name="connsiteX1" fmla="*/ 1552172 w 3280728"/>
              <a:gd name="connsiteY1" fmla="*/ 7 h 964183"/>
              <a:gd name="connsiteX2" fmla="*/ 0 w 3280728"/>
              <a:gd name="connsiteY2" fmla="*/ 964183 h 964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0728" h="964183">
                <a:moveTo>
                  <a:pt x="3280728" y="952424"/>
                </a:moveTo>
                <a:cubicBezTo>
                  <a:pt x="3030852" y="431142"/>
                  <a:pt x="2098960" y="-1953"/>
                  <a:pt x="1552172" y="7"/>
                </a:cubicBezTo>
                <a:cubicBezTo>
                  <a:pt x="1005384" y="1967"/>
                  <a:pt x="0" y="964183"/>
                  <a:pt x="0" y="964183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libre 34"/>
          <p:cNvSpPr/>
          <p:nvPr/>
        </p:nvSpPr>
        <p:spPr>
          <a:xfrm>
            <a:off x="2744067" y="1353826"/>
            <a:ext cx="3257141" cy="10022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0174 w 3210174"/>
              <a:gd name="connsiteY0" fmla="*/ 956437 h 964180"/>
              <a:gd name="connsiteX1" fmla="*/ 1552172 w 3210174"/>
              <a:gd name="connsiteY1" fmla="*/ 3 h 964180"/>
              <a:gd name="connsiteX2" fmla="*/ 0 w 3210174"/>
              <a:gd name="connsiteY2" fmla="*/ 964179 h 964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964180">
                <a:moveTo>
                  <a:pt x="3210174" y="956437"/>
                </a:moveTo>
                <a:cubicBezTo>
                  <a:pt x="2960298" y="435155"/>
                  <a:pt x="2087201" y="-1287"/>
                  <a:pt x="1552172" y="3"/>
                </a:cubicBezTo>
                <a:cubicBezTo>
                  <a:pt x="1017143" y="1293"/>
                  <a:pt x="0" y="964179"/>
                  <a:pt x="0" y="964179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orme libre 35"/>
          <p:cNvSpPr/>
          <p:nvPr/>
        </p:nvSpPr>
        <p:spPr>
          <a:xfrm>
            <a:off x="3398316" y="2365038"/>
            <a:ext cx="3293064" cy="28057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orme libre 36"/>
          <p:cNvSpPr/>
          <p:nvPr/>
        </p:nvSpPr>
        <p:spPr>
          <a:xfrm>
            <a:off x="4148558" y="1516813"/>
            <a:ext cx="3195279" cy="751983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0174" h="1058254">
                <a:moveTo>
                  <a:pt x="3210174" y="1058254"/>
                </a:moveTo>
                <a:cubicBezTo>
                  <a:pt x="2960298" y="536972"/>
                  <a:pt x="2122477" y="3932"/>
                  <a:pt x="1552172" y="12"/>
                </a:cubicBezTo>
                <a:cubicBezTo>
                  <a:pt x="981867" y="-3908"/>
                  <a:pt x="0" y="964188"/>
                  <a:pt x="0" y="96418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orme libre 37"/>
          <p:cNvSpPr/>
          <p:nvPr/>
        </p:nvSpPr>
        <p:spPr>
          <a:xfrm rot="590933" flipV="1">
            <a:off x="2943237" y="3068615"/>
            <a:ext cx="3384077" cy="544560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4612" h="1330557">
                <a:moveTo>
                  <a:pt x="3214612" y="1330556"/>
                </a:moveTo>
                <a:cubicBezTo>
                  <a:pt x="2964736" y="809274"/>
                  <a:pt x="2087941" y="63221"/>
                  <a:pt x="1552172" y="2589"/>
                </a:cubicBezTo>
                <a:cubicBezTo>
                  <a:pt x="1016403" y="-58043"/>
                  <a:pt x="0" y="966765"/>
                  <a:pt x="0" y="966765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 39"/>
          <p:cNvSpPr/>
          <p:nvPr/>
        </p:nvSpPr>
        <p:spPr>
          <a:xfrm rot="590933" flipV="1">
            <a:off x="3366078" y="3382016"/>
            <a:ext cx="3331783" cy="765309"/>
          </a:xfrm>
          <a:custGeom>
            <a:avLst/>
            <a:gdLst>
              <a:gd name="connsiteX0" fmla="*/ 3210174 w 3210174"/>
              <a:gd name="connsiteY0" fmla="*/ 1058428 h 1058428"/>
              <a:gd name="connsiteX1" fmla="*/ 2175393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428 h 1058428"/>
              <a:gd name="connsiteX1" fmla="*/ 1552172 w 3210174"/>
              <a:gd name="connsiteY1" fmla="*/ 186 h 1058428"/>
              <a:gd name="connsiteX2" fmla="*/ 0 w 3210174"/>
              <a:gd name="connsiteY2" fmla="*/ 964362 h 1058428"/>
              <a:gd name="connsiteX0" fmla="*/ 3210174 w 3210174"/>
              <a:gd name="connsiteY0" fmla="*/ 1058254 h 1058254"/>
              <a:gd name="connsiteX1" fmla="*/ 1552172 w 3210174"/>
              <a:gd name="connsiteY1" fmla="*/ 12 h 1058254"/>
              <a:gd name="connsiteX2" fmla="*/ 0 w 3210174"/>
              <a:gd name="connsiteY2" fmla="*/ 964188 h 1058254"/>
              <a:gd name="connsiteX0" fmla="*/ 3212622 w 3212622"/>
              <a:gd name="connsiteY0" fmla="*/ 691818 h 970425"/>
              <a:gd name="connsiteX1" fmla="*/ 1552172 w 3212622"/>
              <a:gd name="connsiteY1" fmla="*/ 6249 h 970425"/>
              <a:gd name="connsiteX2" fmla="*/ 0 w 3212622"/>
              <a:gd name="connsiteY2" fmla="*/ 970425 h 970425"/>
              <a:gd name="connsiteX0" fmla="*/ 3214612 w 3214612"/>
              <a:gd name="connsiteY0" fmla="*/ 1330556 h 1330557"/>
              <a:gd name="connsiteX1" fmla="*/ 1552172 w 3214612"/>
              <a:gd name="connsiteY1" fmla="*/ 2589 h 1330557"/>
              <a:gd name="connsiteX2" fmla="*/ 0 w 3214612"/>
              <a:gd name="connsiteY2" fmla="*/ 966765 h 1330557"/>
              <a:gd name="connsiteX0" fmla="*/ 3164937 w 3164937"/>
              <a:gd name="connsiteY0" fmla="*/ 2083761 h 2083760"/>
              <a:gd name="connsiteX1" fmla="*/ 1552172 w 3164937"/>
              <a:gd name="connsiteY1" fmla="*/ 19832 h 2083760"/>
              <a:gd name="connsiteX2" fmla="*/ 0 w 3164937"/>
              <a:gd name="connsiteY2" fmla="*/ 984008 h 208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64937" h="2083760">
                <a:moveTo>
                  <a:pt x="3164937" y="2083761"/>
                </a:moveTo>
                <a:cubicBezTo>
                  <a:pt x="2915061" y="1562479"/>
                  <a:pt x="2079661" y="203124"/>
                  <a:pt x="1552172" y="19832"/>
                </a:cubicBezTo>
                <a:cubicBezTo>
                  <a:pt x="1024683" y="-163460"/>
                  <a:pt x="0" y="984008"/>
                  <a:pt x="0" y="984008"/>
                </a:cubicBezTo>
              </a:path>
            </a:pathLst>
          </a:custGeom>
          <a:ln w="3175" cmpd="sng">
            <a:solidFill>
              <a:srgbClr val="FF0000">
                <a:alpha val="60000"/>
              </a:srgb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ZoneTexte 40"/>
          <p:cNvSpPr txBox="1"/>
          <p:nvPr/>
        </p:nvSpPr>
        <p:spPr>
          <a:xfrm>
            <a:off x="5659119" y="4231855"/>
            <a:ext cx="253767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smtClean="0">
                <a:latin typeface="Charter Roman"/>
                <a:cs typeface="Charter Roman"/>
              </a:rPr>
              <a:t>Semantic commonalities</a:t>
            </a:r>
            <a:endParaRPr lang="en-US" sz="1500" b="1" dirty="0">
              <a:latin typeface="Charter Roman"/>
              <a:cs typeface="Charter Roman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747521" y="2117713"/>
            <a:ext cx="838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265681" y="3418341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48558" y="1481266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Syn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9" y="165054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B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7" y="3475233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C</a:t>
            </a:r>
            <a:endParaRPr lang="en-US" sz="16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149773" y="2586312"/>
            <a:ext cx="791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 smtClean="0">
                <a:latin typeface="Charter Roman"/>
                <a:cs typeface="Charter Roman"/>
              </a:rPr>
              <a:t>Sem</a:t>
            </a:r>
            <a:r>
              <a:rPr lang="en-US" sz="1600" b="1" dirty="0" smtClean="0">
                <a:latin typeface="Charter Roman"/>
                <a:cs typeface="Charter Roman"/>
              </a:rPr>
              <a:t> A</a:t>
            </a:r>
            <a:endParaRPr lang="en-US" sz="1600" b="1" dirty="0">
              <a:latin typeface="Charter Roman"/>
              <a:cs typeface="Charter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646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13626" y="499199"/>
            <a:ext cx="6598643" cy="2989849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3068320" y="1593751"/>
            <a:ext cx="3035245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6244683" y="1865280"/>
            <a:ext cx="1400925" cy="1390248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" cmpd="sng">
            <a:solidFill>
              <a:srgbClr val="FF0000">
                <a:alpha val="30000"/>
              </a:srgb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6585102" y="1278797"/>
            <a:ext cx="1400925" cy="1390248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5854503" y="1271438"/>
            <a:ext cx="1392059" cy="1366242"/>
          </a:xfrm>
          <a:prstGeom prst="ellipse">
            <a:avLst/>
          </a:prstGeom>
          <a:solidFill>
            <a:srgbClr val="008000">
              <a:alpha val="15000"/>
            </a:srgbClr>
          </a:solidFill>
          <a:ln w="3175" cmpd="sng">
            <a:solidFill>
              <a:srgbClr val="008000">
                <a:alpha val="40000"/>
              </a:srgb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429902" y="553404"/>
            <a:ext cx="2124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Syntactic </a:t>
            </a:r>
            <a:r>
              <a:rPr lang="en-US" sz="1400" dirty="0" smtClean="0">
                <a:latin typeface="Seravek ExtraLight"/>
                <a:cs typeface="Seravek ExtraLight"/>
              </a:rPr>
              <a:t>commonalities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14" name="Ellipse 13"/>
          <p:cNvSpPr/>
          <p:nvPr/>
        </p:nvSpPr>
        <p:spPr>
          <a:xfrm>
            <a:off x="3153790" y="1289196"/>
            <a:ext cx="1400925" cy="1390248"/>
          </a:xfrm>
          <a:prstGeom prst="ellipse">
            <a:avLst/>
          </a:prstGeom>
          <a:solidFill>
            <a:srgbClr val="FFFF00">
              <a:alpha val="30000"/>
            </a:srgbClr>
          </a:solidFill>
          <a:ln>
            <a:solidFill>
              <a:srgbClr val="FFFF00">
                <a:alpha val="80000"/>
              </a:srgb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2429902" y="1289196"/>
            <a:ext cx="1392059" cy="1366242"/>
          </a:xfrm>
          <a:prstGeom prst="ellipse">
            <a:avLst/>
          </a:prstGeom>
          <a:solidFill>
            <a:srgbClr val="008000">
              <a:alpha val="15000"/>
            </a:srgbClr>
          </a:solidFill>
          <a:ln w="3175" cmpd="sng">
            <a:solidFill>
              <a:srgbClr val="008000">
                <a:alpha val="40000"/>
              </a:srgb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2744962" y="1865280"/>
            <a:ext cx="1400925" cy="1390248"/>
          </a:xfrm>
          <a:prstGeom prst="ellipse">
            <a:avLst/>
          </a:prstGeom>
          <a:solidFill>
            <a:srgbClr val="FF0000">
              <a:alpha val="10000"/>
            </a:srgbClr>
          </a:solidFill>
          <a:ln w="3175" cmpd="sng">
            <a:solidFill>
              <a:srgbClr val="FF0000">
                <a:alpha val="30000"/>
              </a:srgb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2565844" y="143172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X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426534" y="171019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O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872406" y="1574683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Y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152968" y="196127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Q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724586" y="229455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Z </a:t>
            </a:r>
            <a:r>
              <a:rPr lang="fr-FR" sz="1100" dirty="0" smtClean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195446" y="2928168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b="1" dirty="0" smtClean="0">
                <a:latin typeface="Andale Mono"/>
                <a:cs typeface="Andale Mono"/>
              </a:rPr>
              <a:t>MC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R</a:t>
            </a:r>
            <a:r>
              <a:rPr lang="fr-FR" sz="1100" b="1" baseline="-25000" dirty="0" smtClean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endParaRPr lang="fr-FR" sz="1100" b="1" baseline="-25000" dirty="0">
              <a:latin typeface="Andale Mono"/>
              <a:cs typeface="Andale Mono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6009781" y="1429407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1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854925" y="1714082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2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6550533" y="19536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3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6281741" y="264383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solidFill>
                  <a:srgbClr val="000000"/>
                </a:solidFill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solidFill>
                  <a:srgbClr val="000000"/>
                </a:solidFill>
                <a:latin typeface="Andale Mono"/>
                <a:cs typeface="Andale Mono"/>
              </a:rPr>
              <a:t>4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6573824" y="2924284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baseline="-25000" dirty="0">
                <a:latin typeface="Andale Mono"/>
                <a:cs typeface="Andale Mono"/>
              </a:rPr>
              <a:t> </a:t>
            </a:r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>
                <a:latin typeface="Andale Mono"/>
                <a:cs typeface="Andale Mono"/>
              </a:rPr>
              <a:t>5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268475" y="1573431"/>
            <a:ext cx="76065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Wingdings" charset="2"/>
                <a:cs typeface="Wingdings" charset="2"/>
              </a:rPr>
              <a:t>w</a:t>
            </a:r>
            <a:r>
              <a:rPr lang="fr-FR" sz="300" dirty="0" smtClean="0">
                <a:latin typeface="Wingdings" charset="2"/>
                <a:cs typeface="Wingdings" charset="2"/>
              </a:rPr>
              <a:t> </a:t>
            </a:r>
            <a:r>
              <a:rPr lang="fr-FR" sz="1300" b="1" dirty="0" smtClean="0">
                <a:latin typeface="Andale Mono"/>
                <a:cs typeface="Andale Mono"/>
              </a:rPr>
              <a:t>DSA</a:t>
            </a:r>
            <a:r>
              <a:rPr lang="fr-FR" sz="500" b="1" dirty="0" smtClean="0">
                <a:latin typeface="Andale Mono"/>
                <a:cs typeface="Andale Mono"/>
              </a:rPr>
              <a:t> </a:t>
            </a:r>
            <a:r>
              <a:rPr lang="fr-FR" sz="1500" b="1" baseline="-25000" dirty="0" smtClean="0">
                <a:latin typeface="Andale Mono"/>
                <a:cs typeface="Andale Mono"/>
              </a:rPr>
              <a:t>6</a:t>
            </a:r>
            <a:endParaRPr lang="fr-FR" sz="1500" b="1" baseline="-25000" dirty="0">
              <a:latin typeface="Andale Mono"/>
              <a:cs typeface="Andale Mono"/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5712602" y="543244"/>
            <a:ext cx="2537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eravek ExtraLight"/>
                <a:cs typeface="Seravek ExtraLight"/>
              </a:rPr>
              <a:t>Semantic commonalities</a:t>
            </a:r>
            <a:endParaRPr lang="en-US" sz="1400" b="1" dirty="0">
              <a:latin typeface="Seravek ExtraLight"/>
              <a:cs typeface="Seravek ExtraLight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926767" y="1119919"/>
            <a:ext cx="8385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43" name="ZoneTexte 42"/>
          <p:cNvSpPr txBox="1"/>
          <p:nvPr/>
        </p:nvSpPr>
        <p:spPr>
          <a:xfrm>
            <a:off x="2138258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15871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Syn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7645608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B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7404796" y="2967792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C</a:t>
            </a:r>
            <a:endParaRPr lang="en-US" sz="1400" b="1" dirty="0">
              <a:latin typeface="Charter Roman"/>
              <a:cs typeface="Charter Roman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311570" y="1119919"/>
            <a:ext cx="791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>
                <a:latin typeface="Charter Roman"/>
                <a:cs typeface="Charter Roman"/>
              </a:rPr>
              <a:t>Sem</a:t>
            </a:r>
            <a:r>
              <a:rPr lang="en-US" sz="1400" b="1" dirty="0" smtClean="0">
                <a:latin typeface="Charter Roman"/>
                <a:cs typeface="Charter Roman"/>
              </a:rPr>
              <a:t> A</a:t>
            </a:r>
            <a:endParaRPr lang="en-US" sz="1400" b="1" dirty="0">
              <a:latin typeface="Charter Roman"/>
              <a:cs typeface="Charter Roman"/>
            </a:endParaRPr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2930252" y="1874071"/>
            <a:ext cx="3025086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4391995" y="1737831"/>
            <a:ext cx="2972161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>
            <a:off x="3676001" y="2119292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 flipH="1">
            <a:off x="3710120" y="3084718"/>
            <a:ext cx="3000617" cy="0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 flipH="1" flipV="1">
            <a:off x="3259954" y="2458624"/>
            <a:ext cx="3151289" cy="346381"/>
          </a:xfrm>
          <a:prstGeom prst="straightConnector1">
            <a:avLst/>
          </a:prstGeom>
          <a:ln w="3175" cmpd="sng">
            <a:solidFill>
              <a:schemeClr val="bg1">
                <a:lumMod val="50000"/>
                <a:alpha val="80000"/>
              </a:schemeClr>
            </a:solidFill>
            <a:prstDash val="lgDash"/>
            <a:tailEnd type="stealth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36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7505" y="308226"/>
            <a:ext cx="8943178" cy="2813900"/>
          </a:xfrm>
          <a:prstGeom prst="rect">
            <a:avLst/>
          </a:prstGeom>
          <a:solidFill>
            <a:schemeClr val="bg1"/>
          </a:solidFill>
          <a:ln w="3175" cmpd="sng">
            <a:solidFill>
              <a:schemeClr val="tx1">
                <a:alpha val="9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 8"/>
          <p:cNvSpPr/>
          <p:nvPr/>
        </p:nvSpPr>
        <p:spPr>
          <a:xfrm>
            <a:off x="7187833" y="1579596"/>
            <a:ext cx="1062058" cy="761278"/>
          </a:xfrm>
          <a:custGeom>
            <a:avLst/>
            <a:gdLst>
              <a:gd name="connsiteX0" fmla="*/ 0 w 1062058"/>
              <a:gd name="connsiteY0" fmla="*/ 649871 h 761278"/>
              <a:gd name="connsiteX1" fmla="*/ 14854 w 1062058"/>
              <a:gd name="connsiteY1" fmla="*/ 542178 h 761278"/>
              <a:gd name="connsiteX2" fmla="*/ 40849 w 1062058"/>
              <a:gd name="connsiteY2" fmla="*/ 449340 h 761278"/>
              <a:gd name="connsiteX3" fmla="*/ 74270 w 1062058"/>
              <a:gd name="connsiteY3" fmla="*/ 367641 h 761278"/>
              <a:gd name="connsiteX4" fmla="*/ 133686 w 1062058"/>
              <a:gd name="connsiteY4" fmla="*/ 282230 h 761278"/>
              <a:gd name="connsiteX5" fmla="*/ 189388 w 1062058"/>
              <a:gd name="connsiteY5" fmla="*/ 207959 h 761278"/>
              <a:gd name="connsiteX6" fmla="*/ 252518 w 1062058"/>
              <a:gd name="connsiteY6" fmla="*/ 152256 h 761278"/>
              <a:gd name="connsiteX7" fmla="*/ 334214 w 1062058"/>
              <a:gd name="connsiteY7" fmla="*/ 92839 h 761278"/>
              <a:gd name="connsiteX8" fmla="*/ 401057 w 1062058"/>
              <a:gd name="connsiteY8" fmla="*/ 55703 h 761278"/>
              <a:gd name="connsiteX9" fmla="*/ 475327 w 1062058"/>
              <a:gd name="connsiteY9" fmla="*/ 22281 h 761278"/>
              <a:gd name="connsiteX10" fmla="*/ 564451 w 1062058"/>
              <a:gd name="connsiteY10" fmla="*/ 7427 h 761278"/>
              <a:gd name="connsiteX11" fmla="*/ 653574 w 1062058"/>
              <a:gd name="connsiteY11" fmla="*/ 0 h 761278"/>
              <a:gd name="connsiteX12" fmla="*/ 757552 w 1062058"/>
              <a:gd name="connsiteY12" fmla="*/ 0 h 761278"/>
              <a:gd name="connsiteX13" fmla="*/ 865243 w 1062058"/>
              <a:gd name="connsiteY13" fmla="*/ 18568 h 761278"/>
              <a:gd name="connsiteX14" fmla="*/ 954367 w 1062058"/>
              <a:gd name="connsiteY14" fmla="*/ 51990 h 761278"/>
              <a:gd name="connsiteX15" fmla="*/ 1021210 w 1062058"/>
              <a:gd name="connsiteY15" fmla="*/ 77985 h 761278"/>
              <a:gd name="connsiteX16" fmla="*/ 1062058 w 1062058"/>
              <a:gd name="connsiteY16" fmla="*/ 100266 h 761278"/>
              <a:gd name="connsiteX17" fmla="*/ 1062058 w 1062058"/>
              <a:gd name="connsiteY17" fmla="*/ 148542 h 761278"/>
              <a:gd name="connsiteX18" fmla="*/ 1050918 w 1062058"/>
              <a:gd name="connsiteY18" fmla="*/ 211672 h 761278"/>
              <a:gd name="connsiteX19" fmla="*/ 1032350 w 1062058"/>
              <a:gd name="connsiteY19" fmla="*/ 278516 h 761278"/>
              <a:gd name="connsiteX20" fmla="*/ 1002642 w 1062058"/>
              <a:gd name="connsiteY20" fmla="*/ 363928 h 761278"/>
              <a:gd name="connsiteX21" fmla="*/ 969221 w 1062058"/>
              <a:gd name="connsiteY21" fmla="*/ 427058 h 761278"/>
              <a:gd name="connsiteX22" fmla="*/ 928372 w 1062058"/>
              <a:gd name="connsiteY22" fmla="*/ 490189 h 761278"/>
              <a:gd name="connsiteX23" fmla="*/ 872670 w 1062058"/>
              <a:gd name="connsiteY23" fmla="*/ 553319 h 761278"/>
              <a:gd name="connsiteX24" fmla="*/ 820681 w 1062058"/>
              <a:gd name="connsiteY24" fmla="*/ 601595 h 761278"/>
              <a:gd name="connsiteX25" fmla="*/ 764979 w 1062058"/>
              <a:gd name="connsiteY25" fmla="*/ 638731 h 761278"/>
              <a:gd name="connsiteX26" fmla="*/ 664715 w 1062058"/>
              <a:gd name="connsiteY26" fmla="*/ 698148 h 761278"/>
              <a:gd name="connsiteX27" fmla="*/ 568164 w 1062058"/>
              <a:gd name="connsiteY27" fmla="*/ 731569 h 761278"/>
              <a:gd name="connsiteX28" fmla="*/ 467900 w 1062058"/>
              <a:gd name="connsiteY28" fmla="*/ 757564 h 761278"/>
              <a:gd name="connsiteX29" fmla="*/ 356495 w 1062058"/>
              <a:gd name="connsiteY29" fmla="*/ 761278 h 761278"/>
              <a:gd name="connsiteX30" fmla="*/ 259945 w 1062058"/>
              <a:gd name="connsiteY30" fmla="*/ 753851 h 761278"/>
              <a:gd name="connsiteX31" fmla="*/ 185675 w 1062058"/>
              <a:gd name="connsiteY31" fmla="*/ 738997 h 761278"/>
              <a:gd name="connsiteX32" fmla="*/ 103978 w 1062058"/>
              <a:gd name="connsiteY32" fmla="*/ 713002 h 761278"/>
              <a:gd name="connsiteX33" fmla="*/ 44562 w 1062058"/>
              <a:gd name="connsiteY33" fmla="*/ 687007 h 761278"/>
              <a:gd name="connsiteX34" fmla="*/ 0 w 1062058"/>
              <a:gd name="connsiteY34" fmla="*/ 649871 h 76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2058" h="761278">
                <a:moveTo>
                  <a:pt x="0" y="649871"/>
                </a:moveTo>
                <a:lnTo>
                  <a:pt x="14854" y="542178"/>
                </a:lnTo>
                <a:lnTo>
                  <a:pt x="40849" y="449340"/>
                </a:lnTo>
                <a:lnTo>
                  <a:pt x="74270" y="367641"/>
                </a:lnTo>
                <a:lnTo>
                  <a:pt x="133686" y="282230"/>
                </a:lnTo>
                <a:lnTo>
                  <a:pt x="189388" y="207959"/>
                </a:lnTo>
                <a:lnTo>
                  <a:pt x="252518" y="152256"/>
                </a:lnTo>
                <a:lnTo>
                  <a:pt x="334214" y="92839"/>
                </a:lnTo>
                <a:lnTo>
                  <a:pt x="401057" y="55703"/>
                </a:lnTo>
                <a:lnTo>
                  <a:pt x="475327" y="22281"/>
                </a:lnTo>
                <a:lnTo>
                  <a:pt x="564451" y="7427"/>
                </a:lnTo>
                <a:lnTo>
                  <a:pt x="653574" y="0"/>
                </a:lnTo>
                <a:lnTo>
                  <a:pt x="757552" y="0"/>
                </a:lnTo>
                <a:lnTo>
                  <a:pt x="865243" y="18568"/>
                </a:lnTo>
                <a:lnTo>
                  <a:pt x="954367" y="51990"/>
                </a:lnTo>
                <a:lnTo>
                  <a:pt x="1021210" y="77985"/>
                </a:lnTo>
                <a:lnTo>
                  <a:pt x="1062058" y="100266"/>
                </a:lnTo>
                <a:lnTo>
                  <a:pt x="1062058" y="148542"/>
                </a:lnTo>
                <a:lnTo>
                  <a:pt x="1050918" y="211672"/>
                </a:lnTo>
                <a:lnTo>
                  <a:pt x="1032350" y="278516"/>
                </a:lnTo>
                <a:lnTo>
                  <a:pt x="1002642" y="363928"/>
                </a:lnTo>
                <a:lnTo>
                  <a:pt x="969221" y="427058"/>
                </a:lnTo>
                <a:lnTo>
                  <a:pt x="928372" y="490189"/>
                </a:lnTo>
                <a:lnTo>
                  <a:pt x="872670" y="553319"/>
                </a:lnTo>
                <a:lnTo>
                  <a:pt x="820681" y="601595"/>
                </a:lnTo>
                <a:lnTo>
                  <a:pt x="764979" y="638731"/>
                </a:lnTo>
                <a:lnTo>
                  <a:pt x="664715" y="698148"/>
                </a:lnTo>
                <a:lnTo>
                  <a:pt x="568164" y="731569"/>
                </a:lnTo>
                <a:lnTo>
                  <a:pt x="467900" y="757564"/>
                </a:lnTo>
                <a:lnTo>
                  <a:pt x="356495" y="761278"/>
                </a:lnTo>
                <a:lnTo>
                  <a:pt x="259945" y="753851"/>
                </a:lnTo>
                <a:lnTo>
                  <a:pt x="185675" y="738997"/>
                </a:lnTo>
                <a:lnTo>
                  <a:pt x="103978" y="713002"/>
                </a:lnTo>
                <a:lnTo>
                  <a:pt x="44562" y="687007"/>
                </a:lnTo>
                <a:lnTo>
                  <a:pt x="0" y="649871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4963944" y="2259776"/>
            <a:ext cx="1386465" cy="683828"/>
          </a:xfrm>
          <a:custGeom>
            <a:avLst/>
            <a:gdLst>
              <a:gd name="connsiteX0" fmla="*/ 0 w 1386465"/>
              <a:gd name="connsiteY0" fmla="*/ 0 h 683828"/>
              <a:gd name="connsiteX1" fmla="*/ 11272 w 1386465"/>
              <a:gd name="connsiteY1" fmla="*/ 105205 h 683828"/>
              <a:gd name="connsiteX2" fmla="*/ 37574 w 1386465"/>
              <a:gd name="connsiteY2" fmla="*/ 199137 h 683828"/>
              <a:gd name="connsiteX3" fmla="*/ 67633 w 1386465"/>
              <a:gd name="connsiteY3" fmla="*/ 285555 h 683828"/>
              <a:gd name="connsiteX4" fmla="*/ 123993 w 1386465"/>
              <a:gd name="connsiteY4" fmla="*/ 375730 h 683828"/>
              <a:gd name="connsiteX5" fmla="*/ 184111 w 1386465"/>
              <a:gd name="connsiteY5" fmla="*/ 454633 h 683828"/>
              <a:gd name="connsiteX6" fmla="*/ 266772 w 1386465"/>
              <a:gd name="connsiteY6" fmla="*/ 529779 h 683828"/>
              <a:gd name="connsiteX7" fmla="*/ 341920 w 1386465"/>
              <a:gd name="connsiteY7" fmla="*/ 586138 h 683828"/>
              <a:gd name="connsiteX8" fmla="*/ 447126 w 1386465"/>
              <a:gd name="connsiteY8" fmla="*/ 638740 h 683828"/>
              <a:gd name="connsiteX9" fmla="*/ 522273 w 1386465"/>
              <a:gd name="connsiteY9" fmla="*/ 657527 h 683828"/>
              <a:gd name="connsiteX10" fmla="*/ 634994 w 1386465"/>
              <a:gd name="connsiteY10" fmla="*/ 683828 h 683828"/>
              <a:gd name="connsiteX11" fmla="*/ 770258 w 1386465"/>
              <a:gd name="connsiteY11" fmla="*/ 680071 h 683828"/>
              <a:gd name="connsiteX12" fmla="*/ 860435 w 1386465"/>
              <a:gd name="connsiteY12" fmla="*/ 665041 h 683828"/>
              <a:gd name="connsiteX13" fmla="*/ 943097 w 1386465"/>
              <a:gd name="connsiteY13" fmla="*/ 634983 h 683828"/>
              <a:gd name="connsiteX14" fmla="*/ 1037031 w 1386465"/>
              <a:gd name="connsiteY14" fmla="*/ 589896 h 683828"/>
              <a:gd name="connsiteX15" fmla="*/ 1123450 w 1386465"/>
              <a:gd name="connsiteY15" fmla="*/ 533536 h 683828"/>
              <a:gd name="connsiteX16" fmla="*/ 1194840 w 1386465"/>
              <a:gd name="connsiteY16" fmla="*/ 469662 h 683828"/>
              <a:gd name="connsiteX17" fmla="*/ 1254958 w 1386465"/>
              <a:gd name="connsiteY17" fmla="*/ 398274 h 683828"/>
              <a:gd name="connsiteX18" fmla="*/ 1292531 w 1386465"/>
              <a:gd name="connsiteY18" fmla="*/ 338157 h 683828"/>
              <a:gd name="connsiteX19" fmla="*/ 1337619 w 1386465"/>
              <a:gd name="connsiteY19" fmla="*/ 255496 h 683828"/>
              <a:gd name="connsiteX20" fmla="*/ 1363921 w 1386465"/>
              <a:gd name="connsiteY20" fmla="*/ 165321 h 683828"/>
              <a:gd name="connsiteX21" fmla="*/ 1386465 w 1386465"/>
              <a:gd name="connsiteY21" fmla="*/ 67632 h 683828"/>
              <a:gd name="connsiteX22" fmla="*/ 1311318 w 1386465"/>
              <a:gd name="connsiteY22" fmla="*/ 116477 h 683828"/>
              <a:gd name="connsiteX23" fmla="*/ 1228656 w 1386465"/>
              <a:gd name="connsiteY23" fmla="*/ 123991 h 683828"/>
              <a:gd name="connsiteX24" fmla="*/ 1127207 w 1386465"/>
              <a:gd name="connsiteY24" fmla="*/ 131506 h 683828"/>
              <a:gd name="connsiteX25" fmla="*/ 1059575 w 1386465"/>
              <a:gd name="connsiteY25" fmla="*/ 142778 h 683828"/>
              <a:gd name="connsiteX26" fmla="*/ 950612 w 1386465"/>
              <a:gd name="connsiteY26" fmla="*/ 120234 h 683828"/>
              <a:gd name="connsiteX27" fmla="*/ 864192 w 1386465"/>
              <a:gd name="connsiteY27" fmla="*/ 93933 h 683828"/>
              <a:gd name="connsiteX28" fmla="*/ 811589 w 1386465"/>
              <a:gd name="connsiteY28" fmla="*/ 78904 h 683828"/>
              <a:gd name="connsiteX29" fmla="*/ 758986 w 1386465"/>
              <a:gd name="connsiteY29" fmla="*/ 48845 h 683828"/>
              <a:gd name="connsiteX30" fmla="*/ 717655 w 1386465"/>
              <a:gd name="connsiteY30" fmla="*/ 22544 h 683828"/>
              <a:gd name="connsiteX31" fmla="*/ 657538 w 1386465"/>
              <a:gd name="connsiteY31" fmla="*/ 52603 h 683828"/>
              <a:gd name="connsiteX32" fmla="*/ 593663 w 1386465"/>
              <a:gd name="connsiteY32" fmla="*/ 78904 h 683828"/>
              <a:gd name="connsiteX33" fmla="*/ 507243 w 1386465"/>
              <a:gd name="connsiteY33" fmla="*/ 97690 h 683828"/>
              <a:gd name="connsiteX34" fmla="*/ 405795 w 1386465"/>
              <a:gd name="connsiteY34" fmla="*/ 120234 h 683828"/>
              <a:gd name="connsiteX35" fmla="*/ 330648 w 1386465"/>
              <a:gd name="connsiteY35" fmla="*/ 108962 h 683828"/>
              <a:gd name="connsiteX36" fmla="*/ 221684 w 1386465"/>
              <a:gd name="connsiteY36" fmla="*/ 101447 h 683828"/>
              <a:gd name="connsiteX37" fmla="*/ 120236 w 1386465"/>
              <a:gd name="connsiteY37" fmla="*/ 63874 h 683828"/>
              <a:gd name="connsiteX38" fmla="*/ 52603 w 1386465"/>
              <a:gd name="connsiteY38" fmla="*/ 41331 h 683828"/>
              <a:gd name="connsiteX39" fmla="*/ 0 w 1386465"/>
              <a:gd name="connsiteY39" fmla="*/ 0 h 68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386465" h="683828">
                <a:moveTo>
                  <a:pt x="0" y="0"/>
                </a:moveTo>
                <a:lnTo>
                  <a:pt x="11272" y="105205"/>
                </a:lnTo>
                <a:lnTo>
                  <a:pt x="37574" y="199137"/>
                </a:lnTo>
                <a:lnTo>
                  <a:pt x="67633" y="285555"/>
                </a:lnTo>
                <a:lnTo>
                  <a:pt x="123993" y="375730"/>
                </a:lnTo>
                <a:lnTo>
                  <a:pt x="184111" y="454633"/>
                </a:lnTo>
                <a:lnTo>
                  <a:pt x="266772" y="529779"/>
                </a:lnTo>
                <a:lnTo>
                  <a:pt x="341920" y="586138"/>
                </a:lnTo>
                <a:lnTo>
                  <a:pt x="447126" y="638740"/>
                </a:lnTo>
                <a:lnTo>
                  <a:pt x="522273" y="657527"/>
                </a:lnTo>
                <a:lnTo>
                  <a:pt x="634994" y="683828"/>
                </a:lnTo>
                <a:lnTo>
                  <a:pt x="770258" y="680071"/>
                </a:lnTo>
                <a:lnTo>
                  <a:pt x="860435" y="665041"/>
                </a:lnTo>
                <a:lnTo>
                  <a:pt x="943097" y="634983"/>
                </a:lnTo>
                <a:lnTo>
                  <a:pt x="1037031" y="589896"/>
                </a:lnTo>
                <a:lnTo>
                  <a:pt x="1123450" y="533536"/>
                </a:lnTo>
                <a:lnTo>
                  <a:pt x="1194840" y="469662"/>
                </a:lnTo>
                <a:lnTo>
                  <a:pt x="1254958" y="398274"/>
                </a:lnTo>
                <a:lnTo>
                  <a:pt x="1292531" y="338157"/>
                </a:lnTo>
                <a:lnTo>
                  <a:pt x="1337619" y="255496"/>
                </a:lnTo>
                <a:lnTo>
                  <a:pt x="1363921" y="165321"/>
                </a:lnTo>
                <a:lnTo>
                  <a:pt x="1386465" y="67632"/>
                </a:lnTo>
                <a:lnTo>
                  <a:pt x="1311318" y="116477"/>
                </a:lnTo>
                <a:lnTo>
                  <a:pt x="1228656" y="123991"/>
                </a:lnTo>
                <a:lnTo>
                  <a:pt x="1127207" y="131506"/>
                </a:lnTo>
                <a:lnTo>
                  <a:pt x="1059575" y="142778"/>
                </a:lnTo>
                <a:lnTo>
                  <a:pt x="950612" y="120234"/>
                </a:lnTo>
                <a:lnTo>
                  <a:pt x="864192" y="93933"/>
                </a:lnTo>
                <a:lnTo>
                  <a:pt x="811589" y="78904"/>
                </a:lnTo>
                <a:lnTo>
                  <a:pt x="758986" y="48845"/>
                </a:lnTo>
                <a:lnTo>
                  <a:pt x="717655" y="22544"/>
                </a:lnTo>
                <a:lnTo>
                  <a:pt x="657538" y="52603"/>
                </a:lnTo>
                <a:lnTo>
                  <a:pt x="593663" y="78904"/>
                </a:lnTo>
                <a:lnTo>
                  <a:pt x="507243" y="97690"/>
                </a:lnTo>
                <a:lnTo>
                  <a:pt x="405795" y="120234"/>
                </a:lnTo>
                <a:lnTo>
                  <a:pt x="330648" y="108962"/>
                </a:lnTo>
                <a:lnTo>
                  <a:pt x="221684" y="101447"/>
                </a:lnTo>
                <a:lnTo>
                  <a:pt x="120236" y="63874"/>
                </a:lnTo>
                <a:lnTo>
                  <a:pt x="52603" y="41331"/>
                </a:lnTo>
                <a:lnTo>
                  <a:pt x="0" y="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orme libre 4"/>
          <p:cNvSpPr/>
          <p:nvPr/>
        </p:nvSpPr>
        <p:spPr>
          <a:xfrm>
            <a:off x="2747743" y="1639024"/>
            <a:ext cx="1391809" cy="1316886"/>
          </a:xfrm>
          <a:custGeom>
            <a:avLst/>
            <a:gdLst>
              <a:gd name="connsiteX0" fmla="*/ 393643 w 1391809"/>
              <a:gd name="connsiteY0" fmla="*/ 0 h 1316886"/>
              <a:gd name="connsiteX1" fmla="*/ 388957 w 1391809"/>
              <a:gd name="connsiteY1" fmla="*/ 84355 h 1316886"/>
              <a:gd name="connsiteX2" fmla="*/ 403016 w 1391809"/>
              <a:gd name="connsiteY2" fmla="*/ 173397 h 1316886"/>
              <a:gd name="connsiteX3" fmla="*/ 431133 w 1391809"/>
              <a:gd name="connsiteY3" fmla="*/ 271812 h 1316886"/>
              <a:gd name="connsiteX4" fmla="*/ 463937 w 1391809"/>
              <a:gd name="connsiteY4" fmla="*/ 351482 h 1316886"/>
              <a:gd name="connsiteX5" fmla="*/ 515485 w 1391809"/>
              <a:gd name="connsiteY5" fmla="*/ 449897 h 1316886"/>
              <a:gd name="connsiteX6" fmla="*/ 571720 w 1391809"/>
              <a:gd name="connsiteY6" fmla="*/ 515507 h 1316886"/>
              <a:gd name="connsiteX7" fmla="*/ 637327 w 1391809"/>
              <a:gd name="connsiteY7" fmla="*/ 585803 h 1316886"/>
              <a:gd name="connsiteX8" fmla="*/ 693562 w 1391809"/>
              <a:gd name="connsiteY8" fmla="*/ 618608 h 1316886"/>
              <a:gd name="connsiteX9" fmla="*/ 721679 w 1391809"/>
              <a:gd name="connsiteY9" fmla="*/ 637354 h 1316886"/>
              <a:gd name="connsiteX10" fmla="*/ 801345 w 1391809"/>
              <a:gd name="connsiteY10" fmla="*/ 585803 h 1316886"/>
              <a:gd name="connsiteX11" fmla="*/ 881011 w 1391809"/>
              <a:gd name="connsiteY11" fmla="*/ 520193 h 1316886"/>
              <a:gd name="connsiteX12" fmla="*/ 932559 w 1391809"/>
              <a:gd name="connsiteY12" fmla="*/ 459269 h 1316886"/>
              <a:gd name="connsiteX13" fmla="*/ 974735 w 1391809"/>
              <a:gd name="connsiteY13" fmla="*/ 398346 h 1316886"/>
              <a:gd name="connsiteX14" fmla="*/ 1007539 w 1391809"/>
              <a:gd name="connsiteY14" fmla="*/ 342109 h 1316886"/>
              <a:gd name="connsiteX15" fmla="*/ 1035656 w 1391809"/>
              <a:gd name="connsiteY15" fmla="*/ 271812 h 1316886"/>
              <a:gd name="connsiteX16" fmla="*/ 1059087 w 1391809"/>
              <a:gd name="connsiteY16" fmla="*/ 201516 h 1316886"/>
              <a:gd name="connsiteX17" fmla="*/ 1073146 w 1391809"/>
              <a:gd name="connsiteY17" fmla="*/ 121847 h 1316886"/>
              <a:gd name="connsiteX18" fmla="*/ 1077832 w 1391809"/>
              <a:gd name="connsiteY18" fmla="*/ 42177 h 1316886"/>
              <a:gd name="connsiteX19" fmla="*/ 1138753 w 1391809"/>
              <a:gd name="connsiteY19" fmla="*/ 93728 h 1316886"/>
              <a:gd name="connsiteX20" fmla="*/ 1209047 w 1391809"/>
              <a:gd name="connsiteY20" fmla="*/ 154652 h 1316886"/>
              <a:gd name="connsiteX21" fmla="*/ 1255909 w 1391809"/>
              <a:gd name="connsiteY21" fmla="*/ 215575 h 1316886"/>
              <a:gd name="connsiteX22" fmla="*/ 1293399 w 1391809"/>
              <a:gd name="connsiteY22" fmla="*/ 271812 h 1316886"/>
              <a:gd name="connsiteX23" fmla="*/ 1321516 w 1391809"/>
              <a:gd name="connsiteY23" fmla="*/ 328049 h 1316886"/>
              <a:gd name="connsiteX24" fmla="*/ 1354320 w 1391809"/>
              <a:gd name="connsiteY24" fmla="*/ 398346 h 1316886"/>
              <a:gd name="connsiteX25" fmla="*/ 1377751 w 1391809"/>
              <a:gd name="connsiteY25" fmla="*/ 492074 h 1316886"/>
              <a:gd name="connsiteX26" fmla="*/ 1391809 w 1391809"/>
              <a:gd name="connsiteY26" fmla="*/ 567057 h 1316886"/>
              <a:gd name="connsiteX27" fmla="*/ 1391809 w 1391809"/>
              <a:gd name="connsiteY27" fmla="*/ 646726 h 1316886"/>
              <a:gd name="connsiteX28" fmla="*/ 1382437 w 1391809"/>
              <a:gd name="connsiteY28" fmla="*/ 721709 h 1316886"/>
              <a:gd name="connsiteX29" fmla="*/ 1363692 w 1391809"/>
              <a:gd name="connsiteY29" fmla="*/ 810751 h 1316886"/>
              <a:gd name="connsiteX30" fmla="*/ 1330889 w 1391809"/>
              <a:gd name="connsiteY30" fmla="*/ 904480 h 1316886"/>
              <a:gd name="connsiteX31" fmla="*/ 1269968 w 1391809"/>
              <a:gd name="connsiteY31" fmla="*/ 1026327 h 1316886"/>
              <a:gd name="connsiteX32" fmla="*/ 1204360 w 1391809"/>
              <a:gd name="connsiteY32" fmla="*/ 1096623 h 1316886"/>
              <a:gd name="connsiteX33" fmla="*/ 1110636 w 1391809"/>
              <a:gd name="connsiteY33" fmla="*/ 1180979 h 1316886"/>
              <a:gd name="connsiteX34" fmla="*/ 1021598 w 1391809"/>
              <a:gd name="connsiteY34" fmla="*/ 1227843 h 1316886"/>
              <a:gd name="connsiteX35" fmla="*/ 909128 w 1391809"/>
              <a:gd name="connsiteY35" fmla="*/ 1284081 h 1316886"/>
              <a:gd name="connsiteX36" fmla="*/ 782600 w 1391809"/>
              <a:gd name="connsiteY36" fmla="*/ 1307513 h 1316886"/>
              <a:gd name="connsiteX37" fmla="*/ 674817 w 1391809"/>
              <a:gd name="connsiteY37" fmla="*/ 1316886 h 1316886"/>
              <a:gd name="connsiteX38" fmla="*/ 557661 w 1391809"/>
              <a:gd name="connsiteY38" fmla="*/ 1302826 h 1316886"/>
              <a:gd name="connsiteX39" fmla="*/ 449878 w 1391809"/>
              <a:gd name="connsiteY39" fmla="*/ 1274708 h 1316886"/>
              <a:gd name="connsiteX40" fmla="*/ 370212 w 1391809"/>
              <a:gd name="connsiteY40" fmla="*/ 1232530 h 1316886"/>
              <a:gd name="connsiteX41" fmla="*/ 257743 w 1391809"/>
              <a:gd name="connsiteY41" fmla="*/ 1166920 h 1316886"/>
              <a:gd name="connsiteX42" fmla="*/ 173390 w 1391809"/>
              <a:gd name="connsiteY42" fmla="*/ 1087251 h 1316886"/>
              <a:gd name="connsiteX43" fmla="*/ 112470 w 1391809"/>
              <a:gd name="connsiteY43" fmla="*/ 1002895 h 1316886"/>
              <a:gd name="connsiteX44" fmla="*/ 51549 w 1391809"/>
              <a:gd name="connsiteY44" fmla="*/ 890421 h 1316886"/>
              <a:gd name="connsiteX45" fmla="*/ 18745 w 1391809"/>
              <a:gd name="connsiteY45" fmla="*/ 792006 h 1316886"/>
              <a:gd name="connsiteX46" fmla="*/ 0 w 1391809"/>
              <a:gd name="connsiteY46" fmla="*/ 670159 h 1316886"/>
              <a:gd name="connsiteX47" fmla="*/ 0 w 1391809"/>
              <a:gd name="connsiteY47" fmla="*/ 567057 h 1316886"/>
              <a:gd name="connsiteX48" fmla="*/ 14059 w 1391809"/>
              <a:gd name="connsiteY48" fmla="*/ 487388 h 1316886"/>
              <a:gd name="connsiteX49" fmla="*/ 37490 w 1391809"/>
              <a:gd name="connsiteY49" fmla="*/ 388973 h 1316886"/>
              <a:gd name="connsiteX50" fmla="*/ 89038 w 1391809"/>
              <a:gd name="connsiteY50" fmla="*/ 285872 h 1316886"/>
              <a:gd name="connsiteX51" fmla="*/ 149959 w 1391809"/>
              <a:gd name="connsiteY51" fmla="*/ 182770 h 1316886"/>
              <a:gd name="connsiteX52" fmla="*/ 248370 w 1391809"/>
              <a:gd name="connsiteY52" fmla="*/ 98415 h 1316886"/>
              <a:gd name="connsiteX53" fmla="*/ 332722 w 1391809"/>
              <a:gd name="connsiteY53" fmla="*/ 37491 h 1316886"/>
              <a:gd name="connsiteX54" fmla="*/ 393643 w 1391809"/>
              <a:gd name="connsiteY54" fmla="*/ 0 h 1316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91809" h="1316886">
                <a:moveTo>
                  <a:pt x="393643" y="0"/>
                </a:moveTo>
                <a:lnTo>
                  <a:pt x="388957" y="84355"/>
                </a:lnTo>
                <a:lnTo>
                  <a:pt x="403016" y="173397"/>
                </a:lnTo>
                <a:lnTo>
                  <a:pt x="431133" y="271812"/>
                </a:lnTo>
                <a:lnTo>
                  <a:pt x="463937" y="351482"/>
                </a:lnTo>
                <a:lnTo>
                  <a:pt x="515485" y="449897"/>
                </a:lnTo>
                <a:lnTo>
                  <a:pt x="571720" y="515507"/>
                </a:lnTo>
                <a:lnTo>
                  <a:pt x="637327" y="585803"/>
                </a:lnTo>
                <a:lnTo>
                  <a:pt x="693562" y="618608"/>
                </a:lnTo>
                <a:lnTo>
                  <a:pt x="721679" y="637354"/>
                </a:lnTo>
                <a:lnTo>
                  <a:pt x="801345" y="585803"/>
                </a:lnTo>
                <a:lnTo>
                  <a:pt x="881011" y="520193"/>
                </a:lnTo>
                <a:lnTo>
                  <a:pt x="932559" y="459269"/>
                </a:lnTo>
                <a:lnTo>
                  <a:pt x="974735" y="398346"/>
                </a:lnTo>
                <a:lnTo>
                  <a:pt x="1007539" y="342109"/>
                </a:lnTo>
                <a:lnTo>
                  <a:pt x="1035656" y="271812"/>
                </a:lnTo>
                <a:lnTo>
                  <a:pt x="1059087" y="201516"/>
                </a:lnTo>
                <a:lnTo>
                  <a:pt x="1073146" y="121847"/>
                </a:lnTo>
                <a:lnTo>
                  <a:pt x="1077832" y="42177"/>
                </a:lnTo>
                <a:lnTo>
                  <a:pt x="1138753" y="93728"/>
                </a:lnTo>
                <a:lnTo>
                  <a:pt x="1209047" y="154652"/>
                </a:lnTo>
                <a:lnTo>
                  <a:pt x="1255909" y="215575"/>
                </a:lnTo>
                <a:lnTo>
                  <a:pt x="1293399" y="271812"/>
                </a:lnTo>
                <a:lnTo>
                  <a:pt x="1321516" y="328049"/>
                </a:lnTo>
                <a:lnTo>
                  <a:pt x="1354320" y="398346"/>
                </a:lnTo>
                <a:lnTo>
                  <a:pt x="1377751" y="492074"/>
                </a:lnTo>
                <a:lnTo>
                  <a:pt x="1391809" y="567057"/>
                </a:lnTo>
                <a:lnTo>
                  <a:pt x="1391809" y="646726"/>
                </a:lnTo>
                <a:lnTo>
                  <a:pt x="1382437" y="721709"/>
                </a:lnTo>
                <a:lnTo>
                  <a:pt x="1363692" y="810751"/>
                </a:lnTo>
                <a:lnTo>
                  <a:pt x="1330889" y="904480"/>
                </a:lnTo>
                <a:lnTo>
                  <a:pt x="1269968" y="1026327"/>
                </a:lnTo>
                <a:lnTo>
                  <a:pt x="1204360" y="1096623"/>
                </a:lnTo>
                <a:lnTo>
                  <a:pt x="1110636" y="1180979"/>
                </a:lnTo>
                <a:lnTo>
                  <a:pt x="1021598" y="1227843"/>
                </a:lnTo>
                <a:lnTo>
                  <a:pt x="909128" y="1284081"/>
                </a:lnTo>
                <a:lnTo>
                  <a:pt x="782600" y="1307513"/>
                </a:lnTo>
                <a:lnTo>
                  <a:pt x="674817" y="1316886"/>
                </a:lnTo>
                <a:lnTo>
                  <a:pt x="557661" y="1302826"/>
                </a:lnTo>
                <a:lnTo>
                  <a:pt x="449878" y="1274708"/>
                </a:lnTo>
                <a:lnTo>
                  <a:pt x="370212" y="1232530"/>
                </a:lnTo>
                <a:lnTo>
                  <a:pt x="257743" y="1166920"/>
                </a:lnTo>
                <a:lnTo>
                  <a:pt x="173390" y="1087251"/>
                </a:lnTo>
                <a:lnTo>
                  <a:pt x="112470" y="1002895"/>
                </a:lnTo>
                <a:lnTo>
                  <a:pt x="51549" y="890421"/>
                </a:lnTo>
                <a:lnTo>
                  <a:pt x="18745" y="792006"/>
                </a:lnTo>
                <a:lnTo>
                  <a:pt x="0" y="670159"/>
                </a:lnTo>
                <a:lnTo>
                  <a:pt x="0" y="567057"/>
                </a:lnTo>
                <a:lnTo>
                  <a:pt x="14059" y="487388"/>
                </a:lnTo>
                <a:lnTo>
                  <a:pt x="37490" y="388973"/>
                </a:lnTo>
                <a:lnTo>
                  <a:pt x="89038" y="285872"/>
                </a:lnTo>
                <a:lnTo>
                  <a:pt x="149959" y="182770"/>
                </a:lnTo>
                <a:lnTo>
                  <a:pt x="248370" y="98415"/>
                </a:lnTo>
                <a:lnTo>
                  <a:pt x="332722" y="37491"/>
                </a:lnTo>
                <a:lnTo>
                  <a:pt x="393643" y="0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Forme libre 3"/>
          <p:cNvSpPr/>
          <p:nvPr/>
        </p:nvSpPr>
        <p:spPr>
          <a:xfrm>
            <a:off x="902117" y="1569745"/>
            <a:ext cx="664675" cy="696040"/>
          </a:xfrm>
          <a:custGeom>
            <a:avLst/>
            <a:gdLst>
              <a:gd name="connsiteX0" fmla="*/ 0 w 663071"/>
              <a:gd name="connsiteY0" fmla="*/ 61204 h 698742"/>
              <a:gd name="connsiteX1" fmla="*/ 168318 w 663071"/>
              <a:gd name="connsiteY1" fmla="*/ 10200 h 698742"/>
              <a:gd name="connsiteX2" fmla="*/ 331535 w 663071"/>
              <a:gd name="connsiteY2" fmla="*/ 0 h 698742"/>
              <a:gd name="connsiteX3" fmla="*/ 469250 w 663071"/>
              <a:gd name="connsiteY3" fmla="*/ 25501 h 698742"/>
              <a:gd name="connsiteX4" fmla="*/ 581462 w 663071"/>
              <a:gd name="connsiteY4" fmla="*/ 61204 h 698742"/>
              <a:gd name="connsiteX5" fmla="*/ 663071 w 663071"/>
              <a:gd name="connsiteY5" fmla="*/ 107106 h 698742"/>
              <a:gd name="connsiteX6" fmla="*/ 663071 w 663071"/>
              <a:gd name="connsiteY6" fmla="*/ 183611 h 698742"/>
              <a:gd name="connsiteX7" fmla="*/ 637568 w 663071"/>
              <a:gd name="connsiteY7" fmla="*/ 290717 h 698742"/>
              <a:gd name="connsiteX8" fmla="*/ 606965 w 663071"/>
              <a:gd name="connsiteY8" fmla="*/ 377423 h 698742"/>
              <a:gd name="connsiteX9" fmla="*/ 550859 w 663071"/>
              <a:gd name="connsiteY9" fmla="*/ 479429 h 698742"/>
              <a:gd name="connsiteX10" fmla="*/ 489652 w 663071"/>
              <a:gd name="connsiteY10" fmla="*/ 550833 h 698742"/>
              <a:gd name="connsiteX11" fmla="*/ 443747 w 663071"/>
              <a:gd name="connsiteY11" fmla="*/ 601836 h 698742"/>
              <a:gd name="connsiteX12" fmla="*/ 402943 w 663071"/>
              <a:gd name="connsiteY12" fmla="*/ 642639 h 698742"/>
              <a:gd name="connsiteX13" fmla="*/ 321334 w 663071"/>
              <a:gd name="connsiteY13" fmla="*/ 698742 h 698742"/>
              <a:gd name="connsiteX14" fmla="*/ 239726 w 663071"/>
              <a:gd name="connsiteY14" fmla="*/ 642639 h 698742"/>
              <a:gd name="connsiteX15" fmla="*/ 173418 w 663071"/>
              <a:gd name="connsiteY15" fmla="*/ 571234 h 698742"/>
              <a:gd name="connsiteX16" fmla="*/ 107111 w 663071"/>
              <a:gd name="connsiteY16" fmla="*/ 489629 h 698742"/>
              <a:gd name="connsiteX17" fmla="*/ 71408 w 663071"/>
              <a:gd name="connsiteY17" fmla="*/ 428426 h 698742"/>
              <a:gd name="connsiteX18" fmla="*/ 30603 w 663071"/>
              <a:gd name="connsiteY18" fmla="*/ 331520 h 698742"/>
              <a:gd name="connsiteX19" fmla="*/ 10201 w 663071"/>
              <a:gd name="connsiteY19" fmla="*/ 219313 h 698742"/>
              <a:gd name="connsiteX20" fmla="*/ 0 w 663071"/>
              <a:gd name="connsiteY20" fmla="*/ 137708 h 698742"/>
              <a:gd name="connsiteX21" fmla="*/ 0 w 663071"/>
              <a:gd name="connsiteY21" fmla="*/ 61204 h 69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63071" h="698742">
                <a:moveTo>
                  <a:pt x="0" y="61204"/>
                </a:moveTo>
                <a:lnTo>
                  <a:pt x="168318" y="10200"/>
                </a:lnTo>
                <a:lnTo>
                  <a:pt x="331535" y="0"/>
                </a:lnTo>
                <a:lnTo>
                  <a:pt x="469250" y="25501"/>
                </a:lnTo>
                <a:lnTo>
                  <a:pt x="581462" y="61204"/>
                </a:lnTo>
                <a:lnTo>
                  <a:pt x="663071" y="107106"/>
                </a:lnTo>
                <a:lnTo>
                  <a:pt x="663071" y="183611"/>
                </a:lnTo>
                <a:lnTo>
                  <a:pt x="637568" y="290717"/>
                </a:lnTo>
                <a:lnTo>
                  <a:pt x="606965" y="377423"/>
                </a:lnTo>
                <a:lnTo>
                  <a:pt x="550859" y="479429"/>
                </a:lnTo>
                <a:lnTo>
                  <a:pt x="489652" y="550833"/>
                </a:lnTo>
                <a:lnTo>
                  <a:pt x="443747" y="601836"/>
                </a:lnTo>
                <a:lnTo>
                  <a:pt x="402943" y="642639"/>
                </a:lnTo>
                <a:lnTo>
                  <a:pt x="321334" y="698742"/>
                </a:lnTo>
                <a:lnTo>
                  <a:pt x="239726" y="642639"/>
                </a:lnTo>
                <a:lnTo>
                  <a:pt x="173418" y="571234"/>
                </a:lnTo>
                <a:lnTo>
                  <a:pt x="107111" y="489629"/>
                </a:lnTo>
                <a:lnTo>
                  <a:pt x="71408" y="428426"/>
                </a:lnTo>
                <a:lnTo>
                  <a:pt x="30603" y="331520"/>
                </a:lnTo>
                <a:lnTo>
                  <a:pt x="10201" y="219313"/>
                </a:lnTo>
                <a:lnTo>
                  <a:pt x="0" y="137708"/>
                </a:lnTo>
                <a:lnTo>
                  <a:pt x="0" y="61204"/>
                </a:lnTo>
                <a:close/>
              </a:path>
            </a:pathLst>
          </a:custGeom>
          <a:pattFill prst="wdDnDiag">
            <a:fgClr>
              <a:srgbClr val="FF6600"/>
            </a:fgClr>
            <a:bgClr>
              <a:schemeClr val="accent6">
                <a:lumMod val="20000"/>
                <a:lumOff val="80000"/>
              </a:schemeClr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/>
          <p:cNvSpPr/>
          <p:nvPr/>
        </p:nvSpPr>
        <p:spPr>
          <a:xfrm>
            <a:off x="902117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>
            <a:off x="178229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/>
          <p:cNvSpPr/>
          <p:nvPr/>
        </p:nvSpPr>
        <p:spPr>
          <a:xfrm>
            <a:off x="493289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Ellipse 35"/>
          <p:cNvSpPr/>
          <p:nvPr/>
        </p:nvSpPr>
        <p:spPr>
          <a:xfrm>
            <a:off x="3148976" y="993661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/>
          <p:cNvSpPr/>
          <p:nvPr/>
        </p:nvSpPr>
        <p:spPr>
          <a:xfrm>
            <a:off x="2425088" y="993661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740148" y="1569745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Ellipse 65"/>
          <p:cNvSpPr/>
          <p:nvPr/>
        </p:nvSpPr>
        <p:spPr>
          <a:xfrm>
            <a:off x="5364632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Ellipse 66"/>
          <p:cNvSpPr/>
          <p:nvPr/>
        </p:nvSpPr>
        <p:spPr>
          <a:xfrm>
            <a:off x="4640744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/>
          <p:cNvSpPr/>
          <p:nvPr/>
        </p:nvSpPr>
        <p:spPr>
          <a:xfrm>
            <a:off x="4955804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Ellipse 69"/>
          <p:cNvSpPr/>
          <p:nvPr/>
        </p:nvSpPr>
        <p:spPr>
          <a:xfrm>
            <a:off x="7589773" y="989578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Ellipse 70"/>
          <p:cNvSpPr/>
          <p:nvPr/>
        </p:nvSpPr>
        <p:spPr>
          <a:xfrm>
            <a:off x="6865885" y="989578"/>
            <a:ext cx="1392059" cy="1366242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Ellipse 71"/>
          <p:cNvSpPr/>
          <p:nvPr/>
        </p:nvSpPr>
        <p:spPr>
          <a:xfrm>
            <a:off x="7180945" y="1565662"/>
            <a:ext cx="1400925" cy="1390248"/>
          </a:xfrm>
          <a:prstGeom prst="ellipse">
            <a:avLst/>
          </a:prstGeom>
          <a:noFill/>
          <a:ln w="3175" cmpd="sng"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ZoneTexte 73"/>
          <p:cNvSpPr txBox="1"/>
          <p:nvPr/>
        </p:nvSpPr>
        <p:spPr>
          <a:xfrm>
            <a:off x="107504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Size of Commonality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(SoC)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364692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2378857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Product Related Reusability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cxnSp>
        <p:nvCxnSpPr>
          <p:cNvPr id="76" name="Connecteur droit 75"/>
          <p:cNvCxnSpPr/>
          <p:nvPr/>
        </p:nvCxnSpPr>
        <p:spPr>
          <a:xfrm>
            <a:off x="4591424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>
            <a:off x="6814877" y="308226"/>
            <a:ext cx="0" cy="281390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4574561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Individualization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</a:t>
            </a:r>
            <a:r>
              <a:rPr lang="en-US" sz="1400" dirty="0" err="1" smtClean="0">
                <a:latin typeface="Seravek ExtraLight"/>
                <a:cs typeface="Seravek ExtraLight"/>
              </a:rPr>
              <a:t>IR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793496" y="343811"/>
            <a:ext cx="2257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Pair-wise Relationship Ratio</a:t>
            </a:r>
          </a:p>
          <a:p>
            <a:pPr algn="ctr"/>
            <a:r>
              <a:rPr lang="en-US" sz="1400" dirty="0" smtClean="0">
                <a:latin typeface="Seravek ExtraLight"/>
                <a:cs typeface="Seravek ExtraLight"/>
              </a:rPr>
              <a:t>(PWRR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(</a:t>
            </a:r>
            <a:r>
              <a:rPr lang="en-US" sz="1400" i="1" baseline="-25000" dirty="0" err="1" smtClean="0">
                <a:latin typeface="Seravek ExtraLight"/>
                <a:cs typeface="Seravek ExtraLight"/>
              </a:rPr>
              <a:t>I,j</a:t>
            </a:r>
            <a:r>
              <a:rPr lang="en-US" sz="1400" i="1" baseline="-25000" dirty="0" smtClean="0">
                <a:latin typeface="Seravek ExtraLight"/>
                <a:cs typeface="Seravek ExtraLight"/>
              </a:rPr>
              <a:t>)</a:t>
            </a:r>
            <a:r>
              <a:rPr lang="en-US" sz="1400" dirty="0" smtClean="0">
                <a:latin typeface="Seravek ExtraLight"/>
                <a:cs typeface="Seravek ExtraLight"/>
              </a:rPr>
              <a:t>)</a:t>
            </a:r>
            <a:endParaRPr lang="en-US" sz="1400" dirty="0">
              <a:latin typeface="Seravek ExtraLight"/>
              <a:cs typeface="Seravek ExtraLight"/>
            </a:endParaRPr>
          </a:p>
        </p:txBody>
      </p:sp>
    </p:spTree>
    <p:extLst>
      <p:ext uri="{BB962C8B-B14F-4D97-AF65-F5344CB8AC3E}">
        <p14:creationId xmlns:p14="http://schemas.microsoft.com/office/powerpoint/2010/main" val="888726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162</Words>
  <Application>Microsoft Macintosh PowerPoint</Application>
  <PresentationFormat>Présentation à l'écran (4:3)</PresentationFormat>
  <Paragraphs>67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David Mendez Acuna</dc:creator>
  <cp:lastModifiedBy>David Mendez Acuna</cp:lastModifiedBy>
  <cp:revision>131</cp:revision>
  <dcterms:created xsi:type="dcterms:W3CDTF">2015-10-07T17:19:03Z</dcterms:created>
  <dcterms:modified xsi:type="dcterms:W3CDTF">2015-10-29T20:27:44Z</dcterms:modified>
</cp:coreProperties>
</file>