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003838" cy="18003838"/>
  <p:notesSz cx="6858000" cy="9144000"/>
  <p:defaultTextStyle>
    <a:defPPr>
      <a:defRPr lang="fr-FR"/>
    </a:defPPr>
    <a:lvl1pPr marL="0" algn="l" defTabSz="102874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28746" algn="l" defTabSz="102874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57491" algn="l" defTabSz="102874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086237" algn="l" defTabSz="102874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14983" algn="l" defTabSz="102874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143729" algn="l" defTabSz="102874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172474" algn="l" defTabSz="102874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201220" algn="l" defTabSz="102874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229966" algn="l" defTabSz="102874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4EC20"/>
    <a:srgbClr val="FFF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744" autoAdjust="0"/>
  </p:normalViewPr>
  <p:slideViewPr>
    <p:cSldViewPr snapToGrid="0" snapToObjects="1">
      <p:cViewPr>
        <p:scale>
          <a:sx n="81" d="100"/>
          <a:sy n="81" d="100"/>
        </p:scale>
        <p:origin x="232" y="3160"/>
      </p:cViewPr>
      <p:guideLst>
        <p:guide orient="horz" pos="5671"/>
        <p:guide pos="56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39C2D-3CF0-094D-A403-1580A39D7036}" type="datetimeFigureOut">
              <a:rPr lang="fr-FR" smtClean="0"/>
              <a:t>13/11/2015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657D1-0B5E-DF41-98F6-CE3D28D12A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042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2874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1028746" algn="l" defTabSz="102874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2057491" algn="l" defTabSz="102874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3086237" algn="l" defTabSz="102874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4114983" algn="l" defTabSz="102874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5143729" algn="l" defTabSz="102874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6172474" algn="l" defTabSz="102874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7201220" algn="l" defTabSz="102874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8229966" algn="l" defTabSz="102874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57D1-0B5E-DF41-98F6-CE3D28D12A9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587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57D1-0B5E-DF41-98F6-CE3D28D12A9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587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57D1-0B5E-DF41-98F6-CE3D28D12A9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587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57D1-0B5E-DF41-98F6-CE3D28D12A9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587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57D1-0B5E-DF41-98F6-CE3D28D12A9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807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57D1-0B5E-DF41-98F6-CE3D28D12A9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807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57D1-0B5E-DF41-98F6-CE3D28D12A9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807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57D1-0B5E-DF41-98F6-CE3D28D12A9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650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50288" y="5592860"/>
            <a:ext cx="15303262" cy="3859156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700576" y="10202175"/>
            <a:ext cx="12602687" cy="460098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28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57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8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14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43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17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20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229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2298-A6FC-764A-8735-E038B1E15431}" type="datetimeFigureOut">
              <a:rPr lang="fr-FR" smtClean="0"/>
              <a:t>13/11/2015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A940-7DD9-534B-8D04-A75AF0E935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733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2298-A6FC-764A-8735-E038B1E15431}" type="datetimeFigureOut">
              <a:rPr lang="fr-FR" smtClean="0"/>
              <a:t>13/11/2015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A940-7DD9-534B-8D04-A75AF0E935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1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5702355" y="1892070"/>
            <a:ext cx="7973574" cy="40329432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772254" y="1892070"/>
            <a:ext cx="23630037" cy="40329432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2298-A6FC-764A-8735-E038B1E15431}" type="datetimeFigureOut">
              <a:rPr lang="fr-FR" smtClean="0"/>
              <a:t>13/11/2015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A940-7DD9-534B-8D04-A75AF0E935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17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2298-A6FC-764A-8735-E038B1E15431}" type="datetimeFigureOut">
              <a:rPr lang="fr-FR" smtClean="0"/>
              <a:t>13/11/2015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A940-7DD9-534B-8D04-A75AF0E935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70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2179" y="11569134"/>
            <a:ext cx="15303262" cy="3575762"/>
          </a:xfrm>
        </p:spPr>
        <p:txBody>
          <a:bodyPr anchor="t"/>
          <a:lstStyle>
            <a:lvl1pPr algn="l">
              <a:defRPr sz="9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22179" y="7630796"/>
            <a:ext cx="15303262" cy="3938338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28746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57491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08623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1498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1437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17247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2012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22996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2298-A6FC-764A-8735-E038B1E15431}" type="datetimeFigureOut">
              <a:rPr lang="fr-FR" smtClean="0"/>
              <a:t>13/11/2015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A940-7DD9-534B-8D04-A75AF0E935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95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772254" y="11027351"/>
            <a:ext cx="15800242" cy="31194151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7872560" y="11027351"/>
            <a:ext cx="15803369" cy="31194151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2298-A6FC-764A-8735-E038B1E15431}" type="datetimeFigureOut">
              <a:rPr lang="fr-FR" smtClean="0"/>
              <a:t>13/11/2015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A940-7DD9-534B-8D04-A75AF0E935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91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0192" y="720988"/>
            <a:ext cx="16203454" cy="30006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00192" y="4030027"/>
            <a:ext cx="7954822" cy="1679523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46" indent="0">
              <a:buNone/>
              <a:defRPr sz="4500" b="1"/>
            </a:lvl2pPr>
            <a:lvl3pPr marL="2057491" indent="0">
              <a:buNone/>
              <a:defRPr sz="4100" b="1"/>
            </a:lvl3pPr>
            <a:lvl4pPr marL="3086237" indent="0">
              <a:buNone/>
              <a:defRPr sz="3600" b="1"/>
            </a:lvl4pPr>
            <a:lvl5pPr marL="4114983" indent="0">
              <a:buNone/>
              <a:defRPr sz="3600" b="1"/>
            </a:lvl5pPr>
            <a:lvl6pPr marL="5143729" indent="0">
              <a:buNone/>
              <a:defRPr sz="3600" b="1"/>
            </a:lvl6pPr>
            <a:lvl7pPr marL="6172474" indent="0">
              <a:buNone/>
              <a:defRPr sz="3600" b="1"/>
            </a:lvl7pPr>
            <a:lvl8pPr marL="7201220" indent="0">
              <a:buNone/>
              <a:defRPr sz="3600" b="1"/>
            </a:lvl8pPr>
            <a:lvl9pPr marL="8229966" indent="0">
              <a:buNone/>
              <a:defRPr sz="3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00192" y="5709550"/>
            <a:ext cx="7954822" cy="10373046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9145701" y="4030027"/>
            <a:ext cx="7957946" cy="1679523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46" indent="0">
              <a:buNone/>
              <a:defRPr sz="4500" b="1"/>
            </a:lvl2pPr>
            <a:lvl3pPr marL="2057491" indent="0">
              <a:buNone/>
              <a:defRPr sz="4100" b="1"/>
            </a:lvl3pPr>
            <a:lvl4pPr marL="3086237" indent="0">
              <a:buNone/>
              <a:defRPr sz="3600" b="1"/>
            </a:lvl4pPr>
            <a:lvl5pPr marL="4114983" indent="0">
              <a:buNone/>
              <a:defRPr sz="3600" b="1"/>
            </a:lvl5pPr>
            <a:lvl6pPr marL="5143729" indent="0">
              <a:buNone/>
              <a:defRPr sz="3600" b="1"/>
            </a:lvl6pPr>
            <a:lvl7pPr marL="6172474" indent="0">
              <a:buNone/>
              <a:defRPr sz="3600" b="1"/>
            </a:lvl7pPr>
            <a:lvl8pPr marL="7201220" indent="0">
              <a:buNone/>
              <a:defRPr sz="3600" b="1"/>
            </a:lvl8pPr>
            <a:lvl9pPr marL="8229966" indent="0">
              <a:buNone/>
              <a:defRPr sz="3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9145701" y="5709550"/>
            <a:ext cx="7957946" cy="10373046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2298-A6FC-764A-8735-E038B1E15431}" type="datetimeFigureOut">
              <a:rPr lang="fr-FR" smtClean="0"/>
              <a:t>13/11/2015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A940-7DD9-534B-8D04-A75AF0E935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93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2298-A6FC-764A-8735-E038B1E15431}" type="datetimeFigureOut">
              <a:rPr lang="fr-FR" smtClean="0"/>
              <a:t>13/11/2015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A940-7DD9-534B-8D04-A75AF0E935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51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2298-A6FC-764A-8735-E038B1E15431}" type="datetimeFigureOut">
              <a:rPr lang="fr-FR" smtClean="0"/>
              <a:t>13/11/2015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A940-7DD9-534B-8D04-A75AF0E935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73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0193" y="716820"/>
            <a:ext cx="5923139" cy="3050650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39000" y="716821"/>
            <a:ext cx="10064646" cy="15365777"/>
          </a:xfrm>
        </p:spPr>
        <p:txBody>
          <a:bodyPr/>
          <a:lstStyle>
            <a:lvl1pPr>
              <a:defRPr sz="7200"/>
            </a:lvl1pPr>
            <a:lvl2pPr>
              <a:defRPr sz="6300"/>
            </a:lvl2pPr>
            <a:lvl3pPr>
              <a:defRPr sz="54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00193" y="3767471"/>
            <a:ext cx="5923139" cy="12315127"/>
          </a:xfrm>
        </p:spPr>
        <p:txBody>
          <a:bodyPr/>
          <a:lstStyle>
            <a:lvl1pPr marL="0" indent="0">
              <a:buNone/>
              <a:defRPr sz="3200"/>
            </a:lvl1pPr>
            <a:lvl2pPr marL="1028746" indent="0">
              <a:buNone/>
              <a:defRPr sz="2700"/>
            </a:lvl2pPr>
            <a:lvl3pPr marL="2057491" indent="0">
              <a:buNone/>
              <a:defRPr sz="2300"/>
            </a:lvl3pPr>
            <a:lvl4pPr marL="3086237" indent="0">
              <a:buNone/>
              <a:defRPr sz="2000"/>
            </a:lvl4pPr>
            <a:lvl5pPr marL="4114983" indent="0">
              <a:buNone/>
              <a:defRPr sz="2000"/>
            </a:lvl5pPr>
            <a:lvl6pPr marL="5143729" indent="0">
              <a:buNone/>
              <a:defRPr sz="2000"/>
            </a:lvl6pPr>
            <a:lvl7pPr marL="6172474" indent="0">
              <a:buNone/>
              <a:defRPr sz="2000"/>
            </a:lvl7pPr>
            <a:lvl8pPr marL="7201220" indent="0">
              <a:buNone/>
              <a:defRPr sz="2000"/>
            </a:lvl8pPr>
            <a:lvl9pPr marL="8229966" indent="0">
              <a:buNone/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2298-A6FC-764A-8735-E038B1E15431}" type="datetimeFigureOut">
              <a:rPr lang="fr-FR" smtClean="0"/>
              <a:t>13/11/2015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A940-7DD9-534B-8D04-A75AF0E935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001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28878" y="12602687"/>
            <a:ext cx="10802303" cy="1487818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528878" y="1608676"/>
            <a:ext cx="10802303" cy="10802303"/>
          </a:xfrm>
        </p:spPr>
        <p:txBody>
          <a:bodyPr/>
          <a:lstStyle>
            <a:lvl1pPr marL="0" indent="0">
              <a:buNone/>
              <a:defRPr sz="7200"/>
            </a:lvl1pPr>
            <a:lvl2pPr marL="1028746" indent="0">
              <a:buNone/>
              <a:defRPr sz="6300"/>
            </a:lvl2pPr>
            <a:lvl3pPr marL="2057491" indent="0">
              <a:buNone/>
              <a:defRPr sz="5400"/>
            </a:lvl3pPr>
            <a:lvl4pPr marL="3086237" indent="0">
              <a:buNone/>
              <a:defRPr sz="4500"/>
            </a:lvl4pPr>
            <a:lvl5pPr marL="4114983" indent="0">
              <a:buNone/>
              <a:defRPr sz="4500"/>
            </a:lvl5pPr>
            <a:lvl6pPr marL="5143729" indent="0">
              <a:buNone/>
              <a:defRPr sz="4500"/>
            </a:lvl6pPr>
            <a:lvl7pPr marL="6172474" indent="0">
              <a:buNone/>
              <a:defRPr sz="4500"/>
            </a:lvl7pPr>
            <a:lvl8pPr marL="7201220" indent="0">
              <a:buNone/>
              <a:defRPr sz="4500"/>
            </a:lvl8pPr>
            <a:lvl9pPr marL="8229966" indent="0">
              <a:buNone/>
              <a:defRPr sz="4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528878" y="14090505"/>
            <a:ext cx="10802303" cy="2112949"/>
          </a:xfrm>
        </p:spPr>
        <p:txBody>
          <a:bodyPr/>
          <a:lstStyle>
            <a:lvl1pPr marL="0" indent="0">
              <a:buNone/>
              <a:defRPr sz="3200"/>
            </a:lvl1pPr>
            <a:lvl2pPr marL="1028746" indent="0">
              <a:buNone/>
              <a:defRPr sz="2700"/>
            </a:lvl2pPr>
            <a:lvl3pPr marL="2057491" indent="0">
              <a:buNone/>
              <a:defRPr sz="2300"/>
            </a:lvl3pPr>
            <a:lvl4pPr marL="3086237" indent="0">
              <a:buNone/>
              <a:defRPr sz="2000"/>
            </a:lvl4pPr>
            <a:lvl5pPr marL="4114983" indent="0">
              <a:buNone/>
              <a:defRPr sz="2000"/>
            </a:lvl5pPr>
            <a:lvl6pPr marL="5143729" indent="0">
              <a:buNone/>
              <a:defRPr sz="2000"/>
            </a:lvl6pPr>
            <a:lvl7pPr marL="6172474" indent="0">
              <a:buNone/>
              <a:defRPr sz="2000"/>
            </a:lvl7pPr>
            <a:lvl8pPr marL="7201220" indent="0">
              <a:buNone/>
              <a:defRPr sz="2000"/>
            </a:lvl8pPr>
            <a:lvl9pPr marL="8229966" indent="0">
              <a:buNone/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2298-A6FC-764A-8735-E038B1E15431}" type="datetimeFigureOut">
              <a:rPr lang="fr-FR" smtClean="0"/>
              <a:t>13/11/2015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A940-7DD9-534B-8D04-A75AF0E935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04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00192" y="720988"/>
            <a:ext cx="16203454" cy="3000640"/>
          </a:xfrm>
          <a:prstGeom prst="rect">
            <a:avLst/>
          </a:prstGeom>
        </p:spPr>
        <p:txBody>
          <a:bodyPr vert="horz" lIns="205749" tIns="102875" rIns="205749" bIns="102875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00192" y="4200897"/>
            <a:ext cx="16203454" cy="11881701"/>
          </a:xfrm>
          <a:prstGeom prst="rect">
            <a:avLst/>
          </a:prstGeom>
        </p:spPr>
        <p:txBody>
          <a:bodyPr vert="horz" lIns="205749" tIns="102875" rIns="205749" bIns="102875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00192" y="16686892"/>
            <a:ext cx="4200896" cy="958538"/>
          </a:xfrm>
          <a:prstGeom prst="rect">
            <a:avLst/>
          </a:prstGeom>
        </p:spPr>
        <p:txBody>
          <a:bodyPr vert="horz" lIns="205749" tIns="102875" rIns="205749" bIns="102875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62298-A6FC-764A-8735-E038B1E15431}" type="datetimeFigureOut">
              <a:rPr lang="fr-FR" smtClean="0"/>
              <a:t>13/11/2015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151312" y="16686892"/>
            <a:ext cx="5701215" cy="958538"/>
          </a:xfrm>
          <a:prstGeom prst="rect">
            <a:avLst/>
          </a:prstGeom>
        </p:spPr>
        <p:txBody>
          <a:bodyPr vert="horz" lIns="205749" tIns="102875" rIns="205749" bIns="102875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2902750" y="16686892"/>
            <a:ext cx="4200896" cy="958538"/>
          </a:xfrm>
          <a:prstGeom prst="rect">
            <a:avLst/>
          </a:prstGeom>
        </p:spPr>
        <p:txBody>
          <a:bodyPr vert="horz" lIns="205749" tIns="102875" rIns="205749" bIns="102875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CA940-7DD9-534B-8D04-A75AF0E935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63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28746" rtl="0" eaLnBrk="1" latinLnBrk="0" hangingPunct="1">
        <a:spcBef>
          <a:spcPct val="0"/>
        </a:spcBef>
        <a:buNone/>
        <a:defRPr sz="9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1559" indent="-771559" algn="l" defTabSz="1028746" rtl="0" eaLnBrk="1" latinLnBrk="0" hangingPunct="1">
        <a:spcBef>
          <a:spcPct val="20000"/>
        </a:spcBef>
        <a:buFont typeface="Arial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671712" indent="-642966" algn="l" defTabSz="1028746" rtl="0" eaLnBrk="1" latinLnBrk="0" hangingPunct="1">
        <a:spcBef>
          <a:spcPct val="20000"/>
        </a:spcBef>
        <a:buFont typeface="Arial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2571864" indent="-514373" algn="l" defTabSz="1028746" rtl="0" eaLnBrk="1" latinLnBrk="0" hangingPunct="1">
        <a:spcBef>
          <a:spcPct val="200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610" indent="-514373" algn="l" defTabSz="1028746" rtl="0" eaLnBrk="1" latinLnBrk="0" hangingPunct="1">
        <a:spcBef>
          <a:spcPct val="20000"/>
        </a:spcBef>
        <a:buFont typeface="Arial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629356" indent="-514373" algn="l" defTabSz="1028746" rtl="0" eaLnBrk="1" latinLnBrk="0" hangingPunct="1">
        <a:spcBef>
          <a:spcPct val="20000"/>
        </a:spcBef>
        <a:buFont typeface="Arial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658101" indent="-514373" algn="l" defTabSz="1028746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686847" indent="-514373" algn="l" defTabSz="1028746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715593" indent="-514373" algn="l" defTabSz="1028746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744339" indent="-514373" algn="l" defTabSz="1028746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2874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46" algn="l" defTabSz="102874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91" algn="l" defTabSz="102874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086237" algn="l" defTabSz="102874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983" algn="l" defTabSz="102874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143729" algn="l" defTabSz="102874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172474" algn="l" defTabSz="102874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201220" algn="l" defTabSz="102874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229966" algn="l" defTabSz="102874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513790" y="1333784"/>
            <a:ext cx="1491892" cy="67272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7478768" y="1290323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Didot"/>
                <a:cs typeface="Didot"/>
              </a:rPr>
              <a:t>StateMachine</a:t>
            </a:r>
            <a:endParaRPr lang="fr-FR" sz="1400" dirty="0">
              <a:latin typeface="Didot"/>
              <a:cs typeface="Didot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513790" y="1591722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7514990" y="1803311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511208" y="2313713"/>
            <a:ext cx="1491892" cy="728942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7412571" y="2333740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Didot"/>
                <a:cs typeface="Didot"/>
              </a:rPr>
              <a:t>Transition</a:t>
            </a:r>
            <a:endParaRPr lang="fr-FR" sz="1400" dirty="0">
              <a:latin typeface="Didot"/>
              <a:cs typeface="Didot"/>
            </a:endParaRPr>
          </a:p>
        </p:txBody>
      </p:sp>
      <p:cxnSp>
        <p:nvCxnSpPr>
          <p:cNvPr id="49" name="Connecteur droit 48"/>
          <p:cNvCxnSpPr/>
          <p:nvPr/>
        </p:nvCxnSpPr>
        <p:spPr>
          <a:xfrm>
            <a:off x="7511208" y="2649367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7512408" y="2848123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054575" y="1387773"/>
            <a:ext cx="979032" cy="67272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6054019" y="1352451"/>
            <a:ext cx="979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Didot"/>
                <a:cs typeface="Didot"/>
              </a:rPr>
              <a:t>State</a:t>
            </a:r>
            <a:endParaRPr lang="fr-FR" sz="1400" dirty="0">
              <a:latin typeface="Didot"/>
              <a:cs typeface="Didot"/>
            </a:endParaRPr>
          </a:p>
        </p:txBody>
      </p:sp>
      <p:cxnSp>
        <p:nvCxnSpPr>
          <p:cNvPr id="53" name="Connecteur droit 52"/>
          <p:cNvCxnSpPr/>
          <p:nvPr/>
        </p:nvCxnSpPr>
        <p:spPr>
          <a:xfrm>
            <a:off x="6054575" y="1645711"/>
            <a:ext cx="97847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6055131" y="1858812"/>
            <a:ext cx="97847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43" idx="2"/>
            <a:endCxn id="47" idx="0"/>
          </p:cNvCxnSpPr>
          <p:nvPr/>
        </p:nvCxnSpPr>
        <p:spPr>
          <a:xfrm flipH="1">
            <a:off x="8257154" y="2006507"/>
            <a:ext cx="2582" cy="307206"/>
          </a:xfrm>
          <a:prstGeom prst="line">
            <a:avLst/>
          </a:prstGeom>
          <a:ln w="3175" cmpd="sng">
            <a:solidFill>
              <a:srgbClr val="000000"/>
            </a:solidFill>
            <a:headEnd type="diamond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72" idx="1"/>
          </p:cNvCxnSpPr>
          <p:nvPr/>
        </p:nvCxnSpPr>
        <p:spPr>
          <a:xfrm flipH="1">
            <a:off x="7033051" y="1688206"/>
            <a:ext cx="452546" cy="0"/>
          </a:xfrm>
          <a:prstGeom prst="line">
            <a:avLst/>
          </a:prstGeom>
          <a:ln w="3175" cmpd="sng">
            <a:solidFill>
              <a:srgbClr val="000000"/>
            </a:solidFill>
            <a:headEnd type="diamond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7508691" y="2794414"/>
            <a:ext cx="79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Didot"/>
                <a:cs typeface="Didot"/>
              </a:rPr>
              <a:t>fire</a:t>
            </a:r>
            <a:r>
              <a:rPr lang="fr-FR" sz="1200" dirty="0" smtClean="0">
                <a:latin typeface="Didot"/>
                <a:cs typeface="Didot"/>
              </a:rPr>
              <a:t>()</a:t>
            </a:r>
            <a:endParaRPr lang="fr-FR" sz="1200" dirty="0">
              <a:latin typeface="Didot"/>
              <a:cs typeface="Didot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7065000" y="1422647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Didot"/>
                <a:cs typeface="Didot"/>
              </a:rPr>
              <a:t>states</a:t>
            </a:r>
            <a:endParaRPr lang="fr-FR" sz="1000" dirty="0">
              <a:latin typeface="Didot"/>
              <a:cs typeface="Didot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7300594" y="1681828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Didot"/>
                <a:cs typeface="Didot"/>
              </a:rPr>
              <a:t>*</a:t>
            </a:r>
            <a:endParaRPr lang="fr-FR" sz="1000" dirty="0">
              <a:latin typeface="Didot"/>
              <a:cs typeface="Didot"/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8033634" y="2120286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Didot"/>
                <a:cs typeface="Didot"/>
              </a:rPr>
              <a:t>*</a:t>
            </a:r>
            <a:endParaRPr lang="fr-FR" sz="1000" dirty="0">
              <a:latin typeface="Didot"/>
              <a:cs typeface="Didot"/>
            </a:endParaRPr>
          </a:p>
        </p:txBody>
      </p:sp>
      <p:cxnSp>
        <p:nvCxnSpPr>
          <p:cNvPr id="61" name="Connecteur droit 60"/>
          <p:cNvCxnSpPr/>
          <p:nvPr/>
        </p:nvCxnSpPr>
        <p:spPr>
          <a:xfrm>
            <a:off x="6651516" y="2587719"/>
            <a:ext cx="857229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7513853" y="2587719"/>
            <a:ext cx="119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Didot"/>
                <a:cs typeface="Didot"/>
              </a:rPr>
              <a:t>n</a:t>
            </a:r>
            <a:r>
              <a:rPr lang="fr-FR" sz="1200" dirty="0" err="1" smtClean="0">
                <a:latin typeface="Didot"/>
                <a:cs typeface="Didot"/>
              </a:rPr>
              <a:t>ame</a:t>
            </a:r>
            <a:r>
              <a:rPr lang="fr-FR" sz="1200" dirty="0" smtClean="0">
                <a:latin typeface="Didot"/>
                <a:cs typeface="Didot"/>
              </a:rPr>
              <a:t> : String</a:t>
            </a:r>
            <a:endParaRPr lang="fr-FR" sz="1200" dirty="0">
              <a:latin typeface="Didot"/>
              <a:cs typeface="Didot"/>
            </a:endParaRPr>
          </a:p>
        </p:txBody>
      </p:sp>
      <p:cxnSp>
        <p:nvCxnSpPr>
          <p:cNvPr id="63" name="Connecteur droit 62"/>
          <p:cNvCxnSpPr/>
          <p:nvPr/>
        </p:nvCxnSpPr>
        <p:spPr>
          <a:xfrm>
            <a:off x="6651516" y="2054598"/>
            <a:ext cx="0" cy="530178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7013449" y="2578812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Didot"/>
                <a:cs typeface="Didot"/>
              </a:rPr>
              <a:t>1 </a:t>
            </a:r>
            <a:r>
              <a:rPr lang="fr-FR" sz="1000" dirty="0" err="1" smtClean="0">
                <a:latin typeface="Didot"/>
                <a:cs typeface="Didot"/>
              </a:rPr>
              <a:t>from</a:t>
            </a:r>
            <a:endParaRPr lang="fr-FR" sz="1000" dirty="0">
              <a:latin typeface="Didot"/>
              <a:cs typeface="Didot"/>
            </a:endParaRPr>
          </a:p>
        </p:txBody>
      </p:sp>
      <p:cxnSp>
        <p:nvCxnSpPr>
          <p:cNvPr id="65" name="Connecteur droit 64"/>
          <p:cNvCxnSpPr/>
          <p:nvPr/>
        </p:nvCxnSpPr>
        <p:spPr>
          <a:xfrm>
            <a:off x="6407950" y="2794414"/>
            <a:ext cx="1100741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7014123" y="2377226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Didot"/>
                <a:cs typeface="Didot"/>
              </a:rPr>
              <a:t>1 to</a:t>
            </a:r>
            <a:endParaRPr lang="fr-FR" sz="1000" dirty="0">
              <a:latin typeface="Didot"/>
              <a:cs typeface="Didot"/>
            </a:endParaRPr>
          </a:p>
        </p:txBody>
      </p:sp>
      <p:cxnSp>
        <p:nvCxnSpPr>
          <p:cNvPr id="67" name="Connecteur droit 66"/>
          <p:cNvCxnSpPr/>
          <p:nvPr/>
        </p:nvCxnSpPr>
        <p:spPr>
          <a:xfrm>
            <a:off x="6407950" y="2060496"/>
            <a:ext cx="0" cy="733918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5774270" y="2021334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>
                <a:latin typeface="Didot"/>
                <a:cs typeface="Didot"/>
              </a:rPr>
              <a:t>outgoing</a:t>
            </a:r>
            <a:endParaRPr lang="fr-FR" sz="1000" dirty="0">
              <a:latin typeface="Didot"/>
              <a:cs typeface="Didot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6592423" y="2029757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>
                <a:latin typeface="Didot"/>
                <a:cs typeface="Didot"/>
              </a:rPr>
              <a:t>incoming</a:t>
            </a:r>
            <a:endParaRPr lang="fr-FR" sz="1000" dirty="0">
              <a:latin typeface="Didot"/>
              <a:cs typeface="Didot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5998940" y="1594624"/>
            <a:ext cx="119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Didot"/>
                <a:cs typeface="Didot"/>
              </a:rPr>
              <a:t>n</a:t>
            </a:r>
            <a:r>
              <a:rPr lang="fr-FR" sz="1200" dirty="0" err="1" smtClean="0">
                <a:latin typeface="Didot"/>
                <a:cs typeface="Didot"/>
              </a:rPr>
              <a:t>ame</a:t>
            </a:r>
            <a:r>
              <a:rPr lang="fr-FR" sz="1200" dirty="0" smtClean="0">
                <a:latin typeface="Didot"/>
                <a:cs typeface="Didot"/>
              </a:rPr>
              <a:t> : String</a:t>
            </a:r>
            <a:endParaRPr lang="fr-FR" sz="1200" dirty="0">
              <a:latin typeface="Didot"/>
              <a:cs typeface="Didot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6011379" y="1801905"/>
            <a:ext cx="95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Didot"/>
                <a:cs typeface="Didot"/>
              </a:rPr>
              <a:t>e</a:t>
            </a:r>
            <a:r>
              <a:rPr lang="fr-FR" sz="1200" dirty="0" smtClean="0">
                <a:latin typeface="Didot"/>
                <a:cs typeface="Didot"/>
              </a:rPr>
              <a:t>val() : </a:t>
            </a:r>
            <a:r>
              <a:rPr lang="fr-FR" sz="1200" dirty="0" err="1" smtClean="0">
                <a:latin typeface="Didot"/>
                <a:cs typeface="Didot"/>
              </a:rPr>
              <a:t>void</a:t>
            </a:r>
            <a:endParaRPr lang="fr-FR" sz="1200" dirty="0">
              <a:latin typeface="Didot"/>
              <a:cs typeface="Didot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7485597" y="1549706"/>
            <a:ext cx="119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Didot"/>
                <a:cs typeface="Didot"/>
              </a:rPr>
              <a:t>n</a:t>
            </a:r>
            <a:r>
              <a:rPr lang="fr-FR" sz="1200" dirty="0" err="1" smtClean="0">
                <a:latin typeface="Didot"/>
                <a:cs typeface="Didot"/>
              </a:rPr>
              <a:t>ame</a:t>
            </a:r>
            <a:r>
              <a:rPr lang="fr-FR" sz="1200" dirty="0" smtClean="0">
                <a:latin typeface="Didot"/>
                <a:cs typeface="Didot"/>
              </a:rPr>
              <a:t> : String</a:t>
            </a:r>
            <a:endParaRPr lang="fr-FR" sz="1200" dirty="0">
              <a:latin typeface="Didot"/>
              <a:cs typeface="Didot"/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7498036" y="1756987"/>
            <a:ext cx="95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Didot"/>
                <a:cs typeface="Didot"/>
              </a:rPr>
              <a:t>e</a:t>
            </a:r>
            <a:r>
              <a:rPr lang="fr-FR" sz="1200" dirty="0" smtClean="0">
                <a:latin typeface="Didot"/>
                <a:cs typeface="Didot"/>
              </a:rPr>
              <a:t>val() : </a:t>
            </a:r>
            <a:r>
              <a:rPr lang="fr-FR" sz="1200" dirty="0" err="1" smtClean="0">
                <a:latin typeface="Didot"/>
                <a:cs typeface="Didot"/>
              </a:rPr>
              <a:t>void</a:t>
            </a:r>
            <a:endParaRPr lang="fr-FR" sz="1200" dirty="0">
              <a:latin typeface="Didot"/>
              <a:cs typeface="Didot"/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6220716" y="2179429"/>
            <a:ext cx="317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Didot"/>
                <a:cs typeface="Didot"/>
              </a:rPr>
              <a:t>*</a:t>
            </a:r>
            <a:endParaRPr lang="fr-FR" sz="1000" dirty="0">
              <a:latin typeface="Didot"/>
              <a:cs typeface="Didot"/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6584943" y="2197533"/>
            <a:ext cx="317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Didot"/>
                <a:cs typeface="Didot"/>
              </a:rPr>
              <a:t>*</a:t>
            </a:r>
            <a:endParaRPr lang="fr-FR" sz="1000" dirty="0">
              <a:latin typeface="Didot"/>
              <a:cs typeface="Dido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714559" y="4301632"/>
            <a:ext cx="1491892" cy="60455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6679537" y="4258171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Program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78" name="Connecteur droit 77"/>
          <p:cNvCxnSpPr/>
          <p:nvPr/>
        </p:nvCxnSpPr>
        <p:spPr>
          <a:xfrm>
            <a:off x="6714559" y="4559570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6715759" y="4649239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ZoneTexte 80"/>
          <p:cNvSpPr txBox="1"/>
          <p:nvPr/>
        </p:nvSpPr>
        <p:spPr>
          <a:xfrm>
            <a:off x="6694239" y="4616949"/>
            <a:ext cx="150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</a:t>
            </a:r>
            <a:r>
              <a:rPr lang="fr-FR" sz="1200" dirty="0" err="1" smtClean="0">
                <a:latin typeface="Optima"/>
                <a:cs typeface="Optima"/>
              </a:rPr>
              <a:t>exec</a:t>
            </a:r>
            <a:r>
              <a:rPr lang="fr-FR" sz="1200" dirty="0" smtClean="0">
                <a:latin typeface="Optima"/>
                <a:cs typeface="Optima"/>
              </a:rPr>
              <a:t>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711783" y="5327818"/>
            <a:ext cx="1491892" cy="60455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6669788" y="5278921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 smtClean="0">
                <a:latin typeface="Optima"/>
                <a:cs typeface="Optima"/>
              </a:rPr>
              <a:t>Statement</a:t>
            </a:r>
            <a:endParaRPr lang="fr-FR" sz="1400" i="1" dirty="0">
              <a:latin typeface="Optima"/>
              <a:cs typeface="Optima"/>
            </a:endParaRPr>
          </a:p>
        </p:txBody>
      </p:sp>
      <p:cxnSp>
        <p:nvCxnSpPr>
          <p:cNvPr id="84" name="Connecteur droit 83"/>
          <p:cNvCxnSpPr/>
          <p:nvPr/>
        </p:nvCxnSpPr>
        <p:spPr>
          <a:xfrm>
            <a:off x="6711783" y="5585756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6712983" y="5675425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6705957" y="5647526"/>
            <a:ext cx="150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latin typeface="Optima"/>
                <a:cs typeface="Optima"/>
              </a:rPr>
              <a:t>+eval() : </a:t>
            </a:r>
            <a:r>
              <a:rPr lang="fr-FR" sz="1200" b="1" i="1" dirty="0" err="1" smtClean="0">
                <a:latin typeface="Optima"/>
                <a:cs typeface="Optima"/>
              </a:rPr>
              <a:t>void</a:t>
            </a:r>
            <a:endParaRPr lang="fr-FR" sz="1200" b="1" i="1" dirty="0">
              <a:latin typeface="Optima"/>
              <a:cs typeface="Optima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750928" y="6333674"/>
            <a:ext cx="1047327" cy="63128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5722132" y="6299566"/>
            <a:ext cx="11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Condition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89" name="Connecteur droit 88"/>
          <p:cNvCxnSpPr/>
          <p:nvPr/>
        </p:nvCxnSpPr>
        <p:spPr>
          <a:xfrm>
            <a:off x="5750928" y="6591612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>
            <a:off x="5752128" y="6681281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ZoneTexte 90"/>
          <p:cNvSpPr txBox="1"/>
          <p:nvPr/>
        </p:nvSpPr>
        <p:spPr>
          <a:xfrm>
            <a:off x="5730608" y="6648991"/>
            <a:ext cx="105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932077" y="6327254"/>
            <a:ext cx="1047327" cy="63128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6898497" y="6279617"/>
            <a:ext cx="11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Loop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108" name="Connecteur droit 107"/>
          <p:cNvCxnSpPr/>
          <p:nvPr/>
        </p:nvCxnSpPr>
        <p:spPr>
          <a:xfrm>
            <a:off x="6932077" y="6585192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>
            <a:off x="6933277" y="6674861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ZoneTexte 109"/>
          <p:cNvSpPr txBox="1"/>
          <p:nvPr/>
        </p:nvSpPr>
        <p:spPr>
          <a:xfrm>
            <a:off x="6911757" y="6642571"/>
            <a:ext cx="105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8119769" y="6323514"/>
            <a:ext cx="1047327" cy="63128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8084748" y="6280053"/>
            <a:ext cx="11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VarDecl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113" name="Connecteur droit 112"/>
          <p:cNvCxnSpPr/>
          <p:nvPr/>
        </p:nvCxnSpPr>
        <p:spPr>
          <a:xfrm>
            <a:off x="8119769" y="6581452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8120969" y="6671121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ZoneTexte 114"/>
          <p:cNvSpPr txBox="1"/>
          <p:nvPr/>
        </p:nvSpPr>
        <p:spPr>
          <a:xfrm>
            <a:off x="8099449" y="6638831"/>
            <a:ext cx="105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728877" y="7584539"/>
            <a:ext cx="1491892" cy="44937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122" name="ZoneTexte 121"/>
          <p:cNvSpPr txBox="1"/>
          <p:nvPr/>
        </p:nvSpPr>
        <p:spPr>
          <a:xfrm>
            <a:off x="6693855" y="7541078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smtClean="0">
                <a:latin typeface="Optima"/>
                <a:cs typeface="Optima"/>
              </a:rPr>
              <a:t>Expression</a:t>
            </a:r>
            <a:endParaRPr lang="fr-FR" sz="1400" i="1" dirty="0">
              <a:latin typeface="Optima"/>
              <a:cs typeface="Optima"/>
            </a:endParaRPr>
          </a:p>
        </p:txBody>
      </p:sp>
      <p:cxnSp>
        <p:nvCxnSpPr>
          <p:cNvPr id="123" name="Connecteur droit 122"/>
          <p:cNvCxnSpPr/>
          <p:nvPr/>
        </p:nvCxnSpPr>
        <p:spPr>
          <a:xfrm>
            <a:off x="6728877" y="7842477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6730077" y="7932146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riangle isocèle 125"/>
          <p:cNvSpPr/>
          <p:nvPr/>
        </p:nvSpPr>
        <p:spPr>
          <a:xfrm>
            <a:off x="7369912" y="5940297"/>
            <a:ext cx="176245" cy="134775"/>
          </a:xfrm>
          <a:prstGeom prst="triangl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7" name="Connecteur droit 126"/>
          <p:cNvCxnSpPr/>
          <p:nvPr/>
        </p:nvCxnSpPr>
        <p:spPr>
          <a:xfrm>
            <a:off x="6274592" y="6175611"/>
            <a:ext cx="2401150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>
            <a:stCxn id="87" idx="0"/>
          </p:cNvCxnSpPr>
          <p:nvPr/>
        </p:nvCxnSpPr>
        <p:spPr>
          <a:xfrm flipV="1">
            <a:off x="6274592" y="6175611"/>
            <a:ext cx="0" cy="158063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>
            <a:stCxn id="106" idx="0"/>
            <a:endCxn id="126" idx="3"/>
          </p:cNvCxnSpPr>
          <p:nvPr/>
        </p:nvCxnSpPr>
        <p:spPr>
          <a:xfrm flipV="1">
            <a:off x="7455741" y="6075072"/>
            <a:ext cx="2294" cy="252182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 flipV="1">
            <a:off x="8675742" y="6169785"/>
            <a:ext cx="0" cy="158063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>
            <a:stCxn id="82" idx="0"/>
            <a:endCxn id="76" idx="2"/>
          </p:cNvCxnSpPr>
          <p:nvPr/>
        </p:nvCxnSpPr>
        <p:spPr>
          <a:xfrm flipV="1">
            <a:off x="7457729" y="4906191"/>
            <a:ext cx="2776" cy="421627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V="1">
            <a:off x="6274592" y="6972088"/>
            <a:ext cx="0" cy="870389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 flipV="1">
            <a:off x="8662002" y="6956283"/>
            <a:ext cx="0" cy="886194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 flipV="1">
            <a:off x="6274592" y="7842477"/>
            <a:ext cx="454285" cy="1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/>
          <p:nvPr/>
        </p:nvCxnSpPr>
        <p:spPr>
          <a:xfrm flipH="1">
            <a:off x="8220770" y="7842477"/>
            <a:ext cx="441232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6753956" y="8469366"/>
            <a:ext cx="1484056" cy="64649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168" name="ZoneTexte 167"/>
          <p:cNvSpPr txBox="1"/>
          <p:nvPr/>
        </p:nvSpPr>
        <p:spPr>
          <a:xfrm>
            <a:off x="6718935" y="8425905"/>
            <a:ext cx="1582176" cy="31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ArithmeticExpr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169" name="Connecteur droit 168"/>
          <p:cNvCxnSpPr/>
          <p:nvPr/>
        </p:nvCxnSpPr>
        <p:spPr>
          <a:xfrm>
            <a:off x="6753956" y="8727304"/>
            <a:ext cx="148405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droit 169"/>
          <p:cNvCxnSpPr/>
          <p:nvPr/>
        </p:nvCxnSpPr>
        <p:spPr>
          <a:xfrm>
            <a:off x="6755156" y="8816973"/>
            <a:ext cx="148405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ZoneTexte 170"/>
          <p:cNvSpPr txBox="1"/>
          <p:nvPr/>
        </p:nvSpPr>
        <p:spPr>
          <a:xfrm>
            <a:off x="6733636" y="8784683"/>
            <a:ext cx="1500921" cy="283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smtClean="0">
                <a:latin typeface="Optima"/>
                <a:cs typeface="Optima"/>
              </a:rPr>
              <a:t>int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171780" y="8479929"/>
            <a:ext cx="1484056" cy="64649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5136759" y="8436468"/>
            <a:ext cx="1582176" cy="31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BooleanExpr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179" name="Connecteur droit 178"/>
          <p:cNvCxnSpPr/>
          <p:nvPr/>
        </p:nvCxnSpPr>
        <p:spPr>
          <a:xfrm>
            <a:off x="5171780" y="8737867"/>
            <a:ext cx="148405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/>
          <p:cNvCxnSpPr/>
          <p:nvPr/>
        </p:nvCxnSpPr>
        <p:spPr>
          <a:xfrm>
            <a:off x="5172980" y="8827536"/>
            <a:ext cx="148405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ZoneTexte 180"/>
          <p:cNvSpPr txBox="1"/>
          <p:nvPr/>
        </p:nvSpPr>
        <p:spPr>
          <a:xfrm>
            <a:off x="5151460" y="8795246"/>
            <a:ext cx="1500921" cy="283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smtClean="0">
                <a:latin typeface="Optima"/>
                <a:cs typeface="Optima"/>
              </a:rPr>
              <a:t>int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8426633" y="8479929"/>
            <a:ext cx="1484056" cy="449826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183" name="ZoneTexte 182"/>
          <p:cNvSpPr txBox="1"/>
          <p:nvPr/>
        </p:nvSpPr>
        <p:spPr>
          <a:xfrm>
            <a:off x="8391612" y="8436468"/>
            <a:ext cx="1582176" cy="31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 smtClean="0">
                <a:latin typeface="Optima"/>
                <a:cs typeface="Optima"/>
              </a:rPr>
              <a:t>Literal</a:t>
            </a:r>
            <a:endParaRPr lang="fr-FR" sz="1400" i="1" dirty="0">
              <a:latin typeface="Optima"/>
              <a:cs typeface="Optima"/>
            </a:endParaRPr>
          </a:p>
        </p:txBody>
      </p:sp>
      <p:cxnSp>
        <p:nvCxnSpPr>
          <p:cNvPr id="184" name="Connecteur droit 183"/>
          <p:cNvCxnSpPr/>
          <p:nvPr/>
        </p:nvCxnSpPr>
        <p:spPr>
          <a:xfrm>
            <a:off x="8426633" y="8737867"/>
            <a:ext cx="148405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/>
          <p:nvPr/>
        </p:nvCxnSpPr>
        <p:spPr>
          <a:xfrm>
            <a:off x="8427833" y="8827536"/>
            <a:ext cx="148405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8090088" y="9389656"/>
            <a:ext cx="1035170" cy="64649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188" name="ZoneTexte 187"/>
          <p:cNvSpPr txBox="1"/>
          <p:nvPr/>
        </p:nvSpPr>
        <p:spPr>
          <a:xfrm>
            <a:off x="8055067" y="9346195"/>
            <a:ext cx="1103611" cy="31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Integer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189" name="Connecteur droit 188"/>
          <p:cNvCxnSpPr/>
          <p:nvPr/>
        </p:nvCxnSpPr>
        <p:spPr>
          <a:xfrm>
            <a:off x="8090088" y="9647594"/>
            <a:ext cx="1035170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8091288" y="9934327"/>
            <a:ext cx="1035170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ZoneTexte 190"/>
          <p:cNvSpPr txBox="1"/>
          <p:nvPr/>
        </p:nvSpPr>
        <p:spPr>
          <a:xfrm>
            <a:off x="8091289" y="9647594"/>
            <a:ext cx="1046934" cy="283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+value : </a:t>
            </a:r>
            <a:r>
              <a:rPr lang="fr-FR" sz="1200" b="1" dirty="0" smtClean="0">
                <a:latin typeface="Optima"/>
                <a:cs typeface="Optima"/>
              </a:rPr>
              <a:t>int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9257778" y="9382436"/>
            <a:ext cx="1287027" cy="65370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197" name="ZoneTexte 196"/>
          <p:cNvSpPr txBox="1"/>
          <p:nvPr/>
        </p:nvSpPr>
        <p:spPr>
          <a:xfrm>
            <a:off x="9222758" y="9338976"/>
            <a:ext cx="1372120" cy="31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Boolean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198" name="Connecteur droit 197"/>
          <p:cNvCxnSpPr/>
          <p:nvPr/>
        </p:nvCxnSpPr>
        <p:spPr>
          <a:xfrm>
            <a:off x="9257779" y="9640375"/>
            <a:ext cx="12870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198"/>
          <p:cNvCxnSpPr/>
          <p:nvPr/>
        </p:nvCxnSpPr>
        <p:spPr>
          <a:xfrm>
            <a:off x="9258979" y="9927108"/>
            <a:ext cx="12870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ZoneTexte 199"/>
          <p:cNvSpPr txBox="1"/>
          <p:nvPr/>
        </p:nvSpPr>
        <p:spPr>
          <a:xfrm>
            <a:off x="9258979" y="9640375"/>
            <a:ext cx="1301653" cy="286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+value : </a:t>
            </a:r>
            <a:r>
              <a:rPr lang="fr-FR" sz="1200" b="1" dirty="0" err="1" smtClean="0">
                <a:latin typeface="Optima"/>
                <a:cs typeface="Optima"/>
              </a:rPr>
              <a:t>boolean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205" name="Triangle isocèle 204"/>
          <p:cNvSpPr/>
          <p:nvPr/>
        </p:nvSpPr>
        <p:spPr>
          <a:xfrm>
            <a:off x="7433306" y="8039434"/>
            <a:ext cx="176245" cy="134775"/>
          </a:xfrm>
          <a:prstGeom prst="triangl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6" name="Triangle isocèle 205"/>
          <p:cNvSpPr/>
          <p:nvPr/>
        </p:nvSpPr>
        <p:spPr>
          <a:xfrm>
            <a:off x="9096851" y="8944144"/>
            <a:ext cx="176245" cy="134775"/>
          </a:xfrm>
          <a:prstGeom prst="triangl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7" name="Connecteur droit 206"/>
          <p:cNvCxnSpPr/>
          <p:nvPr/>
        </p:nvCxnSpPr>
        <p:spPr>
          <a:xfrm>
            <a:off x="5915481" y="8292559"/>
            <a:ext cx="3296091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211"/>
          <p:cNvCxnSpPr/>
          <p:nvPr/>
        </p:nvCxnSpPr>
        <p:spPr>
          <a:xfrm>
            <a:off x="9211572" y="8298635"/>
            <a:ext cx="0" cy="181294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necteur droit 213"/>
          <p:cNvCxnSpPr>
            <a:stCxn id="205" idx="3"/>
          </p:cNvCxnSpPr>
          <p:nvPr/>
        </p:nvCxnSpPr>
        <p:spPr>
          <a:xfrm>
            <a:off x="7521429" y="8174209"/>
            <a:ext cx="1371" cy="299644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necteur droit 214"/>
          <p:cNvCxnSpPr/>
          <p:nvPr/>
        </p:nvCxnSpPr>
        <p:spPr>
          <a:xfrm>
            <a:off x="5915481" y="8292559"/>
            <a:ext cx="0" cy="181294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cteur droit 216"/>
          <p:cNvCxnSpPr/>
          <p:nvPr/>
        </p:nvCxnSpPr>
        <p:spPr>
          <a:xfrm>
            <a:off x="8668078" y="9228826"/>
            <a:ext cx="1249887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218"/>
          <p:cNvCxnSpPr/>
          <p:nvPr/>
        </p:nvCxnSpPr>
        <p:spPr>
          <a:xfrm>
            <a:off x="8668078" y="9228826"/>
            <a:ext cx="0" cy="15361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221"/>
          <p:cNvCxnSpPr/>
          <p:nvPr/>
        </p:nvCxnSpPr>
        <p:spPr>
          <a:xfrm>
            <a:off x="9914416" y="9228826"/>
            <a:ext cx="0" cy="16083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Connecteur droit 225"/>
          <p:cNvCxnSpPr/>
          <p:nvPr/>
        </p:nvCxnSpPr>
        <p:spPr>
          <a:xfrm>
            <a:off x="9184919" y="9078919"/>
            <a:ext cx="0" cy="149907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186205" y="3409198"/>
            <a:ext cx="2027116" cy="621321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229" name="ZoneTexte 228"/>
          <p:cNvSpPr txBox="1"/>
          <p:nvPr/>
        </p:nvSpPr>
        <p:spPr>
          <a:xfrm>
            <a:off x="151183" y="3365737"/>
            <a:ext cx="2161139" cy="31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 smtClean="0">
                <a:latin typeface="Optima"/>
                <a:cs typeface="Optima"/>
              </a:rPr>
              <a:t>StatementListContainer</a:t>
            </a:r>
            <a:endParaRPr lang="fr-FR" sz="1400" i="1" dirty="0">
              <a:latin typeface="Optima"/>
              <a:cs typeface="Optima"/>
            </a:endParaRPr>
          </a:p>
        </p:txBody>
      </p:sp>
      <p:cxnSp>
        <p:nvCxnSpPr>
          <p:cNvPr id="230" name="Connecteur droit 229"/>
          <p:cNvCxnSpPr/>
          <p:nvPr/>
        </p:nvCxnSpPr>
        <p:spPr>
          <a:xfrm>
            <a:off x="186205" y="3667136"/>
            <a:ext cx="202711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/>
          <p:cNvCxnSpPr/>
          <p:nvPr/>
        </p:nvCxnSpPr>
        <p:spPr>
          <a:xfrm>
            <a:off x="187405" y="3756805"/>
            <a:ext cx="202711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ZoneTexte 231"/>
          <p:cNvSpPr txBox="1"/>
          <p:nvPr/>
        </p:nvSpPr>
        <p:spPr>
          <a:xfrm>
            <a:off x="165885" y="3724515"/>
            <a:ext cx="2050152" cy="284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latin typeface="Optima"/>
                <a:cs typeface="Optima"/>
              </a:rPr>
              <a:t>+</a:t>
            </a:r>
            <a:r>
              <a:rPr lang="fr-FR" sz="1200" i="1" dirty="0" err="1" smtClean="0">
                <a:latin typeface="Optima"/>
                <a:cs typeface="Optima"/>
              </a:rPr>
              <a:t>exec</a:t>
            </a:r>
            <a:r>
              <a:rPr lang="fr-FR" sz="1200" i="1" dirty="0" smtClean="0">
                <a:latin typeface="Optima"/>
                <a:cs typeface="Optima"/>
              </a:rPr>
              <a:t>() : </a:t>
            </a:r>
            <a:r>
              <a:rPr lang="fr-FR" sz="1200" b="1" i="1" dirty="0" err="1" smtClean="0">
                <a:latin typeface="Optima"/>
                <a:cs typeface="Optima"/>
              </a:rPr>
              <a:t>void</a:t>
            </a:r>
            <a:endParaRPr lang="fr-FR" sz="1200" b="1" i="1" dirty="0">
              <a:latin typeface="Optima"/>
              <a:cs typeface="Optima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1394444" y="5302896"/>
            <a:ext cx="1491892" cy="60455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239" name="ZoneTexte 238"/>
          <p:cNvSpPr txBox="1"/>
          <p:nvPr/>
        </p:nvSpPr>
        <p:spPr>
          <a:xfrm>
            <a:off x="1352449" y="5253999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 smtClean="0">
                <a:latin typeface="Optima"/>
                <a:cs typeface="Optima"/>
              </a:rPr>
              <a:t>Statement</a:t>
            </a:r>
            <a:endParaRPr lang="fr-FR" sz="1400" i="1" dirty="0">
              <a:latin typeface="Optima"/>
              <a:cs typeface="Optima"/>
            </a:endParaRPr>
          </a:p>
        </p:txBody>
      </p:sp>
      <p:cxnSp>
        <p:nvCxnSpPr>
          <p:cNvPr id="240" name="Connecteur droit 239"/>
          <p:cNvCxnSpPr/>
          <p:nvPr/>
        </p:nvCxnSpPr>
        <p:spPr>
          <a:xfrm>
            <a:off x="1394444" y="5560834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Connecteur droit 240"/>
          <p:cNvCxnSpPr/>
          <p:nvPr/>
        </p:nvCxnSpPr>
        <p:spPr>
          <a:xfrm>
            <a:off x="1395644" y="5650503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2" name="ZoneTexte 241"/>
          <p:cNvSpPr txBox="1"/>
          <p:nvPr/>
        </p:nvSpPr>
        <p:spPr>
          <a:xfrm>
            <a:off x="1388618" y="5622604"/>
            <a:ext cx="150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latin typeface="Optima"/>
                <a:cs typeface="Optima"/>
              </a:rPr>
              <a:t>+eval() : </a:t>
            </a:r>
            <a:r>
              <a:rPr lang="fr-FR" sz="1200" b="1" i="1" dirty="0" err="1" smtClean="0">
                <a:latin typeface="Optima"/>
                <a:cs typeface="Optima"/>
              </a:rPr>
              <a:t>void</a:t>
            </a:r>
            <a:endParaRPr lang="fr-FR" sz="1200" b="1" i="1" dirty="0">
              <a:latin typeface="Optima"/>
              <a:cs typeface="Optima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1180090" y="4317194"/>
            <a:ext cx="1491892" cy="60455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244" name="ZoneTexte 243"/>
          <p:cNvSpPr txBox="1"/>
          <p:nvPr/>
        </p:nvSpPr>
        <p:spPr>
          <a:xfrm>
            <a:off x="1138095" y="4268297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Method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245" name="Connecteur droit 244"/>
          <p:cNvCxnSpPr/>
          <p:nvPr/>
        </p:nvCxnSpPr>
        <p:spPr>
          <a:xfrm>
            <a:off x="1180090" y="4575132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/>
          <p:cNvCxnSpPr/>
          <p:nvPr/>
        </p:nvCxnSpPr>
        <p:spPr>
          <a:xfrm>
            <a:off x="1181290" y="4664801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7" name="ZoneTexte 246"/>
          <p:cNvSpPr txBox="1"/>
          <p:nvPr/>
        </p:nvSpPr>
        <p:spPr>
          <a:xfrm>
            <a:off x="1174264" y="4636902"/>
            <a:ext cx="150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</a:t>
            </a:r>
            <a:r>
              <a:rPr lang="fr-FR" sz="1200" dirty="0" err="1" smtClean="0">
                <a:latin typeface="Optima"/>
                <a:cs typeface="Optima"/>
              </a:rPr>
              <a:t>exec</a:t>
            </a:r>
            <a:r>
              <a:rPr lang="fr-FR" sz="1200" dirty="0" smtClean="0">
                <a:latin typeface="Optima"/>
                <a:cs typeface="Optima"/>
              </a:rPr>
              <a:t>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cxnSp>
        <p:nvCxnSpPr>
          <p:cNvPr id="248" name="Connecteur droit 247"/>
          <p:cNvCxnSpPr/>
          <p:nvPr/>
        </p:nvCxnSpPr>
        <p:spPr>
          <a:xfrm flipV="1">
            <a:off x="607644" y="4032633"/>
            <a:ext cx="0" cy="1589971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Connecteur droit 249"/>
          <p:cNvCxnSpPr/>
          <p:nvPr/>
        </p:nvCxnSpPr>
        <p:spPr>
          <a:xfrm flipV="1">
            <a:off x="604868" y="5622604"/>
            <a:ext cx="789576" cy="1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2" name="Triangle isocèle 251"/>
          <p:cNvSpPr/>
          <p:nvPr/>
        </p:nvSpPr>
        <p:spPr>
          <a:xfrm>
            <a:off x="1300273" y="4030519"/>
            <a:ext cx="176245" cy="134775"/>
          </a:xfrm>
          <a:prstGeom prst="triangl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3" name="Connecteur droit 252"/>
          <p:cNvCxnSpPr/>
          <p:nvPr/>
        </p:nvCxnSpPr>
        <p:spPr>
          <a:xfrm flipV="1">
            <a:off x="1391476" y="4165294"/>
            <a:ext cx="0" cy="151643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Connecteur droit 253"/>
          <p:cNvCxnSpPr/>
          <p:nvPr/>
        </p:nvCxnSpPr>
        <p:spPr>
          <a:xfrm>
            <a:off x="607644" y="5039328"/>
            <a:ext cx="6848097" cy="0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255"/>
          <p:cNvCxnSpPr/>
          <p:nvPr/>
        </p:nvCxnSpPr>
        <p:spPr>
          <a:xfrm flipV="1">
            <a:off x="2312322" y="4453169"/>
            <a:ext cx="4752678" cy="2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8" name="ZoneTexte 257"/>
          <p:cNvSpPr txBox="1"/>
          <p:nvPr/>
        </p:nvSpPr>
        <p:spPr>
          <a:xfrm>
            <a:off x="550353" y="5568281"/>
            <a:ext cx="942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Optima"/>
                <a:cs typeface="Optima"/>
              </a:rPr>
              <a:t>statements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259" name="ZoneTexte 258"/>
          <p:cNvSpPr txBox="1"/>
          <p:nvPr/>
        </p:nvSpPr>
        <p:spPr>
          <a:xfrm>
            <a:off x="862417" y="5355742"/>
            <a:ext cx="57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Optima"/>
                <a:cs typeface="Optima"/>
              </a:rPr>
              <a:t>0 .. *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260" name="ZoneTexte 259"/>
          <p:cNvSpPr txBox="1"/>
          <p:nvPr/>
        </p:nvSpPr>
        <p:spPr>
          <a:xfrm>
            <a:off x="7434571" y="5039328"/>
            <a:ext cx="942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Optima"/>
                <a:cs typeface="Optima"/>
              </a:rPr>
              <a:t>statements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261" name="ZoneTexte 260"/>
          <p:cNvSpPr txBox="1"/>
          <p:nvPr/>
        </p:nvSpPr>
        <p:spPr>
          <a:xfrm>
            <a:off x="6936343" y="5064218"/>
            <a:ext cx="57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Optima"/>
                <a:cs typeface="Optima"/>
              </a:rPr>
              <a:t>0 .. *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361526" y="6325893"/>
            <a:ext cx="1047327" cy="63128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263" name="ZoneTexte 262"/>
          <p:cNvSpPr txBox="1"/>
          <p:nvPr/>
        </p:nvSpPr>
        <p:spPr>
          <a:xfrm>
            <a:off x="332730" y="6291785"/>
            <a:ext cx="11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Condition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264" name="Connecteur droit 263"/>
          <p:cNvCxnSpPr/>
          <p:nvPr/>
        </p:nvCxnSpPr>
        <p:spPr>
          <a:xfrm>
            <a:off x="361526" y="6583831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264"/>
          <p:cNvCxnSpPr/>
          <p:nvPr/>
        </p:nvCxnSpPr>
        <p:spPr>
          <a:xfrm>
            <a:off x="362726" y="6673500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ZoneTexte 265"/>
          <p:cNvSpPr txBox="1"/>
          <p:nvPr/>
        </p:nvSpPr>
        <p:spPr>
          <a:xfrm>
            <a:off x="341206" y="6641210"/>
            <a:ext cx="105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cxnSp>
        <p:nvCxnSpPr>
          <p:cNvPr id="267" name="Connecteur droit 266"/>
          <p:cNvCxnSpPr>
            <a:stCxn id="262" idx="0"/>
          </p:cNvCxnSpPr>
          <p:nvPr/>
        </p:nvCxnSpPr>
        <p:spPr>
          <a:xfrm flipV="1">
            <a:off x="885190" y="6167830"/>
            <a:ext cx="0" cy="158063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8" name="Rectangle 267"/>
          <p:cNvSpPr/>
          <p:nvPr/>
        </p:nvSpPr>
        <p:spPr>
          <a:xfrm>
            <a:off x="1583769" y="6327395"/>
            <a:ext cx="1047327" cy="63128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269" name="ZoneTexte 268"/>
          <p:cNvSpPr txBox="1"/>
          <p:nvPr/>
        </p:nvSpPr>
        <p:spPr>
          <a:xfrm>
            <a:off x="1554973" y="6293287"/>
            <a:ext cx="11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ForLoop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270" name="Connecteur droit 269"/>
          <p:cNvCxnSpPr/>
          <p:nvPr/>
        </p:nvCxnSpPr>
        <p:spPr>
          <a:xfrm>
            <a:off x="1583769" y="6585333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/>
          <p:cNvCxnSpPr/>
          <p:nvPr/>
        </p:nvCxnSpPr>
        <p:spPr>
          <a:xfrm>
            <a:off x="1584969" y="6675002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2" name="ZoneTexte 271"/>
          <p:cNvSpPr txBox="1"/>
          <p:nvPr/>
        </p:nvSpPr>
        <p:spPr>
          <a:xfrm>
            <a:off x="1563449" y="6642712"/>
            <a:ext cx="105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cxnSp>
        <p:nvCxnSpPr>
          <p:cNvPr id="273" name="Connecteur droit 272"/>
          <p:cNvCxnSpPr>
            <a:stCxn id="268" idx="0"/>
            <a:endCxn id="296" idx="3"/>
          </p:cNvCxnSpPr>
          <p:nvPr/>
        </p:nvCxnSpPr>
        <p:spPr>
          <a:xfrm flipH="1" flipV="1">
            <a:off x="2107196" y="6034378"/>
            <a:ext cx="237" cy="293017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2809203" y="6327003"/>
            <a:ext cx="2018527" cy="650806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275" name="ZoneTexte 274"/>
          <p:cNvSpPr txBox="1"/>
          <p:nvPr/>
        </p:nvSpPr>
        <p:spPr>
          <a:xfrm>
            <a:off x="2780406" y="6292895"/>
            <a:ext cx="2151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LocalVariableStatement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276" name="Connecteur droit 275"/>
          <p:cNvCxnSpPr/>
          <p:nvPr/>
        </p:nvCxnSpPr>
        <p:spPr>
          <a:xfrm>
            <a:off x="2809203" y="6584941"/>
            <a:ext cx="20185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276"/>
          <p:cNvCxnSpPr/>
          <p:nvPr/>
        </p:nvCxnSpPr>
        <p:spPr>
          <a:xfrm>
            <a:off x="2810403" y="6674610"/>
            <a:ext cx="20185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8" name="ZoneTexte 277"/>
          <p:cNvSpPr txBox="1"/>
          <p:nvPr/>
        </p:nvSpPr>
        <p:spPr>
          <a:xfrm>
            <a:off x="2788883" y="6642320"/>
            <a:ext cx="2041466" cy="285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cxnSp>
        <p:nvCxnSpPr>
          <p:cNvPr id="279" name="Connecteur droit 278"/>
          <p:cNvCxnSpPr>
            <a:stCxn id="274" idx="0"/>
          </p:cNvCxnSpPr>
          <p:nvPr/>
        </p:nvCxnSpPr>
        <p:spPr>
          <a:xfrm flipV="1">
            <a:off x="3818467" y="6168941"/>
            <a:ext cx="0" cy="158062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/>
          <p:nvPr/>
        </p:nvCxnSpPr>
        <p:spPr>
          <a:xfrm>
            <a:off x="885190" y="6169332"/>
            <a:ext cx="2933277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Triangle isocèle 295"/>
          <p:cNvSpPr/>
          <p:nvPr/>
        </p:nvSpPr>
        <p:spPr>
          <a:xfrm>
            <a:off x="2019073" y="5899603"/>
            <a:ext cx="176245" cy="134775"/>
          </a:xfrm>
          <a:prstGeom prst="triangl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1" name="Connecteur droit 300"/>
          <p:cNvCxnSpPr/>
          <p:nvPr/>
        </p:nvCxnSpPr>
        <p:spPr>
          <a:xfrm>
            <a:off x="888458" y="7323748"/>
            <a:ext cx="8027734" cy="0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/>
          <p:cNvCxnSpPr/>
          <p:nvPr/>
        </p:nvCxnSpPr>
        <p:spPr>
          <a:xfrm>
            <a:off x="2683110" y="5446321"/>
            <a:ext cx="4349941" cy="0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463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à coins arrondis 184"/>
          <p:cNvSpPr/>
          <p:nvPr/>
        </p:nvSpPr>
        <p:spPr>
          <a:xfrm>
            <a:off x="2615741" y="2132711"/>
            <a:ext cx="4041798" cy="12018593"/>
          </a:xfrm>
          <a:prstGeom prst="roundRect">
            <a:avLst>
              <a:gd name="adj" fmla="val 6393"/>
            </a:avLst>
          </a:prstGeom>
          <a:solidFill>
            <a:schemeClr val="accent6">
              <a:lumMod val="20000"/>
              <a:lumOff val="80000"/>
            </a:schemeClr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2801746" y="6124630"/>
            <a:ext cx="3532784" cy="5008937"/>
          </a:xfrm>
          <a:prstGeom prst="roundRect">
            <a:avLst>
              <a:gd name="adj" fmla="val 6393"/>
            </a:avLst>
          </a:prstGeom>
          <a:solidFill>
            <a:schemeClr val="bg1"/>
          </a:solidFill>
          <a:ln w="31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4242801" y="3568973"/>
            <a:ext cx="560286" cy="5789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>
                <a:solidFill>
                  <a:srgbClr val="000000"/>
                </a:solidFill>
                <a:latin typeface="Avenir Book"/>
                <a:cs typeface="Avenir Book"/>
              </a:rPr>
              <a:t>X</a:t>
            </a:r>
          </a:p>
        </p:txBody>
      </p:sp>
      <p:sp>
        <p:nvSpPr>
          <p:cNvPr id="6" name="Ellipse 5"/>
          <p:cNvSpPr/>
          <p:nvPr/>
        </p:nvSpPr>
        <p:spPr>
          <a:xfrm>
            <a:off x="4242801" y="4767938"/>
            <a:ext cx="560286" cy="5789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 smtClean="0">
                <a:solidFill>
                  <a:srgbClr val="000000"/>
                </a:solidFill>
                <a:latin typeface="Optima"/>
                <a:cs typeface="Optima"/>
              </a:rPr>
              <a:t>Y</a:t>
            </a:r>
            <a:endParaRPr lang="fr-FR" sz="2500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554771" y="8917085"/>
            <a:ext cx="560286" cy="5789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 smtClean="0">
                <a:solidFill>
                  <a:srgbClr val="000000"/>
                </a:solidFill>
                <a:latin typeface="Optima"/>
                <a:cs typeface="Optima"/>
              </a:rPr>
              <a:t>O</a:t>
            </a:r>
            <a:endParaRPr lang="fr-FR" sz="2500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936808" y="8879733"/>
            <a:ext cx="560286" cy="5789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 smtClean="0">
                <a:solidFill>
                  <a:srgbClr val="000000"/>
                </a:solidFill>
                <a:latin typeface="Optima"/>
                <a:cs typeface="Optima"/>
              </a:rPr>
              <a:t>P</a:t>
            </a:r>
            <a:endParaRPr lang="fr-FR" sz="2500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4242801" y="10264760"/>
            <a:ext cx="560286" cy="5789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 smtClean="0">
                <a:solidFill>
                  <a:srgbClr val="000000"/>
                </a:solidFill>
                <a:latin typeface="Optima"/>
                <a:cs typeface="Optima"/>
              </a:rPr>
              <a:t>R</a:t>
            </a:r>
            <a:endParaRPr lang="fr-FR" sz="2500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56970" y="6126398"/>
            <a:ext cx="560286" cy="477054"/>
          </a:xfrm>
          <a:prstGeom prst="rect">
            <a:avLst/>
          </a:prstGeom>
          <a:noFill/>
          <a:ln w="3175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500" dirty="0" smtClean="0">
                <a:latin typeface="Optima"/>
                <a:cs typeface="Optima"/>
              </a:rPr>
              <a:t>T</a:t>
            </a:r>
            <a:endParaRPr lang="fr-FR" sz="2500" dirty="0">
              <a:latin typeface="Optima"/>
              <a:cs typeface="Optima"/>
            </a:endParaRPr>
          </a:p>
        </p:txBody>
      </p:sp>
      <p:cxnSp>
        <p:nvCxnSpPr>
          <p:cNvPr id="15" name="Connecteur droit avec flèche 14"/>
          <p:cNvCxnSpPr>
            <a:stCxn id="5" idx="4"/>
            <a:endCxn id="6" idx="0"/>
          </p:cNvCxnSpPr>
          <p:nvPr/>
        </p:nvCxnSpPr>
        <p:spPr>
          <a:xfrm>
            <a:off x="4522944" y="4147934"/>
            <a:ext cx="0" cy="620004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4522944" y="5356544"/>
            <a:ext cx="0" cy="732649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28" idx="3"/>
            <a:endCxn id="8" idx="0"/>
          </p:cNvCxnSpPr>
          <p:nvPr/>
        </p:nvCxnSpPr>
        <p:spPr>
          <a:xfrm flipH="1">
            <a:off x="3834914" y="7921229"/>
            <a:ext cx="569175" cy="995856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28" idx="5"/>
            <a:endCxn id="9" idx="0"/>
          </p:cNvCxnSpPr>
          <p:nvPr/>
        </p:nvCxnSpPr>
        <p:spPr>
          <a:xfrm>
            <a:off x="4641799" y="7921229"/>
            <a:ext cx="575152" cy="958504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8" idx="4"/>
            <a:endCxn id="11" idx="1"/>
          </p:cNvCxnSpPr>
          <p:nvPr/>
        </p:nvCxnSpPr>
        <p:spPr>
          <a:xfrm>
            <a:off x="3834914" y="9496046"/>
            <a:ext cx="489939" cy="853501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9" idx="4"/>
            <a:endCxn id="11" idx="7"/>
          </p:cNvCxnSpPr>
          <p:nvPr/>
        </p:nvCxnSpPr>
        <p:spPr>
          <a:xfrm flipH="1">
            <a:off x="4721035" y="9458694"/>
            <a:ext cx="495916" cy="890853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5565818" y="11684541"/>
            <a:ext cx="560286" cy="5789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300" dirty="0" smtClean="0">
                <a:solidFill>
                  <a:srgbClr val="000000"/>
                </a:solidFill>
                <a:latin typeface="Optima"/>
                <a:cs typeface="Optima"/>
              </a:rPr>
              <a:t>W</a:t>
            </a:r>
            <a:endParaRPr lang="fr-FR" sz="2300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5571797" y="13031831"/>
            <a:ext cx="560286" cy="5789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 smtClean="0">
                <a:solidFill>
                  <a:srgbClr val="000000"/>
                </a:solidFill>
                <a:latin typeface="Optima"/>
                <a:cs typeface="Optima"/>
              </a:rPr>
              <a:t>K</a:t>
            </a:r>
            <a:endParaRPr lang="fr-FR" sz="2500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cxnSp>
        <p:nvCxnSpPr>
          <p:cNvPr id="37" name="Connecteur droit avec flèche 36"/>
          <p:cNvCxnSpPr>
            <a:endCxn id="35" idx="1"/>
          </p:cNvCxnSpPr>
          <p:nvPr/>
        </p:nvCxnSpPr>
        <p:spPr>
          <a:xfrm>
            <a:off x="5367727" y="11133567"/>
            <a:ext cx="280143" cy="635761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11" idx="4"/>
            <a:endCxn id="36" idx="1"/>
          </p:cNvCxnSpPr>
          <p:nvPr/>
        </p:nvCxnSpPr>
        <p:spPr>
          <a:xfrm>
            <a:off x="4522944" y="10843721"/>
            <a:ext cx="1130905" cy="2272897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>
            <a:stCxn id="35" idx="4"/>
            <a:endCxn id="36" idx="0"/>
          </p:cNvCxnSpPr>
          <p:nvPr/>
        </p:nvCxnSpPr>
        <p:spPr>
          <a:xfrm>
            <a:off x="5845961" y="12263502"/>
            <a:ext cx="5979" cy="768329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Forme libre 63"/>
          <p:cNvSpPr/>
          <p:nvPr/>
        </p:nvSpPr>
        <p:spPr>
          <a:xfrm rot="20046475">
            <a:off x="3915201" y="3926348"/>
            <a:ext cx="599891" cy="1077705"/>
          </a:xfrm>
          <a:custGeom>
            <a:avLst/>
            <a:gdLst>
              <a:gd name="connsiteX0" fmla="*/ 997308 w 997308"/>
              <a:gd name="connsiteY0" fmla="*/ 0 h 989837"/>
              <a:gd name="connsiteX1" fmla="*/ 82175 w 997308"/>
              <a:gd name="connsiteY1" fmla="*/ 186761 h 989837"/>
              <a:gd name="connsiteX2" fmla="*/ 100851 w 997308"/>
              <a:gd name="connsiteY2" fmla="*/ 989837 h 989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7308" h="989837">
                <a:moveTo>
                  <a:pt x="997308" y="0"/>
                </a:moveTo>
                <a:cubicBezTo>
                  <a:pt x="614446" y="10894"/>
                  <a:pt x="231584" y="21788"/>
                  <a:pt x="82175" y="186761"/>
                </a:cubicBezTo>
                <a:cubicBezTo>
                  <a:pt x="-67234" y="351734"/>
                  <a:pt x="16808" y="670785"/>
                  <a:pt x="100851" y="989837"/>
                </a:cubicBezTo>
              </a:path>
            </a:pathLst>
          </a:custGeom>
          <a:ln w="9525" cmpd="sng">
            <a:solidFill>
              <a:srgbClr val="FF0000"/>
            </a:solidFill>
            <a:prstDash val="lgDashDot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Forme libre 64"/>
          <p:cNvSpPr/>
          <p:nvPr/>
        </p:nvSpPr>
        <p:spPr>
          <a:xfrm>
            <a:off x="3940361" y="5312082"/>
            <a:ext cx="445052" cy="2403744"/>
          </a:xfrm>
          <a:custGeom>
            <a:avLst/>
            <a:gdLst>
              <a:gd name="connsiteX0" fmla="*/ 355479 w 355479"/>
              <a:gd name="connsiteY0" fmla="*/ 0 h 1176600"/>
              <a:gd name="connsiteX1" fmla="*/ 631 w 355479"/>
              <a:gd name="connsiteY1" fmla="*/ 504257 h 1176600"/>
              <a:gd name="connsiteX2" fmla="*/ 262098 w 355479"/>
              <a:gd name="connsiteY2" fmla="*/ 1176600 h 11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479" h="1176600">
                <a:moveTo>
                  <a:pt x="355479" y="0"/>
                </a:moveTo>
                <a:cubicBezTo>
                  <a:pt x="185836" y="154078"/>
                  <a:pt x="16194" y="308157"/>
                  <a:pt x="631" y="504257"/>
                </a:cubicBezTo>
                <a:cubicBezTo>
                  <a:pt x="-14932" y="700357"/>
                  <a:pt x="262098" y="1176600"/>
                  <a:pt x="262098" y="1176600"/>
                </a:cubicBezTo>
              </a:path>
            </a:pathLst>
          </a:custGeom>
          <a:ln w="9525" cmpd="sng">
            <a:solidFill>
              <a:srgbClr val="FF0000"/>
            </a:solidFill>
            <a:prstDash val="lgDashDot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Forme libre 65"/>
          <p:cNvSpPr/>
          <p:nvPr/>
        </p:nvSpPr>
        <p:spPr>
          <a:xfrm>
            <a:off x="4762744" y="7743866"/>
            <a:ext cx="1449398" cy="1241940"/>
          </a:xfrm>
          <a:custGeom>
            <a:avLst/>
            <a:gdLst>
              <a:gd name="connsiteX0" fmla="*/ 0 w 1029634"/>
              <a:gd name="connsiteY0" fmla="*/ 0 h 1232628"/>
              <a:gd name="connsiteX1" fmla="*/ 1008514 w 1029634"/>
              <a:gd name="connsiteY1" fmla="*/ 224114 h 1232628"/>
              <a:gd name="connsiteX2" fmla="*/ 709695 w 1029634"/>
              <a:gd name="connsiteY2" fmla="*/ 1232628 h 1232628"/>
              <a:gd name="connsiteX0" fmla="*/ 0 w 1449398"/>
              <a:gd name="connsiteY0" fmla="*/ 9312 h 1241940"/>
              <a:gd name="connsiteX1" fmla="*/ 1438066 w 1449398"/>
              <a:gd name="connsiteY1" fmla="*/ 140045 h 1241940"/>
              <a:gd name="connsiteX2" fmla="*/ 709695 w 1449398"/>
              <a:gd name="connsiteY2" fmla="*/ 1241940 h 124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9398" h="1241940">
                <a:moveTo>
                  <a:pt x="0" y="9312"/>
                </a:moveTo>
                <a:cubicBezTo>
                  <a:pt x="445116" y="18650"/>
                  <a:pt x="1319784" y="-65393"/>
                  <a:pt x="1438066" y="140045"/>
                </a:cubicBezTo>
                <a:cubicBezTo>
                  <a:pt x="1556348" y="345483"/>
                  <a:pt x="709695" y="1241940"/>
                  <a:pt x="709695" y="1241940"/>
                </a:cubicBezTo>
              </a:path>
            </a:pathLst>
          </a:custGeom>
          <a:ln w="6350" cmpd="sng">
            <a:solidFill>
              <a:srgbClr val="FF0000"/>
            </a:solidFill>
            <a:prstDash val="lgDashDot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Forme libre 68"/>
          <p:cNvSpPr/>
          <p:nvPr/>
        </p:nvSpPr>
        <p:spPr>
          <a:xfrm>
            <a:off x="4818773" y="9359330"/>
            <a:ext cx="857870" cy="1251304"/>
          </a:xfrm>
          <a:custGeom>
            <a:avLst/>
            <a:gdLst>
              <a:gd name="connsiteX0" fmla="*/ 634990 w 857870"/>
              <a:gd name="connsiteY0" fmla="*/ 0 h 1251304"/>
              <a:gd name="connsiteX1" fmla="*/ 821752 w 857870"/>
              <a:gd name="connsiteY1" fmla="*/ 765723 h 1251304"/>
              <a:gd name="connsiteX2" fmla="*/ 0 w 857870"/>
              <a:gd name="connsiteY2" fmla="*/ 1251304 h 125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7870" h="1251304">
                <a:moveTo>
                  <a:pt x="634990" y="0"/>
                </a:moveTo>
                <a:cubicBezTo>
                  <a:pt x="781287" y="278586"/>
                  <a:pt x="927584" y="557172"/>
                  <a:pt x="821752" y="765723"/>
                </a:cubicBezTo>
                <a:cubicBezTo>
                  <a:pt x="715920" y="974274"/>
                  <a:pt x="0" y="1251304"/>
                  <a:pt x="0" y="1251304"/>
                </a:cubicBezTo>
              </a:path>
            </a:pathLst>
          </a:custGeom>
          <a:ln w="6350" cmpd="sng">
            <a:solidFill>
              <a:srgbClr val="FF0000"/>
            </a:solidFill>
            <a:prstDash val="lgDashDot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Forme libre 69"/>
          <p:cNvSpPr/>
          <p:nvPr/>
        </p:nvSpPr>
        <p:spPr>
          <a:xfrm>
            <a:off x="4215147" y="10760043"/>
            <a:ext cx="1350673" cy="2558637"/>
          </a:xfrm>
          <a:custGeom>
            <a:avLst/>
            <a:gdLst>
              <a:gd name="connsiteX0" fmla="*/ 80693 w 1350673"/>
              <a:gd name="connsiteY0" fmla="*/ 0 h 2558637"/>
              <a:gd name="connsiteX1" fmla="*/ 136721 w 1350673"/>
              <a:gd name="connsiteY1" fmla="*/ 1456742 h 2558637"/>
              <a:gd name="connsiteX2" fmla="*/ 1350673 w 1350673"/>
              <a:gd name="connsiteY2" fmla="*/ 2558637 h 255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0673" h="2558637">
                <a:moveTo>
                  <a:pt x="80693" y="0"/>
                </a:moveTo>
                <a:cubicBezTo>
                  <a:pt x="2875" y="515151"/>
                  <a:pt x="-74942" y="1030303"/>
                  <a:pt x="136721" y="1456742"/>
                </a:cubicBezTo>
                <a:cubicBezTo>
                  <a:pt x="348384" y="1883181"/>
                  <a:pt x="1350673" y="2558637"/>
                  <a:pt x="1350673" y="2558637"/>
                </a:cubicBezTo>
              </a:path>
            </a:pathLst>
          </a:custGeom>
          <a:ln w="6350" cmpd="sng">
            <a:solidFill>
              <a:srgbClr val="FF0000"/>
            </a:solidFill>
            <a:prstDash val="lgDashDot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ZoneTexte 71"/>
          <p:cNvSpPr txBox="1"/>
          <p:nvPr/>
        </p:nvSpPr>
        <p:spPr>
          <a:xfrm>
            <a:off x="4553497" y="4183812"/>
            <a:ext cx="731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ourier New"/>
                <a:cs typeface="Courier New"/>
              </a:rPr>
              <a:t>e1</a:t>
            </a:r>
            <a:endParaRPr lang="fr-FR" sz="2000" dirty="0">
              <a:latin typeface="Courier New"/>
              <a:cs typeface="Courier New"/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4561728" y="5387482"/>
            <a:ext cx="2364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ourier New"/>
                <a:cs typeface="Courier New"/>
              </a:rPr>
              <a:t>e</a:t>
            </a:r>
            <a:r>
              <a:rPr lang="fr-FR" sz="2000" dirty="0">
                <a:latin typeface="Courier New"/>
                <a:cs typeface="Courier New"/>
              </a:rPr>
              <a:t>2</a:t>
            </a:r>
            <a:r>
              <a:rPr lang="fr-FR" sz="2000" dirty="0" smtClean="0">
                <a:latin typeface="Courier New"/>
                <a:cs typeface="Courier New"/>
              </a:rPr>
              <a:t>/x=1;y=x+1</a:t>
            </a:r>
            <a:endParaRPr lang="fr-FR" sz="2000" dirty="0">
              <a:latin typeface="Courier New"/>
              <a:cs typeface="Courier New"/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3144005" y="8043752"/>
            <a:ext cx="1023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Courier New"/>
                <a:cs typeface="Courier New"/>
              </a:rPr>
              <a:t>[y=1]</a:t>
            </a:r>
            <a:endParaRPr lang="fr-FR" sz="2000" dirty="0">
              <a:latin typeface="Courier New"/>
              <a:cs typeface="Courier New"/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4859801" y="7964602"/>
            <a:ext cx="99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Courier New"/>
                <a:cs typeface="Courier New"/>
              </a:rPr>
              <a:t>[y&gt;1]</a:t>
            </a:r>
            <a:endParaRPr lang="fr-FR" sz="2000" dirty="0">
              <a:latin typeface="Courier New"/>
              <a:cs typeface="Courier New"/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3601201" y="9739653"/>
            <a:ext cx="731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ourier New"/>
                <a:cs typeface="Courier New"/>
              </a:rPr>
              <a:t>e3</a:t>
            </a:r>
            <a:endParaRPr lang="fr-FR" sz="2000" dirty="0">
              <a:latin typeface="Courier New"/>
              <a:cs typeface="Courier New"/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4989220" y="9710674"/>
            <a:ext cx="731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ourier New"/>
                <a:cs typeface="Courier New"/>
              </a:rPr>
              <a:t>e3</a:t>
            </a:r>
            <a:endParaRPr lang="fr-FR" sz="2000" dirty="0">
              <a:latin typeface="Courier New"/>
              <a:cs typeface="Courier New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5515770" y="11170919"/>
            <a:ext cx="731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ourier New"/>
                <a:cs typeface="Courier New"/>
              </a:rPr>
              <a:t>e3</a:t>
            </a:r>
            <a:endParaRPr lang="fr-FR" sz="2000" dirty="0">
              <a:latin typeface="Courier New"/>
              <a:cs typeface="Courier New"/>
            </a:endParaRPr>
          </a:p>
        </p:txBody>
      </p:sp>
      <p:sp>
        <p:nvSpPr>
          <p:cNvPr id="80" name="ZoneTexte 79"/>
          <p:cNvSpPr txBox="1"/>
          <p:nvPr/>
        </p:nvSpPr>
        <p:spPr>
          <a:xfrm>
            <a:off x="4497063" y="11574321"/>
            <a:ext cx="731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ourier New"/>
                <a:cs typeface="Courier New"/>
              </a:rPr>
              <a:t>e4</a:t>
            </a:r>
            <a:endParaRPr lang="fr-FR" sz="2000" dirty="0">
              <a:latin typeface="Courier New"/>
              <a:cs typeface="Courier New"/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5833260" y="12189178"/>
            <a:ext cx="731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ourier New"/>
                <a:cs typeface="Courier New"/>
              </a:rPr>
              <a:t>e4</a:t>
            </a:r>
            <a:endParaRPr lang="fr-FR" sz="2000" dirty="0">
              <a:latin typeface="Courier New"/>
              <a:cs typeface="Courier New"/>
            </a:endParaRPr>
          </a:p>
        </p:txBody>
      </p:sp>
      <p:sp>
        <p:nvSpPr>
          <p:cNvPr id="128" name="Ellipse 127"/>
          <p:cNvSpPr/>
          <p:nvPr/>
        </p:nvSpPr>
        <p:spPr>
          <a:xfrm>
            <a:off x="4354858" y="7618347"/>
            <a:ext cx="336172" cy="3548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ZoneTexte 186"/>
          <p:cNvSpPr txBox="1"/>
          <p:nvPr/>
        </p:nvSpPr>
        <p:spPr>
          <a:xfrm>
            <a:off x="2273715" y="1728802"/>
            <a:ext cx="44457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 smtClean="0">
                <a:latin typeface="Optima"/>
                <a:cs typeface="Optima"/>
              </a:rPr>
              <a:t>UML: State Machines</a:t>
            </a:r>
            <a:endParaRPr lang="fr-FR" sz="3000" b="1" dirty="0">
              <a:latin typeface="Optima"/>
              <a:cs typeface="Optima"/>
            </a:endParaRPr>
          </a:p>
        </p:txBody>
      </p:sp>
      <p:cxnSp>
        <p:nvCxnSpPr>
          <p:cNvPr id="173" name="Connecteur droit avec flèche 172"/>
          <p:cNvCxnSpPr>
            <a:stCxn id="176" idx="4"/>
          </p:cNvCxnSpPr>
          <p:nvPr/>
        </p:nvCxnSpPr>
        <p:spPr>
          <a:xfrm flipH="1">
            <a:off x="4534272" y="3092729"/>
            <a:ext cx="5980" cy="46100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Ellipse 175"/>
          <p:cNvSpPr/>
          <p:nvPr/>
        </p:nvSpPr>
        <p:spPr>
          <a:xfrm>
            <a:off x="4260109" y="2513768"/>
            <a:ext cx="560286" cy="5789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00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cxnSp>
        <p:nvCxnSpPr>
          <p:cNvPr id="203" name="Connecteur droit avec flèche 202"/>
          <p:cNvCxnSpPr>
            <a:stCxn id="204" idx="4"/>
            <a:endCxn id="128" idx="0"/>
          </p:cNvCxnSpPr>
          <p:nvPr/>
        </p:nvCxnSpPr>
        <p:spPr>
          <a:xfrm flipH="1">
            <a:off x="4522944" y="7018021"/>
            <a:ext cx="153" cy="600326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Ellipse 203"/>
          <p:cNvSpPr/>
          <p:nvPr/>
        </p:nvSpPr>
        <p:spPr>
          <a:xfrm>
            <a:off x="4242954" y="6439060"/>
            <a:ext cx="560286" cy="5789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00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sp>
        <p:nvSpPr>
          <p:cNvPr id="152" name="Rectangle à coins arrondis 151"/>
          <p:cNvSpPr/>
          <p:nvPr/>
        </p:nvSpPr>
        <p:spPr>
          <a:xfrm>
            <a:off x="7169243" y="2099267"/>
            <a:ext cx="4041798" cy="12018593"/>
          </a:xfrm>
          <a:prstGeom prst="roundRect">
            <a:avLst>
              <a:gd name="adj" fmla="val 6393"/>
            </a:avLst>
          </a:prstGeom>
          <a:solidFill>
            <a:schemeClr val="accent3">
              <a:lumMod val="20000"/>
              <a:lumOff val="80000"/>
            </a:schemeClr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Rectangle à coins arrondis 189"/>
          <p:cNvSpPr/>
          <p:nvPr/>
        </p:nvSpPr>
        <p:spPr>
          <a:xfrm>
            <a:off x="7355248" y="6091186"/>
            <a:ext cx="3532784" cy="5008937"/>
          </a:xfrm>
          <a:prstGeom prst="roundRect">
            <a:avLst>
              <a:gd name="adj" fmla="val 6393"/>
            </a:avLst>
          </a:prstGeom>
          <a:solidFill>
            <a:schemeClr val="bg1"/>
          </a:solidFill>
          <a:ln w="31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Ellipse 192"/>
          <p:cNvSpPr/>
          <p:nvPr/>
        </p:nvSpPr>
        <p:spPr>
          <a:xfrm>
            <a:off x="8796303" y="3535529"/>
            <a:ext cx="560286" cy="5789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>
                <a:solidFill>
                  <a:srgbClr val="000000"/>
                </a:solidFill>
                <a:latin typeface="Avenir Book"/>
                <a:cs typeface="Avenir Book"/>
              </a:rPr>
              <a:t>X</a:t>
            </a:r>
          </a:p>
        </p:txBody>
      </p:sp>
      <p:sp>
        <p:nvSpPr>
          <p:cNvPr id="194" name="Ellipse 193"/>
          <p:cNvSpPr/>
          <p:nvPr/>
        </p:nvSpPr>
        <p:spPr>
          <a:xfrm>
            <a:off x="8796303" y="4734494"/>
            <a:ext cx="560286" cy="5789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 smtClean="0">
                <a:solidFill>
                  <a:srgbClr val="000000"/>
                </a:solidFill>
                <a:latin typeface="Optima"/>
                <a:cs typeface="Optima"/>
              </a:rPr>
              <a:t>Y</a:t>
            </a:r>
            <a:endParaRPr lang="fr-FR" sz="2500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sp>
        <p:nvSpPr>
          <p:cNvPr id="195" name="Ellipse 194"/>
          <p:cNvSpPr/>
          <p:nvPr/>
        </p:nvSpPr>
        <p:spPr>
          <a:xfrm>
            <a:off x="8108273" y="8883641"/>
            <a:ext cx="560286" cy="5789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 smtClean="0">
                <a:solidFill>
                  <a:srgbClr val="000000"/>
                </a:solidFill>
                <a:latin typeface="Optima"/>
                <a:cs typeface="Optima"/>
              </a:rPr>
              <a:t>O</a:t>
            </a:r>
            <a:endParaRPr lang="fr-FR" sz="2500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sp>
        <p:nvSpPr>
          <p:cNvPr id="196" name="Ellipse 195"/>
          <p:cNvSpPr/>
          <p:nvPr/>
        </p:nvSpPr>
        <p:spPr>
          <a:xfrm>
            <a:off x="9490310" y="8846289"/>
            <a:ext cx="560286" cy="5789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 smtClean="0">
                <a:solidFill>
                  <a:srgbClr val="000000"/>
                </a:solidFill>
                <a:latin typeface="Optima"/>
                <a:cs typeface="Optima"/>
              </a:rPr>
              <a:t>P</a:t>
            </a:r>
            <a:endParaRPr lang="fr-FR" sz="2500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sp>
        <p:nvSpPr>
          <p:cNvPr id="205" name="Ellipse 204"/>
          <p:cNvSpPr/>
          <p:nvPr/>
        </p:nvSpPr>
        <p:spPr>
          <a:xfrm>
            <a:off x="8796303" y="10231316"/>
            <a:ext cx="560286" cy="5789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 smtClean="0">
                <a:solidFill>
                  <a:srgbClr val="000000"/>
                </a:solidFill>
                <a:latin typeface="Optima"/>
                <a:cs typeface="Optima"/>
              </a:rPr>
              <a:t>R</a:t>
            </a:r>
            <a:endParaRPr lang="fr-FR" sz="2500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sp>
        <p:nvSpPr>
          <p:cNvPr id="206" name="ZoneTexte 205"/>
          <p:cNvSpPr txBox="1"/>
          <p:nvPr/>
        </p:nvSpPr>
        <p:spPr>
          <a:xfrm>
            <a:off x="10310472" y="6092954"/>
            <a:ext cx="560286" cy="477054"/>
          </a:xfrm>
          <a:prstGeom prst="rect">
            <a:avLst/>
          </a:prstGeom>
          <a:noFill/>
          <a:ln w="3175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500" dirty="0" smtClean="0">
                <a:latin typeface="Optima"/>
                <a:cs typeface="Optima"/>
              </a:rPr>
              <a:t>T</a:t>
            </a:r>
            <a:endParaRPr lang="fr-FR" sz="2500" dirty="0">
              <a:latin typeface="Optima"/>
              <a:cs typeface="Optima"/>
            </a:endParaRPr>
          </a:p>
        </p:txBody>
      </p:sp>
      <p:cxnSp>
        <p:nvCxnSpPr>
          <p:cNvPr id="207" name="Connecteur droit avec flèche 206"/>
          <p:cNvCxnSpPr>
            <a:stCxn id="193" idx="4"/>
            <a:endCxn id="194" idx="0"/>
          </p:cNvCxnSpPr>
          <p:nvPr/>
        </p:nvCxnSpPr>
        <p:spPr>
          <a:xfrm>
            <a:off x="9076446" y="4114490"/>
            <a:ext cx="0" cy="620004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avec flèche 207"/>
          <p:cNvCxnSpPr/>
          <p:nvPr/>
        </p:nvCxnSpPr>
        <p:spPr>
          <a:xfrm>
            <a:off x="9076446" y="5323100"/>
            <a:ext cx="0" cy="732649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avec flèche 208"/>
          <p:cNvCxnSpPr>
            <a:endCxn id="195" idx="0"/>
          </p:cNvCxnSpPr>
          <p:nvPr/>
        </p:nvCxnSpPr>
        <p:spPr>
          <a:xfrm flipH="1">
            <a:off x="8388416" y="7887785"/>
            <a:ext cx="569175" cy="995856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necteur droit avec flèche 209"/>
          <p:cNvCxnSpPr>
            <a:endCxn id="196" idx="0"/>
          </p:cNvCxnSpPr>
          <p:nvPr/>
        </p:nvCxnSpPr>
        <p:spPr>
          <a:xfrm>
            <a:off x="9195301" y="7887785"/>
            <a:ext cx="575152" cy="958504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Connecteur droit avec flèche 210"/>
          <p:cNvCxnSpPr>
            <a:stCxn id="195" idx="4"/>
            <a:endCxn id="205" idx="1"/>
          </p:cNvCxnSpPr>
          <p:nvPr/>
        </p:nvCxnSpPr>
        <p:spPr>
          <a:xfrm>
            <a:off x="8388416" y="9462602"/>
            <a:ext cx="489939" cy="853501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avec flèche 211"/>
          <p:cNvCxnSpPr>
            <a:stCxn id="196" idx="4"/>
            <a:endCxn id="205" idx="7"/>
          </p:cNvCxnSpPr>
          <p:nvPr/>
        </p:nvCxnSpPr>
        <p:spPr>
          <a:xfrm flipH="1">
            <a:off x="9274537" y="9425250"/>
            <a:ext cx="495916" cy="890853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Ellipse 212"/>
          <p:cNvSpPr/>
          <p:nvPr/>
        </p:nvSpPr>
        <p:spPr>
          <a:xfrm>
            <a:off x="10119320" y="11651097"/>
            <a:ext cx="560286" cy="5789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300" dirty="0" smtClean="0">
                <a:solidFill>
                  <a:srgbClr val="000000"/>
                </a:solidFill>
                <a:latin typeface="Optima"/>
                <a:cs typeface="Optima"/>
              </a:rPr>
              <a:t>W</a:t>
            </a:r>
            <a:endParaRPr lang="fr-FR" sz="2300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sp>
        <p:nvSpPr>
          <p:cNvPr id="214" name="Ellipse 213"/>
          <p:cNvSpPr/>
          <p:nvPr/>
        </p:nvSpPr>
        <p:spPr>
          <a:xfrm>
            <a:off x="10125299" y="12998387"/>
            <a:ext cx="560286" cy="5789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 smtClean="0">
                <a:solidFill>
                  <a:srgbClr val="000000"/>
                </a:solidFill>
                <a:latin typeface="Optima"/>
                <a:cs typeface="Optima"/>
              </a:rPr>
              <a:t>K</a:t>
            </a:r>
            <a:endParaRPr lang="fr-FR" sz="2500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cxnSp>
        <p:nvCxnSpPr>
          <p:cNvPr id="215" name="Connecteur droit avec flèche 214"/>
          <p:cNvCxnSpPr>
            <a:endCxn id="213" idx="1"/>
          </p:cNvCxnSpPr>
          <p:nvPr/>
        </p:nvCxnSpPr>
        <p:spPr>
          <a:xfrm>
            <a:off x="9921229" y="11100123"/>
            <a:ext cx="280143" cy="635761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avec flèche 215"/>
          <p:cNvCxnSpPr>
            <a:stCxn id="205" idx="4"/>
            <a:endCxn id="214" idx="1"/>
          </p:cNvCxnSpPr>
          <p:nvPr/>
        </p:nvCxnSpPr>
        <p:spPr>
          <a:xfrm>
            <a:off x="9076446" y="10810277"/>
            <a:ext cx="1130905" cy="2272897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cteur droit avec flèche 216"/>
          <p:cNvCxnSpPr>
            <a:stCxn id="213" idx="4"/>
            <a:endCxn id="214" idx="0"/>
          </p:cNvCxnSpPr>
          <p:nvPr/>
        </p:nvCxnSpPr>
        <p:spPr>
          <a:xfrm>
            <a:off x="10399463" y="12230058"/>
            <a:ext cx="5979" cy="768329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Forme libre 217"/>
          <p:cNvSpPr/>
          <p:nvPr/>
        </p:nvSpPr>
        <p:spPr>
          <a:xfrm rot="20046475">
            <a:off x="8468703" y="3892904"/>
            <a:ext cx="599891" cy="1077705"/>
          </a:xfrm>
          <a:custGeom>
            <a:avLst/>
            <a:gdLst>
              <a:gd name="connsiteX0" fmla="*/ 997308 w 997308"/>
              <a:gd name="connsiteY0" fmla="*/ 0 h 989837"/>
              <a:gd name="connsiteX1" fmla="*/ 82175 w 997308"/>
              <a:gd name="connsiteY1" fmla="*/ 186761 h 989837"/>
              <a:gd name="connsiteX2" fmla="*/ 100851 w 997308"/>
              <a:gd name="connsiteY2" fmla="*/ 989837 h 989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7308" h="989837">
                <a:moveTo>
                  <a:pt x="997308" y="0"/>
                </a:moveTo>
                <a:cubicBezTo>
                  <a:pt x="614446" y="10894"/>
                  <a:pt x="231584" y="21788"/>
                  <a:pt x="82175" y="186761"/>
                </a:cubicBezTo>
                <a:cubicBezTo>
                  <a:pt x="-67234" y="351734"/>
                  <a:pt x="16808" y="670785"/>
                  <a:pt x="100851" y="989837"/>
                </a:cubicBezTo>
              </a:path>
            </a:pathLst>
          </a:custGeom>
          <a:ln w="9525" cmpd="sng">
            <a:solidFill>
              <a:srgbClr val="FF0000"/>
            </a:solidFill>
            <a:prstDash val="lgDashDot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Forme libre 218"/>
          <p:cNvSpPr/>
          <p:nvPr/>
        </p:nvSpPr>
        <p:spPr>
          <a:xfrm>
            <a:off x="8493863" y="5278638"/>
            <a:ext cx="445052" cy="2403744"/>
          </a:xfrm>
          <a:custGeom>
            <a:avLst/>
            <a:gdLst>
              <a:gd name="connsiteX0" fmla="*/ 355479 w 355479"/>
              <a:gd name="connsiteY0" fmla="*/ 0 h 1176600"/>
              <a:gd name="connsiteX1" fmla="*/ 631 w 355479"/>
              <a:gd name="connsiteY1" fmla="*/ 504257 h 1176600"/>
              <a:gd name="connsiteX2" fmla="*/ 262098 w 355479"/>
              <a:gd name="connsiteY2" fmla="*/ 1176600 h 11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479" h="1176600">
                <a:moveTo>
                  <a:pt x="355479" y="0"/>
                </a:moveTo>
                <a:cubicBezTo>
                  <a:pt x="185836" y="154078"/>
                  <a:pt x="16194" y="308157"/>
                  <a:pt x="631" y="504257"/>
                </a:cubicBezTo>
                <a:cubicBezTo>
                  <a:pt x="-14932" y="700357"/>
                  <a:pt x="262098" y="1176600"/>
                  <a:pt x="262098" y="1176600"/>
                </a:cubicBezTo>
              </a:path>
            </a:pathLst>
          </a:custGeom>
          <a:ln w="9525" cmpd="sng">
            <a:solidFill>
              <a:srgbClr val="FF0000"/>
            </a:solidFill>
            <a:prstDash val="lgDashDot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Forme libre 219"/>
          <p:cNvSpPr/>
          <p:nvPr/>
        </p:nvSpPr>
        <p:spPr>
          <a:xfrm>
            <a:off x="9316246" y="7710422"/>
            <a:ext cx="1449398" cy="1241940"/>
          </a:xfrm>
          <a:custGeom>
            <a:avLst/>
            <a:gdLst>
              <a:gd name="connsiteX0" fmla="*/ 0 w 1029634"/>
              <a:gd name="connsiteY0" fmla="*/ 0 h 1232628"/>
              <a:gd name="connsiteX1" fmla="*/ 1008514 w 1029634"/>
              <a:gd name="connsiteY1" fmla="*/ 224114 h 1232628"/>
              <a:gd name="connsiteX2" fmla="*/ 709695 w 1029634"/>
              <a:gd name="connsiteY2" fmla="*/ 1232628 h 1232628"/>
              <a:gd name="connsiteX0" fmla="*/ 0 w 1449398"/>
              <a:gd name="connsiteY0" fmla="*/ 9312 h 1241940"/>
              <a:gd name="connsiteX1" fmla="*/ 1438066 w 1449398"/>
              <a:gd name="connsiteY1" fmla="*/ 140045 h 1241940"/>
              <a:gd name="connsiteX2" fmla="*/ 709695 w 1449398"/>
              <a:gd name="connsiteY2" fmla="*/ 1241940 h 124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9398" h="1241940">
                <a:moveTo>
                  <a:pt x="0" y="9312"/>
                </a:moveTo>
                <a:cubicBezTo>
                  <a:pt x="445116" y="18650"/>
                  <a:pt x="1319784" y="-65393"/>
                  <a:pt x="1438066" y="140045"/>
                </a:cubicBezTo>
                <a:cubicBezTo>
                  <a:pt x="1556348" y="345483"/>
                  <a:pt x="709695" y="1241940"/>
                  <a:pt x="709695" y="1241940"/>
                </a:cubicBezTo>
              </a:path>
            </a:pathLst>
          </a:custGeom>
          <a:ln w="6350" cmpd="sng">
            <a:solidFill>
              <a:srgbClr val="FF0000"/>
            </a:solidFill>
            <a:prstDash val="lgDashDot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Forme libre 220"/>
          <p:cNvSpPr/>
          <p:nvPr/>
        </p:nvSpPr>
        <p:spPr>
          <a:xfrm>
            <a:off x="9372275" y="9325886"/>
            <a:ext cx="857870" cy="1251304"/>
          </a:xfrm>
          <a:custGeom>
            <a:avLst/>
            <a:gdLst>
              <a:gd name="connsiteX0" fmla="*/ 634990 w 857870"/>
              <a:gd name="connsiteY0" fmla="*/ 0 h 1251304"/>
              <a:gd name="connsiteX1" fmla="*/ 821752 w 857870"/>
              <a:gd name="connsiteY1" fmla="*/ 765723 h 1251304"/>
              <a:gd name="connsiteX2" fmla="*/ 0 w 857870"/>
              <a:gd name="connsiteY2" fmla="*/ 1251304 h 125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7870" h="1251304">
                <a:moveTo>
                  <a:pt x="634990" y="0"/>
                </a:moveTo>
                <a:cubicBezTo>
                  <a:pt x="781287" y="278586"/>
                  <a:pt x="927584" y="557172"/>
                  <a:pt x="821752" y="765723"/>
                </a:cubicBezTo>
                <a:cubicBezTo>
                  <a:pt x="715920" y="974274"/>
                  <a:pt x="0" y="1251304"/>
                  <a:pt x="0" y="1251304"/>
                </a:cubicBezTo>
              </a:path>
            </a:pathLst>
          </a:custGeom>
          <a:ln w="6350" cmpd="sng">
            <a:solidFill>
              <a:srgbClr val="FF0000"/>
            </a:solidFill>
            <a:prstDash val="lgDashDot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2" name="Forme libre 221"/>
          <p:cNvSpPr/>
          <p:nvPr/>
        </p:nvSpPr>
        <p:spPr>
          <a:xfrm>
            <a:off x="8768649" y="10726599"/>
            <a:ext cx="1350673" cy="2558637"/>
          </a:xfrm>
          <a:custGeom>
            <a:avLst/>
            <a:gdLst>
              <a:gd name="connsiteX0" fmla="*/ 80693 w 1350673"/>
              <a:gd name="connsiteY0" fmla="*/ 0 h 2558637"/>
              <a:gd name="connsiteX1" fmla="*/ 136721 w 1350673"/>
              <a:gd name="connsiteY1" fmla="*/ 1456742 h 2558637"/>
              <a:gd name="connsiteX2" fmla="*/ 1350673 w 1350673"/>
              <a:gd name="connsiteY2" fmla="*/ 2558637 h 255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0673" h="2558637">
                <a:moveTo>
                  <a:pt x="80693" y="0"/>
                </a:moveTo>
                <a:cubicBezTo>
                  <a:pt x="2875" y="515151"/>
                  <a:pt x="-74942" y="1030303"/>
                  <a:pt x="136721" y="1456742"/>
                </a:cubicBezTo>
                <a:cubicBezTo>
                  <a:pt x="348384" y="1883181"/>
                  <a:pt x="1350673" y="2558637"/>
                  <a:pt x="1350673" y="2558637"/>
                </a:cubicBezTo>
              </a:path>
            </a:pathLst>
          </a:custGeom>
          <a:ln w="6350" cmpd="sng">
            <a:solidFill>
              <a:srgbClr val="FF0000"/>
            </a:solidFill>
            <a:prstDash val="lgDashDot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3" name="ZoneTexte 222"/>
          <p:cNvSpPr txBox="1"/>
          <p:nvPr/>
        </p:nvSpPr>
        <p:spPr>
          <a:xfrm>
            <a:off x="9106999" y="4150368"/>
            <a:ext cx="731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ourier New"/>
                <a:cs typeface="Courier New"/>
              </a:rPr>
              <a:t>e1</a:t>
            </a:r>
            <a:endParaRPr lang="fr-FR" sz="2000" dirty="0">
              <a:latin typeface="Courier New"/>
              <a:cs typeface="Courier New"/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9115230" y="5354038"/>
            <a:ext cx="2364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ourier New"/>
                <a:cs typeface="Courier New"/>
              </a:rPr>
              <a:t>e</a:t>
            </a:r>
            <a:r>
              <a:rPr lang="fr-FR" sz="2000" dirty="0">
                <a:latin typeface="Courier New"/>
                <a:cs typeface="Courier New"/>
              </a:rPr>
              <a:t>2</a:t>
            </a:r>
            <a:r>
              <a:rPr lang="fr-FR" sz="2000" dirty="0" smtClean="0">
                <a:latin typeface="Courier New"/>
                <a:cs typeface="Courier New"/>
              </a:rPr>
              <a:t>/x=1;y=x+1</a:t>
            </a:r>
            <a:endParaRPr lang="fr-FR" sz="2000" dirty="0">
              <a:latin typeface="Courier New"/>
              <a:cs typeface="Courier New"/>
            </a:endParaRPr>
          </a:p>
        </p:txBody>
      </p:sp>
      <p:sp>
        <p:nvSpPr>
          <p:cNvPr id="225" name="ZoneTexte 224"/>
          <p:cNvSpPr txBox="1"/>
          <p:nvPr/>
        </p:nvSpPr>
        <p:spPr>
          <a:xfrm>
            <a:off x="7697507" y="8010308"/>
            <a:ext cx="1023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Courier New"/>
                <a:cs typeface="Courier New"/>
              </a:rPr>
              <a:t>[y=1]</a:t>
            </a:r>
            <a:endParaRPr lang="fr-FR" sz="2000" dirty="0">
              <a:latin typeface="Courier New"/>
              <a:cs typeface="Courier New"/>
            </a:endParaRPr>
          </a:p>
        </p:txBody>
      </p:sp>
      <p:sp>
        <p:nvSpPr>
          <p:cNvPr id="226" name="ZoneTexte 225"/>
          <p:cNvSpPr txBox="1"/>
          <p:nvPr/>
        </p:nvSpPr>
        <p:spPr>
          <a:xfrm>
            <a:off x="9413303" y="7931158"/>
            <a:ext cx="99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Courier New"/>
                <a:cs typeface="Courier New"/>
              </a:rPr>
              <a:t>[y&gt;1]</a:t>
            </a:r>
            <a:endParaRPr lang="fr-FR" sz="2000" dirty="0">
              <a:latin typeface="Courier New"/>
              <a:cs typeface="Courier New"/>
            </a:endParaRPr>
          </a:p>
        </p:txBody>
      </p:sp>
      <p:sp>
        <p:nvSpPr>
          <p:cNvPr id="227" name="ZoneTexte 226"/>
          <p:cNvSpPr txBox="1"/>
          <p:nvPr/>
        </p:nvSpPr>
        <p:spPr>
          <a:xfrm>
            <a:off x="8154703" y="9706209"/>
            <a:ext cx="731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ourier New"/>
                <a:cs typeface="Courier New"/>
              </a:rPr>
              <a:t>e3</a:t>
            </a:r>
            <a:endParaRPr lang="fr-FR" sz="2000" dirty="0">
              <a:latin typeface="Courier New"/>
              <a:cs typeface="Courier New"/>
            </a:endParaRPr>
          </a:p>
        </p:txBody>
      </p:sp>
      <p:sp>
        <p:nvSpPr>
          <p:cNvPr id="228" name="ZoneTexte 227"/>
          <p:cNvSpPr txBox="1"/>
          <p:nvPr/>
        </p:nvSpPr>
        <p:spPr>
          <a:xfrm>
            <a:off x="9542722" y="9677230"/>
            <a:ext cx="731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ourier New"/>
                <a:cs typeface="Courier New"/>
              </a:rPr>
              <a:t>e3</a:t>
            </a:r>
            <a:endParaRPr lang="fr-FR" sz="2000" dirty="0">
              <a:latin typeface="Courier New"/>
              <a:cs typeface="Courier New"/>
            </a:endParaRPr>
          </a:p>
        </p:txBody>
      </p:sp>
      <p:sp>
        <p:nvSpPr>
          <p:cNvPr id="229" name="ZoneTexte 228"/>
          <p:cNvSpPr txBox="1"/>
          <p:nvPr/>
        </p:nvSpPr>
        <p:spPr>
          <a:xfrm>
            <a:off x="10069272" y="11137475"/>
            <a:ext cx="731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ourier New"/>
                <a:cs typeface="Courier New"/>
              </a:rPr>
              <a:t>e3</a:t>
            </a:r>
            <a:endParaRPr lang="fr-FR" sz="2000" dirty="0">
              <a:latin typeface="Courier New"/>
              <a:cs typeface="Courier New"/>
            </a:endParaRPr>
          </a:p>
        </p:txBody>
      </p:sp>
      <p:sp>
        <p:nvSpPr>
          <p:cNvPr id="230" name="ZoneTexte 229"/>
          <p:cNvSpPr txBox="1"/>
          <p:nvPr/>
        </p:nvSpPr>
        <p:spPr>
          <a:xfrm>
            <a:off x="9050565" y="11540877"/>
            <a:ext cx="731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ourier New"/>
                <a:cs typeface="Courier New"/>
              </a:rPr>
              <a:t>e4</a:t>
            </a:r>
            <a:endParaRPr lang="fr-FR" sz="2000" dirty="0">
              <a:latin typeface="Courier New"/>
              <a:cs typeface="Courier New"/>
            </a:endParaRPr>
          </a:p>
        </p:txBody>
      </p:sp>
      <p:sp>
        <p:nvSpPr>
          <p:cNvPr id="231" name="ZoneTexte 230"/>
          <p:cNvSpPr txBox="1"/>
          <p:nvPr/>
        </p:nvSpPr>
        <p:spPr>
          <a:xfrm>
            <a:off x="10386762" y="12155734"/>
            <a:ext cx="731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ourier New"/>
                <a:cs typeface="Courier New"/>
              </a:rPr>
              <a:t>e4</a:t>
            </a:r>
            <a:endParaRPr lang="fr-FR" sz="2000" dirty="0">
              <a:latin typeface="Courier New"/>
              <a:cs typeface="Courier New"/>
            </a:endParaRPr>
          </a:p>
        </p:txBody>
      </p:sp>
      <p:sp>
        <p:nvSpPr>
          <p:cNvPr id="233" name="ZoneTexte 232"/>
          <p:cNvSpPr txBox="1"/>
          <p:nvPr/>
        </p:nvSpPr>
        <p:spPr>
          <a:xfrm>
            <a:off x="6827217" y="1695358"/>
            <a:ext cx="44457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 smtClean="0">
                <a:latin typeface="Optima"/>
                <a:cs typeface="Optima"/>
              </a:rPr>
              <a:t>Rhapsody</a:t>
            </a:r>
            <a:endParaRPr lang="fr-FR" sz="3000" b="1" dirty="0">
              <a:latin typeface="Optima"/>
              <a:cs typeface="Optima"/>
            </a:endParaRPr>
          </a:p>
        </p:txBody>
      </p:sp>
      <p:cxnSp>
        <p:nvCxnSpPr>
          <p:cNvPr id="234" name="Connecteur droit avec flèche 233"/>
          <p:cNvCxnSpPr>
            <a:stCxn id="235" idx="4"/>
          </p:cNvCxnSpPr>
          <p:nvPr/>
        </p:nvCxnSpPr>
        <p:spPr>
          <a:xfrm flipH="1">
            <a:off x="9087774" y="3059285"/>
            <a:ext cx="5980" cy="46100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Ellipse 234"/>
          <p:cNvSpPr/>
          <p:nvPr/>
        </p:nvSpPr>
        <p:spPr>
          <a:xfrm>
            <a:off x="8813611" y="2480324"/>
            <a:ext cx="560286" cy="5789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00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cxnSp>
        <p:nvCxnSpPr>
          <p:cNvPr id="236" name="Connecteur droit avec flèche 235"/>
          <p:cNvCxnSpPr>
            <a:stCxn id="237" idx="4"/>
          </p:cNvCxnSpPr>
          <p:nvPr/>
        </p:nvCxnSpPr>
        <p:spPr>
          <a:xfrm flipH="1">
            <a:off x="9076446" y="6984577"/>
            <a:ext cx="153" cy="600326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7" name="Ellipse 236"/>
          <p:cNvSpPr/>
          <p:nvPr/>
        </p:nvSpPr>
        <p:spPr>
          <a:xfrm>
            <a:off x="8796456" y="6405616"/>
            <a:ext cx="560286" cy="5789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00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sp>
        <p:nvSpPr>
          <p:cNvPr id="238" name="Ellipse 237"/>
          <p:cNvSpPr/>
          <p:nvPr/>
        </p:nvSpPr>
        <p:spPr>
          <a:xfrm>
            <a:off x="8801396" y="7602917"/>
            <a:ext cx="560286" cy="578961"/>
          </a:xfrm>
          <a:prstGeom prst="ellipse">
            <a:avLst/>
          </a:prstGeom>
          <a:pattFill prst="pct5">
            <a:fgClr>
              <a:srgbClr val="FFFFFF"/>
            </a:fgClr>
            <a:bgClr>
              <a:prstClr val="white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b="1" dirty="0" smtClean="0">
                <a:solidFill>
                  <a:srgbClr val="000000"/>
                </a:solidFill>
                <a:latin typeface="Courier New"/>
                <a:cs typeface="Courier New"/>
              </a:rPr>
              <a:t>C</a:t>
            </a:r>
            <a:endParaRPr lang="fr-FR" sz="25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39" name="Rectangle à coins arrondis 238"/>
          <p:cNvSpPr/>
          <p:nvPr/>
        </p:nvSpPr>
        <p:spPr>
          <a:xfrm>
            <a:off x="11719509" y="2132711"/>
            <a:ext cx="4041798" cy="12018593"/>
          </a:xfrm>
          <a:prstGeom prst="roundRect">
            <a:avLst>
              <a:gd name="adj" fmla="val 6393"/>
            </a:avLst>
          </a:prstGeom>
          <a:solidFill>
            <a:schemeClr val="accent1">
              <a:lumMod val="20000"/>
              <a:lumOff val="80000"/>
            </a:schemeClr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0" name="Rectangle à coins arrondis 239"/>
          <p:cNvSpPr/>
          <p:nvPr/>
        </p:nvSpPr>
        <p:spPr>
          <a:xfrm>
            <a:off x="11905514" y="6124630"/>
            <a:ext cx="3532784" cy="5008937"/>
          </a:xfrm>
          <a:prstGeom prst="roundRect">
            <a:avLst>
              <a:gd name="adj" fmla="val 6393"/>
            </a:avLst>
          </a:prstGeom>
          <a:solidFill>
            <a:schemeClr val="bg1"/>
          </a:solidFill>
          <a:ln w="31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1" name="Ellipse 240"/>
          <p:cNvSpPr/>
          <p:nvPr/>
        </p:nvSpPr>
        <p:spPr>
          <a:xfrm>
            <a:off x="13346569" y="3568973"/>
            <a:ext cx="560286" cy="5789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>
                <a:solidFill>
                  <a:srgbClr val="000000"/>
                </a:solidFill>
                <a:latin typeface="Avenir Book"/>
                <a:cs typeface="Avenir Book"/>
              </a:rPr>
              <a:t>X</a:t>
            </a:r>
          </a:p>
        </p:txBody>
      </p:sp>
      <p:sp>
        <p:nvSpPr>
          <p:cNvPr id="242" name="Ellipse 241"/>
          <p:cNvSpPr/>
          <p:nvPr/>
        </p:nvSpPr>
        <p:spPr>
          <a:xfrm>
            <a:off x="13346569" y="4767938"/>
            <a:ext cx="560286" cy="5789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 smtClean="0">
                <a:solidFill>
                  <a:srgbClr val="000000"/>
                </a:solidFill>
                <a:latin typeface="Optima"/>
                <a:cs typeface="Optima"/>
              </a:rPr>
              <a:t>Y</a:t>
            </a:r>
            <a:endParaRPr lang="fr-FR" sz="2500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sp>
        <p:nvSpPr>
          <p:cNvPr id="243" name="Ellipse 242"/>
          <p:cNvSpPr/>
          <p:nvPr/>
        </p:nvSpPr>
        <p:spPr>
          <a:xfrm>
            <a:off x="12658539" y="8917085"/>
            <a:ext cx="560286" cy="5789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 smtClean="0">
                <a:solidFill>
                  <a:srgbClr val="000000"/>
                </a:solidFill>
                <a:latin typeface="Optima"/>
                <a:cs typeface="Optima"/>
              </a:rPr>
              <a:t>O</a:t>
            </a:r>
            <a:endParaRPr lang="fr-FR" sz="2500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sp>
        <p:nvSpPr>
          <p:cNvPr id="244" name="Ellipse 243"/>
          <p:cNvSpPr/>
          <p:nvPr/>
        </p:nvSpPr>
        <p:spPr>
          <a:xfrm>
            <a:off x="14040576" y="8879733"/>
            <a:ext cx="560286" cy="5789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 smtClean="0">
                <a:solidFill>
                  <a:srgbClr val="000000"/>
                </a:solidFill>
                <a:latin typeface="Optima"/>
                <a:cs typeface="Optima"/>
              </a:rPr>
              <a:t>P</a:t>
            </a:r>
            <a:endParaRPr lang="fr-FR" sz="2500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sp>
        <p:nvSpPr>
          <p:cNvPr id="245" name="Ellipse 244"/>
          <p:cNvSpPr/>
          <p:nvPr/>
        </p:nvSpPr>
        <p:spPr>
          <a:xfrm>
            <a:off x="13346569" y="10264760"/>
            <a:ext cx="560286" cy="5789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 smtClean="0">
                <a:solidFill>
                  <a:srgbClr val="000000"/>
                </a:solidFill>
                <a:latin typeface="Optima"/>
                <a:cs typeface="Optima"/>
              </a:rPr>
              <a:t>R</a:t>
            </a:r>
            <a:endParaRPr lang="fr-FR" sz="2500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sp>
        <p:nvSpPr>
          <p:cNvPr id="246" name="ZoneTexte 245"/>
          <p:cNvSpPr txBox="1"/>
          <p:nvPr/>
        </p:nvSpPr>
        <p:spPr>
          <a:xfrm>
            <a:off x="14860738" y="6126398"/>
            <a:ext cx="560286" cy="477054"/>
          </a:xfrm>
          <a:prstGeom prst="rect">
            <a:avLst/>
          </a:prstGeom>
          <a:noFill/>
          <a:ln w="3175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500" dirty="0" smtClean="0">
                <a:latin typeface="Optima"/>
                <a:cs typeface="Optima"/>
              </a:rPr>
              <a:t>T</a:t>
            </a:r>
            <a:endParaRPr lang="fr-FR" sz="2500" dirty="0">
              <a:latin typeface="Optima"/>
              <a:cs typeface="Optima"/>
            </a:endParaRPr>
          </a:p>
        </p:txBody>
      </p:sp>
      <p:cxnSp>
        <p:nvCxnSpPr>
          <p:cNvPr id="247" name="Connecteur droit avec flèche 246"/>
          <p:cNvCxnSpPr>
            <a:stCxn id="241" idx="4"/>
            <a:endCxn id="242" idx="0"/>
          </p:cNvCxnSpPr>
          <p:nvPr/>
        </p:nvCxnSpPr>
        <p:spPr>
          <a:xfrm>
            <a:off x="13626712" y="4147934"/>
            <a:ext cx="0" cy="620004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Connecteur droit avec flèche 247"/>
          <p:cNvCxnSpPr/>
          <p:nvPr/>
        </p:nvCxnSpPr>
        <p:spPr>
          <a:xfrm>
            <a:off x="13626712" y="5356544"/>
            <a:ext cx="0" cy="732649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avec flèche 248"/>
          <p:cNvCxnSpPr>
            <a:endCxn id="243" idx="0"/>
          </p:cNvCxnSpPr>
          <p:nvPr/>
        </p:nvCxnSpPr>
        <p:spPr>
          <a:xfrm flipH="1">
            <a:off x="12938682" y="7921229"/>
            <a:ext cx="569175" cy="995856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Connecteur droit avec flèche 249"/>
          <p:cNvCxnSpPr>
            <a:endCxn id="244" idx="0"/>
          </p:cNvCxnSpPr>
          <p:nvPr/>
        </p:nvCxnSpPr>
        <p:spPr>
          <a:xfrm>
            <a:off x="13745567" y="7921229"/>
            <a:ext cx="575152" cy="958504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 droit avec flèche 250"/>
          <p:cNvCxnSpPr>
            <a:stCxn id="243" idx="4"/>
            <a:endCxn id="245" idx="1"/>
          </p:cNvCxnSpPr>
          <p:nvPr/>
        </p:nvCxnSpPr>
        <p:spPr>
          <a:xfrm>
            <a:off x="12938682" y="9496046"/>
            <a:ext cx="489939" cy="853501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cteur droit avec flèche 251"/>
          <p:cNvCxnSpPr>
            <a:stCxn id="244" idx="4"/>
            <a:endCxn id="245" idx="7"/>
          </p:cNvCxnSpPr>
          <p:nvPr/>
        </p:nvCxnSpPr>
        <p:spPr>
          <a:xfrm flipH="1">
            <a:off x="13824803" y="9458694"/>
            <a:ext cx="495916" cy="890853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3" name="Ellipse 252"/>
          <p:cNvSpPr/>
          <p:nvPr/>
        </p:nvSpPr>
        <p:spPr>
          <a:xfrm>
            <a:off x="14669586" y="11684541"/>
            <a:ext cx="560286" cy="5789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300" dirty="0" smtClean="0">
                <a:solidFill>
                  <a:srgbClr val="000000"/>
                </a:solidFill>
                <a:latin typeface="Optima"/>
                <a:cs typeface="Optima"/>
              </a:rPr>
              <a:t>W</a:t>
            </a:r>
            <a:endParaRPr lang="fr-FR" sz="2300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sp>
        <p:nvSpPr>
          <p:cNvPr id="254" name="Ellipse 253"/>
          <p:cNvSpPr/>
          <p:nvPr/>
        </p:nvSpPr>
        <p:spPr>
          <a:xfrm>
            <a:off x="14675565" y="13031831"/>
            <a:ext cx="560286" cy="5789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 smtClean="0">
                <a:solidFill>
                  <a:srgbClr val="000000"/>
                </a:solidFill>
                <a:latin typeface="Optima"/>
                <a:cs typeface="Optima"/>
              </a:rPr>
              <a:t>K</a:t>
            </a:r>
            <a:endParaRPr lang="fr-FR" sz="2500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cxnSp>
        <p:nvCxnSpPr>
          <p:cNvPr id="255" name="Connecteur droit avec flèche 254"/>
          <p:cNvCxnSpPr>
            <a:endCxn id="253" idx="1"/>
          </p:cNvCxnSpPr>
          <p:nvPr/>
        </p:nvCxnSpPr>
        <p:spPr>
          <a:xfrm>
            <a:off x="14471495" y="11133567"/>
            <a:ext cx="280143" cy="635761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avec flèche 255"/>
          <p:cNvCxnSpPr>
            <a:stCxn id="245" idx="4"/>
            <a:endCxn id="254" idx="1"/>
          </p:cNvCxnSpPr>
          <p:nvPr/>
        </p:nvCxnSpPr>
        <p:spPr>
          <a:xfrm>
            <a:off x="13626712" y="10843721"/>
            <a:ext cx="1130905" cy="2272897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Connecteur droit avec flèche 256"/>
          <p:cNvCxnSpPr>
            <a:stCxn id="253" idx="4"/>
            <a:endCxn id="254" idx="0"/>
          </p:cNvCxnSpPr>
          <p:nvPr/>
        </p:nvCxnSpPr>
        <p:spPr>
          <a:xfrm>
            <a:off x="14949729" y="12263502"/>
            <a:ext cx="5979" cy="768329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8" name="Forme libre 257"/>
          <p:cNvSpPr/>
          <p:nvPr/>
        </p:nvSpPr>
        <p:spPr>
          <a:xfrm rot="20046475">
            <a:off x="13018969" y="3926348"/>
            <a:ext cx="599891" cy="1077705"/>
          </a:xfrm>
          <a:custGeom>
            <a:avLst/>
            <a:gdLst>
              <a:gd name="connsiteX0" fmla="*/ 997308 w 997308"/>
              <a:gd name="connsiteY0" fmla="*/ 0 h 989837"/>
              <a:gd name="connsiteX1" fmla="*/ 82175 w 997308"/>
              <a:gd name="connsiteY1" fmla="*/ 186761 h 989837"/>
              <a:gd name="connsiteX2" fmla="*/ 100851 w 997308"/>
              <a:gd name="connsiteY2" fmla="*/ 989837 h 989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7308" h="989837">
                <a:moveTo>
                  <a:pt x="997308" y="0"/>
                </a:moveTo>
                <a:cubicBezTo>
                  <a:pt x="614446" y="10894"/>
                  <a:pt x="231584" y="21788"/>
                  <a:pt x="82175" y="186761"/>
                </a:cubicBezTo>
                <a:cubicBezTo>
                  <a:pt x="-67234" y="351734"/>
                  <a:pt x="16808" y="670785"/>
                  <a:pt x="100851" y="989837"/>
                </a:cubicBezTo>
              </a:path>
            </a:pathLst>
          </a:custGeom>
          <a:ln w="9525" cmpd="sng">
            <a:solidFill>
              <a:srgbClr val="0000FF"/>
            </a:solidFill>
            <a:prstDash val="lgDashDot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9" name="Forme libre 258"/>
          <p:cNvSpPr/>
          <p:nvPr/>
        </p:nvSpPr>
        <p:spPr>
          <a:xfrm>
            <a:off x="13044129" y="5312082"/>
            <a:ext cx="445052" cy="2403744"/>
          </a:xfrm>
          <a:custGeom>
            <a:avLst/>
            <a:gdLst>
              <a:gd name="connsiteX0" fmla="*/ 355479 w 355479"/>
              <a:gd name="connsiteY0" fmla="*/ 0 h 1176600"/>
              <a:gd name="connsiteX1" fmla="*/ 631 w 355479"/>
              <a:gd name="connsiteY1" fmla="*/ 504257 h 1176600"/>
              <a:gd name="connsiteX2" fmla="*/ 262098 w 355479"/>
              <a:gd name="connsiteY2" fmla="*/ 1176600 h 11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479" h="1176600">
                <a:moveTo>
                  <a:pt x="355479" y="0"/>
                </a:moveTo>
                <a:cubicBezTo>
                  <a:pt x="185836" y="154078"/>
                  <a:pt x="16194" y="308157"/>
                  <a:pt x="631" y="504257"/>
                </a:cubicBezTo>
                <a:cubicBezTo>
                  <a:pt x="-14932" y="700357"/>
                  <a:pt x="262098" y="1176600"/>
                  <a:pt x="262098" y="1176600"/>
                </a:cubicBezTo>
              </a:path>
            </a:pathLst>
          </a:custGeom>
          <a:ln w="9525" cmpd="sng">
            <a:solidFill>
              <a:srgbClr val="0000FF"/>
            </a:solidFill>
            <a:prstDash val="lgDashDot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3" name="ZoneTexte 262"/>
          <p:cNvSpPr txBox="1"/>
          <p:nvPr/>
        </p:nvSpPr>
        <p:spPr>
          <a:xfrm>
            <a:off x="13657265" y="4183812"/>
            <a:ext cx="731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ourier New"/>
                <a:cs typeface="Courier New"/>
              </a:rPr>
              <a:t>e1</a:t>
            </a:r>
            <a:endParaRPr lang="fr-FR" sz="2000" dirty="0">
              <a:latin typeface="Courier New"/>
              <a:cs typeface="Courier New"/>
            </a:endParaRPr>
          </a:p>
        </p:txBody>
      </p:sp>
      <p:sp>
        <p:nvSpPr>
          <p:cNvPr id="264" name="ZoneTexte 263"/>
          <p:cNvSpPr txBox="1"/>
          <p:nvPr/>
        </p:nvSpPr>
        <p:spPr>
          <a:xfrm>
            <a:off x="13665496" y="5387482"/>
            <a:ext cx="2364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ourier New"/>
                <a:cs typeface="Courier New"/>
              </a:rPr>
              <a:t>e</a:t>
            </a:r>
            <a:r>
              <a:rPr lang="fr-FR" sz="2000" dirty="0">
                <a:latin typeface="Courier New"/>
                <a:cs typeface="Courier New"/>
              </a:rPr>
              <a:t>2</a:t>
            </a:r>
            <a:r>
              <a:rPr lang="fr-FR" sz="2000" dirty="0" smtClean="0">
                <a:latin typeface="Courier New"/>
                <a:cs typeface="Courier New"/>
              </a:rPr>
              <a:t>/x=1;y=x+1</a:t>
            </a:r>
            <a:endParaRPr lang="fr-FR" sz="2000" dirty="0">
              <a:latin typeface="Courier New"/>
              <a:cs typeface="Courier New"/>
            </a:endParaRPr>
          </a:p>
        </p:txBody>
      </p:sp>
      <p:sp>
        <p:nvSpPr>
          <p:cNvPr id="265" name="ZoneTexte 264"/>
          <p:cNvSpPr txBox="1"/>
          <p:nvPr/>
        </p:nvSpPr>
        <p:spPr>
          <a:xfrm>
            <a:off x="12247773" y="8043752"/>
            <a:ext cx="1023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Courier New"/>
                <a:cs typeface="Courier New"/>
              </a:rPr>
              <a:t>[y=1]</a:t>
            </a:r>
            <a:endParaRPr lang="fr-FR" sz="2000" dirty="0">
              <a:latin typeface="Courier New"/>
              <a:cs typeface="Courier New"/>
            </a:endParaRPr>
          </a:p>
        </p:txBody>
      </p:sp>
      <p:sp>
        <p:nvSpPr>
          <p:cNvPr id="266" name="ZoneTexte 265"/>
          <p:cNvSpPr txBox="1"/>
          <p:nvPr/>
        </p:nvSpPr>
        <p:spPr>
          <a:xfrm>
            <a:off x="13963569" y="7964602"/>
            <a:ext cx="99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Courier New"/>
                <a:cs typeface="Courier New"/>
              </a:rPr>
              <a:t>[y&gt;1]</a:t>
            </a:r>
            <a:endParaRPr lang="fr-FR" sz="2000" dirty="0">
              <a:latin typeface="Courier New"/>
              <a:cs typeface="Courier New"/>
            </a:endParaRPr>
          </a:p>
        </p:txBody>
      </p:sp>
      <p:sp>
        <p:nvSpPr>
          <p:cNvPr id="267" name="ZoneTexte 266"/>
          <p:cNvSpPr txBox="1"/>
          <p:nvPr/>
        </p:nvSpPr>
        <p:spPr>
          <a:xfrm>
            <a:off x="12704969" y="9739653"/>
            <a:ext cx="731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ourier New"/>
                <a:cs typeface="Courier New"/>
              </a:rPr>
              <a:t>e3</a:t>
            </a:r>
            <a:endParaRPr lang="fr-FR" sz="2000" dirty="0">
              <a:latin typeface="Courier New"/>
              <a:cs typeface="Courier New"/>
            </a:endParaRPr>
          </a:p>
        </p:txBody>
      </p:sp>
      <p:sp>
        <p:nvSpPr>
          <p:cNvPr id="268" name="ZoneTexte 267"/>
          <p:cNvSpPr txBox="1"/>
          <p:nvPr/>
        </p:nvSpPr>
        <p:spPr>
          <a:xfrm>
            <a:off x="14092988" y="9710674"/>
            <a:ext cx="731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ourier New"/>
                <a:cs typeface="Courier New"/>
              </a:rPr>
              <a:t>e3</a:t>
            </a:r>
            <a:endParaRPr lang="fr-FR" sz="2000" dirty="0">
              <a:latin typeface="Courier New"/>
              <a:cs typeface="Courier New"/>
            </a:endParaRPr>
          </a:p>
        </p:txBody>
      </p:sp>
      <p:sp>
        <p:nvSpPr>
          <p:cNvPr id="269" name="ZoneTexte 268"/>
          <p:cNvSpPr txBox="1"/>
          <p:nvPr/>
        </p:nvSpPr>
        <p:spPr>
          <a:xfrm>
            <a:off x="14619538" y="11170919"/>
            <a:ext cx="731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ourier New"/>
                <a:cs typeface="Courier New"/>
              </a:rPr>
              <a:t>e3</a:t>
            </a:r>
            <a:endParaRPr lang="fr-FR" sz="2000" dirty="0">
              <a:latin typeface="Courier New"/>
              <a:cs typeface="Courier New"/>
            </a:endParaRPr>
          </a:p>
        </p:txBody>
      </p:sp>
      <p:sp>
        <p:nvSpPr>
          <p:cNvPr id="270" name="ZoneTexte 269"/>
          <p:cNvSpPr txBox="1"/>
          <p:nvPr/>
        </p:nvSpPr>
        <p:spPr>
          <a:xfrm>
            <a:off x="13600831" y="11574321"/>
            <a:ext cx="731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ourier New"/>
                <a:cs typeface="Courier New"/>
              </a:rPr>
              <a:t>e4</a:t>
            </a:r>
            <a:endParaRPr lang="fr-FR" sz="2000" dirty="0">
              <a:latin typeface="Courier New"/>
              <a:cs typeface="Courier New"/>
            </a:endParaRPr>
          </a:p>
        </p:txBody>
      </p:sp>
      <p:sp>
        <p:nvSpPr>
          <p:cNvPr id="271" name="ZoneTexte 270"/>
          <p:cNvSpPr txBox="1"/>
          <p:nvPr/>
        </p:nvSpPr>
        <p:spPr>
          <a:xfrm>
            <a:off x="14937028" y="12189178"/>
            <a:ext cx="731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ourier New"/>
                <a:cs typeface="Courier New"/>
              </a:rPr>
              <a:t>e4</a:t>
            </a:r>
            <a:endParaRPr lang="fr-FR" sz="2000" dirty="0">
              <a:latin typeface="Courier New"/>
              <a:cs typeface="Courier New"/>
            </a:endParaRPr>
          </a:p>
        </p:txBody>
      </p:sp>
      <p:sp>
        <p:nvSpPr>
          <p:cNvPr id="272" name="ZoneTexte 271"/>
          <p:cNvSpPr txBox="1"/>
          <p:nvPr/>
        </p:nvSpPr>
        <p:spPr>
          <a:xfrm>
            <a:off x="11377483" y="1728802"/>
            <a:ext cx="44457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 err="1" smtClean="0">
                <a:latin typeface="Optima"/>
                <a:cs typeface="Optima"/>
              </a:rPr>
              <a:t>Classical</a:t>
            </a:r>
            <a:endParaRPr lang="fr-FR" sz="3000" b="1" dirty="0">
              <a:latin typeface="Optima"/>
              <a:cs typeface="Optima"/>
            </a:endParaRPr>
          </a:p>
        </p:txBody>
      </p:sp>
      <p:cxnSp>
        <p:nvCxnSpPr>
          <p:cNvPr id="273" name="Connecteur droit avec flèche 272"/>
          <p:cNvCxnSpPr>
            <a:stCxn id="274" idx="4"/>
          </p:cNvCxnSpPr>
          <p:nvPr/>
        </p:nvCxnSpPr>
        <p:spPr>
          <a:xfrm flipH="1">
            <a:off x="13638040" y="3092729"/>
            <a:ext cx="5980" cy="46100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Ellipse 273"/>
          <p:cNvSpPr/>
          <p:nvPr/>
        </p:nvSpPr>
        <p:spPr>
          <a:xfrm>
            <a:off x="13363877" y="2513768"/>
            <a:ext cx="560286" cy="5789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00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cxnSp>
        <p:nvCxnSpPr>
          <p:cNvPr id="275" name="Connecteur droit avec flèche 274"/>
          <p:cNvCxnSpPr>
            <a:stCxn id="276" idx="4"/>
          </p:cNvCxnSpPr>
          <p:nvPr/>
        </p:nvCxnSpPr>
        <p:spPr>
          <a:xfrm flipH="1">
            <a:off x="13626712" y="7018021"/>
            <a:ext cx="153" cy="600326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" name="Ellipse 275"/>
          <p:cNvSpPr/>
          <p:nvPr/>
        </p:nvSpPr>
        <p:spPr>
          <a:xfrm>
            <a:off x="13346722" y="6439060"/>
            <a:ext cx="560286" cy="5789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00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sp>
        <p:nvSpPr>
          <p:cNvPr id="277" name="Ellipse 276"/>
          <p:cNvSpPr/>
          <p:nvPr/>
        </p:nvSpPr>
        <p:spPr>
          <a:xfrm>
            <a:off x="13351662" y="7636361"/>
            <a:ext cx="560286" cy="578961"/>
          </a:xfrm>
          <a:prstGeom prst="ellipse">
            <a:avLst/>
          </a:prstGeom>
          <a:pattFill prst="pct5">
            <a:fgClr>
              <a:srgbClr val="FFFFFF"/>
            </a:fgClr>
            <a:bgClr>
              <a:prstClr val="white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b="1" dirty="0" smtClean="0">
                <a:solidFill>
                  <a:srgbClr val="000000"/>
                </a:solidFill>
                <a:latin typeface="Courier New"/>
                <a:cs typeface="Courier New"/>
              </a:rPr>
              <a:t>C</a:t>
            </a:r>
            <a:endParaRPr lang="fr-FR" sz="25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78" name="Forme libre 277"/>
          <p:cNvSpPr/>
          <p:nvPr/>
        </p:nvSpPr>
        <p:spPr>
          <a:xfrm>
            <a:off x="12047156" y="7744503"/>
            <a:ext cx="1271759" cy="1254126"/>
          </a:xfrm>
          <a:custGeom>
            <a:avLst/>
            <a:gdLst>
              <a:gd name="connsiteX0" fmla="*/ 1411000 w 1411000"/>
              <a:gd name="connsiteY0" fmla="*/ 0 h 1232628"/>
              <a:gd name="connsiteX1" fmla="*/ 10286 w 1411000"/>
              <a:gd name="connsiteY1" fmla="*/ 205438 h 1232628"/>
              <a:gd name="connsiteX2" fmla="*/ 738657 w 1411000"/>
              <a:gd name="connsiteY2" fmla="*/ 1232628 h 1232628"/>
              <a:gd name="connsiteX0" fmla="*/ 1355642 w 1355642"/>
              <a:gd name="connsiteY0" fmla="*/ 0 h 1232628"/>
              <a:gd name="connsiteX1" fmla="*/ 10957 w 1355642"/>
              <a:gd name="connsiteY1" fmla="*/ 392200 h 1232628"/>
              <a:gd name="connsiteX2" fmla="*/ 683299 w 1355642"/>
              <a:gd name="connsiteY2" fmla="*/ 1232628 h 1232628"/>
              <a:gd name="connsiteX0" fmla="*/ 1411000 w 1411000"/>
              <a:gd name="connsiteY0" fmla="*/ 0 h 1232628"/>
              <a:gd name="connsiteX1" fmla="*/ 10286 w 1411000"/>
              <a:gd name="connsiteY1" fmla="*/ 205439 h 1232628"/>
              <a:gd name="connsiteX2" fmla="*/ 738657 w 1411000"/>
              <a:gd name="connsiteY2" fmla="*/ 1232628 h 1232628"/>
              <a:gd name="connsiteX0" fmla="*/ 1387752 w 1387752"/>
              <a:gd name="connsiteY0" fmla="*/ 0 h 1232628"/>
              <a:gd name="connsiteX1" fmla="*/ 10558 w 1387752"/>
              <a:gd name="connsiteY1" fmla="*/ 417110 h 1232628"/>
              <a:gd name="connsiteX2" fmla="*/ 715409 w 1387752"/>
              <a:gd name="connsiteY2" fmla="*/ 1232628 h 1232628"/>
              <a:gd name="connsiteX0" fmla="*/ 1271759 w 1271759"/>
              <a:gd name="connsiteY0" fmla="*/ 21498 h 1254126"/>
              <a:gd name="connsiteX1" fmla="*/ 12160 w 1271759"/>
              <a:gd name="connsiteY1" fmla="*/ 132861 h 1254126"/>
              <a:gd name="connsiteX2" fmla="*/ 599416 w 1271759"/>
              <a:gd name="connsiteY2" fmla="*/ 1254126 h 1254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1759" h="1254126">
                <a:moveTo>
                  <a:pt x="1271759" y="21498"/>
                </a:moveTo>
                <a:cubicBezTo>
                  <a:pt x="627430" y="21498"/>
                  <a:pt x="124217" y="-72577"/>
                  <a:pt x="12160" y="132861"/>
                </a:cubicBezTo>
                <a:cubicBezTo>
                  <a:pt x="-99897" y="338299"/>
                  <a:pt x="599416" y="1254126"/>
                  <a:pt x="599416" y="1254126"/>
                </a:cubicBezTo>
              </a:path>
            </a:pathLst>
          </a:custGeom>
          <a:ln w="6350" cmpd="sng">
            <a:solidFill>
              <a:srgbClr val="0000FF"/>
            </a:solidFill>
            <a:prstDash val="lg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9" name="Forme libre 278"/>
          <p:cNvSpPr/>
          <p:nvPr/>
        </p:nvSpPr>
        <p:spPr>
          <a:xfrm>
            <a:off x="12611550" y="9378204"/>
            <a:ext cx="1978561" cy="2696790"/>
          </a:xfrm>
          <a:custGeom>
            <a:avLst/>
            <a:gdLst>
              <a:gd name="connsiteX0" fmla="*/ 110943 w 1978561"/>
              <a:gd name="connsiteY0" fmla="*/ 0 h 2696790"/>
              <a:gd name="connsiteX1" fmla="*/ 204324 w 1978561"/>
              <a:gd name="connsiteY1" fmla="*/ 2409228 h 2696790"/>
              <a:gd name="connsiteX2" fmla="*/ 1978561 w 1978561"/>
              <a:gd name="connsiteY2" fmla="*/ 2652018 h 2696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8561" h="2696790">
                <a:moveTo>
                  <a:pt x="110943" y="0"/>
                </a:moveTo>
                <a:cubicBezTo>
                  <a:pt x="1998" y="983612"/>
                  <a:pt x="-106946" y="1967225"/>
                  <a:pt x="204324" y="2409228"/>
                </a:cubicBezTo>
                <a:cubicBezTo>
                  <a:pt x="515594" y="2851231"/>
                  <a:pt x="1978561" y="2652018"/>
                  <a:pt x="1978561" y="2652018"/>
                </a:cubicBezTo>
              </a:path>
            </a:pathLst>
          </a:custGeom>
          <a:ln w="6350" cmpd="sng">
            <a:solidFill>
              <a:srgbClr val="0000FF"/>
            </a:solidFill>
            <a:prstDash val="lg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018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0833" y="2048993"/>
            <a:ext cx="15441489" cy="5722342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>
            <a:outerShdw blurRad="95250" dist="38100" dir="8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9940274" y="2125454"/>
            <a:ext cx="7027972" cy="4141069"/>
          </a:xfrm>
          <a:prstGeom prst="roundRect">
            <a:avLst>
              <a:gd name="adj" fmla="val 574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1692220" y="2125454"/>
            <a:ext cx="8183248" cy="4141070"/>
          </a:xfrm>
          <a:prstGeom prst="roundRect">
            <a:avLst>
              <a:gd name="adj" fmla="val 574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9" idx="2"/>
            <a:endCxn id="86" idx="0"/>
          </p:cNvCxnSpPr>
          <p:nvPr/>
        </p:nvCxnSpPr>
        <p:spPr>
          <a:xfrm flipH="1">
            <a:off x="5902534" y="2446759"/>
            <a:ext cx="4037740" cy="22091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934349" y="2908658"/>
            <a:ext cx="2075210" cy="203482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Semantics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41122" y="2237568"/>
            <a:ext cx="1998304" cy="209191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 dirty="0">
              <a:solidFill>
                <a:schemeClr val="tx1"/>
              </a:solidFill>
              <a:latin typeface="Didot"/>
              <a:cs typeface="Didot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954656" y="2246449"/>
            <a:ext cx="198477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100" b="1" i="1" dirty="0" smtClean="0">
                <a:latin typeface="Optima"/>
                <a:cs typeface="Optima"/>
              </a:rPr>
              <a:t>State Machines</a:t>
            </a:r>
            <a:endParaRPr lang="en-US" sz="1100" b="1" i="1" dirty="0">
              <a:latin typeface="Optima"/>
              <a:cs typeface="Optim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90692" y="3249391"/>
            <a:ext cx="1190116" cy="209191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err="1" smtClean="0">
                <a:solidFill>
                  <a:schemeClr val="tx1"/>
                </a:solidFill>
                <a:latin typeface="Optima"/>
                <a:cs typeface="Optima"/>
              </a:rPr>
              <a:t>TransitionsDef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12" name="Connecteur droit 11"/>
          <p:cNvCxnSpPr>
            <a:stCxn id="11" idx="0"/>
            <a:endCxn id="86" idx="2"/>
          </p:cNvCxnSpPr>
          <p:nvPr/>
        </p:nvCxnSpPr>
        <p:spPr>
          <a:xfrm flipV="1">
            <a:off x="4985750" y="2876865"/>
            <a:ext cx="916784" cy="372526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318493" y="3471061"/>
            <a:ext cx="1319863" cy="228505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Events Dispatching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15" name="Connecteur droit 14"/>
          <p:cNvCxnSpPr>
            <a:stCxn id="9" idx="2"/>
            <a:endCxn id="8" idx="0"/>
          </p:cNvCxnSpPr>
          <p:nvPr/>
        </p:nvCxnSpPr>
        <p:spPr>
          <a:xfrm>
            <a:off x="9940274" y="2446759"/>
            <a:ext cx="3031680" cy="461899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13" idx="0"/>
            <a:endCxn id="8" idx="2"/>
          </p:cNvCxnSpPr>
          <p:nvPr/>
        </p:nvCxnSpPr>
        <p:spPr>
          <a:xfrm flipV="1">
            <a:off x="11978425" y="3112140"/>
            <a:ext cx="993529" cy="35892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31229" y="4004783"/>
            <a:ext cx="904606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Effect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19" name="Connecteur droit 18"/>
          <p:cNvCxnSpPr>
            <a:stCxn id="11" idx="2"/>
            <a:endCxn id="18" idx="0"/>
          </p:cNvCxnSpPr>
          <p:nvPr/>
        </p:nvCxnSpPr>
        <p:spPr>
          <a:xfrm flipH="1">
            <a:off x="3083532" y="3458582"/>
            <a:ext cx="1902218" cy="54620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3042019" y="3959208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311253" y="4085597"/>
            <a:ext cx="1319863" cy="228505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 dirty="0">
              <a:solidFill>
                <a:schemeClr val="tx1"/>
              </a:solidFill>
              <a:latin typeface="Didot"/>
              <a:cs typeface="Didot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0285333" y="4101086"/>
            <a:ext cx="1380824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100" dirty="0" smtClean="0">
                <a:latin typeface="Optima"/>
                <a:cs typeface="Optima"/>
              </a:rPr>
              <a:t>Run-To-Completion</a:t>
            </a:r>
            <a:endParaRPr lang="en-US" sz="1100" dirty="0">
              <a:latin typeface="Optima"/>
              <a:cs typeface="Optim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263722" y="4377761"/>
            <a:ext cx="1399287" cy="227070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 dirty="0">
              <a:solidFill>
                <a:schemeClr val="tx1"/>
              </a:solidFill>
              <a:latin typeface="Didot"/>
              <a:cs typeface="Didot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1193168" y="4387881"/>
            <a:ext cx="1494601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100" dirty="0" smtClean="0">
                <a:latin typeface="Optima"/>
                <a:cs typeface="Optima"/>
              </a:rPr>
              <a:t>Simultaneous Events</a:t>
            </a:r>
            <a:endParaRPr lang="en-US" sz="1100" dirty="0">
              <a:latin typeface="Optima"/>
              <a:cs typeface="Optima"/>
            </a:endParaRPr>
          </a:p>
        </p:txBody>
      </p:sp>
      <p:cxnSp>
        <p:nvCxnSpPr>
          <p:cNvPr id="25" name="Connecteur droit 24"/>
          <p:cNvCxnSpPr>
            <a:stCxn id="23" idx="0"/>
            <a:endCxn id="13" idx="2"/>
          </p:cNvCxnSpPr>
          <p:nvPr/>
        </p:nvCxnSpPr>
        <p:spPr>
          <a:xfrm flipV="1">
            <a:off x="11963366" y="3699566"/>
            <a:ext cx="15059" cy="67819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21" idx="0"/>
            <a:endCxn id="13" idx="2"/>
          </p:cNvCxnSpPr>
          <p:nvPr/>
        </p:nvCxnSpPr>
        <p:spPr>
          <a:xfrm flipV="1">
            <a:off x="10971185" y="3699566"/>
            <a:ext cx="1007240" cy="38603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rme libre 26"/>
          <p:cNvSpPr/>
          <p:nvPr/>
        </p:nvSpPr>
        <p:spPr>
          <a:xfrm>
            <a:off x="11827790" y="3763094"/>
            <a:ext cx="150635" cy="128152"/>
          </a:xfrm>
          <a:custGeom>
            <a:avLst/>
            <a:gdLst>
              <a:gd name="connsiteX0" fmla="*/ 0 w 178246"/>
              <a:gd name="connsiteY0" fmla="*/ 0 h 128152"/>
              <a:gd name="connsiteX1" fmla="*/ 35649 w 178246"/>
              <a:gd name="connsiteY1" fmla="*/ 115860 h 128152"/>
              <a:gd name="connsiteX2" fmla="*/ 178246 w 178246"/>
              <a:gd name="connsiteY2" fmla="*/ 124772 h 12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46" h="128152">
                <a:moveTo>
                  <a:pt x="0" y="0"/>
                </a:moveTo>
                <a:cubicBezTo>
                  <a:pt x="2970" y="47532"/>
                  <a:pt x="5941" y="95065"/>
                  <a:pt x="35649" y="115860"/>
                </a:cubicBezTo>
                <a:cubicBezTo>
                  <a:pt x="65357" y="136655"/>
                  <a:pt x="178246" y="124772"/>
                  <a:pt x="178246" y="124772"/>
                </a:cubicBezTo>
              </a:path>
            </a:pathLst>
          </a:cu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/>
          <p:cNvCxnSpPr>
            <a:stCxn id="11" idx="2"/>
            <a:endCxn id="155" idx="0"/>
          </p:cNvCxnSpPr>
          <p:nvPr/>
        </p:nvCxnSpPr>
        <p:spPr>
          <a:xfrm flipH="1">
            <a:off x="4086786" y="3458582"/>
            <a:ext cx="898964" cy="55245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941760" y="4722956"/>
            <a:ext cx="540502" cy="21035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AND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42481" y="5027073"/>
            <a:ext cx="540502" cy="21035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NOT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33" name="Connecteur droit 32"/>
          <p:cNvCxnSpPr>
            <a:stCxn id="31" idx="0"/>
            <a:endCxn id="155" idx="2"/>
          </p:cNvCxnSpPr>
          <p:nvPr/>
        </p:nvCxnSpPr>
        <p:spPr>
          <a:xfrm flipV="1">
            <a:off x="3212011" y="4338206"/>
            <a:ext cx="874775" cy="38475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32" idx="0"/>
            <a:endCxn id="155" idx="2"/>
          </p:cNvCxnSpPr>
          <p:nvPr/>
        </p:nvCxnSpPr>
        <p:spPr>
          <a:xfrm flipV="1">
            <a:off x="3612732" y="4338206"/>
            <a:ext cx="474054" cy="688867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stCxn id="156" idx="0"/>
            <a:endCxn id="155" idx="2"/>
          </p:cNvCxnSpPr>
          <p:nvPr/>
        </p:nvCxnSpPr>
        <p:spPr>
          <a:xfrm flipV="1">
            <a:off x="3935846" y="4338206"/>
            <a:ext cx="150940" cy="100647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829940" y="3297590"/>
            <a:ext cx="1190116" cy="209191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err="1" smtClean="0">
                <a:solidFill>
                  <a:schemeClr val="tx1"/>
                </a:solidFill>
                <a:latin typeface="Optima"/>
                <a:cs typeface="Optima"/>
              </a:rPr>
              <a:t>StatesDef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71439" y="4011037"/>
            <a:ext cx="904606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Composite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States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3993231" y="4265580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4140549" y="4265263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3993231" y="4416137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2795237" y="4276938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2931976" y="486079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3406049" y="5172770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787265" y="5486738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3075883" y="486144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49" name="Triangle isocèle 48"/>
          <p:cNvSpPr/>
          <p:nvPr/>
        </p:nvSpPr>
        <p:spPr>
          <a:xfrm rot="2346251">
            <a:off x="3864530" y="4319656"/>
            <a:ext cx="276105" cy="25524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6872101" y="3846384"/>
            <a:ext cx="1105085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Pseudo-states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373774" y="4785925"/>
            <a:ext cx="515280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Fork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966967" y="4778456"/>
            <a:ext cx="515280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Join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935023" y="4811143"/>
            <a:ext cx="695358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err="1" smtClean="0">
                <a:solidFill>
                  <a:schemeClr val="tx1"/>
                </a:solidFill>
                <a:latin typeface="Optima"/>
                <a:cs typeface="Optima"/>
              </a:rPr>
              <a:t>History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430970" y="4916257"/>
            <a:ext cx="795486" cy="321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Choice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412595" y="5466575"/>
            <a:ext cx="668174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Deep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287835" y="5458186"/>
            <a:ext cx="751136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Shallow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57" name="Connecteur droit 56"/>
          <p:cNvCxnSpPr>
            <a:stCxn id="51" idx="0"/>
            <a:endCxn id="50" idx="2"/>
          </p:cNvCxnSpPr>
          <p:nvPr/>
        </p:nvCxnSpPr>
        <p:spPr>
          <a:xfrm flipV="1">
            <a:off x="5631414" y="4173553"/>
            <a:ext cx="1793230" cy="612372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>
            <a:stCxn id="52" idx="0"/>
            <a:endCxn id="50" idx="2"/>
          </p:cNvCxnSpPr>
          <p:nvPr/>
        </p:nvCxnSpPr>
        <p:spPr>
          <a:xfrm flipV="1">
            <a:off x="6224607" y="4173553"/>
            <a:ext cx="1200037" cy="604903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>
            <a:stCxn id="53" idx="0"/>
            <a:endCxn id="50" idx="2"/>
          </p:cNvCxnSpPr>
          <p:nvPr/>
        </p:nvCxnSpPr>
        <p:spPr>
          <a:xfrm flipV="1">
            <a:off x="7282702" y="4173553"/>
            <a:ext cx="141942" cy="63759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>
            <a:stCxn id="145" idx="0"/>
            <a:endCxn id="50" idx="2"/>
          </p:cNvCxnSpPr>
          <p:nvPr/>
        </p:nvCxnSpPr>
        <p:spPr>
          <a:xfrm flipH="1" flipV="1">
            <a:off x="7424644" y="4173553"/>
            <a:ext cx="1108986" cy="1342112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stCxn id="54" idx="0"/>
            <a:endCxn id="50" idx="2"/>
          </p:cNvCxnSpPr>
          <p:nvPr/>
        </p:nvCxnSpPr>
        <p:spPr>
          <a:xfrm flipH="1" flipV="1">
            <a:off x="7424644" y="4173553"/>
            <a:ext cx="1404069" cy="742704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riangle isocèle 61"/>
          <p:cNvSpPr/>
          <p:nvPr/>
        </p:nvSpPr>
        <p:spPr>
          <a:xfrm rot="21360016">
            <a:off x="6689483" y="4186464"/>
            <a:ext cx="1484613" cy="16726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9" name="Connecteur droit 68"/>
          <p:cNvCxnSpPr>
            <a:stCxn id="36" idx="2"/>
            <a:endCxn id="37" idx="0"/>
          </p:cNvCxnSpPr>
          <p:nvPr/>
        </p:nvCxnSpPr>
        <p:spPr>
          <a:xfrm flipH="1">
            <a:off x="5323742" y="3506781"/>
            <a:ext cx="2101256" cy="504256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>
            <a:stCxn id="36" idx="2"/>
            <a:endCxn id="50" idx="0"/>
          </p:cNvCxnSpPr>
          <p:nvPr/>
        </p:nvCxnSpPr>
        <p:spPr>
          <a:xfrm flipH="1">
            <a:off x="7424644" y="3506781"/>
            <a:ext cx="354" cy="339603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Ellipse 70"/>
          <p:cNvSpPr/>
          <p:nvPr/>
        </p:nvSpPr>
        <p:spPr>
          <a:xfrm>
            <a:off x="7375328" y="3796544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72" name="Ellipse 71"/>
          <p:cNvSpPr/>
          <p:nvPr/>
        </p:nvSpPr>
        <p:spPr>
          <a:xfrm>
            <a:off x="5304308" y="3979898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cxnSp>
        <p:nvCxnSpPr>
          <p:cNvPr id="73" name="Connecteur droit 72"/>
          <p:cNvCxnSpPr>
            <a:stCxn id="56" idx="0"/>
            <a:endCxn id="53" idx="2"/>
          </p:cNvCxnSpPr>
          <p:nvPr/>
        </p:nvCxnSpPr>
        <p:spPr>
          <a:xfrm flipH="1" flipV="1">
            <a:off x="7282702" y="5138312"/>
            <a:ext cx="380701" cy="319874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>
            <a:stCxn id="55" idx="0"/>
            <a:endCxn id="53" idx="2"/>
          </p:cNvCxnSpPr>
          <p:nvPr/>
        </p:nvCxnSpPr>
        <p:spPr>
          <a:xfrm flipV="1">
            <a:off x="6746682" y="5138312"/>
            <a:ext cx="536020" cy="328263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riangle isocèle 74"/>
          <p:cNvSpPr/>
          <p:nvPr/>
        </p:nvSpPr>
        <p:spPr>
          <a:xfrm>
            <a:off x="7072546" y="5129370"/>
            <a:ext cx="373465" cy="14956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ZoneTexte 75"/>
          <p:cNvSpPr txBox="1"/>
          <p:nvPr/>
        </p:nvSpPr>
        <p:spPr>
          <a:xfrm>
            <a:off x="6508768" y="574495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6661574" y="5747903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307476" y="2667674"/>
            <a:ext cx="1190116" cy="209191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Abstract Syntax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87" name="Connecteur droit 86"/>
          <p:cNvCxnSpPr>
            <a:stCxn id="36" idx="0"/>
            <a:endCxn id="86" idx="2"/>
          </p:cNvCxnSpPr>
          <p:nvPr/>
        </p:nvCxnSpPr>
        <p:spPr>
          <a:xfrm flipH="1" flipV="1">
            <a:off x="5902534" y="2876865"/>
            <a:ext cx="1522464" cy="42072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12728398" y="3463601"/>
            <a:ext cx="1019347" cy="36150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err="1" smtClean="0">
                <a:solidFill>
                  <a:schemeClr val="tx1"/>
                </a:solidFill>
                <a:latin typeface="Optima"/>
                <a:cs typeface="Optima"/>
              </a:rPr>
              <a:t>Effect</a:t>
            </a:r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 Schedule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2419184" y="4807504"/>
            <a:ext cx="881915" cy="228505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Sequential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3209814" y="5127618"/>
            <a:ext cx="752579" cy="227070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Parallel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3873247" y="3473446"/>
            <a:ext cx="1019347" cy="36150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Transition </a:t>
            </a:r>
            <a:r>
              <a:rPr lang="fr-FR" sz="1100" i="1" dirty="0" err="1" smtClean="0">
                <a:solidFill>
                  <a:schemeClr val="tx1"/>
                </a:solidFill>
                <a:latin typeface="Optima"/>
                <a:cs typeface="Optima"/>
              </a:rPr>
              <a:t>Priority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95" name="Connecteur droit 94"/>
          <p:cNvCxnSpPr>
            <a:stCxn id="93" idx="0"/>
            <a:endCxn id="91" idx="2"/>
          </p:cNvCxnSpPr>
          <p:nvPr/>
        </p:nvCxnSpPr>
        <p:spPr>
          <a:xfrm flipH="1" flipV="1">
            <a:off x="13238072" y="3825104"/>
            <a:ext cx="348032" cy="1302514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>
            <a:stCxn id="92" idx="0"/>
            <a:endCxn id="91" idx="2"/>
          </p:cNvCxnSpPr>
          <p:nvPr/>
        </p:nvCxnSpPr>
        <p:spPr>
          <a:xfrm flipV="1">
            <a:off x="12860142" y="3825104"/>
            <a:ext cx="377930" cy="98240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3549624" y="4207683"/>
            <a:ext cx="881915" cy="228505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Deepest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4340254" y="4527797"/>
            <a:ext cx="752579" cy="227070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Highest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99" name="Connecteur droit 98"/>
          <p:cNvCxnSpPr>
            <a:stCxn id="98" idx="0"/>
            <a:endCxn id="94" idx="2"/>
          </p:cNvCxnSpPr>
          <p:nvPr/>
        </p:nvCxnSpPr>
        <p:spPr>
          <a:xfrm flipH="1" flipV="1">
            <a:off x="14382921" y="3834949"/>
            <a:ext cx="333623" cy="692848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>
            <a:stCxn id="97" idx="0"/>
            <a:endCxn id="94" idx="2"/>
          </p:cNvCxnSpPr>
          <p:nvPr/>
        </p:nvCxnSpPr>
        <p:spPr>
          <a:xfrm flipV="1">
            <a:off x="13990582" y="3834949"/>
            <a:ext cx="392339" cy="372734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>
            <a:stCxn id="91" idx="0"/>
            <a:endCxn id="8" idx="2"/>
          </p:cNvCxnSpPr>
          <p:nvPr/>
        </p:nvCxnSpPr>
        <p:spPr>
          <a:xfrm flipH="1" flipV="1">
            <a:off x="12971954" y="3112140"/>
            <a:ext cx="266118" cy="35146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>
            <a:stCxn id="94" idx="0"/>
            <a:endCxn id="8" idx="2"/>
          </p:cNvCxnSpPr>
          <p:nvPr/>
        </p:nvCxnSpPr>
        <p:spPr>
          <a:xfrm flipH="1" flipV="1">
            <a:off x="12971954" y="3112140"/>
            <a:ext cx="1410967" cy="361306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Forme libre 102"/>
          <p:cNvSpPr/>
          <p:nvPr/>
        </p:nvSpPr>
        <p:spPr>
          <a:xfrm rot="20229065">
            <a:off x="14300987" y="3896088"/>
            <a:ext cx="129809" cy="103562"/>
          </a:xfrm>
          <a:custGeom>
            <a:avLst/>
            <a:gdLst>
              <a:gd name="connsiteX0" fmla="*/ 0 w 178246"/>
              <a:gd name="connsiteY0" fmla="*/ 0 h 128152"/>
              <a:gd name="connsiteX1" fmla="*/ 35649 w 178246"/>
              <a:gd name="connsiteY1" fmla="*/ 115860 h 128152"/>
              <a:gd name="connsiteX2" fmla="*/ 178246 w 178246"/>
              <a:gd name="connsiteY2" fmla="*/ 124772 h 12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46" h="128152">
                <a:moveTo>
                  <a:pt x="0" y="0"/>
                </a:moveTo>
                <a:cubicBezTo>
                  <a:pt x="2970" y="47532"/>
                  <a:pt x="5941" y="95065"/>
                  <a:pt x="35649" y="115860"/>
                </a:cubicBezTo>
                <a:cubicBezTo>
                  <a:pt x="65357" y="136655"/>
                  <a:pt x="178246" y="124772"/>
                  <a:pt x="178246" y="124772"/>
                </a:cubicBezTo>
              </a:path>
            </a:pathLst>
          </a:cu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Forme libre 103"/>
          <p:cNvSpPr/>
          <p:nvPr/>
        </p:nvSpPr>
        <p:spPr>
          <a:xfrm rot="20229065">
            <a:off x="13168409" y="4027419"/>
            <a:ext cx="129809" cy="103562"/>
          </a:xfrm>
          <a:custGeom>
            <a:avLst/>
            <a:gdLst>
              <a:gd name="connsiteX0" fmla="*/ 0 w 178246"/>
              <a:gd name="connsiteY0" fmla="*/ 0 h 128152"/>
              <a:gd name="connsiteX1" fmla="*/ 35649 w 178246"/>
              <a:gd name="connsiteY1" fmla="*/ 115860 h 128152"/>
              <a:gd name="connsiteX2" fmla="*/ 178246 w 178246"/>
              <a:gd name="connsiteY2" fmla="*/ 124772 h 12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46" h="128152">
                <a:moveTo>
                  <a:pt x="0" y="0"/>
                </a:moveTo>
                <a:cubicBezTo>
                  <a:pt x="2970" y="47532"/>
                  <a:pt x="5941" y="95065"/>
                  <a:pt x="35649" y="115860"/>
                </a:cubicBezTo>
                <a:cubicBezTo>
                  <a:pt x="65357" y="136655"/>
                  <a:pt x="178246" y="124772"/>
                  <a:pt x="178246" y="124772"/>
                </a:cubicBezTo>
              </a:path>
            </a:pathLst>
          </a:cu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/>
          <p:cNvSpPr txBox="1"/>
          <p:nvPr/>
        </p:nvSpPr>
        <p:spPr>
          <a:xfrm>
            <a:off x="10715649" y="425564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10563100" y="426449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108" name="ZoneTexte 107"/>
          <p:cNvSpPr txBox="1"/>
          <p:nvPr/>
        </p:nvSpPr>
        <p:spPr>
          <a:xfrm>
            <a:off x="12657206" y="4992152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109" name="ZoneTexte 108"/>
          <p:cNvSpPr txBox="1"/>
          <p:nvPr/>
        </p:nvSpPr>
        <p:spPr>
          <a:xfrm>
            <a:off x="12499534" y="498919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110" name="ZoneTexte 109"/>
          <p:cNvSpPr txBox="1"/>
          <p:nvPr/>
        </p:nvSpPr>
        <p:spPr>
          <a:xfrm>
            <a:off x="13428311" y="530671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13878343" y="4388259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13713351" y="4384472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113" name="ZoneTexte 112"/>
          <p:cNvSpPr txBox="1"/>
          <p:nvPr/>
        </p:nvSpPr>
        <p:spPr>
          <a:xfrm>
            <a:off x="14425437" y="4708733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115" name="Ellipse 114"/>
          <p:cNvSpPr/>
          <p:nvPr/>
        </p:nvSpPr>
        <p:spPr>
          <a:xfrm>
            <a:off x="11945896" y="3435289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16" name="Ellipse 115"/>
          <p:cNvSpPr/>
          <p:nvPr/>
        </p:nvSpPr>
        <p:spPr>
          <a:xfrm>
            <a:off x="13200272" y="3425444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17" name="Ellipse 116"/>
          <p:cNvSpPr/>
          <p:nvPr/>
        </p:nvSpPr>
        <p:spPr>
          <a:xfrm>
            <a:off x="14323008" y="3431790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18" name="Ellipse 117"/>
          <p:cNvSpPr/>
          <p:nvPr/>
        </p:nvSpPr>
        <p:spPr>
          <a:xfrm>
            <a:off x="5930808" y="2640391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19" name="Ellipse 118"/>
          <p:cNvSpPr/>
          <p:nvPr/>
        </p:nvSpPr>
        <p:spPr>
          <a:xfrm>
            <a:off x="12942641" y="2870501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20" name="ZoneTexte 119"/>
          <p:cNvSpPr txBox="1"/>
          <p:nvPr/>
        </p:nvSpPr>
        <p:spPr>
          <a:xfrm>
            <a:off x="11785998" y="455985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121" name="ZoneTexte 120"/>
          <p:cNvSpPr txBox="1"/>
          <p:nvPr/>
        </p:nvSpPr>
        <p:spPr>
          <a:xfrm>
            <a:off x="2635815" y="4270743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122" name="ZoneTexte 121"/>
          <p:cNvSpPr txBox="1"/>
          <p:nvPr/>
        </p:nvSpPr>
        <p:spPr>
          <a:xfrm>
            <a:off x="2953295" y="428064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cxnSp>
        <p:nvCxnSpPr>
          <p:cNvPr id="123" name="Connecteur droit 122"/>
          <p:cNvCxnSpPr/>
          <p:nvPr/>
        </p:nvCxnSpPr>
        <p:spPr>
          <a:xfrm>
            <a:off x="11753190" y="6548486"/>
            <a:ext cx="348033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12098788" y="6525487"/>
            <a:ext cx="45719" cy="489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>
              <a:latin typeface="Optima"/>
              <a:cs typeface="Optima"/>
            </a:endParaRPr>
          </a:p>
        </p:txBody>
      </p:sp>
      <p:cxnSp>
        <p:nvCxnSpPr>
          <p:cNvPr id="125" name="Connecteur droit 124"/>
          <p:cNvCxnSpPr/>
          <p:nvPr/>
        </p:nvCxnSpPr>
        <p:spPr>
          <a:xfrm>
            <a:off x="11753190" y="6773343"/>
            <a:ext cx="348033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Ellipse 125"/>
          <p:cNvSpPr/>
          <p:nvPr/>
        </p:nvSpPr>
        <p:spPr>
          <a:xfrm>
            <a:off x="12098788" y="6750344"/>
            <a:ext cx="45719" cy="489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>
              <a:latin typeface="Optima"/>
              <a:cs typeface="Optima"/>
            </a:endParaRPr>
          </a:p>
        </p:txBody>
      </p:sp>
      <p:cxnSp>
        <p:nvCxnSpPr>
          <p:cNvPr id="127" name="Connecteur droit 126"/>
          <p:cNvCxnSpPr/>
          <p:nvPr/>
        </p:nvCxnSpPr>
        <p:spPr>
          <a:xfrm flipV="1">
            <a:off x="13715256" y="6469389"/>
            <a:ext cx="410684" cy="85149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>
            <a:stCxn id="141" idx="3"/>
          </p:cNvCxnSpPr>
          <p:nvPr/>
        </p:nvCxnSpPr>
        <p:spPr>
          <a:xfrm>
            <a:off x="13715256" y="6554538"/>
            <a:ext cx="410684" cy="6725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 flipV="1">
            <a:off x="13715256" y="6695888"/>
            <a:ext cx="410684" cy="7745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13715256" y="6773343"/>
            <a:ext cx="410684" cy="7494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/>
          <p:nvPr/>
        </p:nvCxnSpPr>
        <p:spPr>
          <a:xfrm flipV="1">
            <a:off x="13957707" y="6500542"/>
            <a:ext cx="0" cy="9232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riangle isocèle 131"/>
          <p:cNvSpPr/>
          <p:nvPr/>
        </p:nvSpPr>
        <p:spPr>
          <a:xfrm rot="16200000">
            <a:off x="13805337" y="6657473"/>
            <a:ext cx="73314" cy="23144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>
              <a:latin typeface="Optima"/>
              <a:cs typeface="Optima"/>
            </a:endParaRPr>
          </a:p>
        </p:txBody>
      </p:sp>
      <p:sp>
        <p:nvSpPr>
          <p:cNvPr id="133" name="ZoneTexte 132"/>
          <p:cNvSpPr txBox="1"/>
          <p:nvPr/>
        </p:nvSpPr>
        <p:spPr>
          <a:xfrm>
            <a:off x="11228913" y="6397630"/>
            <a:ext cx="533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latin typeface="Optima"/>
                <a:cs typeface="Optima"/>
              </a:rPr>
              <a:t>Key: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1141260" y="7191751"/>
            <a:ext cx="5207783" cy="37829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>
            <a:outerShdw blurRad="95250" dist="38100" dir="8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>
              <a:latin typeface="Didot"/>
              <a:cs typeface="Didot"/>
            </a:endParaRPr>
          </a:p>
        </p:txBody>
      </p:sp>
      <p:sp>
        <p:nvSpPr>
          <p:cNvPr id="135" name="ZoneTexte 134"/>
          <p:cNvSpPr txBox="1"/>
          <p:nvPr/>
        </p:nvSpPr>
        <p:spPr>
          <a:xfrm>
            <a:off x="11175588" y="7218242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Wingdings 2" charset="2"/>
                <a:cs typeface="Wingdings 2" charset="2"/>
              </a:rPr>
              <a:t>j</a:t>
            </a:r>
            <a:endParaRPr lang="fr-FR" sz="1300" b="1" dirty="0">
              <a:latin typeface="Wingdings 2" charset="2"/>
              <a:cs typeface="Wingdings 2" charset="2"/>
            </a:endParaRPr>
          </a:p>
        </p:txBody>
      </p:sp>
      <p:sp>
        <p:nvSpPr>
          <p:cNvPr id="136" name="ZoneTexte 135"/>
          <p:cNvSpPr txBox="1"/>
          <p:nvPr/>
        </p:nvSpPr>
        <p:spPr>
          <a:xfrm>
            <a:off x="12552931" y="7242902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137" name="ZoneTexte 136"/>
          <p:cNvSpPr txBox="1"/>
          <p:nvPr/>
        </p:nvSpPr>
        <p:spPr>
          <a:xfrm>
            <a:off x="13720396" y="722867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Wingdings 2" charset="2"/>
                <a:cs typeface="Wingdings 2" charset="2"/>
              </a:rPr>
              <a:t>l</a:t>
            </a:r>
            <a:endParaRPr lang="fr-FR" sz="1400" b="1" dirty="0">
              <a:latin typeface="Wingdings 2" charset="2"/>
              <a:cs typeface="Wingdings 2" charset="2"/>
            </a:endParaRPr>
          </a:p>
        </p:txBody>
      </p:sp>
      <p:sp>
        <p:nvSpPr>
          <p:cNvPr id="138" name="ZoneTexte 137"/>
          <p:cNvSpPr txBox="1"/>
          <p:nvPr/>
        </p:nvSpPr>
        <p:spPr>
          <a:xfrm>
            <a:off x="11379455" y="7228671"/>
            <a:ext cx="923853" cy="285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latin typeface="Optima"/>
                <a:cs typeface="Optima"/>
              </a:rPr>
              <a:t>Harel’s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39" name="ZoneTexte 138"/>
          <p:cNvSpPr txBox="1"/>
          <p:nvPr/>
        </p:nvSpPr>
        <p:spPr>
          <a:xfrm>
            <a:off x="12764997" y="7250892"/>
            <a:ext cx="923853" cy="285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latin typeface="Optima"/>
                <a:cs typeface="Optima"/>
              </a:rPr>
              <a:t>UML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40" name="ZoneTexte 139"/>
          <p:cNvSpPr txBox="1"/>
          <p:nvPr/>
        </p:nvSpPr>
        <p:spPr>
          <a:xfrm>
            <a:off x="13921644" y="7236123"/>
            <a:ext cx="923853" cy="285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latin typeface="Optima"/>
                <a:cs typeface="Optima"/>
              </a:rPr>
              <a:t>Rhapsody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41" name="ZoneTexte 140"/>
          <p:cNvSpPr txBox="1"/>
          <p:nvPr/>
        </p:nvSpPr>
        <p:spPr>
          <a:xfrm>
            <a:off x="12178410" y="6416038"/>
            <a:ext cx="1536846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Optima"/>
                <a:cs typeface="Optima"/>
              </a:rPr>
              <a:t>Mandatory</a:t>
            </a:r>
            <a:r>
              <a:rPr lang="fr-FR" sz="1200" dirty="0" smtClean="0">
                <a:latin typeface="Optima"/>
                <a:cs typeface="Optima"/>
              </a:rPr>
              <a:t> </a:t>
            </a:r>
            <a:r>
              <a:rPr lang="fr-FR" sz="1200" dirty="0" err="1" smtClean="0">
                <a:latin typeface="Optima"/>
                <a:cs typeface="Optima"/>
              </a:rPr>
              <a:t>feature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142" name="ZoneTexte 141"/>
          <p:cNvSpPr txBox="1"/>
          <p:nvPr/>
        </p:nvSpPr>
        <p:spPr>
          <a:xfrm>
            <a:off x="12177800" y="6636230"/>
            <a:ext cx="1536846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Optima"/>
                <a:cs typeface="Optima"/>
              </a:rPr>
              <a:t>Optional</a:t>
            </a:r>
            <a:r>
              <a:rPr lang="fr-FR" sz="1200" dirty="0" smtClean="0">
                <a:latin typeface="Optima"/>
                <a:cs typeface="Optima"/>
              </a:rPr>
              <a:t> </a:t>
            </a:r>
            <a:r>
              <a:rPr lang="fr-FR" sz="1200" dirty="0" err="1" smtClean="0">
                <a:latin typeface="Optima"/>
                <a:cs typeface="Optima"/>
              </a:rPr>
              <a:t>feature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143" name="ZoneTexte 142"/>
          <p:cNvSpPr txBox="1"/>
          <p:nvPr/>
        </p:nvSpPr>
        <p:spPr>
          <a:xfrm>
            <a:off x="14125940" y="6393028"/>
            <a:ext cx="2407022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Alternative features (XOR)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144" name="ZoneTexte 143"/>
          <p:cNvSpPr txBox="1"/>
          <p:nvPr/>
        </p:nvSpPr>
        <p:spPr>
          <a:xfrm>
            <a:off x="14124316" y="6642538"/>
            <a:ext cx="1982591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Inclusive features (OR)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8130198" y="5515665"/>
            <a:ext cx="806864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Junction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3078343" y="3255598"/>
            <a:ext cx="1190116" cy="209191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Imperative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790896" y="3250772"/>
            <a:ext cx="1190116" cy="209191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Constraints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148" name="Connecteur droit 147"/>
          <p:cNvCxnSpPr>
            <a:stCxn id="146" idx="0"/>
            <a:endCxn id="86" idx="2"/>
          </p:cNvCxnSpPr>
          <p:nvPr/>
        </p:nvCxnSpPr>
        <p:spPr>
          <a:xfrm flipV="1">
            <a:off x="3673401" y="2876865"/>
            <a:ext cx="2229133" cy="378733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>
            <a:stCxn id="147" idx="0"/>
            <a:endCxn id="86" idx="2"/>
          </p:cNvCxnSpPr>
          <p:nvPr/>
        </p:nvCxnSpPr>
        <p:spPr>
          <a:xfrm flipV="1">
            <a:off x="2385954" y="2876865"/>
            <a:ext cx="3516580" cy="373907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Ellipse 149"/>
          <p:cNvSpPr/>
          <p:nvPr/>
        </p:nvSpPr>
        <p:spPr>
          <a:xfrm>
            <a:off x="7375328" y="3255598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51" name="Ellipse 150"/>
          <p:cNvSpPr/>
          <p:nvPr/>
        </p:nvSpPr>
        <p:spPr>
          <a:xfrm>
            <a:off x="4973134" y="3221277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52" name="Ellipse 151"/>
          <p:cNvSpPr/>
          <p:nvPr/>
        </p:nvSpPr>
        <p:spPr>
          <a:xfrm>
            <a:off x="3644892" y="3212615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53" name="Ellipse 152"/>
          <p:cNvSpPr/>
          <p:nvPr/>
        </p:nvSpPr>
        <p:spPr>
          <a:xfrm>
            <a:off x="2350886" y="3217441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54" name="ZoneTexte 153"/>
          <p:cNvSpPr txBox="1"/>
          <p:nvPr/>
        </p:nvSpPr>
        <p:spPr>
          <a:xfrm>
            <a:off x="1909591" y="6329978"/>
            <a:ext cx="1271642" cy="29238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300" b="1" dirty="0" err="1" smtClean="0">
                <a:latin typeface="Optima"/>
                <a:cs typeface="Optima"/>
              </a:rPr>
              <a:t>Constraints</a:t>
            </a:r>
            <a:r>
              <a:rPr lang="fr-FR" sz="1300" b="1" dirty="0" smtClean="0">
                <a:latin typeface="Optima"/>
                <a:cs typeface="Optima"/>
              </a:rPr>
              <a:t>:</a:t>
            </a:r>
            <a:endParaRPr lang="fr-FR" sz="1300" b="1" dirty="0">
              <a:latin typeface="Optima"/>
              <a:cs typeface="Optima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3750293" y="4011037"/>
            <a:ext cx="672985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Trigger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3665595" y="5344677"/>
            <a:ext cx="540502" cy="21035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OR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57" name="ZoneTexte 156"/>
          <p:cNvSpPr txBox="1"/>
          <p:nvPr/>
        </p:nvSpPr>
        <p:spPr>
          <a:xfrm>
            <a:off x="3022198" y="6340317"/>
            <a:ext cx="5167254" cy="109260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sz="1300" dirty="0" err="1" smtClean="0">
                <a:latin typeface="Optima"/>
                <a:cs typeface="Optima"/>
              </a:rPr>
              <a:t>Effect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b="1" dirty="0" smtClean="0">
                <a:latin typeface="Optima"/>
                <a:cs typeface="Optima"/>
              </a:rPr>
              <a:t>implies</a:t>
            </a:r>
            <a:r>
              <a:rPr lang="fr-FR" sz="1300" dirty="0" smtClean="0">
                <a:latin typeface="Optima"/>
                <a:cs typeface="Optima"/>
              </a:rPr>
              <a:t> Semantics </a:t>
            </a:r>
            <a:r>
              <a:rPr lang="fr-FR" sz="1300" b="1" dirty="0" smtClean="0">
                <a:latin typeface="Optima"/>
                <a:cs typeface="Optima"/>
              </a:rPr>
              <a:t>and </a:t>
            </a:r>
            <a:r>
              <a:rPr lang="fr-FR" sz="1300" dirty="0" err="1" smtClean="0">
                <a:latin typeface="Optima"/>
                <a:cs typeface="Optima"/>
              </a:rPr>
              <a:t>EffectSchedule</a:t>
            </a:r>
            <a:endParaRPr lang="fr-FR" sz="1300" dirty="0" smtClean="0">
              <a:latin typeface="Optima"/>
              <a:cs typeface="Optima"/>
            </a:endParaRPr>
          </a:p>
          <a:p>
            <a:pPr marL="342900" indent="-342900">
              <a:buAutoNum type="arabicPeriod"/>
            </a:pPr>
            <a:r>
              <a:rPr lang="fr-FR" sz="1300" dirty="0" err="1" smtClean="0">
                <a:latin typeface="Optima"/>
                <a:cs typeface="Optima"/>
              </a:rPr>
              <a:t>CompositeStates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b="1" dirty="0" smtClean="0">
                <a:latin typeface="Optima"/>
                <a:cs typeface="Optima"/>
              </a:rPr>
              <a:t>implies</a:t>
            </a:r>
            <a:r>
              <a:rPr lang="fr-FR" sz="1300" dirty="0" smtClean="0">
                <a:latin typeface="Optima"/>
                <a:cs typeface="Optima"/>
              </a:rPr>
              <a:t> Semantics </a:t>
            </a:r>
            <a:r>
              <a:rPr lang="fr-FR" sz="1300" b="1" dirty="0" smtClean="0">
                <a:latin typeface="Optima"/>
                <a:cs typeface="Optima"/>
              </a:rPr>
              <a:t>and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dirty="0" err="1" smtClean="0">
                <a:latin typeface="Optima"/>
                <a:cs typeface="Optima"/>
              </a:rPr>
              <a:t>TransitionPriority</a:t>
            </a:r>
            <a:endParaRPr lang="fr-FR" sz="1300" dirty="0">
              <a:latin typeface="Optima"/>
              <a:cs typeface="Optima"/>
            </a:endParaRPr>
          </a:p>
          <a:p>
            <a:pPr marL="342900" indent="-342900">
              <a:buAutoNum type="arabicPeriod"/>
            </a:pPr>
            <a:r>
              <a:rPr lang="fr-FR" sz="1300" dirty="0" err="1" smtClean="0">
                <a:latin typeface="Optima"/>
                <a:cs typeface="Optima"/>
              </a:rPr>
              <a:t>History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b="1" dirty="0" smtClean="0">
                <a:latin typeface="Optima"/>
                <a:cs typeface="Optima"/>
              </a:rPr>
              <a:t>implies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dirty="0" err="1" smtClean="0">
                <a:latin typeface="Optima"/>
                <a:cs typeface="Optima"/>
              </a:rPr>
              <a:t>CompositeStates</a:t>
            </a:r>
            <a:endParaRPr lang="fr-FR" sz="1300" dirty="0">
              <a:latin typeface="Optima"/>
              <a:cs typeface="Optima"/>
            </a:endParaRPr>
          </a:p>
          <a:p>
            <a:pPr marL="342900" indent="-342900">
              <a:buAutoNum type="arabicPeriod"/>
            </a:pPr>
            <a:r>
              <a:rPr lang="fr-FR" sz="1300" dirty="0" smtClean="0">
                <a:latin typeface="Optima"/>
                <a:cs typeface="Optima"/>
              </a:rPr>
              <a:t>Junction </a:t>
            </a:r>
            <a:r>
              <a:rPr lang="fr-FR" sz="1300" b="1" dirty="0" smtClean="0">
                <a:latin typeface="Optima"/>
                <a:cs typeface="Optima"/>
              </a:rPr>
              <a:t>implies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dirty="0" err="1" smtClean="0">
                <a:latin typeface="Optima"/>
                <a:cs typeface="Optima"/>
              </a:rPr>
              <a:t>JunctionDefinition</a:t>
            </a:r>
            <a:endParaRPr lang="fr-FR" sz="1300" dirty="0">
              <a:latin typeface="Optima"/>
              <a:cs typeface="Optima"/>
            </a:endParaRPr>
          </a:p>
          <a:p>
            <a:pPr marL="342900" indent="-342900">
              <a:buAutoNum type="arabicPeriod"/>
            </a:pPr>
            <a:r>
              <a:rPr lang="fr-FR" sz="1300" dirty="0" err="1" smtClean="0">
                <a:latin typeface="Optima"/>
                <a:cs typeface="Optima"/>
              </a:rPr>
              <a:t>JunctionDefinition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b="1" dirty="0">
                <a:latin typeface="Optima"/>
                <a:cs typeface="Optima"/>
              </a:rPr>
              <a:t>implies</a:t>
            </a:r>
            <a:r>
              <a:rPr lang="fr-FR" sz="1300" dirty="0">
                <a:latin typeface="Optima"/>
                <a:cs typeface="Optima"/>
              </a:rPr>
              <a:t> </a:t>
            </a:r>
            <a:r>
              <a:rPr lang="fr-FR" sz="1300" dirty="0" smtClean="0">
                <a:latin typeface="Optima"/>
                <a:cs typeface="Optima"/>
              </a:rPr>
              <a:t>Junction</a:t>
            </a:r>
            <a:endParaRPr lang="fr-FR" sz="1300" dirty="0">
              <a:latin typeface="Optima"/>
              <a:cs typeface="Optima"/>
            </a:endParaRPr>
          </a:p>
        </p:txBody>
      </p:sp>
      <p:sp>
        <p:nvSpPr>
          <p:cNvPr id="158" name="ZoneTexte 157"/>
          <p:cNvSpPr txBox="1"/>
          <p:nvPr/>
        </p:nvSpPr>
        <p:spPr>
          <a:xfrm>
            <a:off x="15011152" y="7222883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Wingdings 2" charset="2"/>
                <a:cs typeface="Wingdings 2" charset="2"/>
              </a:rPr>
              <a:t>m</a:t>
            </a:r>
            <a:endParaRPr lang="fr-FR" sz="1400" b="1" dirty="0">
              <a:latin typeface="Wingdings 2" charset="2"/>
              <a:cs typeface="Wingdings 2" charset="2"/>
            </a:endParaRPr>
          </a:p>
        </p:txBody>
      </p:sp>
      <p:sp>
        <p:nvSpPr>
          <p:cNvPr id="159" name="ZoneTexte 158"/>
          <p:cNvSpPr txBox="1"/>
          <p:nvPr/>
        </p:nvSpPr>
        <p:spPr>
          <a:xfrm>
            <a:off x="15212400" y="7230335"/>
            <a:ext cx="923853" cy="285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 smtClean="0">
                <a:latin typeface="Optima"/>
                <a:cs typeface="Optima"/>
              </a:rPr>
              <a:t>Stateflow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60" name="ZoneTexte 159"/>
          <p:cNvSpPr txBox="1"/>
          <p:nvPr/>
        </p:nvSpPr>
        <p:spPr>
          <a:xfrm>
            <a:off x="14594051" y="4706510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Wingdings 2" charset="2"/>
                <a:cs typeface="Wingdings 2" charset="2"/>
              </a:rPr>
              <a:t>m</a:t>
            </a:r>
            <a:endParaRPr lang="fr-FR" sz="1400" b="1" dirty="0">
              <a:latin typeface="Wingdings 2" charset="2"/>
              <a:cs typeface="Wingdings 2" charset="2"/>
            </a:endParaRPr>
          </a:p>
        </p:txBody>
      </p:sp>
      <p:sp>
        <p:nvSpPr>
          <p:cNvPr id="161" name="ZoneTexte 160"/>
          <p:cNvSpPr txBox="1"/>
          <p:nvPr/>
        </p:nvSpPr>
        <p:spPr>
          <a:xfrm>
            <a:off x="12816473" y="4994102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Wingdings 2" charset="2"/>
                <a:cs typeface="Wingdings 2" charset="2"/>
              </a:rPr>
              <a:t>m</a:t>
            </a:r>
            <a:endParaRPr lang="fr-FR" sz="1400" b="1" dirty="0">
              <a:latin typeface="Wingdings 2" charset="2"/>
              <a:cs typeface="Wingdings 2" charset="2"/>
            </a:endParaRPr>
          </a:p>
        </p:txBody>
      </p:sp>
      <p:sp>
        <p:nvSpPr>
          <p:cNvPr id="162" name="ZoneTexte 161"/>
          <p:cNvSpPr txBox="1"/>
          <p:nvPr/>
        </p:nvSpPr>
        <p:spPr>
          <a:xfrm>
            <a:off x="10869845" y="4273893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Wingdings 2" charset="2"/>
                <a:cs typeface="Wingdings 2" charset="2"/>
              </a:rPr>
              <a:t>m</a:t>
            </a:r>
            <a:endParaRPr lang="fr-FR" sz="1400" b="1" dirty="0">
              <a:latin typeface="Wingdings 2" charset="2"/>
              <a:cs typeface="Wingdings 2" charset="2"/>
            </a:endParaRPr>
          </a:p>
        </p:txBody>
      </p:sp>
      <p:sp>
        <p:nvSpPr>
          <p:cNvPr id="163" name="ZoneTexte 162"/>
          <p:cNvSpPr txBox="1"/>
          <p:nvPr/>
        </p:nvSpPr>
        <p:spPr>
          <a:xfrm>
            <a:off x="3107816" y="4282212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Wingdings 2" charset="2"/>
                <a:cs typeface="Wingdings 2" charset="2"/>
              </a:rPr>
              <a:t>m</a:t>
            </a:r>
            <a:endParaRPr lang="fr-FR" sz="1400" b="1" dirty="0">
              <a:latin typeface="Wingdings 2" charset="2"/>
              <a:cs typeface="Wingdings 2" charset="2"/>
            </a:endParaRPr>
          </a:p>
        </p:txBody>
      </p:sp>
      <p:sp>
        <p:nvSpPr>
          <p:cNvPr id="164" name="ZoneTexte 163"/>
          <p:cNvSpPr txBox="1"/>
          <p:nvPr/>
        </p:nvSpPr>
        <p:spPr>
          <a:xfrm>
            <a:off x="4139619" y="4415330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Wingdings 2" charset="2"/>
                <a:cs typeface="Wingdings 2" charset="2"/>
              </a:rPr>
              <a:t>m</a:t>
            </a:r>
            <a:endParaRPr lang="fr-FR" sz="1400" b="1" dirty="0">
              <a:latin typeface="Wingdings 2" charset="2"/>
              <a:cs typeface="Wingdings 2" charset="2"/>
            </a:endParaRPr>
          </a:p>
        </p:txBody>
      </p:sp>
      <p:sp>
        <p:nvSpPr>
          <p:cNvPr id="165" name="ZoneTexte 164"/>
          <p:cNvSpPr txBox="1"/>
          <p:nvPr/>
        </p:nvSpPr>
        <p:spPr>
          <a:xfrm>
            <a:off x="5406786" y="505006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166" name="ZoneTexte 165"/>
          <p:cNvSpPr txBox="1"/>
          <p:nvPr/>
        </p:nvSpPr>
        <p:spPr>
          <a:xfrm>
            <a:off x="5554104" y="504974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167" name="ZoneTexte 166"/>
          <p:cNvSpPr txBox="1"/>
          <p:nvPr/>
        </p:nvSpPr>
        <p:spPr>
          <a:xfrm>
            <a:off x="5406786" y="5200618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168" name="ZoneTexte 167"/>
          <p:cNvSpPr txBox="1"/>
          <p:nvPr/>
        </p:nvSpPr>
        <p:spPr>
          <a:xfrm>
            <a:off x="5553174" y="519981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Wingdings 2" charset="2"/>
                <a:cs typeface="Wingdings 2" charset="2"/>
              </a:rPr>
              <a:t>m</a:t>
            </a:r>
            <a:endParaRPr lang="fr-FR" sz="1400" b="1" dirty="0">
              <a:latin typeface="Wingdings 2" charset="2"/>
              <a:cs typeface="Wingdings 2" charset="2"/>
            </a:endParaRPr>
          </a:p>
        </p:txBody>
      </p:sp>
      <p:sp>
        <p:nvSpPr>
          <p:cNvPr id="169" name="ZoneTexte 168"/>
          <p:cNvSpPr txBox="1"/>
          <p:nvPr/>
        </p:nvSpPr>
        <p:spPr>
          <a:xfrm>
            <a:off x="5979494" y="5041372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170" name="ZoneTexte 169"/>
          <p:cNvSpPr txBox="1"/>
          <p:nvPr/>
        </p:nvSpPr>
        <p:spPr>
          <a:xfrm>
            <a:off x="6126812" y="504105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171" name="ZoneTexte 170"/>
          <p:cNvSpPr txBox="1"/>
          <p:nvPr/>
        </p:nvSpPr>
        <p:spPr>
          <a:xfrm>
            <a:off x="5979494" y="5191929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172" name="ZoneTexte 171"/>
          <p:cNvSpPr txBox="1"/>
          <p:nvPr/>
        </p:nvSpPr>
        <p:spPr>
          <a:xfrm>
            <a:off x="6125882" y="5191122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Wingdings 2" charset="2"/>
                <a:cs typeface="Wingdings 2" charset="2"/>
              </a:rPr>
              <a:t>m</a:t>
            </a:r>
            <a:endParaRPr lang="fr-FR" sz="1400" b="1" dirty="0">
              <a:latin typeface="Wingdings 2" charset="2"/>
              <a:cs typeface="Wingdings 2" charset="2"/>
            </a:endParaRPr>
          </a:p>
        </p:txBody>
      </p:sp>
      <p:sp>
        <p:nvSpPr>
          <p:cNvPr id="173" name="ZoneTexte 172"/>
          <p:cNvSpPr txBox="1"/>
          <p:nvPr/>
        </p:nvSpPr>
        <p:spPr>
          <a:xfrm>
            <a:off x="5082368" y="428064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174" name="ZoneTexte 173"/>
          <p:cNvSpPr txBox="1"/>
          <p:nvPr/>
        </p:nvSpPr>
        <p:spPr>
          <a:xfrm>
            <a:off x="4922946" y="4274449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175" name="ZoneTexte 174"/>
          <p:cNvSpPr txBox="1"/>
          <p:nvPr/>
        </p:nvSpPr>
        <p:spPr>
          <a:xfrm>
            <a:off x="5240426" y="4284350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176" name="ZoneTexte 175"/>
          <p:cNvSpPr txBox="1"/>
          <p:nvPr/>
        </p:nvSpPr>
        <p:spPr>
          <a:xfrm>
            <a:off x="5394947" y="4285918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Wingdings 2" charset="2"/>
                <a:cs typeface="Wingdings 2" charset="2"/>
              </a:rPr>
              <a:t>m</a:t>
            </a:r>
            <a:endParaRPr lang="fr-FR" sz="1400" b="1" dirty="0">
              <a:latin typeface="Wingdings 2" charset="2"/>
              <a:cs typeface="Wingdings 2" charset="2"/>
            </a:endParaRPr>
          </a:p>
        </p:txBody>
      </p:sp>
      <p:sp>
        <p:nvSpPr>
          <p:cNvPr id="38" name="Ellipse 37"/>
          <p:cNvSpPr/>
          <p:nvPr/>
        </p:nvSpPr>
        <p:spPr>
          <a:xfrm>
            <a:off x="4048986" y="3972880"/>
            <a:ext cx="75600" cy="763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7435368" y="5729218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179" name="ZoneTexte 178"/>
          <p:cNvSpPr txBox="1"/>
          <p:nvPr/>
        </p:nvSpPr>
        <p:spPr>
          <a:xfrm>
            <a:off x="7582686" y="572890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180" name="ZoneTexte 179"/>
          <p:cNvSpPr txBox="1"/>
          <p:nvPr/>
        </p:nvSpPr>
        <p:spPr>
          <a:xfrm>
            <a:off x="7435368" y="587977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181" name="ZoneTexte 180"/>
          <p:cNvSpPr txBox="1"/>
          <p:nvPr/>
        </p:nvSpPr>
        <p:spPr>
          <a:xfrm>
            <a:off x="7581756" y="5878968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Wingdings 2" charset="2"/>
                <a:cs typeface="Wingdings 2" charset="2"/>
              </a:rPr>
              <a:t>m</a:t>
            </a:r>
            <a:endParaRPr lang="fr-FR" sz="1400" b="1" dirty="0">
              <a:latin typeface="Wingdings 2" charset="2"/>
              <a:cs typeface="Wingdings 2" charset="2"/>
            </a:endParaRPr>
          </a:p>
        </p:txBody>
      </p:sp>
      <p:sp>
        <p:nvSpPr>
          <p:cNvPr id="182" name="ZoneTexte 181"/>
          <p:cNvSpPr txBox="1"/>
          <p:nvPr/>
        </p:nvSpPr>
        <p:spPr>
          <a:xfrm>
            <a:off x="8333280" y="5808997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183" name="ZoneTexte 182"/>
          <p:cNvSpPr txBox="1"/>
          <p:nvPr/>
        </p:nvSpPr>
        <p:spPr>
          <a:xfrm>
            <a:off x="8480598" y="5808680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184" name="ZoneTexte 183"/>
          <p:cNvSpPr txBox="1"/>
          <p:nvPr/>
        </p:nvSpPr>
        <p:spPr>
          <a:xfrm>
            <a:off x="8333280" y="595955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8479668" y="5958747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Wingdings 2" charset="2"/>
                <a:cs typeface="Wingdings 2" charset="2"/>
              </a:rPr>
              <a:t>m</a:t>
            </a:r>
            <a:endParaRPr lang="fr-FR" sz="1400" b="1" dirty="0">
              <a:latin typeface="Wingdings 2" charset="2"/>
              <a:cs typeface="Wingdings 2" charset="2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8772598" y="4472802"/>
            <a:ext cx="1028552" cy="321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Conditional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87" name="ZoneTexte 186"/>
          <p:cNvSpPr txBox="1"/>
          <p:nvPr/>
        </p:nvSpPr>
        <p:spPr>
          <a:xfrm>
            <a:off x="9280278" y="475322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cxnSp>
        <p:nvCxnSpPr>
          <p:cNvPr id="192" name="Connecteur droit 191"/>
          <p:cNvCxnSpPr>
            <a:stCxn id="186" idx="0"/>
            <a:endCxn id="50" idx="2"/>
          </p:cNvCxnSpPr>
          <p:nvPr/>
        </p:nvCxnSpPr>
        <p:spPr>
          <a:xfrm flipH="1" flipV="1">
            <a:off x="7424644" y="4173553"/>
            <a:ext cx="1862230" cy="299249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ZoneTexte 207"/>
          <p:cNvSpPr txBox="1"/>
          <p:nvPr/>
        </p:nvSpPr>
        <p:spPr>
          <a:xfrm>
            <a:off x="9430763" y="4753139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209" name="ZoneTexte 208"/>
          <p:cNvSpPr txBox="1"/>
          <p:nvPr/>
        </p:nvSpPr>
        <p:spPr>
          <a:xfrm>
            <a:off x="8694521" y="517320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15092833" y="3484881"/>
            <a:ext cx="1019347" cy="36150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Junction</a:t>
            </a:r>
          </a:p>
          <a:p>
            <a:pPr algn="ctr"/>
            <a:r>
              <a:rPr lang="fr-FR" sz="1100" i="1" dirty="0" err="1" smtClean="0">
                <a:solidFill>
                  <a:schemeClr val="tx1"/>
                </a:solidFill>
                <a:latin typeface="Optima"/>
                <a:cs typeface="Optima"/>
              </a:rPr>
              <a:t>Definition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14617339" y="5060633"/>
            <a:ext cx="1061436" cy="23633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err="1" smtClean="0">
                <a:solidFill>
                  <a:schemeClr val="tx1"/>
                </a:solidFill>
                <a:latin typeface="Optima"/>
                <a:cs typeface="Optima"/>
              </a:rPr>
              <a:t>EventsOwner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15602507" y="4338206"/>
            <a:ext cx="1245091" cy="390326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MultipleOuting</a:t>
            </a:r>
            <a:endParaRPr lang="fr-FR" sz="1100" dirty="0" smtClean="0">
              <a:solidFill>
                <a:schemeClr val="tx1"/>
              </a:solidFill>
              <a:latin typeface="Optima"/>
              <a:cs typeface="Optima"/>
            </a:endParaRPr>
          </a:p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Transitions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190" name="Connecteur droit 189"/>
          <p:cNvCxnSpPr>
            <a:stCxn id="188" idx="0"/>
            <a:endCxn id="177" idx="2"/>
          </p:cNvCxnSpPr>
          <p:nvPr/>
        </p:nvCxnSpPr>
        <p:spPr>
          <a:xfrm flipV="1">
            <a:off x="15148057" y="3846384"/>
            <a:ext cx="454450" cy="1214249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>
            <a:stCxn id="189" idx="0"/>
            <a:endCxn id="177" idx="2"/>
          </p:cNvCxnSpPr>
          <p:nvPr/>
        </p:nvCxnSpPr>
        <p:spPr>
          <a:xfrm flipH="1" flipV="1">
            <a:off x="15602507" y="3846384"/>
            <a:ext cx="622546" cy="491822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14210757" y="5652019"/>
            <a:ext cx="881915" cy="381630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Incoming</a:t>
            </a:r>
            <a:endParaRPr lang="fr-FR" sz="1100" dirty="0" smtClean="0">
              <a:solidFill>
                <a:schemeClr val="tx1"/>
              </a:solidFill>
              <a:latin typeface="Optima"/>
              <a:cs typeface="Optima"/>
            </a:endParaRPr>
          </a:p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Transitions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5222193" y="5655365"/>
            <a:ext cx="881915" cy="381630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Outgoing</a:t>
            </a:r>
            <a:endParaRPr lang="fr-FR" sz="1100" dirty="0" smtClean="0">
              <a:solidFill>
                <a:schemeClr val="tx1"/>
              </a:solidFill>
              <a:latin typeface="Optima"/>
              <a:cs typeface="Optima"/>
            </a:endParaRPr>
          </a:p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Transitions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196" name="Connecteur droit 195"/>
          <p:cNvCxnSpPr>
            <a:stCxn id="188" idx="2"/>
            <a:endCxn id="194" idx="0"/>
          </p:cNvCxnSpPr>
          <p:nvPr/>
        </p:nvCxnSpPr>
        <p:spPr>
          <a:xfrm flipH="1">
            <a:off x="14651715" y="5296972"/>
            <a:ext cx="496342" cy="355047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/>
          <p:cNvCxnSpPr>
            <a:stCxn id="188" idx="2"/>
            <a:endCxn id="195" idx="0"/>
          </p:cNvCxnSpPr>
          <p:nvPr/>
        </p:nvCxnSpPr>
        <p:spPr>
          <a:xfrm>
            <a:off x="15148057" y="5296972"/>
            <a:ext cx="515094" cy="358393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Forme libre 199"/>
          <p:cNvSpPr/>
          <p:nvPr/>
        </p:nvSpPr>
        <p:spPr>
          <a:xfrm rot="20229065">
            <a:off x="15092669" y="5317111"/>
            <a:ext cx="155599" cy="100329"/>
          </a:xfrm>
          <a:custGeom>
            <a:avLst/>
            <a:gdLst>
              <a:gd name="connsiteX0" fmla="*/ 0 w 178246"/>
              <a:gd name="connsiteY0" fmla="*/ 0 h 128152"/>
              <a:gd name="connsiteX1" fmla="*/ 35649 w 178246"/>
              <a:gd name="connsiteY1" fmla="*/ 115860 h 128152"/>
              <a:gd name="connsiteX2" fmla="*/ 178246 w 178246"/>
              <a:gd name="connsiteY2" fmla="*/ 124772 h 128152"/>
              <a:gd name="connsiteX0" fmla="*/ 0 w 213659"/>
              <a:gd name="connsiteY0" fmla="*/ 0 h 124151"/>
              <a:gd name="connsiteX1" fmla="*/ 35649 w 213659"/>
              <a:gd name="connsiteY1" fmla="*/ 115860 h 124151"/>
              <a:gd name="connsiteX2" fmla="*/ 213659 w 213659"/>
              <a:gd name="connsiteY2" fmla="*/ 111779 h 124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659" h="124151">
                <a:moveTo>
                  <a:pt x="0" y="0"/>
                </a:moveTo>
                <a:cubicBezTo>
                  <a:pt x="2970" y="47532"/>
                  <a:pt x="5941" y="95065"/>
                  <a:pt x="35649" y="115860"/>
                </a:cubicBezTo>
                <a:cubicBezTo>
                  <a:pt x="65357" y="136655"/>
                  <a:pt x="213659" y="111779"/>
                  <a:pt x="213659" y="111779"/>
                </a:cubicBezTo>
              </a:path>
            </a:pathLst>
          </a:cu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1" name="Ellipse 200"/>
          <p:cNvSpPr/>
          <p:nvPr/>
        </p:nvSpPr>
        <p:spPr>
          <a:xfrm>
            <a:off x="16187253" y="4297377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202" name="ZoneTexte 201"/>
          <p:cNvSpPr txBox="1"/>
          <p:nvPr/>
        </p:nvSpPr>
        <p:spPr>
          <a:xfrm>
            <a:off x="14413836" y="5973512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03" name="ZoneTexte 202"/>
          <p:cNvSpPr txBox="1"/>
          <p:nvPr/>
        </p:nvSpPr>
        <p:spPr>
          <a:xfrm>
            <a:off x="14575594" y="597765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Wingdings 2" charset="2"/>
                <a:cs typeface="Wingdings 2" charset="2"/>
              </a:rPr>
              <a:t>m</a:t>
            </a:r>
            <a:endParaRPr lang="fr-FR" sz="1400" b="1" dirty="0">
              <a:latin typeface="Wingdings 2" charset="2"/>
              <a:cs typeface="Wingdings 2" charset="2"/>
            </a:endParaRPr>
          </a:p>
        </p:txBody>
      </p:sp>
      <p:sp>
        <p:nvSpPr>
          <p:cNvPr id="204" name="ZoneTexte 203"/>
          <p:cNvSpPr txBox="1"/>
          <p:nvPr/>
        </p:nvSpPr>
        <p:spPr>
          <a:xfrm>
            <a:off x="15373294" y="597765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05" name="ZoneTexte 204"/>
          <p:cNvSpPr txBox="1"/>
          <p:nvPr/>
        </p:nvSpPr>
        <p:spPr>
          <a:xfrm>
            <a:off x="15538521" y="597843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206" name="ZoneTexte 205"/>
          <p:cNvSpPr txBox="1"/>
          <p:nvPr/>
        </p:nvSpPr>
        <p:spPr>
          <a:xfrm>
            <a:off x="15938741" y="467357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07" name="ZoneTexte 206"/>
          <p:cNvSpPr txBox="1"/>
          <p:nvPr/>
        </p:nvSpPr>
        <p:spPr>
          <a:xfrm>
            <a:off x="16104612" y="467207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10" name="ZoneTexte 209"/>
          <p:cNvSpPr txBox="1"/>
          <p:nvPr/>
        </p:nvSpPr>
        <p:spPr>
          <a:xfrm>
            <a:off x="16270927" y="4673303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Wingdings 2" charset="2"/>
                <a:cs typeface="Wingdings 2" charset="2"/>
              </a:rPr>
              <a:t>m</a:t>
            </a:r>
            <a:endParaRPr lang="fr-FR" sz="1400" b="1" dirty="0">
              <a:latin typeface="Wingdings 2" charset="2"/>
              <a:cs typeface="Wingdings 2" charset="2"/>
            </a:endParaRPr>
          </a:p>
        </p:txBody>
      </p:sp>
      <p:sp>
        <p:nvSpPr>
          <p:cNvPr id="211" name="Ellipse 210"/>
          <p:cNvSpPr/>
          <p:nvPr/>
        </p:nvSpPr>
        <p:spPr>
          <a:xfrm>
            <a:off x="15115731" y="5010038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cxnSp>
        <p:nvCxnSpPr>
          <p:cNvPr id="212" name="Connecteur droit 211"/>
          <p:cNvCxnSpPr>
            <a:stCxn id="177" idx="0"/>
            <a:endCxn id="8" idx="2"/>
          </p:cNvCxnSpPr>
          <p:nvPr/>
        </p:nvCxnSpPr>
        <p:spPr>
          <a:xfrm flipH="1" flipV="1">
            <a:off x="12971954" y="3112140"/>
            <a:ext cx="2630553" cy="37274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Ellipse 212"/>
          <p:cNvSpPr/>
          <p:nvPr/>
        </p:nvSpPr>
        <p:spPr>
          <a:xfrm>
            <a:off x="15543253" y="3446894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1632163" y="8059316"/>
            <a:ext cx="15441489" cy="5722342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>
            <a:outerShdw blurRad="95250" dist="38100" dir="8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98" name="Rectangle à coins arrondis 197"/>
          <p:cNvSpPr/>
          <p:nvPr/>
        </p:nvSpPr>
        <p:spPr>
          <a:xfrm>
            <a:off x="9951604" y="8135777"/>
            <a:ext cx="7027972" cy="4141069"/>
          </a:xfrm>
          <a:prstGeom prst="roundRect">
            <a:avLst>
              <a:gd name="adj" fmla="val 574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9" name="Rectangle à coins arrondis 198"/>
          <p:cNvSpPr/>
          <p:nvPr/>
        </p:nvSpPr>
        <p:spPr>
          <a:xfrm>
            <a:off x="1703550" y="8135777"/>
            <a:ext cx="8183248" cy="4141070"/>
          </a:xfrm>
          <a:prstGeom prst="roundRect">
            <a:avLst>
              <a:gd name="adj" fmla="val 574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4" name="Connecteur droit 213"/>
          <p:cNvCxnSpPr>
            <a:stCxn id="216" idx="2"/>
            <a:endCxn id="272" idx="0"/>
          </p:cNvCxnSpPr>
          <p:nvPr/>
        </p:nvCxnSpPr>
        <p:spPr>
          <a:xfrm flipH="1">
            <a:off x="5913864" y="8457082"/>
            <a:ext cx="4037740" cy="22091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Rectangle 214"/>
          <p:cNvSpPr/>
          <p:nvPr/>
        </p:nvSpPr>
        <p:spPr>
          <a:xfrm>
            <a:off x="11945679" y="8918981"/>
            <a:ext cx="2075210" cy="203482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Operational Semantics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8952452" y="8247891"/>
            <a:ext cx="1998304" cy="209191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 dirty="0">
              <a:solidFill>
                <a:schemeClr val="tx1"/>
              </a:solidFill>
              <a:latin typeface="Didot"/>
              <a:cs typeface="Didot"/>
            </a:endParaRPr>
          </a:p>
        </p:txBody>
      </p:sp>
      <p:sp>
        <p:nvSpPr>
          <p:cNvPr id="217" name="ZoneTexte 216"/>
          <p:cNvSpPr txBox="1"/>
          <p:nvPr/>
        </p:nvSpPr>
        <p:spPr>
          <a:xfrm>
            <a:off x="8965986" y="8256772"/>
            <a:ext cx="198477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100" b="1" i="1" dirty="0" smtClean="0">
                <a:latin typeface="Optima"/>
                <a:cs typeface="Optima"/>
              </a:rPr>
              <a:t>State Machines</a:t>
            </a:r>
            <a:endParaRPr lang="en-US" sz="1100" b="1" i="1" dirty="0">
              <a:latin typeface="Optima"/>
              <a:cs typeface="Optima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4402022" y="9259714"/>
            <a:ext cx="1190116" cy="209191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err="1" smtClean="0">
                <a:solidFill>
                  <a:schemeClr val="tx1"/>
                </a:solidFill>
                <a:latin typeface="Optima"/>
                <a:cs typeface="Optima"/>
              </a:rPr>
              <a:t>TransitionsDef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219" name="Connecteur droit 218"/>
          <p:cNvCxnSpPr>
            <a:stCxn id="218" idx="0"/>
            <a:endCxn id="272" idx="2"/>
          </p:cNvCxnSpPr>
          <p:nvPr/>
        </p:nvCxnSpPr>
        <p:spPr>
          <a:xfrm flipV="1">
            <a:off x="4997080" y="8887188"/>
            <a:ext cx="916784" cy="372526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1329823" y="9481384"/>
            <a:ext cx="1319863" cy="228505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Events Dispatching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221" name="Connecteur droit 220"/>
          <p:cNvCxnSpPr>
            <a:stCxn id="216" idx="2"/>
            <a:endCxn id="215" idx="0"/>
          </p:cNvCxnSpPr>
          <p:nvPr/>
        </p:nvCxnSpPr>
        <p:spPr>
          <a:xfrm>
            <a:off x="9951604" y="8457082"/>
            <a:ext cx="3031680" cy="461899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221"/>
          <p:cNvCxnSpPr>
            <a:stCxn id="220" idx="0"/>
            <a:endCxn id="215" idx="2"/>
          </p:cNvCxnSpPr>
          <p:nvPr/>
        </p:nvCxnSpPr>
        <p:spPr>
          <a:xfrm flipV="1">
            <a:off x="11989755" y="9122463"/>
            <a:ext cx="993529" cy="35892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Rectangle 222"/>
          <p:cNvSpPr/>
          <p:nvPr/>
        </p:nvSpPr>
        <p:spPr>
          <a:xfrm>
            <a:off x="2642559" y="10015106"/>
            <a:ext cx="904606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Effect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224" name="Connecteur droit 223"/>
          <p:cNvCxnSpPr>
            <a:stCxn id="218" idx="2"/>
            <a:endCxn id="223" idx="0"/>
          </p:cNvCxnSpPr>
          <p:nvPr/>
        </p:nvCxnSpPr>
        <p:spPr>
          <a:xfrm flipH="1">
            <a:off x="3094862" y="9468905"/>
            <a:ext cx="1902218" cy="54620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Ellipse 224"/>
          <p:cNvSpPr/>
          <p:nvPr/>
        </p:nvSpPr>
        <p:spPr>
          <a:xfrm>
            <a:off x="3053349" y="9969531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10322583" y="10095920"/>
            <a:ext cx="1319863" cy="228505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 dirty="0">
              <a:solidFill>
                <a:schemeClr val="tx1"/>
              </a:solidFill>
              <a:latin typeface="Didot"/>
              <a:cs typeface="Didot"/>
            </a:endParaRPr>
          </a:p>
        </p:txBody>
      </p:sp>
      <p:sp>
        <p:nvSpPr>
          <p:cNvPr id="227" name="ZoneTexte 226"/>
          <p:cNvSpPr txBox="1"/>
          <p:nvPr/>
        </p:nvSpPr>
        <p:spPr>
          <a:xfrm>
            <a:off x="10296663" y="10111409"/>
            <a:ext cx="1380824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100" dirty="0" smtClean="0">
                <a:latin typeface="Optima"/>
                <a:cs typeface="Optima"/>
              </a:rPr>
              <a:t>Run-To-Completion</a:t>
            </a:r>
            <a:endParaRPr lang="en-US" sz="1100" dirty="0">
              <a:latin typeface="Optima"/>
              <a:cs typeface="Optima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11275052" y="10388084"/>
            <a:ext cx="1399287" cy="227070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 dirty="0">
              <a:solidFill>
                <a:schemeClr val="tx1"/>
              </a:solidFill>
              <a:latin typeface="Didot"/>
              <a:cs typeface="Didot"/>
            </a:endParaRPr>
          </a:p>
        </p:txBody>
      </p:sp>
      <p:sp>
        <p:nvSpPr>
          <p:cNvPr id="229" name="ZoneTexte 228"/>
          <p:cNvSpPr txBox="1"/>
          <p:nvPr/>
        </p:nvSpPr>
        <p:spPr>
          <a:xfrm>
            <a:off x="11204498" y="10398204"/>
            <a:ext cx="1494601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100" dirty="0" smtClean="0">
                <a:latin typeface="Optima"/>
                <a:cs typeface="Optima"/>
              </a:rPr>
              <a:t>Simultaneous Events</a:t>
            </a:r>
            <a:endParaRPr lang="en-US" sz="1100" dirty="0">
              <a:latin typeface="Optima"/>
              <a:cs typeface="Optima"/>
            </a:endParaRPr>
          </a:p>
        </p:txBody>
      </p:sp>
      <p:cxnSp>
        <p:nvCxnSpPr>
          <p:cNvPr id="230" name="Connecteur droit 229"/>
          <p:cNvCxnSpPr>
            <a:stCxn id="228" idx="0"/>
            <a:endCxn id="220" idx="2"/>
          </p:cNvCxnSpPr>
          <p:nvPr/>
        </p:nvCxnSpPr>
        <p:spPr>
          <a:xfrm flipV="1">
            <a:off x="11974696" y="9709889"/>
            <a:ext cx="15059" cy="67819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/>
          <p:cNvCxnSpPr>
            <a:stCxn id="226" idx="0"/>
            <a:endCxn id="220" idx="2"/>
          </p:cNvCxnSpPr>
          <p:nvPr/>
        </p:nvCxnSpPr>
        <p:spPr>
          <a:xfrm flipV="1">
            <a:off x="10982515" y="9709889"/>
            <a:ext cx="1007240" cy="38603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Forme libre 231"/>
          <p:cNvSpPr/>
          <p:nvPr/>
        </p:nvSpPr>
        <p:spPr>
          <a:xfrm>
            <a:off x="11839120" y="9773417"/>
            <a:ext cx="150635" cy="128152"/>
          </a:xfrm>
          <a:custGeom>
            <a:avLst/>
            <a:gdLst>
              <a:gd name="connsiteX0" fmla="*/ 0 w 178246"/>
              <a:gd name="connsiteY0" fmla="*/ 0 h 128152"/>
              <a:gd name="connsiteX1" fmla="*/ 35649 w 178246"/>
              <a:gd name="connsiteY1" fmla="*/ 115860 h 128152"/>
              <a:gd name="connsiteX2" fmla="*/ 178246 w 178246"/>
              <a:gd name="connsiteY2" fmla="*/ 124772 h 12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46" h="128152">
                <a:moveTo>
                  <a:pt x="0" y="0"/>
                </a:moveTo>
                <a:cubicBezTo>
                  <a:pt x="2970" y="47532"/>
                  <a:pt x="5941" y="95065"/>
                  <a:pt x="35649" y="115860"/>
                </a:cubicBezTo>
                <a:cubicBezTo>
                  <a:pt x="65357" y="136655"/>
                  <a:pt x="178246" y="124772"/>
                  <a:pt x="178246" y="124772"/>
                </a:cubicBezTo>
              </a:path>
            </a:pathLst>
          </a:cu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3" name="Connecteur droit 232"/>
          <p:cNvCxnSpPr>
            <a:stCxn id="218" idx="2"/>
            <a:endCxn id="336" idx="0"/>
          </p:cNvCxnSpPr>
          <p:nvPr/>
        </p:nvCxnSpPr>
        <p:spPr>
          <a:xfrm flipH="1">
            <a:off x="4098116" y="9468905"/>
            <a:ext cx="898964" cy="55245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Rectangle 233"/>
          <p:cNvSpPr/>
          <p:nvPr/>
        </p:nvSpPr>
        <p:spPr>
          <a:xfrm>
            <a:off x="2953090" y="10733279"/>
            <a:ext cx="540502" cy="21035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AND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3353811" y="11037396"/>
            <a:ext cx="540502" cy="21035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NOT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236" name="Connecteur droit 235"/>
          <p:cNvCxnSpPr>
            <a:stCxn id="234" idx="0"/>
            <a:endCxn id="336" idx="2"/>
          </p:cNvCxnSpPr>
          <p:nvPr/>
        </p:nvCxnSpPr>
        <p:spPr>
          <a:xfrm flipV="1">
            <a:off x="3223341" y="10348529"/>
            <a:ext cx="874775" cy="38475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 droit 236"/>
          <p:cNvCxnSpPr>
            <a:stCxn id="235" idx="0"/>
            <a:endCxn id="336" idx="2"/>
          </p:cNvCxnSpPr>
          <p:nvPr/>
        </p:nvCxnSpPr>
        <p:spPr>
          <a:xfrm flipV="1">
            <a:off x="3624062" y="10348529"/>
            <a:ext cx="474054" cy="688867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Connecteur droit 237"/>
          <p:cNvCxnSpPr>
            <a:stCxn id="337" idx="0"/>
            <a:endCxn id="336" idx="2"/>
          </p:cNvCxnSpPr>
          <p:nvPr/>
        </p:nvCxnSpPr>
        <p:spPr>
          <a:xfrm flipV="1">
            <a:off x="3947176" y="10348529"/>
            <a:ext cx="150940" cy="100647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Rectangle 238"/>
          <p:cNvSpPr/>
          <p:nvPr/>
        </p:nvSpPr>
        <p:spPr>
          <a:xfrm>
            <a:off x="6841270" y="9307913"/>
            <a:ext cx="1190116" cy="209191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err="1" smtClean="0">
                <a:solidFill>
                  <a:schemeClr val="tx1"/>
                </a:solidFill>
                <a:latin typeface="Optima"/>
                <a:cs typeface="Optima"/>
              </a:rPr>
              <a:t>StatesDef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4882769" y="10021360"/>
            <a:ext cx="904606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Composite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States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41" name="ZoneTexte 240"/>
          <p:cNvSpPr txBox="1"/>
          <p:nvPr/>
        </p:nvSpPr>
        <p:spPr>
          <a:xfrm>
            <a:off x="4004561" y="10275903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42" name="ZoneTexte 241"/>
          <p:cNvSpPr txBox="1"/>
          <p:nvPr/>
        </p:nvSpPr>
        <p:spPr>
          <a:xfrm>
            <a:off x="4151879" y="1027558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43" name="ZoneTexte 242"/>
          <p:cNvSpPr txBox="1"/>
          <p:nvPr/>
        </p:nvSpPr>
        <p:spPr>
          <a:xfrm>
            <a:off x="4004561" y="10426460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244" name="ZoneTexte 243"/>
          <p:cNvSpPr txBox="1"/>
          <p:nvPr/>
        </p:nvSpPr>
        <p:spPr>
          <a:xfrm>
            <a:off x="2806567" y="1028726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45" name="ZoneTexte 244"/>
          <p:cNvSpPr txBox="1"/>
          <p:nvPr/>
        </p:nvSpPr>
        <p:spPr>
          <a:xfrm>
            <a:off x="2943306" y="10871117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46" name="ZoneTexte 245"/>
          <p:cNvSpPr txBox="1"/>
          <p:nvPr/>
        </p:nvSpPr>
        <p:spPr>
          <a:xfrm>
            <a:off x="3417379" y="11183093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47" name="ZoneTexte 246"/>
          <p:cNvSpPr txBox="1"/>
          <p:nvPr/>
        </p:nvSpPr>
        <p:spPr>
          <a:xfrm>
            <a:off x="3798595" y="1149706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48" name="ZoneTexte 247"/>
          <p:cNvSpPr txBox="1"/>
          <p:nvPr/>
        </p:nvSpPr>
        <p:spPr>
          <a:xfrm>
            <a:off x="3087213" y="10871769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49" name="Triangle isocèle 248"/>
          <p:cNvSpPr/>
          <p:nvPr/>
        </p:nvSpPr>
        <p:spPr>
          <a:xfrm rot="2346251">
            <a:off x="3875860" y="10329979"/>
            <a:ext cx="276105" cy="25524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0" name="Rectangle 249"/>
          <p:cNvSpPr/>
          <p:nvPr/>
        </p:nvSpPr>
        <p:spPr>
          <a:xfrm>
            <a:off x="6883431" y="9856707"/>
            <a:ext cx="1105085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Pseudo-states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5385104" y="10796248"/>
            <a:ext cx="515280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Fork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5978297" y="10788779"/>
            <a:ext cx="515280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Join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6946353" y="10821466"/>
            <a:ext cx="695358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err="1" smtClean="0">
                <a:solidFill>
                  <a:schemeClr val="tx1"/>
                </a:solidFill>
                <a:latin typeface="Optima"/>
                <a:cs typeface="Optima"/>
              </a:rPr>
              <a:t>History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8442300" y="10926580"/>
            <a:ext cx="795486" cy="321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Choice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6423925" y="11476898"/>
            <a:ext cx="668174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Deep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7299165" y="11468509"/>
            <a:ext cx="751136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Shallow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257" name="Connecteur droit 256"/>
          <p:cNvCxnSpPr>
            <a:stCxn id="251" idx="0"/>
            <a:endCxn id="250" idx="2"/>
          </p:cNvCxnSpPr>
          <p:nvPr/>
        </p:nvCxnSpPr>
        <p:spPr>
          <a:xfrm flipV="1">
            <a:off x="5642744" y="10183876"/>
            <a:ext cx="1793230" cy="612372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cteur droit 257"/>
          <p:cNvCxnSpPr>
            <a:stCxn id="252" idx="0"/>
            <a:endCxn id="250" idx="2"/>
          </p:cNvCxnSpPr>
          <p:nvPr/>
        </p:nvCxnSpPr>
        <p:spPr>
          <a:xfrm flipV="1">
            <a:off x="6235937" y="10183876"/>
            <a:ext cx="1200037" cy="604903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Connecteur droit 258"/>
          <p:cNvCxnSpPr>
            <a:stCxn id="253" idx="0"/>
            <a:endCxn id="250" idx="2"/>
          </p:cNvCxnSpPr>
          <p:nvPr/>
        </p:nvCxnSpPr>
        <p:spPr>
          <a:xfrm flipV="1">
            <a:off x="7294032" y="10183876"/>
            <a:ext cx="141942" cy="63759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Connecteur droit 259"/>
          <p:cNvCxnSpPr>
            <a:stCxn id="326" idx="0"/>
            <a:endCxn id="250" idx="2"/>
          </p:cNvCxnSpPr>
          <p:nvPr/>
        </p:nvCxnSpPr>
        <p:spPr>
          <a:xfrm flipH="1" flipV="1">
            <a:off x="7435974" y="10183876"/>
            <a:ext cx="1108986" cy="1342112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/>
          <p:cNvCxnSpPr>
            <a:stCxn id="254" idx="0"/>
            <a:endCxn id="250" idx="2"/>
          </p:cNvCxnSpPr>
          <p:nvPr/>
        </p:nvCxnSpPr>
        <p:spPr>
          <a:xfrm flipH="1" flipV="1">
            <a:off x="7435974" y="10183876"/>
            <a:ext cx="1404069" cy="742704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Triangle isocèle 261"/>
          <p:cNvSpPr/>
          <p:nvPr/>
        </p:nvSpPr>
        <p:spPr>
          <a:xfrm rot="21360016">
            <a:off x="6700813" y="10196787"/>
            <a:ext cx="1484613" cy="16726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3" name="Connecteur droit 262"/>
          <p:cNvCxnSpPr>
            <a:stCxn id="239" idx="2"/>
            <a:endCxn id="240" idx="0"/>
          </p:cNvCxnSpPr>
          <p:nvPr/>
        </p:nvCxnSpPr>
        <p:spPr>
          <a:xfrm flipH="1">
            <a:off x="5335072" y="9517104"/>
            <a:ext cx="2101256" cy="504256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Connecteur droit 263"/>
          <p:cNvCxnSpPr>
            <a:stCxn id="239" idx="2"/>
            <a:endCxn id="250" idx="0"/>
          </p:cNvCxnSpPr>
          <p:nvPr/>
        </p:nvCxnSpPr>
        <p:spPr>
          <a:xfrm flipH="1">
            <a:off x="7435974" y="9517104"/>
            <a:ext cx="354" cy="339603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Ellipse 264"/>
          <p:cNvSpPr/>
          <p:nvPr/>
        </p:nvSpPr>
        <p:spPr>
          <a:xfrm>
            <a:off x="7386658" y="9806867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266" name="Ellipse 265"/>
          <p:cNvSpPr/>
          <p:nvPr/>
        </p:nvSpPr>
        <p:spPr>
          <a:xfrm>
            <a:off x="5315638" y="9990221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cxnSp>
        <p:nvCxnSpPr>
          <p:cNvPr id="267" name="Connecteur droit 266"/>
          <p:cNvCxnSpPr>
            <a:stCxn id="256" idx="0"/>
            <a:endCxn id="253" idx="2"/>
          </p:cNvCxnSpPr>
          <p:nvPr/>
        </p:nvCxnSpPr>
        <p:spPr>
          <a:xfrm flipH="1" flipV="1">
            <a:off x="7294032" y="11148635"/>
            <a:ext cx="380701" cy="319874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267"/>
          <p:cNvCxnSpPr>
            <a:stCxn id="255" idx="0"/>
            <a:endCxn id="253" idx="2"/>
          </p:cNvCxnSpPr>
          <p:nvPr/>
        </p:nvCxnSpPr>
        <p:spPr>
          <a:xfrm flipV="1">
            <a:off x="6758012" y="11148635"/>
            <a:ext cx="536020" cy="328263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9" name="Triangle isocèle 268"/>
          <p:cNvSpPr/>
          <p:nvPr/>
        </p:nvSpPr>
        <p:spPr>
          <a:xfrm>
            <a:off x="7083876" y="11139693"/>
            <a:ext cx="373465" cy="14956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0" name="ZoneTexte 269"/>
          <p:cNvSpPr txBox="1"/>
          <p:nvPr/>
        </p:nvSpPr>
        <p:spPr>
          <a:xfrm>
            <a:off x="6520098" y="11755278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71" name="ZoneTexte 270"/>
          <p:cNvSpPr txBox="1"/>
          <p:nvPr/>
        </p:nvSpPr>
        <p:spPr>
          <a:xfrm>
            <a:off x="6672904" y="1175822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72" name="Rectangle 271"/>
          <p:cNvSpPr/>
          <p:nvPr/>
        </p:nvSpPr>
        <p:spPr>
          <a:xfrm>
            <a:off x="5318806" y="8677997"/>
            <a:ext cx="1190116" cy="209191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Abstract Syntax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273" name="Connecteur droit 272"/>
          <p:cNvCxnSpPr>
            <a:stCxn id="239" idx="0"/>
            <a:endCxn id="272" idx="2"/>
          </p:cNvCxnSpPr>
          <p:nvPr/>
        </p:nvCxnSpPr>
        <p:spPr>
          <a:xfrm flipH="1" flipV="1">
            <a:off x="5913864" y="8887188"/>
            <a:ext cx="1522464" cy="42072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12739728" y="9473924"/>
            <a:ext cx="1019347" cy="36150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err="1" smtClean="0">
                <a:solidFill>
                  <a:schemeClr val="tx1"/>
                </a:solidFill>
                <a:latin typeface="Optima"/>
                <a:cs typeface="Optima"/>
              </a:rPr>
              <a:t>Effect</a:t>
            </a:r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 Schedule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12430514" y="10817827"/>
            <a:ext cx="881915" cy="228505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Sequential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13221144" y="11137941"/>
            <a:ext cx="752579" cy="227070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Parallel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13884577" y="9483769"/>
            <a:ext cx="1019347" cy="36150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Transition </a:t>
            </a:r>
            <a:r>
              <a:rPr lang="fr-FR" sz="1100" i="1" dirty="0" err="1" smtClean="0">
                <a:solidFill>
                  <a:schemeClr val="tx1"/>
                </a:solidFill>
                <a:latin typeface="Optima"/>
                <a:cs typeface="Optima"/>
              </a:rPr>
              <a:t>Priority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278" name="Connecteur droit 277"/>
          <p:cNvCxnSpPr>
            <a:stCxn id="276" idx="0"/>
            <a:endCxn id="274" idx="2"/>
          </p:cNvCxnSpPr>
          <p:nvPr/>
        </p:nvCxnSpPr>
        <p:spPr>
          <a:xfrm flipH="1" flipV="1">
            <a:off x="13249402" y="9835427"/>
            <a:ext cx="348032" cy="1302514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Connecteur droit 278"/>
          <p:cNvCxnSpPr>
            <a:stCxn id="275" idx="0"/>
            <a:endCxn id="274" idx="2"/>
          </p:cNvCxnSpPr>
          <p:nvPr/>
        </p:nvCxnSpPr>
        <p:spPr>
          <a:xfrm flipV="1">
            <a:off x="12871472" y="9835427"/>
            <a:ext cx="377930" cy="98240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Rectangle 279"/>
          <p:cNvSpPr/>
          <p:nvPr/>
        </p:nvSpPr>
        <p:spPr>
          <a:xfrm>
            <a:off x="13560954" y="10218006"/>
            <a:ext cx="881915" cy="228505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Deepest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81" name="Rectangle 280"/>
          <p:cNvSpPr/>
          <p:nvPr/>
        </p:nvSpPr>
        <p:spPr>
          <a:xfrm>
            <a:off x="14351584" y="10538120"/>
            <a:ext cx="752579" cy="227070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Highest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282" name="Connecteur droit 281"/>
          <p:cNvCxnSpPr>
            <a:stCxn id="281" idx="0"/>
            <a:endCxn id="277" idx="2"/>
          </p:cNvCxnSpPr>
          <p:nvPr/>
        </p:nvCxnSpPr>
        <p:spPr>
          <a:xfrm flipH="1" flipV="1">
            <a:off x="14394251" y="9845272"/>
            <a:ext cx="333623" cy="692848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Connecteur droit 282"/>
          <p:cNvCxnSpPr>
            <a:stCxn id="280" idx="0"/>
            <a:endCxn id="277" idx="2"/>
          </p:cNvCxnSpPr>
          <p:nvPr/>
        </p:nvCxnSpPr>
        <p:spPr>
          <a:xfrm flipV="1">
            <a:off x="14001912" y="9845272"/>
            <a:ext cx="392339" cy="372734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Connecteur droit 283"/>
          <p:cNvCxnSpPr>
            <a:stCxn id="274" idx="0"/>
            <a:endCxn id="215" idx="2"/>
          </p:cNvCxnSpPr>
          <p:nvPr/>
        </p:nvCxnSpPr>
        <p:spPr>
          <a:xfrm flipH="1" flipV="1">
            <a:off x="12983284" y="9122463"/>
            <a:ext cx="266118" cy="35146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Connecteur droit 284"/>
          <p:cNvCxnSpPr>
            <a:stCxn id="277" idx="0"/>
            <a:endCxn id="215" idx="2"/>
          </p:cNvCxnSpPr>
          <p:nvPr/>
        </p:nvCxnSpPr>
        <p:spPr>
          <a:xfrm flipH="1" flipV="1">
            <a:off x="12983284" y="9122463"/>
            <a:ext cx="1410967" cy="361306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" name="Forme libre 285"/>
          <p:cNvSpPr/>
          <p:nvPr/>
        </p:nvSpPr>
        <p:spPr>
          <a:xfrm rot="20229065">
            <a:off x="14312317" y="9906411"/>
            <a:ext cx="129809" cy="103562"/>
          </a:xfrm>
          <a:custGeom>
            <a:avLst/>
            <a:gdLst>
              <a:gd name="connsiteX0" fmla="*/ 0 w 178246"/>
              <a:gd name="connsiteY0" fmla="*/ 0 h 128152"/>
              <a:gd name="connsiteX1" fmla="*/ 35649 w 178246"/>
              <a:gd name="connsiteY1" fmla="*/ 115860 h 128152"/>
              <a:gd name="connsiteX2" fmla="*/ 178246 w 178246"/>
              <a:gd name="connsiteY2" fmla="*/ 124772 h 12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46" h="128152">
                <a:moveTo>
                  <a:pt x="0" y="0"/>
                </a:moveTo>
                <a:cubicBezTo>
                  <a:pt x="2970" y="47532"/>
                  <a:pt x="5941" y="95065"/>
                  <a:pt x="35649" y="115860"/>
                </a:cubicBezTo>
                <a:cubicBezTo>
                  <a:pt x="65357" y="136655"/>
                  <a:pt x="178246" y="124772"/>
                  <a:pt x="178246" y="124772"/>
                </a:cubicBezTo>
              </a:path>
            </a:pathLst>
          </a:cu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7" name="Forme libre 286"/>
          <p:cNvSpPr/>
          <p:nvPr/>
        </p:nvSpPr>
        <p:spPr>
          <a:xfrm rot="20229065">
            <a:off x="13179739" y="10037742"/>
            <a:ext cx="129809" cy="103562"/>
          </a:xfrm>
          <a:custGeom>
            <a:avLst/>
            <a:gdLst>
              <a:gd name="connsiteX0" fmla="*/ 0 w 178246"/>
              <a:gd name="connsiteY0" fmla="*/ 0 h 128152"/>
              <a:gd name="connsiteX1" fmla="*/ 35649 w 178246"/>
              <a:gd name="connsiteY1" fmla="*/ 115860 h 128152"/>
              <a:gd name="connsiteX2" fmla="*/ 178246 w 178246"/>
              <a:gd name="connsiteY2" fmla="*/ 124772 h 12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46" h="128152">
                <a:moveTo>
                  <a:pt x="0" y="0"/>
                </a:moveTo>
                <a:cubicBezTo>
                  <a:pt x="2970" y="47532"/>
                  <a:pt x="5941" y="95065"/>
                  <a:pt x="35649" y="115860"/>
                </a:cubicBezTo>
                <a:cubicBezTo>
                  <a:pt x="65357" y="136655"/>
                  <a:pt x="178246" y="124772"/>
                  <a:pt x="178246" y="124772"/>
                </a:cubicBezTo>
              </a:path>
            </a:pathLst>
          </a:cu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8" name="ZoneTexte 287"/>
          <p:cNvSpPr txBox="1"/>
          <p:nvPr/>
        </p:nvSpPr>
        <p:spPr>
          <a:xfrm>
            <a:off x="10726979" y="1026596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289" name="ZoneTexte 288"/>
          <p:cNvSpPr txBox="1"/>
          <p:nvPr/>
        </p:nvSpPr>
        <p:spPr>
          <a:xfrm>
            <a:off x="10574430" y="10274819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90" name="ZoneTexte 289"/>
          <p:cNvSpPr txBox="1"/>
          <p:nvPr/>
        </p:nvSpPr>
        <p:spPr>
          <a:xfrm>
            <a:off x="12668536" y="1100247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291" name="ZoneTexte 290"/>
          <p:cNvSpPr txBox="1"/>
          <p:nvPr/>
        </p:nvSpPr>
        <p:spPr>
          <a:xfrm>
            <a:off x="12510864" y="10999518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92" name="ZoneTexte 291"/>
          <p:cNvSpPr txBox="1"/>
          <p:nvPr/>
        </p:nvSpPr>
        <p:spPr>
          <a:xfrm>
            <a:off x="13439641" y="11317038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93" name="ZoneTexte 292"/>
          <p:cNvSpPr txBox="1"/>
          <p:nvPr/>
        </p:nvSpPr>
        <p:spPr>
          <a:xfrm>
            <a:off x="13889673" y="10398582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294" name="ZoneTexte 293"/>
          <p:cNvSpPr txBox="1"/>
          <p:nvPr/>
        </p:nvSpPr>
        <p:spPr>
          <a:xfrm>
            <a:off x="13724681" y="1039479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95" name="ZoneTexte 294"/>
          <p:cNvSpPr txBox="1"/>
          <p:nvPr/>
        </p:nvSpPr>
        <p:spPr>
          <a:xfrm>
            <a:off x="14436767" y="1071905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96" name="Ellipse 295"/>
          <p:cNvSpPr/>
          <p:nvPr/>
        </p:nvSpPr>
        <p:spPr>
          <a:xfrm>
            <a:off x="11957226" y="9445612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297" name="Ellipse 296"/>
          <p:cNvSpPr/>
          <p:nvPr/>
        </p:nvSpPr>
        <p:spPr>
          <a:xfrm>
            <a:off x="13211602" y="9435767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298" name="Ellipse 297"/>
          <p:cNvSpPr/>
          <p:nvPr/>
        </p:nvSpPr>
        <p:spPr>
          <a:xfrm>
            <a:off x="14334338" y="9442113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299" name="Ellipse 298"/>
          <p:cNvSpPr/>
          <p:nvPr/>
        </p:nvSpPr>
        <p:spPr>
          <a:xfrm>
            <a:off x="5942138" y="8650714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300" name="Ellipse 299"/>
          <p:cNvSpPr/>
          <p:nvPr/>
        </p:nvSpPr>
        <p:spPr>
          <a:xfrm>
            <a:off x="12953971" y="8880824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301" name="ZoneTexte 300"/>
          <p:cNvSpPr txBox="1"/>
          <p:nvPr/>
        </p:nvSpPr>
        <p:spPr>
          <a:xfrm>
            <a:off x="11797328" y="10570177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302" name="ZoneTexte 301"/>
          <p:cNvSpPr txBox="1"/>
          <p:nvPr/>
        </p:nvSpPr>
        <p:spPr>
          <a:xfrm>
            <a:off x="2647145" y="1028106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303" name="ZoneTexte 302"/>
          <p:cNvSpPr txBox="1"/>
          <p:nvPr/>
        </p:nvSpPr>
        <p:spPr>
          <a:xfrm>
            <a:off x="2964625" y="10290967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cxnSp>
        <p:nvCxnSpPr>
          <p:cNvPr id="304" name="Connecteur droit 303"/>
          <p:cNvCxnSpPr/>
          <p:nvPr/>
        </p:nvCxnSpPr>
        <p:spPr>
          <a:xfrm>
            <a:off x="11764520" y="12558809"/>
            <a:ext cx="348033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5" name="Ellipse 304"/>
          <p:cNvSpPr/>
          <p:nvPr/>
        </p:nvSpPr>
        <p:spPr>
          <a:xfrm>
            <a:off x="12110118" y="12535810"/>
            <a:ext cx="45719" cy="489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>
              <a:latin typeface="Optima"/>
              <a:cs typeface="Optima"/>
            </a:endParaRPr>
          </a:p>
        </p:txBody>
      </p:sp>
      <p:cxnSp>
        <p:nvCxnSpPr>
          <p:cNvPr id="306" name="Connecteur droit 305"/>
          <p:cNvCxnSpPr/>
          <p:nvPr/>
        </p:nvCxnSpPr>
        <p:spPr>
          <a:xfrm>
            <a:off x="11764520" y="12783666"/>
            <a:ext cx="348033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" name="Ellipse 306"/>
          <p:cNvSpPr/>
          <p:nvPr/>
        </p:nvSpPr>
        <p:spPr>
          <a:xfrm>
            <a:off x="12110118" y="12760667"/>
            <a:ext cx="45719" cy="489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>
              <a:latin typeface="Optima"/>
              <a:cs typeface="Optima"/>
            </a:endParaRPr>
          </a:p>
        </p:txBody>
      </p:sp>
      <p:cxnSp>
        <p:nvCxnSpPr>
          <p:cNvPr id="308" name="Connecteur droit 307"/>
          <p:cNvCxnSpPr/>
          <p:nvPr/>
        </p:nvCxnSpPr>
        <p:spPr>
          <a:xfrm flipV="1">
            <a:off x="13726586" y="12479712"/>
            <a:ext cx="410684" cy="85149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Connecteur droit 308"/>
          <p:cNvCxnSpPr>
            <a:stCxn id="322" idx="3"/>
          </p:cNvCxnSpPr>
          <p:nvPr/>
        </p:nvCxnSpPr>
        <p:spPr>
          <a:xfrm>
            <a:off x="13726586" y="12564861"/>
            <a:ext cx="410684" cy="6725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Connecteur droit 309"/>
          <p:cNvCxnSpPr/>
          <p:nvPr/>
        </p:nvCxnSpPr>
        <p:spPr>
          <a:xfrm flipV="1">
            <a:off x="13726586" y="12706211"/>
            <a:ext cx="410684" cy="7745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cteur droit 310"/>
          <p:cNvCxnSpPr/>
          <p:nvPr/>
        </p:nvCxnSpPr>
        <p:spPr>
          <a:xfrm>
            <a:off x="13726586" y="12783666"/>
            <a:ext cx="410684" cy="7494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Connecteur droit 311"/>
          <p:cNvCxnSpPr/>
          <p:nvPr/>
        </p:nvCxnSpPr>
        <p:spPr>
          <a:xfrm flipV="1">
            <a:off x="13969037" y="12510865"/>
            <a:ext cx="0" cy="9232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3" name="Triangle isocèle 312"/>
          <p:cNvSpPr/>
          <p:nvPr/>
        </p:nvSpPr>
        <p:spPr>
          <a:xfrm rot="16200000">
            <a:off x="13816667" y="12667796"/>
            <a:ext cx="73314" cy="23144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>
              <a:latin typeface="Optima"/>
              <a:cs typeface="Optima"/>
            </a:endParaRPr>
          </a:p>
        </p:txBody>
      </p:sp>
      <p:sp>
        <p:nvSpPr>
          <p:cNvPr id="314" name="ZoneTexte 313"/>
          <p:cNvSpPr txBox="1"/>
          <p:nvPr/>
        </p:nvSpPr>
        <p:spPr>
          <a:xfrm>
            <a:off x="11240243" y="12407953"/>
            <a:ext cx="533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latin typeface="Optima"/>
                <a:cs typeface="Optima"/>
              </a:rPr>
              <a:t>Key: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11152590" y="13202074"/>
            <a:ext cx="5207783" cy="37829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>
            <a:outerShdw blurRad="95250" dist="38100" dir="8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>
              <a:latin typeface="Didot"/>
              <a:cs typeface="Didot"/>
            </a:endParaRPr>
          </a:p>
        </p:txBody>
      </p:sp>
      <p:sp>
        <p:nvSpPr>
          <p:cNvPr id="316" name="ZoneTexte 315"/>
          <p:cNvSpPr txBox="1"/>
          <p:nvPr/>
        </p:nvSpPr>
        <p:spPr>
          <a:xfrm>
            <a:off x="11186918" y="1322856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Wingdings 2" charset="2"/>
                <a:cs typeface="Wingdings 2" charset="2"/>
              </a:rPr>
              <a:t>j</a:t>
            </a:r>
            <a:endParaRPr lang="fr-FR" sz="1300" b="1" dirty="0">
              <a:latin typeface="Wingdings 2" charset="2"/>
              <a:cs typeface="Wingdings 2" charset="2"/>
            </a:endParaRPr>
          </a:p>
        </p:txBody>
      </p:sp>
      <p:sp>
        <p:nvSpPr>
          <p:cNvPr id="317" name="ZoneTexte 316"/>
          <p:cNvSpPr txBox="1"/>
          <p:nvPr/>
        </p:nvSpPr>
        <p:spPr>
          <a:xfrm>
            <a:off x="12564261" y="1325322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318" name="ZoneTexte 317"/>
          <p:cNvSpPr txBox="1"/>
          <p:nvPr/>
        </p:nvSpPr>
        <p:spPr>
          <a:xfrm>
            <a:off x="13731726" y="1323899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Wingdings 2" charset="2"/>
                <a:cs typeface="Wingdings 2" charset="2"/>
              </a:rPr>
              <a:t>l</a:t>
            </a:r>
            <a:endParaRPr lang="fr-FR" sz="1400" b="1" dirty="0">
              <a:latin typeface="Wingdings 2" charset="2"/>
              <a:cs typeface="Wingdings 2" charset="2"/>
            </a:endParaRPr>
          </a:p>
        </p:txBody>
      </p:sp>
      <p:sp>
        <p:nvSpPr>
          <p:cNvPr id="319" name="ZoneTexte 318"/>
          <p:cNvSpPr txBox="1"/>
          <p:nvPr/>
        </p:nvSpPr>
        <p:spPr>
          <a:xfrm>
            <a:off x="11390785" y="13238994"/>
            <a:ext cx="923853" cy="285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 smtClean="0">
                <a:latin typeface="Optima"/>
                <a:cs typeface="Optima"/>
              </a:rPr>
              <a:t>Classical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320" name="ZoneTexte 319"/>
          <p:cNvSpPr txBox="1"/>
          <p:nvPr/>
        </p:nvSpPr>
        <p:spPr>
          <a:xfrm>
            <a:off x="12776327" y="13261215"/>
            <a:ext cx="923853" cy="285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latin typeface="Optima"/>
                <a:cs typeface="Optima"/>
              </a:rPr>
              <a:t>UML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321" name="ZoneTexte 320"/>
          <p:cNvSpPr txBox="1"/>
          <p:nvPr/>
        </p:nvSpPr>
        <p:spPr>
          <a:xfrm>
            <a:off x="13932974" y="13246446"/>
            <a:ext cx="923853" cy="285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latin typeface="Optima"/>
                <a:cs typeface="Optima"/>
              </a:rPr>
              <a:t>Rhapsody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322" name="ZoneTexte 321"/>
          <p:cNvSpPr txBox="1"/>
          <p:nvPr/>
        </p:nvSpPr>
        <p:spPr>
          <a:xfrm>
            <a:off x="12189740" y="12426361"/>
            <a:ext cx="1536846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Optima"/>
                <a:cs typeface="Optima"/>
              </a:rPr>
              <a:t>Mandatory</a:t>
            </a:r>
            <a:r>
              <a:rPr lang="fr-FR" sz="1200" dirty="0" smtClean="0">
                <a:latin typeface="Optima"/>
                <a:cs typeface="Optima"/>
              </a:rPr>
              <a:t> </a:t>
            </a:r>
            <a:r>
              <a:rPr lang="fr-FR" sz="1200" dirty="0" err="1" smtClean="0">
                <a:latin typeface="Optima"/>
                <a:cs typeface="Optima"/>
              </a:rPr>
              <a:t>feature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323" name="ZoneTexte 322"/>
          <p:cNvSpPr txBox="1"/>
          <p:nvPr/>
        </p:nvSpPr>
        <p:spPr>
          <a:xfrm>
            <a:off x="12189130" y="12646553"/>
            <a:ext cx="1536846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Optima"/>
                <a:cs typeface="Optima"/>
              </a:rPr>
              <a:t>Optional</a:t>
            </a:r>
            <a:r>
              <a:rPr lang="fr-FR" sz="1200" dirty="0" smtClean="0">
                <a:latin typeface="Optima"/>
                <a:cs typeface="Optima"/>
              </a:rPr>
              <a:t> </a:t>
            </a:r>
            <a:r>
              <a:rPr lang="fr-FR" sz="1200" dirty="0" err="1" smtClean="0">
                <a:latin typeface="Optima"/>
                <a:cs typeface="Optima"/>
              </a:rPr>
              <a:t>feature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324" name="ZoneTexte 323"/>
          <p:cNvSpPr txBox="1"/>
          <p:nvPr/>
        </p:nvSpPr>
        <p:spPr>
          <a:xfrm>
            <a:off x="14137270" y="12403351"/>
            <a:ext cx="2407022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Alternative features (XOR)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325" name="ZoneTexte 324"/>
          <p:cNvSpPr txBox="1"/>
          <p:nvPr/>
        </p:nvSpPr>
        <p:spPr>
          <a:xfrm>
            <a:off x="14135646" y="12652861"/>
            <a:ext cx="1982591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Inclusive features (OR)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8141528" y="11525988"/>
            <a:ext cx="806864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Junction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3089673" y="9265921"/>
            <a:ext cx="1190116" cy="209191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Imperative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328" name="Rectangle 327"/>
          <p:cNvSpPr/>
          <p:nvPr/>
        </p:nvSpPr>
        <p:spPr>
          <a:xfrm>
            <a:off x="1802226" y="9261095"/>
            <a:ext cx="1190116" cy="209191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Constraints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329" name="Connecteur droit 328"/>
          <p:cNvCxnSpPr>
            <a:stCxn id="327" idx="0"/>
            <a:endCxn id="272" idx="2"/>
          </p:cNvCxnSpPr>
          <p:nvPr/>
        </p:nvCxnSpPr>
        <p:spPr>
          <a:xfrm flipV="1">
            <a:off x="3684731" y="8887188"/>
            <a:ext cx="2229133" cy="378733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Connecteur droit 329"/>
          <p:cNvCxnSpPr>
            <a:stCxn id="328" idx="0"/>
            <a:endCxn id="272" idx="2"/>
          </p:cNvCxnSpPr>
          <p:nvPr/>
        </p:nvCxnSpPr>
        <p:spPr>
          <a:xfrm flipV="1">
            <a:off x="2397284" y="8887188"/>
            <a:ext cx="3516580" cy="373907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1" name="Ellipse 330"/>
          <p:cNvSpPr/>
          <p:nvPr/>
        </p:nvSpPr>
        <p:spPr>
          <a:xfrm>
            <a:off x="7386658" y="9265921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332" name="Ellipse 331"/>
          <p:cNvSpPr/>
          <p:nvPr/>
        </p:nvSpPr>
        <p:spPr>
          <a:xfrm>
            <a:off x="4984464" y="9231600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333" name="Ellipse 332"/>
          <p:cNvSpPr/>
          <p:nvPr/>
        </p:nvSpPr>
        <p:spPr>
          <a:xfrm>
            <a:off x="3656222" y="9222938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334" name="Ellipse 333"/>
          <p:cNvSpPr/>
          <p:nvPr/>
        </p:nvSpPr>
        <p:spPr>
          <a:xfrm>
            <a:off x="2362216" y="9227764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335" name="ZoneTexte 334"/>
          <p:cNvSpPr txBox="1"/>
          <p:nvPr/>
        </p:nvSpPr>
        <p:spPr>
          <a:xfrm>
            <a:off x="1920921" y="12340301"/>
            <a:ext cx="1271642" cy="29238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300" b="1" dirty="0" err="1" smtClean="0">
                <a:latin typeface="Optima"/>
                <a:cs typeface="Optima"/>
              </a:rPr>
              <a:t>Constraints</a:t>
            </a:r>
            <a:r>
              <a:rPr lang="fr-FR" sz="1300" b="1" dirty="0" smtClean="0">
                <a:latin typeface="Optima"/>
                <a:cs typeface="Optima"/>
              </a:rPr>
              <a:t>:</a:t>
            </a:r>
            <a:endParaRPr lang="fr-FR" sz="1300" b="1" dirty="0">
              <a:latin typeface="Optima"/>
              <a:cs typeface="Optima"/>
            </a:endParaRPr>
          </a:p>
        </p:txBody>
      </p:sp>
      <p:sp>
        <p:nvSpPr>
          <p:cNvPr id="336" name="Rectangle 335"/>
          <p:cNvSpPr/>
          <p:nvPr/>
        </p:nvSpPr>
        <p:spPr>
          <a:xfrm>
            <a:off x="3761623" y="10021360"/>
            <a:ext cx="672985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Trigger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3676925" y="11355000"/>
            <a:ext cx="540502" cy="21035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OR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338" name="ZoneTexte 337"/>
          <p:cNvSpPr txBox="1"/>
          <p:nvPr/>
        </p:nvSpPr>
        <p:spPr>
          <a:xfrm>
            <a:off x="3033528" y="12350640"/>
            <a:ext cx="6264676" cy="109260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sz="1300" dirty="0" err="1" smtClean="0">
                <a:latin typeface="Optima"/>
                <a:cs typeface="Optima"/>
              </a:rPr>
              <a:t>Effect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b="1" dirty="0" smtClean="0">
                <a:latin typeface="Optima"/>
                <a:cs typeface="Optima"/>
              </a:rPr>
              <a:t>implies</a:t>
            </a:r>
            <a:r>
              <a:rPr lang="fr-FR" sz="1300" dirty="0" smtClean="0">
                <a:latin typeface="Optima"/>
                <a:cs typeface="Optima"/>
              </a:rPr>
              <a:t> Semantics </a:t>
            </a:r>
            <a:r>
              <a:rPr lang="fr-FR" sz="1300" b="1" dirty="0" smtClean="0">
                <a:latin typeface="Optima"/>
                <a:cs typeface="Optima"/>
              </a:rPr>
              <a:t>and </a:t>
            </a:r>
            <a:r>
              <a:rPr lang="fr-FR" sz="1300" dirty="0" err="1" smtClean="0">
                <a:latin typeface="Optima"/>
                <a:cs typeface="Optima"/>
              </a:rPr>
              <a:t>EffectSchedule</a:t>
            </a:r>
            <a:endParaRPr lang="fr-FR" sz="1300" dirty="0" smtClean="0">
              <a:latin typeface="Optima"/>
              <a:cs typeface="Optima"/>
            </a:endParaRPr>
          </a:p>
          <a:p>
            <a:pPr marL="342900" indent="-342900">
              <a:buAutoNum type="arabicPeriod"/>
            </a:pPr>
            <a:r>
              <a:rPr lang="fr-FR" sz="1300" dirty="0" err="1" smtClean="0">
                <a:latin typeface="Optima"/>
                <a:cs typeface="Optima"/>
              </a:rPr>
              <a:t>CompositeStates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b="1" dirty="0" smtClean="0">
                <a:latin typeface="Optima"/>
                <a:cs typeface="Optima"/>
              </a:rPr>
              <a:t>implies</a:t>
            </a:r>
            <a:r>
              <a:rPr lang="fr-FR" sz="1300" dirty="0" smtClean="0">
                <a:latin typeface="Optima"/>
                <a:cs typeface="Optima"/>
              </a:rPr>
              <a:t> Semantics </a:t>
            </a:r>
            <a:r>
              <a:rPr lang="fr-FR" sz="1300" b="1" dirty="0" smtClean="0">
                <a:latin typeface="Optima"/>
                <a:cs typeface="Optima"/>
              </a:rPr>
              <a:t>and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dirty="0" err="1" smtClean="0">
                <a:latin typeface="Optima"/>
                <a:cs typeface="Optima"/>
              </a:rPr>
              <a:t>TransitionPriority</a:t>
            </a:r>
            <a:endParaRPr lang="fr-FR" sz="1300" dirty="0">
              <a:latin typeface="Optima"/>
              <a:cs typeface="Optima"/>
            </a:endParaRPr>
          </a:p>
          <a:p>
            <a:pPr marL="342900" indent="-342900">
              <a:buAutoNum type="arabicPeriod"/>
            </a:pPr>
            <a:r>
              <a:rPr lang="fr-FR" sz="1300" dirty="0" err="1" smtClean="0">
                <a:latin typeface="Optima"/>
                <a:cs typeface="Optima"/>
              </a:rPr>
              <a:t>History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b="1" dirty="0" smtClean="0">
                <a:latin typeface="Optima"/>
                <a:cs typeface="Optima"/>
              </a:rPr>
              <a:t>implies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dirty="0" err="1" smtClean="0">
                <a:latin typeface="Optima"/>
                <a:cs typeface="Optima"/>
              </a:rPr>
              <a:t>CompositeStates</a:t>
            </a:r>
            <a:endParaRPr lang="fr-FR" sz="1300" dirty="0">
              <a:latin typeface="Optima"/>
              <a:cs typeface="Optima"/>
            </a:endParaRPr>
          </a:p>
          <a:p>
            <a:pPr marL="342900" indent="-342900">
              <a:buAutoNum type="arabicPeriod"/>
            </a:pPr>
            <a:r>
              <a:rPr lang="fr-FR" sz="1300" dirty="0" smtClean="0">
                <a:latin typeface="Optima"/>
                <a:cs typeface="Optima"/>
              </a:rPr>
              <a:t>Junction </a:t>
            </a:r>
            <a:r>
              <a:rPr lang="fr-FR" sz="1300" b="1" dirty="0" smtClean="0">
                <a:latin typeface="Optima"/>
                <a:cs typeface="Optima"/>
              </a:rPr>
              <a:t>implies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dirty="0" err="1" smtClean="0">
                <a:latin typeface="Optima"/>
                <a:cs typeface="Optima"/>
              </a:rPr>
              <a:t>JunctionDefinition</a:t>
            </a:r>
            <a:endParaRPr lang="fr-FR" sz="1300" dirty="0">
              <a:latin typeface="Optima"/>
              <a:cs typeface="Optima"/>
            </a:endParaRPr>
          </a:p>
          <a:p>
            <a:pPr marL="342900" indent="-342900">
              <a:buAutoNum type="arabicPeriod"/>
            </a:pPr>
            <a:r>
              <a:rPr lang="fr-FR" sz="1300" dirty="0" err="1" smtClean="0">
                <a:latin typeface="Optima"/>
                <a:cs typeface="Optima"/>
              </a:rPr>
              <a:t>JunctionDefinition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b="1" dirty="0">
                <a:latin typeface="Optima"/>
                <a:cs typeface="Optima"/>
              </a:rPr>
              <a:t>implies</a:t>
            </a:r>
            <a:r>
              <a:rPr lang="fr-FR" sz="1300" dirty="0">
                <a:latin typeface="Optima"/>
                <a:cs typeface="Optima"/>
              </a:rPr>
              <a:t> </a:t>
            </a:r>
            <a:r>
              <a:rPr lang="fr-FR" sz="1300" dirty="0" smtClean="0">
                <a:latin typeface="Optima"/>
                <a:cs typeface="Optima"/>
              </a:rPr>
              <a:t>Junction</a:t>
            </a:r>
            <a:endParaRPr lang="fr-FR" sz="1300" dirty="0">
              <a:latin typeface="Optima"/>
              <a:cs typeface="Optima"/>
            </a:endParaRPr>
          </a:p>
        </p:txBody>
      </p:sp>
      <p:sp>
        <p:nvSpPr>
          <p:cNvPr id="339" name="ZoneTexte 338"/>
          <p:cNvSpPr txBox="1"/>
          <p:nvPr/>
        </p:nvSpPr>
        <p:spPr>
          <a:xfrm>
            <a:off x="15022482" y="1323320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Wingdings 2" charset="2"/>
                <a:cs typeface="Wingdings 2" charset="2"/>
              </a:rPr>
              <a:t>m</a:t>
            </a:r>
            <a:endParaRPr lang="fr-FR" sz="1400" b="1" dirty="0">
              <a:latin typeface="Wingdings 2" charset="2"/>
              <a:cs typeface="Wingdings 2" charset="2"/>
            </a:endParaRPr>
          </a:p>
        </p:txBody>
      </p:sp>
      <p:sp>
        <p:nvSpPr>
          <p:cNvPr id="340" name="ZoneTexte 339"/>
          <p:cNvSpPr txBox="1"/>
          <p:nvPr/>
        </p:nvSpPr>
        <p:spPr>
          <a:xfrm>
            <a:off x="15223730" y="13240658"/>
            <a:ext cx="923853" cy="285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 smtClean="0">
                <a:latin typeface="Optima"/>
                <a:cs typeface="Optima"/>
              </a:rPr>
              <a:t>Stateflow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341" name="ZoneTexte 340"/>
          <p:cNvSpPr txBox="1"/>
          <p:nvPr/>
        </p:nvSpPr>
        <p:spPr>
          <a:xfrm>
            <a:off x="14605381" y="10716833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Wingdings 2" charset="2"/>
                <a:cs typeface="Wingdings 2" charset="2"/>
              </a:rPr>
              <a:t>m</a:t>
            </a:r>
            <a:endParaRPr lang="fr-FR" sz="1400" b="1" dirty="0">
              <a:latin typeface="Wingdings 2" charset="2"/>
              <a:cs typeface="Wingdings 2" charset="2"/>
            </a:endParaRPr>
          </a:p>
        </p:txBody>
      </p:sp>
      <p:sp>
        <p:nvSpPr>
          <p:cNvPr id="342" name="ZoneTexte 341"/>
          <p:cNvSpPr txBox="1"/>
          <p:nvPr/>
        </p:nvSpPr>
        <p:spPr>
          <a:xfrm>
            <a:off x="12827803" y="1100442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Wingdings 2" charset="2"/>
                <a:cs typeface="Wingdings 2" charset="2"/>
              </a:rPr>
              <a:t>m</a:t>
            </a:r>
            <a:endParaRPr lang="fr-FR" sz="1400" b="1" dirty="0">
              <a:latin typeface="Wingdings 2" charset="2"/>
              <a:cs typeface="Wingdings 2" charset="2"/>
            </a:endParaRPr>
          </a:p>
        </p:txBody>
      </p:sp>
      <p:sp>
        <p:nvSpPr>
          <p:cNvPr id="343" name="ZoneTexte 342"/>
          <p:cNvSpPr txBox="1"/>
          <p:nvPr/>
        </p:nvSpPr>
        <p:spPr>
          <a:xfrm>
            <a:off x="10881175" y="1028421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Wingdings 2" charset="2"/>
                <a:cs typeface="Wingdings 2" charset="2"/>
              </a:rPr>
              <a:t>m</a:t>
            </a:r>
            <a:endParaRPr lang="fr-FR" sz="1400" b="1" dirty="0">
              <a:latin typeface="Wingdings 2" charset="2"/>
              <a:cs typeface="Wingdings 2" charset="2"/>
            </a:endParaRPr>
          </a:p>
        </p:txBody>
      </p:sp>
      <p:sp>
        <p:nvSpPr>
          <p:cNvPr id="344" name="ZoneTexte 343"/>
          <p:cNvSpPr txBox="1"/>
          <p:nvPr/>
        </p:nvSpPr>
        <p:spPr>
          <a:xfrm>
            <a:off x="3119146" y="1029253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Wingdings 2" charset="2"/>
                <a:cs typeface="Wingdings 2" charset="2"/>
              </a:rPr>
              <a:t>m</a:t>
            </a:r>
            <a:endParaRPr lang="fr-FR" sz="1400" b="1" dirty="0">
              <a:latin typeface="Wingdings 2" charset="2"/>
              <a:cs typeface="Wingdings 2" charset="2"/>
            </a:endParaRPr>
          </a:p>
        </p:txBody>
      </p:sp>
      <p:sp>
        <p:nvSpPr>
          <p:cNvPr id="345" name="ZoneTexte 344"/>
          <p:cNvSpPr txBox="1"/>
          <p:nvPr/>
        </p:nvSpPr>
        <p:spPr>
          <a:xfrm>
            <a:off x="4150949" y="10425653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Wingdings 2" charset="2"/>
                <a:cs typeface="Wingdings 2" charset="2"/>
              </a:rPr>
              <a:t>m</a:t>
            </a:r>
            <a:endParaRPr lang="fr-FR" sz="1400" b="1" dirty="0">
              <a:latin typeface="Wingdings 2" charset="2"/>
              <a:cs typeface="Wingdings 2" charset="2"/>
            </a:endParaRPr>
          </a:p>
        </p:txBody>
      </p:sp>
      <p:sp>
        <p:nvSpPr>
          <p:cNvPr id="346" name="ZoneTexte 345"/>
          <p:cNvSpPr txBox="1"/>
          <p:nvPr/>
        </p:nvSpPr>
        <p:spPr>
          <a:xfrm>
            <a:off x="5418116" y="1106038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347" name="ZoneTexte 346"/>
          <p:cNvSpPr txBox="1"/>
          <p:nvPr/>
        </p:nvSpPr>
        <p:spPr>
          <a:xfrm>
            <a:off x="5565434" y="11060067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348" name="ZoneTexte 347"/>
          <p:cNvSpPr txBox="1"/>
          <p:nvPr/>
        </p:nvSpPr>
        <p:spPr>
          <a:xfrm>
            <a:off x="5418116" y="1121094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349" name="ZoneTexte 348"/>
          <p:cNvSpPr txBox="1"/>
          <p:nvPr/>
        </p:nvSpPr>
        <p:spPr>
          <a:xfrm>
            <a:off x="5564504" y="1121013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Wingdings 2" charset="2"/>
                <a:cs typeface="Wingdings 2" charset="2"/>
              </a:rPr>
              <a:t>m</a:t>
            </a:r>
            <a:endParaRPr lang="fr-FR" sz="1400" b="1" dirty="0">
              <a:latin typeface="Wingdings 2" charset="2"/>
              <a:cs typeface="Wingdings 2" charset="2"/>
            </a:endParaRPr>
          </a:p>
        </p:txBody>
      </p:sp>
      <p:sp>
        <p:nvSpPr>
          <p:cNvPr id="350" name="ZoneTexte 349"/>
          <p:cNvSpPr txBox="1"/>
          <p:nvPr/>
        </p:nvSpPr>
        <p:spPr>
          <a:xfrm>
            <a:off x="5990824" y="1105169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351" name="ZoneTexte 350"/>
          <p:cNvSpPr txBox="1"/>
          <p:nvPr/>
        </p:nvSpPr>
        <p:spPr>
          <a:xfrm>
            <a:off x="6138142" y="11051378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352" name="ZoneTexte 351"/>
          <p:cNvSpPr txBox="1"/>
          <p:nvPr/>
        </p:nvSpPr>
        <p:spPr>
          <a:xfrm>
            <a:off x="5990824" y="11202252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353" name="ZoneTexte 352"/>
          <p:cNvSpPr txBox="1"/>
          <p:nvPr/>
        </p:nvSpPr>
        <p:spPr>
          <a:xfrm>
            <a:off x="6137212" y="1120144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Wingdings 2" charset="2"/>
                <a:cs typeface="Wingdings 2" charset="2"/>
              </a:rPr>
              <a:t>m</a:t>
            </a:r>
            <a:endParaRPr lang="fr-FR" sz="1400" b="1" dirty="0">
              <a:latin typeface="Wingdings 2" charset="2"/>
              <a:cs typeface="Wingdings 2" charset="2"/>
            </a:endParaRPr>
          </a:p>
        </p:txBody>
      </p:sp>
      <p:sp>
        <p:nvSpPr>
          <p:cNvPr id="354" name="ZoneTexte 353"/>
          <p:cNvSpPr txBox="1"/>
          <p:nvPr/>
        </p:nvSpPr>
        <p:spPr>
          <a:xfrm>
            <a:off x="5093698" y="10290967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355" name="ZoneTexte 354"/>
          <p:cNvSpPr txBox="1"/>
          <p:nvPr/>
        </p:nvSpPr>
        <p:spPr>
          <a:xfrm>
            <a:off x="4934276" y="10284772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356" name="ZoneTexte 355"/>
          <p:cNvSpPr txBox="1"/>
          <p:nvPr/>
        </p:nvSpPr>
        <p:spPr>
          <a:xfrm>
            <a:off x="5251756" y="10294673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357" name="ZoneTexte 356"/>
          <p:cNvSpPr txBox="1"/>
          <p:nvPr/>
        </p:nvSpPr>
        <p:spPr>
          <a:xfrm>
            <a:off x="5406277" y="1029624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Wingdings 2" charset="2"/>
                <a:cs typeface="Wingdings 2" charset="2"/>
              </a:rPr>
              <a:t>m</a:t>
            </a:r>
            <a:endParaRPr lang="fr-FR" sz="1400" b="1" dirty="0">
              <a:latin typeface="Wingdings 2" charset="2"/>
              <a:cs typeface="Wingdings 2" charset="2"/>
            </a:endParaRPr>
          </a:p>
        </p:txBody>
      </p:sp>
      <p:sp>
        <p:nvSpPr>
          <p:cNvPr id="358" name="Ellipse 357"/>
          <p:cNvSpPr/>
          <p:nvPr/>
        </p:nvSpPr>
        <p:spPr>
          <a:xfrm>
            <a:off x="4060316" y="9983203"/>
            <a:ext cx="75600" cy="763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359" name="ZoneTexte 358"/>
          <p:cNvSpPr txBox="1"/>
          <p:nvPr/>
        </p:nvSpPr>
        <p:spPr>
          <a:xfrm>
            <a:off x="7446698" y="1173954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360" name="ZoneTexte 359"/>
          <p:cNvSpPr txBox="1"/>
          <p:nvPr/>
        </p:nvSpPr>
        <p:spPr>
          <a:xfrm>
            <a:off x="7594016" y="1173922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361" name="ZoneTexte 360"/>
          <p:cNvSpPr txBox="1"/>
          <p:nvPr/>
        </p:nvSpPr>
        <p:spPr>
          <a:xfrm>
            <a:off x="7446698" y="11890098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362" name="ZoneTexte 361"/>
          <p:cNvSpPr txBox="1"/>
          <p:nvPr/>
        </p:nvSpPr>
        <p:spPr>
          <a:xfrm>
            <a:off x="7593086" y="1188929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Wingdings 2" charset="2"/>
                <a:cs typeface="Wingdings 2" charset="2"/>
              </a:rPr>
              <a:t>m</a:t>
            </a:r>
            <a:endParaRPr lang="fr-FR" sz="1400" b="1" dirty="0">
              <a:latin typeface="Wingdings 2" charset="2"/>
              <a:cs typeface="Wingdings 2" charset="2"/>
            </a:endParaRPr>
          </a:p>
        </p:txBody>
      </p:sp>
      <p:sp>
        <p:nvSpPr>
          <p:cNvPr id="363" name="ZoneTexte 362"/>
          <p:cNvSpPr txBox="1"/>
          <p:nvPr/>
        </p:nvSpPr>
        <p:spPr>
          <a:xfrm>
            <a:off x="8344610" y="11819320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364" name="ZoneTexte 363"/>
          <p:cNvSpPr txBox="1"/>
          <p:nvPr/>
        </p:nvSpPr>
        <p:spPr>
          <a:xfrm>
            <a:off x="8491928" y="11819003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365" name="ZoneTexte 364"/>
          <p:cNvSpPr txBox="1"/>
          <p:nvPr/>
        </p:nvSpPr>
        <p:spPr>
          <a:xfrm>
            <a:off x="8344610" y="11969877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366" name="ZoneTexte 365"/>
          <p:cNvSpPr txBox="1"/>
          <p:nvPr/>
        </p:nvSpPr>
        <p:spPr>
          <a:xfrm>
            <a:off x="8490998" y="11969070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Wingdings 2" charset="2"/>
                <a:cs typeface="Wingdings 2" charset="2"/>
              </a:rPr>
              <a:t>m</a:t>
            </a:r>
            <a:endParaRPr lang="fr-FR" sz="1400" b="1" dirty="0">
              <a:latin typeface="Wingdings 2" charset="2"/>
              <a:cs typeface="Wingdings 2" charset="2"/>
            </a:endParaRPr>
          </a:p>
        </p:txBody>
      </p:sp>
      <p:sp>
        <p:nvSpPr>
          <p:cNvPr id="367" name="Rectangle 366"/>
          <p:cNvSpPr/>
          <p:nvPr/>
        </p:nvSpPr>
        <p:spPr>
          <a:xfrm>
            <a:off x="8783928" y="10483125"/>
            <a:ext cx="1028552" cy="321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Conditional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368" name="ZoneTexte 367"/>
          <p:cNvSpPr txBox="1"/>
          <p:nvPr/>
        </p:nvSpPr>
        <p:spPr>
          <a:xfrm>
            <a:off x="9291608" y="10763548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cxnSp>
        <p:nvCxnSpPr>
          <p:cNvPr id="369" name="Connecteur droit 368"/>
          <p:cNvCxnSpPr>
            <a:stCxn id="367" idx="0"/>
            <a:endCxn id="250" idx="2"/>
          </p:cNvCxnSpPr>
          <p:nvPr/>
        </p:nvCxnSpPr>
        <p:spPr>
          <a:xfrm flipH="1" flipV="1">
            <a:off x="7435974" y="10183876"/>
            <a:ext cx="1862230" cy="299249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0" name="ZoneTexte 369"/>
          <p:cNvSpPr txBox="1"/>
          <p:nvPr/>
        </p:nvSpPr>
        <p:spPr>
          <a:xfrm>
            <a:off x="9442093" y="10763462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371" name="ZoneTexte 370"/>
          <p:cNvSpPr txBox="1"/>
          <p:nvPr/>
        </p:nvSpPr>
        <p:spPr>
          <a:xfrm>
            <a:off x="8705851" y="11183527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372" name="Rectangle 371"/>
          <p:cNvSpPr/>
          <p:nvPr/>
        </p:nvSpPr>
        <p:spPr>
          <a:xfrm>
            <a:off x="15104163" y="9495204"/>
            <a:ext cx="1019347" cy="36150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>
                <a:solidFill>
                  <a:schemeClr val="bg1">
                    <a:lumMod val="85000"/>
                  </a:schemeClr>
                </a:solidFill>
                <a:latin typeface="Optima"/>
                <a:cs typeface="Optima"/>
              </a:rPr>
              <a:t>Junction</a:t>
            </a:r>
          </a:p>
          <a:p>
            <a:pPr algn="ctr"/>
            <a:r>
              <a:rPr lang="fr-FR" sz="1100" i="1" dirty="0" err="1" smtClean="0">
                <a:solidFill>
                  <a:schemeClr val="bg1">
                    <a:lumMod val="85000"/>
                  </a:schemeClr>
                </a:solidFill>
                <a:latin typeface="Optima"/>
                <a:cs typeface="Optima"/>
              </a:rPr>
              <a:t>Definition</a:t>
            </a:r>
            <a:endParaRPr lang="fr-FR" sz="1100" i="1" dirty="0">
              <a:solidFill>
                <a:schemeClr val="bg1">
                  <a:lumMod val="85000"/>
                </a:schemeClr>
              </a:solidFill>
              <a:latin typeface="Optima"/>
              <a:cs typeface="Optima"/>
            </a:endParaRPr>
          </a:p>
        </p:txBody>
      </p:sp>
      <p:sp>
        <p:nvSpPr>
          <p:cNvPr id="373" name="Rectangle 372"/>
          <p:cNvSpPr/>
          <p:nvPr/>
        </p:nvSpPr>
        <p:spPr>
          <a:xfrm>
            <a:off x="14628669" y="11070956"/>
            <a:ext cx="1061436" cy="236339"/>
          </a:xfrm>
          <a:prstGeom prst="rect">
            <a:avLst/>
          </a:prstGeom>
          <a:solidFill>
            <a:srgbClr val="FFFFFF"/>
          </a:solidFill>
          <a:ln w="3175" cmpd="sng">
            <a:solidFill>
              <a:srgbClr val="D9D9D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err="1" smtClean="0">
                <a:solidFill>
                  <a:srgbClr val="D9D9D9"/>
                </a:solidFill>
                <a:latin typeface="Optima"/>
                <a:cs typeface="Optima"/>
              </a:rPr>
              <a:t>EventsOwner</a:t>
            </a:r>
            <a:endParaRPr lang="fr-FR" sz="1100" i="1" dirty="0">
              <a:solidFill>
                <a:srgbClr val="D9D9D9"/>
              </a:solidFill>
              <a:latin typeface="Optima"/>
              <a:cs typeface="Optima"/>
            </a:endParaRPr>
          </a:p>
        </p:txBody>
      </p:sp>
      <p:sp>
        <p:nvSpPr>
          <p:cNvPr id="374" name="Rectangle 373"/>
          <p:cNvSpPr/>
          <p:nvPr/>
        </p:nvSpPr>
        <p:spPr>
          <a:xfrm>
            <a:off x="15613837" y="10348529"/>
            <a:ext cx="1245091" cy="390326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bg1">
                    <a:lumMod val="85000"/>
                  </a:schemeClr>
                </a:solidFill>
                <a:latin typeface="Optima"/>
                <a:cs typeface="Optima"/>
              </a:rPr>
              <a:t>MultipleOuting</a:t>
            </a:r>
            <a:endParaRPr lang="fr-FR" sz="1100" dirty="0" smtClean="0">
              <a:solidFill>
                <a:schemeClr val="bg1">
                  <a:lumMod val="85000"/>
                </a:schemeClr>
              </a:solidFill>
              <a:latin typeface="Optima"/>
              <a:cs typeface="Optima"/>
            </a:endParaRPr>
          </a:p>
          <a:p>
            <a:pPr algn="ctr"/>
            <a:r>
              <a:rPr lang="fr-FR" sz="1100" dirty="0" smtClean="0">
                <a:solidFill>
                  <a:schemeClr val="bg1">
                    <a:lumMod val="85000"/>
                  </a:schemeClr>
                </a:solidFill>
                <a:latin typeface="Optima"/>
                <a:cs typeface="Optima"/>
              </a:rPr>
              <a:t>Transitions</a:t>
            </a:r>
            <a:endParaRPr lang="fr-FR" sz="1100" dirty="0">
              <a:solidFill>
                <a:schemeClr val="bg1">
                  <a:lumMod val="85000"/>
                </a:schemeClr>
              </a:solidFill>
              <a:latin typeface="Optima"/>
              <a:cs typeface="Optima"/>
            </a:endParaRPr>
          </a:p>
        </p:txBody>
      </p:sp>
      <p:cxnSp>
        <p:nvCxnSpPr>
          <p:cNvPr id="375" name="Connecteur droit 374"/>
          <p:cNvCxnSpPr>
            <a:stCxn id="373" idx="0"/>
            <a:endCxn id="372" idx="2"/>
          </p:cNvCxnSpPr>
          <p:nvPr/>
        </p:nvCxnSpPr>
        <p:spPr>
          <a:xfrm flipV="1">
            <a:off x="15159387" y="9856707"/>
            <a:ext cx="454450" cy="121424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Connecteur droit 375"/>
          <p:cNvCxnSpPr>
            <a:stCxn id="374" idx="0"/>
            <a:endCxn id="372" idx="2"/>
          </p:cNvCxnSpPr>
          <p:nvPr/>
        </p:nvCxnSpPr>
        <p:spPr>
          <a:xfrm flipH="1" flipV="1">
            <a:off x="15613837" y="9856707"/>
            <a:ext cx="622546" cy="491822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7" name="Rectangle 376"/>
          <p:cNvSpPr/>
          <p:nvPr/>
        </p:nvSpPr>
        <p:spPr>
          <a:xfrm>
            <a:off x="14222087" y="11662342"/>
            <a:ext cx="881915" cy="381630"/>
          </a:xfrm>
          <a:prstGeom prst="rect">
            <a:avLst/>
          </a:prstGeom>
          <a:solidFill>
            <a:srgbClr val="FFFFFF"/>
          </a:solidFill>
          <a:ln w="3175" cmpd="sng">
            <a:solidFill>
              <a:srgbClr val="D9D9D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rgbClr val="D9D9D9"/>
                </a:solidFill>
                <a:latin typeface="Optima"/>
                <a:cs typeface="Optima"/>
              </a:rPr>
              <a:t>Incoming</a:t>
            </a:r>
            <a:endParaRPr lang="fr-FR" sz="1100" dirty="0" smtClean="0">
              <a:solidFill>
                <a:srgbClr val="D9D9D9"/>
              </a:solidFill>
              <a:latin typeface="Optima"/>
              <a:cs typeface="Optima"/>
            </a:endParaRPr>
          </a:p>
          <a:p>
            <a:pPr algn="ctr"/>
            <a:r>
              <a:rPr lang="fr-FR" sz="1100" dirty="0" smtClean="0">
                <a:solidFill>
                  <a:srgbClr val="D9D9D9"/>
                </a:solidFill>
                <a:latin typeface="Optima"/>
                <a:cs typeface="Optima"/>
              </a:rPr>
              <a:t>Transitions</a:t>
            </a:r>
            <a:endParaRPr lang="fr-FR" sz="1100" dirty="0">
              <a:solidFill>
                <a:srgbClr val="D9D9D9"/>
              </a:solidFill>
              <a:latin typeface="Optima"/>
              <a:cs typeface="Optima"/>
            </a:endParaRPr>
          </a:p>
        </p:txBody>
      </p:sp>
      <p:sp>
        <p:nvSpPr>
          <p:cNvPr id="378" name="Rectangle 377"/>
          <p:cNvSpPr/>
          <p:nvPr/>
        </p:nvSpPr>
        <p:spPr>
          <a:xfrm>
            <a:off x="15233523" y="11665688"/>
            <a:ext cx="881915" cy="381630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bg1">
                    <a:lumMod val="85000"/>
                  </a:schemeClr>
                </a:solidFill>
                <a:latin typeface="Optima"/>
                <a:cs typeface="Optima"/>
              </a:rPr>
              <a:t>Outgoing</a:t>
            </a:r>
            <a:endParaRPr lang="fr-FR" sz="1100" dirty="0" smtClean="0">
              <a:solidFill>
                <a:schemeClr val="bg1">
                  <a:lumMod val="85000"/>
                </a:schemeClr>
              </a:solidFill>
              <a:latin typeface="Optima"/>
              <a:cs typeface="Optima"/>
            </a:endParaRPr>
          </a:p>
          <a:p>
            <a:pPr algn="ctr"/>
            <a:r>
              <a:rPr lang="fr-FR" sz="1100" dirty="0" smtClean="0">
                <a:solidFill>
                  <a:schemeClr val="bg1">
                    <a:lumMod val="85000"/>
                  </a:schemeClr>
                </a:solidFill>
                <a:latin typeface="Optima"/>
                <a:cs typeface="Optima"/>
              </a:rPr>
              <a:t>Transitions</a:t>
            </a:r>
            <a:endParaRPr lang="fr-FR" sz="1100" dirty="0">
              <a:solidFill>
                <a:schemeClr val="bg1">
                  <a:lumMod val="85000"/>
                </a:schemeClr>
              </a:solidFill>
              <a:latin typeface="Optima"/>
              <a:cs typeface="Optima"/>
            </a:endParaRPr>
          </a:p>
        </p:txBody>
      </p:sp>
      <p:cxnSp>
        <p:nvCxnSpPr>
          <p:cNvPr id="379" name="Connecteur droit 378"/>
          <p:cNvCxnSpPr>
            <a:stCxn id="373" idx="2"/>
            <a:endCxn id="377" idx="0"/>
          </p:cNvCxnSpPr>
          <p:nvPr/>
        </p:nvCxnSpPr>
        <p:spPr>
          <a:xfrm flipH="1">
            <a:off x="14663045" y="11307295"/>
            <a:ext cx="496342" cy="355047"/>
          </a:xfrm>
          <a:prstGeom prst="line">
            <a:avLst/>
          </a:prstGeom>
          <a:ln w="3175" cmpd="sng">
            <a:solidFill>
              <a:srgbClr val="D9D9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Connecteur droit 379"/>
          <p:cNvCxnSpPr>
            <a:stCxn id="373" idx="2"/>
            <a:endCxn id="378" idx="0"/>
          </p:cNvCxnSpPr>
          <p:nvPr/>
        </p:nvCxnSpPr>
        <p:spPr>
          <a:xfrm>
            <a:off x="15159387" y="11307295"/>
            <a:ext cx="515094" cy="358393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1" name="Forme libre 380"/>
          <p:cNvSpPr/>
          <p:nvPr/>
        </p:nvSpPr>
        <p:spPr>
          <a:xfrm rot="20229065">
            <a:off x="15103999" y="11327434"/>
            <a:ext cx="155599" cy="100329"/>
          </a:xfrm>
          <a:custGeom>
            <a:avLst/>
            <a:gdLst>
              <a:gd name="connsiteX0" fmla="*/ 0 w 178246"/>
              <a:gd name="connsiteY0" fmla="*/ 0 h 128152"/>
              <a:gd name="connsiteX1" fmla="*/ 35649 w 178246"/>
              <a:gd name="connsiteY1" fmla="*/ 115860 h 128152"/>
              <a:gd name="connsiteX2" fmla="*/ 178246 w 178246"/>
              <a:gd name="connsiteY2" fmla="*/ 124772 h 128152"/>
              <a:gd name="connsiteX0" fmla="*/ 0 w 213659"/>
              <a:gd name="connsiteY0" fmla="*/ 0 h 124151"/>
              <a:gd name="connsiteX1" fmla="*/ 35649 w 213659"/>
              <a:gd name="connsiteY1" fmla="*/ 115860 h 124151"/>
              <a:gd name="connsiteX2" fmla="*/ 213659 w 213659"/>
              <a:gd name="connsiteY2" fmla="*/ 111779 h 124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659" h="124151">
                <a:moveTo>
                  <a:pt x="0" y="0"/>
                </a:moveTo>
                <a:cubicBezTo>
                  <a:pt x="2970" y="47532"/>
                  <a:pt x="5941" y="95065"/>
                  <a:pt x="35649" y="115860"/>
                </a:cubicBezTo>
                <a:cubicBezTo>
                  <a:pt x="65357" y="136655"/>
                  <a:pt x="213659" y="111779"/>
                  <a:pt x="213659" y="111779"/>
                </a:cubicBezTo>
              </a:path>
            </a:pathLst>
          </a:cu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2" name="Ellipse 381"/>
          <p:cNvSpPr/>
          <p:nvPr/>
        </p:nvSpPr>
        <p:spPr>
          <a:xfrm>
            <a:off x="16198583" y="10307700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solidFill>
                <a:schemeClr val="bg1">
                  <a:lumMod val="85000"/>
                </a:schemeClr>
              </a:solidFill>
              <a:latin typeface="Didot"/>
              <a:cs typeface="Didot"/>
            </a:endParaRPr>
          </a:p>
        </p:txBody>
      </p:sp>
      <p:sp>
        <p:nvSpPr>
          <p:cNvPr id="383" name="ZoneTexte 382"/>
          <p:cNvSpPr txBox="1"/>
          <p:nvPr/>
        </p:nvSpPr>
        <p:spPr>
          <a:xfrm>
            <a:off x="14425166" y="11983835"/>
            <a:ext cx="2455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D9D9D9"/>
                </a:solidFill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384" name="ZoneTexte 383"/>
          <p:cNvSpPr txBox="1"/>
          <p:nvPr/>
        </p:nvSpPr>
        <p:spPr>
          <a:xfrm>
            <a:off x="14586924" y="11987974"/>
            <a:ext cx="2455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D9D9D9"/>
                </a:solidFill>
                <a:latin typeface="Wingdings 2" charset="2"/>
                <a:cs typeface="Wingdings 2" charset="2"/>
              </a:rPr>
              <a:t>m</a:t>
            </a:r>
            <a:endParaRPr lang="fr-FR" sz="1400" b="1" dirty="0">
              <a:solidFill>
                <a:srgbClr val="D9D9D9"/>
              </a:solidFill>
              <a:latin typeface="Wingdings 2" charset="2"/>
              <a:cs typeface="Wingdings 2" charset="2"/>
            </a:endParaRPr>
          </a:p>
        </p:txBody>
      </p:sp>
      <p:sp>
        <p:nvSpPr>
          <p:cNvPr id="385" name="ZoneTexte 384"/>
          <p:cNvSpPr txBox="1"/>
          <p:nvPr/>
        </p:nvSpPr>
        <p:spPr>
          <a:xfrm>
            <a:off x="15384624" y="11987974"/>
            <a:ext cx="2455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Wingdings 2" charset="2"/>
                <a:cs typeface="Wingdings 2" charset="2"/>
              </a:rPr>
              <a:t>j</a:t>
            </a:r>
            <a:endParaRPr lang="fr-FR" sz="1300" dirty="0">
              <a:solidFill>
                <a:schemeClr val="bg1">
                  <a:lumMod val="85000"/>
                </a:schemeClr>
              </a:solidFill>
              <a:latin typeface="Wingdings 2" charset="2"/>
              <a:cs typeface="Wingdings 2" charset="2"/>
            </a:endParaRPr>
          </a:p>
        </p:txBody>
      </p:sp>
      <p:sp>
        <p:nvSpPr>
          <p:cNvPr id="386" name="ZoneTexte 385"/>
          <p:cNvSpPr txBox="1"/>
          <p:nvPr/>
        </p:nvSpPr>
        <p:spPr>
          <a:xfrm>
            <a:off x="15549851" y="11988757"/>
            <a:ext cx="2455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85000"/>
                  </a:schemeClr>
                </a:solidFill>
                <a:latin typeface="Wingdings 2" charset="2"/>
                <a:cs typeface="Wingdings 2" charset="2"/>
              </a:rPr>
              <a:t>l</a:t>
            </a:r>
            <a:endParaRPr lang="fr-FR" sz="1400" dirty="0">
              <a:solidFill>
                <a:schemeClr val="bg1">
                  <a:lumMod val="85000"/>
                </a:schemeClr>
              </a:solidFill>
              <a:latin typeface="Wingdings 2" charset="2"/>
              <a:cs typeface="Wingdings 2" charset="2"/>
            </a:endParaRPr>
          </a:p>
        </p:txBody>
      </p:sp>
      <p:sp>
        <p:nvSpPr>
          <p:cNvPr id="387" name="ZoneTexte 386"/>
          <p:cNvSpPr txBox="1"/>
          <p:nvPr/>
        </p:nvSpPr>
        <p:spPr>
          <a:xfrm>
            <a:off x="15950071" y="10683897"/>
            <a:ext cx="2455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Wingdings 2" charset="2"/>
                <a:cs typeface="Wingdings 2" charset="2"/>
              </a:rPr>
              <a:t>j</a:t>
            </a:r>
            <a:endParaRPr lang="fr-FR" sz="1300" dirty="0">
              <a:solidFill>
                <a:schemeClr val="bg1">
                  <a:lumMod val="85000"/>
                </a:schemeClr>
              </a:solidFill>
              <a:latin typeface="Wingdings 2" charset="2"/>
              <a:cs typeface="Wingdings 2" charset="2"/>
            </a:endParaRPr>
          </a:p>
        </p:txBody>
      </p:sp>
      <p:sp>
        <p:nvSpPr>
          <p:cNvPr id="388" name="ZoneTexte 387"/>
          <p:cNvSpPr txBox="1"/>
          <p:nvPr/>
        </p:nvSpPr>
        <p:spPr>
          <a:xfrm>
            <a:off x="16115942" y="10682398"/>
            <a:ext cx="2455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389" name="ZoneTexte 388"/>
          <p:cNvSpPr txBox="1"/>
          <p:nvPr/>
        </p:nvSpPr>
        <p:spPr>
          <a:xfrm>
            <a:off x="16282257" y="10683626"/>
            <a:ext cx="2455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>
                    <a:lumMod val="85000"/>
                  </a:schemeClr>
                </a:solidFill>
                <a:latin typeface="Wingdings 2" charset="2"/>
                <a:cs typeface="Wingdings 2" charset="2"/>
              </a:rPr>
              <a:t>m</a:t>
            </a:r>
            <a:endParaRPr lang="fr-FR" sz="1400" b="1" dirty="0">
              <a:solidFill>
                <a:schemeClr val="bg1">
                  <a:lumMod val="85000"/>
                </a:schemeClr>
              </a:solidFill>
              <a:latin typeface="Wingdings 2" charset="2"/>
              <a:cs typeface="Wingdings 2" charset="2"/>
            </a:endParaRPr>
          </a:p>
        </p:txBody>
      </p:sp>
      <p:sp>
        <p:nvSpPr>
          <p:cNvPr id="390" name="Ellipse 389"/>
          <p:cNvSpPr/>
          <p:nvPr/>
        </p:nvSpPr>
        <p:spPr>
          <a:xfrm>
            <a:off x="15127061" y="11020361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solidFill>
                <a:schemeClr val="bg1">
                  <a:lumMod val="85000"/>
                </a:schemeClr>
              </a:solidFill>
              <a:latin typeface="Didot"/>
              <a:cs typeface="Didot"/>
            </a:endParaRPr>
          </a:p>
        </p:txBody>
      </p:sp>
      <p:cxnSp>
        <p:nvCxnSpPr>
          <p:cNvPr id="391" name="Connecteur droit 390"/>
          <p:cNvCxnSpPr>
            <a:stCxn id="372" idx="0"/>
            <a:endCxn id="215" idx="2"/>
          </p:cNvCxnSpPr>
          <p:nvPr/>
        </p:nvCxnSpPr>
        <p:spPr>
          <a:xfrm flipH="1" flipV="1">
            <a:off x="12983284" y="9122463"/>
            <a:ext cx="2630553" cy="372741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2" name="Ellipse 391"/>
          <p:cNvSpPr/>
          <p:nvPr/>
        </p:nvSpPr>
        <p:spPr>
          <a:xfrm>
            <a:off x="15554583" y="9457217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solidFill>
                <a:schemeClr val="bg1">
                  <a:lumMod val="85000"/>
                </a:schemeClr>
              </a:solidFill>
              <a:latin typeface="Didot"/>
              <a:cs typeface="Didot"/>
            </a:endParaRPr>
          </a:p>
        </p:txBody>
      </p:sp>
      <p:sp>
        <p:nvSpPr>
          <p:cNvPr id="393" name="Ellipse 392"/>
          <p:cNvSpPr/>
          <p:nvPr/>
        </p:nvSpPr>
        <p:spPr>
          <a:xfrm>
            <a:off x="12953971" y="8880824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394" name="Ellipse 393"/>
          <p:cNvSpPr/>
          <p:nvPr/>
        </p:nvSpPr>
        <p:spPr>
          <a:xfrm>
            <a:off x="12942641" y="2870501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</p:spTree>
    <p:extLst>
      <p:ext uri="{BB962C8B-B14F-4D97-AF65-F5344CB8AC3E}">
        <p14:creationId xmlns:p14="http://schemas.microsoft.com/office/powerpoint/2010/main" val="805199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8655184" y="3929325"/>
            <a:ext cx="5876607" cy="3200326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/>
          <p:cNvSpPr txBox="1"/>
          <p:nvPr/>
        </p:nvSpPr>
        <p:spPr>
          <a:xfrm>
            <a:off x="11203282" y="6309570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 smtClean="0">
                <a:latin typeface="Optima"/>
                <a:cs typeface="Optima"/>
              </a:rPr>
              <a:t>(b)</a:t>
            </a:r>
            <a:endParaRPr lang="fr-FR" sz="3500" dirty="0">
              <a:latin typeface="Optima"/>
              <a:cs typeface="Optima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632658" y="3929325"/>
            <a:ext cx="5876607" cy="3200326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8655184" y="901697"/>
            <a:ext cx="5876607" cy="2047370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/>
          <p:cNvSpPr/>
          <p:nvPr/>
        </p:nvSpPr>
        <p:spPr>
          <a:xfrm>
            <a:off x="2626177" y="901697"/>
            <a:ext cx="5876607" cy="2047370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3260943" y="1232587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5354534" y="1380663"/>
            <a:ext cx="486000" cy="484304"/>
          </a:xfrm>
          <a:prstGeom prst="ellipse">
            <a:avLst/>
          </a:prstGeom>
          <a:solidFill>
            <a:srgbClr val="FFFFFF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6823998" y="1232587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>
            <a:stCxn id="4" idx="3"/>
            <a:endCxn id="5" idx="2"/>
          </p:cNvCxnSpPr>
          <p:nvPr/>
        </p:nvCxnSpPr>
        <p:spPr>
          <a:xfrm flipV="1">
            <a:off x="4398064" y="1622815"/>
            <a:ext cx="956470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5" idx="6"/>
            <a:endCxn id="6" idx="1"/>
          </p:cNvCxnSpPr>
          <p:nvPr/>
        </p:nvCxnSpPr>
        <p:spPr>
          <a:xfrm>
            <a:off x="5840534" y="1622815"/>
            <a:ext cx="983464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4707057" y="987801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 smtClean="0">
                <a:latin typeface="Optima"/>
                <a:cs typeface="Optima"/>
              </a:rPr>
              <a:t>e</a:t>
            </a:r>
            <a:endParaRPr lang="fr-FR" sz="3500" dirty="0">
              <a:latin typeface="Optima"/>
              <a:cs typeface="Optima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9281149" y="1239800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11374740" y="1387876"/>
            <a:ext cx="486000" cy="484304"/>
          </a:xfrm>
          <a:prstGeom prst="ellipse">
            <a:avLst/>
          </a:prstGeom>
          <a:solidFill>
            <a:srgbClr val="FFFFFF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12844204" y="1239800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>
            <a:stCxn id="12" idx="3"/>
            <a:endCxn id="13" idx="2"/>
          </p:cNvCxnSpPr>
          <p:nvPr/>
        </p:nvCxnSpPr>
        <p:spPr>
          <a:xfrm flipV="1">
            <a:off x="10418270" y="1630028"/>
            <a:ext cx="956470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13" idx="6"/>
            <a:endCxn id="14" idx="1"/>
          </p:cNvCxnSpPr>
          <p:nvPr/>
        </p:nvCxnSpPr>
        <p:spPr>
          <a:xfrm>
            <a:off x="11860740" y="1630028"/>
            <a:ext cx="983464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12099405" y="995014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 smtClean="0">
                <a:latin typeface="Optima"/>
                <a:cs typeface="Optima"/>
              </a:rPr>
              <a:t>e</a:t>
            </a:r>
            <a:endParaRPr lang="fr-FR" sz="3500" dirty="0">
              <a:latin typeface="Optima"/>
              <a:cs typeface="Optima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3260943" y="4822560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5354534" y="4970636"/>
            <a:ext cx="486000" cy="484304"/>
          </a:xfrm>
          <a:prstGeom prst="ellipse">
            <a:avLst/>
          </a:prstGeom>
          <a:solidFill>
            <a:srgbClr val="FFFFFF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à coins arrondis 27"/>
          <p:cNvSpPr/>
          <p:nvPr/>
        </p:nvSpPr>
        <p:spPr>
          <a:xfrm>
            <a:off x="6823998" y="4182748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avec flèche 28"/>
          <p:cNvCxnSpPr>
            <a:stCxn id="26" idx="3"/>
            <a:endCxn id="27" idx="2"/>
          </p:cNvCxnSpPr>
          <p:nvPr/>
        </p:nvCxnSpPr>
        <p:spPr>
          <a:xfrm flipV="1">
            <a:off x="4398064" y="5212788"/>
            <a:ext cx="956470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27" idx="7"/>
            <a:endCxn id="28" idx="1"/>
          </p:cNvCxnSpPr>
          <p:nvPr/>
        </p:nvCxnSpPr>
        <p:spPr>
          <a:xfrm flipV="1">
            <a:off x="5769361" y="4577774"/>
            <a:ext cx="1054637" cy="463787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4707057" y="4577774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 smtClean="0">
                <a:latin typeface="Optima"/>
                <a:cs typeface="Optima"/>
              </a:rPr>
              <a:t>e</a:t>
            </a:r>
            <a:endParaRPr lang="fr-FR" sz="3500" dirty="0">
              <a:latin typeface="Optima"/>
              <a:cs typeface="Optima"/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6823998" y="5454940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avec flèche 34"/>
          <p:cNvCxnSpPr>
            <a:stCxn id="27" idx="5"/>
            <a:endCxn id="33" idx="1"/>
          </p:cNvCxnSpPr>
          <p:nvPr/>
        </p:nvCxnSpPr>
        <p:spPr>
          <a:xfrm>
            <a:off x="5769361" y="5384015"/>
            <a:ext cx="1054637" cy="465951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à coins arrondis 37"/>
          <p:cNvSpPr/>
          <p:nvPr/>
        </p:nvSpPr>
        <p:spPr>
          <a:xfrm>
            <a:off x="9281149" y="4822560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11374740" y="4970636"/>
            <a:ext cx="486000" cy="484304"/>
          </a:xfrm>
          <a:prstGeom prst="ellipse">
            <a:avLst/>
          </a:prstGeom>
          <a:solidFill>
            <a:srgbClr val="FFFFFF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à coins arrondis 39"/>
          <p:cNvSpPr/>
          <p:nvPr/>
        </p:nvSpPr>
        <p:spPr>
          <a:xfrm>
            <a:off x="12844204" y="4182748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avec flèche 40"/>
          <p:cNvCxnSpPr>
            <a:stCxn id="38" idx="3"/>
            <a:endCxn id="39" idx="2"/>
          </p:cNvCxnSpPr>
          <p:nvPr/>
        </p:nvCxnSpPr>
        <p:spPr>
          <a:xfrm flipV="1">
            <a:off x="10418270" y="5212788"/>
            <a:ext cx="956470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39" idx="7"/>
            <a:endCxn id="40" idx="1"/>
          </p:cNvCxnSpPr>
          <p:nvPr/>
        </p:nvCxnSpPr>
        <p:spPr>
          <a:xfrm flipV="1">
            <a:off x="11789567" y="4577774"/>
            <a:ext cx="1054637" cy="463787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12065582" y="4173972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 smtClean="0">
                <a:latin typeface="Optima"/>
                <a:cs typeface="Optima"/>
              </a:rPr>
              <a:t>e</a:t>
            </a:r>
            <a:endParaRPr lang="fr-FR" sz="3500" dirty="0">
              <a:latin typeface="Optima"/>
              <a:cs typeface="Optima"/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12844204" y="5454940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avec flèche 44"/>
          <p:cNvCxnSpPr>
            <a:stCxn id="39" idx="5"/>
            <a:endCxn id="44" idx="1"/>
          </p:cNvCxnSpPr>
          <p:nvPr/>
        </p:nvCxnSpPr>
        <p:spPr>
          <a:xfrm>
            <a:off x="11789567" y="5384015"/>
            <a:ext cx="1054637" cy="465951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12028068" y="5473102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 smtClean="0">
                <a:latin typeface="Optima"/>
                <a:cs typeface="Optima"/>
              </a:rPr>
              <a:t>e</a:t>
            </a:r>
            <a:endParaRPr lang="fr-FR" sz="3500" dirty="0">
              <a:latin typeface="Optima"/>
              <a:cs typeface="Optima"/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5200564" y="2186542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 smtClean="0">
                <a:latin typeface="Optima"/>
                <a:cs typeface="Optima"/>
              </a:rPr>
              <a:t>(a)</a:t>
            </a:r>
            <a:endParaRPr lang="fr-FR" sz="3500" dirty="0">
              <a:latin typeface="Optima"/>
              <a:cs typeface="Optima"/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11224058" y="2186542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 smtClean="0">
                <a:latin typeface="Optima"/>
                <a:cs typeface="Optima"/>
              </a:rPr>
              <a:t>(b)</a:t>
            </a:r>
            <a:endParaRPr lang="fr-FR" sz="3500" dirty="0">
              <a:latin typeface="Optima"/>
              <a:cs typeface="Optima"/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5180756" y="6309570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 smtClean="0">
                <a:latin typeface="Optima"/>
                <a:cs typeface="Optima"/>
              </a:rPr>
              <a:t>(a)</a:t>
            </a:r>
            <a:endParaRPr lang="fr-FR" sz="3500" dirty="0">
              <a:latin typeface="Optima"/>
              <a:cs typeface="Optima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632658" y="7405076"/>
            <a:ext cx="5876607" cy="3200326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/>
          <p:cNvSpPr txBox="1"/>
          <p:nvPr/>
        </p:nvSpPr>
        <p:spPr>
          <a:xfrm>
            <a:off x="5180756" y="9785321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 smtClean="0">
                <a:latin typeface="Optima"/>
                <a:cs typeface="Optima"/>
              </a:rPr>
              <a:t>(c)</a:t>
            </a:r>
            <a:endParaRPr lang="fr-FR" sz="3500" dirty="0">
              <a:latin typeface="Optima"/>
              <a:cs typeface="Optima"/>
            </a:endParaRPr>
          </a:p>
        </p:txBody>
      </p:sp>
      <p:sp>
        <p:nvSpPr>
          <p:cNvPr id="47" name="Rectangle à coins arrondis 46"/>
          <p:cNvSpPr/>
          <p:nvPr/>
        </p:nvSpPr>
        <p:spPr>
          <a:xfrm>
            <a:off x="3237424" y="7722973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à coins arrondis 47"/>
          <p:cNvSpPr/>
          <p:nvPr/>
        </p:nvSpPr>
        <p:spPr>
          <a:xfrm>
            <a:off x="3237424" y="8995165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/>
        </p:nvSpPr>
        <p:spPr>
          <a:xfrm>
            <a:off x="5331015" y="8536782"/>
            <a:ext cx="486000" cy="484304"/>
          </a:xfrm>
          <a:prstGeom prst="ellipse">
            <a:avLst/>
          </a:prstGeom>
          <a:solidFill>
            <a:srgbClr val="FFFFFF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avec flèche 52"/>
          <p:cNvCxnSpPr>
            <a:stCxn id="47" idx="3"/>
            <a:endCxn id="51" idx="1"/>
          </p:cNvCxnSpPr>
          <p:nvPr/>
        </p:nvCxnSpPr>
        <p:spPr>
          <a:xfrm>
            <a:off x="4374545" y="8117999"/>
            <a:ext cx="1027643" cy="48970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48" idx="3"/>
            <a:endCxn id="51" idx="3"/>
          </p:cNvCxnSpPr>
          <p:nvPr/>
        </p:nvCxnSpPr>
        <p:spPr>
          <a:xfrm flipV="1">
            <a:off x="4374545" y="8950161"/>
            <a:ext cx="1027643" cy="440030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à coins arrondis 58"/>
          <p:cNvSpPr/>
          <p:nvPr/>
        </p:nvSpPr>
        <p:spPr>
          <a:xfrm>
            <a:off x="6823998" y="8356079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0" name="Connecteur droit avec flèche 59"/>
          <p:cNvCxnSpPr/>
          <p:nvPr/>
        </p:nvCxnSpPr>
        <p:spPr>
          <a:xfrm flipV="1">
            <a:off x="5867528" y="8757576"/>
            <a:ext cx="956470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4779125" y="7755533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 smtClean="0">
                <a:latin typeface="Optima"/>
                <a:cs typeface="Optima"/>
              </a:rPr>
              <a:t>e</a:t>
            </a:r>
            <a:endParaRPr lang="fr-FR" sz="3500" dirty="0">
              <a:latin typeface="Optima"/>
              <a:cs typeface="Optima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4852696" y="9014739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 smtClean="0">
                <a:latin typeface="Optima"/>
                <a:cs typeface="Optima"/>
              </a:rPr>
              <a:t>e</a:t>
            </a:r>
            <a:endParaRPr lang="fr-FR" sz="3500" dirty="0">
              <a:latin typeface="Optima"/>
              <a:cs typeface="Optima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55184" y="7395002"/>
            <a:ext cx="5876607" cy="3200326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à coins arrondis 62"/>
          <p:cNvSpPr/>
          <p:nvPr/>
        </p:nvSpPr>
        <p:spPr>
          <a:xfrm>
            <a:off x="9247326" y="7746666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à coins arrondis 63"/>
          <p:cNvSpPr/>
          <p:nvPr/>
        </p:nvSpPr>
        <p:spPr>
          <a:xfrm>
            <a:off x="9247326" y="9018858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/>
          <p:cNvSpPr/>
          <p:nvPr/>
        </p:nvSpPr>
        <p:spPr>
          <a:xfrm>
            <a:off x="11340917" y="8560475"/>
            <a:ext cx="486000" cy="484304"/>
          </a:xfrm>
          <a:prstGeom prst="ellipse">
            <a:avLst/>
          </a:prstGeom>
          <a:solidFill>
            <a:srgbClr val="FFFFFF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6" name="Connecteur droit avec flèche 65"/>
          <p:cNvCxnSpPr>
            <a:stCxn id="63" idx="3"/>
            <a:endCxn id="65" idx="1"/>
          </p:cNvCxnSpPr>
          <p:nvPr/>
        </p:nvCxnSpPr>
        <p:spPr>
          <a:xfrm>
            <a:off x="10384447" y="8141692"/>
            <a:ext cx="1027643" cy="48970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stCxn id="64" idx="3"/>
            <a:endCxn id="65" idx="3"/>
          </p:cNvCxnSpPr>
          <p:nvPr/>
        </p:nvCxnSpPr>
        <p:spPr>
          <a:xfrm flipV="1">
            <a:off x="10384447" y="8973854"/>
            <a:ext cx="1027643" cy="440030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à coins arrondis 67"/>
          <p:cNvSpPr/>
          <p:nvPr/>
        </p:nvSpPr>
        <p:spPr>
          <a:xfrm>
            <a:off x="12833900" y="8379772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9" name="Connecteur droit avec flèche 68"/>
          <p:cNvCxnSpPr/>
          <p:nvPr/>
        </p:nvCxnSpPr>
        <p:spPr>
          <a:xfrm flipV="1">
            <a:off x="11877430" y="8781269"/>
            <a:ext cx="956470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ZoneTexte 70"/>
          <p:cNvSpPr txBox="1"/>
          <p:nvPr/>
        </p:nvSpPr>
        <p:spPr>
          <a:xfrm>
            <a:off x="12143756" y="8161502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 smtClean="0">
                <a:latin typeface="Optima"/>
                <a:cs typeface="Optima"/>
              </a:rPr>
              <a:t>e</a:t>
            </a:r>
            <a:endParaRPr lang="fr-FR" sz="3500" dirty="0">
              <a:latin typeface="Optima"/>
              <a:cs typeface="Optima"/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11224058" y="9782879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 smtClean="0">
                <a:latin typeface="Optima"/>
                <a:cs typeface="Optima"/>
              </a:rPr>
              <a:t>(d)</a:t>
            </a:r>
            <a:endParaRPr lang="fr-FR" sz="3500" dirty="0">
              <a:latin typeface="Optima"/>
              <a:cs typeface="Optima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48703" y="10840900"/>
            <a:ext cx="5876607" cy="3200326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ZoneTexte 84"/>
          <p:cNvSpPr txBox="1"/>
          <p:nvPr/>
        </p:nvSpPr>
        <p:spPr>
          <a:xfrm>
            <a:off x="11196801" y="13221145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 smtClean="0">
                <a:latin typeface="Optima"/>
                <a:cs typeface="Optima"/>
              </a:rPr>
              <a:t>(f)</a:t>
            </a:r>
            <a:endParaRPr lang="fr-FR" sz="3500" dirty="0">
              <a:latin typeface="Optima"/>
              <a:cs typeface="Optima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626177" y="10840900"/>
            <a:ext cx="5876607" cy="3200326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à coins arrondis 86"/>
          <p:cNvSpPr/>
          <p:nvPr/>
        </p:nvSpPr>
        <p:spPr>
          <a:xfrm>
            <a:off x="3254462" y="11734135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5348053" y="11882211"/>
            <a:ext cx="486000" cy="484304"/>
          </a:xfrm>
          <a:prstGeom prst="ellipse">
            <a:avLst/>
          </a:prstGeom>
          <a:solidFill>
            <a:srgbClr val="FFFFFF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à coins arrondis 88"/>
          <p:cNvSpPr/>
          <p:nvPr/>
        </p:nvSpPr>
        <p:spPr>
          <a:xfrm>
            <a:off x="6817517" y="11094323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0" name="Connecteur droit avec flèche 89"/>
          <p:cNvCxnSpPr>
            <a:stCxn id="87" idx="3"/>
            <a:endCxn id="88" idx="2"/>
          </p:cNvCxnSpPr>
          <p:nvPr/>
        </p:nvCxnSpPr>
        <p:spPr>
          <a:xfrm flipV="1">
            <a:off x="4391583" y="12124363"/>
            <a:ext cx="956470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/>
          <p:cNvCxnSpPr>
            <a:stCxn id="88" idx="7"/>
            <a:endCxn id="89" idx="1"/>
          </p:cNvCxnSpPr>
          <p:nvPr/>
        </p:nvCxnSpPr>
        <p:spPr>
          <a:xfrm flipV="1">
            <a:off x="5762880" y="11489349"/>
            <a:ext cx="1054637" cy="463787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ZoneTexte 91"/>
          <p:cNvSpPr txBox="1"/>
          <p:nvPr/>
        </p:nvSpPr>
        <p:spPr>
          <a:xfrm>
            <a:off x="4700576" y="11489349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 smtClean="0">
                <a:latin typeface="Optima"/>
                <a:cs typeface="Optima"/>
              </a:rPr>
              <a:t>e</a:t>
            </a:r>
            <a:endParaRPr lang="fr-FR" sz="3500" dirty="0">
              <a:latin typeface="Optima"/>
              <a:cs typeface="Optima"/>
            </a:endParaRPr>
          </a:p>
        </p:txBody>
      </p:sp>
      <p:sp>
        <p:nvSpPr>
          <p:cNvPr id="93" name="Rectangle à coins arrondis 92"/>
          <p:cNvSpPr/>
          <p:nvPr/>
        </p:nvSpPr>
        <p:spPr>
          <a:xfrm>
            <a:off x="6817517" y="12366515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avec flèche 93"/>
          <p:cNvCxnSpPr>
            <a:stCxn id="88" idx="5"/>
            <a:endCxn id="93" idx="1"/>
          </p:cNvCxnSpPr>
          <p:nvPr/>
        </p:nvCxnSpPr>
        <p:spPr>
          <a:xfrm>
            <a:off x="5762880" y="12295590"/>
            <a:ext cx="1054637" cy="465951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à coins arrondis 94"/>
          <p:cNvSpPr/>
          <p:nvPr/>
        </p:nvSpPr>
        <p:spPr>
          <a:xfrm>
            <a:off x="9274668" y="11734135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Ellipse 95"/>
          <p:cNvSpPr/>
          <p:nvPr/>
        </p:nvSpPr>
        <p:spPr>
          <a:xfrm>
            <a:off x="11368259" y="11882211"/>
            <a:ext cx="486000" cy="484304"/>
          </a:xfrm>
          <a:prstGeom prst="ellipse">
            <a:avLst/>
          </a:prstGeom>
          <a:solidFill>
            <a:srgbClr val="FFFFFF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à coins arrondis 96"/>
          <p:cNvSpPr/>
          <p:nvPr/>
        </p:nvSpPr>
        <p:spPr>
          <a:xfrm>
            <a:off x="12837723" y="11094323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8" name="Connecteur droit avec flèche 97"/>
          <p:cNvCxnSpPr>
            <a:stCxn id="95" idx="3"/>
            <a:endCxn id="96" idx="2"/>
          </p:cNvCxnSpPr>
          <p:nvPr/>
        </p:nvCxnSpPr>
        <p:spPr>
          <a:xfrm flipV="1">
            <a:off x="10411789" y="12124363"/>
            <a:ext cx="956470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/>
          <p:cNvCxnSpPr>
            <a:stCxn id="96" idx="7"/>
            <a:endCxn id="97" idx="1"/>
          </p:cNvCxnSpPr>
          <p:nvPr/>
        </p:nvCxnSpPr>
        <p:spPr>
          <a:xfrm flipV="1">
            <a:off x="11783086" y="11489349"/>
            <a:ext cx="1054637" cy="463787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ZoneTexte 99"/>
          <p:cNvSpPr txBox="1"/>
          <p:nvPr/>
        </p:nvSpPr>
        <p:spPr>
          <a:xfrm>
            <a:off x="11412090" y="11085547"/>
            <a:ext cx="14153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latin typeface="Optima"/>
                <a:cs typeface="Optima"/>
              </a:rPr>
              <a:t>e</a:t>
            </a:r>
            <a:r>
              <a:rPr lang="fr-FR" sz="3500" dirty="0" smtClean="0">
                <a:latin typeface="Optima"/>
                <a:cs typeface="Optima"/>
              </a:rPr>
              <a:t>[g1]</a:t>
            </a:r>
            <a:endParaRPr lang="fr-FR" sz="3500" dirty="0">
              <a:latin typeface="Optima"/>
              <a:cs typeface="Optima"/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12837723" y="12366515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2" name="Connecteur droit avec flèche 101"/>
          <p:cNvCxnSpPr>
            <a:stCxn id="96" idx="5"/>
            <a:endCxn id="101" idx="1"/>
          </p:cNvCxnSpPr>
          <p:nvPr/>
        </p:nvCxnSpPr>
        <p:spPr>
          <a:xfrm>
            <a:off x="11783086" y="12295590"/>
            <a:ext cx="1054637" cy="465951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ZoneTexte 103"/>
          <p:cNvSpPr txBox="1"/>
          <p:nvPr/>
        </p:nvSpPr>
        <p:spPr>
          <a:xfrm>
            <a:off x="5174275" y="13221145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 smtClean="0">
                <a:latin typeface="Optima"/>
                <a:cs typeface="Optima"/>
              </a:rPr>
              <a:t>(e)</a:t>
            </a:r>
            <a:endParaRPr lang="fr-FR" sz="3500" dirty="0">
              <a:latin typeface="Optima"/>
              <a:cs typeface="Optima"/>
            </a:endParaRPr>
          </a:p>
        </p:txBody>
      </p:sp>
      <p:sp>
        <p:nvSpPr>
          <p:cNvPr id="105" name="ZoneTexte 104"/>
          <p:cNvSpPr txBox="1"/>
          <p:nvPr/>
        </p:nvSpPr>
        <p:spPr>
          <a:xfrm>
            <a:off x="5736951" y="11041466"/>
            <a:ext cx="10159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 smtClean="0">
                <a:latin typeface="Optima"/>
                <a:cs typeface="Optima"/>
              </a:rPr>
              <a:t>[g1]</a:t>
            </a:r>
            <a:endParaRPr lang="fr-FR" sz="3500" dirty="0">
              <a:latin typeface="Optima"/>
              <a:cs typeface="Optima"/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5709189" y="12508121"/>
            <a:ext cx="10159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 smtClean="0">
                <a:latin typeface="Optima"/>
                <a:cs typeface="Optima"/>
              </a:rPr>
              <a:t>[g2]</a:t>
            </a:r>
            <a:endParaRPr lang="fr-FR" sz="3500" dirty="0">
              <a:latin typeface="Optima"/>
              <a:cs typeface="Optima"/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11398552" y="12446070"/>
            <a:ext cx="14153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latin typeface="Optima"/>
                <a:cs typeface="Optima"/>
              </a:rPr>
              <a:t>e</a:t>
            </a:r>
            <a:r>
              <a:rPr lang="fr-FR" sz="3500" dirty="0" smtClean="0">
                <a:latin typeface="Optima"/>
                <a:cs typeface="Optima"/>
              </a:rPr>
              <a:t>[g2]</a:t>
            </a:r>
            <a:endParaRPr lang="fr-FR" sz="3500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3061281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4233229" y="12399241"/>
            <a:ext cx="9608011" cy="3895967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6188417" y="12700361"/>
            <a:ext cx="958227" cy="667781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smtClean="0">
                <a:solidFill>
                  <a:schemeClr val="tx1"/>
                </a:solidFill>
                <a:latin typeface="Optima"/>
                <a:cs typeface="Optima"/>
              </a:rPr>
              <a:t>1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94" name="Rectangle à coins arrondis 93"/>
          <p:cNvSpPr/>
          <p:nvPr/>
        </p:nvSpPr>
        <p:spPr>
          <a:xfrm>
            <a:off x="5955546" y="13368142"/>
            <a:ext cx="5383951" cy="1714474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463769" y="4905539"/>
            <a:ext cx="14487022" cy="200431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3260943" y="5408638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S1</a:t>
            </a:r>
            <a:endParaRPr lang="fr-FR" sz="3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7493912" y="5557278"/>
            <a:ext cx="486000" cy="484304"/>
          </a:xfrm>
          <a:prstGeom prst="ellipse">
            <a:avLst/>
          </a:prstGeom>
          <a:solidFill>
            <a:srgbClr val="FFFFFF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8936382" y="5406255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S3</a:t>
            </a:r>
            <a:endParaRPr lang="fr-FR" sz="3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577901" y="5206904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i="1" dirty="0" smtClean="0">
                <a:latin typeface="Optima"/>
                <a:cs typeface="Optima"/>
              </a:rPr>
              <a:t>e</a:t>
            </a:r>
            <a:r>
              <a:rPr lang="fr-FR" sz="3500" i="1" baseline="-25000" dirty="0" smtClean="0">
                <a:latin typeface="Optima"/>
                <a:cs typeface="Optima"/>
              </a:rPr>
              <a:t>0</a:t>
            </a:r>
            <a:endParaRPr lang="fr-FR" sz="3500" i="1" baseline="-25000" dirty="0">
              <a:latin typeface="Optima"/>
              <a:cs typeface="Optima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5400321" y="5415851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S2</a:t>
            </a:r>
            <a:endParaRPr lang="fr-FR" sz="3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15" name="Connecteur droit avec flèche 14"/>
          <p:cNvCxnSpPr>
            <a:stCxn id="12" idx="3"/>
          </p:cNvCxnSpPr>
          <p:nvPr/>
        </p:nvCxnSpPr>
        <p:spPr>
          <a:xfrm flipV="1">
            <a:off x="6537442" y="5806079"/>
            <a:ext cx="956470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1791479" y="5548916"/>
            <a:ext cx="486000" cy="484304"/>
          </a:xfrm>
          <a:prstGeom prst="ellipse">
            <a:avLst/>
          </a:prstGeom>
          <a:solidFill>
            <a:schemeClr val="tx1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2277479" y="5820957"/>
            <a:ext cx="983464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4398064" y="5857360"/>
            <a:ext cx="983464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7979912" y="5801281"/>
            <a:ext cx="956470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6652834" y="5166638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i="1" dirty="0" smtClean="0">
                <a:latin typeface="Optima"/>
                <a:cs typeface="Optima"/>
              </a:rPr>
              <a:t>e</a:t>
            </a:r>
            <a:r>
              <a:rPr lang="fr-FR" sz="3500" i="1" baseline="-25000" dirty="0" smtClean="0">
                <a:latin typeface="Optima"/>
                <a:cs typeface="Optima"/>
              </a:rPr>
              <a:t>1</a:t>
            </a:r>
            <a:endParaRPr lang="fr-FR" sz="3500" i="1" baseline="-25000" dirty="0">
              <a:latin typeface="Optima"/>
              <a:cs typeface="Optima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10220321" y="5185378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i="1" dirty="0" smtClean="0">
                <a:latin typeface="Optima"/>
                <a:cs typeface="Optima"/>
              </a:rPr>
              <a:t>e</a:t>
            </a:r>
            <a:r>
              <a:rPr lang="fr-FR" sz="3500" i="1" baseline="-25000" dirty="0" smtClean="0">
                <a:latin typeface="Optima"/>
                <a:cs typeface="Optima"/>
              </a:rPr>
              <a:t>2</a:t>
            </a:r>
            <a:endParaRPr lang="fr-FR" sz="3500" i="1" baseline="-25000" dirty="0">
              <a:latin typeface="Optima"/>
              <a:cs typeface="Optima"/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11029973" y="5430729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S4</a:t>
            </a:r>
            <a:endParaRPr lang="fr-FR" sz="3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29" name="Connecteur droit avec flèche 28"/>
          <p:cNvCxnSpPr/>
          <p:nvPr/>
        </p:nvCxnSpPr>
        <p:spPr>
          <a:xfrm flipV="1">
            <a:off x="10073503" y="5825755"/>
            <a:ext cx="956470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12663236" y="5053766"/>
            <a:ext cx="32875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 smtClean="0">
                <a:latin typeface="Optima"/>
                <a:cs typeface="Optima"/>
              </a:rPr>
              <a:t>step_0           </a:t>
            </a:r>
            <a:r>
              <a:rPr lang="fr-FR" sz="2500" b="1" dirty="0" smtClean="0">
                <a:latin typeface="Optima"/>
                <a:cs typeface="Optima"/>
                <a:sym typeface="Wingdings"/>
              </a:rPr>
              <a:t>[S1]</a:t>
            </a:r>
            <a:r>
              <a:rPr lang="fr-FR" sz="2500" b="1" dirty="0" smtClean="0">
                <a:latin typeface="Optima"/>
                <a:cs typeface="Optima"/>
              </a:rPr>
              <a:t> </a:t>
            </a:r>
          </a:p>
          <a:p>
            <a:r>
              <a:rPr lang="fr-FR" sz="2500" dirty="0" smtClean="0">
                <a:latin typeface="Optima"/>
                <a:cs typeface="Optima"/>
              </a:rPr>
              <a:t>step_1 {e</a:t>
            </a:r>
            <a:r>
              <a:rPr lang="fr-FR" sz="2500" baseline="-25000" dirty="0" smtClean="0">
                <a:latin typeface="Optima"/>
                <a:cs typeface="Optima"/>
              </a:rPr>
              <a:t>0</a:t>
            </a:r>
            <a:r>
              <a:rPr lang="fr-FR" sz="2500" dirty="0" smtClean="0">
                <a:latin typeface="Optima"/>
                <a:cs typeface="Optima"/>
              </a:rPr>
              <a:t>}    </a:t>
            </a:r>
            <a:r>
              <a:rPr lang="fr-FR" sz="2500" b="1" dirty="0" smtClean="0">
                <a:latin typeface="Optima"/>
                <a:cs typeface="Optima"/>
                <a:sym typeface="Wingdings"/>
              </a:rPr>
              <a:t>[S2]</a:t>
            </a:r>
          </a:p>
          <a:p>
            <a:r>
              <a:rPr lang="fr-FR" sz="2500" dirty="0" smtClean="0">
                <a:latin typeface="Optima"/>
                <a:cs typeface="Optima"/>
              </a:rPr>
              <a:t>step_2 {e</a:t>
            </a:r>
            <a:r>
              <a:rPr lang="fr-FR" sz="2500" baseline="-25000" dirty="0" smtClean="0">
                <a:latin typeface="Optima"/>
                <a:cs typeface="Optima"/>
              </a:rPr>
              <a:t>1</a:t>
            </a:r>
            <a:r>
              <a:rPr lang="fr-FR" sz="2500" dirty="0" smtClean="0">
                <a:latin typeface="Optima"/>
                <a:cs typeface="Optima"/>
              </a:rPr>
              <a:t>}</a:t>
            </a:r>
            <a:r>
              <a:rPr lang="fr-FR" sz="2500" dirty="0" smtClean="0">
                <a:latin typeface="Optima"/>
                <a:cs typeface="Optima"/>
                <a:sym typeface="Wingdings"/>
              </a:rPr>
              <a:t>    [j],</a:t>
            </a:r>
            <a:r>
              <a:rPr lang="fr-FR" sz="2500" b="1" dirty="0" smtClean="0">
                <a:latin typeface="Optima"/>
                <a:cs typeface="Optima"/>
                <a:sym typeface="Wingdings"/>
              </a:rPr>
              <a:t>[S3]</a:t>
            </a:r>
          </a:p>
          <a:p>
            <a:r>
              <a:rPr lang="fr-FR" sz="2500" dirty="0" smtClean="0">
                <a:latin typeface="Optima"/>
                <a:cs typeface="Optima"/>
              </a:rPr>
              <a:t>step_4 {e</a:t>
            </a:r>
            <a:r>
              <a:rPr lang="fr-FR" sz="2500" baseline="-25000" dirty="0" smtClean="0">
                <a:latin typeface="Optima"/>
                <a:cs typeface="Optima"/>
              </a:rPr>
              <a:t>3</a:t>
            </a:r>
            <a:r>
              <a:rPr lang="fr-FR" sz="2500" dirty="0" smtClean="0">
                <a:latin typeface="Optima"/>
                <a:cs typeface="Optima"/>
              </a:rPr>
              <a:t>}    </a:t>
            </a:r>
            <a:r>
              <a:rPr lang="fr-FR" sz="2500" b="1" dirty="0" smtClean="0">
                <a:latin typeface="Optima"/>
                <a:cs typeface="Optima"/>
                <a:sym typeface="Wingdings"/>
              </a:rPr>
              <a:t>[S4]</a:t>
            </a:r>
            <a:endParaRPr lang="fr-FR" sz="2500" b="1" dirty="0">
              <a:latin typeface="Optima"/>
              <a:cs typeface="Optima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936381" y="3183457"/>
            <a:ext cx="7014409" cy="1444641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1463769" y="3183457"/>
            <a:ext cx="7125119" cy="1444641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à coins arrondis 32"/>
          <p:cNvSpPr/>
          <p:nvPr/>
        </p:nvSpPr>
        <p:spPr>
          <a:xfrm>
            <a:off x="3279736" y="3544524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5373327" y="3692600"/>
            <a:ext cx="486000" cy="484304"/>
          </a:xfrm>
          <a:prstGeom prst="ellipse">
            <a:avLst/>
          </a:prstGeom>
          <a:solidFill>
            <a:srgbClr val="FFFFFF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à coins arrondis 34"/>
          <p:cNvSpPr/>
          <p:nvPr/>
        </p:nvSpPr>
        <p:spPr>
          <a:xfrm>
            <a:off x="6842791" y="3544524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avec flèche 35"/>
          <p:cNvCxnSpPr>
            <a:stCxn id="33" idx="3"/>
            <a:endCxn id="34" idx="2"/>
          </p:cNvCxnSpPr>
          <p:nvPr/>
        </p:nvCxnSpPr>
        <p:spPr>
          <a:xfrm flipV="1">
            <a:off x="4416857" y="3934752"/>
            <a:ext cx="956470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34" idx="6"/>
            <a:endCxn id="35" idx="1"/>
          </p:cNvCxnSpPr>
          <p:nvPr/>
        </p:nvCxnSpPr>
        <p:spPr>
          <a:xfrm>
            <a:off x="5859327" y="3934752"/>
            <a:ext cx="983464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4725850" y="3299738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i="1" dirty="0" smtClean="0">
                <a:latin typeface="Optima"/>
                <a:cs typeface="Optima"/>
              </a:rPr>
              <a:t>e</a:t>
            </a:r>
            <a:endParaRPr lang="fr-FR" sz="3500" i="1" dirty="0">
              <a:latin typeface="Optima"/>
              <a:cs typeface="Optima"/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10614207" y="3543086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12707798" y="3691162"/>
            <a:ext cx="486000" cy="484304"/>
          </a:xfrm>
          <a:prstGeom prst="ellipse">
            <a:avLst/>
          </a:prstGeom>
          <a:solidFill>
            <a:srgbClr val="FFFFFF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à coins arrondis 40"/>
          <p:cNvSpPr/>
          <p:nvPr/>
        </p:nvSpPr>
        <p:spPr>
          <a:xfrm>
            <a:off x="14177262" y="3543086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avec flèche 41"/>
          <p:cNvCxnSpPr>
            <a:stCxn id="39" idx="3"/>
            <a:endCxn id="40" idx="2"/>
          </p:cNvCxnSpPr>
          <p:nvPr/>
        </p:nvCxnSpPr>
        <p:spPr>
          <a:xfrm flipV="1">
            <a:off x="11751328" y="3933314"/>
            <a:ext cx="956470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40" idx="6"/>
            <a:endCxn id="41" idx="1"/>
          </p:cNvCxnSpPr>
          <p:nvPr/>
        </p:nvCxnSpPr>
        <p:spPr>
          <a:xfrm>
            <a:off x="13193798" y="3933314"/>
            <a:ext cx="983464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13432463" y="3298300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i="1" dirty="0" smtClean="0">
                <a:latin typeface="Optima"/>
                <a:cs typeface="Optima"/>
              </a:rPr>
              <a:t>e</a:t>
            </a:r>
            <a:endParaRPr lang="fr-FR" sz="3500" i="1" dirty="0">
              <a:latin typeface="Optima"/>
              <a:cs typeface="Optima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893320" y="3609102"/>
            <a:ext cx="768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 smtClean="0">
                <a:latin typeface="Optima"/>
                <a:cs typeface="Optima"/>
              </a:rPr>
              <a:t>(a)</a:t>
            </a:r>
            <a:endParaRPr lang="fr-FR" sz="3000" dirty="0">
              <a:latin typeface="Optima"/>
              <a:cs typeface="Optima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9331288" y="3609102"/>
            <a:ext cx="768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 smtClean="0">
                <a:latin typeface="Optima"/>
                <a:cs typeface="Optima"/>
              </a:rPr>
              <a:t>(b)</a:t>
            </a:r>
            <a:endParaRPr lang="fr-FR" sz="3000" dirty="0">
              <a:latin typeface="Optima"/>
              <a:cs typeface="Optima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435995" y="7062258"/>
            <a:ext cx="14487022" cy="200431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à coins arrondis 47"/>
          <p:cNvSpPr/>
          <p:nvPr/>
        </p:nvSpPr>
        <p:spPr>
          <a:xfrm>
            <a:off x="3233169" y="7565357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S1</a:t>
            </a:r>
            <a:endParaRPr lang="fr-FR" sz="3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49" name="Ellipse 48"/>
          <p:cNvSpPr/>
          <p:nvPr/>
        </p:nvSpPr>
        <p:spPr>
          <a:xfrm>
            <a:off x="7466138" y="7713997"/>
            <a:ext cx="486000" cy="484304"/>
          </a:xfrm>
          <a:prstGeom prst="ellipse">
            <a:avLst/>
          </a:prstGeom>
          <a:solidFill>
            <a:srgbClr val="FFFFFF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à coins arrondis 49"/>
          <p:cNvSpPr/>
          <p:nvPr/>
        </p:nvSpPr>
        <p:spPr>
          <a:xfrm>
            <a:off x="8908608" y="7562974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S3</a:t>
            </a:r>
            <a:endParaRPr lang="fr-FR" sz="3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4550127" y="7363623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i="1" dirty="0" smtClean="0">
                <a:latin typeface="Optima"/>
                <a:cs typeface="Optima"/>
              </a:rPr>
              <a:t>e</a:t>
            </a:r>
            <a:r>
              <a:rPr lang="fr-FR" sz="3500" i="1" baseline="-25000" dirty="0" smtClean="0">
                <a:latin typeface="Optima"/>
                <a:cs typeface="Optima"/>
              </a:rPr>
              <a:t>0</a:t>
            </a:r>
            <a:endParaRPr lang="fr-FR" sz="3500" i="1" baseline="-25000" dirty="0">
              <a:latin typeface="Optima"/>
              <a:cs typeface="Optima"/>
            </a:endParaRPr>
          </a:p>
        </p:txBody>
      </p:sp>
      <p:sp>
        <p:nvSpPr>
          <p:cNvPr id="52" name="Rectangle à coins arrondis 51"/>
          <p:cNvSpPr/>
          <p:nvPr/>
        </p:nvSpPr>
        <p:spPr>
          <a:xfrm>
            <a:off x="5372547" y="7572570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S2</a:t>
            </a:r>
            <a:endParaRPr lang="fr-FR" sz="3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53" name="Connecteur droit avec flèche 52"/>
          <p:cNvCxnSpPr>
            <a:stCxn id="52" idx="3"/>
          </p:cNvCxnSpPr>
          <p:nvPr/>
        </p:nvCxnSpPr>
        <p:spPr>
          <a:xfrm flipV="1">
            <a:off x="6509668" y="7962798"/>
            <a:ext cx="956470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Ellipse 53"/>
          <p:cNvSpPr/>
          <p:nvPr/>
        </p:nvSpPr>
        <p:spPr>
          <a:xfrm>
            <a:off x="1763705" y="7705635"/>
            <a:ext cx="486000" cy="484304"/>
          </a:xfrm>
          <a:prstGeom prst="ellipse">
            <a:avLst/>
          </a:prstGeom>
          <a:solidFill>
            <a:schemeClr val="tx1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avec flèche 54"/>
          <p:cNvCxnSpPr/>
          <p:nvPr/>
        </p:nvCxnSpPr>
        <p:spPr>
          <a:xfrm>
            <a:off x="2249705" y="7977676"/>
            <a:ext cx="983464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>
            <a:off x="4370290" y="8014079"/>
            <a:ext cx="983464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V="1">
            <a:off x="7952138" y="7958000"/>
            <a:ext cx="956470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8087542" y="7280305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i="1" dirty="0" smtClean="0">
                <a:latin typeface="Optima"/>
                <a:cs typeface="Optima"/>
              </a:rPr>
              <a:t>e</a:t>
            </a:r>
            <a:r>
              <a:rPr lang="fr-FR" sz="3500" i="1" baseline="-25000" dirty="0" smtClean="0">
                <a:latin typeface="Optima"/>
                <a:cs typeface="Optima"/>
              </a:rPr>
              <a:t>1</a:t>
            </a:r>
            <a:endParaRPr lang="fr-FR" sz="3500" i="1" baseline="-25000" dirty="0">
              <a:latin typeface="Optima"/>
              <a:cs typeface="Optima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10192547" y="7342097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i="1" dirty="0" smtClean="0">
                <a:latin typeface="Optima"/>
                <a:cs typeface="Optima"/>
              </a:rPr>
              <a:t>e</a:t>
            </a:r>
            <a:r>
              <a:rPr lang="fr-FR" sz="3500" i="1" baseline="-25000" dirty="0" smtClean="0">
                <a:latin typeface="Optima"/>
                <a:cs typeface="Optima"/>
              </a:rPr>
              <a:t>2</a:t>
            </a:r>
            <a:endParaRPr lang="fr-FR" sz="3500" i="1" baseline="-25000" dirty="0">
              <a:latin typeface="Optima"/>
              <a:cs typeface="Optima"/>
            </a:endParaRPr>
          </a:p>
        </p:txBody>
      </p:sp>
      <p:sp>
        <p:nvSpPr>
          <p:cNvPr id="60" name="Rectangle à coins arrondis 59"/>
          <p:cNvSpPr/>
          <p:nvPr/>
        </p:nvSpPr>
        <p:spPr>
          <a:xfrm>
            <a:off x="11002199" y="7587448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S4</a:t>
            </a:r>
            <a:endParaRPr lang="fr-FR" sz="3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61" name="Connecteur droit avec flèche 60"/>
          <p:cNvCxnSpPr/>
          <p:nvPr/>
        </p:nvCxnSpPr>
        <p:spPr>
          <a:xfrm flipV="1">
            <a:off x="10045729" y="7982474"/>
            <a:ext cx="956470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12635462" y="7210485"/>
            <a:ext cx="32875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 smtClean="0">
                <a:latin typeface="Optima"/>
                <a:cs typeface="Optima"/>
              </a:rPr>
              <a:t>step_0           </a:t>
            </a:r>
            <a:r>
              <a:rPr lang="fr-FR" sz="2500" b="1" dirty="0" smtClean="0">
                <a:latin typeface="Optima"/>
                <a:cs typeface="Optima"/>
                <a:sym typeface="Wingdings"/>
              </a:rPr>
              <a:t>[S1]</a:t>
            </a:r>
            <a:r>
              <a:rPr lang="fr-FR" sz="2500" b="1" dirty="0" smtClean="0">
                <a:latin typeface="Optima"/>
                <a:cs typeface="Optima"/>
              </a:rPr>
              <a:t> </a:t>
            </a:r>
          </a:p>
          <a:p>
            <a:r>
              <a:rPr lang="fr-FR" sz="2500" dirty="0" smtClean="0">
                <a:latin typeface="Optima"/>
                <a:cs typeface="Optima"/>
              </a:rPr>
              <a:t>step_1 {e</a:t>
            </a:r>
            <a:r>
              <a:rPr lang="fr-FR" sz="2500" baseline="-25000" dirty="0" smtClean="0">
                <a:latin typeface="Optima"/>
                <a:cs typeface="Optima"/>
              </a:rPr>
              <a:t>0</a:t>
            </a:r>
            <a:r>
              <a:rPr lang="fr-FR" sz="2500" dirty="0" smtClean="0">
                <a:latin typeface="Optima"/>
                <a:cs typeface="Optima"/>
              </a:rPr>
              <a:t>}    </a:t>
            </a:r>
            <a:r>
              <a:rPr lang="fr-FR" sz="2500" dirty="0" smtClean="0">
                <a:latin typeface="Optima"/>
                <a:cs typeface="Optima"/>
                <a:sym typeface="Wingdings"/>
              </a:rPr>
              <a:t>[S2],</a:t>
            </a:r>
            <a:r>
              <a:rPr lang="fr-FR" sz="2500" b="1" dirty="0" smtClean="0">
                <a:latin typeface="Optima"/>
                <a:cs typeface="Optima"/>
                <a:sym typeface="Wingdings"/>
              </a:rPr>
              <a:t>[j]</a:t>
            </a:r>
          </a:p>
          <a:p>
            <a:r>
              <a:rPr lang="fr-FR" sz="2500" dirty="0" smtClean="0">
                <a:latin typeface="Optima"/>
                <a:cs typeface="Optima"/>
              </a:rPr>
              <a:t>step_2 {e</a:t>
            </a:r>
            <a:r>
              <a:rPr lang="fr-FR" sz="2500" baseline="-25000" dirty="0" smtClean="0">
                <a:latin typeface="Optima"/>
                <a:cs typeface="Optima"/>
              </a:rPr>
              <a:t>1</a:t>
            </a:r>
            <a:r>
              <a:rPr lang="fr-FR" sz="2500" dirty="0" smtClean="0">
                <a:latin typeface="Optima"/>
                <a:cs typeface="Optima"/>
              </a:rPr>
              <a:t>}</a:t>
            </a:r>
            <a:r>
              <a:rPr lang="fr-FR" sz="2500" dirty="0" smtClean="0">
                <a:latin typeface="Optima"/>
                <a:cs typeface="Optima"/>
                <a:sym typeface="Wingdings"/>
              </a:rPr>
              <a:t>    </a:t>
            </a:r>
            <a:r>
              <a:rPr lang="fr-FR" sz="2500" b="1" dirty="0" smtClean="0">
                <a:latin typeface="Optima"/>
                <a:cs typeface="Optima"/>
                <a:sym typeface="Wingdings"/>
              </a:rPr>
              <a:t>[S3]</a:t>
            </a:r>
          </a:p>
          <a:p>
            <a:r>
              <a:rPr lang="fr-FR" sz="2500" dirty="0" smtClean="0">
                <a:latin typeface="Optima"/>
                <a:cs typeface="Optima"/>
              </a:rPr>
              <a:t>step_4 {e</a:t>
            </a:r>
            <a:r>
              <a:rPr lang="fr-FR" sz="2500" baseline="-25000" dirty="0" smtClean="0">
                <a:latin typeface="Optima"/>
                <a:cs typeface="Optima"/>
              </a:rPr>
              <a:t>3</a:t>
            </a:r>
            <a:r>
              <a:rPr lang="fr-FR" sz="2500" dirty="0" smtClean="0">
                <a:latin typeface="Optima"/>
                <a:cs typeface="Optima"/>
              </a:rPr>
              <a:t>}    </a:t>
            </a:r>
            <a:r>
              <a:rPr lang="fr-FR" sz="2500" b="1" dirty="0" smtClean="0">
                <a:latin typeface="Optima"/>
                <a:cs typeface="Optima"/>
                <a:sym typeface="Wingdings"/>
              </a:rPr>
              <a:t>[S4]</a:t>
            </a:r>
            <a:endParaRPr lang="fr-FR" sz="2500" b="1" dirty="0">
              <a:latin typeface="Optima"/>
              <a:cs typeface="Optima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936382" y="9267782"/>
            <a:ext cx="6986635" cy="259306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9277411" y="10162455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 smtClean="0">
                <a:latin typeface="Optima"/>
                <a:cs typeface="Optima"/>
              </a:rPr>
              <a:t>(b)</a:t>
            </a:r>
            <a:endParaRPr lang="fr-FR" sz="3500" dirty="0">
              <a:latin typeface="Optima"/>
              <a:cs typeface="Optima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471386" y="9267782"/>
            <a:ext cx="7117502" cy="259306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à coins arrondis 65"/>
          <p:cNvSpPr/>
          <p:nvPr/>
        </p:nvSpPr>
        <p:spPr>
          <a:xfrm>
            <a:off x="3279736" y="10161017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/>
          <p:cNvSpPr/>
          <p:nvPr/>
        </p:nvSpPr>
        <p:spPr>
          <a:xfrm>
            <a:off x="5373327" y="10309093"/>
            <a:ext cx="486000" cy="484304"/>
          </a:xfrm>
          <a:prstGeom prst="ellipse">
            <a:avLst/>
          </a:prstGeom>
          <a:solidFill>
            <a:srgbClr val="FFFFFF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à coins arrondis 67"/>
          <p:cNvSpPr/>
          <p:nvPr/>
        </p:nvSpPr>
        <p:spPr>
          <a:xfrm>
            <a:off x="6842791" y="9521205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9" name="Connecteur droit avec flèche 68"/>
          <p:cNvCxnSpPr>
            <a:stCxn id="66" idx="3"/>
            <a:endCxn id="67" idx="2"/>
          </p:cNvCxnSpPr>
          <p:nvPr/>
        </p:nvCxnSpPr>
        <p:spPr>
          <a:xfrm flipV="1">
            <a:off x="4416857" y="10551245"/>
            <a:ext cx="956470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>
            <a:stCxn id="67" idx="7"/>
            <a:endCxn id="68" idx="1"/>
          </p:cNvCxnSpPr>
          <p:nvPr/>
        </p:nvCxnSpPr>
        <p:spPr>
          <a:xfrm flipV="1">
            <a:off x="5788154" y="9916231"/>
            <a:ext cx="1054637" cy="463787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ZoneTexte 70"/>
          <p:cNvSpPr txBox="1"/>
          <p:nvPr/>
        </p:nvSpPr>
        <p:spPr>
          <a:xfrm>
            <a:off x="4725850" y="9916231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 smtClean="0">
                <a:latin typeface="Optima"/>
                <a:cs typeface="Optima"/>
              </a:rPr>
              <a:t>e</a:t>
            </a:r>
            <a:endParaRPr lang="fr-FR" sz="3500" dirty="0">
              <a:latin typeface="Optima"/>
              <a:cs typeface="Optima"/>
            </a:endParaRPr>
          </a:p>
        </p:txBody>
      </p:sp>
      <p:sp>
        <p:nvSpPr>
          <p:cNvPr id="72" name="Rectangle à coins arrondis 71"/>
          <p:cNvSpPr/>
          <p:nvPr/>
        </p:nvSpPr>
        <p:spPr>
          <a:xfrm>
            <a:off x="6842791" y="10793397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3" name="Connecteur droit avec flèche 72"/>
          <p:cNvCxnSpPr>
            <a:stCxn id="67" idx="5"/>
            <a:endCxn id="72" idx="1"/>
          </p:cNvCxnSpPr>
          <p:nvPr/>
        </p:nvCxnSpPr>
        <p:spPr>
          <a:xfrm>
            <a:off x="5788154" y="10722472"/>
            <a:ext cx="1054637" cy="465951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à coins arrondis 73"/>
          <p:cNvSpPr/>
          <p:nvPr/>
        </p:nvSpPr>
        <p:spPr>
          <a:xfrm>
            <a:off x="10672375" y="10161017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/>
          <p:cNvSpPr/>
          <p:nvPr/>
        </p:nvSpPr>
        <p:spPr>
          <a:xfrm>
            <a:off x="12765966" y="10309093"/>
            <a:ext cx="486000" cy="484304"/>
          </a:xfrm>
          <a:prstGeom prst="ellipse">
            <a:avLst/>
          </a:prstGeom>
          <a:solidFill>
            <a:srgbClr val="FFFFFF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à coins arrondis 75"/>
          <p:cNvSpPr/>
          <p:nvPr/>
        </p:nvSpPr>
        <p:spPr>
          <a:xfrm>
            <a:off x="14235430" y="9521205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7" name="Connecteur droit avec flèche 76"/>
          <p:cNvCxnSpPr>
            <a:stCxn id="74" idx="3"/>
            <a:endCxn id="75" idx="2"/>
          </p:cNvCxnSpPr>
          <p:nvPr/>
        </p:nvCxnSpPr>
        <p:spPr>
          <a:xfrm flipV="1">
            <a:off x="11809496" y="10551245"/>
            <a:ext cx="956470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stCxn id="75" idx="7"/>
            <a:endCxn id="76" idx="1"/>
          </p:cNvCxnSpPr>
          <p:nvPr/>
        </p:nvCxnSpPr>
        <p:spPr>
          <a:xfrm flipV="1">
            <a:off x="13180793" y="9916231"/>
            <a:ext cx="1054637" cy="463787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ZoneTexte 78"/>
          <p:cNvSpPr txBox="1"/>
          <p:nvPr/>
        </p:nvSpPr>
        <p:spPr>
          <a:xfrm>
            <a:off x="13456808" y="9512429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 smtClean="0">
                <a:latin typeface="Optima"/>
                <a:cs typeface="Optima"/>
              </a:rPr>
              <a:t>e</a:t>
            </a:r>
            <a:endParaRPr lang="fr-FR" sz="3500" dirty="0">
              <a:latin typeface="Optima"/>
              <a:cs typeface="Optima"/>
            </a:endParaRPr>
          </a:p>
        </p:txBody>
      </p:sp>
      <p:sp>
        <p:nvSpPr>
          <p:cNvPr id="80" name="Rectangle à coins arrondis 79"/>
          <p:cNvSpPr/>
          <p:nvPr/>
        </p:nvSpPr>
        <p:spPr>
          <a:xfrm>
            <a:off x="14235430" y="10793397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1" name="Connecteur droit avec flèche 80"/>
          <p:cNvCxnSpPr>
            <a:stCxn id="75" idx="5"/>
            <a:endCxn id="80" idx="1"/>
          </p:cNvCxnSpPr>
          <p:nvPr/>
        </p:nvCxnSpPr>
        <p:spPr>
          <a:xfrm>
            <a:off x="13180793" y="10722472"/>
            <a:ext cx="1054637" cy="465951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13419294" y="10811559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 smtClean="0">
                <a:latin typeface="Optima"/>
                <a:cs typeface="Optima"/>
              </a:rPr>
              <a:t>e</a:t>
            </a:r>
            <a:endParaRPr lang="fr-FR" sz="3500" dirty="0">
              <a:latin typeface="Optima"/>
              <a:cs typeface="Optima"/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1871794" y="10143371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 smtClean="0">
                <a:latin typeface="Optima"/>
                <a:cs typeface="Optima"/>
              </a:rPr>
              <a:t>(a)</a:t>
            </a:r>
            <a:endParaRPr lang="fr-FR" sz="3500" dirty="0">
              <a:latin typeface="Optima"/>
              <a:cs typeface="Optima"/>
            </a:endParaRPr>
          </a:p>
        </p:txBody>
      </p:sp>
      <p:sp>
        <p:nvSpPr>
          <p:cNvPr id="85" name="Rectangle à coins arrondis 84"/>
          <p:cNvSpPr/>
          <p:nvPr/>
        </p:nvSpPr>
        <p:spPr>
          <a:xfrm>
            <a:off x="7674286" y="13830353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smtClean="0">
                <a:solidFill>
                  <a:schemeClr val="tx1"/>
                </a:solidFill>
                <a:latin typeface="Optima"/>
                <a:cs typeface="Optima"/>
              </a:rPr>
              <a:t>2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87" name="Rectangle à coins arrondis 86"/>
          <p:cNvSpPr/>
          <p:nvPr/>
        </p:nvSpPr>
        <p:spPr>
          <a:xfrm>
            <a:off x="9768094" y="13812103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>
                <a:solidFill>
                  <a:schemeClr val="tx1"/>
                </a:solidFill>
                <a:latin typeface="Optima"/>
                <a:cs typeface="Optima"/>
              </a:rPr>
              <a:t>3</a:t>
            </a:r>
          </a:p>
        </p:txBody>
      </p:sp>
      <p:cxnSp>
        <p:nvCxnSpPr>
          <p:cNvPr id="88" name="Connecteur droit avec flèche 87"/>
          <p:cNvCxnSpPr>
            <a:stCxn id="85" idx="3"/>
          </p:cNvCxnSpPr>
          <p:nvPr/>
        </p:nvCxnSpPr>
        <p:spPr>
          <a:xfrm flipV="1">
            <a:off x="8811407" y="14220581"/>
            <a:ext cx="956470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ZoneTexte 89"/>
          <p:cNvSpPr txBox="1"/>
          <p:nvPr/>
        </p:nvSpPr>
        <p:spPr>
          <a:xfrm>
            <a:off x="9005141" y="13579460"/>
            <a:ext cx="768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i="1" dirty="0" smtClean="0">
                <a:latin typeface="Optima"/>
                <a:cs typeface="Optima"/>
              </a:rPr>
              <a:t>e</a:t>
            </a:r>
            <a:r>
              <a:rPr lang="fr-FR" sz="3000" b="1" i="1" baseline="-25000" dirty="0" smtClean="0">
                <a:latin typeface="Optima"/>
                <a:cs typeface="Optima"/>
              </a:rPr>
              <a:t>0</a:t>
            </a:r>
            <a:endParaRPr lang="fr-FR" sz="3000" b="1" i="1" baseline="-25000" dirty="0">
              <a:latin typeface="Optima"/>
              <a:cs typeface="Optima"/>
            </a:endParaRPr>
          </a:p>
        </p:txBody>
      </p:sp>
      <p:sp>
        <p:nvSpPr>
          <p:cNvPr id="92" name="Ellipse 91"/>
          <p:cNvSpPr/>
          <p:nvPr/>
        </p:nvSpPr>
        <p:spPr>
          <a:xfrm>
            <a:off x="4506178" y="13475952"/>
            <a:ext cx="486000" cy="484304"/>
          </a:xfrm>
          <a:prstGeom prst="ellipse">
            <a:avLst/>
          </a:prstGeom>
          <a:solidFill>
            <a:schemeClr val="tx1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3" name="Connecteur droit avec flèche 92"/>
          <p:cNvCxnSpPr/>
          <p:nvPr/>
        </p:nvCxnSpPr>
        <p:spPr>
          <a:xfrm>
            <a:off x="4992178" y="13747993"/>
            <a:ext cx="983464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ZoneTexte 94"/>
          <p:cNvSpPr txBox="1"/>
          <p:nvPr/>
        </p:nvSpPr>
        <p:spPr>
          <a:xfrm>
            <a:off x="5164386" y="13737906"/>
            <a:ext cx="768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i="1" dirty="0" smtClean="0">
                <a:latin typeface="Optima"/>
                <a:cs typeface="Optima"/>
              </a:rPr>
              <a:t>T</a:t>
            </a:r>
            <a:r>
              <a:rPr lang="fr-FR" sz="2500" i="1" baseline="-25000" dirty="0" smtClean="0">
                <a:latin typeface="Optima"/>
                <a:cs typeface="Optima"/>
              </a:rPr>
              <a:t>A</a:t>
            </a:r>
            <a:endParaRPr lang="fr-FR" sz="2500" i="1" baseline="-25000" dirty="0">
              <a:latin typeface="Optima"/>
              <a:cs typeface="Optima"/>
            </a:endParaRPr>
          </a:p>
        </p:txBody>
      </p:sp>
      <p:sp>
        <p:nvSpPr>
          <p:cNvPr id="97" name="Ellipse 96"/>
          <p:cNvSpPr/>
          <p:nvPr/>
        </p:nvSpPr>
        <p:spPr>
          <a:xfrm>
            <a:off x="6188417" y="13935088"/>
            <a:ext cx="486000" cy="484304"/>
          </a:xfrm>
          <a:prstGeom prst="ellipse">
            <a:avLst/>
          </a:prstGeom>
          <a:solidFill>
            <a:schemeClr val="tx1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8" name="Connecteur droit avec flèche 97"/>
          <p:cNvCxnSpPr/>
          <p:nvPr/>
        </p:nvCxnSpPr>
        <p:spPr>
          <a:xfrm>
            <a:off x="6674417" y="14207129"/>
            <a:ext cx="983464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ZoneTexte 98"/>
          <p:cNvSpPr txBox="1"/>
          <p:nvPr/>
        </p:nvSpPr>
        <p:spPr>
          <a:xfrm>
            <a:off x="6846625" y="14197042"/>
            <a:ext cx="768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i="1" dirty="0" smtClean="0">
                <a:latin typeface="Optima"/>
                <a:cs typeface="Optima"/>
              </a:rPr>
              <a:t>T</a:t>
            </a:r>
            <a:r>
              <a:rPr lang="fr-FR" sz="2500" i="1" baseline="-25000" dirty="0" smtClean="0">
                <a:latin typeface="Optima"/>
                <a:cs typeface="Optima"/>
              </a:rPr>
              <a:t>B</a:t>
            </a:r>
            <a:endParaRPr lang="fr-FR" sz="2500" i="1" baseline="-25000" dirty="0">
              <a:latin typeface="Optima"/>
              <a:cs typeface="Optima"/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9013947" y="14188876"/>
            <a:ext cx="768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i="1" dirty="0" smtClean="0">
                <a:latin typeface="Optima"/>
                <a:cs typeface="Optima"/>
              </a:rPr>
              <a:t>T</a:t>
            </a:r>
            <a:r>
              <a:rPr lang="fr-FR" sz="2500" i="1" baseline="-25000" dirty="0" smtClean="0">
                <a:latin typeface="Optima"/>
                <a:cs typeface="Optima"/>
              </a:rPr>
              <a:t>C</a:t>
            </a:r>
            <a:endParaRPr lang="fr-FR" sz="2500" i="1" baseline="-25000" dirty="0">
              <a:latin typeface="Optima"/>
              <a:cs typeface="Optima"/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12317206" y="13835151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smtClean="0">
                <a:solidFill>
                  <a:schemeClr val="tx1"/>
                </a:solidFill>
                <a:latin typeface="Optima"/>
                <a:cs typeface="Optima"/>
              </a:rPr>
              <a:t>4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102" name="Connecteur droit avec flèche 101"/>
          <p:cNvCxnSpPr/>
          <p:nvPr/>
        </p:nvCxnSpPr>
        <p:spPr>
          <a:xfrm>
            <a:off x="11333742" y="14225379"/>
            <a:ext cx="983464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ZoneTexte 102"/>
          <p:cNvSpPr txBox="1"/>
          <p:nvPr/>
        </p:nvSpPr>
        <p:spPr>
          <a:xfrm>
            <a:off x="11570394" y="14230177"/>
            <a:ext cx="768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i="1" dirty="0" smtClean="0">
                <a:latin typeface="Optima"/>
                <a:cs typeface="Optima"/>
              </a:rPr>
              <a:t>T</a:t>
            </a:r>
            <a:r>
              <a:rPr lang="fr-FR" sz="2500" i="1" baseline="-25000" dirty="0" smtClean="0">
                <a:latin typeface="Optima"/>
                <a:cs typeface="Optima"/>
              </a:rPr>
              <a:t>D</a:t>
            </a:r>
            <a:endParaRPr lang="fr-FR" sz="2500" i="1" baseline="-25000" dirty="0">
              <a:latin typeface="Optima"/>
              <a:cs typeface="Optima"/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11413542" y="13579460"/>
            <a:ext cx="768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i="1" dirty="0" smtClean="0">
                <a:latin typeface="Optima"/>
                <a:cs typeface="Optima"/>
              </a:rPr>
              <a:t>e</a:t>
            </a:r>
            <a:r>
              <a:rPr lang="fr-FR" sz="3000" b="1" i="1" baseline="-25000" dirty="0" smtClean="0">
                <a:latin typeface="Optima"/>
                <a:cs typeface="Optima"/>
              </a:rPr>
              <a:t>1</a:t>
            </a:r>
            <a:endParaRPr lang="fr-FR" sz="3000" b="1" i="1" baseline="-25000" dirty="0">
              <a:latin typeface="Optima"/>
              <a:cs typeface="Optima"/>
            </a:endParaRPr>
          </a:p>
        </p:txBody>
      </p:sp>
      <p:sp>
        <p:nvSpPr>
          <p:cNvPr id="105" name="Rectangle à coins arrondis 104"/>
          <p:cNvSpPr/>
          <p:nvPr/>
        </p:nvSpPr>
        <p:spPr>
          <a:xfrm>
            <a:off x="12317206" y="15156166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smtClean="0">
                <a:solidFill>
                  <a:schemeClr val="tx1"/>
                </a:solidFill>
                <a:latin typeface="Optima"/>
                <a:cs typeface="Optima"/>
              </a:rPr>
              <a:t>5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" name="Forme libre 1"/>
          <p:cNvSpPr/>
          <p:nvPr/>
        </p:nvSpPr>
        <p:spPr>
          <a:xfrm>
            <a:off x="10281087" y="14612061"/>
            <a:ext cx="2036409" cy="990198"/>
          </a:xfrm>
          <a:custGeom>
            <a:avLst/>
            <a:gdLst>
              <a:gd name="connsiteX0" fmla="*/ 34488 w 2036409"/>
              <a:gd name="connsiteY0" fmla="*/ 0 h 990198"/>
              <a:gd name="connsiteX1" fmla="*/ 271274 w 2036409"/>
              <a:gd name="connsiteY1" fmla="*/ 817990 h 990198"/>
              <a:gd name="connsiteX2" fmla="*/ 2036409 w 2036409"/>
              <a:gd name="connsiteY2" fmla="*/ 990198 h 99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409" h="990198">
                <a:moveTo>
                  <a:pt x="34488" y="0"/>
                </a:moveTo>
                <a:cubicBezTo>
                  <a:pt x="-13946" y="326478"/>
                  <a:pt x="-62379" y="652957"/>
                  <a:pt x="271274" y="817990"/>
                </a:cubicBezTo>
                <a:cubicBezTo>
                  <a:pt x="604927" y="983023"/>
                  <a:pt x="2036409" y="990198"/>
                  <a:pt x="2036409" y="990198"/>
                </a:cubicBezTo>
              </a:path>
            </a:pathLst>
          </a:custGeom>
          <a:ln w="6350" cmpd="sng">
            <a:solidFill>
              <a:schemeClr val="tx1"/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/>
          <p:cNvSpPr txBox="1"/>
          <p:nvPr/>
        </p:nvSpPr>
        <p:spPr>
          <a:xfrm>
            <a:off x="11490179" y="15580733"/>
            <a:ext cx="768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i="1" dirty="0" smtClean="0">
                <a:latin typeface="Optima"/>
                <a:cs typeface="Optima"/>
              </a:rPr>
              <a:t>T</a:t>
            </a:r>
            <a:r>
              <a:rPr lang="fr-FR" sz="2500" i="1" baseline="-25000" dirty="0" smtClean="0">
                <a:latin typeface="Optima"/>
                <a:cs typeface="Optima"/>
              </a:rPr>
              <a:t>E</a:t>
            </a:r>
            <a:endParaRPr lang="fr-FR" sz="2500" i="1" baseline="-25000" dirty="0">
              <a:latin typeface="Optima"/>
              <a:cs typeface="Optima"/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11444625" y="14940631"/>
            <a:ext cx="768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i="1" dirty="0" smtClean="0">
                <a:latin typeface="Optima"/>
                <a:cs typeface="Optima"/>
              </a:rPr>
              <a:t>e</a:t>
            </a:r>
            <a:r>
              <a:rPr lang="fr-FR" sz="3000" b="1" i="1" baseline="-25000" dirty="0" smtClean="0">
                <a:latin typeface="Optima"/>
                <a:cs typeface="Optima"/>
              </a:rPr>
              <a:t>1</a:t>
            </a:r>
            <a:endParaRPr lang="fr-FR" sz="3000" b="1" i="1" baseline="-25000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2480489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86660" y="1069191"/>
            <a:ext cx="9557559" cy="259306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3513531" y="1962426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smtClean="0">
                <a:solidFill>
                  <a:schemeClr val="tx1"/>
                </a:solidFill>
                <a:latin typeface="Optima"/>
                <a:cs typeface="Optima"/>
              </a:rPr>
              <a:t>1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7847217" y="2120796"/>
            <a:ext cx="486000" cy="484304"/>
          </a:xfrm>
          <a:prstGeom prst="ellipse">
            <a:avLst/>
          </a:prstGeom>
          <a:solidFill>
            <a:srgbClr val="FFFFFF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rgbClr val="000000"/>
                </a:solidFill>
                <a:latin typeface="Optima"/>
                <a:cs typeface="Optima"/>
              </a:rPr>
              <a:t>C</a:t>
            </a:r>
            <a:endParaRPr lang="fr-FR" sz="2000" b="1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9838185" y="1324132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smtClean="0">
                <a:solidFill>
                  <a:schemeClr val="tx1"/>
                </a:solidFill>
                <a:latin typeface="Optima"/>
                <a:cs typeface="Optima"/>
              </a:rPr>
              <a:t>2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9" name="Connecteur droit avec flèche 8"/>
          <p:cNvCxnSpPr>
            <a:stCxn id="6" idx="3"/>
            <a:endCxn id="7" idx="2"/>
          </p:cNvCxnSpPr>
          <p:nvPr/>
        </p:nvCxnSpPr>
        <p:spPr>
          <a:xfrm>
            <a:off x="4650652" y="2357452"/>
            <a:ext cx="3196565" cy="5496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7" idx="7"/>
            <a:endCxn id="8" idx="1"/>
          </p:cNvCxnSpPr>
          <p:nvPr/>
        </p:nvCxnSpPr>
        <p:spPr>
          <a:xfrm flipV="1">
            <a:off x="8262044" y="1719158"/>
            <a:ext cx="1576141" cy="472563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8263100" y="1336882"/>
            <a:ext cx="12514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 smtClean="0">
                <a:latin typeface="Optima"/>
                <a:cs typeface="Optima"/>
              </a:rPr>
              <a:t>[y=1]</a:t>
            </a:r>
            <a:endParaRPr lang="fr-FR" sz="3000" dirty="0">
              <a:latin typeface="Optima"/>
              <a:cs typeface="Optima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9838185" y="2596324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smtClean="0">
                <a:solidFill>
                  <a:schemeClr val="tx1"/>
                </a:solidFill>
                <a:latin typeface="Optima"/>
                <a:cs typeface="Optima"/>
              </a:rPr>
              <a:t>3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13" name="Connecteur droit avec flèche 12"/>
          <p:cNvCxnSpPr>
            <a:stCxn id="7" idx="5"/>
            <a:endCxn id="12" idx="1"/>
          </p:cNvCxnSpPr>
          <p:nvPr/>
        </p:nvCxnSpPr>
        <p:spPr>
          <a:xfrm>
            <a:off x="8262044" y="2534175"/>
            <a:ext cx="1576141" cy="457175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2071061" y="2115300"/>
            <a:ext cx="486000" cy="484304"/>
          </a:xfrm>
          <a:prstGeom prst="ellipse">
            <a:avLst/>
          </a:prstGeom>
          <a:solidFill>
            <a:schemeClr val="tx1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/>
          <p:cNvCxnSpPr/>
          <p:nvPr/>
        </p:nvCxnSpPr>
        <p:spPr>
          <a:xfrm flipV="1">
            <a:off x="2557061" y="2347856"/>
            <a:ext cx="956470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4783139" y="1697632"/>
            <a:ext cx="28155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 smtClean="0">
                <a:latin typeface="Optima"/>
                <a:cs typeface="Optima"/>
              </a:rPr>
              <a:t>e</a:t>
            </a:r>
            <a:r>
              <a:rPr lang="fr-FR" sz="3000" b="1" baseline="-25000" dirty="0" smtClean="0">
                <a:latin typeface="Optima"/>
                <a:cs typeface="Optima"/>
              </a:rPr>
              <a:t>0 </a:t>
            </a:r>
            <a:r>
              <a:rPr lang="fr-FR" sz="3000" dirty="0" smtClean="0">
                <a:latin typeface="Optima"/>
                <a:cs typeface="Optima"/>
              </a:rPr>
              <a:t>/ x=1; y=x+1</a:t>
            </a:r>
            <a:endParaRPr lang="fr-FR" sz="3000" baseline="-25000" dirty="0">
              <a:latin typeface="Optima"/>
              <a:cs typeface="Optima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8262044" y="2717397"/>
            <a:ext cx="12514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 smtClean="0">
                <a:latin typeface="Optima"/>
                <a:cs typeface="Optima"/>
              </a:rPr>
              <a:t>[y=2]</a:t>
            </a:r>
            <a:endParaRPr lang="fr-FR" sz="3000" dirty="0">
              <a:latin typeface="Optima"/>
              <a:cs typeface="Optima"/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1231006" y="4872243"/>
            <a:ext cx="13320594" cy="6450451"/>
          </a:xfrm>
          <a:prstGeom prst="roundRect">
            <a:avLst>
              <a:gd name="adj" fmla="val 6492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/>
          <p:cNvCxnSpPr/>
          <p:nvPr/>
        </p:nvCxnSpPr>
        <p:spPr>
          <a:xfrm flipH="1">
            <a:off x="1231008" y="8166548"/>
            <a:ext cx="13320592" cy="0"/>
          </a:xfrm>
          <a:prstGeom prst="line">
            <a:avLst/>
          </a:prstGeom>
          <a:ln w="6350" cmpd="sng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1535178" y="9705610"/>
            <a:ext cx="486000" cy="484304"/>
          </a:xfrm>
          <a:prstGeom prst="ellipse">
            <a:avLst/>
          </a:prstGeom>
          <a:solidFill>
            <a:schemeClr val="tx1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avec flèche 30"/>
          <p:cNvCxnSpPr>
            <a:endCxn id="84" idx="1"/>
          </p:cNvCxnSpPr>
          <p:nvPr/>
        </p:nvCxnSpPr>
        <p:spPr>
          <a:xfrm>
            <a:off x="2021178" y="9942964"/>
            <a:ext cx="773591" cy="1672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1524506" y="6608125"/>
            <a:ext cx="486000" cy="484304"/>
          </a:xfrm>
          <a:prstGeom prst="ellipse">
            <a:avLst/>
          </a:prstGeom>
          <a:solidFill>
            <a:schemeClr val="tx1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avec flèche 32"/>
          <p:cNvCxnSpPr/>
          <p:nvPr/>
        </p:nvCxnSpPr>
        <p:spPr>
          <a:xfrm flipV="1">
            <a:off x="2010506" y="6840681"/>
            <a:ext cx="504424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à coins arrondis 33"/>
          <p:cNvSpPr/>
          <p:nvPr/>
        </p:nvSpPr>
        <p:spPr>
          <a:xfrm>
            <a:off x="2514931" y="6445655"/>
            <a:ext cx="938046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smtClean="0">
                <a:solidFill>
                  <a:schemeClr val="tx1"/>
                </a:solidFill>
                <a:latin typeface="Optima"/>
                <a:cs typeface="Optima"/>
              </a:rPr>
              <a:t>1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4723802" y="6445655"/>
            <a:ext cx="938046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smtClean="0">
                <a:solidFill>
                  <a:schemeClr val="tx1"/>
                </a:solidFill>
                <a:latin typeface="Optima"/>
                <a:cs typeface="Optima"/>
              </a:rPr>
              <a:t>2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36" name="Connecteur droit avec flèche 35"/>
          <p:cNvCxnSpPr>
            <a:stCxn id="34" idx="3"/>
            <a:endCxn id="35" idx="1"/>
          </p:cNvCxnSpPr>
          <p:nvPr/>
        </p:nvCxnSpPr>
        <p:spPr>
          <a:xfrm>
            <a:off x="3452977" y="6840681"/>
            <a:ext cx="1270825" cy="0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3862424" y="6247424"/>
            <a:ext cx="768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i="1" dirty="0" smtClean="0">
                <a:latin typeface="Optima"/>
                <a:cs typeface="Optima"/>
              </a:rPr>
              <a:t>e</a:t>
            </a:r>
            <a:r>
              <a:rPr lang="fr-FR" sz="3000" b="1" i="1" baseline="-25000" dirty="0" smtClean="0">
                <a:latin typeface="Optima"/>
                <a:cs typeface="Optima"/>
              </a:rPr>
              <a:t>0</a:t>
            </a:r>
            <a:endParaRPr lang="fr-FR" sz="3000" b="1" i="1" baseline="-25000" dirty="0">
              <a:latin typeface="Optima"/>
              <a:cs typeface="Optima"/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7293471" y="5816033"/>
            <a:ext cx="4872762" cy="2066665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4886912" y="5713677"/>
            <a:ext cx="240655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i="1" dirty="0" smtClean="0">
                <a:latin typeface="Optima"/>
                <a:cs typeface="Optima"/>
              </a:rPr>
              <a:t>e</a:t>
            </a:r>
            <a:r>
              <a:rPr lang="fr-FR" sz="3000" b="1" i="1" baseline="-25000" dirty="0" smtClean="0">
                <a:latin typeface="Optima"/>
                <a:cs typeface="Optima"/>
              </a:rPr>
              <a:t>1</a:t>
            </a:r>
            <a:r>
              <a:rPr lang="fr-FR" sz="3000" b="1" baseline="-25000" dirty="0" smtClean="0">
                <a:latin typeface="Optima"/>
                <a:cs typeface="Optima"/>
              </a:rPr>
              <a:t> </a:t>
            </a:r>
            <a:r>
              <a:rPr lang="fr-FR" sz="3000" dirty="0" smtClean="0">
                <a:latin typeface="Optima"/>
                <a:cs typeface="Optima"/>
              </a:rPr>
              <a:t>/ </a:t>
            </a:r>
            <a:r>
              <a:rPr lang="fr-FR" sz="2500" dirty="0" smtClean="0">
                <a:latin typeface="Optima"/>
                <a:cs typeface="Optima"/>
              </a:rPr>
              <a:t>x=1</a:t>
            </a:r>
          </a:p>
          <a:p>
            <a:pPr algn="ctr"/>
            <a:r>
              <a:rPr lang="fr-FR" sz="2500" dirty="0" smtClean="0">
                <a:latin typeface="Optima"/>
                <a:cs typeface="Optima"/>
              </a:rPr>
              <a:t>          y=x+1</a:t>
            </a:r>
            <a:endParaRPr lang="fr-FR" sz="2500" baseline="-25000" dirty="0">
              <a:latin typeface="Optima"/>
              <a:cs typeface="Optima"/>
            </a:endParaRPr>
          </a:p>
        </p:txBody>
      </p:sp>
      <p:cxnSp>
        <p:nvCxnSpPr>
          <p:cNvPr id="43" name="Connecteur droit avec flèche 42"/>
          <p:cNvCxnSpPr>
            <a:stCxn id="35" idx="3"/>
            <a:endCxn id="41" idx="1"/>
          </p:cNvCxnSpPr>
          <p:nvPr/>
        </p:nvCxnSpPr>
        <p:spPr>
          <a:xfrm>
            <a:off x="5661848" y="6840681"/>
            <a:ext cx="1631623" cy="8685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8709310" y="6630870"/>
            <a:ext cx="486000" cy="484304"/>
          </a:xfrm>
          <a:prstGeom prst="ellipse">
            <a:avLst/>
          </a:prstGeom>
          <a:solidFill>
            <a:srgbClr val="FFFFFF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rgbClr val="000000"/>
                </a:solidFill>
                <a:latin typeface="Optima"/>
                <a:cs typeface="Optima"/>
              </a:rPr>
              <a:t>C</a:t>
            </a:r>
            <a:endParaRPr lang="fr-FR" sz="2000" b="1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sp>
        <p:nvSpPr>
          <p:cNvPr id="47" name="Rectangle à coins arrondis 46"/>
          <p:cNvSpPr/>
          <p:nvPr/>
        </p:nvSpPr>
        <p:spPr>
          <a:xfrm>
            <a:off x="10398914" y="5963362"/>
            <a:ext cx="1053989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smtClean="0">
                <a:solidFill>
                  <a:schemeClr val="tx1"/>
                </a:solidFill>
                <a:latin typeface="Optima"/>
                <a:cs typeface="Optima"/>
              </a:rPr>
              <a:t>4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48" name="Connecteur droit avec flèche 47"/>
          <p:cNvCxnSpPr>
            <a:stCxn id="46" idx="7"/>
            <a:endCxn id="47" idx="1"/>
          </p:cNvCxnSpPr>
          <p:nvPr/>
        </p:nvCxnSpPr>
        <p:spPr>
          <a:xfrm flipV="1">
            <a:off x="9124137" y="6358388"/>
            <a:ext cx="1274777" cy="343407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9125193" y="5911534"/>
            <a:ext cx="12514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dirty="0" smtClean="0">
                <a:latin typeface="Optima"/>
                <a:cs typeface="Optima"/>
              </a:rPr>
              <a:t>[y=1]</a:t>
            </a:r>
            <a:endParaRPr lang="fr-FR" sz="2500" dirty="0">
              <a:latin typeface="Optima"/>
              <a:cs typeface="Optima"/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10398914" y="6955716"/>
            <a:ext cx="1053989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smtClean="0">
                <a:solidFill>
                  <a:schemeClr val="tx1"/>
                </a:solidFill>
                <a:latin typeface="Optima"/>
                <a:cs typeface="Optima"/>
              </a:rPr>
              <a:t>5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51" name="Connecteur droit avec flèche 50"/>
          <p:cNvCxnSpPr>
            <a:stCxn id="46" idx="5"/>
            <a:endCxn id="50" idx="1"/>
          </p:cNvCxnSpPr>
          <p:nvPr/>
        </p:nvCxnSpPr>
        <p:spPr>
          <a:xfrm>
            <a:off x="9124137" y="7044249"/>
            <a:ext cx="1274777" cy="306493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9124137" y="7184419"/>
            <a:ext cx="12514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dirty="0" smtClean="0">
                <a:latin typeface="Optima"/>
                <a:cs typeface="Optima"/>
              </a:rPr>
              <a:t>[y=2]</a:t>
            </a:r>
            <a:endParaRPr lang="fr-FR" sz="2500" dirty="0">
              <a:latin typeface="Optima"/>
              <a:cs typeface="Optima"/>
            </a:endParaRPr>
          </a:p>
        </p:txBody>
      </p:sp>
      <p:sp>
        <p:nvSpPr>
          <p:cNvPr id="57" name="Ellipse 56"/>
          <p:cNvSpPr/>
          <p:nvPr/>
        </p:nvSpPr>
        <p:spPr>
          <a:xfrm>
            <a:off x="7452115" y="6629651"/>
            <a:ext cx="486000" cy="484304"/>
          </a:xfrm>
          <a:prstGeom prst="ellipse">
            <a:avLst/>
          </a:prstGeom>
          <a:solidFill>
            <a:schemeClr val="tx1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8" name="Connecteur droit avec flèche 57"/>
          <p:cNvCxnSpPr>
            <a:endCxn id="46" idx="2"/>
          </p:cNvCxnSpPr>
          <p:nvPr/>
        </p:nvCxnSpPr>
        <p:spPr>
          <a:xfrm flipV="1">
            <a:off x="7949772" y="6873022"/>
            <a:ext cx="759538" cy="3375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585289" y="5148252"/>
            <a:ext cx="958227" cy="667781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smtClean="0">
                <a:solidFill>
                  <a:schemeClr val="tx1"/>
                </a:solidFill>
                <a:latin typeface="Optima"/>
                <a:cs typeface="Optima"/>
              </a:rPr>
              <a:t>3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62" name="Rectangle à coins arrondis 61"/>
          <p:cNvSpPr/>
          <p:nvPr/>
        </p:nvSpPr>
        <p:spPr>
          <a:xfrm>
            <a:off x="13328638" y="6481371"/>
            <a:ext cx="938046" cy="790052"/>
          </a:xfrm>
          <a:prstGeom prst="round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smtClean="0">
                <a:solidFill>
                  <a:schemeClr val="tx1"/>
                </a:solidFill>
                <a:latin typeface="Optima"/>
                <a:cs typeface="Optima"/>
              </a:rPr>
              <a:t>6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67" name="Forme libre 66"/>
          <p:cNvSpPr/>
          <p:nvPr/>
        </p:nvSpPr>
        <p:spPr>
          <a:xfrm>
            <a:off x="11434348" y="6348949"/>
            <a:ext cx="1872764" cy="303447"/>
          </a:xfrm>
          <a:custGeom>
            <a:avLst/>
            <a:gdLst>
              <a:gd name="connsiteX0" fmla="*/ 0 w 947146"/>
              <a:gd name="connsiteY0" fmla="*/ 26927 h 306766"/>
              <a:gd name="connsiteX1" fmla="*/ 581203 w 947146"/>
              <a:gd name="connsiteY1" fmla="*/ 26927 h 306766"/>
              <a:gd name="connsiteX2" fmla="*/ 947146 w 947146"/>
              <a:gd name="connsiteY2" fmla="*/ 306766 h 30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7146" h="306766">
                <a:moveTo>
                  <a:pt x="0" y="26927"/>
                </a:moveTo>
                <a:cubicBezTo>
                  <a:pt x="211672" y="3607"/>
                  <a:pt x="423345" y="-19713"/>
                  <a:pt x="581203" y="26927"/>
                </a:cubicBezTo>
                <a:cubicBezTo>
                  <a:pt x="739061" y="73567"/>
                  <a:pt x="947146" y="306766"/>
                  <a:pt x="947146" y="306766"/>
                </a:cubicBezTo>
              </a:path>
            </a:pathLst>
          </a:custGeom>
          <a:ln w="6350" cmpd="sng">
            <a:solidFill>
              <a:srgbClr val="000000"/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Forme libre 67"/>
          <p:cNvSpPr/>
          <p:nvPr/>
        </p:nvSpPr>
        <p:spPr>
          <a:xfrm flipV="1">
            <a:off x="11452903" y="7115173"/>
            <a:ext cx="1854210" cy="254255"/>
          </a:xfrm>
          <a:custGeom>
            <a:avLst/>
            <a:gdLst>
              <a:gd name="connsiteX0" fmla="*/ 0 w 947146"/>
              <a:gd name="connsiteY0" fmla="*/ 26927 h 306766"/>
              <a:gd name="connsiteX1" fmla="*/ 581203 w 947146"/>
              <a:gd name="connsiteY1" fmla="*/ 26927 h 306766"/>
              <a:gd name="connsiteX2" fmla="*/ 947146 w 947146"/>
              <a:gd name="connsiteY2" fmla="*/ 306766 h 30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7146" h="306766">
                <a:moveTo>
                  <a:pt x="0" y="26927"/>
                </a:moveTo>
                <a:cubicBezTo>
                  <a:pt x="211672" y="3607"/>
                  <a:pt x="423345" y="-19713"/>
                  <a:pt x="581203" y="26927"/>
                </a:cubicBezTo>
                <a:cubicBezTo>
                  <a:pt x="739061" y="73567"/>
                  <a:pt x="947146" y="306766"/>
                  <a:pt x="947146" y="306766"/>
                </a:cubicBezTo>
              </a:path>
            </a:pathLst>
          </a:custGeom>
          <a:ln w="6350" cmpd="sng">
            <a:solidFill>
              <a:srgbClr val="000000"/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ZoneTexte 68"/>
          <p:cNvSpPr txBox="1"/>
          <p:nvPr/>
        </p:nvSpPr>
        <p:spPr>
          <a:xfrm>
            <a:off x="12166233" y="5785199"/>
            <a:ext cx="768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i="1" dirty="0" smtClean="0">
                <a:latin typeface="Optima"/>
                <a:cs typeface="Optima"/>
              </a:rPr>
              <a:t>e</a:t>
            </a:r>
            <a:r>
              <a:rPr lang="fr-FR" sz="3000" b="1" i="1" baseline="-25000" dirty="0" smtClean="0">
                <a:latin typeface="Optima"/>
                <a:cs typeface="Optima"/>
              </a:rPr>
              <a:t>2</a:t>
            </a:r>
            <a:endParaRPr lang="fr-FR" sz="3000" b="1" i="1" baseline="-25000" dirty="0">
              <a:latin typeface="Optima"/>
              <a:cs typeface="Optima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12230811" y="6729326"/>
            <a:ext cx="768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i="1" dirty="0" smtClean="0">
                <a:latin typeface="Optima"/>
                <a:cs typeface="Optima"/>
              </a:rPr>
              <a:t>e</a:t>
            </a:r>
            <a:r>
              <a:rPr lang="fr-FR" sz="3000" b="1" i="1" baseline="-25000" dirty="0" smtClean="0">
                <a:latin typeface="Optima"/>
                <a:cs typeface="Optima"/>
              </a:rPr>
              <a:t>2</a:t>
            </a:r>
            <a:endParaRPr lang="fr-FR" sz="3000" b="1" i="1" baseline="-25000" dirty="0">
              <a:latin typeface="Optima"/>
              <a:cs typeface="Optima"/>
            </a:endParaRPr>
          </a:p>
        </p:txBody>
      </p:sp>
      <p:sp>
        <p:nvSpPr>
          <p:cNvPr id="74" name="Rectangle à coins arrondis 73"/>
          <p:cNvSpPr/>
          <p:nvPr/>
        </p:nvSpPr>
        <p:spPr>
          <a:xfrm>
            <a:off x="10514857" y="9584216"/>
            <a:ext cx="938046" cy="790052"/>
          </a:xfrm>
          <a:prstGeom prst="roundRect">
            <a:avLst/>
          </a:prstGeom>
          <a:solidFill>
            <a:schemeClr val="bg1"/>
          </a:solidFill>
          <a:ln w="952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Z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84" name="Rectangle à coins arrondis 83"/>
          <p:cNvSpPr/>
          <p:nvPr/>
        </p:nvSpPr>
        <p:spPr>
          <a:xfrm>
            <a:off x="2794769" y="9564666"/>
            <a:ext cx="938046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smtClean="0">
                <a:solidFill>
                  <a:schemeClr val="tx1"/>
                </a:solidFill>
                <a:latin typeface="Optima"/>
                <a:cs typeface="Optima"/>
              </a:rPr>
              <a:t>7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graphicFrame>
        <p:nvGraphicFramePr>
          <p:cNvPr id="95" name="Tableau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385556"/>
              </p:ext>
            </p:extLst>
          </p:nvPr>
        </p:nvGraphicFramePr>
        <p:xfrm>
          <a:off x="194114" y="13744172"/>
          <a:ext cx="4305207" cy="2866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7865"/>
                <a:gridCol w="1937342"/>
              </a:tblGrid>
              <a:tr h="573326">
                <a:tc>
                  <a:txBody>
                    <a:bodyPr/>
                    <a:lstStyle/>
                    <a:p>
                      <a:r>
                        <a:rPr lang="fr-FR" sz="2500" dirty="0" smtClean="0">
                          <a:latin typeface="Optima"/>
                          <a:cs typeface="Optima"/>
                        </a:rPr>
                        <a:t>step_0</a:t>
                      </a:r>
                      <a:endParaRPr lang="fr-FR" sz="25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[S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2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10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]</a:t>
                      </a:r>
                      <a:r>
                        <a:rPr lang="fr-FR" sz="2500" b="1" dirty="0" smtClean="0">
                          <a:latin typeface="Optima"/>
                          <a:cs typeface="Optima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3326">
                <a:tc>
                  <a:txBody>
                    <a:bodyPr/>
                    <a:lstStyle/>
                    <a:p>
                      <a:r>
                        <a:rPr lang="fr-FR" sz="2500" dirty="0" smtClean="0">
                          <a:latin typeface="Optima"/>
                          <a:cs typeface="Optima"/>
                        </a:rPr>
                        <a:t>step_1  {e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0,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 e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4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} </a:t>
                      </a:r>
                      <a:endParaRPr lang="fr-FR" sz="25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[S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3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11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3326">
                <a:tc>
                  <a:txBody>
                    <a:bodyPr/>
                    <a:lstStyle/>
                    <a:p>
                      <a:r>
                        <a:rPr lang="fr-FR" sz="2500" dirty="0" smtClean="0">
                          <a:latin typeface="Optima"/>
                          <a:cs typeface="Optima"/>
                        </a:rPr>
                        <a:t>step_2  {e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1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}</a:t>
                      </a:r>
                      <a:r>
                        <a:rPr lang="fr-FR" sz="2500" dirty="0" smtClean="0">
                          <a:latin typeface="Optima"/>
                          <a:cs typeface="Optima"/>
                          <a:sym typeface="Wingdings"/>
                        </a:rPr>
                        <a:t> </a:t>
                      </a:r>
                      <a:endParaRPr lang="fr-FR" sz="25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[S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5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11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3326">
                <a:tc>
                  <a:txBody>
                    <a:bodyPr/>
                    <a:lstStyle/>
                    <a:p>
                      <a:r>
                        <a:rPr lang="fr-FR" sz="2500" dirty="0" smtClean="0">
                          <a:latin typeface="Optima"/>
                          <a:cs typeface="Optima"/>
                        </a:rPr>
                        <a:t>step_3  {e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2, 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e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5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} </a:t>
                      </a:r>
                      <a:endParaRPr lang="fr-FR" sz="25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[S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8 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12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3326">
                <a:tc>
                  <a:txBody>
                    <a:bodyPr/>
                    <a:lstStyle/>
                    <a:p>
                      <a:r>
                        <a:rPr lang="fr-FR" sz="2500" dirty="0" smtClean="0">
                          <a:latin typeface="Optima"/>
                          <a:cs typeface="Optima"/>
                        </a:rPr>
                        <a:t>step_4  {e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3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} </a:t>
                      </a:r>
                      <a:endParaRPr lang="fr-FR" sz="25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[S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9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12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]</a:t>
                      </a:r>
                      <a:endParaRPr lang="fr-FR" sz="2500" b="1" dirty="0" smtClean="0">
                        <a:latin typeface="Optima"/>
                        <a:cs typeface="Optim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Tableau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2618"/>
              </p:ext>
            </p:extLst>
          </p:nvPr>
        </p:nvGraphicFramePr>
        <p:xfrm>
          <a:off x="4640218" y="13744172"/>
          <a:ext cx="4305207" cy="40132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7865"/>
                <a:gridCol w="1937342"/>
              </a:tblGrid>
              <a:tr h="573326">
                <a:tc>
                  <a:txBody>
                    <a:bodyPr/>
                    <a:lstStyle/>
                    <a:p>
                      <a:r>
                        <a:rPr lang="fr-FR" sz="2500" dirty="0" smtClean="0">
                          <a:latin typeface="Optima"/>
                          <a:cs typeface="Optima"/>
                        </a:rPr>
                        <a:t>step_0</a:t>
                      </a:r>
                      <a:endParaRPr lang="fr-FR" sz="25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[S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2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10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]</a:t>
                      </a:r>
                      <a:r>
                        <a:rPr lang="fr-FR" sz="2500" b="1" dirty="0" smtClean="0">
                          <a:latin typeface="Optima"/>
                          <a:cs typeface="Optima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3326">
                <a:tc>
                  <a:txBody>
                    <a:bodyPr/>
                    <a:lstStyle/>
                    <a:p>
                      <a:r>
                        <a:rPr lang="fr-FR" sz="2500" dirty="0" smtClean="0">
                          <a:latin typeface="Optima"/>
                          <a:cs typeface="Optima"/>
                        </a:rPr>
                        <a:t>step_1  {</a:t>
                      </a:r>
                      <a:r>
                        <a:rPr lang="fr-FR" sz="2500" b="1" u="none" dirty="0" smtClean="0">
                          <a:solidFill>
                            <a:srgbClr val="FF0000"/>
                          </a:solidFill>
                          <a:latin typeface="Optima"/>
                          <a:cs typeface="Optima"/>
                        </a:rPr>
                        <a:t>e</a:t>
                      </a:r>
                      <a:r>
                        <a:rPr lang="fr-FR" sz="2500" b="1" u="none" baseline="-25000" dirty="0" smtClean="0">
                          <a:solidFill>
                            <a:srgbClr val="FF0000"/>
                          </a:solidFill>
                          <a:latin typeface="Optima"/>
                          <a:cs typeface="Optima"/>
                        </a:rPr>
                        <a:t>0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,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 e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4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} </a:t>
                      </a:r>
                      <a:endParaRPr lang="fr-FR" sz="25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[S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3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10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3326"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dirty="0" smtClean="0">
                          <a:latin typeface="Optima"/>
                          <a:cs typeface="Optima"/>
                        </a:rPr>
                        <a:t>step_1’ {</a:t>
                      </a:r>
                      <a:r>
                        <a:rPr lang="fr-FR" sz="2500" b="0" u="none" dirty="0" smtClean="0">
                          <a:solidFill>
                            <a:schemeClr val="tx1"/>
                          </a:solidFill>
                          <a:latin typeface="Optima"/>
                          <a:cs typeface="Optima"/>
                        </a:rPr>
                        <a:t>e</a:t>
                      </a:r>
                      <a:r>
                        <a:rPr lang="fr-FR" sz="2500" b="0" u="none" baseline="-25000" dirty="0" smtClean="0">
                          <a:solidFill>
                            <a:schemeClr val="tx1"/>
                          </a:solidFill>
                          <a:latin typeface="Optima"/>
                          <a:cs typeface="Optima"/>
                        </a:rPr>
                        <a:t>0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,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 </a:t>
                      </a:r>
                      <a:r>
                        <a:rPr lang="fr-FR" sz="2500" b="1" dirty="0" smtClean="0">
                          <a:solidFill>
                            <a:srgbClr val="FF0000"/>
                          </a:solidFill>
                          <a:latin typeface="Optima"/>
                          <a:cs typeface="Optima"/>
                        </a:rPr>
                        <a:t>e</a:t>
                      </a:r>
                      <a:r>
                        <a:rPr lang="fr-FR" sz="2500" b="1" baseline="-25000" dirty="0" smtClean="0">
                          <a:solidFill>
                            <a:srgbClr val="FF0000"/>
                          </a:solidFill>
                          <a:latin typeface="Optima"/>
                          <a:cs typeface="Optima"/>
                        </a:rPr>
                        <a:t>4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} </a:t>
                      </a:r>
                      <a:endParaRPr lang="fr-FR" sz="25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[S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3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11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3326"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dirty="0" smtClean="0">
                          <a:latin typeface="Optima"/>
                          <a:cs typeface="Optima"/>
                        </a:rPr>
                        <a:t>step_2  {e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1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}</a:t>
                      </a:r>
                      <a:r>
                        <a:rPr lang="fr-FR" sz="2500" dirty="0" smtClean="0">
                          <a:latin typeface="Optima"/>
                          <a:cs typeface="Optima"/>
                          <a:sym typeface="Wingdings"/>
                        </a:rPr>
                        <a:t> </a:t>
                      </a:r>
                      <a:endParaRPr lang="fr-FR" sz="25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[S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6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11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3326"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dirty="0" smtClean="0">
                          <a:latin typeface="Optima"/>
                          <a:cs typeface="Optima"/>
                        </a:rPr>
                        <a:t>step_3  {</a:t>
                      </a:r>
                      <a:r>
                        <a:rPr lang="fr-FR" sz="2500" b="1" dirty="0" smtClean="0">
                          <a:solidFill>
                            <a:srgbClr val="FF0000"/>
                          </a:solidFill>
                          <a:latin typeface="Optima"/>
                          <a:cs typeface="Optima"/>
                        </a:rPr>
                        <a:t>e</a:t>
                      </a:r>
                      <a:r>
                        <a:rPr lang="fr-FR" sz="2500" b="1" baseline="-25000" dirty="0" smtClean="0">
                          <a:solidFill>
                            <a:srgbClr val="FF0000"/>
                          </a:solidFill>
                          <a:latin typeface="Optima"/>
                          <a:cs typeface="Optima"/>
                        </a:rPr>
                        <a:t>2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, 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e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5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} </a:t>
                      </a:r>
                      <a:endParaRPr lang="fr-FR" sz="25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[S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7 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11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3326"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dirty="0" smtClean="0">
                          <a:latin typeface="Optima"/>
                          <a:cs typeface="Optima"/>
                        </a:rPr>
                        <a:t>step_3’ {e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2, </a:t>
                      </a:r>
                      <a:r>
                        <a:rPr lang="fr-FR" sz="2500" b="1" dirty="0" smtClean="0">
                          <a:solidFill>
                            <a:srgbClr val="FF0000"/>
                          </a:solidFill>
                          <a:latin typeface="Optima"/>
                          <a:cs typeface="Optima"/>
                        </a:rPr>
                        <a:t>e</a:t>
                      </a:r>
                      <a:r>
                        <a:rPr lang="fr-FR" sz="2500" b="1" baseline="-25000" dirty="0" smtClean="0">
                          <a:solidFill>
                            <a:srgbClr val="FF0000"/>
                          </a:solidFill>
                          <a:latin typeface="Optima"/>
                          <a:cs typeface="Optima"/>
                        </a:rPr>
                        <a:t>5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}</a:t>
                      </a:r>
                      <a:endParaRPr lang="fr-FR" sz="25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[S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7 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12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3326"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dirty="0" smtClean="0">
                          <a:latin typeface="Optima"/>
                          <a:cs typeface="Optima"/>
                        </a:rPr>
                        <a:t>step_4  {e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3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} </a:t>
                      </a:r>
                      <a:endParaRPr lang="fr-FR" sz="25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[S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9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12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]</a:t>
                      </a:r>
                      <a:endParaRPr lang="fr-FR" sz="2500" b="1" dirty="0" smtClean="0">
                        <a:latin typeface="Optima"/>
                        <a:cs typeface="Optim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Tableau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865793"/>
              </p:ext>
            </p:extLst>
          </p:nvPr>
        </p:nvGraphicFramePr>
        <p:xfrm>
          <a:off x="9125236" y="13744172"/>
          <a:ext cx="4305207" cy="40132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7865"/>
                <a:gridCol w="1937342"/>
              </a:tblGrid>
              <a:tr h="573326">
                <a:tc>
                  <a:txBody>
                    <a:bodyPr/>
                    <a:lstStyle/>
                    <a:p>
                      <a:r>
                        <a:rPr lang="fr-FR" sz="2500" dirty="0" smtClean="0">
                          <a:latin typeface="Optima"/>
                          <a:cs typeface="Optima"/>
                        </a:rPr>
                        <a:t>step_0</a:t>
                      </a:r>
                      <a:endParaRPr lang="fr-FR" sz="25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[S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2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10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]</a:t>
                      </a:r>
                      <a:r>
                        <a:rPr lang="fr-FR" sz="2500" b="1" dirty="0" smtClean="0">
                          <a:latin typeface="Optima"/>
                          <a:cs typeface="Optima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3326">
                <a:tc>
                  <a:txBody>
                    <a:bodyPr/>
                    <a:lstStyle/>
                    <a:p>
                      <a:r>
                        <a:rPr lang="fr-FR" sz="2500" dirty="0" smtClean="0">
                          <a:latin typeface="Optima"/>
                          <a:cs typeface="Optima"/>
                        </a:rPr>
                        <a:t>step_1  {</a:t>
                      </a:r>
                      <a:r>
                        <a:rPr lang="fr-FR" sz="2500" b="1" u="none" dirty="0" smtClean="0">
                          <a:solidFill>
                            <a:srgbClr val="FF0000"/>
                          </a:solidFill>
                          <a:latin typeface="Optima"/>
                          <a:cs typeface="Optima"/>
                        </a:rPr>
                        <a:t>e</a:t>
                      </a:r>
                      <a:r>
                        <a:rPr lang="fr-FR" sz="2500" b="1" u="none" baseline="-25000" dirty="0" smtClean="0">
                          <a:solidFill>
                            <a:srgbClr val="FF0000"/>
                          </a:solidFill>
                          <a:latin typeface="Optima"/>
                          <a:cs typeface="Optima"/>
                        </a:rPr>
                        <a:t>0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,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 e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4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} </a:t>
                      </a:r>
                      <a:endParaRPr lang="fr-FR" sz="25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[S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3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10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3326"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dirty="0" smtClean="0">
                          <a:latin typeface="Optima"/>
                          <a:cs typeface="Optima"/>
                        </a:rPr>
                        <a:t>step_1’ {</a:t>
                      </a:r>
                      <a:r>
                        <a:rPr lang="fr-FR" sz="2500" b="0" u="none" dirty="0" smtClean="0">
                          <a:solidFill>
                            <a:schemeClr val="tx1"/>
                          </a:solidFill>
                          <a:latin typeface="Optima"/>
                          <a:cs typeface="Optima"/>
                        </a:rPr>
                        <a:t>e</a:t>
                      </a:r>
                      <a:r>
                        <a:rPr lang="fr-FR" sz="2500" b="0" u="none" baseline="-25000" dirty="0" smtClean="0">
                          <a:solidFill>
                            <a:schemeClr val="tx1"/>
                          </a:solidFill>
                          <a:latin typeface="Optima"/>
                          <a:cs typeface="Optima"/>
                        </a:rPr>
                        <a:t>0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,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 </a:t>
                      </a:r>
                      <a:r>
                        <a:rPr lang="fr-FR" sz="2500" b="1" dirty="0" smtClean="0">
                          <a:solidFill>
                            <a:srgbClr val="FF0000"/>
                          </a:solidFill>
                          <a:latin typeface="Optima"/>
                          <a:cs typeface="Optima"/>
                        </a:rPr>
                        <a:t>e</a:t>
                      </a:r>
                      <a:r>
                        <a:rPr lang="fr-FR" sz="2500" b="1" baseline="-25000" dirty="0" smtClean="0">
                          <a:solidFill>
                            <a:srgbClr val="FF0000"/>
                          </a:solidFill>
                          <a:latin typeface="Optima"/>
                          <a:cs typeface="Optima"/>
                        </a:rPr>
                        <a:t>4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} </a:t>
                      </a:r>
                      <a:endParaRPr lang="fr-FR" sz="25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[S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3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11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3326"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dirty="0" smtClean="0">
                          <a:latin typeface="Optima"/>
                          <a:cs typeface="Optima"/>
                        </a:rPr>
                        <a:t>step_2  {e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1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}</a:t>
                      </a:r>
                      <a:r>
                        <a:rPr lang="fr-FR" sz="2500" dirty="0" smtClean="0">
                          <a:latin typeface="Optima"/>
                          <a:cs typeface="Optima"/>
                          <a:sym typeface="Wingdings"/>
                        </a:rPr>
                        <a:t> </a:t>
                      </a:r>
                      <a:endParaRPr lang="fr-FR" sz="25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[S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6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11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3326"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dirty="0" smtClean="0">
                          <a:latin typeface="Optima"/>
                          <a:cs typeface="Optima"/>
                        </a:rPr>
                        <a:t>step_3  {</a:t>
                      </a:r>
                      <a:r>
                        <a:rPr lang="fr-FR" sz="2500" b="1" dirty="0" smtClean="0">
                          <a:solidFill>
                            <a:srgbClr val="FF0000"/>
                          </a:solidFill>
                          <a:latin typeface="Optima"/>
                          <a:cs typeface="Optima"/>
                        </a:rPr>
                        <a:t>e</a:t>
                      </a:r>
                      <a:r>
                        <a:rPr lang="fr-FR" sz="2500" b="1" baseline="-25000" dirty="0" smtClean="0">
                          <a:solidFill>
                            <a:srgbClr val="FF0000"/>
                          </a:solidFill>
                          <a:latin typeface="Optima"/>
                          <a:cs typeface="Optima"/>
                        </a:rPr>
                        <a:t>2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, 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e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5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} </a:t>
                      </a:r>
                      <a:endParaRPr lang="fr-FR" sz="25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[S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7 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11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3326"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dirty="0" smtClean="0">
                          <a:latin typeface="Optima"/>
                          <a:cs typeface="Optima"/>
                        </a:rPr>
                        <a:t>step_3’ {e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2, </a:t>
                      </a:r>
                      <a:r>
                        <a:rPr lang="fr-FR" sz="2500" b="1" dirty="0" smtClean="0">
                          <a:solidFill>
                            <a:srgbClr val="FF0000"/>
                          </a:solidFill>
                          <a:latin typeface="Optima"/>
                          <a:cs typeface="Optima"/>
                        </a:rPr>
                        <a:t>e</a:t>
                      </a:r>
                      <a:r>
                        <a:rPr lang="fr-FR" sz="2500" b="1" baseline="-25000" dirty="0" smtClean="0">
                          <a:solidFill>
                            <a:srgbClr val="FF0000"/>
                          </a:solidFill>
                          <a:latin typeface="Optima"/>
                          <a:cs typeface="Optima"/>
                        </a:rPr>
                        <a:t>5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}</a:t>
                      </a:r>
                      <a:endParaRPr lang="fr-FR" sz="25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[S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7 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12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3326"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dirty="0" smtClean="0">
                          <a:latin typeface="Optima"/>
                          <a:cs typeface="Optima"/>
                        </a:rPr>
                        <a:t>step_4  {e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3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} </a:t>
                      </a:r>
                      <a:endParaRPr lang="fr-FR" sz="25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[S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9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12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]</a:t>
                      </a:r>
                      <a:endParaRPr lang="fr-FR" sz="2500" b="1" dirty="0" smtClean="0">
                        <a:latin typeface="Optima"/>
                        <a:cs typeface="Optim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Tableau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408121"/>
              </p:ext>
            </p:extLst>
          </p:nvPr>
        </p:nvGraphicFramePr>
        <p:xfrm>
          <a:off x="13579322" y="13756454"/>
          <a:ext cx="4305207" cy="40132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7865"/>
                <a:gridCol w="1937342"/>
              </a:tblGrid>
              <a:tr h="573326">
                <a:tc>
                  <a:txBody>
                    <a:bodyPr/>
                    <a:lstStyle/>
                    <a:p>
                      <a:r>
                        <a:rPr lang="fr-FR" sz="2500" dirty="0" smtClean="0">
                          <a:latin typeface="Optima"/>
                          <a:cs typeface="Optima"/>
                        </a:rPr>
                        <a:t>step_0</a:t>
                      </a:r>
                      <a:endParaRPr lang="fr-FR" sz="25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[S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2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10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]</a:t>
                      </a:r>
                      <a:r>
                        <a:rPr lang="fr-FR" sz="2500" b="1" dirty="0" smtClean="0">
                          <a:latin typeface="Optima"/>
                          <a:cs typeface="Optima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3326">
                <a:tc>
                  <a:txBody>
                    <a:bodyPr/>
                    <a:lstStyle/>
                    <a:p>
                      <a:r>
                        <a:rPr lang="fr-FR" sz="2500" dirty="0" smtClean="0">
                          <a:latin typeface="Optima"/>
                          <a:cs typeface="Optima"/>
                        </a:rPr>
                        <a:t>step_1  {</a:t>
                      </a:r>
                      <a:r>
                        <a:rPr lang="fr-FR" sz="2500" b="1" u="none" dirty="0" smtClean="0">
                          <a:solidFill>
                            <a:srgbClr val="FF0000"/>
                          </a:solidFill>
                          <a:latin typeface="Optima"/>
                          <a:cs typeface="Optima"/>
                        </a:rPr>
                        <a:t>e</a:t>
                      </a:r>
                      <a:r>
                        <a:rPr lang="fr-FR" sz="2500" b="1" u="none" baseline="-25000" dirty="0" smtClean="0">
                          <a:solidFill>
                            <a:srgbClr val="FF0000"/>
                          </a:solidFill>
                          <a:latin typeface="Optima"/>
                          <a:cs typeface="Optima"/>
                        </a:rPr>
                        <a:t>0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,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 e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4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} </a:t>
                      </a:r>
                      <a:endParaRPr lang="fr-FR" sz="25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[S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3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10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3326"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dirty="0" smtClean="0">
                          <a:latin typeface="Optima"/>
                          <a:cs typeface="Optima"/>
                        </a:rPr>
                        <a:t>step_1’ {</a:t>
                      </a:r>
                      <a:r>
                        <a:rPr lang="fr-FR" sz="2500" b="0" u="none" dirty="0" smtClean="0">
                          <a:solidFill>
                            <a:schemeClr val="tx1"/>
                          </a:solidFill>
                          <a:latin typeface="Optima"/>
                          <a:cs typeface="Optima"/>
                        </a:rPr>
                        <a:t>e</a:t>
                      </a:r>
                      <a:r>
                        <a:rPr lang="fr-FR" sz="2500" b="0" u="none" baseline="-25000" dirty="0" smtClean="0">
                          <a:solidFill>
                            <a:schemeClr val="tx1"/>
                          </a:solidFill>
                          <a:latin typeface="Optima"/>
                          <a:cs typeface="Optima"/>
                        </a:rPr>
                        <a:t>0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,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 </a:t>
                      </a:r>
                      <a:r>
                        <a:rPr lang="fr-FR" sz="2500" b="1" dirty="0" smtClean="0">
                          <a:solidFill>
                            <a:srgbClr val="FF0000"/>
                          </a:solidFill>
                          <a:latin typeface="Optima"/>
                          <a:cs typeface="Optima"/>
                        </a:rPr>
                        <a:t>e</a:t>
                      </a:r>
                      <a:r>
                        <a:rPr lang="fr-FR" sz="2500" b="1" baseline="-25000" dirty="0" smtClean="0">
                          <a:solidFill>
                            <a:srgbClr val="FF0000"/>
                          </a:solidFill>
                          <a:latin typeface="Optima"/>
                          <a:cs typeface="Optima"/>
                        </a:rPr>
                        <a:t>4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} </a:t>
                      </a:r>
                      <a:endParaRPr lang="fr-FR" sz="25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[S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3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11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3326"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dirty="0" smtClean="0">
                          <a:latin typeface="Optima"/>
                          <a:cs typeface="Optima"/>
                        </a:rPr>
                        <a:t>step_2  {e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1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}</a:t>
                      </a:r>
                      <a:r>
                        <a:rPr lang="fr-FR" sz="2500" dirty="0" smtClean="0">
                          <a:latin typeface="Optima"/>
                          <a:cs typeface="Optima"/>
                          <a:sym typeface="Wingdings"/>
                        </a:rPr>
                        <a:t> </a:t>
                      </a:r>
                      <a:endParaRPr lang="fr-FR" sz="25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[S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6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11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3326"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dirty="0" smtClean="0">
                          <a:latin typeface="Optima"/>
                          <a:cs typeface="Optima"/>
                        </a:rPr>
                        <a:t>step_3  {</a:t>
                      </a:r>
                      <a:r>
                        <a:rPr lang="fr-FR" sz="2500" b="1" dirty="0" smtClean="0">
                          <a:solidFill>
                            <a:srgbClr val="FF0000"/>
                          </a:solidFill>
                          <a:latin typeface="Optima"/>
                          <a:cs typeface="Optima"/>
                        </a:rPr>
                        <a:t>e</a:t>
                      </a:r>
                      <a:r>
                        <a:rPr lang="fr-FR" sz="2500" b="1" baseline="-25000" dirty="0" smtClean="0">
                          <a:solidFill>
                            <a:srgbClr val="FF0000"/>
                          </a:solidFill>
                          <a:latin typeface="Optima"/>
                          <a:cs typeface="Optima"/>
                        </a:rPr>
                        <a:t>2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, 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e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5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} </a:t>
                      </a:r>
                      <a:endParaRPr lang="fr-FR" sz="25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[S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8 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11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3326"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dirty="0" smtClean="0">
                          <a:latin typeface="Optima"/>
                          <a:cs typeface="Optima"/>
                        </a:rPr>
                        <a:t>step_3’ {e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2, </a:t>
                      </a:r>
                      <a:r>
                        <a:rPr lang="fr-FR" sz="2500" b="1" dirty="0" smtClean="0">
                          <a:solidFill>
                            <a:srgbClr val="FF0000"/>
                          </a:solidFill>
                          <a:latin typeface="Optima"/>
                          <a:cs typeface="Optima"/>
                        </a:rPr>
                        <a:t>e</a:t>
                      </a:r>
                      <a:r>
                        <a:rPr lang="fr-FR" sz="2500" b="1" baseline="-25000" dirty="0" smtClean="0">
                          <a:solidFill>
                            <a:srgbClr val="FF0000"/>
                          </a:solidFill>
                          <a:latin typeface="Optima"/>
                          <a:cs typeface="Optima"/>
                        </a:rPr>
                        <a:t>5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}</a:t>
                      </a:r>
                      <a:endParaRPr lang="fr-FR" sz="25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[S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8 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12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3326"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dirty="0" smtClean="0">
                          <a:latin typeface="Optima"/>
                          <a:cs typeface="Optima"/>
                        </a:rPr>
                        <a:t>step_4  {e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3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} </a:t>
                      </a:r>
                      <a:endParaRPr lang="fr-FR" sz="25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[S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9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12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]</a:t>
                      </a:r>
                      <a:endParaRPr lang="fr-FR" sz="2500" b="1" dirty="0" smtClean="0">
                        <a:latin typeface="Optima"/>
                        <a:cs typeface="Optim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0" name="ZoneTexte 99"/>
          <p:cNvSpPr txBox="1"/>
          <p:nvPr/>
        </p:nvSpPr>
        <p:spPr>
          <a:xfrm>
            <a:off x="230493" y="12818159"/>
            <a:ext cx="43052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Optima"/>
                <a:cs typeface="Optima"/>
              </a:rPr>
              <a:t>Execution traces</a:t>
            </a:r>
            <a:endParaRPr lang="en-US" sz="3000" b="1" dirty="0">
              <a:latin typeface="Optima"/>
              <a:cs typeface="Optima"/>
            </a:endParaRPr>
          </a:p>
        </p:txBody>
      </p:sp>
      <p:sp>
        <p:nvSpPr>
          <p:cNvPr id="38" name="Forme libre 37"/>
          <p:cNvSpPr/>
          <p:nvPr/>
        </p:nvSpPr>
        <p:spPr>
          <a:xfrm>
            <a:off x="11452903" y="9975289"/>
            <a:ext cx="1759792" cy="214626"/>
          </a:xfrm>
          <a:custGeom>
            <a:avLst/>
            <a:gdLst>
              <a:gd name="connsiteX0" fmla="*/ 0 w 559677"/>
              <a:gd name="connsiteY0" fmla="*/ 16272 h 791209"/>
              <a:gd name="connsiteX1" fmla="*/ 452047 w 559677"/>
              <a:gd name="connsiteY1" fmla="*/ 102376 h 791209"/>
              <a:gd name="connsiteX2" fmla="*/ 559677 w 559677"/>
              <a:gd name="connsiteY2" fmla="*/ 791209 h 791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677" h="791209">
                <a:moveTo>
                  <a:pt x="0" y="16272"/>
                </a:moveTo>
                <a:cubicBezTo>
                  <a:pt x="179384" y="-5254"/>
                  <a:pt x="358768" y="-26780"/>
                  <a:pt x="452047" y="102376"/>
                </a:cubicBezTo>
                <a:cubicBezTo>
                  <a:pt x="545326" y="231532"/>
                  <a:pt x="559677" y="791209"/>
                  <a:pt x="559677" y="791209"/>
                </a:cubicBezTo>
              </a:path>
            </a:pathLst>
          </a:custGeom>
          <a:ln w="6350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à coins arrondis 65"/>
          <p:cNvSpPr/>
          <p:nvPr/>
        </p:nvSpPr>
        <p:spPr>
          <a:xfrm>
            <a:off x="4778863" y="9112613"/>
            <a:ext cx="4868823" cy="1731680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à coins arrondis 72"/>
          <p:cNvSpPr/>
          <p:nvPr/>
        </p:nvSpPr>
        <p:spPr>
          <a:xfrm>
            <a:off x="6237755" y="9584216"/>
            <a:ext cx="1053989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>
                <a:solidFill>
                  <a:schemeClr val="tx1"/>
                </a:solidFill>
                <a:latin typeface="Optima"/>
                <a:cs typeface="Optima"/>
              </a:rPr>
              <a:t>9</a:t>
            </a:r>
          </a:p>
        </p:txBody>
      </p:sp>
      <p:sp>
        <p:nvSpPr>
          <p:cNvPr id="87" name="Ellipse 86"/>
          <p:cNvSpPr/>
          <p:nvPr/>
        </p:nvSpPr>
        <p:spPr>
          <a:xfrm>
            <a:off x="4980560" y="9732496"/>
            <a:ext cx="486000" cy="484304"/>
          </a:xfrm>
          <a:prstGeom prst="ellipse">
            <a:avLst/>
          </a:prstGeom>
          <a:solidFill>
            <a:schemeClr val="tx1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avec flèche 87"/>
          <p:cNvCxnSpPr/>
          <p:nvPr/>
        </p:nvCxnSpPr>
        <p:spPr>
          <a:xfrm flipV="1">
            <a:off x="5478217" y="9975867"/>
            <a:ext cx="759538" cy="3375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070682" y="8444831"/>
            <a:ext cx="958227" cy="667781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>
                <a:solidFill>
                  <a:schemeClr val="tx1"/>
                </a:solidFill>
                <a:latin typeface="Optima"/>
                <a:cs typeface="Optima"/>
              </a:rPr>
              <a:t>8</a:t>
            </a:r>
          </a:p>
        </p:txBody>
      </p:sp>
      <p:sp>
        <p:nvSpPr>
          <p:cNvPr id="94" name="Rectangle à coins arrondis 93"/>
          <p:cNvSpPr/>
          <p:nvPr/>
        </p:nvSpPr>
        <p:spPr>
          <a:xfrm>
            <a:off x="8033692" y="9580841"/>
            <a:ext cx="1053989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smtClean="0">
                <a:solidFill>
                  <a:schemeClr val="tx1"/>
                </a:solidFill>
                <a:latin typeface="Optima"/>
                <a:cs typeface="Optima"/>
              </a:rPr>
              <a:t>10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99" name="Connecteur droit avec flèche 98"/>
          <p:cNvCxnSpPr/>
          <p:nvPr/>
        </p:nvCxnSpPr>
        <p:spPr>
          <a:xfrm flipV="1">
            <a:off x="7274154" y="9972492"/>
            <a:ext cx="759538" cy="3375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/>
          <p:nvPr/>
        </p:nvCxnSpPr>
        <p:spPr>
          <a:xfrm flipV="1">
            <a:off x="3755658" y="9935337"/>
            <a:ext cx="1009978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4026985" y="9352245"/>
            <a:ext cx="768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i="1" dirty="0" smtClean="0">
                <a:latin typeface="Optima"/>
                <a:cs typeface="Optima"/>
              </a:rPr>
              <a:t>e</a:t>
            </a:r>
            <a:r>
              <a:rPr lang="fr-FR" sz="3000" b="1" i="1" baseline="-25000" dirty="0">
                <a:latin typeface="Optima"/>
                <a:cs typeface="Optima"/>
              </a:rPr>
              <a:t>3</a:t>
            </a:r>
          </a:p>
        </p:txBody>
      </p:sp>
      <p:sp>
        <p:nvSpPr>
          <p:cNvPr id="103" name="Rectangle à coins arrondis 102"/>
          <p:cNvSpPr/>
          <p:nvPr/>
        </p:nvSpPr>
        <p:spPr>
          <a:xfrm>
            <a:off x="13212695" y="10128267"/>
            <a:ext cx="1053989" cy="790052"/>
          </a:xfrm>
          <a:prstGeom prst="round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smtClean="0">
                <a:solidFill>
                  <a:schemeClr val="tx1"/>
                </a:solidFill>
                <a:latin typeface="Optima"/>
                <a:cs typeface="Optima"/>
              </a:rPr>
              <a:t>10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75" name="Forme libre 74"/>
          <p:cNvSpPr/>
          <p:nvPr/>
        </p:nvSpPr>
        <p:spPr>
          <a:xfrm>
            <a:off x="8517657" y="10353772"/>
            <a:ext cx="4695038" cy="218770"/>
          </a:xfrm>
          <a:custGeom>
            <a:avLst/>
            <a:gdLst>
              <a:gd name="connsiteX0" fmla="*/ 14700 w 2016621"/>
              <a:gd name="connsiteY0" fmla="*/ 0 h 849687"/>
              <a:gd name="connsiteX1" fmla="*/ 294539 w 2016621"/>
              <a:gd name="connsiteY1" fmla="*/ 753411 h 849687"/>
              <a:gd name="connsiteX2" fmla="*/ 2016621 w 2016621"/>
              <a:gd name="connsiteY2" fmla="*/ 839515 h 849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6621" h="849687">
                <a:moveTo>
                  <a:pt x="14700" y="0"/>
                </a:moveTo>
                <a:cubicBezTo>
                  <a:pt x="-12207" y="306746"/>
                  <a:pt x="-39114" y="613492"/>
                  <a:pt x="294539" y="753411"/>
                </a:cubicBezTo>
                <a:cubicBezTo>
                  <a:pt x="628192" y="893330"/>
                  <a:pt x="2016621" y="839515"/>
                  <a:pt x="2016621" y="839515"/>
                </a:cubicBezTo>
              </a:path>
            </a:pathLst>
          </a:cu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avec flèche 103"/>
          <p:cNvCxnSpPr>
            <a:endCxn id="74" idx="1"/>
          </p:cNvCxnSpPr>
          <p:nvPr/>
        </p:nvCxnSpPr>
        <p:spPr>
          <a:xfrm flipV="1">
            <a:off x="9647686" y="9979242"/>
            <a:ext cx="867171" cy="5236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ZoneTexte 75"/>
          <p:cNvSpPr txBox="1"/>
          <p:nvPr/>
        </p:nvSpPr>
        <p:spPr>
          <a:xfrm>
            <a:off x="7281823" y="9352245"/>
            <a:ext cx="768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i="1" dirty="0" smtClean="0">
                <a:latin typeface="Optima"/>
                <a:cs typeface="Optima"/>
              </a:rPr>
              <a:t>e</a:t>
            </a:r>
            <a:r>
              <a:rPr lang="fr-FR" sz="3000" b="1" i="1" baseline="-25000" dirty="0" smtClean="0">
                <a:latin typeface="Optima"/>
                <a:cs typeface="Optima"/>
              </a:rPr>
              <a:t>4</a:t>
            </a:r>
            <a:endParaRPr lang="fr-FR" sz="3000" b="1" i="1" baseline="-25000" dirty="0">
              <a:latin typeface="Optima"/>
              <a:cs typeface="Optima"/>
            </a:endParaRPr>
          </a:p>
        </p:txBody>
      </p:sp>
      <p:sp>
        <p:nvSpPr>
          <p:cNvPr id="105" name="ZoneTexte 104"/>
          <p:cNvSpPr txBox="1"/>
          <p:nvPr/>
        </p:nvSpPr>
        <p:spPr>
          <a:xfrm>
            <a:off x="9746539" y="9380566"/>
            <a:ext cx="768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i="1" dirty="0" smtClean="0">
                <a:latin typeface="Optima"/>
                <a:cs typeface="Optima"/>
              </a:rPr>
              <a:t>e</a:t>
            </a:r>
            <a:r>
              <a:rPr lang="fr-FR" sz="3000" b="1" i="1" baseline="-25000" dirty="0" smtClean="0">
                <a:latin typeface="Optima"/>
                <a:cs typeface="Optima"/>
              </a:rPr>
              <a:t>4</a:t>
            </a:r>
            <a:endParaRPr lang="fr-FR" sz="3000" b="1" i="1" baseline="-25000" dirty="0">
              <a:latin typeface="Optima"/>
              <a:cs typeface="Optima"/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11972499" y="9427413"/>
            <a:ext cx="768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i="1" dirty="0" smtClean="0">
                <a:latin typeface="Optima"/>
                <a:cs typeface="Optima"/>
              </a:rPr>
              <a:t>e</a:t>
            </a:r>
            <a:r>
              <a:rPr lang="fr-FR" sz="3000" b="1" i="1" baseline="-25000" dirty="0" smtClean="0">
                <a:latin typeface="Optima"/>
                <a:cs typeface="Optima"/>
              </a:rPr>
              <a:t>5</a:t>
            </a:r>
            <a:endParaRPr lang="fr-FR" sz="3000" b="1" i="1" baseline="-25000" dirty="0">
              <a:latin typeface="Optima"/>
              <a:cs typeface="Optima"/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10770351" y="10502716"/>
            <a:ext cx="768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i="1" dirty="0" smtClean="0">
                <a:latin typeface="Optima"/>
                <a:cs typeface="Optima"/>
              </a:rPr>
              <a:t>e</a:t>
            </a:r>
            <a:r>
              <a:rPr lang="fr-FR" sz="3000" b="1" i="1" baseline="-25000" dirty="0" smtClean="0">
                <a:latin typeface="Optima"/>
                <a:cs typeface="Optima"/>
              </a:rPr>
              <a:t>5</a:t>
            </a:r>
            <a:endParaRPr lang="fr-FR" sz="3000" b="1" i="1" baseline="-25000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1123498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77882" y="2430590"/>
            <a:ext cx="17724149" cy="938720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552105" y="2742092"/>
            <a:ext cx="7125119" cy="196298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3872974" y="3103160"/>
            <a:ext cx="1137121" cy="790052"/>
          </a:xfrm>
          <a:prstGeom prst="roundRect">
            <a:avLst/>
          </a:prstGeom>
          <a:solidFill>
            <a:srgbClr val="F4EC20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smtClean="0">
                <a:solidFill>
                  <a:schemeClr val="tx1"/>
                </a:solidFill>
                <a:latin typeface="Optima"/>
                <a:cs typeface="Optima"/>
              </a:rPr>
              <a:t>1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6065880" y="3103160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smtClean="0">
                <a:solidFill>
                  <a:schemeClr val="tx1"/>
                </a:solidFill>
                <a:latin typeface="Optima"/>
                <a:cs typeface="Optima"/>
              </a:rPr>
              <a:t>2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9" name="Connecteur droit avec flèche 8"/>
          <p:cNvCxnSpPr>
            <a:stCxn id="6" idx="3"/>
            <a:endCxn id="8" idx="1"/>
          </p:cNvCxnSpPr>
          <p:nvPr/>
        </p:nvCxnSpPr>
        <p:spPr>
          <a:xfrm>
            <a:off x="5010095" y="3498186"/>
            <a:ext cx="1055785" cy="0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5010095" y="2858374"/>
            <a:ext cx="10557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i="1" dirty="0" smtClean="0">
                <a:latin typeface="Optima"/>
                <a:cs typeface="Optima"/>
              </a:rPr>
              <a:t>e</a:t>
            </a:r>
            <a:r>
              <a:rPr lang="fr-FR" sz="3500" i="1" baseline="-25000" dirty="0" smtClean="0">
                <a:latin typeface="Optima"/>
                <a:cs typeface="Optima"/>
              </a:rPr>
              <a:t>1</a:t>
            </a:r>
            <a:endParaRPr lang="fr-FR" sz="3500" i="1" baseline="-25000" dirty="0">
              <a:latin typeface="Optima"/>
              <a:cs typeface="Optima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2753394" y="3245338"/>
            <a:ext cx="486000" cy="484304"/>
          </a:xfrm>
          <a:prstGeom prst="ellipse">
            <a:avLst/>
          </a:prstGeom>
          <a:solidFill>
            <a:schemeClr val="tx1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>
            <a:stCxn id="20" idx="6"/>
            <a:endCxn id="6" idx="1"/>
          </p:cNvCxnSpPr>
          <p:nvPr/>
        </p:nvCxnSpPr>
        <p:spPr>
          <a:xfrm>
            <a:off x="3239394" y="3487490"/>
            <a:ext cx="633580" cy="10696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2552105" y="4057577"/>
            <a:ext cx="71251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 smtClean="0">
                <a:latin typeface="Optima"/>
                <a:cs typeface="Optima"/>
              </a:rPr>
              <a:t>config = {S</a:t>
            </a:r>
            <a:r>
              <a:rPr lang="fr-FR" sz="3000" baseline="-25000" dirty="0" smtClean="0">
                <a:latin typeface="Optima"/>
                <a:cs typeface="Optima"/>
              </a:rPr>
              <a:t>1</a:t>
            </a:r>
            <a:r>
              <a:rPr lang="fr-FR" sz="3000" dirty="0" smtClean="0">
                <a:latin typeface="Optima"/>
                <a:cs typeface="Optima"/>
              </a:rPr>
              <a:t>}</a:t>
            </a:r>
            <a:endParaRPr lang="fr-FR" sz="3000" dirty="0">
              <a:latin typeface="Optima"/>
              <a:cs typeface="Optima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552105" y="4705076"/>
            <a:ext cx="71251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Optima"/>
                <a:cs typeface="Optima"/>
              </a:rPr>
              <a:t>Current configuration (t</a:t>
            </a:r>
            <a:r>
              <a:rPr lang="en-US" sz="3000" baseline="-25000" dirty="0" smtClean="0">
                <a:latin typeface="Optima"/>
                <a:cs typeface="Optima"/>
              </a:rPr>
              <a:t>0</a:t>
            </a:r>
            <a:r>
              <a:rPr lang="en-US" sz="3000" dirty="0" smtClean="0">
                <a:latin typeface="Optima"/>
                <a:cs typeface="Optima"/>
              </a:rPr>
              <a:t>)</a:t>
            </a:r>
            <a:endParaRPr lang="en-US" sz="3000" dirty="0">
              <a:latin typeface="Optima"/>
              <a:cs typeface="Optima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-1" y="3140372"/>
            <a:ext cx="25521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Optima"/>
                <a:cs typeface="Optima"/>
              </a:rPr>
              <a:t>Step </a:t>
            </a:r>
            <a:r>
              <a:rPr lang="en-US" sz="4000" b="1" dirty="0" smtClean="0">
                <a:latin typeface="Optima"/>
                <a:cs typeface="Optima"/>
              </a:rPr>
              <a:t>0</a:t>
            </a:r>
          </a:p>
          <a:p>
            <a:pPr algn="ctr"/>
            <a:r>
              <a:rPr lang="en-US" sz="3000" b="1" dirty="0" smtClean="0">
                <a:latin typeface="Optima"/>
                <a:cs typeface="Optima"/>
              </a:rPr>
              <a:t>(</a:t>
            </a:r>
            <a:r>
              <a:rPr lang="en-US" sz="2500" b="1" dirty="0" smtClean="0">
                <a:latin typeface="Optima"/>
                <a:cs typeface="Optima"/>
              </a:rPr>
              <a:t>Initialization</a:t>
            </a:r>
            <a:r>
              <a:rPr lang="en-US" sz="3000" b="1" dirty="0" smtClean="0">
                <a:latin typeface="Optima"/>
                <a:cs typeface="Optima"/>
              </a:rPr>
              <a:t>)</a:t>
            </a:r>
            <a:endParaRPr lang="en-US" sz="3000" b="1" dirty="0">
              <a:latin typeface="Optima"/>
              <a:cs typeface="Optima"/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4512306" y="13157228"/>
            <a:ext cx="7082240" cy="3340202"/>
          </a:xfrm>
          <a:prstGeom prst="roundRect">
            <a:avLst>
              <a:gd name="adj" fmla="val 6492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24"/>
          <p:cNvCxnSpPr/>
          <p:nvPr/>
        </p:nvCxnSpPr>
        <p:spPr>
          <a:xfrm flipH="1">
            <a:off x="4512306" y="14830084"/>
            <a:ext cx="7082239" cy="0"/>
          </a:xfrm>
          <a:prstGeom prst="line">
            <a:avLst/>
          </a:prstGeom>
          <a:ln w="6350" cmpd="sng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Ellipse 38"/>
          <p:cNvSpPr/>
          <p:nvPr/>
        </p:nvSpPr>
        <p:spPr>
          <a:xfrm>
            <a:off x="4794951" y="15414326"/>
            <a:ext cx="486000" cy="484304"/>
          </a:xfrm>
          <a:prstGeom prst="ellipse">
            <a:avLst/>
          </a:prstGeom>
          <a:solidFill>
            <a:schemeClr val="tx1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 droit avec flèche 39"/>
          <p:cNvCxnSpPr>
            <a:endCxn id="74" idx="1"/>
          </p:cNvCxnSpPr>
          <p:nvPr/>
        </p:nvCxnSpPr>
        <p:spPr>
          <a:xfrm>
            <a:off x="5280951" y="15651680"/>
            <a:ext cx="773591" cy="1672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à coins arrondis 73"/>
          <p:cNvSpPr/>
          <p:nvPr/>
        </p:nvSpPr>
        <p:spPr>
          <a:xfrm>
            <a:off x="6054542" y="15273382"/>
            <a:ext cx="938046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>
                <a:solidFill>
                  <a:schemeClr val="tx1"/>
                </a:solidFill>
                <a:latin typeface="Optima"/>
                <a:cs typeface="Optima"/>
              </a:rPr>
              <a:t>X</a:t>
            </a:r>
          </a:p>
        </p:txBody>
      </p:sp>
      <p:sp>
        <p:nvSpPr>
          <p:cNvPr id="75" name="Rectangle à coins arrondis 74"/>
          <p:cNvSpPr/>
          <p:nvPr/>
        </p:nvSpPr>
        <p:spPr>
          <a:xfrm>
            <a:off x="8151234" y="15273382"/>
            <a:ext cx="938046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smtClean="0">
                <a:solidFill>
                  <a:schemeClr val="tx1"/>
                </a:solidFill>
                <a:latin typeface="Optima"/>
                <a:cs typeface="Optima"/>
              </a:rPr>
              <a:t>Y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76" name="Connecteur droit avec flèche 75"/>
          <p:cNvCxnSpPr>
            <a:stCxn id="74" idx="3"/>
            <a:endCxn id="75" idx="1"/>
          </p:cNvCxnSpPr>
          <p:nvPr/>
        </p:nvCxnSpPr>
        <p:spPr>
          <a:xfrm>
            <a:off x="6992588" y="15668408"/>
            <a:ext cx="1158646" cy="0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7189953" y="15039435"/>
            <a:ext cx="768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i="1" dirty="0" err="1" smtClean="0">
                <a:latin typeface="Optima"/>
                <a:cs typeface="Optima"/>
              </a:rPr>
              <a:t>e</a:t>
            </a:r>
            <a:r>
              <a:rPr lang="fr-FR" sz="3000" b="1" i="1" baseline="-25000" dirty="0" err="1" smtClean="0">
                <a:latin typeface="Optima"/>
                <a:cs typeface="Optima"/>
              </a:rPr>
              <a:t>p</a:t>
            </a:r>
            <a:endParaRPr lang="fr-FR" sz="3000" b="1" i="1" baseline="-25000" dirty="0">
              <a:latin typeface="Optima"/>
              <a:cs typeface="Optima"/>
            </a:endParaRPr>
          </a:p>
        </p:txBody>
      </p:sp>
      <p:sp>
        <p:nvSpPr>
          <p:cNvPr id="78" name="Rectangle à coins arrondis 77"/>
          <p:cNvSpPr/>
          <p:nvPr/>
        </p:nvSpPr>
        <p:spPr>
          <a:xfrm>
            <a:off x="10259071" y="15286229"/>
            <a:ext cx="938046" cy="790052"/>
          </a:xfrm>
          <a:prstGeom prst="round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smtClean="0">
                <a:solidFill>
                  <a:schemeClr val="tx1"/>
                </a:solidFill>
                <a:latin typeface="Optima"/>
                <a:cs typeface="Optima"/>
              </a:rPr>
              <a:t>Z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79" name="Connecteur droit avec flèche 78"/>
          <p:cNvCxnSpPr>
            <a:endCxn id="78" idx="1"/>
          </p:cNvCxnSpPr>
          <p:nvPr/>
        </p:nvCxnSpPr>
        <p:spPr>
          <a:xfrm>
            <a:off x="9100425" y="15681255"/>
            <a:ext cx="1158646" cy="0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ZoneTexte 79"/>
          <p:cNvSpPr txBox="1"/>
          <p:nvPr/>
        </p:nvSpPr>
        <p:spPr>
          <a:xfrm>
            <a:off x="9297790" y="15052282"/>
            <a:ext cx="768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i="1" dirty="0" err="1" smtClean="0">
                <a:latin typeface="Optima"/>
                <a:cs typeface="Optima"/>
              </a:rPr>
              <a:t>e</a:t>
            </a:r>
            <a:r>
              <a:rPr lang="fr-FR" sz="3000" b="1" i="1" baseline="-25000" dirty="0" err="1" smtClean="0">
                <a:latin typeface="Optima"/>
                <a:cs typeface="Optima"/>
              </a:rPr>
              <a:t>q</a:t>
            </a:r>
            <a:endParaRPr lang="fr-FR" sz="3000" b="1" i="1" baseline="-25000" dirty="0">
              <a:latin typeface="Optima"/>
              <a:cs typeface="Optima"/>
            </a:endParaRPr>
          </a:p>
        </p:txBody>
      </p:sp>
      <p:sp>
        <p:nvSpPr>
          <p:cNvPr id="81" name="Ellipse 80"/>
          <p:cNvSpPr/>
          <p:nvPr/>
        </p:nvSpPr>
        <p:spPr>
          <a:xfrm>
            <a:off x="4794951" y="13823117"/>
            <a:ext cx="486000" cy="484304"/>
          </a:xfrm>
          <a:prstGeom prst="ellipse">
            <a:avLst/>
          </a:prstGeom>
          <a:solidFill>
            <a:schemeClr val="tx1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avec flèche 81"/>
          <p:cNvCxnSpPr>
            <a:endCxn id="83" idx="1"/>
          </p:cNvCxnSpPr>
          <p:nvPr/>
        </p:nvCxnSpPr>
        <p:spPr>
          <a:xfrm>
            <a:off x="5280951" y="14060471"/>
            <a:ext cx="773591" cy="1672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à coins arrondis 82"/>
          <p:cNvSpPr/>
          <p:nvPr/>
        </p:nvSpPr>
        <p:spPr>
          <a:xfrm>
            <a:off x="6054542" y="13682173"/>
            <a:ext cx="938046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smtClean="0">
                <a:solidFill>
                  <a:schemeClr val="tx1"/>
                </a:solidFill>
                <a:latin typeface="Optima"/>
                <a:cs typeface="Optima"/>
              </a:rPr>
              <a:t>A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84" name="Rectangle à coins arrondis 83"/>
          <p:cNvSpPr/>
          <p:nvPr/>
        </p:nvSpPr>
        <p:spPr>
          <a:xfrm>
            <a:off x="8151234" y="13682173"/>
            <a:ext cx="938046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>
                <a:solidFill>
                  <a:schemeClr val="tx1"/>
                </a:solidFill>
                <a:latin typeface="Optima"/>
                <a:cs typeface="Optima"/>
              </a:rPr>
              <a:t>B</a:t>
            </a:r>
          </a:p>
        </p:txBody>
      </p:sp>
      <p:cxnSp>
        <p:nvCxnSpPr>
          <p:cNvPr id="85" name="Connecteur droit avec flèche 84"/>
          <p:cNvCxnSpPr>
            <a:stCxn id="83" idx="3"/>
            <a:endCxn id="84" idx="1"/>
          </p:cNvCxnSpPr>
          <p:nvPr/>
        </p:nvCxnSpPr>
        <p:spPr>
          <a:xfrm>
            <a:off x="6992588" y="14077199"/>
            <a:ext cx="1158646" cy="0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7189953" y="13448226"/>
            <a:ext cx="768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i="1" dirty="0" err="1" smtClean="0">
                <a:latin typeface="Optima"/>
                <a:cs typeface="Optima"/>
              </a:rPr>
              <a:t>e</a:t>
            </a:r>
            <a:r>
              <a:rPr lang="fr-FR" sz="3000" b="1" i="1" baseline="-25000" dirty="0" err="1" smtClean="0">
                <a:latin typeface="Optima"/>
                <a:cs typeface="Optima"/>
              </a:rPr>
              <a:t>d</a:t>
            </a:r>
            <a:endParaRPr lang="fr-FR" sz="3000" b="1" i="1" baseline="-25000" dirty="0">
              <a:latin typeface="Optima"/>
              <a:cs typeface="Optima"/>
            </a:endParaRPr>
          </a:p>
        </p:txBody>
      </p:sp>
      <p:sp>
        <p:nvSpPr>
          <p:cNvPr id="87" name="Rectangle à coins arrondis 86"/>
          <p:cNvSpPr/>
          <p:nvPr/>
        </p:nvSpPr>
        <p:spPr>
          <a:xfrm>
            <a:off x="10259071" y="13695020"/>
            <a:ext cx="938046" cy="790052"/>
          </a:xfrm>
          <a:prstGeom prst="round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err="1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err="1" smtClean="0">
                <a:solidFill>
                  <a:schemeClr val="tx1"/>
                </a:solidFill>
                <a:latin typeface="Optima"/>
                <a:cs typeface="Optima"/>
              </a:rPr>
              <a:t>c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88" name="Connecteur droit avec flèche 87"/>
          <p:cNvCxnSpPr>
            <a:endCxn id="87" idx="1"/>
          </p:cNvCxnSpPr>
          <p:nvPr/>
        </p:nvCxnSpPr>
        <p:spPr>
          <a:xfrm>
            <a:off x="9100425" y="14090046"/>
            <a:ext cx="1158646" cy="0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ZoneTexte 88"/>
          <p:cNvSpPr txBox="1"/>
          <p:nvPr/>
        </p:nvSpPr>
        <p:spPr>
          <a:xfrm>
            <a:off x="9297790" y="13461073"/>
            <a:ext cx="768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i="1" dirty="0" err="1" smtClean="0">
                <a:latin typeface="Optima"/>
                <a:cs typeface="Optima"/>
              </a:rPr>
              <a:t>e</a:t>
            </a:r>
            <a:r>
              <a:rPr lang="fr-FR" sz="3000" b="1" i="1" baseline="-25000" dirty="0" err="1" smtClean="0">
                <a:latin typeface="Optima"/>
                <a:cs typeface="Optima"/>
              </a:rPr>
              <a:t>e</a:t>
            </a:r>
            <a:endParaRPr lang="fr-FR" sz="3000" b="1" i="1" baseline="-25000" dirty="0">
              <a:latin typeface="Optima"/>
              <a:cs typeface="Optima"/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8296184" y="3076445"/>
            <a:ext cx="1137121" cy="790052"/>
          </a:xfrm>
          <a:prstGeom prst="round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smtClean="0">
                <a:solidFill>
                  <a:schemeClr val="tx1"/>
                </a:solidFill>
                <a:latin typeface="Optima"/>
                <a:cs typeface="Optima"/>
              </a:rPr>
              <a:t>2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45" name="Connecteur droit avec flèche 44"/>
          <p:cNvCxnSpPr/>
          <p:nvPr/>
        </p:nvCxnSpPr>
        <p:spPr>
          <a:xfrm>
            <a:off x="7222504" y="3478378"/>
            <a:ext cx="1055785" cy="0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7222504" y="2838566"/>
            <a:ext cx="10557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i="1" dirty="0" smtClean="0">
                <a:latin typeface="Optima"/>
                <a:cs typeface="Optima"/>
              </a:rPr>
              <a:t>e</a:t>
            </a:r>
            <a:r>
              <a:rPr lang="fr-FR" sz="3500" i="1" baseline="-25000" dirty="0" smtClean="0">
                <a:latin typeface="Optima"/>
                <a:cs typeface="Optima"/>
              </a:rPr>
              <a:t>2</a:t>
            </a:r>
            <a:endParaRPr lang="fr-FR" sz="3500" i="1" baseline="-25000" dirty="0">
              <a:latin typeface="Optima"/>
              <a:cs typeface="Optima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5230" y="6005088"/>
            <a:ext cx="7125119" cy="196298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à coins arrondis 47"/>
          <p:cNvSpPr/>
          <p:nvPr/>
        </p:nvSpPr>
        <p:spPr>
          <a:xfrm>
            <a:off x="7056099" y="6366156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smtClean="0">
                <a:solidFill>
                  <a:schemeClr val="tx1"/>
                </a:solidFill>
                <a:latin typeface="Optima"/>
                <a:cs typeface="Optima"/>
              </a:rPr>
              <a:t>1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49" name="Rectangle à coins arrondis 48"/>
          <p:cNvSpPr/>
          <p:nvPr/>
        </p:nvSpPr>
        <p:spPr>
          <a:xfrm>
            <a:off x="9249005" y="6366156"/>
            <a:ext cx="1137121" cy="790052"/>
          </a:xfrm>
          <a:prstGeom prst="roundRect">
            <a:avLst/>
          </a:prstGeom>
          <a:solidFill>
            <a:srgbClr val="F4EC20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smtClean="0">
                <a:solidFill>
                  <a:schemeClr val="tx1"/>
                </a:solidFill>
                <a:latin typeface="Optima"/>
                <a:cs typeface="Optima"/>
              </a:rPr>
              <a:t>2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50" name="Connecteur droit avec flèche 49"/>
          <p:cNvCxnSpPr>
            <a:stCxn id="48" idx="3"/>
            <a:endCxn id="49" idx="1"/>
          </p:cNvCxnSpPr>
          <p:nvPr/>
        </p:nvCxnSpPr>
        <p:spPr>
          <a:xfrm>
            <a:off x="8193220" y="6761182"/>
            <a:ext cx="1055785" cy="0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8193220" y="6121370"/>
            <a:ext cx="10557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i="1" dirty="0" smtClean="0">
                <a:latin typeface="Optima"/>
                <a:cs typeface="Optima"/>
              </a:rPr>
              <a:t>e</a:t>
            </a:r>
            <a:r>
              <a:rPr lang="fr-FR" sz="3500" i="1" baseline="-25000" dirty="0" smtClean="0">
                <a:latin typeface="Optima"/>
                <a:cs typeface="Optima"/>
              </a:rPr>
              <a:t>1</a:t>
            </a:r>
            <a:endParaRPr lang="fr-FR" sz="3500" i="1" baseline="-25000" dirty="0">
              <a:latin typeface="Optima"/>
              <a:cs typeface="Optima"/>
            </a:endParaRPr>
          </a:p>
        </p:txBody>
      </p:sp>
      <p:sp>
        <p:nvSpPr>
          <p:cNvPr id="52" name="Ellipse 51"/>
          <p:cNvSpPr/>
          <p:nvPr/>
        </p:nvSpPr>
        <p:spPr>
          <a:xfrm>
            <a:off x="5936519" y="6508334"/>
            <a:ext cx="486000" cy="484304"/>
          </a:xfrm>
          <a:prstGeom prst="ellipse">
            <a:avLst/>
          </a:prstGeom>
          <a:solidFill>
            <a:schemeClr val="tx1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avec flèche 52"/>
          <p:cNvCxnSpPr>
            <a:stCxn id="52" idx="6"/>
            <a:endCxn id="48" idx="1"/>
          </p:cNvCxnSpPr>
          <p:nvPr/>
        </p:nvCxnSpPr>
        <p:spPr>
          <a:xfrm>
            <a:off x="6422519" y="6750486"/>
            <a:ext cx="633580" cy="10696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5735230" y="7320573"/>
            <a:ext cx="71251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 smtClean="0">
                <a:latin typeface="Optima"/>
                <a:cs typeface="Optima"/>
              </a:rPr>
              <a:t>config = {S</a:t>
            </a:r>
            <a:r>
              <a:rPr lang="fr-FR" sz="3000" baseline="-25000" dirty="0" smtClean="0">
                <a:latin typeface="Optima"/>
                <a:cs typeface="Optima"/>
              </a:rPr>
              <a:t>2</a:t>
            </a:r>
            <a:r>
              <a:rPr lang="fr-FR" sz="3000" dirty="0" smtClean="0">
                <a:latin typeface="Optima"/>
                <a:cs typeface="Optima"/>
              </a:rPr>
              <a:t>}</a:t>
            </a:r>
            <a:endParaRPr lang="fr-FR" sz="3000" dirty="0">
              <a:latin typeface="Optima"/>
              <a:cs typeface="Optima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5735230" y="7968072"/>
            <a:ext cx="71251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Optima"/>
                <a:cs typeface="Optima"/>
              </a:rPr>
              <a:t>Current configuration (t</a:t>
            </a:r>
            <a:r>
              <a:rPr lang="en-US" sz="3000" baseline="-25000" dirty="0" smtClean="0">
                <a:latin typeface="Optima"/>
                <a:cs typeface="Optima"/>
              </a:rPr>
              <a:t>1</a:t>
            </a:r>
            <a:r>
              <a:rPr lang="en-US" sz="3000" dirty="0" smtClean="0">
                <a:latin typeface="Optima"/>
                <a:cs typeface="Optima"/>
              </a:rPr>
              <a:t>)</a:t>
            </a:r>
            <a:endParaRPr lang="en-US" sz="3000" dirty="0">
              <a:latin typeface="Optima"/>
              <a:cs typeface="Optima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3422640" y="6655270"/>
            <a:ext cx="2323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Optima"/>
                <a:cs typeface="Optima"/>
              </a:rPr>
              <a:t>Step </a:t>
            </a:r>
            <a:r>
              <a:rPr lang="en-US" sz="4000" b="1" dirty="0" smtClean="0">
                <a:latin typeface="Optima"/>
                <a:cs typeface="Optima"/>
              </a:rPr>
              <a:t>1 {e</a:t>
            </a:r>
            <a:r>
              <a:rPr lang="en-US" sz="4000" b="1" baseline="-25000" dirty="0" smtClean="0">
                <a:latin typeface="Optima"/>
                <a:cs typeface="Optima"/>
              </a:rPr>
              <a:t>1</a:t>
            </a:r>
            <a:r>
              <a:rPr lang="en-US" sz="4000" b="1" dirty="0" smtClean="0">
                <a:latin typeface="Optima"/>
                <a:cs typeface="Optima"/>
              </a:rPr>
              <a:t>}</a:t>
            </a:r>
            <a:endParaRPr lang="en-US" sz="4000" b="1" dirty="0">
              <a:latin typeface="Optima"/>
              <a:cs typeface="Optima"/>
            </a:endParaRPr>
          </a:p>
        </p:txBody>
      </p:sp>
      <p:sp>
        <p:nvSpPr>
          <p:cNvPr id="57" name="Rectangle à coins arrondis 56"/>
          <p:cNvSpPr/>
          <p:nvPr/>
        </p:nvSpPr>
        <p:spPr>
          <a:xfrm>
            <a:off x="11479309" y="6339441"/>
            <a:ext cx="1137121" cy="790052"/>
          </a:xfrm>
          <a:prstGeom prst="round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smtClean="0">
                <a:solidFill>
                  <a:schemeClr val="tx1"/>
                </a:solidFill>
                <a:latin typeface="Optima"/>
                <a:cs typeface="Optima"/>
              </a:rPr>
              <a:t>2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58" name="Connecteur droit avec flèche 57"/>
          <p:cNvCxnSpPr/>
          <p:nvPr/>
        </p:nvCxnSpPr>
        <p:spPr>
          <a:xfrm>
            <a:off x="10405629" y="6741374"/>
            <a:ext cx="1055785" cy="0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ZoneTexte 58"/>
          <p:cNvSpPr txBox="1"/>
          <p:nvPr/>
        </p:nvSpPr>
        <p:spPr>
          <a:xfrm>
            <a:off x="10405629" y="6101562"/>
            <a:ext cx="10557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i="1" dirty="0" smtClean="0">
                <a:latin typeface="Optima"/>
                <a:cs typeface="Optima"/>
              </a:rPr>
              <a:t>e</a:t>
            </a:r>
            <a:r>
              <a:rPr lang="fr-FR" sz="3500" i="1" baseline="-25000" dirty="0" smtClean="0">
                <a:latin typeface="Optima"/>
                <a:cs typeface="Optima"/>
              </a:rPr>
              <a:t>2</a:t>
            </a:r>
            <a:endParaRPr lang="fr-FR" sz="3500" i="1" baseline="-25000" dirty="0">
              <a:latin typeface="Optima"/>
              <a:cs typeface="Optima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0415040" y="9171133"/>
            <a:ext cx="7125119" cy="196298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à coins arrondis 60"/>
          <p:cNvSpPr/>
          <p:nvPr/>
        </p:nvSpPr>
        <p:spPr>
          <a:xfrm>
            <a:off x="11735909" y="9532201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smtClean="0">
                <a:solidFill>
                  <a:schemeClr val="tx1"/>
                </a:solidFill>
                <a:latin typeface="Optima"/>
                <a:cs typeface="Optima"/>
              </a:rPr>
              <a:t>1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62" name="Rectangle à coins arrondis 61"/>
          <p:cNvSpPr/>
          <p:nvPr/>
        </p:nvSpPr>
        <p:spPr>
          <a:xfrm>
            <a:off x="13928815" y="9532201"/>
            <a:ext cx="1137121" cy="790052"/>
          </a:xfrm>
          <a:prstGeom prst="round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smtClean="0">
                <a:solidFill>
                  <a:schemeClr val="tx1"/>
                </a:solidFill>
                <a:latin typeface="Optima"/>
                <a:cs typeface="Optima"/>
              </a:rPr>
              <a:t>2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63" name="Connecteur droit avec flèche 62"/>
          <p:cNvCxnSpPr>
            <a:stCxn id="61" idx="3"/>
            <a:endCxn id="62" idx="1"/>
          </p:cNvCxnSpPr>
          <p:nvPr/>
        </p:nvCxnSpPr>
        <p:spPr>
          <a:xfrm>
            <a:off x="12873030" y="9927227"/>
            <a:ext cx="1055785" cy="0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12873030" y="9287415"/>
            <a:ext cx="10557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i="1" dirty="0" smtClean="0">
                <a:latin typeface="Optima"/>
                <a:cs typeface="Optima"/>
              </a:rPr>
              <a:t>e</a:t>
            </a:r>
            <a:r>
              <a:rPr lang="fr-FR" sz="3500" i="1" baseline="-25000" dirty="0" smtClean="0">
                <a:latin typeface="Optima"/>
                <a:cs typeface="Optima"/>
              </a:rPr>
              <a:t>1</a:t>
            </a:r>
            <a:endParaRPr lang="fr-FR" sz="3500" i="1" baseline="-25000" dirty="0">
              <a:latin typeface="Optima"/>
              <a:cs typeface="Optima"/>
            </a:endParaRPr>
          </a:p>
        </p:txBody>
      </p:sp>
      <p:sp>
        <p:nvSpPr>
          <p:cNvPr id="65" name="Ellipse 64"/>
          <p:cNvSpPr/>
          <p:nvPr/>
        </p:nvSpPr>
        <p:spPr>
          <a:xfrm>
            <a:off x="10616329" y="9674379"/>
            <a:ext cx="486000" cy="484304"/>
          </a:xfrm>
          <a:prstGeom prst="ellipse">
            <a:avLst/>
          </a:prstGeom>
          <a:solidFill>
            <a:schemeClr val="tx1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6" name="Connecteur droit avec flèche 65"/>
          <p:cNvCxnSpPr>
            <a:stCxn id="65" idx="6"/>
            <a:endCxn id="61" idx="1"/>
          </p:cNvCxnSpPr>
          <p:nvPr/>
        </p:nvCxnSpPr>
        <p:spPr>
          <a:xfrm>
            <a:off x="11102329" y="9916531"/>
            <a:ext cx="633580" cy="10696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10415040" y="10486618"/>
            <a:ext cx="71251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 smtClean="0">
                <a:latin typeface="Optima"/>
                <a:cs typeface="Optima"/>
              </a:rPr>
              <a:t>config = {S</a:t>
            </a:r>
            <a:r>
              <a:rPr lang="fr-FR" sz="3000" baseline="-25000" dirty="0" smtClean="0">
                <a:latin typeface="Optima"/>
                <a:cs typeface="Optima"/>
              </a:rPr>
              <a:t>3</a:t>
            </a:r>
            <a:r>
              <a:rPr lang="fr-FR" sz="3000" dirty="0" smtClean="0">
                <a:latin typeface="Optima"/>
                <a:cs typeface="Optima"/>
              </a:rPr>
              <a:t>}</a:t>
            </a:r>
            <a:endParaRPr lang="fr-FR" sz="3000" dirty="0">
              <a:latin typeface="Optima"/>
              <a:cs typeface="Optima"/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10415040" y="11134117"/>
            <a:ext cx="71251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Optima"/>
                <a:cs typeface="Optima"/>
              </a:rPr>
              <a:t>Current configuration (t</a:t>
            </a:r>
            <a:r>
              <a:rPr lang="en-US" sz="3000" baseline="-25000" dirty="0" smtClean="0">
                <a:latin typeface="Optima"/>
                <a:cs typeface="Optima"/>
              </a:rPr>
              <a:t>2</a:t>
            </a:r>
            <a:r>
              <a:rPr lang="en-US" sz="3000" dirty="0" smtClean="0">
                <a:latin typeface="Optima"/>
                <a:cs typeface="Optima"/>
              </a:rPr>
              <a:t>)</a:t>
            </a:r>
            <a:endParaRPr lang="en-US" sz="3000" dirty="0">
              <a:latin typeface="Optima"/>
              <a:cs typeface="Optima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8022078" y="9713685"/>
            <a:ext cx="24688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Optima"/>
                <a:cs typeface="Optima"/>
              </a:rPr>
              <a:t>Step </a:t>
            </a:r>
            <a:r>
              <a:rPr lang="en-US" sz="4000" b="1" dirty="0" smtClean="0">
                <a:latin typeface="Optima"/>
                <a:cs typeface="Optima"/>
              </a:rPr>
              <a:t>2 {e</a:t>
            </a:r>
            <a:r>
              <a:rPr lang="en-US" sz="4000" b="1" baseline="-25000" dirty="0" smtClean="0">
                <a:latin typeface="Optima"/>
                <a:cs typeface="Optima"/>
              </a:rPr>
              <a:t>2</a:t>
            </a:r>
            <a:r>
              <a:rPr lang="en-US" sz="4000" b="1" dirty="0" smtClean="0">
                <a:latin typeface="Optima"/>
                <a:cs typeface="Optima"/>
              </a:rPr>
              <a:t>}</a:t>
            </a:r>
          </a:p>
          <a:p>
            <a:pPr algn="ctr"/>
            <a:r>
              <a:rPr lang="en-US" sz="4000" b="1" dirty="0" smtClean="0">
                <a:latin typeface="Optima"/>
                <a:cs typeface="Optima"/>
              </a:rPr>
              <a:t>(</a:t>
            </a:r>
            <a:r>
              <a:rPr lang="en-US" sz="2500" b="1" dirty="0" smtClean="0">
                <a:latin typeface="Optima"/>
                <a:cs typeface="Optima"/>
              </a:rPr>
              <a:t>Final step</a:t>
            </a:r>
            <a:r>
              <a:rPr lang="en-US" sz="4000" b="1" dirty="0" smtClean="0">
                <a:latin typeface="Optima"/>
                <a:cs typeface="Optima"/>
              </a:rPr>
              <a:t>)</a:t>
            </a:r>
            <a:endParaRPr lang="en-US" sz="4000" b="1" dirty="0">
              <a:latin typeface="Optima"/>
              <a:cs typeface="Optima"/>
            </a:endParaRPr>
          </a:p>
        </p:txBody>
      </p:sp>
      <p:sp>
        <p:nvSpPr>
          <p:cNvPr id="70" name="Rectangle à coins arrondis 69"/>
          <p:cNvSpPr/>
          <p:nvPr/>
        </p:nvSpPr>
        <p:spPr>
          <a:xfrm>
            <a:off x="16159119" y="9505486"/>
            <a:ext cx="1137121" cy="790052"/>
          </a:xfrm>
          <a:prstGeom prst="roundRect">
            <a:avLst/>
          </a:prstGeom>
          <a:solidFill>
            <a:srgbClr val="F4EC20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smtClean="0">
                <a:solidFill>
                  <a:schemeClr val="tx1"/>
                </a:solidFill>
                <a:latin typeface="Optima"/>
                <a:cs typeface="Optima"/>
              </a:rPr>
              <a:t>2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71" name="Connecteur droit avec flèche 70"/>
          <p:cNvCxnSpPr/>
          <p:nvPr/>
        </p:nvCxnSpPr>
        <p:spPr>
          <a:xfrm>
            <a:off x="15085439" y="9907419"/>
            <a:ext cx="1055785" cy="0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15085439" y="9267607"/>
            <a:ext cx="10557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i="1" dirty="0" smtClean="0">
                <a:latin typeface="Optima"/>
                <a:cs typeface="Optima"/>
              </a:rPr>
              <a:t>e</a:t>
            </a:r>
            <a:r>
              <a:rPr lang="fr-FR" sz="3500" i="1" baseline="-25000" dirty="0" smtClean="0">
                <a:latin typeface="Optima"/>
                <a:cs typeface="Optima"/>
              </a:rPr>
              <a:t>2</a:t>
            </a:r>
            <a:endParaRPr lang="fr-FR" sz="3500" i="1" baseline="-25000" dirty="0">
              <a:latin typeface="Optima"/>
              <a:cs typeface="Optima"/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5040411" y="3426456"/>
            <a:ext cx="10557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i="1" dirty="0" smtClean="0">
                <a:latin typeface="Optima"/>
                <a:cs typeface="Optima"/>
              </a:rPr>
              <a:t>T</a:t>
            </a:r>
            <a:r>
              <a:rPr lang="fr-FR" sz="3000" i="1" baseline="-25000" dirty="0" smtClean="0">
                <a:latin typeface="Optima"/>
                <a:cs typeface="Optima"/>
              </a:rPr>
              <a:t>12</a:t>
            </a:r>
            <a:endParaRPr lang="fr-FR" sz="3000" i="1" baseline="-25000" dirty="0">
              <a:latin typeface="Optima"/>
              <a:cs typeface="Optima"/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7240399" y="3406631"/>
            <a:ext cx="10557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i="1" dirty="0" smtClean="0">
                <a:latin typeface="Optima"/>
                <a:cs typeface="Optima"/>
              </a:rPr>
              <a:t>T</a:t>
            </a:r>
            <a:r>
              <a:rPr lang="fr-FR" sz="3000" i="1" baseline="-25000" dirty="0" smtClean="0">
                <a:latin typeface="Optima"/>
                <a:cs typeface="Optima"/>
              </a:rPr>
              <a:t>23</a:t>
            </a:r>
            <a:endParaRPr lang="fr-FR" sz="3000" i="1" baseline="-25000" dirty="0">
              <a:latin typeface="Optima"/>
              <a:cs typeface="Optima"/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8151234" y="6701997"/>
            <a:ext cx="10557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i="1" dirty="0" smtClean="0">
                <a:latin typeface="Optima"/>
                <a:cs typeface="Optima"/>
              </a:rPr>
              <a:t>T</a:t>
            </a:r>
            <a:r>
              <a:rPr lang="fr-FR" sz="3000" i="1" baseline="-25000" dirty="0" smtClean="0">
                <a:latin typeface="Optima"/>
                <a:cs typeface="Optima"/>
              </a:rPr>
              <a:t>12</a:t>
            </a:r>
            <a:endParaRPr lang="fr-FR" sz="3000" i="1" baseline="-25000" dirty="0">
              <a:latin typeface="Optima"/>
              <a:cs typeface="Optima"/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12860349" y="9869763"/>
            <a:ext cx="10557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i="1" dirty="0" smtClean="0">
                <a:latin typeface="Optima"/>
                <a:cs typeface="Optima"/>
              </a:rPr>
              <a:t>T</a:t>
            </a:r>
            <a:r>
              <a:rPr lang="fr-FR" sz="3000" i="1" baseline="-25000" dirty="0" smtClean="0">
                <a:latin typeface="Optima"/>
                <a:cs typeface="Optima"/>
              </a:rPr>
              <a:t>12</a:t>
            </a:r>
            <a:endParaRPr lang="fr-FR" sz="3000" i="1" baseline="-25000" dirty="0">
              <a:latin typeface="Optima"/>
              <a:cs typeface="Optima"/>
            </a:endParaRPr>
          </a:p>
        </p:txBody>
      </p:sp>
      <p:sp>
        <p:nvSpPr>
          <p:cNvPr id="93" name="ZoneTexte 92"/>
          <p:cNvSpPr txBox="1"/>
          <p:nvPr/>
        </p:nvSpPr>
        <p:spPr>
          <a:xfrm>
            <a:off x="10386126" y="6678608"/>
            <a:ext cx="10557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i="1" dirty="0" smtClean="0">
                <a:latin typeface="Optima"/>
                <a:cs typeface="Optima"/>
              </a:rPr>
              <a:t>T</a:t>
            </a:r>
            <a:r>
              <a:rPr lang="fr-FR" sz="3000" i="1" baseline="-25000" dirty="0" smtClean="0">
                <a:latin typeface="Optima"/>
                <a:cs typeface="Optima"/>
              </a:rPr>
              <a:t>23</a:t>
            </a:r>
            <a:endParaRPr lang="fr-FR" sz="3000" i="1" baseline="-25000" dirty="0">
              <a:latin typeface="Optima"/>
              <a:cs typeface="Optima"/>
            </a:endParaRPr>
          </a:p>
        </p:txBody>
      </p:sp>
      <p:sp>
        <p:nvSpPr>
          <p:cNvPr id="94" name="ZoneTexte 93"/>
          <p:cNvSpPr txBox="1"/>
          <p:nvPr/>
        </p:nvSpPr>
        <p:spPr>
          <a:xfrm>
            <a:off x="15065936" y="9866088"/>
            <a:ext cx="10557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i="1" dirty="0" smtClean="0">
                <a:latin typeface="Optima"/>
                <a:cs typeface="Optima"/>
              </a:rPr>
              <a:t>T</a:t>
            </a:r>
            <a:r>
              <a:rPr lang="fr-FR" sz="3000" i="1" baseline="-25000" dirty="0" smtClean="0">
                <a:latin typeface="Optima"/>
                <a:cs typeface="Optima"/>
              </a:rPr>
              <a:t>23</a:t>
            </a:r>
            <a:endParaRPr lang="fr-FR" sz="3000" i="1" baseline="-25000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3327389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5101669" y="2940274"/>
            <a:ext cx="3573322" cy="3573322"/>
          </a:xfrm>
          <a:prstGeom prst="ellipse">
            <a:avLst/>
          </a:prstGeom>
          <a:solidFill>
            <a:srgbClr val="FFFF00">
              <a:alpha val="20000"/>
            </a:srgbClr>
          </a:solidFill>
          <a:ln w="3175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6651544" y="1153613"/>
            <a:ext cx="3573322" cy="3573322"/>
          </a:xfrm>
          <a:prstGeom prst="ellipse">
            <a:avLst/>
          </a:prstGeom>
          <a:solidFill>
            <a:srgbClr val="3366FF">
              <a:alpha val="20000"/>
            </a:srgbClr>
          </a:solidFill>
          <a:ln w="3175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8244470" y="2940274"/>
            <a:ext cx="3573322" cy="3573322"/>
          </a:xfrm>
          <a:prstGeom prst="ellipse">
            <a:avLst/>
          </a:prstGeom>
          <a:solidFill>
            <a:srgbClr val="FF0000">
              <a:alpha val="20000"/>
            </a:srgbClr>
          </a:solidFill>
          <a:ln w="3175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6651544" y="4360993"/>
            <a:ext cx="3573322" cy="3573322"/>
          </a:xfrm>
          <a:prstGeom prst="ellipse">
            <a:avLst/>
          </a:prstGeom>
          <a:solidFill>
            <a:srgbClr val="008000">
              <a:alpha val="20000"/>
            </a:srgbClr>
          </a:solidFill>
          <a:ln w="3175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232747" y="1457816"/>
            <a:ext cx="4262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Arial"/>
                <a:cs typeface="Arial"/>
              </a:rPr>
              <a:t>UML State</a:t>
            </a:r>
          </a:p>
          <a:p>
            <a:pPr algn="ctr"/>
            <a:r>
              <a:rPr lang="en-US" sz="3000" b="1" dirty="0" smtClean="0">
                <a:latin typeface="Arial"/>
                <a:cs typeface="Arial"/>
              </a:rPr>
              <a:t>Diagrams</a:t>
            </a:r>
            <a:endParaRPr lang="en-US" sz="3000" b="1" dirty="0">
              <a:latin typeface="Arial"/>
              <a:cs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692675" y="6861446"/>
            <a:ext cx="4262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Arial"/>
                <a:cs typeface="Arial"/>
              </a:rPr>
              <a:t>Rhapsody</a:t>
            </a:r>
            <a:endParaRPr lang="en-US" sz="3000" b="1" dirty="0">
              <a:latin typeface="Arial"/>
              <a:cs typeface="Arial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9858924" y="4172937"/>
            <a:ext cx="33795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Arial"/>
                <a:cs typeface="Arial"/>
              </a:rPr>
              <a:t>Stateflow</a:t>
            </a:r>
            <a:endParaRPr lang="en-US" sz="3000" b="1" dirty="0">
              <a:latin typeface="Arial"/>
              <a:cs typeface="Arial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185854" y="3659427"/>
            <a:ext cx="4262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Arial"/>
                <a:cs typeface="Arial"/>
              </a:rPr>
              <a:t>Harel’s</a:t>
            </a:r>
            <a:endParaRPr lang="en-US" sz="3000" b="1" dirty="0">
              <a:latin typeface="Arial"/>
              <a:cs typeface="Arial"/>
            </a:endParaRPr>
          </a:p>
          <a:p>
            <a:pPr algn="ctr"/>
            <a:r>
              <a:rPr lang="en-US" sz="3000" b="1" dirty="0" smtClean="0">
                <a:latin typeface="Arial"/>
                <a:cs typeface="Arial"/>
              </a:rPr>
              <a:t>statecharts</a:t>
            </a:r>
            <a:endParaRPr lang="en-US" sz="3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5804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à coins arrondis 95"/>
          <p:cNvSpPr/>
          <p:nvPr/>
        </p:nvSpPr>
        <p:spPr>
          <a:xfrm>
            <a:off x="2145480" y="12749984"/>
            <a:ext cx="5243670" cy="1627189"/>
          </a:xfrm>
          <a:prstGeom prst="roundRect">
            <a:avLst>
              <a:gd name="adj" fmla="val 8065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à coins arrondis 2"/>
          <p:cNvSpPr/>
          <p:nvPr/>
        </p:nvSpPr>
        <p:spPr>
          <a:xfrm>
            <a:off x="2145480" y="11653696"/>
            <a:ext cx="5243670" cy="849960"/>
          </a:xfrm>
          <a:prstGeom prst="roundRect">
            <a:avLst>
              <a:gd name="adj" fmla="val 8065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/>
          <p:cNvSpPr/>
          <p:nvPr/>
        </p:nvSpPr>
        <p:spPr>
          <a:xfrm>
            <a:off x="6907334" y="8130711"/>
            <a:ext cx="7958052" cy="207674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91"/>
          <p:cNvSpPr/>
          <p:nvPr/>
        </p:nvSpPr>
        <p:spPr>
          <a:xfrm>
            <a:off x="6907334" y="5829204"/>
            <a:ext cx="7958052" cy="207674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2" name="Grouper 31"/>
          <p:cNvGrpSpPr/>
          <p:nvPr/>
        </p:nvGrpSpPr>
        <p:grpSpPr>
          <a:xfrm>
            <a:off x="9751592" y="6575590"/>
            <a:ext cx="343687" cy="408506"/>
            <a:chOff x="10392598" y="7082836"/>
            <a:chExt cx="343687" cy="408506"/>
          </a:xfrm>
        </p:grpSpPr>
        <p:sp>
          <p:nvSpPr>
            <p:cNvPr id="31" name="Ellipse 30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sp>
        <p:nvSpPr>
          <p:cNvPr id="5" name="Rectangle 4"/>
          <p:cNvSpPr/>
          <p:nvPr/>
        </p:nvSpPr>
        <p:spPr>
          <a:xfrm>
            <a:off x="1473193" y="6148471"/>
            <a:ext cx="1795499" cy="1544846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>
              <a:latin typeface="Didot"/>
              <a:cs typeface="Dido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34482" y="6990614"/>
            <a:ext cx="1474594" cy="587610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 smtClean="0">
                <a:solidFill>
                  <a:schemeClr val="tx1"/>
                </a:solidFill>
                <a:latin typeface="Optima"/>
                <a:cs typeface="Optima"/>
              </a:rPr>
              <a:t>package.aspect.1</a:t>
            </a:r>
          </a:p>
          <a:p>
            <a:r>
              <a:rPr lang="fr-FR" sz="1000" dirty="0">
                <a:solidFill>
                  <a:schemeClr val="tx1"/>
                </a:solidFill>
                <a:latin typeface="Optima"/>
                <a:cs typeface="Optima"/>
              </a:rPr>
              <a:t>package.aspect</a:t>
            </a:r>
            <a:r>
              <a:rPr lang="fr-FR" sz="1000" dirty="0" smtClean="0">
                <a:solidFill>
                  <a:schemeClr val="tx1"/>
                </a:solidFill>
                <a:latin typeface="Optima"/>
                <a:cs typeface="Optima"/>
              </a:rPr>
              <a:t>.2</a:t>
            </a:r>
            <a:endParaRPr lang="fr-FR" sz="1000" dirty="0">
              <a:solidFill>
                <a:schemeClr val="tx1"/>
              </a:solidFill>
              <a:latin typeface="Optima"/>
              <a:cs typeface="Optima"/>
            </a:endParaRPr>
          </a:p>
          <a:p>
            <a:r>
              <a:rPr lang="fr-FR" sz="1000" dirty="0">
                <a:solidFill>
                  <a:schemeClr val="tx1"/>
                </a:solidFill>
                <a:latin typeface="Optima"/>
                <a:cs typeface="Optima"/>
              </a:rPr>
              <a:t>package.aspect</a:t>
            </a:r>
            <a:r>
              <a:rPr lang="fr-FR" sz="1000" dirty="0" smtClean="0">
                <a:solidFill>
                  <a:schemeClr val="tx1"/>
                </a:solidFill>
                <a:latin typeface="Optima"/>
                <a:cs typeface="Optima"/>
              </a:rPr>
              <a:t>.</a:t>
            </a:r>
            <a:r>
              <a:rPr lang="fr-FR" sz="1000" dirty="0">
                <a:solidFill>
                  <a:schemeClr val="tx1"/>
                </a:solidFill>
                <a:latin typeface="Optima"/>
                <a:cs typeface="Optima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3140402" y="6216357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>
              <a:latin typeface="Didot"/>
              <a:cs typeface="Dido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40401" y="6342851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>
              <a:latin typeface="Didot"/>
              <a:cs typeface="Dido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34482" y="6608696"/>
            <a:ext cx="1474594" cy="264275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 smtClean="0">
                <a:solidFill>
                  <a:schemeClr val="tx1"/>
                </a:solidFill>
                <a:latin typeface="Optima"/>
                <a:cs typeface="Optima"/>
              </a:rPr>
              <a:t>metamodel_1.ecore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634482" y="6203597"/>
            <a:ext cx="146427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dirty="0" smtClean="0">
                <a:latin typeface="Optima"/>
                <a:cs typeface="Optima"/>
              </a:rPr>
              <a:t>MyModule</a:t>
            </a:r>
            <a:endParaRPr lang="fr-FR" sz="1300" dirty="0">
              <a:latin typeface="Optima"/>
              <a:cs typeface="Optima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553227" y="6148471"/>
            <a:ext cx="2317928" cy="1554272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endParaRPr lang="fr-FR" sz="1000" dirty="0" smtClean="0">
              <a:latin typeface="Courier New"/>
              <a:cs typeface="Courier New"/>
            </a:endParaRPr>
          </a:p>
          <a:p>
            <a:r>
              <a:rPr lang="en-US" sz="1000" b="1" dirty="0" smtClean="0">
                <a:latin typeface="Courier New"/>
                <a:cs typeface="Courier New"/>
              </a:rPr>
              <a:t>language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 err="1" smtClean="0">
                <a:latin typeface="Courier New"/>
                <a:cs typeface="Courier New"/>
              </a:rPr>
              <a:t>MyModule</a:t>
            </a:r>
            <a:r>
              <a:rPr lang="en-US" sz="1000" dirty="0" smtClean="0">
                <a:latin typeface="Courier New"/>
                <a:cs typeface="Courier New"/>
              </a:rPr>
              <a:t> {</a:t>
            </a:r>
          </a:p>
          <a:p>
            <a:endParaRPr lang="en-US" sz="1000" dirty="0" smtClean="0">
              <a:latin typeface="Courier New"/>
              <a:cs typeface="Courier New"/>
            </a:endParaRPr>
          </a:p>
          <a:p>
            <a:r>
              <a:rPr lang="en-US" sz="1000" dirty="0" smtClean="0">
                <a:latin typeface="Courier New"/>
                <a:cs typeface="Courier New"/>
              </a:rPr>
              <a:t>     </a:t>
            </a:r>
            <a:r>
              <a:rPr lang="en-US" sz="1000" b="1" dirty="0" err="1" smtClean="0">
                <a:latin typeface="Courier New"/>
                <a:cs typeface="Courier New"/>
              </a:rPr>
              <a:t>ecore</a:t>
            </a:r>
            <a:r>
              <a:rPr lang="en-US" sz="1000" dirty="0" smtClean="0">
                <a:latin typeface="Courier New"/>
                <a:cs typeface="Courier New"/>
              </a:rPr>
              <a:t> metamodel_1.ecore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 </a:t>
            </a:r>
            <a:r>
              <a:rPr lang="en-US" sz="1300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 </a:t>
            </a:r>
            <a:r>
              <a:rPr lang="en-US" sz="1000" b="1" dirty="0" smtClean="0">
                <a:latin typeface="Courier New"/>
                <a:cs typeface="Courier New"/>
              </a:rPr>
              <a:t>with</a:t>
            </a:r>
            <a:r>
              <a:rPr lang="en-US" sz="1000" dirty="0" smtClean="0">
                <a:latin typeface="Courier New"/>
                <a:cs typeface="Courier New"/>
              </a:rPr>
              <a:t> package.aspect.1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 </a:t>
            </a:r>
            <a:r>
              <a:rPr lang="en-US" sz="1000" b="1" dirty="0" smtClean="0">
                <a:latin typeface="Courier New"/>
                <a:cs typeface="Courier New"/>
              </a:rPr>
              <a:t>with</a:t>
            </a:r>
            <a:r>
              <a:rPr lang="en-US" sz="1000" dirty="0" smtClean="0">
                <a:latin typeface="Courier New"/>
                <a:cs typeface="Courier New"/>
              </a:rPr>
              <a:t> package.aspect.2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 </a:t>
            </a:r>
            <a:r>
              <a:rPr lang="en-US" sz="1000" b="1" dirty="0" smtClean="0">
                <a:latin typeface="Courier New"/>
                <a:cs typeface="Courier New"/>
              </a:rPr>
              <a:t>with</a:t>
            </a:r>
            <a:r>
              <a:rPr lang="en-US" sz="1000" dirty="0" smtClean="0">
                <a:latin typeface="Courier New"/>
                <a:cs typeface="Courier New"/>
              </a:rPr>
              <a:t> package.aspect.3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}</a:t>
            </a:r>
          </a:p>
        </p:txBody>
      </p:sp>
      <p:cxnSp>
        <p:nvCxnSpPr>
          <p:cNvPr id="15" name="Connecteur droit avec flèche 14"/>
          <p:cNvCxnSpPr>
            <a:endCxn id="11" idx="3"/>
          </p:cNvCxnSpPr>
          <p:nvPr/>
        </p:nvCxnSpPr>
        <p:spPr>
          <a:xfrm flipH="1">
            <a:off x="3109076" y="6740834"/>
            <a:ext cx="87442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3109076" y="7261048"/>
            <a:ext cx="87442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Image 1" descr="k3-example-fi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570" y="11755644"/>
            <a:ext cx="3832662" cy="660400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2437727" y="12935494"/>
            <a:ext cx="2276287" cy="132343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>
            <a:outerShdw blurRad="50800" dist="38100" dir="2700000" sx="30000" sy="3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latin typeface="Courier New"/>
                <a:cs typeface="Courier New"/>
              </a:rPr>
              <a:t>@</a:t>
            </a:r>
            <a:r>
              <a:rPr lang="fr-FR" sz="1000" b="1" dirty="0">
                <a:latin typeface="Courier New"/>
                <a:cs typeface="Courier New"/>
              </a:rPr>
              <a:t>Aspect</a:t>
            </a:r>
            <a:r>
              <a:rPr lang="fr-FR" sz="1000" dirty="0">
                <a:latin typeface="Courier New"/>
                <a:cs typeface="Courier New"/>
              </a:rPr>
              <a:t>(</a:t>
            </a:r>
            <a:r>
              <a:rPr lang="fr-FR" sz="1000" dirty="0" err="1">
                <a:latin typeface="Courier New"/>
                <a:cs typeface="Courier New"/>
              </a:rPr>
              <a:t>className</a:t>
            </a:r>
            <a:r>
              <a:rPr lang="fr-FR" sz="1000" dirty="0">
                <a:latin typeface="Courier New"/>
                <a:cs typeface="Courier New"/>
              </a:rPr>
              <a:t>=X</a:t>
            </a:r>
            <a:r>
              <a:rPr lang="fr-FR" sz="1000" dirty="0" smtClean="0">
                <a:latin typeface="Courier New"/>
                <a:cs typeface="Courier New"/>
              </a:rPr>
              <a:t>)</a:t>
            </a:r>
          </a:p>
          <a:p>
            <a:r>
              <a:rPr lang="fr-FR" sz="1000" b="1" dirty="0" smtClean="0">
                <a:latin typeface="Courier New"/>
                <a:cs typeface="Courier New"/>
              </a:rPr>
              <a:t>class</a:t>
            </a:r>
            <a:r>
              <a:rPr lang="fr-FR" sz="1000" dirty="0" smtClean="0">
                <a:latin typeface="Courier New"/>
                <a:cs typeface="Courier New"/>
              </a:rPr>
              <a:t> </a:t>
            </a:r>
            <a:r>
              <a:rPr lang="fr-FR" sz="1000" dirty="0" err="1" smtClean="0">
                <a:latin typeface="Courier New"/>
                <a:cs typeface="Courier New"/>
              </a:rPr>
              <a:t>XAspect</a:t>
            </a:r>
            <a:r>
              <a:rPr lang="fr-FR" sz="1000" dirty="0" smtClean="0">
                <a:latin typeface="Courier New"/>
                <a:cs typeface="Courier New"/>
              </a:rPr>
              <a:t>{ </a:t>
            </a:r>
          </a:p>
          <a:p>
            <a:r>
              <a:rPr lang="fr-FR" sz="1000" dirty="0" smtClean="0">
                <a:latin typeface="Courier New"/>
                <a:cs typeface="Courier New"/>
              </a:rPr>
              <a:t>  </a:t>
            </a:r>
            <a:r>
              <a:rPr lang="fr-FR" sz="1000" b="1" dirty="0" err="1" smtClean="0">
                <a:latin typeface="Courier New"/>
                <a:cs typeface="Courier New"/>
              </a:rPr>
              <a:t>def</a:t>
            </a:r>
            <a:r>
              <a:rPr lang="fr-FR" sz="1000" dirty="0" smtClean="0">
                <a:latin typeface="Courier New"/>
                <a:cs typeface="Courier New"/>
              </a:rPr>
              <a:t> </a:t>
            </a:r>
            <a:r>
              <a:rPr lang="fr-FR" sz="1000" b="1" dirty="0" err="1">
                <a:latin typeface="Courier New"/>
                <a:cs typeface="Courier New"/>
              </a:rPr>
              <a:t>void</a:t>
            </a:r>
            <a:r>
              <a:rPr lang="fr-FR" sz="1000" dirty="0">
                <a:latin typeface="Courier New"/>
                <a:cs typeface="Courier New"/>
              </a:rPr>
              <a:t> eval( )</a:t>
            </a:r>
            <a:r>
              <a:rPr lang="fr-FR" sz="1000" dirty="0" smtClean="0">
                <a:latin typeface="Courier New"/>
                <a:cs typeface="Courier New"/>
              </a:rPr>
              <a:t>{</a:t>
            </a:r>
          </a:p>
          <a:p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smtClean="0">
                <a:latin typeface="Courier New"/>
                <a:cs typeface="Courier New"/>
              </a:rPr>
              <a:t>   </a:t>
            </a:r>
            <a:r>
              <a:rPr lang="fr-FR" sz="1000" dirty="0" err="1" smtClean="0">
                <a:latin typeface="Courier New"/>
                <a:cs typeface="Courier New"/>
              </a:rPr>
              <a:t>println</a:t>
            </a:r>
            <a:r>
              <a:rPr lang="fr-FR" sz="1000" dirty="0">
                <a:latin typeface="Courier New"/>
                <a:cs typeface="Courier New"/>
              </a:rPr>
              <a:t>("</a:t>
            </a:r>
            <a:r>
              <a:rPr lang="fr-FR" sz="1000" dirty="0" err="1">
                <a:latin typeface="Courier New"/>
                <a:cs typeface="Courier New"/>
              </a:rPr>
              <a:t>Evaluating</a:t>
            </a:r>
            <a:r>
              <a:rPr lang="fr-FR" sz="1000" dirty="0">
                <a:latin typeface="Courier New"/>
                <a:cs typeface="Courier New"/>
              </a:rPr>
              <a:t> X")    </a:t>
            </a:r>
            <a:r>
              <a:rPr lang="fr-FR" sz="1000" dirty="0" smtClean="0">
                <a:latin typeface="Courier New"/>
                <a:cs typeface="Courier New"/>
              </a:rPr>
              <a:t>  </a:t>
            </a:r>
          </a:p>
          <a:p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smtClean="0">
                <a:latin typeface="Courier New"/>
                <a:cs typeface="Courier New"/>
              </a:rPr>
              <a:t>   _</a:t>
            </a:r>
            <a:r>
              <a:rPr lang="fr-FR" sz="1000" dirty="0" err="1" smtClean="0">
                <a:latin typeface="Courier New"/>
                <a:cs typeface="Courier New"/>
              </a:rPr>
              <a:t>self.yes.forEach</a:t>
            </a:r>
            <a:r>
              <a:rPr lang="fr-FR" sz="1000" dirty="0" smtClean="0">
                <a:latin typeface="Courier New"/>
                <a:cs typeface="Courier New"/>
              </a:rPr>
              <a:t>[y|</a:t>
            </a:r>
          </a:p>
          <a:p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smtClean="0">
                <a:latin typeface="Courier New"/>
                <a:cs typeface="Courier New"/>
              </a:rPr>
              <a:t>                   </a:t>
            </a:r>
            <a:r>
              <a:rPr lang="fr-FR" sz="1000" dirty="0" err="1" smtClean="0">
                <a:latin typeface="Courier New"/>
                <a:cs typeface="Courier New"/>
              </a:rPr>
              <a:t>e.eval</a:t>
            </a:r>
            <a:r>
              <a:rPr lang="fr-FR" sz="1000" dirty="0" smtClean="0">
                <a:latin typeface="Courier New"/>
                <a:cs typeface="Courier New"/>
              </a:rPr>
              <a:t>]</a:t>
            </a:r>
          </a:p>
          <a:p>
            <a:r>
              <a:rPr lang="fr-FR" sz="1000" dirty="0" smtClean="0">
                <a:latin typeface="Courier New"/>
                <a:cs typeface="Courier New"/>
              </a:rPr>
              <a:t>  }</a:t>
            </a:r>
          </a:p>
          <a:p>
            <a:r>
              <a:rPr lang="fr-FR" sz="10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797292" y="12934935"/>
            <a:ext cx="2283227" cy="132343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>
            <a:outerShdw blurRad="50800" dist="38100" dir="2700000" sx="30000" sy="3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000" b="1" dirty="0">
                <a:latin typeface="Courier New"/>
                <a:cs typeface="Courier New"/>
              </a:rPr>
              <a:t>@</a:t>
            </a:r>
            <a:r>
              <a:rPr lang="fr-FR" sz="1000" b="1" dirty="0" smtClean="0">
                <a:latin typeface="Courier New"/>
                <a:cs typeface="Courier New"/>
              </a:rPr>
              <a:t>Aspect</a:t>
            </a:r>
            <a:r>
              <a:rPr lang="fr-FR" sz="1000" dirty="0" smtClean="0">
                <a:latin typeface="Courier New"/>
                <a:cs typeface="Courier New"/>
              </a:rPr>
              <a:t>(</a:t>
            </a:r>
            <a:r>
              <a:rPr lang="fr-FR" sz="1000" dirty="0" err="1" smtClean="0">
                <a:latin typeface="Courier New"/>
                <a:cs typeface="Courier New"/>
              </a:rPr>
              <a:t>className</a:t>
            </a:r>
            <a:r>
              <a:rPr lang="fr-FR" sz="1000" dirty="0" smtClean="0">
                <a:latin typeface="Courier New"/>
                <a:cs typeface="Courier New"/>
              </a:rPr>
              <a:t>=Y)</a:t>
            </a:r>
          </a:p>
          <a:p>
            <a:r>
              <a:rPr lang="fr-FR" sz="1000" b="1" dirty="0" smtClean="0">
                <a:latin typeface="Courier New"/>
                <a:cs typeface="Courier New"/>
              </a:rPr>
              <a:t>class</a:t>
            </a:r>
            <a:r>
              <a:rPr lang="fr-FR" sz="1000" dirty="0" smtClean="0">
                <a:latin typeface="Courier New"/>
                <a:cs typeface="Courier New"/>
              </a:rPr>
              <a:t> </a:t>
            </a:r>
            <a:r>
              <a:rPr lang="fr-FR" sz="1000" dirty="0" err="1" smtClean="0">
                <a:latin typeface="Courier New"/>
                <a:cs typeface="Courier New"/>
              </a:rPr>
              <a:t>YAspect</a:t>
            </a:r>
            <a:r>
              <a:rPr lang="fr-FR" sz="1000" dirty="0" smtClean="0">
                <a:latin typeface="Courier New"/>
                <a:cs typeface="Courier New"/>
              </a:rPr>
              <a:t> {  </a:t>
            </a:r>
          </a:p>
          <a:p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smtClean="0">
                <a:latin typeface="Courier New"/>
                <a:cs typeface="Courier New"/>
              </a:rPr>
              <a:t> </a:t>
            </a:r>
            <a:r>
              <a:rPr lang="fr-FR" sz="1000" b="1" dirty="0" err="1" smtClean="0">
                <a:latin typeface="Courier New"/>
                <a:cs typeface="Courier New"/>
              </a:rPr>
              <a:t>def</a:t>
            </a:r>
            <a:r>
              <a:rPr lang="fr-FR" sz="1000" dirty="0" smtClean="0">
                <a:latin typeface="Courier New"/>
                <a:cs typeface="Courier New"/>
              </a:rPr>
              <a:t> </a:t>
            </a:r>
            <a:r>
              <a:rPr lang="fr-FR" sz="1000" b="1" dirty="0" err="1" smtClean="0">
                <a:latin typeface="Courier New"/>
                <a:cs typeface="Courier New"/>
              </a:rPr>
              <a:t>void</a:t>
            </a:r>
            <a:r>
              <a:rPr lang="fr-FR" sz="1000" dirty="0" smtClean="0">
                <a:latin typeface="Courier New"/>
                <a:cs typeface="Courier New"/>
              </a:rPr>
              <a:t> eval( ){    </a:t>
            </a:r>
          </a:p>
          <a:p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smtClean="0">
                <a:latin typeface="Courier New"/>
                <a:cs typeface="Courier New"/>
              </a:rPr>
              <a:t>   </a:t>
            </a:r>
            <a:r>
              <a:rPr lang="fr-FR" sz="1000" dirty="0" err="1" smtClean="0">
                <a:latin typeface="Courier New"/>
                <a:cs typeface="Courier New"/>
              </a:rPr>
              <a:t>println</a:t>
            </a:r>
            <a:r>
              <a:rPr lang="fr-FR" sz="1000" dirty="0" smtClean="0">
                <a:latin typeface="Courier New"/>
                <a:cs typeface="Courier New"/>
              </a:rPr>
              <a:t>("</a:t>
            </a:r>
            <a:r>
              <a:rPr lang="fr-FR" sz="1000" dirty="0" err="1" smtClean="0">
                <a:latin typeface="Courier New"/>
                <a:cs typeface="Courier New"/>
              </a:rPr>
              <a:t>Evaluating</a:t>
            </a:r>
            <a:r>
              <a:rPr lang="fr-FR" sz="1000" dirty="0" smtClean="0">
                <a:latin typeface="Courier New"/>
                <a:cs typeface="Courier New"/>
              </a:rPr>
              <a:t> Y</a:t>
            </a:r>
            <a:r>
              <a:rPr lang="fr-FR" sz="1000" dirty="0">
                <a:latin typeface="Courier New"/>
                <a:cs typeface="Courier New"/>
              </a:rPr>
              <a:t>"</a:t>
            </a:r>
            <a:r>
              <a:rPr lang="fr-FR" sz="1000" dirty="0" smtClean="0">
                <a:latin typeface="Courier New"/>
                <a:cs typeface="Courier New"/>
              </a:rPr>
              <a:t>)</a:t>
            </a:r>
          </a:p>
          <a:p>
            <a:r>
              <a:rPr lang="fr-FR" sz="1000" dirty="0" smtClean="0">
                <a:latin typeface="Courier New"/>
                <a:cs typeface="Courier New"/>
              </a:rPr>
              <a:t>  }</a:t>
            </a:r>
          </a:p>
          <a:p>
            <a:r>
              <a:rPr lang="fr-FR" sz="1000" dirty="0" smtClean="0">
                <a:latin typeface="Courier New"/>
                <a:cs typeface="Courier New"/>
              </a:rPr>
              <a:t>}</a:t>
            </a:r>
            <a:endParaRPr lang="fr-FR" sz="1200" dirty="0" smtClean="0">
              <a:latin typeface="Courier New"/>
              <a:cs typeface="Courier New"/>
            </a:endParaRPr>
          </a:p>
          <a:p>
            <a:endParaRPr lang="fr-FR" sz="1000" dirty="0" smtClean="0">
              <a:latin typeface="Courier New"/>
              <a:cs typeface="Courier New"/>
            </a:endParaRPr>
          </a:p>
          <a:p>
            <a:endParaRPr lang="fr-FR" sz="1000" dirty="0">
              <a:latin typeface="Courier New"/>
              <a:cs typeface="Courier New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09853" y="6265022"/>
            <a:ext cx="1578780" cy="1544846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71141" y="7245572"/>
            <a:ext cx="1261180" cy="458971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Semantics</a:t>
            </a:r>
          </a:p>
          <a:p>
            <a:pPr algn="ctr"/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(Aspects)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452374" y="6332908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52373" y="6459402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71141" y="6754554"/>
            <a:ext cx="1261180" cy="39879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Abstract Syntax</a:t>
            </a:r>
          </a:p>
          <a:p>
            <a:pPr algn="ctr"/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(Metamodel)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7009853" y="6329295"/>
            <a:ext cx="157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Optima"/>
                <a:cs typeface="Optima"/>
              </a:rPr>
              <a:t>Requiring</a:t>
            </a:r>
          </a:p>
          <a:p>
            <a:pPr algn="ctr"/>
            <a:r>
              <a:rPr lang="en-US" sz="900" b="1" dirty="0" smtClean="0">
                <a:latin typeface="Optima"/>
                <a:cs typeface="Optima"/>
              </a:rPr>
              <a:t>Module</a:t>
            </a:r>
            <a:endParaRPr lang="en-US" sz="900" b="1" dirty="0">
              <a:latin typeface="Optima"/>
              <a:cs typeface="Optim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3024452" y="6248978"/>
            <a:ext cx="1578780" cy="1544846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185740" y="7229528"/>
            <a:ext cx="1261180" cy="458971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Semantics</a:t>
            </a:r>
          </a:p>
          <a:p>
            <a:pPr algn="ctr"/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(Aspects)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4466973" y="6316864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466972" y="6443358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3185740" y="6738510"/>
            <a:ext cx="1261180" cy="39879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Abstract Syntax</a:t>
            </a:r>
          </a:p>
          <a:p>
            <a:pPr algn="ctr"/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(Metamodel)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13024452" y="6304104"/>
            <a:ext cx="157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Optima"/>
                <a:cs typeface="Optima"/>
              </a:rPr>
              <a:t>Providing</a:t>
            </a:r>
          </a:p>
          <a:p>
            <a:pPr algn="ctr"/>
            <a:r>
              <a:rPr lang="en-US" sz="900" b="1" dirty="0" smtClean="0">
                <a:latin typeface="Optima"/>
                <a:cs typeface="Optima"/>
              </a:rPr>
              <a:t>Module</a:t>
            </a:r>
            <a:endParaRPr lang="en-US" sz="900" b="1" dirty="0">
              <a:latin typeface="Optima"/>
              <a:cs typeface="Optima"/>
            </a:endParaRPr>
          </a:p>
        </p:txBody>
      </p:sp>
      <p:cxnSp>
        <p:nvCxnSpPr>
          <p:cNvPr id="4" name="Connecteur droit 3"/>
          <p:cNvCxnSpPr>
            <a:endCxn id="31" idx="2"/>
          </p:cNvCxnSpPr>
          <p:nvPr/>
        </p:nvCxnSpPr>
        <p:spPr>
          <a:xfrm>
            <a:off x="8588633" y="6804149"/>
            <a:ext cx="1162959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11888561" y="6786529"/>
            <a:ext cx="1135891" cy="37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11708561" y="6691933"/>
            <a:ext cx="180000" cy="180000"/>
          </a:xfrm>
          <a:prstGeom prst="ellipse">
            <a:avLst/>
          </a:prstGeom>
          <a:solidFill>
            <a:srgbClr val="FFFBD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cxnSp>
        <p:nvCxnSpPr>
          <p:cNvPr id="41" name="Connecteur droit avec flèche 40"/>
          <p:cNvCxnSpPr>
            <a:stCxn id="42" idx="3"/>
            <a:endCxn id="43" idx="1"/>
          </p:cNvCxnSpPr>
          <p:nvPr/>
        </p:nvCxnSpPr>
        <p:spPr>
          <a:xfrm>
            <a:off x="10400600" y="7191135"/>
            <a:ext cx="828021" cy="0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308263" y="6991737"/>
            <a:ext cx="1092337" cy="39879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 cmpd="sng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Optima"/>
                <a:cs typeface="Optima"/>
              </a:rPr>
              <a:t>&lt;&lt;Model Type&gt;&gt;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Optima"/>
                <a:cs typeface="Optima"/>
              </a:rPr>
              <a:t>Requiring Interface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1228621" y="6991737"/>
            <a:ext cx="1076221" cy="39879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 cmpd="sng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Optima"/>
                <a:cs typeface="Optima"/>
              </a:rPr>
              <a:t>&lt;&lt;Model Type&gt;&gt;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Optima"/>
                <a:cs typeface="Optima"/>
              </a:rPr>
              <a:t>Providing Interface</a:t>
            </a:r>
          </a:p>
        </p:txBody>
      </p:sp>
      <p:cxnSp>
        <p:nvCxnSpPr>
          <p:cNvPr id="48" name="Connecteur droit avec flèche 47"/>
          <p:cNvCxnSpPr/>
          <p:nvPr/>
        </p:nvCxnSpPr>
        <p:spPr>
          <a:xfrm>
            <a:off x="8588632" y="7202325"/>
            <a:ext cx="719631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>
            <a:off x="12304821" y="7202325"/>
            <a:ext cx="719631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8588633" y="6972071"/>
            <a:ext cx="7174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 smtClean="0">
                <a:latin typeface="Optima"/>
                <a:cs typeface="Optima"/>
              </a:rPr>
              <a:t>references</a:t>
            </a:r>
            <a:endParaRPr lang="fr-FR" sz="900" i="1" dirty="0">
              <a:latin typeface="Optima"/>
              <a:cs typeface="Optima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12299246" y="6973478"/>
            <a:ext cx="770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smtClean="0">
                <a:latin typeface="Optima"/>
                <a:cs typeface="Optima"/>
              </a:rPr>
              <a:t>implements</a:t>
            </a:r>
            <a:endParaRPr lang="fr-FR" sz="900" i="1" dirty="0">
              <a:latin typeface="Optima"/>
              <a:cs typeface="Optima"/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10331056" y="6965881"/>
            <a:ext cx="950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 smtClean="0">
                <a:latin typeface="Optima"/>
                <a:cs typeface="Optima"/>
              </a:rPr>
              <a:t>subtypeOf</a:t>
            </a:r>
            <a:endParaRPr lang="fr-FR" sz="900" b="1" i="1" dirty="0">
              <a:latin typeface="Optima"/>
              <a:cs typeface="Optima"/>
            </a:endParaRPr>
          </a:p>
        </p:txBody>
      </p:sp>
      <p:grpSp>
        <p:nvGrpSpPr>
          <p:cNvPr id="66" name="Grouper 65"/>
          <p:cNvGrpSpPr/>
          <p:nvPr/>
        </p:nvGrpSpPr>
        <p:grpSpPr>
          <a:xfrm>
            <a:off x="9751593" y="8870985"/>
            <a:ext cx="343687" cy="408506"/>
            <a:chOff x="10392598" y="7082836"/>
            <a:chExt cx="343687" cy="408506"/>
          </a:xfrm>
        </p:grpSpPr>
        <p:sp>
          <p:nvSpPr>
            <p:cNvPr id="67" name="Ellipse 66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7009854" y="8560417"/>
            <a:ext cx="1578780" cy="1544846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171142" y="9540967"/>
            <a:ext cx="1261180" cy="458971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Semantics</a:t>
            </a:r>
          </a:p>
          <a:p>
            <a:pPr algn="ctr"/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(Aspects)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452375" y="8628303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452374" y="8754797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171142" y="9049949"/>
            <a:ext cx="1261180" cy="39879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Abstract Syntax</a:t>
            </a:r>
          </a:p>
          <a:p>
            <a:pPr algn="ctr"/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(Metamodel)</a:t>
            </a:r>
          </a:p>
        </p:txBody>
      </p:sp>
      <p:sp>
        <p:nvSpPr>
          <p:cNvPr id="74" name="ZoneTexte 73"/>
          <p:cNvSpPr txBox="1"/>
          <p:nvPr/>
        </p:nvSpPr>
        <p:spPr>
          <a:xfrm>
            <a:off x="7009854" y="8624690"/>
            <a:ext cx="157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Optima"/>
                <a:cs typeface="Optima"/>
              </a:rPr>
              <a:t>Extension</a:t>
            </a:r>
          </a:p>
          <a:p>
            <a:pPr algn="ctr"/>
            <a:r>
              <a:rPr lang="en-US" sz="900" b="1" dirty="0" smtClean="0">
                <a:latin typeface="Optima"/>
                <a:cs typeface="Optima"/>
              </a:rPr>
              <a:t>Module</a:t>
            </a:r>
            <a:endParaRPr lang="en-US" sz="900" b="1" dirty="0">
              <a:latin typeface="Optima"/>
              <a:cs typeface="Optima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3024453" y="8544373"/>
            <a:ext cx="1578780" cy="1544846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3185741" y="9524923"/>
            <a:ext cx="1261180" cy="458971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Semantics</a:t>
            </a:r>
          </a:p>
          <a:p>
            <a:pPr algn="ctr"/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(Aspects)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4466974" y="8612259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4466973" y="8738753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3185741" y="9033905"/>
            <a:ext cx="1261180" cy="39879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Abstract Syntax</a:t>
            </a:r>
          </a:p>
          <a:p>
            <a:pPr algn="ctr"/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(Metamodel)</a:t>
            </a:r>
          </a:p>
        </p:txBody>
      </p:sp>
      <p:sp>
        <p:nvSpPr>
          <p:cNvPr id="80" name="ZoneTexte 79"/>
          <p:cNvSpPr txBox="1"/>
          <p:nvPr/>
        </p:nvSpPr>
        <p:spPr>
          <a:xfrm>
            <a:off x="13024453" y="8599499"/>
            <a:ext cx="157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Optima"/>
                <a:cs typeface="Optima"/>
              </a:rPr>
              <a:t>Base</a:t>
            </a:r>
          </a:p>
          <a:p>
            <a:pPr algn="ctr"/>
            <a:r>
              <a:rPr lang="en-US" sz="900" b="1" dirty="0" smtClean="0">
                <a:latin typeface="Optima"/>
                <a:cs typeface="Optima"/>
              </a:rPr>
              <a:t>Module</a:t>
            </a:r>
            <a:endParaRPr lang="en-US" sz="900" b="1" dirty="0">
              <a:latin typeface="Optima"/>
              <a:cs typeface="Optima"/>
            </a:endParaRPr>
          </a:p>
        </p:txBody>
      </p:sp>
      <p:cxnSp>
        <p:nvCxnSpPr>
          <p:cNvPr id="81" name="Connecteur droit 80"/>
          <p:cNvCxnSpPr>
            <a:endCxn id="67" idx="2"/>
          </p:cNvCxnSpPr>
          <p:nvPr/>
        </p:nvCxnSpPr>
        <p:spPr>
          <a:xfrm>
            <a:off x="8588634" y="9099544"/>
            <a:ext cx="1162959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11888562" y="9081924"/>
            <a:ext cx="1135891" cy="37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11708562" y="8987328"/>
            <a:ext cx="180000" cy="180000"/>
          </a:xfrm>
          <a:prstGeom prst="ellipse">
            <a:avLst/>
          </a:prstGeom>
          <a:solidFill>
            <a:srgbClr val="FFFBD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cxnSp>
        <p:nvCxnSpPr>
          <p:cNvPr id="84" name="Connecteur droit avec flèche 83"/>
          <p:cNvCxnSpPr>
            <a:stCxn id="85" idx="3"/>
            <a:endCxn id="86" idx="1"/>
          </p:cNvCxnSpPr>
          <p:nvPr/>
        </p:nvCxnSpPr>
        <p:spPr>
          <a:xfrm>
            <a:off x="10400601" y="9486530"/>
            <a:ext cx="828021" cy="0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9308264" y="9287132"/>
            <a:ext cx="1092337" cy="39879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 cmpd="sng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Optima"/>
                <a:cs typeface="Optima"/>
              </a:rPr>
              <a:t>&lt;&lt;Model Type&gt;&gt;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Optima"/>
                <a:cs typeface="Optima"/>
              </a:rPr>
              <a:t>Extension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Optima"/>
                <a:cs typeface="Optima"/>
              </a:rPr>
              <a:t>Interface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1228622" y="9287132"/>
            <a:ext cx="1076221" cy="39879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 cmpd="sng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Optima"/>
                <a:cs typeface="Optima"/>
              </a:rPr>
              <a:t>&lt;&lt;Model Type&gt;&gt;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Optima"/>
                <a:cs typeface="Optima"/>
              </a:rPr>
              <a:t>Extension Point Interface</a:t>
            </a:r>
          </a:p>
        </p:txBody>
      </p:sp>
      <p:cxnSp>
        <p:nvCxnSpPr>
          <p:cNvPr id="87" name="Connecteur droit avec flèche 86"/>
          <p:cNvCxnSpPr/>
          <p:nvPr/>
        </p:nvCxnSpPr>
        <p:spPr>
          <a:xfrm>
            <a:off x="8588633" y="9497720"/>
            <a:ext cx="719631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/>
          <p:nvPr/>
        </p:nvCxnSpPr>
        <p:spPr>
          <a:xfrm>
            <a:off x="12304822" y="9497720"/>
            <a:ext cx="719631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ZoneTexte 88"/>
          <p:cNvSpPr txBox="1"/>
          <p:nvPr/>
        </p:nvSpPr>
        <p:spPr>
          <a:xfrm>
            <a:off x="8588634" y="9267466"/>
            <a:ext cx="7174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smtClean="0">
                <a:latin typeface="Optima"/>
                <a:cs typeface="Optima"/>
              </a:rPr>
              <a:t>uses</a:t>
            </a:r>
            <a:endParaRPr lang="fr-FR" sz="900" i="1" dirty="0">
              <a:latin typeface="Optima"/>
              <a:cs typeface="Optima"/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12299247" y="9268873"/>
            <a:ext cx="770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smtClean="0">
                <a:latin typeface="Optima"/>
                <a:cs typeface="Optima"/>
              </a:rPr>
              <a:t>implements</a:t>
            </a:r>
            <a:endParaRPr lang="fr-FR" sz="900" i="1" dirty="0">
              <a:latin typeface="Optima"/>
              <a:cs typeface="Optima"/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10331057" y="9261276"/>
            <a:ext cx="950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 smtClean="0">
                <a:latin typeface="Optima"/>
                <a:cs typeface="Optima"/>
              </a:rPr>
              <a:t>subtypeOf</a:t>
            </a:r>
            <a:endParaRPr lang="fr-FR" sz="900" b="1" i="1" dirty="0">
              <a:latin typeface="Optima"/>
              <a:cs typeface="Optima"/>
            </a:endParaRPr>
          </a:p>
        </p:txBody>
      </p:sp>
      <p:sp>
        <p:nvSpPr>
          <p:cNvPr id="94" name="ZoneTexte 93"/>
          <p:cNvSpPr txBox="1"/>
          <p:nvPr/>
        </p:nvSpPr>
        <p:spPr>
          <a:xfrm>
            <a:off x="6907334" y="5890228"/>
            <a:ext cx="7958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Optima"/>
                <a:cs typeface="Optima"/>
              </a:rPr>
              <a:t>Interfaces for language modules</a:t>
            </a:r>
            <a:endParaRPr lang="en-US" sz="1100" b="1" u="sng" dirty="0">
              <a:latin typeface="Optima"/>
              <a:cs typeface="Optima"/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6907335" y="8188650"/>
            <a:ext cx="7958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Optima"/>
                <a:cs typeface="Optima"/>
              </a:rPr>
              <a:t>Module interfaces for </a:t>
            </a:r>
            <a:r>
              <a:rPr lang="en-US" sz="1100" b="1" u="sng" dirty="0" smtClean="0">
                <a:latin typeface="Optima"/>
                <a:cs typeface="Optima"/>
              </a:rPr>
              <a:t>extension</a:t>
            </a:r>
            <a:endParaRPr lang="en-US" sz="1100" b="1" u="sng" dirty="0">
              <a:latin typeface="Optima"/>
              <a:cs typeface="Optima"/>
            </a:endParaRPr>
          </a:p>
        </p:txBody>
      </p:sp>
      <p:sp>
        <p:nvSpPr>
          <p:cNvPr id="97" name="Ellipse 96"/>
          <p:cNvSpPr/>
          <p:nvPr/>
        </p:nvSpPr>
        <p:spPr>
          <a:xfrm>
            <a:off x="1669642" y="11760513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AS</a:t>
            </a:r>
          </a:p>
        </p:txBody>
      </p:sp>
      <p:sp>
        <p:nvSpPr>
          <p:cNvPr id="98" name="Ellipse 97"/>
          <p:cNvSpPr/>
          <p:nvPr/>
        </p:nvSpPr>
        <p:spPr>
          <a:xfrm>
            <a:off x="1653177" y="12951214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Ellipse 98"/>
          <p:cNvSpPr/>
          <p:nvPr/>
        </p:nvSpPr>
        <p:spPr>
          <a:xfrm>
            <a:off x="1692210" y="12982964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100" name="Forme libre 99"/>
          <p:cNvSpPr/>
          <p:nvPr/>
        </p:nvSpPr>
        <p:spPr>
          <a:xfrm flipH="1">
            <a:off x="3595574" y="12278153"/>
            <a:ext cx="341192" cy="656782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  <a:gd name="connsiteX0" fmla="*/ 955386 w 955386"/>
              <a:gd name="connsiteY0" fmla="*/ 2422200 h 2422200"/>
              <a:gd name="connsiteX1" fmla="*/ 3393 w 955386"/>
              <a:gd name="connsiteY1" fmla="*/ 874904 h 2422200"/>
              <a:gd name="connsiteX2" fmla="*/ 616006 w 955386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5386" h="2422200">
                <a:moveTo>
                  <a:pt x="955386" y="2422200"/>
                </a:moveTo>
                <a:cubicBezTo>
                  <a:pt x="680032" y="1896018"/>
                  <a:pt x="59956" y="1278604"/>
                  <a:pt x="3393" y="874904"/>
                </a:cubicBezTo>
                <a:cubicBezTo>
                  <a:pt x="-53170" y="471204"/>
                  <a:pt x="616006" y="0"/>
                  <a:pt x="616006" y="0"/>
                </a:cubicBezTo>
              </a:path>
            </a:pathLst>
          </a:custGeom>
          <a:ln w="952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Forme libre 100"/>
          <p:cNvSpPr/>
          <p:nvPr/>
        </p:nvSpPr>
        <p:spPr>
          <a:xfrm>
            <a:off x="5675818" y="12278153"/>
            <a:ext cx="316228" cy="656782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  <a:gd name="connsiteX0" fmla="*/ 955386 w 955386"/>
              <a:gd name="connsiteY0" fmla="*/ 2422200 h 2422200"/>
              <a:gd name="connsiteX1" fmla="*/ 3393 w 955386"/>
              <a:gd name="connsiteY1" fmla="*/ 874904 h 2422200"/>
              <a:gd name="connsiteX2" fmla="*/ 616006 w 955386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5386" h="2422200">
                <a:moveTo>
                  <a:pt x="955386" y="2422200"/>
                </a:moveTo>
                <a:cubicBezTo>
                  <a:pt x="680032" y="1896018"/>
                  <a:pt x="59956" y="1278604"/>
                  <a:pt x="3393" y="874904"/>
                </a:cubicBezTo>
                <a:cubicBezTo>
                  <a:pt x="-53170" y="471204"/>
                  <a:pt x="616006" y="0"/>
                  <a:pt x="616006" y="0"/>
                </a:cubicBezTo>
              </a:path>
            </a:pathLst>
          </a:custGeom>
          <a:ln w="952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ZoneTexte 102"/>
          <p:cNvSpPr txBox="1"/>
          <p:nvPr/>
        </p:nvSpPr>
        <p:spPr>
          <a:xfrm>
            <a:off x="4426262" y="12546991"/>
            <a:ext cx="74206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>
                    <a:lumMod val="50000"/>
                  </a:schemeClr>
                </a:solidFill>
              </a:rPr>
              <a:t>WEAVING</a:t>
            </a:r>
            <a:endParaRPr lang="fr-FR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741076" y="13101473"/>
            <a:ext cx="672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 ExtraLight"/>
                <a:cs typeface="Seravek ExtraLight"/>
              </a:rPr>
              <a:t>Sem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102" name="Rectangle à coins arrondis 101"/>
          <p:cNvSpPr/>
          <p:nvPr/>
        </p:nvSpPr>
        <p:spPr>
          <a:xfrm>
            <a:off x="9535408" y="12546990"/>
            <a:ext cx="7924353" cy="2113221"/>
          </a:xfrm>
          <a:prstGeom prst="roundRect">
            <a:avLst>
              <a:gd name="adj" fmla="val 8065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Rectangle à coins arrondis 103"/>
          <p:cNvSpPr/>
          <p:nvPr/>
        </p:nvSpPr>
        <p:spPr>
          <a:xfrm>
            <a:off x="9535409" y="11439951"/>
            <a:ext cx="7924352" cy="838202"/>
          </a:xfrm>
          <a:prstGeom prst="roundRect">
            <a:avLst>
              <a:gd name="adj" fmla="val 8065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/>
          <p:cNvSpPr txBox="1"/>
          <p:nvPr/>
        </p:nvSpPr>
        <p:spPr>
          <a:xfrm>
            <a:off x="9766008" y="12709991"/>
            <a:ext cx="2538836" cy="1785104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>
            <a:outerShdw blurRad="50800" dist="38100" dir="2700000" sx="30000" sy="30000" algn="tl" rotWithShape="0">
              <a:srgbClr val="000000">
                <a:alpha val="43000"/>
              </a:srgbClr>
            </a:outerShdw>
          </a:effectLst>
        </p:spPr>
        <p:txBody>
          <a:bodyPr wrap="square" rIns="0" rtlCol="0">
            <a:spAutoFit/>
          </a:bodyPr>
          <a:lstStyle/>
          <a:p>
            <a:r>
              <a:rPr lang="fr-FR" sz="1000" b="1" dirty="0">
                <a:latin typeface="Courier New"/>
                <a:cs typeface="Courier New"/>
              </a:rPr>
              <a:t>p</a:t>
            </a:r>
            <a:r>
              <a:rPr lang="fr-FR" sz="1000" b="1" dirty="0" smtClean="0">
                <a:latin typeface="Courier New"/>
                <a:cs typeface="Courier New"/>
              </a:rPr>
              <a:t>ackage </a:t>
            </a:r>
            <a:r>
              <a:rPr lang="fr-FR" sz="1000" dirty="0" err="1" smtClean="0">
                <a:latin typeface="Courier New"/>
                <a:cs typeface="Courier New"/>
              </a:rPr>
              <a:t>fsm.sem</a:t>
            </a:r>
            <a:endParaRPr lang="fr-FR" sz="1000" b="1" dirty="0" smtClean="0">
              <a:latin typeface="Courier New"/>
              <a:cs typeface="Courier New"/>
            </a:endParaRPr>
          </a:p>
          <a:p>
            <a:endParaRPr lang="fr-FR" sz="1000" b="1" dirty="0">
              <a:latin typeface="Courier New"/>
              <a:cs typeface="Courier New"/>
            </a:endParaRPr>
          </a:p>
          <a:p>
            <a:r>
              <a:rPr lang="fr-FR" sz="1000" b="1" dirty="0" smtClean="0">
                <a:latin typeface="Courier New"/>
                <a:cs typeface="Courier New"/>
              </a:rPr>
              <a:t>@</a:t>
            </a:r>
            <a:r>
              <a:rPr lang="fr-FR" sz="1000" b="1" dirty="0">
                <a:latin typeface="Courier New"/>
                <a:cs typeface="Courier New"/>
              </a:rPr>
              <a:t>Aspect</a:t>
            </a:r>
            <a:r>
              <a:rPr lang="fr-FR" sz="1000" dirty="0">
                <a:latin typeface="Courier New"/>
                <a:cs typeface="Courier New"/>
              </a:rPr>
              <a:t>(</a:t>
            </a:r>
            <a:r>
              <a:rPr lang="fr-FR" sz="1000" dirty="0" err="1">
                <a:latin typeface="Courier New"/>
                <a:cs typeface="Courier New"/>
              </a:rPr>
              <a:t>className</a:t>
            </a:r>
            <a:r>
              <a:rPr lang="fr-FR" sz="1000" dirty="0" smtClean="0">
                <a:latin typeface="Courier New"/>
                <a:cs typeface="Courier New"/>
              </a:rPr>
              <a:t>=</a:t>
            </a:r>
            <a:r>
              <a:rPr lang="fr-FR" sz="1000" dirty="0" err="1" smtClean="0">
                <a:latin typeface="Courier New"/>
                <a:cs typeface="Courier New"/>
              </a:rPr>
              <a:t>StateMachine</a:t>
            </a:r>
            <a:r>
              <a:rPr lang="fr-FR" sz="1000" dirty="0" smtClean="0">
                <a:latin typeface="Courier New"/>
                <a:cs typeface="Courier New"/>
              </a:rPr>
              <a:t>)</a:t>
            </a:r>
          </a:p>
          <a:p>
            <a:r>
              <a:rPr lang="fr-FR" sz="1000" b="1" dirty="0">
                <a:latin typeface="Courier New"/>
                <a:cs typeface="Courier New"/>
              </a:rPr>
              <a:t>c</a:t>
            </a:r>
            <a:r>
              <a:rPr lang="fr-FR" sz="1000" b="1" dirty="0" smtClean="0">
                <a:latin typeface="Courier New"/>
                <a:cs typeface="Courier New"/>
              </a:rPr>
              <a:t>lass</a:t>
            </a:r>
            <a:r>
              <a:rPr lang="fr-FR" sz="1000" dirty="0" smtClean="0">
                <a:latin typeface="Courier New"/>
                <a:cs typeface="Courier New"/>
              </a:rPr>
              <a:t> </a:t>
            </a:r>
            <a:r>
              <a:rPr lang="fr-FR" sz="1000" dirty="0" err="1" smtClean="0">
                <a:latin typeface="Courier New"/>
                <a:cs typeface="Courier New"/>
              </a:rPr>
              <a:t>StateMachineAspect</a:t>
            </a:r>
            <a:r>
              <a:rPr lang="fr-FR" sz="1000" dirty="0" smtClean="0">
                <a:latin typeface="Courier New"/>
                <a:cs typeface="Courier New"/>
              </a:rPr>
              <a:t> { </a:t>
            </a:r>
          </a:p>
          <a:p>
            <a:r>
              <a:rPr lang="fr-FR" sz="1000" dirty="0" smtClean="0">
                <a:latin typeface="Courier New"/>
                <a:cs typeface="Courier New"/>
              </a:rPr>
              <a:t>  </a:t>
            </a:r>
            <a:r>
              <a:rPr lang="fr-FR" sz="1000" b="1" dirty="0" err="1" smtClean="0">
                <a:latin typeface="Courier New"/>
                <a:cs typeface="Courier New"/>
              </a:rPr>
              <a:t>def</a:t>
            </a:r>
            <a:r>
              <a:rPr lang="fr-FR" sz="1000" dirty="0" smtClean="0">
                <a:latin typeface="Courier New"/>
                <a:cs typeface="Courier New"/>
              </a:rPr>
              <a:t> </a:t>
            </a:r>
            <a:r>
              <a:rPr lang="fr-FR" sz="1000" b="1" dirty="0" err="1">
                <a:latin typeface="Courier New"/>
                <a:cs typeface="Courier New"/>
              </a:rPr>
              <a:t>void</a:t>
            </a:r>
            <a:r>
              <a:rPr lang="fr-FR" sz="1000" dirty="0">
                <a:latin typeface="Courier New"/>
                <a:cs typeface="Courier New"/>
              </a:rPr>
              <a:t> eval( )</a:t>
            </a:r>
            <a:r>
              <a:rPr lang="fr-FR" sz="1000" dirty="0" smtClean="0">
                <a:latin typeface="Courier New"/>
                <a:cs typeface="Courier New"/>
              </a:rPr>
              <a:t>{      </a:t>
            </a:r>
          </a:p>
          <a:p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smtClean="0">
                <a:latin typeface="Courier New"/>
                <a:cs typeface="Courier New"/>
              </a:rPr>
              <a:t>   _</a:t>
            </a:r>
            <a:r>
              <a:rPr lang="fr-FR" sz="1000" dirty="0" err="1" smtClean="0">
                <a:latin typeface="Courier New"/>
                <a:cs typeface="Courier New"/>
              </a:rPr>
              <a:t>self.firstState.eval</a:t>
            </a:r>
            <a:r>
              <a:rPr lang="fr-FR" sz="1000" dirty="0" smtClean="0">
                <a:latin typeface="Courier New"/>
                <a:cs typeface="Courier New"/>
              </a:rPr>
              <a:t>()</a:t>
            </a:r>
          </a:p>
          <a:p>
            <a:r>
              <a:rPr lang="fr-FR" sz="1000" dirty="0" smtClean="0">
                <a:latin typeface="Courier New"/>
                <a:cs typeface="Courier New"/>
              </a:rPr>
              <a:t>  }</a:t>
            </a:r>
          </a:p>
          <a:p>
            <a:r>
              <a:rPr lang="fr-FR" sz="1000" dirty="0" smtClean="0">
                <a:latin typeface="Courier New"/>
                <a:cs typeface="Courier New"/>
              </a:rPr>
              <a:t>}</a:t>
            </a:r>
          </a:p>
          <a:p>
            <a:endParaRPr lang="fr-FR" sz="1000" dirty="0">
              <a:latin typeface="Courier New"/>
              <a:cs typeface="Courier New"/>
            </a:endParaRPr>
          </a:p>
          <a:p>
            <a:endParaRPr lang="fr-FR" sz="1000" dirty="0" smtClean="0">
              <a:latin typeface="Courier New"/>
              <a:cs typeface="Courier New"/>
            </a:endParaRPr>
          </a:p>
          <a:p>
            <a:endParaRPr lang="fr-FR" sz="1000" dirty="0" smtClean="0">
              <a:latin typeface="Courier New"/>
              <a:cs typeface="Courier New"/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12446152" y="12709432"/>
            <a:ext cx="2283227" cy="1785104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>
            <a:outerShdw blurRad="50800" dist="38100" dir="2700000" sx="30000" sy="3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000" b="1" dirty="0">
                <a:latin typeface="Courier New"/>
                <a:cs typeface="Courier New"/>
              </a:rPr>
              <a:t>package </a:t>
            </a:r>
            <a:r>
              <a:rPr lang="fr-FR" sz="1000" dirty="0" err="1">
                <a:latin typeface="Courier New"/>
                <a:cs typeface="Courier New"/>
              </a:rPr>
              <a:t>fsm.sem</a:t>
            </a:r>
            <a:endParaRPr lang="fr-FR" sz="1000" b="1" dirty="0">
              <a:latin typeface="Courier New"/>
              <a:cs typeface="Courier New"/>
            </a:endParaRPr>
          </a:p>
          <a:p>
            <a:endParaRPr lang="fr-FR" sz="1000" b="1" dirty="0">
              <a:latin typeface="Courier New"/>
              <a:cs typeface="Courier New"/>
            </a:endParaRPr>
          </a:p>
          <a:p>
            <a:r>
              <a:rPr lang="fr-FR" sz="1000" b="1" dirty="0" smtClean="0">
                <a:latin typeface="Courier New"/>
                <a:cs typeface="Courier New"/>
              </a:rPr>
              <a:t>@Aspect</a:t>
            </a:r>
            <a:r>
              <a:rPr lang="fr-FR" sz="1000" dirty="0" smtClean="0">
                <a:latin typeface="Courier New"/>
                <a:cs typeface="Courier New"/>
              </a:rPr>
              <a:t>(</a:t>
            </a:r>
            <a:r>
              <a:rPr lang="fr-FR" sz="1000" dirty="0" err="1" smtClean="0">
                <a:latin typeface="Courier New"/>
                <a:cs typeface="Courier New"/>
              </a:rPr>
              <a:t>className</a:t>
            </a:r>
            <a:r>
              <a:rPr lang="fr-FR" sz="1000" dirty="0" smtClean="0">
                <a:latin typeface="Courier New"/>
                <a:cs typeface="Courier New"/>
              </a:rPr>
              <a:t>=State)</a:t>
            </a:r>
          </a:p>
          <a:p>
            <a:r>
              <a:rPr lang="fr-FR" sz="1000" b="1" dirty="0">
                <a:latin typeface="Courier New"/>
                <a:cs typeface="Courier New"/>
              </a:rPr>
              <a:t>c</a:t>
            </a:r>
            <a:r>
              <a:rPr lang="fr-FR" sz="1000" b="1" dirty="0" smtClean="0">
                <a:latin typeface="Courier New"/>
                <a:cs typeface="Courier New"/>
              </a:rPr>
              <a:t>lass</a:t>
            </a:r>
            <a:r>
              <a:rPr lang="fr-FR" sz="1000" dirty="0" smtClean="0">
                <a:latin typeface="Courier New"/>
                <a:cs typeface="Courier New"/>
              </a:rPr>
              <a:t> </a:t>
            </a:r>
            <a:r>
              <a:rPr lang="fr-FR" sz="1000" dirty="0" err="1" smtClean="0">
                <a:latin typeface="Courier New"/>
                <a:cs typeface="Courier New"/>
              </a:rPr>
              <a:t>StateAspect</a:t>
            </a:r>
            <a:r>
              <a:rPr lang="fr-FR" sz="1000" dirty="0" smtClean="0">
                <a:latin typeface="Courier New"/>
                <a:cs typeface="Courier New"/>
              </a:rPr>
              <a:t> {  </a:t>
            </a:r>
          </a:p>
          <a:p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smtClean="0">
                <a:latin typeface="Courier New"/>
                <a:cs typeface="Courier New"/>
              </a:rPr>
              <a:t> </a:t>
            </a:r>
            <a:r>
              <a:rPr lang="fr-FR" sz="1000" b="1" dirty="0" err="1" smtClean="0">
                <a:latin typeface="Courier New"/>
                <a:cs typeface="Courier New"/>
              </a:rPr>
              <a:t>def</a:t>
            </a:r>
            <a:r>
              <a:rPr lang="fr-FR" sz="1000" dirty="0" smtClean="0">
                <a:latin typeface="Courier New"/>
                <a:cs typeface="Courier New"/>
              </a:rPr>
              <a:t> </a:t>
            </a:r>
            <a:r>
              <a:rPr lang="fr-FR" sz="1000" b="1" dirty="0" err="1" smtClean="0">
                <a:latin typeface="Courier New"/>
                <a:cs typeface="Courier New"/>
              </a:rPr>
              <a:t>void</a:t>
            </a:r>
            <a:r>
              <a:rPr lang="fr-FR" sz="1000" dirty="0" smtClean="0">
                <a:latin typeface="Courier New"/>
                <a:cs typeface="Courier New"/>
              </a:rPr>
              <a:t> eval( ){    </a:t>
            </a:r>
          </a:p>
          <a:p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smtClean="0">
                <a:latin typeface="Courier New"/>
                <a:cs typeface="Courier New"/>
              </a:rPr>
              <a:t>   ...</a:t>
            </a:r>
          </a:p>
          <a:p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smtClean="0">
                <a:latin typeface="Courier New"/>
                <a:cs typeface="Courier New"/>
              </a:rPr>
              <a:t>   _</a:t>
            </a:r>
            <a:r>
              <a:rPr lang="fr-FR" sz="1000" dirty="0" err="1" smtClean="0">
                <a:latin typeface="Courier New"/>
                <a:cs typeface="Courier New"/>
              </a:rPr>
              <a:t>self.outgoing</a:t>
            </a:r>
            <a:r>
              <a:rPr lang="fr-FR" sz="1000" dirty="0" smtClean="0">
                <a:latin typeface="Courier New"/>
                <a:cs typeface="Courier New"/>
              </a:rPr>
              <a:t>.</a:t>
            </a:r>
          </a:p>
          <a:p>
            <a:r>
              <a:rPr lang="fr-FR" sz="1000" dirty="0" smtClean="0">
                <a:latin typeface="Courier New"/>
                <a:cs typeface="Courier New"/>
              </a:rPr>
              <a:t>        </a:t>
            </a:r>
            <a:r>
              <a:rPr lang="fr-FR" sz="1000" i="1" dirty="0" err="1" smtClean="0">
                <a:latin typeface="Courier New"/>
                <a:cs typeface="Courier New"/>
              </a:rPr>
              <a:t>forEach</a:t>
            </a:r>
            <a:r>
              <a:rPr lang="fr-FR" sz="1000" dirty="0" smtClean="0">
                <a:latin typeface="Courier New"/>
                <a:cs typeface="Courier New"/>
              </a:rPr>
              <a:t>[</a:t>
            </a:r>
            <a:r>
              <a:rPr lang="fr-FR" sz="1000" dirty="0" err="1" smtClean="0">
                <a:latin typeface="Courier New"/>
                <a:cs typeface="Courier New"/>
              </a:rPr>
              <a:t>t|t.fire</a:t>
            </a:r>
            <a:r>
              <a:rPr lang="fr-FR" sz="1000" dirty="0" smtClean="0">
                <a:latin typeface="Courier New"/>
                <a:cs typeface="Courier New"/>
              </a:rPr>
              <a:t>()]</a:t>
            </a:r>
          </a:p>
          <a:p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smtClean="0">
                <a:latin typeface="Courier New"/>
                <a:cs typeface="Courier New"/>
              </a:rPr>
              <a:t>   ]</a:t>
            </a:r>
          </a:p>
          <a:p>
            <a:r>
              <a:rPr lang="fr-FR" sz="1000" dirty="0" smtClean="0">
                <a:latin typeface="Courier New"/>
                <a:cs typeface="Courier New"/>
              </a:rPr>
              <a:t>  }</a:t>
            </a:r>
          </a:p>
          <a:p>
            <a:r>
              <a:rPr lang="fr-FR" sz="10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108" name="Ellipse 107"/>
          <p:cNvSpPr/>
          <p:nvPr/>
        </p:nvSpPr>
        <p:spPr>
          <a:xfrm>
            <a:off x="9059572" y="11535010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AS</a:t>
            </a:r>
          </a:p>
        </p:txBody>
      </p:sp>
      <p:sp>
        <p:nvSpPr>
          <p:cNvPr id="109" name="Ellipse 108"/>
          <p:cNvSpPr/>
          <p:nvPr/>
        </p:nvSpPr>
        <p:spPr>
          <a:xfrm>
            <a:off x="9043107" y="12725711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/>
          <p:cNvSpPr/>
          <p:nvPr/>
        </p:nvSpPr>
        <p:spPr>
          <a:xfrm>
            <a:off x="9082140" y="12757461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114" name="ZoneTexte 113"/>
          <p:cNvSpPr txBox="1"/>
          <p:nvPr/>
        </p:nvSpPr>
        <p:spPr>
          <a:xfrm>
            <a:off x="9131006" y="12875970"/>
            <a:ext cx="672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 ExtraLight"/>
                <a:cs typeface="Seravek ExtraLight"/>
              </a:rPr>
              <a:t>Sem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115" name="ZoneTexte 114"/>
          <p:cNvSpPr txBox="1"/>
          <p:nvPr/>
        </p:nvSpPr>
        <p:spPr>
          <a:xfrm>
            <a:off x="14820128" y="12701051"/>
            <a:ext cx="2516329" cy="1785104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>
            <a:outerShdw blurRad="50800" dist="38100" dir="2700000" sx="30000" sy="3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000" b="1" dirty="0">
                <a:latin typeface="Courier New"/>
                <a:cs typeface="Courier New"/>
              </a:rPr>
              <a:t>package </a:t>
            </a:r>
            <a:r>
              <a:rPr lang="fr-FR" sz="1000" dirty="0" err="1">
                <a:latin typeface="Courier New"/>
                <a:cs typeface="Courier New"/>
              </a:rPr>
              <a:t>fsm.sem</a:t>
            </a:r>
            <a:endParaRPr lang="fr-FR" sz="1000" b="1" dirty="0">
              <a:latin typeface="Courier New"/>
              <a:cs typeface="Courier New"/>
            </a:endParaRPr>
          </a:p>
          <a:p>
            <a:endParaRPr lang="fr-FR" sz="1000" b="1" dirty="0">
              <a:latin typeface="Courier New"/>
              <a:cs typeface="Courier New"/>
            </a:endParaRPr>
          </a:p>
          <a:p>
            <a:r>
              <a:rPr lang="fr-FR" sz="1000" b="1" dirty="0" smtClean="0">
                <a:latin typeface="Courier New"/>
                <a:cs typeface="Courier New"/>
              </a:rPr>
              <a:t>@Aspect</a:t>
            </a:r>
            <a:r>
              <a:rPr lang="fr-FR" sz="1000" dirty="0" smtClean="0">
                <a:latin typeface="Courier New"/>
                <a:cs typeface="Courier New"/>
              </a:rPr>
              <a:t>(</a:t>
            </a:r>
            <a:r>
              <a:rPr lang="fr-FR" sz="1000" dirty="0" err="1" smtClean="0">
                <a:latin typeface="Courier New"/>
                <a:cs typeface="Courier New"/>
              </a:rPr>
              <a:t>className</a:t>
            </a:r>
            <a:r>
              <a:rPr lang="fr-FR" sz="1000" dirty="0" smtClean="0">
                <a:latin typeface="Courier New"/>
                <a:cs typeface="Courier New"/>
              </a:rPr>
              <a:t>=Transition)</a:t>
            </a:r>
          </a:p>
          <a:p>
            <a:r>
              <a:rPr lang="fr-FR" sz="1000" b="1" dirty="0" smtClean="0">
                <a:latin typeface="Courier New"/>
                <a:cs typeface="Courier New"/>
              </a:rPr>
              <a:t>Class</a:t>
            </a:r>
            <a:r>
              <a:rPr lang="fr-FR" sz="1000" dirty="0" smtClean="0">
                <a:latin typeface="Courier New"/>
                <a:cs typeface="Courier New"/>
              </a:rPr>
              <a:t> </a:t>
            </a:r>
            <a:r>
              <a:rPr lang="fr-FR" sz="1000" dirty="0" err="1" smtClean="0">
                <a:latin typeface="Courier New"/>
                <a:cs typeface="Courier New"/>
              </a:rPr>
              <a:t>TransitionAspect</a:t>
            </a:r>
            <a:r>
              <a:rPr lang="fr-FR" sz="1000" dirty="0" smtClean="0">
                <a:latin typeface="Courier New"/>
                <a:cs typeface="Courier New"/>
              </a:rPr>
              <a:t> {  </a:t>
            </a:r>
          </a:p>
          <a:p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smtClean="0">
                <a:latin typeface="Courier New"/>
                <a:cs typeface="Courier New"/>
              </a:rPr>
              <a:t> </a:t>
            </a:r>
            <a:r>
              <a:rPr lang="fr-FR" sz="1000" b="1" dirty="0" err="1" smtClean="0">
                <a:latin typeface="Courier New"/>
                <a:cs typeface="Courier New"/>
              </a:rPr>
              <a:t>def</a:t>
            </a:r>
            <a:r>
              <a:rPr lang="fr-FR" sz="1000" dirty="0" smtClean="0">
                <a:latin typeface="Courier New"/>
                <a:cs typeface="Courier New"/>
              </a:rPr>
              <a:t> </a:t>
            </a:r>
            <a:r>
              <a:rPr lang="fr-FR" sz="1000" b="1" dirty="0" err="1" smtClean="0">
                <a:latin typeface="Courier New"/>
                <a:cs typeface="Courier New"/>
              </a:rPr>
              <a:t>void</a:t>
            </a:r>
            <a:r>
              <a:rPr lang="fr-FR" sz="1000" dirty="0" smtClean="0">
                <a:latin typeface="Courier New"/>
                <a:cs typeface="Courier New"/>
              </a:rPr>
              <a:t> </a:t>
            </a:r>
            <a:r>
              <a:rPr lang="fr-FR" sz="1000" dirty="0" err="1" smtClean="0">
                <a:latin typeface="Courier New"/>
                <a:cs typeface="Courier New"/>
              </a:rPr>
              <a:t>fire</a:t>
            </a:r>
            <a:r>
              <a:rPr lang="fr-FR" sz="1000" dirty="0" smtClean="0">
                <a:latin typeface="Courier New"/>
                <a:cs typeface="Courier New"/>
              </a:rPr>
              <a:t>( ){    </a:t>
            </a:r>
          </a:p>
          <a:p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smtClean="0">
                <a:latin typeface="Courier New"/>
                <a:cs typeface="Courier New"/>
              </a:rPr>
              <a:t>   ...</a:t>
            </a:r>
          </a:p>
          <a:p>
            <a:r>
              <a:rPr lang="fr-FR" sz="1000" dirty="0" smtClean="0">
                <a:latin typeface="Courier New"/>
                <a:cs typeface="Courier New"/>
              </a:rPr>
              <a:t>  }</a:t>
            </a:r>
          </a:p>
          <a:p>
            <a:r>
              <a:rPr lang="fr-FR" sz="1000" dirty="0" smtClean="0">
                <a:latin typeface="Courier New"/>
                <a:cs typeface="Courier New"/>
              </a:rPr>
              <a:t>}</a:t>
            </a:r>
            <a:endParaRPr lang="fr-FR" sz="1200" dirty="0" smtClean="0">
              <a:latin typeface="Courier New"/>
              <a:cs typeface="Courier New"/>
            </a:endParaRPr>
          </a:p>
          <a:p>
            <a:endParaRPr lang="fr-FR" sz="1000" dirty="0" smtClean="0">
              <a:latin typeface="Courier New"/>
              <a:cs typeface="Courier New"/>
            </a:endParaRPr>
          </a:p>
          <a:p>
            <a:endParaRPr lang="fr-FR" sz="1000" dirty="0" smtClean="0">
              <a:latin typeface="Courier New"/>
              <a:cs typeface="Courier New"/>
            </a:endParaRPr>
          </a:p>
          <a:p>
            <a:endParaRPr lang="fr-FR" sz="1000" dirty="0">
              <a:latin typeface="Courier New"/>
              <a:cs typeface="Courier New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790963" y="11535010"/>
            <a:ext cx="2085268" cy="625231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Rectangle 115"/>
          <p:cNvSpPr/>
          <p:nvPr/>
        </p:nvSpPr>
        <p:spPr>
          <a:xfrm>
            <a:off x="12932352" y="11755644"/>
            <a:ext cx="2000768" cy="404597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Rectangle 116"/>
          <p:cNvSpPr/>
          <p:nvPr/>
        </p:nvSpPr>
        <p:spPr>
          <a:xfrm>
            <a:off x="15101606" y="11526243"/>
            <a:ext cx="2000768" cy="404597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35"/>
          <p:cNvCxnSpPr/>
          <p:nvPr/>
        </p:nvCxnSpPr>
        <p:spPr>
          <a:xfrm>
            <a:off x="11876231" y="11629036"/>
            <a:ext cx="3225375" cy="0"/>
          </a:xfrm>
          <a:prstGeom prst="line">
            <a:avLst/>
          </a:prstGeom>
          <a:ln w="3175" cmpd="sng">
            <a:solidFill>
              <a:srgbClr val="000000"/>
            </a:solidFill>
            <a:headEnd type="diamond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>
            <a:endCxn id="45" idx="1"/>
          </p:cNvCxnSpPr>
          <p:nvPr/>
        </p:nvCxnSpPr>
        <p:spPr>
          <a:xfrm>
            <a:off x="11888562" y="11886449"/>
            <a:ext cx="1043790" cy="0"/>
          </a:xfrm>
          <a:prstGeom prst="line">
            <a:avLst/>
          </a:prstGeom>
          <a:ln w="3175" cmpd="sng">
            <a:solidFill>
              <a:srgbClr val="000000"/>
            </a:solidFill>
            <a:headEnd type="diamond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>
            <a:off x="12932352" y="11994933"/>
            <a:ext cx="2000768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12936792" y="12085683"/>
            <a:ext cx="2000768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>
            <a:off x="15097166" y="11766110"/>
            <a:ext cx="2000768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15101606" y="11856860"/>
            <a:ext cx="2000768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2932352" y="11755644"/>
            <a:ext cx="2005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State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123" name="ZoneTexte 122"/>
          <p:cNvSpPr txBox="1"/>
          <p:nvPr/>
        </p:nvSpPr>
        <p:spPr>
          <a:xfrm>
            <a:off x="15092726" y="11522680"/>
            <a:ext cx="2005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Transition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124" name="ZoneTexte 123"/>
          <p:cNvSpPr txBox="1"/>
          <p:nvPr/>
        </p:nvSpPr>
        <p:spPr>
          <a:xfrm>
            <a:off x="9796666" y="11535931"/>
            <a:ext cx="20918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 smtClean="0">
                <a:latin typeface="Seravek ExtraLight"/>
                <a:cs typeface="Seravek ExtraLight"/>
              </a:rPr>
              <a:t>StateMachine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cxnSp>
        <p:nvCxnSpPr>
          <p:cNvPr id="126" name="Connecteur droit 125"/>
          <p:cNvCxnSpPr/>
          <p:nvPr/>
        </p:nvCxnSpPr>
        <p:spPr>
          <a:xfrm>
            <a:off x="9790963" y="12052581"/>
            <a:ext cx="2085268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>
            <a:off x="9790963" y="11941456"/>
            <a:ext cx="2085268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 flipH="1" flipV="1">
            <a:off x="10834445" y="12160241"/>
            <a:ext cx="15680" cy="540810"/>
          </a:xfrm>
          <a:prstGeom prst="straightConnector1">
            <a:avLst/>
          </a:prstGeom>
          <a:ln w="3175" cmpd="sng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/>
          <p:cNvCxnSpPr/>
          <p:nvPr/>
        </p:nvCxnSpPr>
        <p:spPr>
          <a:xfrm flipH="1" flipV="1">
            <a:off x="13589620" y="12169181"/>
            <a:ext cx="15680" cy="540810"/>
          </a:xfrm>
          <a:prstGeom prst="straightConnector1">
            <a:avLst/>
          </a:prstGeom>
          <a:ln w="3175" cmpd="sng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avec flèche 128"/>
          <p:cNvCxnSpPr/>
          <p:nvPr/>
        </p:nvCxnSpPr>
        <p:spPr>
          <a:xfrm flipH="1" flipV="1">
            <a:off x="16172323" y="11924856"/>
            <a:ext cx="15680" cy="776195"/>
          </a:xfrm>
          <a:prstGeom prst="straightConnector1">
            <a:avLst/>
          </a:prstGeom>
          <a:ln w="3175" cmpd="sng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ZoneTexte 112"/>
          <p:cNvSpPr txBox="1"/>
          <p:nvPr/>
        </p:nvSpPr>
        <p:spPr>
          <a:xfrm>
            <a:off x="11282052" y="12337166"/>
            <a:ext cx="464819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>
                    <a:lumMod val="50000"/>
                  </a:schemeClr>
                </a:solidFill>
              </a:rPr>
              <a:t>WEAVING</a:t>
            </a:r>
            <a:endParaRPr lang="fr-FR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14105494" y="11408849"/>
            <a:ext cx="1606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Seravek ExtraLight"/>
                <a:cs typeface="Seravek ExtraLight"/>
              </a:rPr>
              <a:t>t</a:t>
            </a:r>
            <a:r>
              <a:rPr lang="fr-FR" sz="1100" dirty="0" smtClean="0">
                <a:latin typeface="Seravek ExtraLight"/>
                <a:cs typeface="Seravek ExtraLight"/>
              </a:rPr>
              <a:t>ransitions   0..*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130" name="ZoneTexte 129"/>
          <p:cNvSpPr txBox="1"/>
          <p:nvPr/>
        </p:nvSpPr>
        <p:spPr>
          <a:xfrm>
            <a:off x="12183427" y="11644187"/>
            <a:ext cx="1606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Seravek ExtraLight"/>
                <a:cs typeface="Seravek ExtraLight"/>
              </a:rPr>
              <a:t>states  0..*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131" name="ZoneTexte 130"/>
          <p:cNvSpPr txBox="1"/>
          <p:nvPr/>
        </p:nvSpPr>
        <p:spPr>
          <a:xfrm>
            <a:off x="12048700" y="11885045"/>
            <a:ext cx="1606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 smtClean="0">
                <a:latin typeface="Seravek ExtraLight"/>
                <a:cs typeface="Seravek ExtraLight"/>
              </a:rPr>
              <a:t>firstState</a:t>
            </a:r>
            <a:r>
              <a:rPr lang="fr-FR" sz="1100" dirty="0" smtClean="0">
                <a:latin typeface="Seravek ExtraLight"/>
                <a:cs typeface="Seravek ExtraLight"/>
              </a:rPr>
              <a:t> 0..1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cxnSp>
        <p:nvCxnSpPr>
          <p:cNvPr id="132" name="Connecteur droit 131"/>
          <p:cNvCxnSpPr/>
          <p:nvPr/>
        </p:nvCxnSpPr>
        <p:spPr>
          <a:xfrm>
            <a:off x="11887520" y="12112626"/>
            <a:ext cx="1049272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737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er 157"/>
          <p:cNvGrpSpPr/>
          <p:nvPr/>
        </p:nvGrpSpPr>
        <p:grpSpPr>
          <a:xfrm rot="16200000">
            <a:off x="4153258" y="5220214"/>
            <a:ext cx="343687" cy="408506"/>
            <a:chOff x="10392598" y="7082836"/>
            <a:chExt cx="343687" cy="408506"/>
          </a:xfrm>
        </p:grpSpPr>
        <p:sp>
          <p:nvSpPr>
            <p:cNvPr id="159" name="Ellipse 158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919906" y="5824030"/>
            <a:ext cx="1578780" cy="143854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81194" y="6501115"/>
            <a:ext cx="1261180" cy="29290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fsm.rtc.aspects</a:t>
            </a:r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.*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81194" y="6156553"/>
            <a:ext cx="1261180" cy="267555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FSMCore.ecore</a:t>
            </a:r>
            <a:endParaRPr lang="fr-FR" sz="900" dirty="0" smtClean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919906" y="5851313"/>
            <a:ext cx="1578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 smtClean="0">
                <a:latin typeface="Optima"/>
                <a:cs typeface="Optima"/>
              </a:rPr>
              <a:t>CoreFSM</a:t>
            </a:r>
            <a:endParaRPr lang="en-US" sz="900" b="1" dirty="0">
              <a:latin typeface="Optima"/>
              <a:cs typeface="Optim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81194" y="6876878"/>
            <a:ext cx="1261180" cy="29290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fsm.rtc.aspects</a:t>
            </a:r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.*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46808" y="7678720"/>
            <a:ext cx="1578780" cy="1039533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08096" y="8331145"/>
            <a:ext cx="1261180" cy="29290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pseudo.ForkAspect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08096" y="7974253"/>
            <a:ext cx="1261180" cy="267555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Fork.ecore</a:t>
            </a:r>
            <a:endParaRPr lang="fr-FR" sz="900" dirty="0" smtClean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346808" y="7706003"/>
            <a:ext cx="1578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Optima"/>
                <a:cs typeface="Optima"/>
              </a:rPr>
              <a:t>Fork</a:t>
            </a:r>
            <a:endParaRPr lang="en-US" sz="900" b="1" dirty="0">
              <a:latin typeface="Optima"/>
              <a:cs typeface="Optim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50720" y="8843370"/>
            <a:ext cx="1578780" cy="1039533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12008" y="9495795"/>
            <a:ext cx="1261180" cy="29290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pseudo.ForkAspect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12008" y="9138903"/>
            <a:ext cx="1261180" cy="267555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Fork.ecore</a:t>
            </a:r>
            <a:endParaRPr lang="fr-FR" sz="900" dirty="0" smtClean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350720" y="8870653"/>
            <a:ext cx="1578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Optima"/>
                <a:cs typeface="Optima"/>
              </a:rPr>
              <a:t>Join</a:t>
            </a:r>
            <a:endParaRPr lang="en-US" sz="900" b="1" dirty="0">
              <a:latin typeface="Optima"/>
              <a:cs typeface="Optim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50721" y="10004446"/>
            <a:ext cx="1578780" cy="1039533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12009" y="10656871"/>
            <a:ext cx="1261180" cy="29290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pseudo.DeepAspect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12009" y="10299979"/>
            <a:ext cx="1261180" cy="267555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DeepHistory.ecore</a:t>
            </a:r>
            <a:endParaRPr lang="fr-FR" sz="900" dirty="0" smtClean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350721" y="10031729"/>
            <a:ext cx="1578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 smtClean="0">
                <a:latin typeface="Optima"/>
                <a:cs typeface="Optima"/>
              </a:rPr>
              <a:t>DeepHistory</a:t>
            </a:r>
            <a:endParaRPr lang="en-US" sz="900" b="1" dirty="0">
              <a:latin typeface="Optima"/>
              <a:cs typeface="Optim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6807" y="11184049"/>
            <a:ext cx="1578780" cy="1039533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08095" y="11836474"/>
            <a:ext cx="1265094" cy="29290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80" dirty="0" err="1" smtClean="0">
                <a:solidFill>
                  <a:schemeClr val="tx1"/>
                </a:solidFill>
                <a:latin typeface="Optima"/>
                <a:cs typeface="Optima"/>
              </a:rPr>
              <a:t>pseudo.ShallowAspect</a:t>
            </a:r>
            <a:endParaRPr lang="fr-FR" sz="88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08095" y="11479582"/>
            <a:ext cx="1261180" cy="267555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ShallowHistory.ecore</a:t>
            </a:r>
            <a:endParaRPr lang="fr-FR" sz="900" dirty="0" smtClean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4346807" y="11211332"/>
            <a:ext cx="1578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 smtClean="0">
                <a:latin typeface="Optima"/>
                <a:cs typeface="Optima"/>
              </a:rPr>
              <a:t>ShallowHistory</a:t>
            </a:r>
            <a:endParaRPr lang="en-US" sz="900" b="1" dirty="0">
              <a:latin typeface="Optima"/>
              <a:cs typeface="Optim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342894" y="12341113"/>
            <a:ext cx="1578780" cy="1039533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04182" y="12993538"/>
            <a:ext cx="1261180" cy="29290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50" dirty="0" err="1" smtClean="0">
                <a:solidFill>
                  <a:schemeClr val="tx1"/>
                </a:solidFill>
                <a:latin typeface="Optima"/>
                <a:cs typeface="Optima"/>
              </a:rPr>
              <a:t>pseudo.JunctionAspect</a:t>
            </a:r>
            <a:endParaRPr lang="fr-FR" sz="85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04182" y="12636646"/>
            <a:ext cx="1261180" cy="267555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Junction.ecore</a:t>
            </a:r>
            <a:endParaRPr lang="fr-FR" sz="900" dirty="0" smtClean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4342894" y="12368396"/>
            <a:ext cx="1578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Optima"/>
                <a:cs typeface="Optima"/>
              </a:rPr>
              <a:t>Junction</a:t>
            </a:r>
            <a:endParaRPr lang="en-US" sz="900" b="1" dirty="0">
              <a:latin typeface="Optima"/>
              <a:cs typeface="Optima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342895" y="13502189"/>
            <a:ext cx="1578780" cy="1039533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04183" y="14154614"/>
            <a:ext cx="1261180" cy="29290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pseudo.ChoiceAspect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04183" y="13797722"/>
            <a:ext cx="1261180" cy="267555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Choice.ecore</a:t>
            </a:r>
            <a:endParaRPr lang="fr-FR" sz="900" dirty="0" smtClean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4342895" y="13529472"/>
            <a:ext cx="1578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Optima"/>
                <a:cs typeface="Optima"/>
              </a:rPr>
              <a:t>Choice</a:t>
            </a:r>
            <a:endParaRPr lang="en-US" sz="900" b="1" dirty="0">
              <a:latin typeface="Optima"/>
              <a:cs typeface="Optima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338981" y="14681792"/>
            <a:ext cx="1578780" cy="1039533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00269" y="15334217"/>
            <a:ext cx="1265094" cy="29290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80" dirty="0" err="1" smtClean="0">
                <a:solidFill>
                  <a:schemeClr val="tx1"/>
                </a:solidFill>
                <a:latin typeface="Optima"/>
                <a:cs typeface="Optima"/>
              </a:rPr>
              <a:t>pseudo.ConditiAspect</a:t>
            </a:r>
            <a:endParaRPr lang="fr-FR" sz="88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500269" y="14977325"/>
            <a:ext cx="1261180" cy="267555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Conditional.ecore</a:t>
            </a:r>
            <a:endParaRPr lang="fr-FR" sz="900" dirty="0" smtClean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4338981" y="14709075"/>
            <a:ext cx="1578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Optima"/>
                <a:cs typeface="Optima"/>
              </a:rPr>
              <a:t>Conditional</a:t>
            </a:r>
            <a:endParaRPr lang="en-US" sz="900" b="1" dirty="0">
              <a:latin typeface="Optima"/>
              <a:cs typeface="Optima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502943" y="7678720"/>
            <a:ext cx="1578780" cy="1039533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664231" y="8331145"/>
            <a:ext cx="1261180" cy="29290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trigger.AndTriggerAsp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664231" y="7974253"/>
            <a:ext cx="1261180" cy="267555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AndTrigger.ecore</a:t>
            </a:r>
            <a:endParaRPr lang="fr-FR" sz="900" dirty="0" smtClean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1502943" y="7706003"/>
            <a:ext cx="1578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 smtClean="0">
                <a:latin typeface="Optima"/>
                <a:cs typeface="Optima"/>
              </a:rPr>
              <a:t>AndTrigger</a:t>
            </a:r>
            <a:endParaRPr lang="en-US" sz="900" b="1" dirty="0">
              <a:latin typeface="Optima"/>
              <a:cs typeface="Optim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06855" y="8843370"/>
            <a:ext cx="1578780" cy="1039533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668143" y="9495795"/>
            <a:ext cx="1261180" cy="29290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Trigger.OrTriggerAsp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668143" y="9138903"/>
            <a:ext cx="1261180" cy="267555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OrTrigger.ecore</a:t>
            </a:r>
            <a:endParaRPr lang="fr-FR" sz="900" dirty="0" smtClean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506855" y="8870653"/>
            <a:ext cx="1578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 smtClean="0">
                <a:latin typeface="Optima"/>
                <a:cs typeface="Optima"/>
              </a:rPr>
              <a:t>OrTrigger</a:t>
            </a:r>
            <a:endParaRPr lang="en-US" sz="900" b="1" dirty="0">
              <a:latin typeface="Optima"/>
              <a:cs typeface="Optima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506856" y="10004446"/>
            <a:ext cx="1578780" cy="1039533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668144" y="10656871"/>
            <a:ext cx="1261180" cy="29290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trigger.NotTriggerAsp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668144" y="10299979"/>
            <a:ext cx="1261180" cy="267555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NotTrigger.ecore</a:t>
            </a:r>
            <a:endParaRPr lang="fr-FR" sz="900" dirty="0" smtClean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1506856" y="10031729"/>
            <a:ext cx="1578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 smtClean="0">
                <a:latin typeface="Optima"/>
                <a:cs typeface="Optima"/>
              </a:rPr>
              <a:t>NotTrigger</a:t>
            </a:r>
            <a:endParaRPr lang="en-US" sz="900" b="1" dirty="0">
              <a:latin typeface="Optima"/>
              <a:cs typeface="Optima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506856" y="11160687"/>
            <a:ext cx="1578780" cy="143854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68144" y="11837772"/>
            <a:ext cx="1261180" cy="29290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effects.SequentialAsp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668144" y="11493210"/>
            <a:ext cx="1261180" cy="267555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TransitionEffect.ecore</a:t>
            </a:r>
            <a:endParaRPr lang="fr-FR" sz="900" dirty="0" smtClean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1506856" y="11187970"/>
            <a:ext cx="1578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 smtClean="0">
                <a:latin typeface="Optima"/>
                <a:cs typeface="Optima"/>
              </a:rPr>
              <a:t>TransitionEffect</a:t>
            </a:r>
            <a:endParaRPr lang="en-US" sz="900" b="1" dirty="0">
              <a:latin typeface="Optima"/>
              <a:cs typeface="Optima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668144" y="12213535"/>
            <a:ext cx="1261180" cy="29290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effects.ParallelAsp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506857" y="12709086"/>
            <a:ext cx="1578780" cy="143854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668145" y="13386171"/>
            <a:ext cx="1261180" cy="29290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composite.Deepest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668145" y="13041609"/>
            <a:ext cx="1261180" cy="267555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70" dirty="0" err="1" smtClean="0">
                <a:solidFill>
                  <a:schemeClr val="tx1"/>
                </a:solidFill>
                <a:latin typeface="Optima"/>
                <a:cs typeface="Optima"/>
              </a:rPr>
              <a:t>CompositeStates.ecore</a:t>
            </a:r>
            <a:endParaRPr lang="fr-FR" sz="870" dirty="0" smtClean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1506857" y="12736369"/>
            <a:ext cx="1578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 smtClean="0">
                <a:latin typeface="Optima"/>
                <a:cs typeface="Optima"/>
              </a:rPr>
              <a:t>CompositeStates</a:t>
            </a:r>
            <a:endParaRPr lang="en-US" sz="900" b="1" dirty="0">
              <a:latin typeface="Optima"/>
              <a:cs typeface="Optima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668145" y="13761934"/>
            <a:ext cx="1261180" cy="29290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composite.Highest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60" name="Connecteur droit 59"/>
          <p:cNvCxnSpPr>
            <a:endCxn id="4" idx="2"/>
          </p:cNvCxnSpPr>
          <p:nvPr/>
        </p:nvCxnSpPr>
        <p:spPr>
          <a:xfrm flipV="1">
            <a:off x="3709296" y="7262571"/>
            <a:ext cx="0" cy="674264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Ellipse 60"/>
          <p:cNvSpPr/>
          <p:nvPr/>
        </p:nvSpPr>
        <p:spPr>
          <a:xfrm>
            <a:off x="3619296" y="7846835"/>
            <a:ext cx="180000" cy="180000"/>
          </a:xfrm>
          <a:prstGeom prst="ellipse">
            <a:avLst/>
          </a:prstGeom>
          <a:solidFill>
            <a:srgbClr val="FFFBD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grpSp>
        <p:nvGrpSpPr>
          <p:cNvPr id="64" name="Grouper 63"/>
          <p:cNvGrpSpPr/>
          <p:nvPr/>
        </p:nvGrpSpPr>
        <p:grpSpPr>
          <a:xfrm>
            <a:off x="3341095" y="8112430"/>
            <a:ext cx="343687" cy="408506"/>
            <a:chOff x="10392598" y="7082836"/>
            <a:chExt cx="343687" cy="408506"/>
          </a:xfrm>
        </p:grpSpPr>
        <p:sp>
          <p:nvSpPr>
            <p:cNvPr id="65" name="Ellipse 64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cxnSp>
        <p:nvCxnSpPr>
          <p:cNvPr id="67" name="Connecteur droit 66"/>
          <p:cNvCxnSpPr>
            <a:endCxn id="65" idx="2"/>
          </p:cNvCxnSpPr>
          <p:nvPr/>
        </p:nvCxnSpPr>
        <p:spPr>
          <a:xfrm>
            <a:off x="3081722" y="8340989"/>
            <a:ext cx="259373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Grouper 68"/>
          <p:cNvGrpSpPr/>
          <p:nvPr/>
        </p:nvGrpSpPr>
        <p:grpSpPr>
          <a:xfrm rot="10800000">
            <a:off x="3739966" y="8158565"/>
            <a:ext cx="343687" cy="408506"/>
            <a:chOff x="10392598" y="7082836"/>
            <a:chExt cx="343687" cy="408506"/>
          </a:xfrm>
        </p:grpSpPr>
        <p:sp>
          <p:nvSpPr>
            <p:cNvPr id="70" name="Ellipse 69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cxnSp>
        <p:nvCxnSpPr>
          <p:cNvPr id="72" name="Connecteur droit 71"/>
          <p:cNvCxnSpPr/>
          <p:nvPr/>
        </p:nvCxnSpPr>
        <p:spPr>
          <a:xfrm>
            <a:off x="4083653" y="8331145"/>
            <a:ext cx="267068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Grouper 77"/>
          <p:cNvGrpSpPr/>
          <p:nvPr/>
        </p:nvGrpSpPr>
        <p:grpSpPr>
          <a:xfrm>
            <a:off x="3341095" y="9245407"/>
            <a:ext cx="343687" cy="408506"/>
            <a:chOff x="10392598" y="7082836"/>
            <a:chExt cx="343687" cy="408506"/>
          </a:xfrm>
        </p:grpSpPr>
        <p:sp>
          <p:nvSpPr>
            <p:cNvPr id="79" name="Ellipse 78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cxnSp>
        <p:nvCxnSpPr>
          <p:cNvPr id="81" name="Connecteur droit 80"/>
          <p:cNvCxnSpPr>
            <a:endCxn id="79" idx="2"/>
          </p:cNvCxnSpPr>
          <p:nvPr/>
        </p:nvCxnSpPr>
        <p:spPr>
          <a:xfrm>
            <a:off x="3081722" y="9473966"/>
            <a:ext cx="259373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2" name="Grouper 81"/>
          <p:cNvGrpSpPr/>
          <p:nvPr/>
        </p:nvGrpSpPr>
        <p:grpSpPr>
          <a:xfrm rot="10800000">
            <a:off x="3739966" y="9291542"/>
            <a:ext cx="343687" cy="408506"/>
            <a:chOff x="10392598" y="7082836"/>
            <a:chExt cx="343687" cy="408506"/>
          </a:xfrm>
        </p:grpSpPr>
        <p:sp>
          <p:nvSpPr>
            <p:cNvPr id="83" name="Ellipse 82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cxnSp>
        <p:nvCxnSpPr>
          <p:cNvPr id="85" name="Connecteur droit 84"/>
          <p:cNvCxnSpPr/>
          <p:nvPr/>
        </p:nvCxnSpPr>
        <p:spPr>
          <a:xfrm>
            <a:off x="4083653" y="9464122"/>
            <a:ext cx="267068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er 85"/>
          <p:cNvGrpSpPr/>
          <p:nvPr/>
        </p:nvGrpSpPr>
        <p:grpSpPr>
          <a:xfrm>
            <a:off x="3347699" y="10406483"/>
            <a:ext cx="343687" cy="408506"/>
            <a:chOff x="10392598" y="7082836"/>
            <a:chExt cx="343687" cy="408506"/>
          </a:xfrm>
        </p:grpSpPr>
        <p:sp>
          <p:nvSpPr>
            <p:cNvPr id="87" name="Ellipse 86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cxnSp>
        <p:nvCxnSpPr>
          <p:cNvPr id="89" name="Connecteur droit 88"/>
          <p:cNvCxnSpPr>
            <a:endCxn id="87" idx="2"/>
          </p:cNvCxnSpPr>
          <p:nvPr/>
        </p:nvCxnSpPr>
        <p:spPr>
          <a:xfrm>
            <a:off x="3088326" y="10635042"/>
            <a:ext cx="259373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0" name="Grouper 89"/>
          <p:cNvGrpSpPr/>
          <p:nvPr/>
        </p:nvGrpSpPr>
        <p:grpSpPr>
          <a:xfrm rot="10800000">
            <a:off x="3746570" y="10452618"/>
            <a:ext cx="343687" cy="408506"/>
            <a:chOff x="10392598" y="7082836"/>
            <a:chExt cx="343687" cy="408506"/>
          </a:xfrm>
        </p:grpSpPr>
        <p:sp>
          <p:nvSpPr>
            <p:cNvPr id="91" name="Ellipse 90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cxnSp>
        <p:nvCxnSpPr>
          <p:cNvPr id="93" name="Connecteur droit 92"/>
          <p:cNvCxnSpPr/>
          <p:nvPr/>
        </p:nvCxnSpPr>
        <p:spPr>
          <a:xfrm>
            <a:off x="4090257" y="10625198"/>
            <a:ext cx="267068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Grouper 93"/>
          <p:cNvGrpSpPr/>
          <p:nvPr/>
        </p:nvGrpSpPr>
        <p:grpSpPr>
          <a:xfrm>
            <a:off x="3347699" y="11747137"/>
            <a:ext cx="343687" cy="408506"/>
            <a:chOff x="10392598" y="7082836"/>
            <a:chExt cx="343687" cy="408506"/>
          </a:xfrm>
        </p:grpSpPr>
        <p:sp>
          <p:nvSpPr>
            <p:cNvPr id="95" name="Ellipse 94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cxnSp>
        <p:nvCxnSpPr>
          <p:cNvPr id="97" name="Connecteur droit 96"/>
          <p:cNvCxnSpPr>
            <a:endCxn id="95" idx="2"/>
          </p:cNvCxnSpPr>
          <p:nvPr/>
        </p:nvCxnSpPr>
        <p:spPr>
          <a:xfrm>
            <a:off x="3088326" y="11975696"/>
            <a:ext cx="259373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8" name="Grouper 97"/>
          <p:cNvGrpSpPr/>
          <p:nvPr/>
        </p:nvGrpSpPr>
        <p:grpSpPr>
          <a:xfrm>
            <a:off x="3341095" y="13286444"/>
            <a:ext cx="343687" cy="408506"/>
            <a:chOff x="10392598" y="7082836"/>
            <a:chExt cx="343687" cy="408506"/>
          </a:xfrm>
        </p:grpSpPr>
        <p:sp>
          <p:nvSpPr>
            <p:cNvPr id="99" name="Ellipse 98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cxnSp>
        <p:nvCxnSpPr>
          <p:cNvPr id="101" name="Connecteur droit 100"/>
          <p:cNvCxnSpPr>
            <a:endCxn id="99" idx="2"/>
          </p:cNvCxnSpPr>
          <p:nvPr/>
        </p:nvCxnSpPr>
        <p:spPr>
          <a:xfrm>
            <a:off x="3081722" y="13515003"/>
            <a:ext cx="259373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2" name="Grouper 101"/>
          <p:cNvGrpSpPr/>
          <p:nvPr/>
        </p:nvGrpSpPr>
        <p:grpSpPr>
          <a:xfrm rot="10800000">
            <a:off x="3728226" y="11623964"/>
            <a:ext cx="343687" cy="408506"/>
            <a:chOff x="10392598" y="7082836"/>
            <a:chExt cx="343687" cy="408506"/>
          </a:xfrm>
        </p:grpSpPr>
        <p:sp>
          <p:nvSpPr>
            <p:cNvPr id="103" name="Ellipse 102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cxnSp>
        <p:nvCxnSpPr>
          <p:cNvPr id="105" name="Connecteur droit 104"/>
          <p:cNvCxnSpPr/>
          <p:nvPr/>
        </p:nvCxnSpPr>
        <p:spPr>
          <a:xfrm>
            <a:off x="4071913" y="11796544"/>
            <a:ext cx="267068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6" name="Grouper 105"/>
          <p:cNvGrpSpPr/>
          <p:nvPr/>
        </p:nvGrpSpPr>
        <p:grpSpPr>
          <a:xfrm rot="10800000">
            <a:off x="3728226" y="12762948"/>
            <a:ext cx="343687" cy="408506"/>
            <a:chOff x="10392598" y="7082836"/>
            <a:chExt cx="343687" cy="408506"/>
          </a:xfrm>
        </p:grpSpPr>
        <p:sp>
          <p:nvSpPr>
            <p:cNvPr id="107" name="Ellipse 106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cxnSp>
        <p:nvCxnSpPr>
          <p:cNvPr id="109" name="Connecteur droit 108"/>
          <p:cNvCxnSpPr/>
          <p:nvPr/>
        </p:nvCxnSpPr>
        <p:spPr>
          <a:xfrm>
            <a:off x="4071913" y="12935528"/>
            <a:ext cx="267068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0" name="Grouper 109"/>
          <p:cNvGrpSpPr/>
          <p:nvPr/>
        </p:nvGrpSpPr>
        <p:grpSpPr>
          <a:xfrm rot="10800000">
            <a:off x="3735215" y="13943374"/>
            <a:ext cx="343687" cy="408506"/>
            <a:chOff x="10392598" y="7082836"/>
            <a:chExt cx="343687" cy="408506"/>
          </a:xfrm>
        </p:grpSpPr>
        <p:sp>
          <p:nvSpPr>
            <p:cNvPr id="111" name="Ellipse 110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cxnSp>
        <p:nvCxnSpPr>
          <p:cNvPr id="113" name="Connecteur droit 112"/>
          <p:cNvCxnSpPr/>
          <p:nvPr/>
        </p:nvCxnSpPr>
        <p:spPr>
          <a:xfrm>
            <a:off x="4078902" y="14115954"/>
            <a:ext cx="267068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4" name="Grouper 113"/>
          <p:cNvGrpSpPr/>
          <p:nvPr/>
        </p:nvGrpSpPr>
        <p:grpSpPr>
          <a:xfrm rot="10800000">
            <a:off x="3728226" y="15104874"/>
            <a:ext cx="343687" cy="408506"/>
            <a:chOff x="10392598" y="7082836"/>
            <a:chExt cx="343687" cy="408506"/>
          </a:xfrm>
        </p:grpSpPr>
        <p:sp>
          <p:nvSpPr>
            <p:cNvPr id="115" name="Ellipse 114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cxnSp>
        <p:nvCxnSpPr>
          <p:cNvPr id="117" name="Connecteur droit 116"/>
          <p:cNvCxnSpPr/>
          <p:nvPr/>
        </p:nvCxnSpPr>
        <p:spPr>
          <a:xfrm>
            <a:off x="4071913" y="15277454"/>
            <a:ext cx="267068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H="1">
            <a:off x="3691386" y="8098295"/>
            <a:ext cx="6906" cy="7179159"/>
          </a:xfrm>
          <a:prstGeom prst="line">
            <a:avLst/>
          </a:prstGeom>
          <a:ln w="3175" cmpd="sng">
            <a:solidFill>
              <a:srgbClr val="FF0000"/>
            </a:solidFill>
            <a:prstDash val="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>
            <a:off x="3491582" y="8349321"/>
            <a:ext cx="431824" cy="0"/>
          </a:xfrm>
          <a:prstGeom prst="line">
            <a:avLst/>
          </a:prstGeom>
          <a:ln w="3175" cmpd="sng">
            <a:solidFill>
              <a:srgbClr val="FF0000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>
            <a:off x="3475474" y="9476766"/>
            <a:ext cx="431824" cy="0"/>
          </a:xfrm>
          <a:prstGeom prst="line">
            <a:avLst/>
          </a:prstGeom>
          <a:ln w="3175" cmpd="sng">
            <a:solidFill>
              <a:srgbClr val="FF0000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>
            <a:off x="3479595" y="10635042"/>
            <a:ext cx="431824" cy="0"/>
          </a:xfrm>
          <a:prstGeom prst="line">
            <a:avLst/>
          </a:prstGeom>
          <a:ln w="3175" cmpd="sng">
            <a:solidFill>
              <a:srgbClr val="FF0000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3713460" y="11803607"/>
            <a:ext cx="223789" cy="0"/>
          </a:xfrm>
          <a:prstGeom prst="line">
            <a:avLst/>
          </a:prstGeom>
          <a:ln w="3175" cmpd="sng">
            <a:solidFill>
              <a:srgbClr val="FF0000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>
            <a:off x="3460993" y="11975087"/>
            <a:ext cx="223789" cy="0"/>
          </a:xfrm>
          <a:prstGeom prst="line">
            <a:avLst/>
          </a:prstGeom>
          <a:ln w="3175" cmpd="sng">
            <a:solidFill>
              <a:srgbClr val="FF0000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/>
          <p:nvPr/>
        </p:nvCxnSpPr>
        <p:spPr>
          <a:xfrm>
            <a:off x="3702743" y="12935528"/>
            <a:ext cx="223789" cy="0"/>
          </a:xfrm>
          <a:prstGeom prst="line">
            <a:avLst/>
          </a:prstGeom>
          <a:ln w="3175" cmpd="sng">
            <a:solidFill>
              <a:srgbClr val="FF0000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>
            <a:off x="3475474" y="13514153"/>
            <a:ext cx="223789" cy="0"/>
          </a:xfrm>
          <a:prstGeom prst="line">
            <a:avLst/>
          </a:prstGeom>
          <a:ln w="3175" cmpd="sng">
            <a:solidFill>
              <a:srgbClr val="FF0000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>
            <a:off x="3696532" y="14122726"/>
            <a:ext cx="223789" cy="0"/>
          </a:xfrm>
          <a:prstGeom prst="line">
            <a:avLst/>
          </a:prstGeom>
          <a:ln w="3175" cmpd="sng">
            <a:solidFill>
              <a:srgbClr val="FF0000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>
            <a:off x="3696532" y="15277454"/>
            <a:ext cx="223789" cy="0"/>
          </a:xfrm>
          <a:prstGeom prst="line">
            <a:avLst/>
          </a:prstGeom>
          <a:ln w="3175" cmpd="sng">
            <a:solidFill>
              <a:srgbClr val="FF0000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1974907" y="3756787"/>
            <a:ext cx="1647252" cy="1039533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2136195" y="4409212"/>
            <a:ext cx="1339426" cy="247840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actionLang.semantics</a:t>
            </a:r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.*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136195" y="4052320"/>
            <a:ext cx="1339426" cy="267555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ActionLanguage.ecore</a:t>
            </a:r>
            <a:endParaRPr lang="fr-FR" sz="900" dirty="0" smtClean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43" name="ZoneTexte 142"/>
          <p:cNvSpPr txBox="1"/>
          <p:nvPr/>
        </p:nvSpPr>
        <p:spPr>
          <a:xfrm>
            <a:off x="1974907" y="3784070"/>
            <a:ext cx="1578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 smtClean="0">
                <a:latin typeface="Optima"/>
                <a:cs typeface="Optima"/>
              </a:rPr>
              <a:t>ActionLanguage</a:t>
            </a:r>
            <a:endParaRPr lang="en-US" sz="900" b="1" dirty="0">
              <a:latin typeface="Optima"/>
              <a:cs typeface="Optima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3978443" y="3755342"/>
            <a:ext cx="1647252" cy="1039533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4139731" y="4407767"/>
            <a:ext cx="1339426" cy="247840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>
                <a:solidFill>
                  <a:schemeClr val="tx1"/>
                </a:solidFill>
                <a:latin typeface="Optima"/>
                <a:cs typeface="Optima"/>
              </a:rPr>
              <a:t>c</a:t>
            </a:r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onstraints.semantics</a:t>
            </a:r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.*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4139731" y="4050875"/>
            <a:ext cx="1339426" cy="267555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ConstaintsLang.ecore</a:t>
            </a:r>
            <a:endParaRPr lang="fr-FR" sz="900" dirty="0" smtClean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51" name="ZoneTexte 150"/>
          <p:cNvSpPr txBox="1"/>
          <p:nvPr/>
        </p:nvSpPr>
        <p:spPr>
          <a:xfrm>
            <a:off x="3978443" y="3782625"/>
            <a:ext cx="1578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 smtClean="0">
                <a:latin typeface="Optima"/>
                <a:cs typeface="Optima"/>
              </a:rPr>
              <a:t>ConstraintsLanguage</a:t>
            </a:r>
            <a:endParaRPr lang="en-US" sz="900" b="1" dirty="0">
              <a:latin typeface="Optima"/>
              <a:cs typeface="Optima"/>
            </a:endParaRPr>
          </a:p>
        </p:txBody>
      </p:sp>
      <p:cxnSp>
        <p:nvCxnSpPr>
          <p:cNvPr id="152" name="Connecteur droit 151"/>
          <p:cNvCxnSpPr/>
          <p:nvPr/>
        </p:nvCxnSpPr>
        <p:spPr>
          <a:xfrm>
            <a:off x="4365915" y="4790449"/>
            <a:ext cx="0" cy="227719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Ellipse 152"/>
          <p:cNvSpPr/>
          <p:nvPr/>
        </p:nvSpPr>
        <p:spPr>
          <a:xfrm>
            <a:off x="4267325" y="5010978"/>
            <a:ext cx="180000" cy="180000"/>
          </a:xfrm>
          <a:prstGeom prst="ellipse">
            <a:avLst/>
          </a:prstGeom>
          <a:solidFill>
            <a:srgbClr val="FFFBD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cxnSp>
        <p:nvCxnSpPr>
          <p:cNvPr id="166" name="Connecteur droit 165"/>
          <p:cNvCxnSpPr/>
          <p:nvPr/>
        </p:nvCxnSpPr>
        <p:spPr>
          <a:xfrm flipH="1" flipV="1">
            <a:off x="4345922" y="5224865"/>
            <a:ext cx="3486" cy="322866"/>
          </a:xfrm>
          <a:prstGeom prst="line">
            <a:avLst/>
          </a:prstGeom>
          <a:ln w="3175" cmpd="sng">
            <a:solidFill>
              <a:srgbClr val="FF0000"/>
            </a:solidFill>
            <a:prstDash val="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>
            <a:off x="4350721" y="5596311"/>
            <a:ext cx="0" cy="227719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5" name="Grouper 144"/>
          <p:cNvGrpSpPr/>
          <p:nvPr/>
        </p:nvGrpSpPr>
        <p:grpSpPr>
          <a:xfrm rot="16200000">
            <a:off x="3084897" y="5220213"/>
            <a:ext cx="343687" cy="408506"/>
            <a:chOff x="10392598" y="7082836"/>
            <a:chExt cx="343687" cy="408506"/>
          </a:xfrm>
        </p:grpSpPr>
        <p:sp>
          <p:nvSpPr>
            <p:cNvPr id="146" name="Ellipse 145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cxnSp>
        <p:nvCxnSpPr>
          <p:cNvPr id="154" name="Connecteur droit 153"/>
          <p:cNvCxnSpPr/>
          <p:nvPr/>
        </p:nvCxnSpPr>
        <p:spPr>
          <a:xfrm>
            <a:off x="3297554" y="4790448"/>
            <a:ext cx="0" cy="227719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Ellipse 154"/>
          <p:cNvSpPr/>
          <p:nvPr/>
        </p:nvSpPr>
        <p:spPr>
          <a:xfrm>
            <a:off x="3198964" y="5010977"/>
            <a:ext cx="180000" cy="180000"/>
          </a:xfrm>
          <a:prstGeom prst="ellipse">
            <a:avLst/>
          </a:prstGeom>
          <a:solidFill>
            <a:srgbClr val="FFFBD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cxnSp>
        <p:nvCxnSpPr>
          <p:cNvPr id="167" name="Connecteur droit 166"/>
          <p:cNvCxnSpPr/>
          <p:nvPr/>
        </p:nvCxnSpPr>
        <p:spPr>
          <a:xfrm flipH="1" flipV="1">
            <a:off x="3277561" y="5224864"/>
            <a:ext cx="3486" cy="322866"/>
          </a:xfrm>
          <a:prstGeom prst="line">
            <a:avLst/>
          </a:prstGeom>
          <a:ln w="3175" cmpd="sng">
            <a:solidFill>
              <a:srgbClr val="FF0000"/>
            </a:solidFill>
            <a:prstDash val="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>
            <a:off x="3282360" y="5596310"/>
            <a:ext cx="0" cy="227719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649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junction-exampl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568" y="1070311"/>
            <a:ext cx="14566900" cy="1549400"/>
          </a:xfrm>
          <a:prstGeom prst="rect">
            <a:avLst/>
          </a:prstGeom>
        </p:spPr>
      </p:pic>
      <p:pic>
        <p:nvPicPr>
          <p:cNvPr id="5" name="Image 4" descr="junction-incomin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868" y="8193672"/>
            <a:ext cx="14566900" cy="2133600"/>
          </a:xfrm>
          <a:prstGeom prst="rect">
            <a:avLst/>
          </a:prstGeom>
        </p:spPr>
      </p:pic>
      <p:pic>
        <p:nvPicPr>
          <p:cNvPr id="6" name="Image 5" descr="junction-outgoing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568" y="5816603"/>
            <a:ext cx="14554200" cy="2095500"/>
          </a:xfrm>
          <a:prstGeom prst="rect">
            <a:avLst/>
          </a:prstGeom>
        </p:spPr>
      </p:pic>
      <p:pic>
        <p:nvPicPr>
          <p:cNvPr id="7" name="Image 6" descr="junction-spli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668" y="2894931"/>
            <a:ext cx="14528800" cy="26924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174098" y="1355145"/>
            <a:ext cx="57506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Optima"/>
                <a:cs typeface="Optima"/>
              </a:rPr>
              <a:t>1</a:t>
            </a:r>
            <a:endParaRPr lang="fr-FR" dirty="0">
              <a:latin typeface="Optima"/>
              <a:cs typeface="Optima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74098" y="3977767"/>
            <a:ext cx="57506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Optima"/>
                <a:cs typeface="Optima"/>
              </a:rPr>
              <a:t>2</a:t>
            </a:r>
            <a:endParaRPr lang="fr-FR" dirty="0">
              <a:latin typeface="Optima"/>
              <a:cs typeface="Optima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74098" y="8920185"/>
            <a:ext cx="57506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Optima"/>
                <a:cs typeface="Optima"/>
              </a:rPr>
              <a:t>4</a:t>
            </a:r>
            <a:endParaRPr lang="fr-FR" dirty="0">
              <a:latin typeface="Optima"/>
              <a:cs typeface="Optima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4098" y="6484778"/>
            <a:ext cx="57506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Optima"/>
                <a:cs typeface="Optima"/>
              </a:rPr>
              <a:t>3</a:t>
            </a:r>
            <a:endParaRPr lang="fr-FR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152091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Rectangle à coins arrondis 415"/>
          <p:cNvSpPr/>
          <p:nvPr/>
        </p:nvSpPr>
        <p:spPr>
          <a:xfrm>
            <a:off x="5400303" y="713736"/>
            <a:ext cx="4120404" cy="2291902"/>
          </a:xfrm>
          <a:prstGeom prst="roundRect">
            <a:avLst>
              <a:gd name="adj" fmla="val 5747"/>
            </a:avLst>
          </a:pr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7" name="Rectangle à coins arrondis 376"/>
          <p:cNvSpPr/>
          <p:nvPr/>
        </p:nvSpPr>
        <p:spPr>
          <a:xfrm>
            <a:off x="5418614" y="3169724"/>
            <a:ext cx="4120404" cy="4847099"/>
          </a:xfrm>
          <a:prstGeom prst="roundRect">
            <a:avLst>
              <a:gd name="adj" fmla="val 5747"/>
            </a:avLst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6" name="Rectangle à coins arrondis 375"/>
          <p:cNvSpPr/>
          <p:nvPr/>
        </p:nvSpPr>
        <p:spPr>
          <a:xfrm>
            <a:off x="668005" y="3169725"/>
            <a:ext cx="4680483" cy="4847099"/>
          </a:xfrm>
          <a:prstGeom prst="roundRect">
            <a:avLst>
              <a:gd name="adj" fmla="val 5747"/>
            </a:avLst>
          </a:prstGeom>
          <a:solidFill>
            <a:schemeClr val="accent5">
              <a:lumMod val="50000"/>
              <a:alpha val="10000"/>
            </a:schemeClr>
          </a:solidFill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5" name="Rectangle à coins arrondis 374"/>
          <p:cNvSpPr/>
          <p:nvPr/>
        </p:nvSpPr>
        <p:spPr>
          <a:xfrm>
            <a:off x="9628560" y="3169725"/>
            <a:ext cx="5441959" cy="4847099"/>
          </a:xfrm>
          <a:prstGeom prst="roundRect">
            <a:avLst>
              <a:gd name="adj" fmla="val 5747"/>
            </a:avLst>
          </a:prstGeom>
          <a:solidFill>
            <a:schemeClr val="accent5">
              <a:lumMod val="50000"/>
              <a:alpha val="10000"/>
            </a:schemeClr>
          </a:solidFill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7526702" y="881535"/>
            <a:ext cx="1491892" cy="67272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Optima"/>
              <a:cs typeface="Optima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7491680" y="838074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StateMachine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526702" y="1139473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7527902" y="1351062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524120" y="1861464"/>
            <a:ext cx="1491892" cy="728942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Optima"/>
              <a:cs typeface="Optima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7425483" y="1881491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Transition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49" name="Connecteur droit 48"/>
          <p:cNvCxnSpPr/>
          <p:nvPr/>
        </p:nvCxnSpPr>
        <p:spPr>
          <a:xfrm>
            <a:off x="7524120" y="2197118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7525320" y="2395874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067487" y="935524"/>
            <a:ext cx="979032" cy="67272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Optima"/>
              <a:cs typeface="Optima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6066931" y="900202"/>
            <a:ext cx="979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State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53" name="Connecteur droit 52"/>
          <p:cNvCxnSpPr/>
          <p:nvPr/>
        </p:nvCxnSpPr>
        <p:spPr>
          <a:xfrm>
            <a:off x="6067487" y="1193462"/>
            <a:ext cx="97847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6068043" y="1406563"/>
            <a:ext cx="97847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43" idx="2"/>
            <a:endCxn id="47" idx="0"/>
          </p:cNvCxnSpPr>
          <p:nvPr/>
        </p:nvCxnSpPr>
        <p:spPr>
          <a:xfrm flipH="1">
            <a:off x="8270066" y="1554258"/>
            <a:ext cx="2582" cy="307206"/>
          </a:xfrm>
          <a:prstGeom prst="line">
            <a:avLst/>
          </a:prstGeom>
          <a:ln w="3175" cmpd="sng">
            <a:solidFill>
              <a:srgbClr val="000000"/>
            </a:solidFill>
            <a:headEnd type="diamond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72" idx="1"/>
          </p:cNvCxnSpPr>
          <p:nvPr/>
        </p:nvCxnSpPr>
        <p:spPr>
          <a:xfrm flipH="1">
            <a:off x="7045963" y="1235957"/>
            <a:ext cx="452546" cy="0"/>
          </a:xfrm>
          <a:prstGeom prst="line">
            <a:avLst/>
          </a:prstGeom>
          <a:ln w="3175" cmpd="sng">
            <a:solidFill>
              <a:srgbClr val="000000"/>
            </a:solidFill>
            <a:headEnd type="diamond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7521603" y="2342165"/>
            <a:ext cx="79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Optima"/>
                <a:cs typeface="Optima"/>
              </a:rPr>
              <a:t>fire</a:t>
            </a:r>
            <a:r>
              <a:rPr lang="fr-FR" sz="1200" dirty="0" smtClean="0">
                <a:latin typeface="Optima"/>
                <a:cs typeface="Optima"/>
              </a:rPr>
              <a:t>()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7077912" y="970398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states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7313506" y="1229579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*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8046546" y="1668037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*</a:t>
            </a:r>
            <a:endParaRPr lang="fr-FR" sz="1000" dirty="0">
              <a:latin typeface="Optima"/>
              <a:cs typeface="Optima"/>
            </a:endParaRPr>
          </a:p>
        </p:txBody>
      </p:sp>
      <p:cxnSp>
        <p:nvCxnSpPr>
          <p:cNvPr id="61" name="Connecteur droit 60"/>
          <p:cNvCxnSpPr/>
          <p:nvPr/>
        </p:nvCxnSpPr>
        <p:spPr>
          <a:xfrm>
            <a:off x="6664428" y="2135470"/>
            <a:ext cx="857229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7526765" y="2135470"/>
            <a:ext cx="119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Optima"/>
                <a:cs typeface="Optima"/>
              </a:rPr>
              <a:t>n</a:t>
            </a:r>
            <a:r>
              <a:rPr lang="fr-FR" sz="1200" dirty="0" err="1" smtClean="0">
                <a:latin typeface="Optima"/>
                <a:cs typeface="Optima"/>
              </a:rPr>
              <a:t>ame</a:t>
            </a:r>
            <a:r>
              <a:rPr lang="fr-FR" sz="1200" dirty="0" smtClean="0">
                <a:latin typeface="Optima"/>
                <a:cs typeface="Optima"/>
              </a:rPr>
              <a:t> : String</a:t>
            </a:r>
            <a:endParaRPr lang="fr-FR" sz="1200" dirty="0">
              <a:latin typeface="Optima"/>
              <a:cs typeface="Optima"/>
            </a:endParaRPr>
          </a:p>
        </p:txBody>
      </p:sp>
      <p:cxnSp>
        <p:nvCxnSpPr>
          <p:cNvPr id="63" name="Connecteur droit 62"/>
          <p:cNvCxnSpPr/>
          <p:nvPr/>
        </p:nvCxnSpPr>
        <p:spPr>
          <a:xfrm>
            <a:off x="6664428" y="1602349"/>
            <a:ext cx="0" cy="530178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7026361" y="2126563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1 </a:t>
            </a:r>
            <a:r>
              <a:rPr lang="fr-FR" sz="1000" dirty="0" err="1" smtClean="0">
                <a:latin typeface="Optima"/>
                <a:cs typeface="Optima"/>
              </a:rPr>
              <a:t>from</a:t>
            </a:r>
            <a:endParaRPr lang="fr-FR" sz="1000" dirty="0">
              <a:latin typeface="Optima"/>
              <a:cs typeface="Optima"/>
            </a:endParaRPr>
          </a:p>
        </p:txBody>
      </p:sp>
      <p:cxnSp>
        <p:nvCxnSpPr>
          <p:cNvPr id="65" name="Connecteur droit 64"/>
          <p:cNvCxnSpPr/>
          <p:nvPr/>
        </p:nvCxnSpPr>
        <p:spPr>
          <a:xfrm>
            <a:off x="6420862" y="2342165"/>
            <a:ext cx="1100741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7027035" y="1924977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1 to</a:t>
            </a:r>
            <a:endParaRPr lang="fr-FR" sz="1000" dirty="0">
              <a:latin typeface="Optima"/>
              <a:cs typeface="Optima"/>
            </a:endParaRPr>
          </a:p>
        </p:txBody>
      </p:sp>
      <p:cxnSp>
        <p:nvCxnSpPr>
          <p:cNvPr id="67" name="Connecteur droit 66"/>
          <p:cNvCxnSpPr/>
          <p:nvPr/>
        </p:nvCxnSpPr>
        <p:spPr>
          <a:xfrm>
            <a:off x="6420862" y="1608247"/>
            <a:ext cx="0" cy="733918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6375506" y="1715675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>
                <a:latin typeface="Optima"/>
                <a:cs typeface="Optima"/>
              </a:rPr>
              <a:t>outgoing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6605103" y="1576936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>
                <a:latin typeface="Optima"/>
                <a:cs typeface="Optima"/>
              </a:rPr>
              <a:t>incoming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6011852" y="1142375"/>
            <a:ext cx="119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Optima"/>
                <a:cs typeface="Optima"/>
              </a:rPr>
              <a:t>n</a:t>
            </a:r>
            <a:r>
              <a:rPr lang="fr-FR" sz="1200" dirty="0" err="1" smtClean="0">
                <a:latin typeface="Optima"/>
                <a:cs typeface="Optima"/>
              </a:rPr>
              <a:t>ame</a:t>
            </a:r>
            <a:r>
              <a:rPr lang="fr-FR" sz="1200" dirty="0" smtClean="0">
                <a:latin typeface="Optima"/>
                <a:cs typeface="Optima"/>
              </a:rPr>
              <a:t> : String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6024291" y="1349656"/>
            <a:ext cx="95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Optima"/>
                <a:cs typeface="Optima"/>
              </a:rPr>
              <a:t>e</a:t>
            </a:r>
            <a:r>
              <a:rPr lang="fr-FR" sz="1200" dirty="0" smtClean="0">
                <a:latin typeface="Optima"/>
                <a:cs typeface="Optima"/>
              </a:rPr>
              <a:t>val() : </a:t>
            </a:r>
            <a:r>
              <a:rPr lang="fr-FR" sz="1200" dirty="0" err="1" smtClean="0">
                <a:latin typeface="Optima"/>
                <a:cs typeface="Optima"/>
              </a:rPr>
              <a:t>void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7498509" y="1097457"/>
            <a:ext cx="119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Optima"/>
                <a:cs typeface="Optima"/>
              </a:rPr>
              <a:t>n</a:t>
            </a:r>
            <a:r>
              <a:rPr lang="fr-FR" sz="1200" dirty="0" err="1" smtClean="0">
                <a:latin typeface="Optima"/>
                <a:cs typeface="Optima"/>
              </a:rPr>
              <a:t>ame</a:t>
            </a:r>
            <a:r>
              <a:rPr lang="fr-FR" sz="1200" dirty="0" smtClean="0">
                <a:latin typeface="Optima"/>
                <a:cs typeface="Optima"/>
              </a:rPr>
              <a:t> : String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7510948" y="1304738"/>
            <a:ext cx="95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Optima"/>
                <a:cs typeface="Optima"/>
              </a:rPr>
              <a:t>e</a:t>
            </a:r>
            <a:r>
              <a:rPr lang="fr-FR" sz="1200" dirty="0" smtClean="0">
                <a:latin typeface="Optima"/>
                <a:cs typeface="Optima"/>
              </a:rPr>
              <a:t>val() : </a:t>
            </a:r>
            <a:r>
              <a:rPr lang="fr-FR" sz="1200" dirty="0" err="1" smtClean="0">
                <a:latin typeface="Optima"/>
                <a:cs typeface="Optima"/>
              </a:rPr>
              <a:t>void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74" name="ZoneTexte 73"/>
          <p:cNvSpPr txBox="1"/>
          <p:nvPr/>
        </p:nvSpPr>
        <p:spPr>
          <a:xfrm flipH="1">
            <a:off x="6921175" y="1738353"/>
            <a:ext cx="526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*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7187807" y="1596908"/>
            <a:ext cx="317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*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714559" y="4301632"/>
            <a:ext cx="1491892" cy="60455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6714560" y="4251793"/>
            <a:ext cx="1488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Program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78" name="Connecteur droit 77"/>
          <p:cNvCxnSpPr/>
          <p:nvPr/>
        </p:nvCxnSpPr>
        <p:spPr>
          <a:xfrm>
            <a:off x="6714559" y="4559570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6715759" y="4649239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ZoneTexte 80"/>
          <p:cNvSpPr txBox="1"/>
          <p:nvPr/>
        </p:nvSpPr>
        <p:spPr>
          <a:xfrm>
            <a:off x="6694239" y="4616949"/>
            <a:ext cx="150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</a:t>
            </a:r>
            <a:r>
              <a:rPr lang="fr-FR" sz="1200" dirty="0" err="1" smtClean="0">
                <a:latin typeface="Optima"/>
                <a:cs typeface="Optima"/>
              </a:rPr>
              <a:t>exec</a:t>
            </a:r>
            <a:r>
              <a:rPr lang="fr-FR" sz="1200" dirty="0" smtClean="0">
                <a:latin typeface="Optima"/>
                <a:cs typeface="Optima"/>
              </a:rPr>
              <a:t>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711783" y="5327818"/>
            <a:ext cx="1491892" cy="60455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6669788" y="5278921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 smtClean="0">
                <a:latin typeface="Optima"/>
                <a:cs typeface="Optima"/>
              </a:rPr>
              <a:t>Statement</a:t>
            </a:r>
            <a:endParaRPr lang="fr-FR" sz="1400" i="1" dirty="0">
              <a:latin typeface="Optima"/>
              <a:cs typeface="Optima"/>
            </a:endParaRPr>
          </a:p>
        </p:txBody>
      </p:sp>
      <p:cxnSp>
        <p:nvCxnSpPr>
          <p:cNvPr id="84" name="Connecteur droit 83"/>
          <p:cNvCxnSpPr/>
          <p:nvPr/>
        </p:nvCxnSpPr>
        <p:spPr>
          <a:xfrm>
            <a:off x="6711783" y="5585756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6712983" y="5675425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6705957" y="5647526"/>
            <a:ext cx="150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latin typeface="Optima"/>
                <a:cs typeface="Optima"/>
              </a:rPr>
              <a:t>+eval() : </a:t>
            </a:r>
            <a:r>
              <a:rPr lang="fr-FR" sz="1200" b="1" i="1" dirty="0" err="1" smtClean="0">
                <a:latin typeface="Optima"/>
                <a:cs typeface="Optima"/>
              </a:rPr>
              <a:t>void</a:t>
            </a:r>
            <a:endParaRPr lang="fr-FR" sz="1200" b="1" i="1" dirty="0">
              <a:latin typeface="Optima"/>
              <a:cs typeface="Optima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750928" y="6333674"/>
            <a:ext cx="1047327" cy="63128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5722132" y="6299566"/>
            <a:ext cx="11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Condition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89" name="Connecteur droit 88"/>
          <p:cNvCxnSpPr/>
          <p:nvPr/>
        </p:nvCxnSpPr>
        <p:spPr>
          <a:xfrm>
            <a:off x="5750928" y="6591612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>
            <a:off x="5752128" y="6681281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ZoneTexte 90"/>
          <p:cNvSpPr txBox="1"/>
          <p:nvPr/>
        </p:nvSpPr>
        <p:spPr>
          <a:xfrm>
            <a:off x="5730608" y="6648991"/>
            <a:ext cx="105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932077" y="6327254"/>
            <a:ext cx="1047327" cy="63128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6898497" y="6279617"/>
            <a:ext cx="11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Loop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108" name="Connecteur droit 107"/>
          <p:cNvCxnSpPr/>
          <p:nvPr/>
        </p:nvCxnSpPr>
        <p:spPr>
          <a:xfrm>
            <a:off x="6932077" y="6585192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>
            <a:off x="6933277" y="6674861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ZoneTexte 109"/>
          <p:cNvSpPr txBox="1"/>
          <p:nvPr/>
        </p:nvSpPr>
        <p:spPr>
          <a:xfrm>
            <a:off x="6911757" y="6642571"/>
            <a:ext cx="105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8119769" y="6323514"/>
            <a:ext cx="1047327" cy="63128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8084748" y="6280053"/>
            <a:ext cx="11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VarDecl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113" name="Connecteur droit 112"/>
          <p:cNvCxnSpPr/>
          <p:nvPr/>
        </p:nvCxnSpPr>
        <p:spPr>
          <a:xfrm>
            <a:off x="8119769" y="6581452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8120969" y="6671121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ZoneTexte 114"/>
          <p:cNvSpPr txBox="1"/>
          <p:nvPr/>
        </p:nvSpPr>
        <p:spPr>
          <a:xfrm>
            <a:off x="8099449" y="6638831"/>
            <a:ext cx="105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26" name="Triangle isocèle 125"/>
          <p:cNvSpPr/>
          <p:nvPr/>
        </p:nvSpPr>
        <p:spPr>
          <a:xfrm>
            <a:off x="7369912" y="5940297"/>
            <a:ext cx="176245" cy="134775"/>
          </a:xfrm>
          <a:prstGeom prst="triangl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7" name="Connecteur droit 126"/>
          <p:cNvCxnSpPr/>
          <p:nvPr/>
        </p:nvCxnSpPr>
        <p:spPr>
          <a:xfrm>
            <a:off x="6274592" y="6175611"/>
            <a:ext cx="2401150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>
            <a:stCxn id="87" idx="0"/>
          </p:cNvCxnSpPr>
          <p:nvPr/>
        </p:nvCxnSpPr>
        <p:spPr>
          <a:xfrm flipV="1">
            <a:off x="6274592" y="6175611"/>
            <a:ext cx="0" cy="158063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>
            <a:stCxn id="106" idx="0"/>
            <a:endCxn id="126" idx="3"/>
          </p:cNvCxnSpPr>
          <p:nvPr/>
        </p:nvCxnSpPr>
        <p:spPr>
          <a:xfrm flipV="1">
            <a:off x="7455741" y="6075072"/>
            <a:ext cx="2294" cy="252182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 flipV="1">
            <a:off x="8675742" y="6169785"/>
            <a:ext cx="0" cy="158063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>
            <a:stCxn id="82" idx="0"/>
            <a:endCxn id="76" idx="2"/>
          </p:cNvCxnSpPr>
          <p:nvPr/>
        </p:nvCxnSpPr>
        <p:spPr>
          <a:xfrm flipV="1">
            <a:off x="7457729" y="4906191"/>
            <a:ext cx="2776" cy="421627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1572120" y="3409198"/>
            <a:ext cx="2027116" cy="621321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229" name="ZoneTexte 228"/>
          <p:cNvSpPr txBox="1"/>
          <p:nvPr/>
        </p:nvSpPr>
        <p:spPr>
          <a:xfrm>
            <a:off x="1537098" y="3365737"/>
            <a:ext cx="2161139" cy="31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 smtClean="0">
                <a:latin typeface="Optima"/>
                <a:cs typeface="Optima"/>
              </a:rPr>
              <a:t>StatementListContainer</a:t>
            </a:r>
            <a:endParaRPr lang="fr-FR" sz="1400" i="1" dirty="0">
              <a:latin typeface="Optima"/>
              <a:cs typeface="Optima"/>
            </a:endParaRPr>
          </a:p>
        </p:txBody>
      </p:sp>
      <p:cxnSp>
        <p:nvCxnSpPr>
          <p:cNvPr id="230" name="Connecteur droit 229"/>
          <p:cNvCxnSpPr/>
          <p:nvPr/>
        </p:nvCxnSpPr>
        <p:spPr>
          <a:xfrm>
            <a:off x="1572120" y="3667136"/>
            <a:ext cx="202711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/>
          <p:cNvCxnSpPr/>
          <p:nvPr/>
        </p:nvCxnSpPr>
        <p:spPr>
          <a:xfrm>
            <a:off x="1573320" y="3756805"/>
            <a:ext cx="202711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ZoneTexte 231"/>
          <p:cNvSpPr txBox="1"/>
          <p:nvPr/>
        </p:nvSpPr>
        <p:spPr>
          <a:xfrm>
            <a:off x="1551800" y="3724515"/>
            <a:ext cx="2050152" cy="284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latin typeface="Optima"/>
                <a:cs typeface="Optima"/>
              </a:rPr>
              <a:t>+</a:t>
            </a:r>
            <a:r>
              <a:rPr lang="fr-FR" sz="1200" i="1" dirty="0" err="1" smtClean="0">
                <a:latin typeface="Optima"/>
                <a:cs typeface="Optima"/>
              </a:rPr>
              <a:t>exec</a:t>
            </a:r>
            <a:r>
              <a:rPr lang="fr-FR" sz="1200" i="1" dirty="0" smtClean="0">
                <a:latin typeface="Optima"/>
                <a:cs typeface="Optima"/>
              </a:rPr>
              <a:t>() : </a:t>
            </a:r>
            <a:r>
              <a:rPr lang="fr-FR" sz="1200" b="1" i="1" dirty="0" err="1" smtClean="0">
                <a:latin typeface="Optima"/>
                <a:cs typeface="Optima"/>
              </a:rPr>
              <a:t>void</a:t>
            </a:r>
            <a:endParaRPr lang="fr-FR" sz="1200" b="1" i="1" dirty="0">
              <a:latin typeface="Optima"/>
              <a:cs typeface="Optima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2780359" y="5302896"/>
            <a:ext cx="1491892" cy="60455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239" name="ZoneTexte 238"/>
          <p:cNvSpPr txBox="1"/>
          <p:nvPr/>
        </p:nvSpPr>
        <p:spPr>
          <a:xfrm>
            <a:off x="2738364" y="5253999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 smtClean="0">
                <a:latin typeface="Optima"/>
                <a:cs typeface="Optima"/>
              </a:rPr>
              <a:t>Statement</a:t>
            </a:r>
            <a:endParaRPr lang="fr-FR" sz="1400" i="1" dirty="0">
              <a:latin typeface="Optima"/>
              <a:cs typeface="Optima"/>
            </a:endParaRPr>
          </a:p>
        </p:txBody>
      </p:sp>
      <p:cxnSp>
        <p:nvCxnSpPr>
          <p:cNvPr id="240" name="Connecteur droit 239"/>
          <p:cNvCxnSpPr/>
          <p:nvPr/>
        </p:nvCxnSpPr>
        <p:spPr>
          <a:xfrm>
            <a:off x="2780359" y="5560834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Connecteur droit 240"/>
          <p:cNvCxnSpPr/>
          <p:nvPr/>
        </p:nvCxnSpPr>
        <p:spPr>
          <a:xfrm>
            <a:off x="2781559" y="5650503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2" name="ZoneTexte 241"/>
          <p:cNvSpPr txBox="1"/>
          <p:nvPr/>
        </p:nvSpPr>
        <p:spPr>
          <a:xfrm>
            <a:off x="2774533" y="5622604"/>
            <a:ext cx="150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latin typeface="Optima"/>
                <a:cs typeface="Optima"/>
              </a:rPr>
              <a:t>+eval() : </a:t>
            </a:r>
            <a:r>
              <a:rPr lang="fr-FR" sz="1200" b="1" i="1" dirty="0" err="1" smtClean="0">
                <a:latin typeface="Optima"/>
                <a:cs typeface="Optima"/>
              </a:rPr>
              <a:t>void</a:t>
            </a:r>
            <a:endParaRPr lang="fr-FR" sz="1200" b="1" i="1" dirty="0">
              <a:latin typeface="Optima"/>
              <a:cs typeface="Optima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2566005" y="4317194"/>
            <a:ext cx="1491892" cy="60455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244" name="ZoneTexte 243"/>
          <p:cNvSpPr txBox="1"/>
          <p:nvPr/>
        </p:nvSpPr>
        <p:spPr>
          <a:xfrm>
            <a:off x="2524010" y="4268297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Method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245" name="Connecteur droit 244"/>
          <p:cNvCxnSpPr/>
          <p:nvPr/>
        </p:nvCxnSpPr>
        <p:spPr>
          <a:xfrm>
            <a:off x="2566005" y="4575132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/>
          <p:cNvCxnSpPr/>
          <p:nvPr/>
        </p:nvCxnSpPr>
        <p:spPr>
          <a:xfrm>
            <a:off x="2567205" y="4664801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7" name="ZoneTexte 246"/>
          <p:cNvSpPr txBox="1"/>
          <p:nvPr/>
        </p:nvSpPr>
        <p:spPr>
          <a:xfrm>
            <a:off x="2560179" y="4636902"/>
            <a:ext cx="150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</a:t>
            </a:r>
            <a:r>
              <a:rPr lang="fr-FR" sz="1200" dirty="0" err="1" smtClean="0">
                <a:latin typeface="Optima"/>
                <a:cs typeface="Optima"/>
              </a:rPr>
              <a:t>exec</a:t>
            </a:r>
            <a:r>
              <a:rPr lang="fr-FR" sz="1200" dirty="0" smtClean="0">
                <a:latin typeface="Optima"/>
                <a:cs typeface="Optima"/>
              </a:rPr>
              <a:t>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cxnSp>
        <p:nvCxnSpPr>
          <p:cNvPr id="248" name="Connecteur droit 247"/>
          <p:cNvCxnSpPr/>
          <p:nvPr/>
        </p:nvCxnSpPr>
        <p:spPr>
          <a:xfrm flipV="1">
            <a:off x="1993559" y="4032633"/>
            <a:ext cx="0" cy="1589971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Connecteur droit 249"/>
          <p:cNvCxnSpPr/>
          <p:nvPr/>
        </p:nvCxnSpPr>
        <p:spPr>
          <a:xfrm flipV="1">
            <a:off x="1990783" y="5622604"/>
            <a:ext cx="789576" cy="1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2" name="Triangle isocèle 251"/>
          <p:cNvSpPr/>
          <p:nvPr/>
        </p:nvSpPr>
        <p:spPr>
          <a:xfrm>
            <a:off x="2686188" y="4030519"/>
            <a:ext cx="176245" cy="134775"/>
          </a:xfrm>
          <a:prstGeom prst="triangl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3" name="Connecteur droit 252"/>
          <p:cNvCxnSpPr/>
          <p:nvPr/>
        </p:nvCxnSpPr>
        <p:spPr>
          <a:xfrm flipV="1">
            <a:off x="2777391" y="4165294"/>
            <a:ext cx="0" cy="151643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Connecteur droit 253"/>
          <p:cNvCxnSpPr/>
          <p:nvPr/>
        </p:nvCxnSpPr>
        <p:spPr>
          <a:xfrm>
            <a:off x="1990783" y="5072750"/>
            <a:ext cx="5464958" cy="0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255"/>
          <p:cNvCxnSpPr/>
          <p:nvPr/>
        </p:nvCxnSpPr>
        <p:spPr>
          <a:xfrm>
            <a:off x="3780414" y="4453169"/>
            <a:ext cx="3284586" cy="0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8" name="ZoneTexte 257"/>
          <p:cNvSpPr txBox="1"/>
          <p:nvPr/>
        </p:nvSpPr>
        <p:spPr>
          <a:xfrm>
            <a:off x="1936268" y="5568281"/>
            <a:ext cx="942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Optima"/>
                <a:cs typeface="Optima"/>
              </a:rPr>
              <a:t>statements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259" name="ZoneTexte 258"/>
          <p:cNvSpPr txBox="1"/>
          <p:nvPr/>
        </p:nvSpPr>
        <p:spPr>
          <a:xfrm>
            <a:off x="2248332" y="5355742"/>
            <a:ext cx="57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Optima"/>
                <a:cs typeface="Optima"/>
              </a:rPr>
              <a:t>0 .. *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260" name="ZoneTexte 259"/>
          <p:cNvSpPr txBox="1"/>
          <p:nvPr/>
        </p:nvSpPr>
        <p:spPr>
          <a:xfrm>
            <a:off x="7434571" y="5039328"/>
            <a:ext cx="942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Optima"/>
                <a:cs typeface="Optima"/>
              </a:rPr>
              <a:t>statements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261" name="ZoneTexte 260"/>
          <p:cNvSpPr txBox="1"/>
          <p:nvPr/>
        </p:nvSpPr>
        <p:spPr>
          <a:xfrm>
            <a:off x="6936343" y="5064218"/>
            <a:ext cx="57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Optima"/>
                <a:cs typeface="Optima"/>
              </a:rPr>
              <a:t>0 .. *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4101229" y="6322012"/>
            <a:ext cx="1047327" cy="63128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263" name="ZoneTexte 262"/>
          <p:cNvSpPr txBox="1"/>
          <p:nvPr/>
        </p:nvSpPr>
        <p:spPr>
          <a:xfrm>
            <a:off x="4072433" y="6287904"/>
            <a:ext cx="11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Condition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264" name="Connecteur droit 263"/>
          <p:cNvCxnSpPr/>
          <p:nvPr/>
        </p:nvCxnSpPr>
        <p:spPr>
          <a:xfrm>
            <a:off x="4101229" y="6579950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264"/>
          <p:cNvCxnSpPr/>
          <p:nvPr/>
        </p:nvCxnSpPr>
        <p:spPr>
          <a:xfrm>
            <a:off x="4102429" y="6669619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ZoneTexte 265"/>
          <p:cNvSpPr txBox="1"/>
          <p:nvPr/>
        </p:nvSpPr>
        <p:spPr>
          <a:xfrm>
            <a:off x="4080909" y="6637329"/>
            <a:ext cx="105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cxnSp>
        <p:nvCxnSpPr>
          <p:cNvPr id="267" name="Connecteur droit 266"/>
          <p:cNvCxnSpPr>
            <a:stCxn id="262" idx="0"/>
          </p:cNvCxnSpPr>
          <p:nvPr/>
        </p:nvCxnSpPr>
        <p:spPr>
          <a:xfrm flipV="1">
            <a:off x="4624893" y="6175612"/>
            <a:ext cx="0" cy="14640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8" name="Rectangle 267"/>
          <p:cNvSpPr/>
          <p:nvPr/>
        </p:nvSpPr>
        <p:spPr>
          <a:xfrm>
            <a:off x="2967281" y="6323514"/>
            <a:ext cx="1047327" cy="63128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269" name="ZoneTexte 268"/>
          <p:cNvSpPr txBox="1"/>
          <p:nvPr/>
        </p:nvSpPr>
        <p:spPr>
          <a:xfrm>
            <a:off x="2938485" y="6289406"/>
            <a:ext cx="11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ForLoop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270" name="Connecteur droit 269"/>
          <p:cNvCxnSpPr/>
          <p:nvPr/>
        </p:nvCxnSpPr>
        <p:spPr>
          <a:xfrm>
            <a:off x="2967281" y="6581452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/>
          <p:cNvCxnSpPr/>
          <p:nvPr/>
        </p:nvCxnSpPr>
        <p:spPr>
          <a:xfrm>
            <a:off x="2968481" y="6671121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2" name="ZoneTexte 271"/>
          <p:cNvSpPr txBox="1"/>
          <p:nvPr/>
        </p:nvSpPr>
        <p:spPr>
          <a:xfrm>
            <a:off x="2946961" y="6638831"/>
            <a:ext cx="105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cxnSp>
        <p:nvCxnSpPr>
          <p:cNvPr id="273" name="Connecteur droit 272"/>
          <p:cNvCxnSpPr>
            <a:stCxn id="268" idx="0"/>
            <a:endCxn id="296" idx="3"/>
          </p:cNvCxnSpPr>
          <p:nvPr/>
        </p:nvCxnSpPr>
        <p:spPr>
          <a:xfrm flipV="1">
            <a:off x="3490945" y="6034378"/>
            <a:ext cx="2166" cy="289136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853523" y="6322247"/>
            <a:ext cx="2018527" cy="631672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275" name="ZoneTexte 274"/>
          <p:cNvSpPr txBox="1"/>
          <p:nvPr/>
        </p:nvSpPr>
        <p:spPr>
          <a:xfrm>
            <a:off x="854723" y="6288139"/>
            <a:ext cx="2019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LocalVariableStatement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276" name="Connecteur droit 275"/>
          <p:cNvCxnSpPr/>
          <p:nvPr/>
        </p:nvCxnSpPr>
        <p:spPr>
          <a:xfrm>
            <a:off x="853523" y="6580185"/>
            <a:ext cx="20185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276"/>
          <p:cNvCxnSpPr/>
          <p:nvPr/>
        </p:nvCxnSpPr>
        <p:spPr>
          <a:xfrm>
            <a:off x="854723" y="6669854"/>
            <a:ext cx="20185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8" name="ZoneTexte 277"/>
          <p:cNvSpPr txBox="1"/>
          <p:nvPr/>
        </p:nvSpPr>
        <p:spPr>
          <a:xfrm>
            <a:off x="833203" y="6637564"/>
            <a:ext cx="2041466" cy="285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cxnSp>
        <p:nvCxnSpPr>
          <p:cNvPr id="279" name="Connecteur droit 278"/>
          <p:cNvCxnSpPr>
            <a:stCxn id="274" idx="0"/>
          </p:cNvCxnSpPr>
          <p:nvPr/>
        </p:nvCxnSpPr>
        <p:spPr>
          <a:xfrm flipV="1">
            <a:off x="1862787" y="6173786"/>
            <a:ext cx="0" cy="148461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/>
          <p:nvPr/>
        </p:nvCxnSpPr>
        <p:spPr>
          <a:xfrm flipV="1">
            <a:off x="1862787" y="6173786"/>
            <a:ext cx="2762106" cy="1826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Triangle isocèle 295"/>
          <p:cNvSpPr/>
          <p:nvPr/>
        </p:nvSpPr>
        <p:spPr>
          <a:xfrm>
            <a:off x="3404988" y="5899603"/>
            <a:ext cx="176245" cy="134775"/>
          </a:xfrm>
          <a:prstGeom prst="triangl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1" name="Connecteur droit 300"/>
          <p:cNvCxnSpPr/>
          <p:nvPr/>
        </p:nvCxnSpPr>
        <p:spPr>
          <a:xfrm>
            <a:off x="1773058" y="7319867"/>
            <a:ext cx="6902684" cy="3882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/>
          <p:cNvCxnSpPr/>
          <p:nvPr/>
        </p:nvCxnSpPr>
        <p:spPr>
          <a:xfrm flipV="1">
            <a:off x="4015808" y="5446321"/>
            <a:ext cx="3017243" cy="11127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/>
          <p:cNvCxnSpPr>
            <a:stCxn id="262" idx="2"/>
          </p:cNvCxnSpPr>
          <p:nvPr/>
        </p:nvCxnSpPr>
        <p:spPr>
          <a:xfrm>
            <a:off x="4624893" y="6953292"/>
            <a:ext cx="0" cy="177925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/>
          <p:cNvCxnSpPr/>
          <p:nvPr/>
        </p:nvCxnSpPr>
        <p:spPr>
          <a:xfrm>
            <a:off x="8672474" y="6958534"/>
            <a:ext cx="3268" cy="366575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/>
          <p:cNvCxnSpPr/>
          <p:nvPr/>
        </p:nvCxnSpPr>
        <p:spPr>
          <a:xfrm>
            <a:off x="3490945" y="7223602"/>
            <a:ext cx="3969560" cy="3881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/>
          <p:cNvCxnSpPr/>
          <p:nvPr/>
        </p:nvCxnSpPr>
        <p:spPr>
          <a:xfrm>
            <a:off x="7452473" y="6950725"/>
            <a:ext cx="0" cy="276758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>
            <a:off x="3490945" y="6946844"/>
            <a:ext cx="0" cy="276758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171"/>
          <p:cNvCxnSpPr/>
          <p:nvPr/>
        </p:nvCxnSpPr>
        <p:spPr>
          <a:xfrm>
            <a:off x="4624893" y="7131217"/>
            <a:ext cx="1649699" cy="0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/>
          <p:cNvCxnSpPr/>
          <p:nvPr/>
        </p:nvCxnSpPr>
        <p:spPr>
          <a:xfrm>
            <a:off x="6265958" y="6958675"/>
            <a:ext cx="0" cy="172542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/>
          <p:nvPr/>
        </p:nvCxnSpPr>
        <p:spPr>
          <a:xfrm>
            <a:off x="1773058" y="6949162"/>
            <a:ext cx="0" cy="370705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10976113" y="3339477"/>
            <a:ext cx="1491892" cy="60455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176" name="ZoneTexte 175"/>
          <p:cNvSpPr txBox="1"/>
          <p:nvPr/>
        </p:nvSpPr>
        <p:spPr>
          <a:xfrm>
            <a:off x="10934118" y="3290580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 smtClean="0">
                <a:latin typeface="Optima"/>
                <a:cs typeface="Optima"/>
              </a:rPr>
              <a:t>Statement</a:t>
            </a:r>
            <a:endParaRPr lang="fr-FR" sz="1400" i="1" dirty="0">
              <a:latin typeface="Optima"/>
              <a:cs typeface="Optima"/>
            </a:endParaRPr>
          </a:p>
        </p:txBody>
      </p:sp>
      <p:cxnSp>
        <p:nvCxnSpPr>
          <p:cNvPr id="186" name="Connecteur droit 185"/>
          <p:cNvCxnSpPr/>
          <p:nvPr/>
        </p:nvCxnSpPr>
        <p:spPr>
          <a:xfrm>
            <a:off x="10976113" y="3597415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/>
          <p:cNvCxnSpPr/>
          <p:nvPr/>
        </p:nvCxnSpPr>
        <p:spPr>
          <a:xfrm>
            <a:off x="10977313" y="3687084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ZoneTexte 192"/>
          <p:cNvSpPr txBox="1"/>
          <p:nvPr/>
        </p:nvSpPr>
        <p:spPr>
          <a:xfrm>
            <a:off x="10970287" y="3659185"/>
            <a:ext cx="150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latin typeface="Optima"/>
                <a:cs typeface="Optima"/>
              </a:rPr>
              <a:t>+eval() : </a:t>
            </a:r>
            <a:r>
              <a:rPr lang="fr-FR" sz="1200" b="1" i="1" dirty="0" err="1" smtClean="0">
                <a:latin typeface="Optima"/>
                <a:cs typeface="Optima"/>
              </a:rPr>
              <a:t>void</a:t>
            </a:r>
            <a:endParaRPr lang="fr-FR" sz="1200" b="1" i="1" dirty="0">
              <a:latin typeface="Optima"/>
              <a:cs typeface="Optima"/>
            </a:endParaRPr>
          </a:p>
        </p:txBody>
      </p:sp>
      <p:sp>
        <p:nvSpPr>
          <p:cNvPr id="194" name="Triangle isocèle 193"/>
          <p:cNvSpPr/>
          <p:nvPr/>
        </p:nvSpPr>
        <p:spPr>
          <a:xfrm>
            <a:off x="11628289" y="3936184"/>
            <a:ext cx="176245" cy="134775"/>
          </a:xfrm>
          <a:prstGeom prst="triangl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Rectangle 194"/>
          <p:cNvSpPr/>
          <p:nvPr/>
        </p:nvSpPr>
        <p:spPr>
          <a:xfrm>
            <a:off x="9735396" y="4313551"/>
            <a:ext cx="1047327" cy="113277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201" name="ZoneTexte 200"/>
          <p:cNvSpPr txBox="1"/>
          <p:nvPr/>
        </p:nvSpPr>
        <p:spPr>
          <a:xfrm>
            <a:off x="9700375" y="4270090"/>
            <a:ext cx="11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Block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202" name="Connecteur droit 201"/>
          <p:cNvCxnSpPr/>
          <p:nvPr/>
        </p:nvCxnSpPr>
        <p:spPr>
          <a:xfrm>
            <a:off x="9735396" y="4571489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 droit 202"/>
          <p:cNvCxnSpPr/>
          <p:nvPr/>
        </p:nvCxnSpPr>
        <p:spPr>
          <a:xfrm>
            <a:off x="9736596" y="4661158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ZoneTexte 203"/>
          <p:cNvSpPr txBox="1"/>
          <p:nvPr/>
        </p:nvSpPr>
        <p:spPr>
          <a:xfrm>
            <a:off x="9715076" y="4628868"/>
            <a:ext cx="105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13863783" y="4304427"/>
            <a:ext cx="1047327" cy="63128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209" name="ZoneTexte 208"/>
          <p:cNvSpPr txBox="1"/>
          <p:nvPr/>
        </p:nvSpPr>
        <p:spPr>
          <a:xfrm>
            <a:off x="13821447" y="4270631"/>
            <a:ext cx="11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IfStatement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210" name="Connecteur droit 209"/>
          <p:cNvCxnSpPr/>
          <p:nvPr/>
        </p:nvCxnSpPr>
        <p:spPr>
          <a:xfrm>
            <a:off x="13863783" y="4562365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Connecteur droit 210"/>
          <p:cNvCxnSpPr/>
          <p:nvPr/>
        </p:nvCxnSpPr>
        <p:spPr>
          <a:xfrm>
            <a:off x="13864983" y="4652034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ZoneTexte 212"/>
          <p:cNvSpPr txBox="1"/>
          <p:nvPr/>
        </p:nvSpPr>
        <p:spPr>
          <a:xfrm>
            <a:off x="13843463" y="4619744"/>
            <a:ext cx="105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cxnSp>
        <p:nvCxnSpPr>
          <p:cNvPr id="216" name="Connecteur droit 215"/>
          <p:cNvCxnSpPr/>
          <p:nvPr/>
        </p:nvCxnSpPr>
        <p:spPr>
          <a:xfrm>
            <a:off x="9983832" y="3797685"/>
            <a:ext cx="0" cy="515867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Connecteur droit 219"/>
          <p:cNvCxnSpPr>
            <a:endCxn id="193" idx="1"/>
          </p:cNvCxnSpPr>
          <p:nvPr/>
        </p:nvCxnSpPr>
        <p:spPr>
          <a:xfrm>
            <a:off x="9983832" y="3797685"/>
            <a:ext cx="986455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220"/>
          <p:cNvCxnSpPr/>
          <p:nvPr/>
        </p:nvCxnSpPr>
        <p:spPr>
          <a:xfrm>
            <a:off x="7875392" y="4453169"/>
            <a:ext cx="2108440" cy="0"/>
          </a:xfrm>
          <a:prstGeom prst="line">
            <a:avLst/>
          </a:prstGeom>
          <a:ln w="3175" cmpd="sng">
            <a:solidFill>
              <a:srgbClr val="953735"/>
            </a:solidFill>
            <a:prstDash val="lgDashDotDot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Connecteur droit 226"/>
          <p:cNvCxnSpPr/>
          <p:nvPr/>
        </p:nvCxnSpPr>
        <p:spPr>
          <a:xfrm>
            <a:off x="7970986" y="5446321"/>
            <a:ext cx="1114317" cy="0"/>
          </a:xfrm>
          <a:prstGeom prst="line">
            <a:avLst/>
          </a:prstGeom>
          <a:ln w="19050" cmpd="sng">
            <a:solidFill>
              <a:srgbClr val="953735"/>
            </a:solidFill>
            <a:prstDash val="lgDashDotDot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Connecteur droit 232"/>
          <p:cNvCxnSpPr/>
          <p:nvPr/>
        </p:nvCxnSpPr>
        <p:spPr>
          <a:xfrm flipV="1">
            <a:off x="9085303" y="3494562"/>
            <a:ext cx="0" cy="1962886"/>
          </a:xfrm>
          <a:prstGeom prst="line">
            <a:avLst/>
          </a:prstGeom>
          <a:ln w="19050" cmpd="sng">
            <a:solidFill>
              <a:srgbClr val="953735"/>
            </a:solidFill>
            <a:prstDash val="lgDashDotDot"/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/>
          <p:nvPr/>
        </p:nvCxnSpPr>
        <p:spPr>
          <a:xfrm flipH="1" flipV="1">
            <a:off x="9085304" y="3494562"/>
            <a:ext cx="2203474" cy="7900"/>
          </a:xfrm>
          <a:prstGeom prst="line">
            <a:avLst/>
          </a:prstGeom>
          <a:ln w="19050" cmpd="sng">
            <a:solidFill>
              <a:srgbClr val="953735"/>
            </a:solidFill>
            <a:prstDash val="lgDashDotDot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ctangle 234"/>
          <p:cNvSpPr/>
          <p:nvPr/>
        </p:nvSpPr>
        <p:spPr>
          <a:xfrm>
            <a:off x="12654735" y="4307053"/>
            <a:ext cx="1121396" cy="63128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236" name="ZoneTexte 235"/>
          <p:cNvSpPr txBox="1"/>
          <p:nvPr/>
        </p:nvSpPr>
        <p:spPr>
          <a:xfrm>
            <a:off x="12619714" y="4263592"/>
            <a:ext cx="1195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ForStatement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237" name="Connecteur droit 236"/>
          <p:cNvCxnSpPr/>
          <p:nvPr/>
        </p:nvCxnSpPr>
        <p:spPr>
          <a:xfrm>
            <a:off x="12654735" y="4564991"/>
            <a:ext cx="112139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248"/>
          <p:cNvCxnSpPr/>
          <p:nvPr/>
        </p:nvCxnSpPr>
        <p:spPr>
          <a:xfrm>
            <a:off x="12655935" y="4654660"/>
            <a:ext cx="112139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ZoneTexte 250"/>
          <p:cNvSpPr txBox="1"/>
          <p:nvPr/>
        </p:nvSpPr>
        <p:spPr>
          <a:xfrm>
            <a:off x="12634415" y="4622370"/>
            <a:ext cx="1134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10864833" y="4304926"/>
            <a:ext cx="1704314" cy="63128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284" name="ZoneTexte 283"/>
          <p:cNvSpPr txBox="1"/>
          <p:nvPr/>
        </p:nvSpPr>
        <p:spPr>
          <a:xfrm>
            <a:off x="10811655" y="4278940"/>
            <a:ext cx="181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VariableDeclaration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285" name="Connecteur droit 284"/>
          <p:cNvCxnSpPr/>
          <p:nvPr/>
        </p:nvCxnSpPr>
        <p:spPr>
          <a:xfrm>
            <a:off x="10864833" y="4562864"/>
            <a:ext cx="1704314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cteur droit 285"/>
          <p:cNvCxnSpPr/>
          <p:nvPr/>
        </p:nvCxnSpPr>
        <p:spPr>
          <a:xfrm>
            <a:off x="10866033" y="4652533"/>
            <a:ext cx="1704314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7" name="ZoneTexte 286"/>
          <p:cNvSpPr txBox="1"/>
          <p:nvPr/>
        </p:nvSpPr>
        <p:spPr>
          <a:xfrm>
            <a:off x="10844512" y="4620243"/>
            <a:ext cx="1723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cxnSp>
        <p:nvCxnSpPr>
          <p:cNvPr id="288" name="Connecteur droit 287"/>
          <p:cNvCxnSpPr>
            <a:stCxn id="283" idx="0"/>
            <a:endCxn id="194" idx="3"/>
          </p:cNvCxnSpPr>
          <p:nvPr/>
        </p:nvCxnSpPr>
        <p:spPr>
          <a:xfrm flipH="1" flipV="1">
            <a:off x="11716412" y="4070959"/>
            <a:ext cx="578" cy="233967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Connecteur droit 288"/>
          <p:cNvCxnSpPr/>
          <p:nvPr/>
        </p:nvCxnSpPr>
        <p:spPr>
          <a:xfrm flipV="1">
            <a:off x="13226463" y="4188870"/>
            <a:ext cx="0" cy="121349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/>
          <p:cNvCxnSpPr>
            <a:stCxn id="208" idx="0"/>
          </p:cNvCxnSpPr>
          <p:nvPr/>
        </p:nvCxnSpPr>
        <p:spPr>
          <a:xfrm flipV="1">
            <a:off x="14387447" y="4187452"/>
            <a:ext cx="0" cy="116975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Connecteur droit 290"/>
          <p:cNvCxnSpPr/>
          <p:nvPr/>
        </p:nvCxnSpPr>
        <p:spPr>
          <a:xfrm flipV="1">
            <a:off x="10231419" y="4188870"/>
            <a:ext cx="0" cy="124682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droit 291"/>
          <p:cNvCxnSpPr/>
          <p:nvPr/>
        </p:nvCxnSpPr>
        <p:spPr>
          <a:xfrm flipV="1">
            <a:off x="10231419" y="4187452"/>
            <a:ext cx="4156028" cy="1418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/>
          <p:nvPr/>
        </p:nvCxnSpPr>
        <p:spPr>
          <a:xfrm>
            <a:off x="8925194" y="7651209"/>
            <a:ext cx="2783120" cy="0"/>
          </a:xfrm>
          <a:prstGeom prst="line">
            <a:avLst/>
          </a:prstGeom>
          <a:ln w="3175" cmpd="sng">
            <a:solidFill>
              <a:schemeClr val="accent2">
                <a:lumMod val="75000"/>
              </a:schemeClr>
            </a:solidFill>
            <a:prstDash val="lgDashDotDot"/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/>
          <p:nvPr/>
        </p:nvCxnSpPr>
        <p:spPr>
          <a:xfrm>
            <a:off x="8921562" y="6958675"/>
            <a:ext cx="3632" cy="692534"/>
          </a:xfrm>
          <a:prstGeom prst="line">
            <a:avLst/>
          </a:prstGeom>
          <a:ln w="3175" cmpd="sng">
            <a:solidFill>
              <a:schemeClr val="accent2">
                <a:lumMod val="75000"/>
              </a:schemeClr>
            </a:solidFill>
            <a:prstDash val="lgDashDotDot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>
            <a:stCxn id="208" idx="2"/>
          </p:cNvCxnSpPr>
          <p:nvPr/>
        </p:nvCxnSpPr>
        <p:spPr>
          <a:xfrm>
            <a:off x="14387447" y="4935707"/>
            <a:ext cx="10450" cy="2918148"/>
          </a:xfrm>
          <a:prstGeom prst="line">
            <a:avLst/>
          </a:prstGeom>
          <a:ln w="3175" cmpd="sng">
            <a:solidFill>
              <a:srgbClr val="953735"/>
            </a:solidFill>
            <a:prstDash val="lgDashDotDot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 droit 319"/>
          <p:cNvCxnSpPr>
            <a:stCxn id="283" idx="2"/>
          </p:cNvCxnSpPr>
          <p:nvPr/>
        </p:nvCxnSpPr>
        <p:spPr>
          <a:xfrm>
            <a:off x="11716990" y="4936206"/>
            <a:ext cx="0" cy="2715003"/>
          </a:xfrm>
          <a:prstGeom prst="line">
            <a:avLst/>
          </a:prstGeom>
          <a:ln w="3175" cmpd="sng">
            <a:solidFill>
              <a:schemeClr val="accent2">
                <a:lumMod val="75000"/>
              </a:schemeClr>
            </a:solidFill>
            <a:prstDash val="lgDashDotDot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Connecteur droit 320"/>
          <p:cNvCxnSpPr/>
          <p:nvPr/>
        </p:nvCxnSpPr>
        <p:spPr>
          <a:xfrm>
            <a:off x="7747165" y="7756195"/>
            <a:ext cx="5468268" cy="0"/>
          </a:xfrm>
          <a:prstGeom prst="line">
            <a:avLst/>
          </a:prstGeom>
          <a:ln w="3175" cmpd="sng">
            <a:solidFill>
              <a:srgbClr val="953735"/>
            </a:solidFill>
            <a:prstDash val="lgDashDotDot"/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Connecteur droit 321"/>
          <p:cNvCxnSpPr/>
          <p:nvPr/>
        </p:nvCxnSpPr>
        <p:spPr>
          <a:xfrm>
            <a:off x="7747165" y="6958534"/>
            <a:ext cx="0" cy="797661"/>
          </a:xfrm>
          <a:prstGeom prst="line">
            <a:avLst/>
          </a:prstGeom>
          <a:ln w="3175" cmpd="sng">
            <a:solidFill>
              <a:srgbClr val="953735"/>
            </a:solidFill>
            <a:prstDash val="lgDashDotDot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Connecteur droit 322"/>
          <p:cNvCxnSpPr>
            <a:stCxn id="235" idx="2"/>
          </p:cNvCxnSpPr>
          <p:nvPr/>
        </p:nvCxnSpPr>
        <p:spPr>
          <a:xfrm>
            <a:off x="13215433" y="4938333"/>
            <a:ext cx="0" cy="2817862"/>
          </a:xfrm>
          <a:prstGeom prst="line">
            <a:avLst/>
          </a:prstGeom>
          <a:ln w="3175" cmpd="sng">
            <a:solidFill>
              <a:srgbClr val="953735"/>
            </a:solidFill>
            <a:prstDash val="lgDashDotDot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4" name="Connecteur droit 323"/>
          <p:cNvCxnSpPr/>
          <p:nvPr/>
        </p:nvCxnSpPr>
        <p:spPr>
          <a:xfrm>
            <a:off x="6552330" y="7853855"/>
            <a:ext cx="7845567" cy="0"/>
          </a:xfrm>
          <a:prstGeom prst="line">
            <a:avLst/>
          </a:prstGeom>
          <a:ln w="3175" cmpd="sng">
            <a:solidFill>
              <a:srgbClr val="953735"/>
            </a:solidFill>
            <a:prstDash val="lgDashDotDot"/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/>
          <p:cNvCxnSpPr/>
          <p:nvPr/>
        </p:nvCxnSpPr>
        <p:spPr>
          <a:xfrm>
            <a:off x="6545501" y="6958534"/>
            <a:ext cx="0" cy="895321"/>
          </a:xfrm>
          <a:prstGeom prst="line">
            <a:avLst/>
          </a:prstGeom>
          <a:ln w="3175" cmpd="sng">
            <a:solidFill>
              <a:srgbClr val="953735"/>
            </a:solidFill>
            <a:prstDash val="lgDashDotDot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Connecteur droit 331"/>
          <p:cNvCxnSpPr/>
          <p:nvPr/>
        </p:nvCxnSpPr>
        <p:spPr>
          <a:xfrm flipV="1">
            <a:off x="7460505" y="5067233"/>
            <a:ext cx="1707791" cy="5517"/>
          </a:xfrm>
          <a:prstGeom prst="line">
            <a:avLst/>
          </a:prstGeom>
          <a:ln w="9525" cmpd="sng">
            <a:solidFill>
              <a:srgbClr val="953735"/>
            </a:solidFill>
            <a:prstDash val="lgDashDotDot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Connecteur droit 351"/>
          <p:cNvCxnSpPr/>
          <p:nvPr/>
        </p:nvCxnSpPr>
        <p:spPr>
          <a:xfrm>
            <a:off x="9180142" y="4009194"/>
            <a:ext cx="803690" cy="0"/>
          </a:xfrm>
          <a:prstGeom prst="line">
            <a:avLst/>
          </a:prstGeom>
          <a:ln w="9525" cmpd="sng">
            <a:solidFill>
              <a:srgbClr val="953735"/>
            </a:solidFill>
            <a:prstDash val="lgDashDotDot"/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Connecteur droit 354"/>
          <p:cNvCxnSpPr/>
          <p:nvPr/>
        </p:nvCxnSpPr>
        <p:spPr>
          <a:xfrm>
            <a:off x="9180142" y="4009194"/>
            <a:ext cx="0" cy="1063556"/>
          </a:xfrm>
          <a:prstGeom prst="line">
            <a:avLst/>
          </a:prstGeom>
          <a:ln w="9525" cmpd="sng">
            <a:solidFill>
              <a:srgbClr val="953735"/>
            </a:solidFill>
            <a:prstDash val="lgDashDotDot"/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8" name="ZoneTexte 377"/>
          <p:cNvSpPr txBox="1"/>
          <p:nvPr/>
        </p:nvSpPr>
        <p:spPr>
          <a:xfrm>
            <a:off x="10124846" y="3762904"/>
            <a:ext cx="942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Optima"/>
                <a:cs typeface="Optima"/>
              </a:rPr>
              <a:t>statements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379" name="ZoneTexte 378"/>
          <p:cNvSpPr txBox="1"/>
          <p:nvPr/>
        </p:nvSpPr>
        <p:spPr>
          <a:xfrm>
            <a:off x="10411603" y="3532025"/>
            <a:ext cx="57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Optima"/>
                <a:cs typeface="Optima"/>
              </a:rPr>
              <a:t>0 .. *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380" name="Rectangle 379"/>
          <p:cNvSpPr/>
          <p:nvPr/>
        </p:nvSpPr>
        <p:spPr>
          <a:xfrm>
            <a:off x="6705952" y="3502462"/>
            <a:ext cx="2240115" cy="60455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381" name="ZoneTexte 380"/>
          <p:cNvSpPr txBox="1"/>
          <p:nvPr/>
        </p:nvSpPr>
        <p:spPr>
          <a:xfrm>
            <a:off x="6707154" y="3462856"/>
            <a:ext cx="2244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Constraint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382" name="Connecteur droit 381"/>
          <p:cNvCxnSpPr/>
          <p:nvPr/>
        </p:nvCxnSpPr>
        <p:spPr>
          <a:xfrm>
            <a:off x="6705954" y="3760400"/>
            <a:ext cx="2240115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Connecteur droit 382"/>
          <p:cNvCxnSpPr/>
          <p:nvPr/>
        </p:nvCxnSpPr>
        <p:spPr>
          <a:xfrm>
            <a:off x="6707154" y="3850069"/>
            <a:ext cx="2240115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4" name="ZoneTexte 383"/>
          <p:cNvSpPr txBox="1"/>
          <p:nvPr/>
        </p:nvSpPr>
        <p:spPr>
          <a:xfrm>
            <a:off x="6685633" y="3817779"/>
            <a:ext cx="2265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</a:t>
            </a:r>
            <a:r>
              <a:rPr lang="fr-FR" sz="1200" dirty="0" err="1" smtClean="0">
                <a:latin typeface="Optima"/>
                <a:cs typeface="Optima"/>
              </a:rPr>
              <a:t>context</a:t>
            </a:r>
            <a:r>
              <a:rPr lang="fr-FR" sz="1200" dirty="0" smtClean="0">
                <a:latin typeface="Optima"/>
                <a:cs typeface="Optima"/>
              </a:rPr>
              <a:t> : </a:t>
            </a:r>
            <a:r>
              <a:rPr lang="fr-FR" sz="1200" dirty="0" err="1" smtClean="0">
                <a:latin typeface="Optima"/>
                <a:cs typeface="Optima"/>
              </a:rPr>
              <a:t>Map</a:t>
            </a:r>
            <a:r>
              <a:rPr lang="fr-FR" sz="1200" dirty="0" smtClean="0">
                <a:latin typeface="Optima"/>
                <a:cs typeface="Optima"/>
              </a:rPr>
              <a:t>) : </a:t>
            </a:r>
            <a:r>
              <a:rPr lang="fr-FR" sz="1200" b="1" dirty="0" err="1" smtClean="0">
                <a:latin typeface="Optima"/>
                <a:cs typeface="Optima"/>
              </a:rPr>
              <a:t>boolean</a:t>
            </a:r>
            <a:endParaRPr lang="fr-FR" sz="1200" b="1" dirty="0">
              <a:latin typeface="Optima"/>
              <a:cs typeface="Optima"/>
            </a:endParaRPr>
          </a:p>
        </p:txBody>
      </p:sp>
      <p:cxnSp>
        <p:nvCxnSpPr>
          <p:cNvPr id="397" name="Connecteur droit 396"/>
          <p:cNvCxnSpPr/>
          <p:nvPr/>
        </p:nvCxnSpPr>
        <p:spPr>
          <a:xfrm>
            <a:off x="6220602" y="1615316"/>
            <a:ext cx="0" cy="2762997"/>
          </a:xfrm>
          <a:prstGeom prst="line">
            <a:avLst/>
          </a:prstGeom>
          <a:ln w="3175" cmpd="sng">
            <a:solidFill>
              <a:srgbClr val="000000"/>
            </a:solidFill>
            <a:headEnd type="diamond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Connecteur droit 398"/>
          <p:cNvCxnSpPr/>
          <p:nvPr/>
        </p:nvCxnSpPr>
        <p:spPr>
          <a:xfrm>
            <a:off x="6220602" y="4378313"/>
            <a:ext cx="485350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" name="ZoneTexte 409"/>
          <p:cNvSpPr txBox="1"/>
          <p:nvPr/>
        </p:nvSpPr>
        <p:spPr>
          <a:xfrm>
            <a:off x="5299424" y="4092910"/>
            <a:ext cx="1123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 smtClean="0">
                <a:latin typeface="Optima"/>
                <a:cs typeface="Optima"/>
              </a:rPr>
              <a:t>doAction</a:t>
            </a:r>
            <a:endParaRPr lang="fr-FR" sz="1100" dirty="0">
              <a:latin typeface="Optima"/>
              <a:cs typeface="Optima"/>
            </a:endParaRPr>
          </a:p>
        </p:txBody>
      </p:sp>
      <p:sp>
        <p:nvSpPr>
          <p:cNvPr id="411" name="ZoneTexte 410"/>
          <p:cNvSpPr txBox="1"/>
          <p:nvPr/>
        </p:nvSpPr>
        <p:spPr>
          <a:xfrm>
            <a:off x="6184489" y="4094585"/>
            <a:ext cx="487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Optima"/>
                <a:cs typeface="Optima"/>
              </a:rPr>
              <a:t>0..1</a:t>
            </a:r>
            <a:endParaRPr lang="fr-FR" sz="1100" dirty="0">
              <a:latin typeface="Optima"/>
              <a:cs typeface="Optima"/>
            </a:endParaRPr>
          </a:p>
        </p:txBody>
      </p:sp>
      <p:cxnSp>
        <p:nvCxnSpPr>
          <p:cNvPr id="412" name="Connecteur droit 411"/>
          <p:cNvCxnSpPr/>
          <p:nvPr/>
        </p:nvCxnSpPr>
        <p:spPr>
          <a:xfrm>
            <a:off x="8015069" y="2578220"/>
            <a:ext cx="0" cy="916342"/>
          </a:xfrm>
          <a:prstGeom prst="line">
            <a:avLst/>
          </a:prstGeom>
          <a:ln w="3175" cmpd="sng">
            <a:solidFill>
              <a:srgbClr val="000000"/>
            </a:solidFill>
            <a:headEnd type="diamond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4" name="ZoneTexte 413"/>
          <p:cNvSpPr txBox="1"/>
          <p:nvPr/>
        </p:nvSpPr>
        <p:spPr>
          <a:xfrm>
            <a:off x="7183679" y="3212245"/>
            <a:ext cx="1123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 smtClean="0">
                <a:latin typeface="Optima"/>
                <a:cs typeface="Optima"/>
              </a:rPr>
              <a:t>guard</a:t>
            </a:r>
            <a:endParaRPr lang="fr-FR" sz="1100" dirty="0">
              <a:latin typeface="Optima"/>
              <a:cs typeface="Optima"/>
            </a:endParaRPr>
          </a:p>
        </p:txBody>
      </p:sp>
      <p:sp>
        <p:nvSpPr>
          <p:cNvPr id="415" name="ZoneTexte 414"/>
          <p:cNvSpPr txBox="1"/>
          <p:nvPr/>
        </p:nvSpPr>
        <p:spPr>
          <a:xfrm>
            <a:off x="7999894" y="3208441"/>
            <a:ext cx="487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Optima"/>
                <a:cs typeface="Optima"/>
              </a:rPr>
              <a:t>0..1</a:t>
            </a:r>
            <a:endParaRPr lang="fr-FR" sz="1100" dirty="0">
              <a:latin typeface="Optima"/>
              <a:cs typeface="Optima"/>
            </a:endParaRPr>
          </a:p>
        </p:txBody>
      </p:sp>
      <p:sp>
        <p:nvSpPr>
          <p:cNvPr id="417" name="ZoneTexte 416"/>
          <p:cNvSpPr txBox="1"/>
          <p:nvPr/>
        </p:nvSpPr>
        <p:spPr>
          <a:xfrm>
            <a:off x="559001" y="2819614"/>
            <a:ext cx="224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Optima"/>
                <a:cs typeface="Optima"/>
              </a:rPr>
              <a:t>Provided Interface: </a:t>
            </a:r>
            <a:r>
              <a:rPr lang="fr-FR" sz="1800" b="1" dirty="0" smtClean="0">
                <a:latin typeface="Optima"/>
                <a:cs typeface="Optima"/>
              </a:rPr>
              <a:t>Java</a:t>
            </a:r>
            <a:endParaRPr lang="fr-FR" sz="1800" b="1" dirty="0">
              <a:latin typeface="Optima"/>
              <a:cs typeface="Optima"/>
            </a:endParaRPr>
          </a:p>
        </p:txBody>
      </p:sp>
      <p:sp>
        <p:nvSpPr>
          <p:cNvPr id="418" name="ZoneTexte 417"/>
          <p:cNvSpPr txBox="1"/>
          <p:nvPr/>
        </p:nvSpPr>
        <p:spPr>
          <a:xfrm>
            <a:off x="9464263" y="2861947"/>
            <a:ext cx="224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Optima"/>
                <a:cs typeface="Optima"/>
              </a:rPr>
              <a:t>Provided Interface: </a:t>
            </a:r>
            <a:r>
              <a:rPr lang="fr-FR" sz="1800" b="1" dirty="0" smtClean="0">
                <a:latin typeface="Optima"/>
                <a:cs typeface="Optima"/>
              </a:rPr>
              <a:t>C#</a:t>
            </a:r>
            <a:endParaRPr lang="fr-FR" sz="1800" b="1" dirty="0">
              <a:latin typeface="Optima"/>
              <a:cs typeface="Optima"/>
            </a:endParaRPr>
          </a:p>
        </p:txBody>
      </p:sp>
      <p:sp>
        <p:nvSpPr>
          <p:cNvPr id="419" name="ZoneTexte 418"/>
          <p:cNvSpPr txBox="1"/>
          <p:nvPr/>
        </p:nvSpPr>
        <p:spPr>
          <a:xfrm>
            <a:off x="6172712" y="7974626"/>
            <a:ext cx="257558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Optima"/>
                <a:cs typeface="Optima"/>
              </a:rPr>
              <a:t>Required Interface: </a:t>
            </a:r>
          </a:p>
          <a:p>
            <a:pPr algn="ctr"/>
            <a:r>
              <a:rPr lang="en-US" sz="1800" b="1" dirty="0" smtClean="0">
                <a:latin typeface="Optima"/>
                <a:cs typeface="Optima"/>
              </a:rPr>
              <a:t>Finite State Machines</a:t>
            </a:r>
            <a:endParaRPr lang="en-US" sz="1800" b="1" dirty="0">
              <a:latin typeface="Optima"/>
              <a:cs typeface="Optima"/>
            </a:endParaRPr>
          </a:p>
        </p:txBody>
      </p:sp>
      <p:cxnSp>
        <p:nvCxnSpPr>
          <p:cNvPr id="420" name="Connecteur droit 419"/>
          <p:cNvCxnSpPr/>
          <p:nvPr/>
        </p:nvCxnSpPr>
        <p:spPr>
          <a:xfrm>
            <a:off x="1970110" y="8086272"/>
            <a:ext cx="1788313" cy="0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2" name="ZoneTexte 421"/>
          <p:cNvSpPr txBox="1"/>
          <p:nvPr/>
        </p:nvSpPr>
        <p:spPr>
          <a:xfrm>
            <a:off x="1425491" y="8066733"/>
            <a:ext cx="2907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latin typeface="Optima"/>
                <a:cs typeface="Optima"/>
              </a:rPr>
              <a:t>Binding</a:t>
            </a:r>
            <a:r>
              <a:rPr lang="fr-FR" sz="1600" b="1" dirty="0" smtClean="0">
                <a:latin typeface="Optima"/>
                <a:cs typeface="Optima"/>
              </a:rPr>
              <a:t> </a:t>
            </a:r>
          </a:p>
          <a:p>
            <a:pPr algn="ctr"/>
            <a:r>
              <a:rPr lang="fr-FR" sz="1400" dirty="0" smtClean="0">
                <a:latin typeface="Optima"/>
                <a:cs typeface="Optima"/>
              </a:rPr>
              <a:t>Java &lt;-&gt; </a:t>
            </a:r>
            <a:r>
              <a:rPr lang="fr-FR" sz="1400" dirty="0" err="1" smtClean="0">
                <a:latin typeface="Optima"/>
                <a:cs typeface="Optima"/>
              </a:rPr>
              <a:t>FiniteStateMachines</a:t>
            </a:r>
            <a:endParaRPr lang="fr-FR" sz="1800" dirty="0">
              <a:latin typeface="Optima"/>
              <a:cs typeface="Optima"/>
            </a:endParaRPr>
          </a:p>
        </p:txBody>
      </p:sp>
      <p:sp>
        <p:nvSpPr>
          <p:cNvPr id="424" name="ZoneTexte 423"/>
          <p:cNvSpPr txBox="1"/>
          <p:nvPr/>
        </p:nvSpPr>
        <p:spPr>
          <a:xfrm>
            <a:off x="10956265" y="8066733"/>
            <a:ext cx="2907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latin typeface="Optima"/>
                <a:cs typeface="Optima"/>
              </a:rPr>
              <a:t>Binding</a:t>
            </a:r>
            <a:r>
              <a:rPr lang="fr-FR" sz="1600" b="1" dirty="0" smtClean="0">
                <a:latin typeface="Optima"/>
                <a:cs typeface="Optima"/>
              </a:rPr>
              <a:t> </a:t>
            </a:r>
          </a:p>
          <a:p>
            <a:pPr algn="ctr"/>
            <a:r>
              <a:rPr lang="fr-FR" sz="1400" dirty="0" smtClean="0">
                <a:latin typeface="Optima"/>
                <a:cs typeface="Optima"/>
              </a:rPr>
              <a:t>C# &lt;-&gt; </a:t>
            </a:r>
            <a:r>
              <a:rPr lang="fr-FR" sz="1400" dirty="0" err="1" smtClean="0">
                <a:latin typeface="Optima"/>
                <a:cs typeface="Optima"/>
              </a:rPr>
              <a:t>FiniteStateMachines</a:t>
            </a:r>
            <a:endParaRPr lang="fr-FR" sz="1800" dirty="0">
              <a:latin typeface="Optima"/>
              <a:cs typeface="Optima"/>
            </a:endParaRPr>
          </a:p>
        </p:txBody>
      </p:sp>
      <p:cxnSp>
        <p:nvCxnSpPr>
          <p:cNvPr id="425" name="Connecteur droit 424"/>
          <p:cNvCxnSpPr/>
          <p:nvPr/>
        </p:nvCxnSpPr>
        <p:spPr>
          <a:xfrm>
            <a:off x="11501466" y="8086272"/>
            <a:ext cx="1689395" cy="0"/>
          </a:xfrm>
          <a:prstGeom prst="line">
            <a:avLst/>
          </a:prstGeom>
          <a:ln w="3175" cmpd="sng">
            <a:solidFill>
              <a:srgbClr val="953735"/>
            </a:solidFill>
            <a:prstDash val="lgDashDotDot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8" name="ZoneTexte 427"/>
          <p:cNvSpPr txBox="1"/>
          <p:nvPr/>
        </p:nvSpPr>
        <p:spPr>
          <a:xfrm>
            <a:off x="6327310" y="439402"/>
            <a:ext cx="257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Optima"/>
                <a:cs typeface="Optima"/>
              </a:rPr>
              <a:t>Finite State Machines</a:t>
            </a:r>
            <a:endParaRPr lang="en-US" sz="1800" b="1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2573393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Rectangle à coins arrondis 415"/>
          <p:cNvSpPr/>
          <p:nvPr/>
        </p:nvSpPr>
        <p:spPr>
          <a:xfrm>
            <a:off x="5400303" y="713736"/>
            <a:ext cx="4120404" cy="2066126"/>
          </a:xfrm>
          <a:prstGeom prst="roundRect">
            <a:avLst>
              <a:gd name="adj" fmla="val 5747"/>
            </a:avLst>
          </a:pr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7" name="Rectangle à coins arrondis 376"/>
          <p:cNvSpPr/>
          <p:nvPr/>
        </p:nvSpPr>
        <p:spPr>
          <a:xfrm>
            <a:off x="5418614" y="2859282"/>
            <a:ext cx="4120404" cy="3961493"/>
          </a:xfrm>
          <a:prstGeom prst="roundRect">
            <a:avLst>
              <a:gd name="adj" fmla="val 5747"/>
            </a:avLst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7526702" y="881535"/>
            <a:ext cx="1491892" cy="67272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Optima"/>
              <a:cs typeface="Optima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7491680" y="838074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StateMachine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526702" y="1139473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7527902" y="1351062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524120" y="1861464"/>
            <a:ext cx="1491892" cy="728942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Optima"/>
              <a:cs typeface="Optima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7425483" y="1881491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Transition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49" name="Connecteur droit 48"/>
          <p:cNvCxnSpPr/>
          <p:nvPr/>
        </p:nvCxnSpPr>
        <p:spPr>
          <a:xfrm>
            <a:off x="7524120" y="2197118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7525320" y="2395874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067487" y="935524"/>
            <a:ext cx="979032" cy="67272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Optima"/>
              <a:cs typeface="Optima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6066931" y="900202"/>
            <a:ext cx="979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State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53" name="Connecteur droit 52"/>
          <p:cNvCxnSpPr/>
          <p:nvPr/>
        </p:nvCxnSpPr>
        <p:spPr>
          <a:xfrm>
            <a:off x="6067487" y="1193462"/>
            <a:ext cx="97847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6068043" y="1406563"/>
            <a:ext cx="97847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43" idx="2"/>
            <a:endCxn id="47" idx="0"/>
          </p:cNvCxnSpPr>
          <p:nvPr/>
        </p:nvCxnSpPr>
        <p:spPr>
          <a:xfrm flipH="1">
            <a:off x="8270066" y="1554258"/>
            <a:ext cx="2582" cy="307206"/>
          </a:xfrm>
          <a:prstGeom prst="line">
            <a:avLst/>
          </a:prstGeom>
          <a:ln w="3175" cmpd="sng">
            <a:solidFill>
              <a:srgbClr val="000000"/>
            </a:solidFill>
            <a:headEnd type="diamond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72" idx="1"/>
          </p:cNvCxnSpPr>
          <p:nvPr/>
        </p:nvCxnSpPr>
        <p:spPr>
          <a:xfrm flipH="1">
            <a:off x="7045963" y="1235957"/>
            <a:ext cx="452546" cy="0"/>
          </a:xfrm>
          <a:prstGeom prst="line">
            <a:avLst/>
          </a:prstGeom>
          <a:ln w="3175" cmpd="sng">
            <a:solidFill>
              <a:srgbClr val="000000"/>
            </a:solidFill>
            <a:headEnd type="diamond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7521603" y="2342165"/>
            <a:ext cx="79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Optima"/>
                <a:cs typeface="Optima"/>
              </a:rPr>
              <a:t>fire</a:t>
            </a:r>
            <a:r>
              <a:rPr lang="fr-FR" sz="1200" dirty="0" smtClean="0">
                <a:latin typeface="Optima"/>
                <a:cs typeface="Optima"/>
              </a:rPr>
              <a:t>()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7077912" y="970398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states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7313506" y="1229579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*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8046546" y="1668037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*</a:t>
            </a:r>
            <a:endParaRPr lang="fr-FR" sz="1000" dirty="0">
              <a:latin typeface="Optima"/>
              <a:cs typeface="Optima"/>
            </a:endParaRPr>
          </a:p>
        </p:txBody>
      </p:sp>
      <p:cxnSp>
        <p:nvCxnSpPr>
          <p:cNvPr id="61" name="Connecteur droit 60"/>
          <p:cNvCxnSpPr/>
          <p:nvPr/>
        </p:nvCxnSpPr>
        <p:spPr>
          <a:xfrm>
            <a:off x="6664428" y="2135470"/>
            <a:ext cx="857229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7526765" y="2135470"/>
            <a:ext cx="119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Optima"/>
                <a:cs typeface="Optima"/>
              </a:rPr>
              <a:t>n</a:t>
            </a:r>
            <a:r>
              <a:rPr lang="fr-FR" sz="1200" dirty="0" err="1" smtClean="0">
                <a:latin typeface="Optima"/>
                <a:cs typeface="Optima"/>
              </a:rPr>
              <a:t>ame</a:t>
            </a:r>
            <a:r>
              <a:rPr lang="fr-FR" sz="1200" dirty="0" smtClean="0">
                <a:latin typeface="Optima"/>
                <a:cs typeface="Optima"/>
              </a:rPr>
              <a:t> : String</a:t>
            </a:r>
            <a:endParaRPr lang="fr-FR" sz="1200" dirty="0">
              <a:latin typeface="Optima"/>
              <a:cs typeface="Optima"/>
            </a:endParaRPr>
          </a:p>
        </p:txBody>
      </p:sp>
      <p:cxnSp>
        <p:nvCxnSpPr>
          <p:cNvPr id="63" name="Connecteur droit 62"/>
          <p:cNvCxnSpPr/>
          <p:nvPr/>
        </p:nvCxnSpPr>
        <p:spPr>
          <a:xfrm>
            <a:off x="6664428" y="1602349"/>
            <a:ext cx="0" cy="530178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7026361" y="2126563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1 </a:t>
            </a:r>
            <a:r>
              <a:rPr lang="fr-FR" sz="1000" dirty="0" err="1" smtClean="0">
                <a:latin typeface="Optima"/>
                <a:cs typeface="Optima"/>
              </a:rPr>
              <a:t>from</a:t>
            </a:r>
            <a:endParaRPr lang="fr-FR" sz="1000" dirty="0">
              <a:latin typeface="Optima"/>
              <a:cs typeface="Optima"/>
            </a:endParaRPr>
          </a:p>
        </p:txBody>
      </p:sp>
      <p:cxnSp>
        <p:nvCxnSpPr>
          <p:cNvPr id="65" name="Connecteur droit 64"/>
          <p:cNvCxnSpPr/>
          <p:nvPr/>
        </p:nvCxnSpPr>
        <p:spPr>
          <a:xfrm>
            <a:off x="6420862" y="2342165"/>
            <a:ext cx="1100741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7027035" y="1924977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1 to</a:t>
            </a:r>
            <a:endParaRPr lang="fr-FR" sz="1000" dirty="0">
              <a:latin typeface="Optima"/>
              <a:cs typeface="Optima"/>
            </a:endParaRPr>
          </a:p>
        </p:txBody>
      </p:sp>
      <p:cxnSp>
        <p:nvCxnSpPr>
          <p:cNvPr id="67" name="Connecteur droit 66"/>
          <p:cNvCxnSpPr/>
          <p:nvPr/>
        </p:nvCxnSpPr>
        <p:spPr>
          <a:xfrm>
            <a:off x="6420862" y="1608247"/>
            <a:ext cx="0" cy="733918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6375506" y="1715675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>
                <a:latin typeface="Optima"/>
                <a:cs typeface="Optima"/>
              </a:rPr>
              <a:t>outgoing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6605103" y="1576936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>
                <a:latin typeface="Optima"/>
                <a:cs typeface="Optima"/>
              </a:rPr>
              <a:t>incoming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6011852" y="1142375"/>
            <a:ext cx="119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Optima"/>
                <a:cs typeface="Optima"/>
              </a:rPr>
              <a:t>n</a:t>
            </a:r>
            <a:r>
              <a:rPr lang="fr-FR" sz="1200" dirty="0" err="1" smtClean="0">
                <a:latin typeface="Optima"/>
                <a:cs typeface="Optima"/>
              </a:rPr>
              <a:t>ame</a:t>
            </a:r>
            <a:r>
              <a:rPr lang="fr-FR" sz="1200" dirty="0" smtClean="0">
                <a:latin typeface="Optima"/>
                <a:cs typeface="Optima"/>
              </a:rPr>
              <a:t> : String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6024291" y="1349656"/>
            <a:ext cx="95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Optima"/>
                <a:cs typeface="Optima"/>
              </a:rPr>
              <a:t>e</a:t>
            </a:r>
            <a:r>
              <a:rPr lang="fr-FR" sz="1200" dirty="0" smtClean="0">
                <a:latin typeface="Optima"/>
                <a:cs typeface="Optima"/>
              </a:rPr>
              <a:t>val() : </a:t>
            </a:r>
            <a:r>
              <a:rPr lang="fr-FR" sz="1200" dirty="0" err="1" smtClean="0">
                <a:latin typeface="Optima"/>
                <a:cs typeface="Optima"/>
              </a:rPr>
              <a:t>void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7498509" y="1097457"/>
            <a:ext cx="119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Optima"/>
                <a:cs typeface="Optima"/>
              </a:rPr>
              <a:t>n</a:t>
            </a:r>
            <a:r>
              <a:rPr lang="fr-FR" sz="1200" dirty="0" err="1" smtClean="0">
                <a:latin typeface="Optima"/>
                <a:cs typeface="Optima"/>
              </a:rPr>
              <a:t>ame</a:t>
            </a:r>
            <a:r>
              <a:rPr lang="fr-FR" sz="1200" dirty="0" smtClean="0">
                <a:latin typeface="Optima"/>
                <a:cs typeface="Optima"/>
              </a:rPr>
              <a:t> : String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7510948" y="1304738"/>
            <a:ext cx="95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Optima"/>
                <a:cs typeface="Optima"/>
              </a:rPr>
              <a:t>e</a:t>
            </a:r>
            <a:r>
              <a:rPr lang="fr-FR" sz="1200" dirty="0" smtClean="0">
                <a:latin typeface="Optima"/>
                <a:cs typeface="Optima"/>
              </a:rPr>
              <a:t>val() : </a:t>
            </a:r>
            <a:r>
              <a:rPr lang="fr-FR" sz="1200" dirty="0" err="1" smtClean="0">
                <a:latin typeface="Optima"/>
                <a:cs typeface="Optima"/>
              </a:rPr>
              <a:t>void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74" name="ZoneTexte 73"/>
          <p:cNvSpPr txBox="1"/>
          <p:nvPr/>
        </p:nvSpPr>
        <p:spPr>
          <a:xfrm flipH="1">
            <a:off x="6921175" y="1738353"/>
            <a:ext cx="526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*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7187807" y="1596908"/>
            <a:ext cx="317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*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714559" y="3991190"/>
            <a:ext cx="1491892" cy="60455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6714560" y="3941351"/>
            <a:ext cx="1488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Program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78" name="Connecteur droit 77"/>
          <p:cNvCxnSpPr/>
          <p:nvPr/>
        </p:nvCxnSpPr>
        <p:spPr>
          <a:xfrm>
            <a:off x="6714559" y="4249128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6715759" y="4338797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ZoneTexte 80"/>
          <p:cNvSpPr txBox="1"/>
          <p:nvPr/>
        </p:nvSpPr>
        <p:spPr>
          <a:xfrm>
            <a:off x="6694239" y="4306507"/>
            <a:ext cx="150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</a:t>
            </a:r>
            <a:r>
              <a:rPr lang="fr-FR" sz="1200" dirty="0" err="1" smtClean="0">
                <a:latin typeface="Optima"/>
                <a:cs typeface="Optima"/>
              </a:rPr>
              <a:t>exec</a:t>
            </a:r>
            <a:r>
              <a:rPr lang="fr-FR" sz="1200" dirty="0" smtClean="0">
                <a:latin typeface="Optima"/>
                <a:cs typeface="Optima"/>
              </a:rPr>
              <a:t>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711783" y="5017376"/>
            <a:ext cx="1491892" cy="60455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6669788" y="4968479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 smtClean="0">
                <a:latin typeface="Optima"/>
                <a:cs typeface="Optima"/>
              </a:rPr>
              <a:t>Statement</a:t>
            </a:r>
            <a:endParaRPr lang="fr-FR" sz="1400" i="1" dirty="0">
              <a:latin typeface="Optima"/>
              <a:cs typeface="Optima"/>
            </a:endParaRPr>
          </a:p>
        </p:txBody>
      </p:sp>
      <p:cxnSp>
        <p:nvCxnSpPr>
          <p:cNvPr id="84" name="Connecteur droit 83"/>
          <p:cNvCxnSpPr/>
          <p:nvPr/>
        </p:nvCxnSpPr>
        <p:spPr>
          <a:xfrm>
            <a:off x="6711783" y="5275314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6712983" y="5364983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6705957" y="5337084"/>
            <a:ext cx="150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latin typeface="Optima"/>
                <a:cs typeface="Optima"/>
              </a:rPr>
              <a:t>+eval() : </a:t>
            </a:r>
            <a:r>
              <a:rPr lang="fr-FR" sz="1200" b="1" i="1" dirty="0" err="1" smtClean="0">
                <a:latin typeface="Optima"/>
                <a:cs typeface="Optima"/>
              </a:rPr>
              <a:t>void</a:t>
            </a:r>
            <a:endParaRPr lang="fr-FR" sz="1200" b="1" i="1" dirty="0">
              <a:latin typeface="Optima"/>
              <a:cs typeface="Optima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750928" y="6023232"/>
            <a:ext cx="1047327" cy="63128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5722132" y="5989124"/>
            <a:ext cx="11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Condition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89" name="Connecteur droit 88"/>
          <p:cNvCxnSpPr/>
          <p:nvPr/>
        </p:nvCxnSpPr>
        <p:spPr>
          <a:xfrm>
            <a:off x="5750928" y="6281170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>
            <a:off x="5752128" y="6370839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ZoneTexte 90"/>
          <p:cNvSpPr txBox="1"/>
          <p:nvPr/>
        </p:nvSpPr>
        <p:spPr>
          <a:xfrm>
            <a:off x="5730608" y="6338549"/>
            <a:ext cx="105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932077" y="6016812"/>
            <a:ext cx="1047327" cy="63128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6898497" y="5969175"/>
            <a:ext cx="11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Loop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108" name="Connecteur droit 107"/>
          <p:cNvCxnSpPr/>
          <p:nvPr/>
        </p:nvCxnSpPr>
        <p:spPr>
          <a:xfrm>
            <a:off x="6932077" y="6274750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>
            <a:off x="6933277" y="6364419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ZoneTexte 109"/>
          <p:cNvSpPr txBox="1"/>
          <p:nvPr/>
        </p:nvSpPr>
        <p:spPr>
          <a:xfrm>
            <a:off x="6911757" y="6332129"/>
            <a:ext cx="105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8119769" y="6013072"/>
            <a:ext cx="1047327" cy="63128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8084748" y="5969611"/>
            <a:ext cx="11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VarDecl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113" name="Connecteur droit 112"/>
          <p:cNvCxnSpPr/>
          <p:nvPr/>
        </p:nvCxnSpPr>
        <p:spPr>
          <a:xfrm>
            <a:off x="8119769" y="6271010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8120969" y="6360679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ZoneTexte 114"/>
          <p:cNvSpPr txBox="1"/>
          <p:nvPr/>
        </p:nvSpPr>
        <p:spPr>
          <a:xfrm>
            <a:off x="8099449" y="6328389"/>
            <a:ext cx="105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26" name="Triangle isocèle 125"/>
          <p:cNvSpPr/>
          <p:nvPr/>
        </p:nvSpPr>
        <p:spPr>
          <a:xfrm>
            <a:off x="7369912" y="5629855"/>
            <a:ext cx="176245" cy="134775"/>
          </a:xfrm>
          <a:prstGeom prst="triangl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7" name="Connecteur droit 126"/>
          <p:cNvCxnSpPr/>
          <p:nvPr/>
        </p:nvCxnSpPr>
        <p:spPr>
          <a:xfrm>
            <a:off x="6274592" y="5865169"/>
            <a:ext cx="2401150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>
            <a:stCxn id="87" idx="0"/>
          </p:cNvCxnSpPr>
          <p:nvPr/>
        </p:nvCxnSpPr>
        <p:spPr>
          <a:xfrm flipV="1">
            <a:off x="6274592" y="5865169"/>
            <a:ext cx="0" cy="158063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>
            <a:stCxn id="106" idx="0"/>
            <a:endCxn id="126" idx="3"/>
          </p:cNvCxnSpPr>
          <p:nvPr/>
        </p:nvCxnSpPr>
        <p:spPr>
          <a:xfrm flipV="1">
            <a:off x="7455741" y="5764630"/>
            <a:ext cx="2294" cy="252182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 flipV="1">
            <a:off x="8675742" y="5859343"/>
            <a:ext cx="0" cy="158063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>
            <a:stCxn id="82" idx="0"/>
            <a:endCxn id="76" idx="2"/>
          </p:cNvCxnSpPr>
          <p:nvPr/>
        </p:nvCxnSpPr>
        <p:spPr>
          <a:xfrm flipV="1">
            <a:off x="7457729" y="4595749"/>
            <a:ext cx="2776" cy="421627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0" name="ZoneTexte 259"/>
          <p:cNvSpPr txBox="1"/>
          <p:nvPr/>
        </p:nvSpPr>
        <p:spPr>
          <a:xfrm>
            <a:off x="7434571" y="4728886"/>
            <a:ext cx="942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Optima"/>
                <a:cs typeface="Optima"/>
              </a:rPr>
              <a:t>statements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261" name="ZoneTexte 260"/>
          <p:cNvSpPr txBox="1"/>
          <p:nvPr/>
        </p:nvSpPr>
        <p:spPr>
          <a:xfrm>
            <a:off x="6936343" y="4753776"/>
            <a:ext cx="57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Optima"/>
                <a:cs typeface="Optima"/>
              </a:rPr>
              <a:t>0 .. *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380" name="Rectangle 379"/>
          <p:cNvSpPr/>
          <p:nvPr/>
        </p:nvSpPr>
        <p:spPr>
          <a:xfrm>
            <a:off x="6705952" y="3192020"/>
            <a:ext cx="2240115" cy="60455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381" name="ZoneTexte 380"/>
          <p:cNvSpPr txBox="1"/>
          <p:nvPr/>
        </p:nvSpPr>
        <p:spPr>
          <a:xfrm>
            <a:off x="6707154" y="3152414"/>
            <a:ext cx="2244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Constraint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382" name="Connecteur droit 381"/>
          <p:cNvCxnSpPr/>
          <p:nvPr/>
        </p:nvCxnSpPr>
        <p:spPr>
          <a:xfrm>
            <a:off x="6705954" y="3449958"/>
            <a:ext cx="2240115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Connecteur droit 382"/>
          <p:cNvCxnSpPr/>
          <p:nvPr/>
        </p:nvCxnSpPr>
        <p:spPr>
          <a:xfrm>
            <a:off x="6707154" y="3539627"/>
            <a:ext cx="2240115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4" name="ZoneTexte 383"/>
          <p:cNvSpPr txBox="1"/>
          <p:nvPr/>
        </p:nvSpPr>
        <p:spPr>
          <a:xfrm>
            <a:off x="6685633" y="3507337"/>
            <a:ext cx="2265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</a:t>
            </a:r>
            <a:r>
              <a:rPr lang="fr-FR" sz="1200" dirty="0" err="1" smtClean="0">
                <a:latin typeface="Optima"/>
                <a:cs typeface="Optima"/>
              </a:rPr>
              <a:t>context</a:t>
            </a:r>
            <a:r>
              <a:rPr lang="fr-FR" sz="1200" dirty="0" smtClean="0">
                <a:latin typeface="Optima"/>
                <a:cs typeface="Optima"/>
              </a:rPr>
              <a:t> : </a:t>
            </a:r>
            <a:r>
              <a:rPr lang="fr-FR" sz="1200" dirty="0" err="1" smtClean="0">
                <a:latin typeface="Optima"/>
                <a:cs typeface="Optima"/>
              </a:rPr>
              <a:t>Map</a:t>
            </a:r>
            <a:r>
              <a:rPr lang="fr-FR" sz="1200" dirty="0" smtClean="0">
                <a:latin typeface="Optima"/>
                <a:cs typeface="Optima"/>
              </a:rPr>
              <a:t>) : </a:t>
            </a:r>
            <a:r>
              <a:rPr lang="fr-FR" sz="1200" b="1" dirty="0" err="1" smtClean="0">
                <a:latin typeface="Optima"/>
                <a:cs typeface="Optima"/>
              </a:rPr>
              <a:t>boolean</a:t>
            </a:r>
            <a:endParaRPr lang="fr-FR" sz="1200" b="1" dirty="0">
              <a:latin typeface="Optima"/>
              <a:cs typeface="Optima"/>
            </a:endParaRPr>
          </a:p>
        </p:txBody>
      </p:sp>
      <p:cxnSp>
        <p:nvCxnSpPr>
          <p:cNvPr id="397" name="Connecteur droit 396"/>
          <p:cNvCxnSpPr/>
          <p:nvPr/>
        </p:nvCxnSpPr>
        <p:spPr>
          <a:xfrm>
            <a:off x="6220602" y="1615316"/>
            <a:ext cx="0" cy="2452555"/>
          </a:xfrm>
          <a:prstGeom prst="line">
            <a:avLst/>
          </a:prstGeom>
          <a:ln w="3175" cmpd="sng">
            <a:solidFill>
              <a:srgbClr val="000000"/>
            </a:solidFill>
            <a:headEnd type="diamond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Connecteur droit 398"/>
          <p:cNvCxnSpPr/>
          <p:nvPr/>
        </p:nvCxnSpPr>
        <p:spPr>
          <a:xfrm>
            <a:off x="6220602" y="4067871"/>
            <a:ext cx="485350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" name="ZoneTexte 409"/>
          <p:cNvSpPr txBox="1"/>
          <p:nvPr/>
        </p:nvSpPr>
        <p:spPr>
          <a:xfrm>
            <a:off x="5299424" y="3782468"/>
            <a:ext cx="1123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 smtClean="0">
                <a:latin typeface="Optima"/>
                <a:cs typeface="Optima"/>
              </a:rPr>
              <a:t>doAction</a:t>
            </a:r>
            <a:endParaRPr lang="fr-FR" sz="1100" dirty="0">
              <a:latin typeface="Optima"/>
              <a:cs typeface="Optima"/>
            </a:endParaRPr>
          </a:p>
        </p:txBody>
      </p:sp>
      <p:sp>
        <p:nvSpPr>
          <p:cNvPr id="411" name="ZoneTexte 410"/>
          <p:cNvSpPr txBox="1"/>
          <p:nvPr/>
        </p:nvSpPr>
        <p:spPr>
          <a:xfrm>
            <a:off x="6184489" y="3784143"/>
            <a:ext cx="487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Optima"/>
                <a:cs typeface="Optima"/>
              </a:rPr>
              <a:t>0..1</a:t>
            </a:r>
            <a:endParaRPr lang="fr-FR" sz="1100" dirty="0">
              <a:latin typeface="Optima"/>
              <a:cs typeface="Optima"/>
            </a:endParaRPr>
          </a:p>
        </p:txBody>
      </p:sp>
      <p:cxnSp>
        <p:nvCxnSpPr>
          <p:cNvPr id="412" name="Connecteur droit 411"/>
          <p:cNvCxnSpPr/>
          <p:nvPr/>
        </p:nvCxnSpPr>
        <p:spPr>
          <a:xfrm>
            <a:off x="8015069" y="2578220"/>
            <a:ext cx="0" cy="613800"/>
          </a:xfrm>
          <a:prstGeom prst="line">
            <a:avLst/>
          </a:prstGeom>
          <a:ln w="3175" cmpd="sng">
            <a:solidFill>
              <a:srgbClr val="000000"/>
            </a:solidFill>
            <a:headEnd type="diamond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4" name="ZoneTexte 413"/>
          <p:cNvSpPr txBox="1"/>
          <p:nvPr/>
        </p:nvSpPr>
        <p:spPr>
          <a:xfrm>
            <a:off x="7183679" y="2901803"/>
            <a:ext cx="1123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 smtClean="0">
                <a:latin typeface="Optima"/>
                <a:cs typeface="Optima"/>
              </a:rPr>
              <a:t>guard</a:t>
            </a:r>
            <a:endParaRPr lang="fr-FR" sz="1100" dirty="0">
              <a:latin typeface="Optima"/>
              <a:cs typeface="Optima"/>
            </a:endParaRPr>
          </a:p>
        </p:txBody>
      </p:sp>
      <p:sp>
        <p:nvSpPr>
          <p:cNvPr id="415" name="ZoneTexte 414"/>
          <p:cNvSpPr txBox="1"/>
          <p:nvPr/>
        </p:nvSpPr>
        <p:spPr>
          <a:xfrm>
            <a:off x="7999894" y="2897999"/>
            <a:ext cx="487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Optima"/>
                <a:cs typeface="Optima"/>
              </a:rPr>
              <a:t>0..1</a:t>
            </a:r>
            <a:endParaRPr lang="fr-FR" sz="1100" dirty="0">
              <a:latin typeface="Optima"/>
              <a:cs typeface="Optima"/>
            </a:endParaRPr>
          </a:p>
        </p:txBody>
      </p:sp>
      <p:sp>
        <p:nvSpPr>
          <p:cNvPr id="419" name="ZoneTexte 418"/>
          <p:cNvSpPr txBox="1"/>
          <p:nvPr/>
        </p:nvSpPr>
        <p:spPr>
          <a:xfrm>
            <a:off x="6172712" y="6750220"/>
            <a:ext cx="257558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Optima"/>
                <a:cs typeface="Optima"/>
              </a:rPr>
              <a:t>Required Interface: </a:t>
            </a:r>
          </a:p>
          <a:p>
            <a:pPr algn="ctr"/>
            <a:r>
              <a:rPr lang="en-US" sz="1800" b="1" dirty="0" smtClean="0">
                <a:latin typeface="Optima"/>
                <a:cs typeface="Optima"/>
              </a:rPr>
              <a:t>Finite State Machines</a:t>
            </a:r>
            <a:endParaRPr lang="en-US" sz="1800" b="1" dirty="0">
              <a:latin typeface="Optima"/>
              <a:cs typeface="Optima"/>
            </a:endParaRPr>
          </a:p>
        </p:txBody>
      </p:sp>
      <p:sp>
        <p:nvSpPr>
          <p:cNvPr id="428" name="ZoneTexte 427"/>
          <p:cNvSpPr txBox="1"/>
          <p:nvPr/>
        </p:nvSpPr>
        <p:spPr>
          <a:xfrm>
            <a:off x="6327310" y="439402"/>
            <a:ext cx="257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Optima"/>
                <a:cs typeface="Optima"/>
              </a:rPr>
              <a:t>Finite State Machines</a:t>
            </a:r>
            <a:endParaRPr lang="en-US" sz="1800" b="1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333814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/>
          <p:cNvSpPr/>
          <p:nvPr/>
        </p:nvSpPr>
        <p:spPr>
          <a:xfrm>
            <a:off x="3719768" y="1074645"/>
            <a:ext cx="3745058" cy="3184836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à coins arrondis 92"/>
          <p:cNvSpPr/>
          <p:nvPr/>
        </p:nvSpPr>
        <p:spPr>
          <a:xfrm>
            <a:off x="3779461" y="1123488"/>
            <a:ext cx="3638709" cy="1945767"/>
          </a:xfrm>
          <a:prstGeom prst="roundRect">
            <a:avLst>
              <a:gd name="adj" fmla="val 2911"/>
            </a:avLst>
          </a:prstGeom>
          <a:solidFill>
            <a:schemeClr val="accent6">
              <a:lumMod val="60000"/>
              <a:lumOff val="40000"/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3719768" y="4612014"/>
            <a:ext cx="3745058" cy="412269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à coins arrondis 51"/>
          <p:cNvSpPr/>
          <p:nvPr/>
        </p:nvSpPr>
        <p:spPr>
          <a:xfrm>
            <a:off x="3767504" y="4699936"/>
            <a:ext cx="3638708" cy="999190"/>
          </a:xfrm>
          <a:prstGeom prst="roundRect">
            <a:avLst>
              <a:gd name="adj" fmla="val 5747"/>
            </a:avLst>
          </a:prstGeom>
          <a:solidFill>
            <a:schemeClr val="tx2">
              <a:lumMod val="75000"/>
              <a:alpha val="10000"/>
            </a:schemeClr>
          </a:solidFill>
          <a:ln w="9525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à coins arrondis 50"/>
          <p:cNvSpPr/>
          <p:nvPr/>
        </p:nvSpPr>
        <p:spPr>
          <a:xfrm>
            <a:off x="3767503" y="5755037"/>
            <a:ext cx="3638709" cy="2895215"/>
          </a:xfrm>
          <a:prstGeom prst="roundRect">
            <a:avLst>
              <a:gd name="adj" fmla="val 2911"/>
            </a:avLst>
          </a:prstGeom>
          <a:solidFill>
            <a:schemeClr val="tx2">
              <a:lumMod val="20000"/>
              <a:lumOff val="80000"/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4834635" y="5861507"/>
            <a:ext cx="1491892" cy="60455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834636" y="5811668"/>
            <a:ext cx="1488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Program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4834635" y="6119445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4835835" y="6209114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4814315" y="6176824"/>
            <a:ext cx="150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</a:t>
            </a:r>
            <a:r>
              <a:rPr lang="fr-FR" sz="1200" dirty="0" err="1" smtClean="0">
                <a:latin typeface="Optima"/>
                <a:cs typeface="Optima"/>
              </a:rPr>
              <a:t>exec</a:t>
            </a:r>
            <a:r>
              <a:rPr lang="fr-FR" sz="1200" dirty="0" smtClean="0">
                <a:latin typeface="Optima"/>
                <a:cs typeface="Optima"/>
              </a:rPr>
              <a:t>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31859" y="6887693"/>
            <a:ext cx="1491892" cy="60455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789864" y="6838796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 smtClean="0">
                <a:latin typeface="Optima"/>
                <a:cs typeface="Optima"/>
              </a:rPr>
              <a:t>Statement</a:t>
            </a:r>
            <a:endParaRPr lang="fr-FR" sz="1400" i="1" dirty="0">
              <a:latin typeface="Optima"/>
              <a:cs typeface="Optima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4831859" y="7145631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4833059" y="7235300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4826033" y="7207401"/>
            <a:ext cx="150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latin typeface="Optima"/>
                <a:cs typeface="Optima"/>
              </a:rPr>
              <a:t>+eval() : </a:t>
            </a:r>
            <a:r>
              <a:rPr lang="fr-FR" sz="1200" b="1" i="1" dirty="0" err="1" smtClean="0">
                <a:latin typeface="Optima"/>
                <a:cs typeface="Optima"/>
              </a:rPr>
              <a:t>void</a:t>
            </a:r>
            <a:endParaRPr lang="fr-FR" sz="1200" b="1" i="1" dirty="0">
              <a:latin typeface="Optima"/>
              <a:cs typeface="Optim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71004" y="7893549"/>
            <a:ext cx="1047327" cy="63128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2208" y="7859441"/>
            <a:ext cx="11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Condition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16" name="Connecteur droit 15"/>
          <p:cNvCxnSpPr/>
          <p:nvPr/>
        </p:nvCxnSpPr>
        <p:spPr>
          <a:xfrm>
            <a:off x="3871004" y="8151487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872204" y="8241156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850684" y="8208866"/>
            <a:ext cx="105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52153" y="7887129"/>
            <a:ext cx="1047327" cy="63128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5018573" y="7839492"/>
            <a:ext cx="11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Loop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21" name="Connecteur droit 20"/>
          <p:cNvCxnSpPr/>
          <p:nvPr/>
        </p:nvCxnSpPr>
        <p:spPr>
          <a:xfrm>
            <a:off x="5052153" y="8145067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5053353" y="8234736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031833" y="8202446"/>
            <a:ext cx="105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39845" y="7883389"/>
            <a:ext cx="1047327" cy="63128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6204824" y="7839928"/>
            <a:ext cx="11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VarDecl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26" name="Connecteur droit 25"/>
          <p:cNvCxnSpPr/>
          <p:nvPr/>
        </p:nvCxnSpPr>
        <p:spPr>
          <a:xfrm>
            <a:off x="6239845" y="8141327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6241045" y="8230996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6219525" y="8198706"/>
            <a:ext cx="105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29" name="Triangle isocèle 28"/>
          <p:cNvSpPr/>
          <p:nvPr/>
        </p:nvSpPr>
        <p:spPr>
          <a:xfrm>
            <a:off x="5489988" y="7500172"/>
            <a:ext cx="176245" cy="134775"/>
          </a:xfrm>
          <a:prstGeom prst="triangl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/>
          <p:nvPr/>
        </p:nvCxnSpPr>
        <p:spPr>
          <a:xfrm>
            <a:off x="4394668" y="7735486"/>
            <a:ext cx="2401150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stCxn id="14" idx="0"/>
          </p:cNvCxnSpPr>
          <p:nvPr/>
        </p:nvCxnSpPr>
        <p:spPr>
          <a:xfrm flipV="1">
            <a:off x="4394668" y="7735486"/>
            <a:ext cx="0" cy="158063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9" idx="0"/>
            <a:endCxn id="29" idx="3"/>
          </p:cNvCxnSpPr>
          <p:nvPr/>
        </p:nvCxnSpPr>
        <p:spPr>
          <a:xfrm flipV="1">
            <a:off x="5575817" y="7634947"/>
            <a:ext cx="2294" cy="252182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V="1">
            <a:off x="6795818" y="7729660"/>
            <a:ext cx="0" cy="158063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9" idx="0"/>
            <a:endCxn id="4" idx="2"/>
          </p:cNvCxnSpPr>
          <p:nvPr/>
        </p:nvCxnSpPr>
        <p:spPr>
          <a:xfrm flipV="1">
            <a:off x="5577805" y="6466066"/>
            <a:ext cx="2776" cy="421627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5554647" y="6599203"/>
            <a:ext cx="942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Optima"/>
                <a:cs typeface="Optima"/>
              </a:rPr>
              <a:t>statements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5056419" y="6624093"/>
            <a:ext cx="57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Optima"/>
                <a:cs typeface="Optima"/>
              </a:rPr>
              <a:t>0 .. *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819325" y="4925228"/>
            <a:ext cx="1491892" cy="60455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4819326" y="4875389"/>
            <a:ext cx="1488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Program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48" name="Connecteur droit 47"/>
          <p:cNvCxnSpPr/>
          <p:nvPr/>
        </p:nvCxnSpPr>
        <p:spPr>
          <a:xfrm>
            <a:off x="4819325" y="5183166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4820525" y="5272835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4799005" y="5240545"/>
            <a:ext cx="150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</a:t>
            </a:r>
            <a:r>
              <a:rPr lang="fr-FR" sz="1200" dirty="0" err="1" smtClean="0">
                <a:latin typeface="Optima"/>
                <a:cs typeface="Optima"/>
              </a:rPr>
              <a:t>exec</a:t>
            </a:r>
            <a:r>
              <a:rPr lang="fr-FR" sz="1200" dirty="0" smtClean="0">
                <a:latin typeface="Optima"/>
                <a:cs typeface="Optima"/>
              </a:rPr>
              <a:t>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571559" y="1224167"/>
            <a:ext cx="1491892" cy="67272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Optima"/>
              <a:cs typeface="Optima"/>
            </a:endParaRPr>
          </a:p>
        </p:txBody>
      </p:sp>
      <p:cxnSp>
        <p:nvCxnSpPr>
          <p:cNvPr id="55" name="Connecteur droit 54"/>
          <p:cNvCxnSpPr/>
          <p:nvPr/>
        </p:nvCxnSpPr>
        <p:spPr>
          <a:xfrm>
            <a:off x="5571559" y="1482105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5572759" y="1693694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568977" y="2204096"/>
            <a:ext cx="1491892" cy="728942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Optima"/>
              <a:cs typeface="Optima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5470340" y="2224123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Transition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59" name="Connecteur droit 58"/>
          <p:cNvCxnSpPr/>
          <p:nvPr/>
        </p:nvCxnSpPr>
        <p:spPr>
          <a:xfrm>
            <a:off x="5568977" y="2539750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5570177" y="2738506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112344" y="1278156"/>
            <a:ext cx="979032" cy="67272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Optima"/>
              <a:cs typeface="Optima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4111788" y="1242834"/>
            <a:ext cx="979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State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63" name="Connecteur droit 62"/>
          <p:cNvCxnSpPr/>
          <p:nvPr/>
        </p:nvCxnSpPr>
        <p:spPr>
          <a:xfrm>
            <a:off x="4112344" y="1536094"/>
            <a:ext cx="97847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4112900" y="1749195"/>
            <a:ext cx="97847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>
            <a:stCxn id="54" idx="2"/>
            <a:endCxn id="57" idx="0"/>
          </p:cNvCxnSpPr>
          <p:nvPr/>
        </p:nvCxnSpPr>
        <p:spPr>
          <a:xfrm flipH="1">
            <a:off x="6314923" y="1896890"/>
            <a:ext cx="2582" cy="307206"/>
          </a:xfrm>
          <a:prstGeom prst="line">
            <a:avLst/>
          </a:prstGeom>
          <a:ln w="3175" cmpd="sng">
            <a:solidFill>
              <a:srgbClr val="000000"/>
            </a:solidFill>
            <a:headEnd type="diamond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>
            <a:stCxn id="82" idx="1"/>
          </p:cNvCxnSpPr>
          <p:nvPr/>
        </p:nvCxnSpPr>
        <p:spPr>
          <a:xfrm flipH="1">
            <a:off x="5090820" y="1578589"/>
            <a:ext cx="452546" cy="0"/>
          </a:xfrm>
          <a:prstGeom prst="line">
            <a:avLst/>
          </a:prstGeom>
          <a:ln w="3175" cmpd="sng">
            <a:solidFill>
              <a:srgbClr val="000000"/>
            </a:solidFill>
            <a:headEnd type="diamond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5566460" y="2684797"/>
            <a:ext cx="79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Optima"/>
                <a:cs typeface="Optima"/>
              </a:rPr>
              <a:t>fire</a:t>
            </a:r>
            <a:r>
              <a:rPr lang="fr-FR" sz="1200" dirty="0" smtClean="0">
                <a:latin typeface="Optima"/>
                <a:cs typeface="Optima"/>
              </a:rPr>
              <a:t>()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5122769" y="1313030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states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5358363" y="1572211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*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6091403" y="2010669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*</a:t>
            </a:r>
            <a:endParaRPr lang="fr-FR" sz="1000" dirty="0">
              <a:latin typeface="Optima"/>
              <a:cs typeface="Optima"/>
            </a:endParaRPr>
          </a:p>
        </p:txBody>
      </p:sp>
      <p:cxnSp>
        <p:nvCxnSpPr>
          <p:cNvPr id="71" name="Connecteur droit 70"/>
          <p:cNvCxnSpPr/>
          <p:nvPr/>
        </p:nvCxnSpPr>
        <p:spPr>
          <a:xfrm>
            <a:off x="4709285" y="2478102"/>
            <a:ext cx="857229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5571622" y="2478102"/>
            <a:ext cx="119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Optima"/>
                <a:cs typeface="Optima"/>
              </a:rPr>
              <a:t>n</a:t>
            </a:r>
            <a:r>
              <a:rPr lang="fr-FR" sz="1200" dirty="0" err="1" smtClean="0">
                <a:latin typeface="Optima"/>
                <a:cs typeface="Optima"/>
              </a:rPr>
              <a:t>ame</a:t>
            </a:r>
            <a:r>
              <a:rPr lang="fr-FR" sz="1200" dirty="0" smtClean="0">
                <a:latin typeface="Optima"/>
                <a:cs typeface="Optima"/>
              </a:rPr>
              <a:t> : </a:t>
            </a:r>
            <a:r>
              <a:rPr lang="fr-FR" sz="1200" b="1" dirty="0" smtClean="0">
                <a:latin typeface="Optima"/>
                <a:cs typeface="Optima"/>
              </a:rPr>
              <a:t>String</a:t>
            </a:r>
            <a:endParaRPr lang="fr-FR" sz="1200" b="1" dirty="0">
              <a:latin typeface="Optima"/>
              <a:cs typeface="Optima"/>
            </a:endParaRPr>
          </a:p>
        </p:txBody>
      </p:sp>
      <p:cxnSp>
        <p:nvCxnSpPr>
          <p:cNvPr id="73" name="Connecteur droit 72"/>
          <p:cNvCxnSpPr/>
          <p:nvPr/>
        </p:nvCxnSpPr>
        <p:spPr>
          <a:xfrm>
            <a:off x="4709285" y="1944981"/>
            <a:ext cx="0" cy="530178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ZoneTexte 73"/>
          <p:cNvSpPr txBox="1"/>
          <p:nvPr/>
        </p:nvSpPr>
        <p:spPr>
          <a:xfrm>
            <a:off x="5071218" y="2469195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1 </a:t>
            </a:r>
            <a:r>
              <a:rPr lang="fr-FR" sz="1000" dirty="0" err="1" smtClean="0">
                <a:latin typeface="Optima"/>
                <a:cs typeface="Optima"/>
              </a:rPr>
              <a:t>from</a:t>
            </a:r>
            <a:endParaRPr lang="fr-FR" sz="1000" dirty="0">
              <a:latin typeface="Optima"/>
              <a:cs typeface="Optima"/>
            </a:endParaRPr>
          </a:p>
        </p:txBody>
      </p:sp>
      <p:cxnSp>
        <p:nvCxnSpPr>
          <p:cNvPr id="75" name="Connecteur droit 74"/>
          <p:cNvCxnSpPr/>
          <p:nvPr/>
        </p:nvCxnSpPr>
        <p:spPr>
          <a:xfrm>
            <a:off x="4465719" y="2684797"/>
            <a:ext cx="1100741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ZoneTexte 75"/>
          <p:cNvSpPr txBox="1"/>
          <p:nvPr/>
        </p:nvSpPr>
        <p:spPr>
          <a:xfrm>
            <a:off x="5071892" y="2267609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1 to</a:t>
            </a:r>
            <a:endParaRPr lang="fr-FR" sz="1000" dirty="0">
              <a:latin typeface="Optima"/>
              <a:cs typeface="Optima"/>
            </a:endParaRPr>
          </a:p>
        </p:txBody>
      </p:sp>
      <p:cxnSp>
        <p:nvCxnSpPr>
          <p:cNvPr id="77" name="Connecteur droit 76"/>
          <p:cNvCxnSpPr/>
          <p:nvPr/>
        </p:nvCxnSpPr>
        <p:spPr>
          <a:xfrm>
            <a:off x="4465719" y="1950879"/>
            <a:ext cx="0" cy="733918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4420363" y="2058307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>
                <a:latin typeface="Optima"/>
                <a:cs typeface="Optima"/>
              </a:rPr>
              <a:t>outgoing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4649960" y="1919568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>
                <a:latin typeface="Optima"/>
                <a:cs typeface="Optima"/>
              </a:rPr>
              <a:t>incoming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80" name="ZoneTexte 79"/>
          <p:cNvSpPr txBox="1"/>
          <p:nvPr/>
        </p:nvSpPr>
        <p:spPr>
          <a:xfrm>
            <a:off x="4056709" y="1485007"/>
            <a:ext cx="119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Optima"/>
                <a:cs typeface="Optima"/>
              </a:rPr>
              <a:t>n</a:t>
            </a:r>
            <a:r>
              <a:rPr lang="fr-FR" sz="1200" dirty="0" err="1" smtClean="0">
                <a:latin typeface="Optima"/>
                <a:cs typeface="Optima"/>
              </a:rPr>
              <a:t>ame</a:t>
            </a:r>
            <a:r>
              <a:rPr lang="fr-FR" sz="1200" dirty="0" smtClean="0">
                <a:latin typeface="Optima"/>
                <a:cs typeface="Optima"/>
              </a:rPr>
              <a:t> : </a:t>
            </a:r>
            <a:r>
              <a:rPr lang="fr-FR" sz="1200" b="1" dirty="0" smtClean="0">
                <a:latin typeface="Optima"/>
                <a:cs typeface="Optima"/>
              </a:rPr>
              <a:t>String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4069148" y="1692288"/>
            <a:ext cx="95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Optima"/>
                <a:cs typeface="Optima"/>
              </a:rPr>
              <a:t>e</a:t>
            </a:r>
            <a:r>
              <a:rPr lang="fr-FR" sz="1200" dirty="0" smtClean="0">
                <a:latin typeface="Optima"/>
                <a:cs typeface="Optima"/>
              </a:rPr>
              <a:t>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82" name="ZoneTexte 81"/>
          <p:cNvSpPr txBox="1"/>
          <p:nvPr/>
        </p:nvSpPr>
        <p:spPr>
          <a:xfrm>
            <a:off x="5543366" y="1440089"/>
            <a:ext cx="119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Optima"/>
                <a:cs typeface="Optima"/>
              </a:rPr>
              <a:t>n</a:t>
            </a:r>
            <a:r>
              <a:rPr lang="fr-FR" sz="1200" dirty="0" err="1" smtClean="0">
                <a:latin typeface="Optima"/>
                <a:cs typeface="Optima"/>
              </a:rPr>
              <a:t>ame</a:t>
            </a:r>
            <a:r>
              <a:rPr lang="fr-FR" sz="1200" dirty="0" smtClean="0">
                <a:latin typeface="Optima"/>
                <a:cs typeface="Optima"/>
              </a:rPr>
              <a:t> : </a:t>
            </a:r>
            <a:r>
              <a:rPr lang="fr-FR" sz="1200" b="1" dirty="0" smtClean="0">
                <a:latin typeface="Optima"/>
                <a:cs typeface="Optima"/>
              </a:rPr>
              <a:t>String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5555805" y="1647370"/>
            <a:ext cx="95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Optima"/>
                <a:cs typeface="Optima"/>
              </a:rPr>
              <a:t>e</a:t>
            </a:r>
            <a:r>
              <a:rPr lang="fr-FR" sz="1200" dirty="0" smtClean="0">
                <a:latin typeface="Optima"/>
                <a:cs typeface="Optima"/>
              </a:rPr>
              <a:t>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84" name="ZoneTexte 83"/>
          <p:cNvSpPr txBox="1"/>
          <p:nvPr/>
        </p:nvSpPr>
        <p:spPr>
          <a:xfrm flipH="1">
            <a:off x="4966032" y="2080985"/>
            <a:ext cx="526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*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5232664" y="1939540"/>
            <a:ext cx="317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*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86" name="Rectangle à coins arrondis 85"/>
          <p:cNvSpPr/>
          <p:nvPr/>
        </p:nvSpPr>
        <p:spPr>
          <a:xfrm>
            <a:off x="3772315" y="3179112"/>
            <a:ext cx="3638708" cy="999190"/>
          </a:xfrm>
          <a:prstGeom prst="roundRect">
            <a:avLst>
              <a:gd name="adj" fmla="val 5747"/>
            </a:avLst>
          </a:prstGeom>
          <a:solidFill>
            <a:srgbClr val="FF0000">
              <a:alpha val="10000"/>
            </a:srgbClr>
          </a:solidFill>
          <a:ln w="9525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/>
          <p:cNvSpPr/>
          <p:nvPr/>
        </p:nvSpPr>
        <p:spPr>
          <a:xfrm>
            <a:off x="4824136" y="3404404"/>
            <a:ext cx="1491892" cy="60455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4824137" y="3354565"/>
            <a:ext cx="1488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Program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89" name="Connecteur droit 88"/>
          <p:cNvCxnSpPr/>
          <p:nvPr/>
        </p:nvCxnSpPr>
        <p:spPr>
          <a:xfrm>
            <a:off x="4824136" y="3662342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>
            <a:off x="4825336" y="3752011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ZoneTexte 90"/>
          <p:cNvSpPr txBox="1"/>
          <p:nvPr/>
        </p:nvSpPr>
        <p:spPr>
          <a:xfrm>
            <a:off x="4803816" y="3719721"/>
            <a:ext cx="150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</a:t>
            </a:r>
            <a:r>
              <a:rPr lang="fr-FR" sz="1200" dirty="0" err="1" smtClean="0">
                <a:latin typeface="Optima"/>
                <a:cs typeface="Optima"/>
              </a:rPr>
              <a:t>exec</a:t>
            </a:r>
            <a:r>
              <a:rPr lang="fr-FR" sz="1200" dirty="0" smtClean="0">
                <a:latin typeface="Optima"/>
                <a:cs typeface="Optima"/>
              </a:rPr>
              <a:t>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5543366" y="1177277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StateMachine</a:t>
            </a:r>
            <a:endParaRPr lang="fr-FR" sz="1400" dirty="0">
              <a:latin typeface="Optima"/>
              <a:cs typeface="Optima"/>
            </a:endParaRPr>
          </a:p>
        </p:txBody>
      </p:sp>
      <p:sp>
        <p:nvSpPr>
          <p:cNvPr id="95" name="ZoneTexte 94"/>
          <p:cNvSpPr txBox="1"/>
          <p:nvPr/>
        </p:nvSpPr>
        <p:spPr>
          <a:xfrm rot="16200000">
            <a:off x="1972315" y="2513175"/>
            <a:ext cx="3184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Optima"/>
                <a:cs typeface="Optima"/>
              </a:rPr>
              <a:t>Requiring Language</a:t>
            </a:r>
            <a:endParaRPr lang="en-US" sz="1400" b="1" dirty="0">
              <a:latin typeface="Optima"/>
              <a:cs typeface="Optima"/>
            </a:endParaRPr>
          </a:p>
        </p:txBody>
      </p:sp>
      <p:sp>
        <p:nvSpPr>
          <p:cNvPr id="96" name="ZoneTexte 95"/>
          <p:cNvSpPr txBox="1"/>
          <p:nvPr/>
        </p:nvSpPr>
        <p:spPr>
          <a:xfrm rot="16200000">
            <a:off x="1504236" y="6521815"/>
            <a:ext cx="411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Optima"/>
                <a:cs typeface="Optima"/>
              </a:rPr>
              <a:t>Providing Language</a:t>
            </a:r>
            <a:endParaRPr lang="en-US" sz="1400" b="1" dirty="0">
              <a:latin typeface="Optima"/>
              <a:cs typeface="Optima"/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6546474" y="3162522"/>
            <a:ext cx="958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latin typeface="Optima"/>
                <a:cs typeface="Optima"/>
              </a:rPr>
              <a:t>Required</a:t>
            </a:r>
          </a:p>
          <a:p>
            <a:pPr algn="ctr"/>
            <a:r>
              <a:rPr lang="en-US" sz="1200" i="1" dirty="0" smtClean="0">
                <a:latin typeface="Optima"/>
                <a:cs typeface="Optima"/>
              </a:rPr>
              <a:t>Interface</a:t>
            </a:r>
            <a:endParaRPr lang="en-US" sz="1200" i="1" dirty="0">
              <a:latin typeface="Optima"/>
              <a:cs typeface="Optima"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6472209" y="4692194"/>
            <a:ext cx="1103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latin typeface="Optima"/>
                <a:cs typeface="Optima"/>
              </a:rPr>
              <a:t>Provided</a:t>
            </a:r>
          </a:p>
          <a:p>
            <a:pPr algn="ctr"/>
            <a:r>
              <a:rPr lang="en-US" sz="1200" i="1" dirty="0" smtClean="0">
                <a:latin typeface="Optima"/>
                <a:cs typeface="Optima"/>
              </a:rPr>
              <a:t>Interface</a:t>
            </a:r>
            <a:endParaRPr lang="en-US" sz="1200" i="1" dirty="0">
              <a:latin typeface="Optima"/>
              <a:cs typeface="Optima"/>
            </a:endParaRPr>
          </a:p>
        </p:txBody>
      </p:sp>
      <p:cxnSp>
        <p:nvCxnSpPr>
          <p:cNvPr id="100" name="Connecteur droit avec flèche 99"/>
          <p:cNvCxnSpPr>
            <a:stCxn id="91" idx="2"/>
            <a:endCxn id="47" idx="0"/>
          </p:cNvCxnSpPr>
          <p:nvPr/>
        </p:nvCxnSpPr>
        <p:spPr>
          <a:xfrm>
            <a:off x="5558239" y="3996720"/>
            <a:ext cx="5350" cy="87866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>
            <a:off x="5223412" y="4289409"/>
            <a:ext cx="1336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Optima"/>
                <a:cs typeface="Optima"/>
              </a:rPr>
              <a:t>Match</a:t>
            </a:r>
            <a:endParaRPr lang="en-US" sz="1400" b="1" dirty="0">
              <a:solidFill>
                <a:srgbClr val="FF0000"/>
              </a:solidFill>
              <a:latin typeface="Optima"/>
              <a:cs typeface="Optima"/>
            </a:endParaRPr>
          </a:p>
        </p:txBody>
      </p:sp>
      <p:cxnSp>
        <p:nvCxnSpPr>
          <p:cNvPr id="102" name="Connecteur droit 101"/>
          <p:cNvCxnSpPr/>
          <p:nvPr/>
        </p:nvCxnSpPr>
        <p:spPr>
          <a:xfrm>
            <a:off x="4246880" y="1960247"/>
            <a:ext cx="0" cy="1759474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>
            <a:off x="4239493" y="3719721"/>
            <a:ext cx="574822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ZoneTexte 106"/>
          <p:cNvSpPr txBox="1"/>
          <p:nvPr/>
        </p:nvSpPr>
        <p:spPr>
          <a:xfrm>
            <a:off x="4119388" y="3709952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>
                <a:latin typeface="Optima"/>
                <a:cs typeface="Optima"/>
              </a:rPr>
              <a:t>doActivity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4320633" y="3477460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0..1</a:t>
            </a:r>
            <a:endParaRPr lang="fr-FR" sz="1000" dirty="0">
              <a:latin typeface="Optima"/>
              <a:cs typeface="Optima"/>
            </a:endParaRPr>
          </a:p>
        </p:txBody>
      </p:sp>
      <p:cxnSp>
        <p:nvCxnSpPr>
          <p:cNvPr id="109" name="Connecteur droit 108"/>
          <p:cNvCxnSpPr/>
          <p:nvPr/>
        </p:nvCxnSpPr>
        <p:spPr>
          <a:xfrm>
            <a:off x="5864449" y="2933038"/>
            <a:ext cx="0" cy="471366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ZoneTexte 110"/>
          <p:cNvSpPr txBox="1"/>
          <p:nvPr/>
        </p:nvSpPr>
        <p:spPr>
          <a:xfrm>
            <a:off x="5363084" y="3132077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>
                <a:latin typeface="Optima"/>
                <a:cs typeface="Optima"/>
              </a:rPr>
              <a:t>effect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5903525" y="3135269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0..1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8747114" y="1924368"/>
            <a:ext cx="3562367" cy="238005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à coins arrondis 113"/>
          <p:cNvSpPr/>
          <p:nvPr/>
        </p:nvSpPr>
        <p:spPr>
          <a:xfrm>
            <a:off x="8806808" y="2010670"/>
            <a:ext cx="3396450" cy="1058586"/>
          </a:xfrm>
          <a:prstGeom prst="roundRect">
            <a:avLst>
              <a:gd name="adj" fmla="val 2911"/>
            </a:avLst>
          </a:prstGeom>
          <a:solidFill>
            <a:schemeClr val="accent6">
              <a:lumMod val="60000"/>
              <a:lumOff val="40000"/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Rectangle 114"/>
          <p:cNvSpPr/>
          <p:nvPr/>
        </p:nvSpPr>
        <p:spPr>
          <a:xfrm>
            <a:off x="8747114" y="4656955"/>
            <a:ext cx="3562367" cy="4643236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Rectangle à coins arrondis 115"/>
          <p:cNvSpPr/>
          <p:nvPr/>
        </p:nvSpPr>
        <p:spPr>
          <a:xfrm>
            <a:off x="8794850" y="4744876"/>
            <a:ext cx="3408407" cy="2093919"/>
          </a:xfrm>
          <a:prstGeom prst="roundRect">
            <a:avLst>
              <a:gd name="adj" fmla="val 5747"/>
            </a:avLst>
          </a:prstGeom>
          <a:solidFill>
            <a:schemeClr val="tx2">
              <a:lumMod val="75000"/>
              <a:alpha val="10000"/>
            </a:schemeClr>
          </a:solidFill>
          <a:ln w="9525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Rectangle à coins arrondis 116"/>
          <p:cNvSpPr/>
          <p:nvPr/>
        </p:nvSpPr>
        <p:spPr>
          <a:xfrm>
            <a:off x="8794850" y="6901092"/>
            <a:ext cx="3408408" cy="2328106"/>
          </a:xfrm>
          <a:prstGeom prst="roundRect">
            <a:avLst>
              <a:gd name="adj" fmla="val 2911"/>
            </a:avLst>
          </a:prstGeom>
          <a:solidFill>
            <a:schemeClr val="tx2">
              <a:lumMod val="20000"/>
              <a:lumOff val="80000"/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Rectangle 155"/>
          <p:cNvSpPr/>
          <p:nvPr/>
        </p:nvSpPr>
        <p:spPr>
          <a:xfrm>
            <a:off x="8955371" y="2252176"/>
            <a:ext cx="1491892" cy="67272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Optima"/>
              <a:cs typeface="Optima"/>
            </a:endParaRPr>
          </a:p>
        </p:txBody>
      </p:sp>
      <p:cxnSp>
        <p:nvCxnSpPr>
          <p:cNvPr id="157" name="Connecteur droit 156"/>
          <p:cNvCxnSpPr/>
          <p:nvPr/>
        </p:nvCxnSpPr>
        <p:spPr>
          <a:xfrm>
            <a:off x="8955371" y="2510114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>
            <a:off x="8956571" y="2721703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ZoneTexte 183"/>
          <p:cNvSpPr txBox="1"/>
          <p:nvPr/>
        </p:nvSpPr>
        <p:spPr>
          <a:xfrm>
            <a:off x="8927178" y="2468098"/>
            <a:ext cx="119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Optima"/>
                <a:cs typeface="Optima"/>
              </a:rPr>
              <a:t>n</a:t>
            </a:r>
            <a:r>
              <a:rPr lang="fr-FR" sz="1200" dirty="0" err="1" smtClean="0">
                <a:latin typeface="Optima"/>
                <a:cs typeface="Optima"/>
              </a:rPr>
              <a:t>ame</a:t>
            </a:r>
            <a:r>
              <a:rPr lang="fr-FR" sz="1200" dirty="0" smtClean="0">
                <a:latin typeface="Optima"/>
                <a:cs typeface="Optima"/>
              </a:rPr>
              <a:t> : </a:t>
            </a:r>
            <a:r>
              <a:rPr lang="fr-FR" sz="1200" b="1" dirty="0" smtClean="0">
                <a:latin typeface="Optima"/>
                <a:cs typeface="Optima"/>
              </a:rPr>
              <a:t>String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8939617" y="2675379"/>
            <a:ext cx="95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Optima"/>
                <a:cs typeface="Optima"/>
              </a:rPr>
              <a:t>e</a:t>
            </a:r>
            <a:r>
              <a:rPr lang="fr-FR" sz="1200" dirty="0" smtClean="0">
                <a:latin typeface="Optima"/>
                <a:cs typeface="Optima"/>
              </a:rPr>
              <a:t>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88" name="Rectangle à coins arrondis 187"/>
          <p:cNvSpPr/>
          <p:nvPr/>
        </p:nvSpPr>
        <p:spPr>
          <a:xfrm>
            <a:off x="8799661" y="3162522"/>
            <a:ext cx="3403597" cy="1060721"/>
          </a:xfrm>
          <a:prstGeom prst="roundRect">
            <a:avLst>
              <a:gd name="adj" fmla="val 5747"/>
            </a:avLst>
          </a:prstGeom>
          <a:solidFill>
            <a:srgbClr val="FF0000">
              <a:alpha val="10000"/>
            </a:srgbClr>
          </a:solidFill>
          <a:ln w="9525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ZoneTexte 193"/>
          <p:cNvSpPr txBox="1"/>
          <p:nvPr/>
        </p:nvSpPr>
        <p:spPr>
          <a:xfrm>
            <a:off x="8927178" y="2205286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CompositeState</a:t>
            </a:r>
            <a:endParaRPr lang="fr-FR" sz="1400" dirty="0">
              <a:latin typeface="Optima"/>
              <a:cs typeface="Optima"/>
            </a:endParaRPr>
          </a:p>
        </p:txBody>
      </p:sp>
      <p:sp>
        <p:nvSpPr>
          <p:cNvPr id="195" name="ZoneTexte 194"/>
          <p:cNvSpPr txBox="1"/>
          <p:nvPr/>
        </p:nvSpPr>
        <p:spPr>
          <a:xfrm rot="16200000">
            <a:off x="7388314" y="2946768"/>
            <a:ext cx="2407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Optima"/>
                <a:cs typeface="Optima"/>
              </a:rPr>
              <a:t>Extension Language</a:t>
            </a:r>
            <a:endParaRPr lang="en-US" sz="1400" b="1" dirty="0">
              <a:latin typeface="Optima"/>
              <a:cs typeface="Optima"/>
            </a:endParaRPr>
          </a:p>
        </p:txBody>
      </p:sp>
      <p:sp>
        <p:nvSpPr>
          <p:cNvPr id="196" name="ZoneTexte 195"/>
          <p:cNvSpPr txBox="1"/>
          <p:nvPr/>
        </p:nvSpPr>
        <p:spPr>
          <a:xfrm rot="16200000">
            <a:off x="6271313" y="6827024"/>
            <a:ext cx="4638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Optima"/>
                <a:cs typeface="Optima"/>
              </a:rPr>
              <a:t>Base Language</a:t>
            </a:r>
            <a:endParaRPr lang="en-US" sz="1400" b="1" dirty="0">
              <a:latin typeface="Optima"/>
              <a:cs typeface="Optima"/>
            </a:endParaRPr>
          </a:p>
        </p:txBody>
      </p:sp>
      <p:sp>
        <p:nvSpPr>
          <p:cNvPr id="198" name="ZoneTexte 197"/>
          <p:cNvSpPr txBox="1"/>
          <p:nvPr/>
        </p:nvSpPr>
        <p:spPr>
          <a:xfrm>
            <a:off x="11422016" y="3007696"/>
            <a:ext cx="9164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Optima"/>
                <a:cs typeface="Optima"/>
              </a:rPr>
              <a:t>Extension</a:t>
            </a:r>
          </a:p>
          <a:p>
            <a:pPr algn="ctr"/>
            <a:r>
              <a:rPr lang="en-US" sz="1100" i="1" dirty="0" smtClean="0">
                <a:latin typeface="Optima"/>
                <a:cs typeface="Optima"/>
              </a:rPr>
              <a:t>Interface</a:t>
            </a:r>
            <a:endParaRPr lang="en-US" sz="1100" i="1" dirty="0">
              <a:latin typeface="Optima"/>
              <a:cs typeface="Optima"/>
            </a:endParaRPr>
          </a:p>
        </p:txBody>
      </p:sp>
      <p:cxnSp>
        <p:nvCxnSpPr>
          <p:cNvPr id="199" name="Connecteur droit avec flèche 198"/>
          <p:cNvCxnSpPr/>
          <p:nvPr/>
        </p:nvCxnSpPr>
        <p:spPr>
          <a:xfrm>
            <a:off x="10886443" y="4073500"/>
            <a:ext cx="5350" cy="87866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ZoneTexte 199"/>
          <p:cNvSpPr txBox="1"/>
          <p:nvPr/>
        </p:nvSpPr>
        <p:spPr>
          <a:xfrm>
            <a:off x="9826344" y="4328059"/>
            <a:ext cx="951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Optima"/>
                <a:cs typeface="Optima"/>
              </a:rPr>
              <a:t>Match</a:t>
            </a:r>
            <a:endParaRPr lang="en-US" sz="1400" b="1" dirty="0">
              <a:solidFill>
                <a:srgbClr val="FF0000"/>
              </a:solidFill>
              <a:latin typeface="Optima"/>
              <a:cs typeface="Optima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10484617" y="4976280"/>
            <a:ext cx="1491892" cy="67272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Optima"/>
              <a:cs typeface="Optima"/>
            </a:endParaRPr>
          </a:p>
        </p:txBody>
      </p:sp>
      <p:cxnSp>
        <p:nvCxnSpPr>
          <p:cNvPr id="209" name="Connecteur droit 208"/>
          <p:cNvCxnSpPr/>
          <p:nvPr/>
        </p:nvCxnSpPr>
        <p:spPr>
          <a:xfrm>
            <a:off x="10484617" y="5234218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necteur droit 209"/>
          <p:cNvCxnSpPr/>
          <p:nvPr/>
        </p:nvCxnSpPr>
        <p:spPr>
          <a:xfrm>
            <a:off x="10485817" y="5445807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Rectangle 210"/>
          <p:cNvSpPr/>
          <p:nvPr/>
        </p:nvSpPr>
        <p:spPr>
          <a:xfrm>
            <a:off x="10482035" y="5956209"/>
            <a:ext cx="1491892" cy="728942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Optima"/>
              <a:cs typeface="Optima"/>
            </a:endParaRPr>
          </a:p>
        </p:txBody>
      </p:sp>
      <p:sp>
        <p:nvSpPr>
          <p:cNvPr id="212" name="ZoneTexte 211"/>
          <p:cNvSpPr txBox="1"/>
          <p:nvPr/>
        </p:nvSpPr>
        <p:spPr>
          <a:xfrm>
            <a:off x="10383398" y="5976236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Transition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213" name="Connecteur droit 212"/>
          <p:cNvCxnSpPr/>
          <p:nvPr/>
        </p:nvCxnSpPr>
        <p:spPr>
          <a:xfrm>
            <a:off x="10482035" y="6291863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necteur droit 213"/>
          <p:cNvCxnSpPr/>
          <p:nvPr/>
        </p:nvCxnSpPr>
        <p:spPr>
          <a:xfrm>
            <a:off x="10483235" y="6490619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Rectangle 214"/>
          <p:cNvSpPr/>
          <p:nvPr/>
        </p:nvSpPr>
        <p:spPr>
          <a:xfrm>
            <a:off x="9025402" y="5030269"/>
            <a:ext cx="979032" cy="67272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Optima"/>
              <a:cs typeface="Optima"/>
            </a:endParaRPr>
          </a:p>
        </p:txBody>
      </p:sp>
      <p:sp>
        <p:nvSpPr>
          <p:cNvPr id="216" name="ZoneTexte 215"/>
          <p:cNvSpPr txBox="1"/>
          <p:nvPr/>
        </p:nvSpPr>
        <p:spPr>
          <a:xfrm>
            <a:off x="9024846" y="4994947"/>
            <a:ext cx="979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State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217" name="Connecteur droit 216"/>
          <p:cNvCxnSpPr/>
          <p:nvPr/>
        </p:nvCxnSpPr>
        <p:spPr>
          <a:xfrm>
            <a:off x="9025402" y="5288207"/>
            <a:ext cx="97847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Connecteur droit 217"/>
          <p:cNvCxnSpPr/>
          <p:nvPr/>
        </p:nvCxnSpPr>
        <p:spPr>
          <a:xfrm>
            <a:off x="9025958" y="5501308"/>
            <a:ext cx="97847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218"/>
          <p:cNvCxnSpPr>
            <a:stCxn id="208" idx="2"/>
            <a:endCxn id="211" idx="0"/>
          </p:cNvCxnSpPr>
          <p:nvPr/>
        </p:nvCxnSpPr>
        <p:spPr>
          <a:xfrm flipH="1">
            <a:off x="11227981" y="5649003"/>
            <a:ext cx="2582" cy="307206"/>
          </a:xfrm>
          <a:prstGeom prst="line">
            <a:avLst/>
          </a:prstGeom>
          <a:ln w="3175" cmpd="sng">
            <a:solidFill>
              <a:srgbClr val="000000"/>
            </a:solidFill>
            <a:headEnd type="diamond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Connecteur droit 219"/>
          <p:cNvCxnSpPr>
            <a:stCxn id="236" idx="1"/>
          </p:cNvCxnSpPr>
          <p:nvPr/>
        </p:nvCxnSpPr>
        <p:spPr>
          <a:xfrm flipH="1">
            <a:off x="10003878" y="5330702"/>
            <a:ext cx="452546" cy="0"/>
          </a:xfrm>
          <a:prstGeom prst="line">
            <a:avLst/>
          </a:prstGeom>
          <a:ln w="3175" cmpd="sng">
            <a:solidFill>
              <a:srgbClr val="000000"/>
            </a:solidFill>
            <a:headEnd type="diamond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ZoneTexte 220"/>
          <p:cNvSpPr txBox="1"/>
          <p:nvPr/>
        </p:nvSpPr>
        <p:spPr>
          <a:xfrm>
            <a:off x="10479518" y="6436910"/>
            <a:ext cx="1163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Optima"/>
                <a:cs typeface="Optima"/>
              </a:rPr>
              <a:t>fire</a:t>
            </a:r>
            <a:r>
              <a:rPr lang="fr-FR" sz="1200" dirty="0" smtClean="0">
                <a:latin typeface="Optima"/>
                <a:cs typeface="Optima"/>
              </a:rPr>
              <a:t>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222" name="ZoneTexte 221"/>
          <p:cNvSpPr txBox="1"/>
          <p:nvPr/>
        </p:nvSpPr>
        <p:spPr>
          <a:xfrm>
            <a:off x="10035827" y="5065143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states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223" name="ZoneTexte 222"/>
          <p:cNvSpPr txBox="1"/>
          <p:nvPr/>
        </p:nvSpPr>
        <p:spPr>
          <a:xfrm>
            <a:off x="10271421" y="5324324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*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11004461" y="5762782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*</a:t>
            </a:r>
            <a:endParaRPr lang="fr-FR" sz="1000" dirty="0">
              <a:latin typeface="Optima"/>
              <a:cs typeface="Optima"/>
            </a:endParaRPr>
          </a:p>
        </p:txBody>
      </p:sp>
      <p:cxnSp>
        <p:nvCxnSpPr>
          <p:cNvPr id="225" name="Connecteur droit 224"/>
          <p:cNvCxnSpPr/>
          <p:nvPr/>
        </p:nvCxnSpPr>
        <p:spPr>
          <a:xfrm>
            <a:off x="9622343" y="6230215"/>
            <a:ext cx="857229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ZoneTexte 225"/>
          <p:cNvSpPr txBox="1"/>
          <p:nvPr/>
        </p:nvSpPr>
        <p:spPr>
          <a:xfrm>
            <a:off x="10484680" y="6230215"/>
            <a:ext cx="119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Optima"/>
                <a:cs typeface="Optima"/>
              </a:rPr>
              <a:t>n</a:t>
            </a:r>
            <a:r>
              <a:rPr lang="fr-FR" sz="1200" dirty="0" err="1" smtClean="0">
                <a:latin typeface="Optima"/>
                <a:cs typeface="Optima"/>
              </a:rPr>
              <a:t>ame</a:t>
            </a:r>
            <a:r>
              <a:rPr lang="fr-FR" sz="1200" dirty="0" smtClean="0">
                <a:latin typeface="Optima"/>
                <a:cs typeface="Optima"/>
              </a:rPr>
              <a:t> : </a:t>
            </a:r>
            <a:r>
              <a:rPr lang="fr-FR" sz="1200" b="1" dirty="0" smtClean="0">
                <a:latin typeface="Optima"/>
                <a:cs typeface="Optima"/>
              </a:rPr>
              <a:t>String</a:t>
            </a:r>
            <a:endParaRPr lang="fr-FR" sz="1200" b="1" dirty="0">
              <a:latin typeface="Optima"/>
              <a:cs typeface="Optima"/>
            </a:endParaRPr>
          </a:p>
        </p:txBody>
      </p:sp>
      <p:cxnSp>
        <p:nvCxnSpPr>
          <p:cNvPr id="227" name="Connecteur droit 226"/>
          <p:cNvCxnSpPr/>
          <p:nvPr/>
        </p:nvCxnSpPr>
        <p:spPr>
          <a:xfrm>
            <a:off x="9622343" y="5697094"/>
            <a:ext cx="0" cy="530178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ZoneTexte 227"/>
          <p:cNvSpPr txBox="1"/>
          <p:nvPr/>
        </p:nvSpPr>
        <p:spPr>
          <a:xfrm>
            <a:off x="9984276" y="6221308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1 </a:t>
            </a:r>
            <a:r>
              <a:rPr lang="fr-FR" sz="1000" dirty="0" err="1" smtClean="0">
                <a:latin typeface="Optima"/>
                <a:cs typeface="Optima"/>
              </a:rPr>
              <a:t>from</a:t>
            </a:r>
            <a:endParaRPr lang="fr-FR" sz="1000" dirty="0">
              <a:latin typeface="Optima"/>
              <a:cs typeface="Optima"/>
            </a:endParaRPr>
          </a:p>
        </p:txBody>
      </p:sp>
      <p:cxnSp>
        <p:nvCxnSpPr>
          <p:cNvPr id="229" name="Connecteur droit 228"/>
          <p:cNvCxnSpPr/>
          <p:nvPr/>
        </p:nvCxnSpPr>
        <p:spPr>
          <a:xfrm>
            <a:off x="9378777" y="6436910"/>
            <a:ext cx="1100741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ZoneTexte 229"/>
          <p:cNvSpPr txBox="1"/>
          <p:nvPr/>
        </p:nvSpPr>
        <p:spPr>
          <a:xfrm>
            <a:off x="9984950" y="6019722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1 to</a:t>
            </a:r>
            <a:endParaRPr lang="fr-FR" sz="1000" dirty="0">
              <a:latin typeface="Optima"/>
              <a:cs typeface="Optima"/>
            </a:endParaRPr>
          </a:p>
        </p:txBody>
      </p:sp>
      <p:cxnSp>
        <p:nvCxnSpPr>
          <p:cNvPr id="231" name="Connecteur droit 230"/>
          <p:cNvCxnSpPr/>
          <p:nvPr/>
        </p:nvCxnSpPr>
        <p:spPr>
          <a:xfrm>
            <a:off x="9378777" y="5702992"/>
            <a:ext cx="0" cy="733918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ZoneTexte 231"/>
          <p:cNvSpPr txBox="1"/>
          <p:nvPr/>
        </p:nvSpPr>
        <p:spPr>
          <a:xfrm>
            <a:off x="9333421" y="5810420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>
                <a:latin typeface="Optima"/>
                <a:cs typeface="Optima"/>
              </a:rPr>
              <a:t>outgoing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233" name="ZoneTexte 232"/>
          <p:cNvSpPr txBox="1"/>
          <p:nvPr/>
        </p:nvSpPr>
        <p:spPr>
          <a:xfrm>
            <a:off x="9563018" y="5671681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>
                <a:latin typeface="Optima"/>
                <a:cs typeface="Optima"/>
              </a:rPr>
              <a:t>incoming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234" name="ZoneTexte 233"/>
          <p:cNvSpPr txBox="1"/>
          <p:nvPr/>
        </p:nvSpPr>
        <p:spPr>
          <a:xfrm>
            <a:off x="8969767" y="5237120"/>
            <a:ext cx="119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Optima"/>
                <a:cs typeface="Optima"/>
              </a:rPr>
              <a:t>n</a:t>
            </a:r>
            <a:r>
              <a:rPr lang="fr-FR" sz="1200" dirty="0" err="1" smtClean="0">
                <a:latin typeface="Optima"/>
                <a:cs typeface="Optima"/>
              </a:rPr>
              <a:t>ame</a:t>
            </a:r>
            <a:r>
              <a:rPr lang="fr-FR" sz="1200" dirty="0" smtClean="0">
                <a:latin typeface="Optima"/>
                <a:cs typeface="Optima"/>
              </a:rPr>
              <a:t> : </a:t>
            </a:r>
            <a:r>
              <a:rPr lang="fr-FR" sz="1200" b="1" dirty="0" smtClean="0">
                <a:latin typeface="Optima"/>
                <a:cs typeface="Optima"/>
              </a:rPr>
              <a:t>String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235" name="ZoneTexte 234"/>
          <p:cNvSpPr txBox="1"/>
          <p:nvPr/>
        </p:nvSpPr>
        <p:spPr>
          <a:xfrm>
            <a:off x="8982206" y="5444401"/>
            <a:ext cx="95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Optima"/>
                <a:cs typeface="Optima"/>
              </a:rPr>
              <a:t>e</a:t>
            </a:r>
            <a:r>
              <a:rPr lang="fr-FR" sz="1200" dirty="0" smtClean="0">
                <a:latin typeface="Optima"/>
                <a:cs typeface="Optima"/>
              </a:rPr>
              <a:t>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236" name="ZoneTexte 235"/>
          <p:cNvSpPr txBox="1"/>
          <p:nvPr/>
        </p:nvSpPr>
        <p:spPr>
          <a:xfrm>
            <a:off x="10456424" y="5192202"/>
            <a:ext cx="119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Optima"/>
                <a:cs typeface="Optima"/>
              </a:rPr>
              <a:t>n</a:t>
            </a:r>
            <a:r>
              <a:rPr lang="fr-FR" sz="1200" dirty="0" err="1" smtClean="0">
                <a:latin typeface="Optima"/>
                <a:cs typeface="Optima"/>
              </a:rPr>
              <a:t>ame</a:t>
            </a:r>
            <a:r>
              <a:rPr lang="fr-FR" sz="1200" dirty="0" smtClean="0">
                <a:latin typeface="Optima"/>
                <a:cs typeface="Optima"/>
              </a:rPr>
              <a:t> : </a:t>
            </a:r>
            <a:r>
              <a:rPr lang="fr-FR" sz="1200" b="1" dirty="0" smtClean="0">
                <a:latin typeface="Optima"/>
                <a:cs typeface="Optima"/>
              </a:rPr>
              <a:t>String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237" name="ZoneTexte 236"/>
          <p:cNvSpPr txBox="1"/>
          <p:nvPr/>
        </p:nvSpPr>
        <p:spPr>
          <a:xfrm>
            <a:off x="10468863" y="5399483"/>
            <a:ext cx="95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Optima"/>
                <a:cs typeface="Optima"/>
              </a:rPr>
              <a:t>e</a:t>
            </a:r>
            <a:r>
              <a:rPr lang="fr-FR" sz="1200" dirty="0" smtClean="0">
                <a:latin typeface="Optima"/>
                <a:cs typeface="Optima"/>
              </a:rPr>
              <a:t>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238" name="ZoneTexte 237"/>
          <p:cNvSpPr txBox="1"/>
          <p:nvPr/>
        </p:nvSpPr>
        <p:spPr>
          <a:xfrm flipH="1">
            <a:off x="9879090" y="5833098"/>
            <a:ext cx="526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*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239" name="ZoneTexte 238"/>
          <p:cNvSpPr txBox="1"/>
          <p:nvPr/>
        </p:nvSpPr>
        <p:spPr>
          <a:xfrm>
            <a:off x="10145722" y="5691653"/>
            <a:ext cx="317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*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240" name="ZoneTexte 239"/>
          <p:cNvSpPr txBox="1"/>
          <p:nvPr/>
        </p:nvSpPr>
        <p:spPr>
          <a:xfrm>
            <a:off x="10456424" y="4929390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StateMachine</a:t>
            </a:r>
            <a:endParaRPr lang="fr-FR" sz="1400" dirty="0">
              <a:latin typeface="Optima"/>
              <a:cs typeface="Optima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9218473" y="3397717"/>
            <a:ext cx="979032" cy="67272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Optima"/>
              <a:cs typeface="Optima"/>
            </a:endParaRPr>
          </a:p>
        </p:txBody>
      </p:sp>
      <p:sp>
        <p:nvSpPr>
          <p:cNvPr id="164" name="ZoneTexte 163"/>
          <p:cNvSpPr txBox="1"/>
          <p:nvPr/>
        </p:nvSpPr>
        <p:spPr>
          <a:xfrm>
            <a:off x="9217917" y="3362395"/>
            <a:ext cx="979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State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165" name="Connecteur droit 164"/>
          <p:cNvCxnSpPr/>
          <p:nvPr/>
        </p:nvCxnSpPr>
        <p:spPr>
          <a:xfrm>
            <a:off x="9218473" y="3655655"/>
            <a:ext cx="97847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>
            <a:off x="9219029" y="3868756"/>
            <a:ext cx="97847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ZoneTexte 181"/>
          <p:cNvSpPr txBox="1"/>
          <p:nvPr/>
        </p:nvSpPr>
        <p:spPr>
          <a:xfrm>
            <a:off x="9162838" y="3604568"/>
            <a:ext cx="119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Optima"/>
                <a:cs typeface="Optima"/>
              </a:rPr>
              <a:t>n</a:t>
            </a:r>
            <a:r>
              <a:rPr lang="fr-FR" sz="1200" dirty="0" err="1" smtClean="0">
                <a:latin typeface="Optima"/>
                <a:cs typeface="Optima"/>
              </a:rPr>
              <a:t>ame</a:t>
            </a:r>
            <a:r>
              <a:rPr lang="fr-FR" sz="1200" dirty="0" smtClean="0">
                <a:latin typeface="Optima"/>
                <a:cs typeface="Optima"/>
              </a:rPr>
              <a:t> : </a:t>
            </a:r>
            <a:r>
              <a:rPr lang="fr-FR" sz="1200" b="1" dirty="0" smtClean="0">
                <a:latin typeface="Optima"/>
                <a:cs typeface="Optima"/>
              </a:rPr>
              <a:t>String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83" name="ZoneTexte 182"/>
          <p:cNvSpPr txBox="1"/>
          <p:nvPr/>
        </p:nvSpPr>
        <p:spPr>
          <a:xfrm>
            <a:off x="9175277" y="3811849"/>
            <a:ext cx="95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Optima"/>
                <a:cs typeface="Optima"/>
              </a:rPr>
              <a:t>e</a:t>
            </a:r>
            <a:r>
              <a:rPr lang="fr-FR" sz="1200" dirty="0" smtClean="0">
                <a:latin typeface="Optima"/>
                <a:cs typeface="Optima"/>
              </a:rPr>
              <a:t>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10600223" y="3395941"/>
            <a:ext cx="1491892" cy="67272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Optima"/>
              <a:cs typeface="Optima"/>
            </a:endParaRPr>
          </a:p>
        </p:txBody>
      </p:sp>
      <p:cxnSp>
        <p:nvCxnSpPr>
          <p:cNvPr id="244" name="Connecteur droit 243"/>
          <p:cNvCxnSpPr/>
          <p:nvPr/>
        </p:nvCxnSpPr>
        <p:spPr>
          <a:xfrm>
            <a:off x="10600223" y="3653879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Connecteur droit 244"/>
          <p:cNvCxnSpPr/>
          <p:nvPr/>
        </p:nvCxnSpPr>
        <p:spPr>
          <a:xfrm>
            <a:off x="10601423" y="3865468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6" name="ZoneTexte 245"/>
          <p:cNvSpPr txBox="1"/>
          <p:nvPr/>
        </p:nvSpPr>
        <p:spPr>
          <a:xfrm>
            <a:off x="10572030" y="3611863"/>
            <a:ext cx="119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Optima"/>
                <a:cs typeface="Optima"/>
              </a:rPr>
              <a:t>n</a:t>
            </a:r>
            <a:r>
              <a:rPr lang="fr-FR" sz="1200" dirty="0" err="1" smtClean="0">
                <a:latin typeface="Optima"/>
                <a:cs typeface="Optima"/>
              </a:rPr>
              <a:t>ame</a:t>
            </a:r>
            <a:r>
              <a:rPr lang="fr-FR" sz="1200" dirty="0" smtClean="0">
                <a:latin typeface="Optima"/>
                <a:cs typeface="Optima"/>
              </a:rPr>
              <a:t> : </a:t>
            </a:r>
            <a:r>
              <a:rPr lang="fr-FR" sz="1200" b="1" dirty="0" smtClean="0">
                <a:latin typeface="Optima"/>
                <a:cs typeface="Optima"/>
              </a:rPr>
              <a:t>String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247" name="ZoneTexte 246"/>
          <p:cNvSpPr txBox="1"/>
          <p:nvPr/>
        </p:nvSpPr>
        <p:spPr>
          <a:xfrm>
            <a:off x="10584469" y="3819144"/>
            <a:ext cx="95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Optima"/>
                <a:cs typeface="Optima"/>
              </a:rPr>
              <a:t>e</a:t>
            </a:r>
            <a:r>
              <a:rPr lang="fr-FR" sz="1200" dirty="0" smtClean="0">
                <a:latin typeface="Optima"/>
                <a:cs typeface="Optima"/>
              </a:rPr>
              <a:t>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248" name="ZoneTexte 247"/>
          <p:cNvSpPr txBox="1"/>
          <p:nvPr/>
        </p:nvSpPr>
        <p:spPr>
          <a:xfrm>
            <a:off x="10572030" y="3349051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StateMachine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249" name="Connecteur droit avec flèche 248"/>
          <p:cNvCxnSpPr/>
          <p:nvPr/>
        </p:nvCxnSpPr>
        <p:spPr>
          <a:xfrm>
            <a:off x="9702943" y="4068664"/>
            <a:ext cx="5350" cy="97167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Rectangle 250"/>
          <p:cNvSpPr/>
          <p:nvPr/>
        </p:nvSpPr>
        <p:spPr>
          <a:xfrm>
            <a:off x="10581246" y="2250348"/>
            <a:ext cx="1491892" cy="67272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Optima"/>
              <a:cs typeface="Optima"/>
            </a:endParaRPr>
          </a:p>
        </p:txBody>
      </p:sp>
      <p:cxnSp>
        <p:nvCxnSpPr>
          <p:cNvPr id="252" name="Connecteur droit 251"/>
          <p:cNvCxnSpPr/>
          <p:nvPr/>
        </p:nvCxnSpPr>
        <p:spPr>
          <a:xfrm>
            <a:off x="10581246" y="2508286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/>
          <p:cNvCxnSpPr/>
          <p:nvPr/>
        </p:nvCxnSpPr>
        <p:spPr>
          <a:xfrm>
            <a:off x="10582446" y="2710106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5" name="ZoneTexte 254"/>
          <p:cNvSpPr txBox="1"/>
          <p:nvPr/>
        </p:nvSpPr>
        <p:spPr>
          <a:xfrm>
            <a:off x="10565492" y="2673551"/>
            <a:ext cx="95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Optima"/>
                <a:cs typeface="Optima"/>
              </a:rPr>
              <a:t>e</a:t>
            </a:r>
            <a:r>
              <a:rPr lang="fr-FR" sz="1200" dirty="0" smtClean="0">
                <a:latin typeface="Optima"/>
                <a:cs typeface="Optima"/>
              </a:rPr>
              <a:t>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256" name="ZoneTexte 255"/>
          <p:cNvSpPr txBox="1"/>
          <p:nvPr/>
        </p:nvSpPr>
        <p:spPr>
          <a:xfrm>
            <a:off x="10553053" y="2203458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StateMachine</a:t>
            </a:r>
            <a:endParaRPr lang="fr-FR" sz="1400" dirty="0">
              <a:latin typeface="Optima"/>
              <a:cs typeface="Optima"/>
            </a:endParaRPr>
          </a:p>
        </p:txBody>
      </p:sp>
      <p:sp>
        <p:nvSpPr>
          <p:cNvPr id="257" name="Triangle isocèle 256"/>
          <p:cNvSpPr/>
          <p:nvPr/>
        </p:nvSpPr>
        <p:spPr>
          <a:xfrm rot="10800000">
            <a:off x="9620755" y="3259902"/>
            <a:ext cx="176245" cy="134775"/>
          </a:xfrm>
          <a:prstGeom prst="triangl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8" name="Connecteur droit 257"/>
          <p:cNvCxnSpPr>
            <a:stCxn id="257" idx="3"/>
          </p:cNvCxnSpPr>
          <p:nvPr/>
        </p:nvCxnSpPr>
        <p:spPr>
          <a:xfrm flipV="1">
            <a:off x="9708877" y="2910340"/>
            <a:ext cx="1710" cy="349562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0" name="ZoneTexte 259"/>
          <p:cNvSpPr txBox="1"/>
          <p:nvPr/>
        </p:nvSpPr>
        <p:spPr>
          <a:xfrm>
            <a:off x="8812625" y="3162522"/>
            <a:ext cx="8766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Optima"/>
                <a:cs typeface="Optima"/>
              </a:rPr>
              <a:t>@Extension</a:t>
            </a:r>
            <a:endParaRPr lang="en-US" sz="1100" b="1" dirty="0">
              <a:latin typeface="Optima"/>
              <a:cs typeface="Optima"/>
            </a:endParaRPr>
          </a:p>
        </p:txBody>
      </p:sp>
      <p:sp>
        <p:nvSpPr>
          <p:cNvPr id="261" name="ZoneTexte 260"/>
          <p:cNvSpPr txBox="1"/>
          <p:nvPr/>
        </p:nvSpPr>
        <p:spPr>
          <a:xfrm>
            <a:off x="10225818" y="3168341"/>
            <a:ext cx="9652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Optima"/>
                <a:cs typeface="Optima"/>
              </a:rPr>
              <a:t>@Overriding</a:t>
            </a:r>
            <a:endParaRPr lang="en-US" sz="1100" b="1" dirty="0">
              <a:latin typeface="Optima"/>
              <a:cs typeface="Optima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10447753" y="6995484"/>
            <a:ext cx="1491892" cy="67272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Optima"/>
              <a:cs typeface="Optima"/>
            </a:endParaRPr>
          </a:p>
        </p:txBody>
      </p:sp>
      <p:cxnSp>
        <p:nvCxnSpPr>
          <p:cNvPr id="263" name="Connecteur droit 262"/>
          <p:cNvCxnSpPr/>
          <p:nvPr/>
        </p:nvCxnSpPr>
        <p:spPr>
          <a:xfrm>
            <a:off x="10447753" y="7253422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Connecteur droit 263"/>
          <p:cNvCxnSpPr/>
          <p:nvPr/>
        </p:nvCxnSpPr>
        <p:spPr>
          <a:xfrm>
            <a:off x="10448953" y="7465011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10445171" y="7975413"/>
            <a:ext cx="1491892" cy="728942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Optima"/>
              <a:cs typeface="Optima"/>
            </a:endParaRPr>
          </a:p>
        </p:txBody>
      </p:sp>
      <p:sp>
        <p:nvSpPr>
          <p:cNvPr id="266" name="ZoneTexte 265"/>
          <p:cNvSpPr txBox="1"/>
          <p:nvPr/>
        </p:nvSpPr>
        <p:spPr>
          <a:xfrm>
            <a:off x="10346534" y="7995440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Transition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267" name="Connecteur droit 266"/>
          <p:cNvCxnSpPr/>
          <p:nvPr/>
        </p:nvCxnSpPr>
        <p:spPr>
          <a:xfrm>
            <a:off x="10445171" y="8311067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267"/>
          <p:cNvCxnSpPr/>
          <p:nvPr/>
        </p:nvCxnSpPr>
        <p:spPr>
          <a:xfrm>
            <a:off x="10446371" y="8509823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8988538" y="7049473"/>
            <a:ext cx="979032" cy="67272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Optima"/>
              <a:cs typeface="Optima"/>
            </a:endParaRPr>
          </a:p>
        </p:txBody>
      </p:sp>
      <p:sp>
        <p:nvSpPr>
          <p:cNvPr id="270" name="ZoneTexte 269"/>
          <p:cNvSpPr txBox="1"/>
          <p:nvPr/>
        </p:nvSpPr>
        <p:spPr>
          <a:xfrm>
            <a:off x="8987982" y="7014151"/>
            <a:ext cx="979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State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271" name="Connecteur droit 270"/>
          <p:cNvCxnSpPr/>
          <p:nvPr/>
        </p:nvCxnSpPr>
        <p:spPr>
          <a:xfrm>
            <a:off x="8988538" y="7307411"/>
            <a:ext cx="97847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Connecteur droit 271"/>
          <p:cNvCxnSpPr/>
          <p:nvPr/>
        </p:nvCxnSpPr>
        <p:spPr>
          <a:xfrm>
            <a:off x="8989094" y="7520512"/>
            <a:ext cx="97847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Connecteur droit 272"/>
          <p:cNvCxnSpPr>
            <a:stCxn id="262" idx="2"/>
            <a:endCxn id="265" idx="0"/>
          </p:cNvCxnSpPr>
          <p:nvPr/>
        </p:nvCxnSpPr>
        <p:spPr>
          <a:xfrm flipH="1">
            <a:off x="11191117" y="7668207"/>
            <a:ext cx="2582" cy="307206"/>
          </a:xfrm>
          <a:prstGeom prst="line">
            <a:avLst/>
          </a:prstGeom>
          <a:ln w="3175" cmpd="sng">
            <a:solidFill>
              <a:srgbClr val="000000"/>
            </a:solidFill>
            <a:headEnd type="diamond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Connecteur droit 273"/>
          <p:cNvCxnSpPr>
            <a:stCxn id="290" idx="1"/>
          </p:cNvCxnSpPr>
          <p:nvPr/>
        </p:nvCxnSpPr>
        <p:spPr>
          <a:xfrm flipH="1">
            <a:off x="9967014" y="7349906"/>
            <a:ext cx="452546" cy="0"/>
          </a:xfrm>
          <a:prstGeom prst="line">
            <a:avLst/>
          </a:prstGeom>
          <a:ln w="3175" cmpd="sng">
            <a:solidFill>
              <a:srgbClr val="000000"/>
            </a:solidFill>
            <a:headEnd type="diamond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5" name="ZoneTexte 274"/>
          <p:cNvSpPr txBox="1"/>
          <p:nvPr/>
        </p:nvSpPr>
        <p:spPr>
          <a:xfrm>
            <a:off x="10442654" y="8456114"/>
            <a:ext cx="1171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Optima"/>
                <a:cs typeface="Optima"/>
              </a:rPr>
              <a:t>fire</a:t>
            </a:r>
            <a:r>
              <a:rPr lang="fr-FR" sz="1200" dirty="0" smtClean="0">
                <a:latin typeface="Optima"/>
                <a:cs typeface="Optima"/>
              </a:rPr>
              <a:t>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276" name="ZoneTexte 275"/>
          <p:cNvSpPr txBox="1"/>
          <p:nvPr/>
        </p:nvSpPr>
        <p:spPr>
          <a:xfrm>
            <a:off x="9998963" y="7084347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states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277" name="ZoneTexte 276"/>
          <p:cNvSpPr txBox="1"/>
          <p:nvPr/>
        </p:nvSpPr>
        <p:spPr>
          <a:xfrm>
            <a:off x="10234557" y="7343528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*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278" name="ZoneTexte 277"/>
          <p:cNvSpPr txBox="1"/>
          <p:nvPr/>
        </p:nvSpPr>
        <p:spPr>
          <a:xfrm>
            <a:off x="10967597" y="7781986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*</a:t>
            </a:r>
            <a:endParaRPr lang="fr-FR" sz="1000" dirty="0">
              <a:latin typeface="Optima"/>
              <a:cs typeface="Optima"/>
            </a:endParaRPr>
          </a:p>
        </p:txBody>
      </p:sp>
      <p:cxnSp>
        <p:nvCxnSpPr>
          <p:cNvPr id="279" name="Connecteur droit 278"/>
          <p:cNvCxnSpPr/>
          <p:nvPr/>
        </p:nvCxnSpPr>
        <p:spPr>
          <a:xfrm>
            <a:off x="9585479" y="8249419"/>
            <a:ext cx="857229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ZoneTexte 279"/>
          <p:cNvSpPr txBox="1"/>
          <p:nvPr/>
        </p:nvSpPr>
        <p:spPr>
          <a:xfrm>
            <a:off x="10447816" y="8249419"/>
            <a:ext cx="119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Optima"/>
                <a:cs typeface="Optima"/>
              </a:rPr>
              <a:t>n</a:t>
            </a:r>
            <a:r>
              <a:rPr lang="fr-FR" sz="1200" dirty="0" err="1" smtClean="0">
                <a:latin typeface="Optima"/>
                <a:cs typeface="Optima"/>
              </a:rPr>
              <a:t>ame</a:t>
            </a:r>
            <a:r>
              <a:rPr lang="fr-FR" sz="1200" dirty="0" smtClean="0">
                <a:latin typeface="Optima"/>
                <a:cs typeface="Optima"/>
              </a:rPr>
              <a:t> : </a:t>
            </a:r>
            <a:r>
              <a:rPr lang="fr-FR" sz="1200" b="1" dirty="0" smtClean="0">
                <a:latin typeface="Optima"/>
                <a:cs typeface="Optima"/>
              </a:rPr>
              <a:t>String</a:t>
            </a:r>
            <a:endParaRPr lang="fr-FR" sz="1200" b="1" dirty="0">
              <a:latin typeface="Optima"/>
              <a:cs typeface="Optima"/>
            </a:endParaRPr>
          </a:p>
        </p:txBody>
      </p:sp>
      <p:cxnSp>
        <p:nvCxnSpPr>
          <p:cNvPr id="281" name="Connecteur droit 280"/>
          <p:cNvCxnSpPr/>
          <p:nvPr/>
        </p:nvCxnSpPr>
        <p:spPr>
          <a:xfrm>
            <a:off x="9585479" y="7716298"/>
            <a:ext cx="0" cy="530178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2" name="ZoneTexte 281"/>
          <p:cNvSpPr txBox="1"/>
          <p:nvPr/>
        </p:nvSpPr>
        <p:spPr>
          <a:xfrm>
            <a:off x="9947412" y="8240512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1 </a:t>
            </a:r>
            <a:r>
              <a:rPr lang="fr-FR" sz="1000" dirty="0" err="1" smtClean="0">
                <a:latin typeface="Optima"/>
                <a:cs typeface="Optima"/>
              </a:rPr>
              <a:t>from</a:t>
            </a:r>
            <a:endParaRPr lang="fr-FR" sz="1000" dirty="0">
              <a:latin typeface="Optima"/>
              <a:cs typeface="Optima"/>
            </a:endParaRPr>
          </a:p>
        </p:txBody>
      </p:sp>
      <p:cxnSp>
        <p:nvCxnSpPr>
          <p:cNvPr id="283" name="Connecteur droit 282"/>
          <p:cNvCxnSpPr/>
          <p:nvPr/>
        </p:nvCxnSpPr>
        <p:spPr>
          <a:xfrm>
            <a:off x="9341913" y="8456114"/>
            <a:ext cx="1100741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4" name="ZoneTexte 283"/>
          <p:cNvSpPr txBox="1"/>
          <p:nvPr/>
        </p:nvSpPr>
        <p:spPr>
          <a:xfrm>
            <a:off x="9948086" y="8038926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1 to</a:t>
            </a:r>
            <a:endParaRPr lang="fr-FR" sz="1000" dirty="0">
              <a:latin typeface="Optima"/>
              <a:cs typeface="Optima"/>
            </a:endParaRPr>
          </a:p>
        </p:txBody>
      </p:sp>
      <p:cxnSp>
        <p:nvCxnSpPr>
          <p:cNvPr id="285" name="Connecteur droit 284"/>
          <p:cNvCxnSpPr/>
          <p:nvPr/>
        </p:nvCxnSpPr>
        <p:spPr>
          <a:xfrm>
            <a:off x="9341913" y="7722196"/>
            <a:ext cx="0" cy="733918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" name="ZoneTexte 285"/>
          <p:cNvSpPr txBox="1"/>
          <p:nvPr/>
        </p:nvSpPr>
        <p:spPr>
          <a:xfrm>
            <a:off x="9296557" y="7829624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>
                <a:latin typeface="Optima"/>
                <a:cs typeface="Optima"/>
              </a:rPr>
              <a:t>outgoing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287" name="ZoneTexte 286"/>
          <p:cNvSpPr txBox="1"/>
          <p:nvPr/>
        </p:nvSpPr>
        <p:spPr>
          <a:xfrm>
            <a:off x="9526154" y="7690885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>
                <a:latin typeface="Optima"/>
                <a:cs typeface="Optima"/>
              </a:rPr>
              <a:t>incoming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288" name="ZoneTexte 287"/>
          <p:cNvSpPr txBox="1"/>
          <p:nvPr/>
        </p:nvSpPr>
        <p:spPr>
          <a:xfrm>
            <a:off x="8932903" y="7256324"/>
            <a:ext cx="119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Optima"/>
                <a:cs typeface="Optima"/>
              </a:rPr>
              <a:t>n</a:t>
            </a:r>
            <a:r>
              <a:rPr lang="fr-FR" sz="1200" dirty="0" err="1" smtClean="0">
                <a:latin typeface="Optima"/>
                <a:cs typeface="Optima"/>
              </a:rPr>
              <a:t>ame</a:t>
            </a:r>
            <a:r>
              <a:rPr lang="fr-FR" sz="1200" dirty="0" smtClean="0">
                <a:latin typeface="Optima"/>
                <a:cs typeface="Optima"/>
              </a:rPr>
              <a:t> : </a:t>
            </a:r>
            <a:r>
              <a:rPr lang="fr-FR" sz="1200" b="1" dirty="0" smtClean="0">
                <a:latin typeface="Optima"/>
                <a:cs typeface="Optima"/>
              </a:rPr>
              <a:t>String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289" name="ZoneTexte 288"/>
          <p:cNvSpPr txBox="1"/>
          <p:nvPr/>
        </p:nvSpPr>
        <p:spPr>
          <a:xfrm>
            <a:off x="8945342" y="7463605"/>
            <a:ext cx="95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Optima"/>
                <a:cs typeface="Optima"/>
              </a:rPr>
              <a:t>e</a:t>
            </a:r>
            <a:r>
              <a:rPr lang="fr-FR" sz="1200" dirty="0" smtClean="0">
                <a:latin typeface="Optima"/>
                <a:cs typeface="Optima"/>
              </a:rPr>
              <a:t>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290" name="ZoneTexte 289"/>
          <p:cNvSpPr txBox="1"/>
          <p:nvPr/>
        </p:nvSpPr>
        <p:spPr>
          <a:xfrm>
            <a:off x="10419560" y="7211406"/>
            <a:ext cx="119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Optima"/>
                <a:cs typeface="Optima"/>
              </a:rPr>
              <a:t>n</a:t>
            </a:r>
            <a:r>
              <a:rPr lang="fr-FR" sz="1200" dirty="0" err="1" smtClean="0">
                <a:latin typeface="Optima"/>
                <a:cs typeface="Optima"/>
              </a:rPr>
              <a:t>ame</a:t>
            </a:r>
            <a:r>
              <a:rPr lang="fr-FR" sz="1200" dirty="0" smtClean="0">
                <a:latin typeface="Optima"/>
                <a:cs typeface="Optima"/>
              </a:rPr>
              <a:t> : </a:t>
            </a:r>
            <a:r>
              <a:rPr lang="fr-FR" sz="1200" b="1" dirty="0" smtClean="0">
                <a:latin typeface="Optima"/>
                <a:cs typeface="Optima"/>
              </a:rPr>
              <a:t>String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291" name="ZoneTexte 290"/>
          <p:cNvSpPr txBox="1"/>
          <p:nvPr/>
        </p:nvSpPr>
        <p:spPr>
          <a:xfrm>
            <a:off x="10431999" y="7418687"/>
            <a:ext cx="95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Optima"/>
                <a:cs typeface="Optima"/>
              </a:rPr>
              <a:t>e</a:t>
            </a:r>
            <a:r>
              <a:rPr lang="fr-FR" sz="1200" dirty="0" smtClean="0">
                <a:latin typeface="Optima"/>
                <a:cs typeface="Optima"/>
              </a:rPr>
              <a:t>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292" name="ZoneTexte 291"/>
          <p:cNvSpPr txBox="1"/>
          <p:nvPr/>
        </p:nvSpPr>
        <p:spPr>
          <a:xfrm flipH="1">
            <a:off x="9842226" y="7852302"/>
            <a:ext cx="526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*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293" name="ZoneTexte 292"/>
          <p:cNvSpPr txBox="1"/>
          <p:nvPr/>
        </p:nvSpPr>
        <p:spPr>
          <a:xfrm>
            <a:off x="10108858" y="7710857"/>
            <a:ext cx="317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*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294" name="ZoneTexte 293"/>
          <p:cNvSpPr txBox="1"/>
          <p:nvPr/>
        </p:nvSpPr>
        <p:spPr>
          <a:xfrm>
            <a:off x="10419560" y="6948594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StateMachine</a:t>
            </a:r>
            <a:endParaRPr lang="fr-FR" sz="1400" dirty="0">
              <a:latin typeface="Optima"/>
              <a:cs typeface="Optima"/>
            </a:endParaRPr>
          </a:p>
        </p:txBody>
      </p:sp>
      <p:sp>
        <p:nvSpPr>
          <p:cNvPr id="295" name="ZoneTexte 294"/>
          <p:cNvSpPr txBox="1"/>
          <p:nvPr/>
        </p:nvSpPr>
        <p:spPr>
          <a:xfrm>
            <a:off x="10766837" y="4585143"/>
            <a:ext cx="19586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Optima"/>
                <a:cs typeface="Optima"/>
              </a:rPr>
              <a:t>Extension Point</a:t>
            </a:r>
          </a:p>
          <a:p>
            <a:pPr algn="ctr"/>
            <a:r>
              <a:rPr lang="en-US" sz="1100" i="1" dirty="0" smtClean="0">
                <a:latin typeface="Optima"/>
                <a:cs typeface="Optima"/>
              </a:rPr>
              <a:t>Interface</a:t>
            </a:r>
            <a:endParaRPr lang="en-US" sz="1100" i="1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17769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Rectangle à coins arrondis 376"/>
          <p:cNvSpPr/>
          <p:nvPr/>
        </p:nvSpPr>
        <p:spPr>
          <a:xfrm>
            <a:off x="5418614" y="3169724"/>
            <a:ext cx="4120404" cy="4847099"/>
          </a:xfrm>
          <a:prstGeom prst="roundRect">
            <a:avLst>
              <a:gd name="adj" fmla="val 5747"/>
            </a:avLst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6" name="Rectangle à coins arrondis 375"/>
          <p:cNvSpPr/>
          <p:nvPr/>
        </p:nvSpPr>
        <p:spPr>
          <a:xfrm>
            <a:off x="668005" y="3169725"/>
            <a:ext cx="4680483" cy="4847099"/>
          </a:xfrm>
          <a:prstGeom prst="roundRect">
            <a:avLst>
              <a:gd name="adj" fmla="val 5747"/>
            </a:avLst>
          </a:prstGeom>
          <a:solidFill>
            <a:schemeClr val="accent5">
              <a:lumMod val="50000"/>
              <a:alpha val="10000"/>
            </a:schemeClr>
          </a:solidFill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5" name="Rectangle à coins arrondis 374"/>
          <p:cNvSpPr/>
          <p:nvPr/>
        </p:nvSpPr>
        <p:spPr>
          <a:xfrm>
            <a:off x="9628560" y="3169725"/>
            <a:ext cx="5441959" cy="4847099"/>
          </a:xfrm>
          <a:prstGeom prst="roundRect">
            <a:avLst>
              <a:gd name="adj" fmla="val 5747"/>
            </a:avLst>
          </a:prstGeom>
          <a:solidFill>
            <a:schemeClr val="accent5">
              <a:lumMod val="50000"/>
              <a:alpha val="10000"/>
            </a:schemeClr>
          </a:solidFill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/>
          <p:cNvSpPr/>
          <p:nvPr/>
        </p:nvSpPr>
        <p:spPr>
          <a:xfrm>
            <a:off x="6714559" y="4301632"/>
            <a:ext cx="1491892" cy="60455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6714560" y="4251793"/>
            <a:ext cx="1488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Program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78" name="Connecteur droit 77"/>
          <p:cNvCxnSpPr/>
          <p:nvPr/>
        </p:nvCxnSpPr>
        <p:spPr>
          <a:xfrm>
            <a:off x="6714559" y="4559570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6715759" y="4649239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ZoneTexte 80"/>
          <p:cNvSpPr txBox="1"/>
          <p:nvPr/>
        </p:nvSpPr>
        <p:spPr>
          <a:xfrm>
            <a:off x="6694239" y="4616949"/>
            <a:ext cx="150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</a:t>
            </a:r>
            <a:r>
              <a:rPr lang="fr-FR" sz="1200" dirty="0" err="1" smtClean="0">
                <a:latin typeface="Optima"/>
                <a:cs typeface="Optima"/>
              </a:rPr>
              <a:t>exec</a:t>
            </a:r>
            <a:r>
              <a:rPr lang="fr-FR" sz="1200" dirty="0" smtClean="0">
                <a:latin typeface="Optima"/>
                <a:cs typeface="Optima"/>
              </a:rPr>
              <a:t>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711783" y="5327818"/>
            <a:ext cx="1491892" cy="60455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6669788" y="5278921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 smtClean="0">
                <a:latin typeface="Optima"/>
                <a:cs typeface="Optima"/>
              </a:rPr>
              <a:t>Statement</a:t>
            </a:r>
            <a:endParaRPr lang="fr-FR" sz="1400" i="1" dirty="0">
              <a:latin typeface="Optima"/>
              <a:cs typeface="Optima"/>
            </a:endParaRPr>
          </a:p>
        </p:txBody>
      </p:sp>
      <p:cxnSp>
        <p:nvCxnSpPr>
          <p:cNvPr id="84" name="Connecteur droit 83"/>
          <p:cNvCxnSpPr/>
          <p:nvPr/>
        </p:nvCxnSpPr>
        <p:spPr>
          <a:xfrm>
            <a:off x="6711783" y="5585756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6712983" y="5675425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6705957" y="5647526"/>
            <a:ext cx="150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latin typeface="Optima"/>
                <a:cs typeface="Optima"/>
              </a:rPr>
              <a:t>+eval() : </a:t>
            </a:r>
            <a:r>
              <a:rPr lang="fr-FR" sz="1200" b="1" i="1" dirty="0" err="1" smtClean="0">
                <a:latin typeface="Optima"/>
                <a:cs typeface="Optima"/>
              </a:rPr>
              <a:t>void</a:t>
            </a:r>
            <a:endParaRPr lang="fr-FR" sz="1200" b="1" i="1" dirty="0">
              <a:latin typeface="Optima"/>
              <a:cs typeface="Optima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750928" y="6333674"/>
            <a:ext cx="1047327" cy="63128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5722132" y="6299566"/>
            <a:ext cx="11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Condition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89" name="Connecteur droit 88"/>
          <p:cNvCxnSpPr/>
          <p:nvPr/>
        </p:nvCxnSpPr>
        <p:spPr>
          <a:xfrm>
            <a:off x="5750928" y="6591612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>
            <a:off x="5752128" y="6681281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ZoneTexte 90"/>
          <p:cNvSpPr txBox="1"/>
          <p:nvPr/>
        </p:nvSpPr>
        <p:spPr>
          <a:xfrm>
            <a:off x="5730608" y="6648991"/>
            <a:ext cx="105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932077" y="6327254"/>
            <a:ext cx="1047327" cy="63128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6898497" y="6279617"/>
            <a:ext cx="11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Loop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108" name="Connecteur droit 107"/>
          <p:cNvCxnSpPr/>
          <p:nvPr/>
        </p:nvCxnSpPr>
        <p:spPr>
          <a:xfrm>
            <a:off x="6932077" y="6585192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>
            <a:off x="6933277" y="6674861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ZoneTexte 109"/>
          <p:cNvSpPr txBox="1"/>
          <p:nvPr/>
        </p:nvSpPr>
        <p:spPr>
          <a:xfrm>
            <a:off x="6911757" y="6642571"/>
            <a:ext cx="105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8119769" y="6323514"/>
            <a:ext cx="1047327" cy="63128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8084748" y="6280053"/>
            <a:ext cx="11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VarDecl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113" name="Connecteur droit 112"/>
          <p:cNvCxnSpPr/>
          <p:nvPr/>
        </p:nvCxnSpPr>
        <p:spPr>
          <a:xfrm>
            <a:off x="8119769" y="6581452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8120969" y="6671121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ZoneTexte 114"/>
          <p:cNvSpPr txBox="1"/>
          <p:nvPr/>
        </p:nvSpPr>
        <p:spPr>
          <a:xfrm>
            <a:off x="8099449" y="6638831"/>
            <a:ext cx="105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26" name="Triangle isocèle 125"/>
          <p:cNvSpPr/>
          <p:nvPr/>
        </p:nvSpPr>
        <p:spPr>
          <a:xfrm>
            <a:off x="7369912" y="5940297"/>
            <a:ext cx="176245" cy="134775"/>
          </a:xfrm>
          <a:prstGeom prst="triangl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7" name="Connecteur droit 126"/>
          <p:cNvCxnSpPr/>
          <p:nvPr/>
        </p:nvCxnSpPr>
        <p:spPr>
          <a:xfrm>
            <a:off x="6274592" y="6175611"/>
            <a:ext cx="2401150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>
            <a:stCxn id="87" idx="0"/>
          </p:cNvCxnSpPr>
          <p:nvPr/>
        </p:nvCxnSpPr>
        <p:spPr>
          <a:xfrm flipV="1">
            <a:off x="6274592" y="6175611"/>
            <a:ext cx="0" cy="158063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>
            <a:stCxn id="106" idx="0"/>
            <a:endCxn id="126" idx="3"/>
          </p:cNvCxnSpPr>
          <p:nvPr/>
        </p:nvCxnSpPr>
        <p:spPr>
          <a:xfrm flipV="1">
            <a:off x="7455741" y="6075072"/>
            <a:ext cx="2294" cy="252182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 flipV="1">
            <a:off x="8675742" y="6169785"/>
            <a:ext cx="0" cy="158063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>
            <a:stCxn id="82" idx="0"/>
            <a:endCxn id="76" idx="2"/>
          </p:cNvCxnSpPr>
          <p:nvPr/>
        </p:nvCxnSpPr>
        <p:spPr>
          <a:xfrm flipV="1">
            <a:off x="7457729" y="4906191"/>
            <a:ext cx="2776" cy="421627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1572120" y="3409198"/>
            <a:ext cx="2027116" cy="621321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229" name="ZoneTexte 228"/>
          <p:cNvSpPr txBox="1"/>
          <p:nvPr/>
        </p:nvSpPr>
        <p:spPr>
          <a:xfrm>
            <a:off x="1537098" y="3365737"/>
            <a:ext cx="2161139" cy="31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 smtClean="0">
                <a:latin typeface="Optima"/>
                <a:cs typeface="Optima"/>
              </a:rPr>
              <a:t>StatementListContainer</a:t>
            </a:r>
            <a:endParaRPr lang="fr-FR" sz="1400" i="1" dirty="0">
              <a:latin typeface="Optima"/>
              <a:cs typeface="Optima"/>
            </a:endParaRPr>
          </a:p>
        </p:txBody>
      </p:sp>
      <p:cxnSp>
        <p:nvCxnSpPr>
          <p:cNvPr id="230" name="Connecteur droit 229"/>
          <p:cNvCxnSpPr/>
          <p:nvPr/>
        </p:nvCxnSpPr>
        <p:spPr>
          <a:xfrm>
            <a:off x="1572120" y="3667136"/>
            <a:ext cx="202711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/>
          <p:cNvCxnSpPr/>
          <p:nvPr/>
        </p:nvCxnSpPr>
        <p:spPr>
          <a:xfrm>
            <a:off x="1573320" y="3756805"/>
            <a:ext cx="202711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ZoneTexte 231"/>
          <p:cNvSpPr txBox="1"/>
          <p:nvPr/>
        </p:nvSpPr>
        <p:spPr>
          <a:xfrm>
            <a:off x="1551800" y="3724515"/>
            <a:ext cx="2050152" cy="284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latin typeface="Optima"/>
                <a:cs typeface="Optima"/>
              </a:rPr>
              <a:t>+</a:t>
            </a:r>
            <a:r>
              <a:rPr lang="fr-FR" sz="1200" i="1" dirty="0" err="1" smtClean="0">
                <a:latin typeface="Optima"/>
                <a:cs typeface="Optima"/>
              </a:rPr>
              <a:t>exec</a:t>
            </a:r>
            <a:r>
              <a:rPr lang="fr-FR" sz="1200" i="1" dirty="0" smtClean="0">
                <a:latin typeface="Optima"/>
                <a:cs typeface="Optima"/>
              </a:rPr>
              <a:t>() : </a:t>
            </a:r>
            <a:r>
              <a:rPr lang="fr-FR" sz="1200" b="1" i="1" dirty="0" err="1" smtClean="0">
                <a:latin typeface="Optima"/>
                <a:cs typeface="Optima"/>
              </a:rPr>
              <a:t>void</a:t>
            </a:r>
            <a:endParaRPr lang="fr-FR" sz="1200" b="1" i="1" dirty="0">
              <a:latin typeface="Optima"/>
              <a:cs typeface="Optima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2780359" y="5302896"/>
            <a:ext cx="1491892" cy="60455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239" name="ZoneTexte 238"/>
          <p:cNvSpPr txBox="1"/>
          <p:nvPr/>
        </p:nvSpPr>
        <p:spPr>
          <a:xfrm>
            <a:off x="2738364" y="5253999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 smtClean="0">
                <a:latin typeface="Optima"/>
                <a:cs typeface="Optima"/>
              </a:rPr>
              <a:t>Statement</a:t>
            </a:r>
            <a:endParaRPr lang="fr-FR" sz="1400" i="1" dirty="0">
              <a:latin typeface="Optima"/>
              <a:cs typeface="Optima"/>
            </a:endParaRPr>
          </a:p>
        </p:txBody>
      </p:sp>
      <p:cxnSp>
        <p:nvCxnSpPr>
          <p:cNvPr id="240" name="Connecteur droit 239"/>
          <p:cNvCxnSpPr/>
          <p:nvPr/>
        </p:nvCxnSpPr>
        <p:spPr>
          <a:xfrm>
            <a:off x="2780359" y="5560834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Connecteur droit 240"/>
          <p:cNvCxnSpPr/>
          <p:nvPr/>
        </p:nvCxnSpPr>
        <p:spPr>
          <a:xfrm>
            <a:off x="2781559" y="5650503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2" name="ZoneTexte 241"/>
          <p:cNvSpPr txBox="1"/>
          <p:nvPr/>
        </p:nvSpPr>
        <p:spPr>
          <a:xfrm>
            <a:off x="2774533" y="5622604"/>
            <a:ext cx="150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latin typeface="Optima"/>
                <a:cs typeface="Optima"/>
              </a:rPr>
              <a:t>+eval() : </a:t>
            </a:r>
            <a:r>
              <a:rPr lang="fr-FR" sz="1200" b="1" i="1" dirty="0" err="1" smtClean="0">
                <a:latin typeface="Optima"/>
                <a:cs typeface="Optima"/>
              </a:rPr>
              <a:t>void</a:t>
            </a:r>
            <a:endParaRPr lang="fr-FR" sz="1200" b="1" i="1" dirty="0">
              <a:latin typeface="Optima"/>
              <a:cs typeface="Optima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2566005" y="4317194"/>
            <a:ext cx="1491892" cy="60455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244" name="ZoneTexte 243"/>
          <p:cNvSpPr txBox="1"/>
          <p:nvPr/>
        </p:nvSpPr>
        <p:spPr>
          <a:xfrm>
            <a:off x="2524010" y="4268297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Method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245" name="Connecteur droit 244"/>
          <p:cNvCxnSpPr/>
          <p:nvPr/>
        </p:nvCxnSpPr>
        <p:spPr>
          <a:xfrm>
            <a:off x="2566005" y="4575132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/>
          <p:cNvCxnSpPr/>
          <p:nvPr/>
        </p:nvCxnSpPr>
        <p:spPr>
          <a:xfrm>
            <a:off x="2567205" y="4664801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7" name="ZoneTexte 246"/>
          <p:cNvSpPr txBox="1"/>
          <p:nvPr/>
        </p:nvSpPr>
        <p:spPr>
          <a:xfrm>
            <a:off x="2560179" y="4636902"/>
            <a:ext cx="150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</a:t>
            </a:r>
            <a:r>
              <a:rPr lang="fr-FR" sz="1200" dirty="0" err="1" smtClean="0">
                <a:latin typeface="Optima"/>
                <a:cs typeface="Optima"/>
              </a:rPr>
              <a:t>exec</a:t>
            </a:r>
            <a:r>
              <a:rPr lang="fr-FR" sz="1200" dirty="0" smtClean="0">
                <a:latin typeface="Optima"/>
                <a:cs typeface="Optima"/>
              </a:rPr>
              <a:t>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cxnSp>
        <p:nvCxnSpPr>
          <p:cNvPr id="248" name="Connecteur droit 247"/>
          <p:cNvCxnSpPr/>
          <p:nvPr/>
        </p:nvCxnSpPr>
        <p:spPr>
          <a:xfrm flipV="1">
            <a:off x="1993559" y="4032633"/>
            <a:ext cx="0" cy="1589971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Connecteur droit 249"/>
          <p:cNvCxnSpPr/>
          <p:nvPr/>
        </p:nvCxnSpPr>
        <p:spPr>
          <a:xfrm flipV="1">
            <a:off x="1990783" y="5622604"/>
            <a:ext cx="789576" cy="1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2" name="Triangle isocèle 251"/>
          <p:cNvSpPr/>
          <p:nvPr/>
        </p:nvSpPr>
        <p:spPr>
          <a:xfrm>
            <a:off x="2686188" y="4030519"/>
            <a:ext cx="176245" cy="134775"/>
          </a:xfrm>
          <a:prstGeom prst="triangl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3" name="Connecteur droit 252"/>
          <p:cNvCxnSpPr/>
          <p:nvPr/>
        </p:nvCxnSpPr>
        <p:spPr>
          <a:xfrm flipV="1">
            <a:off x="2777391" y="4165294"/>
            <a:ext cx="0" cy="151643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Connecteur droit 253"/>
          <p:cNvCxnSpPr/>
          <p:nvPr/>
        </p:nvCxnSpPr>
        <p:spPr>
          <a:xfrm>
            <a:off x="1990783" y="5072750"/>
            <a:ext cx="5464958" cy="0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255"/>
          <p:cNvCxnSpPr/>
          <p:nvPr/>
        </p:nvCxnSpPr>
        <p:spPr>
          <a:xfrm>
            <a:off x="3780414" y="4453169"/>
            <a:ext cx="3284586" cy="0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8" name="ZoneTexte 257"/>
          <p:cNvSpPr txBox="1"/>
          <p:nvPr/>
        </p:nvSpPr>
        <p:spPr>
          <a:xfrm>
            <a:off x="1936268" y="5568281"/>
            <a:ext cx="942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Optima"/>
                <a:cs typeface="Optima"/>
              </a:rPr>
              <a:t>statements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259" name="ZoneTexte 258"/>
          <p:cNvSpPr txBox="1"/>
          <p:nvPr/>
        </p:nvSpPr>
        <p:spPr>
          <a:xfrm>
            <a:off x="2248332" y="5355742"/>
            <a:ext cx="57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Optima"/>
                <a:cs typeface="Optima"/>
              </a:rPr>
              <a:t>0 .. *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260" name="ZoneTexte 259"/>
          <p:cNvSpPr txBox="1"/>
          <p:nvPr/>
        </p:nvSpPr>
        <p:spPr>
          <a:xfrm>
            <a:off x="7434571" y="5039328"/>
            <a:ext cx="942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Optima"/>
                <a:cs typeface="Optima"/>
              </a:rPr>
              <a:t>statements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261" name="ZoneTexte 260"/>
          <p:cNvSpPr txBox="1"/>
          <p:nvPr/>
        </p:nvSpPr>
        <p:spPr>
          <a:xfrm>
            <a:off x="6936343" y="5064218"/>
            <a:ext cx="57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Optima"/>
                <a:cs typeface="Optima"/>
              </a:rPr>
              <a:t>0 .. *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4101229" y="6322012"/>
            <a:ext cx="1047327" cy="63128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263" name="ZoneTexte 262"/>
          <p:cNvSpPr txBox="1"/>
          <p:nvPr/>
        </p:nvSpPr>
        <p:spPr>
          <a:xfrm>
            <a:off x="4072433" y="6287904"/>
            <a:ext cx="11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Condition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264" name="Connecteur droit 263"/>
          <p:cNvCxnSpPr/>
          <p:nvPr/>
        </p:nvCxnSpPr>
        <p:spPr>
          <a:xfrm>
            <a:off x="4101229" y="6579950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264"/>
          <p:cNvCxnSpPr/>
          <p:nvPr/>
        </p:nvCxnSpPr>
        <p:spPr>
          <a:xfrm>
            <a:off x="4102429" y="6669619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ZoneTexte 265"/>
          <p:cNvSpPr txBox="1"/>
          <p:nvPr/>
        </p:nvSpPr>
        <p:spPr>
          <a:xfrm>
            <a:off x="4080909" y="6637329"/>
            <a:ext cx="105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cxnSp>
        <p:nvCxnSpPr>
          <p:cNvPr id="267" name="Connecteur droit 266"/>
          <p:cNvCxnSpPr>
            <a:stCxn id="262" idx="0"/>
          </p:cNvCxnSpPr>
          <p:nvPr/>
        </p:nvCxnSpPr>
        <p:spPr>
          <a:xfrm flipV="1">
            <a:off x="4624893" y="6175612"/>
            <a:ext cx="0" cy="14640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8" name="Rectangle 267"/>
          <p:cNvSpPr/>
          <p:nvPr/>
        </p:nvSpPr>
        <p:spPr>
          <a:xfrm>
            <a:off x="2967281" y="6323514"/>
            <a:ext cx="1047327" cy="63128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269" name="ZoneTexte 268"/>
          <p:cNvSpPr txBox="1"/>
          <p:nvPr/>
        </p:nvSpPr>
        <p:spPr>
          <a:xfrm>
            <a:off x="2938485" y="6289406"/>
            <a:ext cx="11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ForLoop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270" name="Connecteur droit 269"/>
          <p:cNvCxnSpPr/>
          <p:nvPr/>
        </p:nvCxnSpPr>
        <p:spPr>
          <a:xfrm>
            <a:off x="2967281" y="6581452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/>
          <p:cNvCxnSpPr/>
          <p:nvPr/>
        </p:nvCxnSpPr>
        <p:spPr>
          <a:xfrm>
            <a:off x="2968481" y="6671121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2" name="ZoneTexte 271"/>
          <p:cNvSpPr txBox="1"/>
          <p:nvPr/>
        </p:nvSpPr>
        <p:spPr>
          <a:xfrm>
            <a:off x="2946961" y="6638831"/>
            <a:ext cx="105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cxnSp>
        <p:nvCxnSpPr>
          <p:cNvPr id="273" name="Connecteur droit 272"/>
          <p:cNvCxnSpPr>
            <a:stCxn id="268" idx="0"/>
            <a:endCxn id="296" idx="3"/>
          </p:cNvCxnSpPr>
          <p:nvPr/>
        </p:nvCxnSpPr>
        <p:spPr>
          <a:xfrm flipV="1">
            <a:off x="3490945" y="6034378"/>
            <a:ext cx="2166" cy="289136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853523" y="6322247"/>
            <a:ext cx="2018527" cy="631672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275" name="ZoneTexte 274"/>
          <p:cNvSpPr txBox="1"/>
          <p:nvPr/>
        </p:nvSpPr>
        <p:spPr>
          <a:xfrm>
            <a:off x="854723" y="6288139"/>
            <a:ext cx="2019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LocalVariableStatement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276" name="Connecteur droit 275"/>
          <p:cNvCxnSpPr/>
          <p:nvPr/>
        </p:nvCxnSpPr>
        <p:spPr>
          <a:xfrm>
            <a:off x="853523" y="6580185"/>
            <a:ext cx="20185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276"/>
          <p:cNvCxnSpPr/>
          <p:nvPr/>
        </p:nvCxnSpPr>
        <p:spPr>
          <a:xfrm>
            <a:off x="854723" y="6669854"/>
            <a:ext cx="20185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8" name="ZoneTexte 277"/>
          <p:cNvSpPr txBox="1"/>
          <p:nvPr/>
        </p:nvSpPr>
        <p:spPr>
          <a:xfrm>
            <a:off x="833203" y="6637564"/>
            <a:ext cx="2041466" cy="285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cxnSp>
        <p:nvCxnSpPr>
          <p:cNvPr id="279" name="Connecteur droit 278"/>
          <p:cNvCxnSpPr>
            <a:stCxn id="274" idx="0"/>
          </p:cNvCxnSpPr>
          <p:nvPr/>
        </p:nvCxnSpPr>
        <p:spPr>
          <a:xfrm flipV="1">
            <a:off x="1862787" y="6173786"/>
            <a:ext cx="0" cy="148461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/>
          <p:nvPr/>
        </p:nvCxnSpPr>
        <p:spPr>
          <a:xfrm flipV="1">
            <a:off x="1862787" y="6173786"/>
            <a:ext cx="2762106" cy="1826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Triangle isocèle 295"/>
          <p:cNvSpPr/>
          <p:nvPr/>
        </p:nvSpPr>
        <p:spPr>
          <a:xfrm>
            <a:off x="3404988" y="5899603"/>
            <a:ext cx="176245" cy="134775"/>
          </a:xfrm>
          <a:prstGeom prst="triangl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1" name="Connecteur droit 300"/>
          <p:cNvCxnSpPr/>
          <p:nvPr/>
        </p:nvCxnSpPr>
        <p:spPr>
          <a:xfrm>
            <a:off x="1773058" y="7319867"/>
            <a:ext cx="6902684" cy="3882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/>
          <p:cNvCxnSpPr/>
          <p:nvPr/>
        </p:nvCxnSpPr>
        <p:spPr>
          <a:xfrm flipV="1">
            <a:off x="4015808" y="5446321"/>
            <a:ext cx="3017243" cy="11127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/>
          <p:cNvCxnSpPr>
            <a:stCxn id="262" idx="2"/>
          </p:cNvCxnSpPr>
          <p:nvPr/>
        </p:nvCxnSpPr>
        <p:spPr>
          <a:xfrm>
            <a:off x="4624893" y="6953292"/>
            <a:ext cx="0" cy="177925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/>
          <p:cNvCxnSpPr/>
          <p:nvPr/>
        </p:nvCxnSpPr>
        <p:spPr>
          <a:xfrm>
            <a:off x="8672474" y="6958534"/>
            <a:ext cx="3268" cy="366575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/>
          <p:cNvCxnSpPr/>
          <p:nvPr/>
        </p:nvCxnSpPr>
        <p:spPr>
          <a:xfrm>
            <a:off x="3490945" y="7223602"/>
            <a:ext cx="3969560" cy="3881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/>
          <p:cNvCxnSpPr/>
          <p:nvPr/>
        </p:nvCxnSpPr>
        <p:spPr>
          <a:xfrm>
            <a:off x="7452473" y="6950725"/>
            <a:ext cx="0" cy="276758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>
            <a:off x="3490945" y="6946844"/>
            <a:ext cx="0" cy="276758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171"/>
          <p:cNvCxnSpPr/>
          <p:nvPr/>
        </p:nvCxnSpPr>
        <p:spPr>
          <a:xfrm>
            <a:off x="4624893" y="7131217"/>
            <a:ext cx="1649699" cy="0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/>
          <p:cNvCxnSpPr/>
          <p:nvPr/>
        </p:nvCxnSpPr>
        <p:spPr>
          <a:xfrm>
            <a:off x="6265958" y="6958675"/>
            <a:ext cx="0" cy="172542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/>
          <p:nvPr/>
        </p:nvCxnSpPr>
        <p:spPr>
          <a:xfrm>
            <a:off x="1773058" y="6949162"/>
            <a:ext cx="0" cy="370705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10976113" y="3339477"/>
            <a:ext cx="1491892" cy="60455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176" name="ZoneTexte 175"/>
          <p:cNvSpPr txBox="1"/>
          <p:nvPr/>
        </p:nvSpPr>
        <p:spPr>
          <a:xfrm>
            <a:off x="10934118" y="3290580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 smtClean="0">
                <a:latin typeface="Optima"/>
                <a:cs typeface="Optima"/>
              </a:rPr>
              <a:t>Statement</a:t>
            </a:r>
            <a:endParaRPr lang="fr-FR" sz="1400" i="1" dirty="0">
              <a:latin typeface="Optima"/>
              <a:cs typeface="Optima"/>
            </a:endParaRPr>
          </a:p>
        </p:txBody>
      </p:sp>
      <p:cxnSp>
        <p:nvCxnSpPr>
          <p:cNvPr id="186" name="Connecteur droit 185"/>
          <p:cNvCxnSpPr/>
          <p:nvPr/>
        </p:nvCxnSpPr>
        <p:spPr>
          <a:xfrm>
            <a:off x="10976113" y="3597415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/>
          <p:cNvCxnSpPr/>
          <p:nvPr/>
        </p:nvCxnSpPr>
        <p:spPr>
          <a:xfrm>
            <a:off x="10977313" y="3687084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ZoneTexte 192"/>
          <p:cNvSpPr txBox="1"/>
          <p:nvPr/>
        </p:nvSpPr>
        <p:spPr>
          <a:xfrm>
            <a:off x="10970287" y="3659185"/>
            <a:ext cx="150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latin typeface="Optima"/>
                <a:cs typeface="Optima"/>
              </a:rPr>
              <a:t>+eval() : </a:t>
            </a:r>
            <a:r>
              <a:rPr lang="fr-FR" sz="1200" b="1" i="1" dirty="0" err="1" smtClean="0">
                <a:latin typeface="Optima"/>
                <a:cs typeface="Optima"/>
              </a:rPr>
              <a:t>void</a:t>
            </a:r>
            <a:endParaRPr lang="fr-FR" sz="1200" b="1" i="1" dirty="0">
              <a:latin typeface="Optima"/>
              <a:cs typeface="Optima"/>
            </a:endParaRPr>
          </a:p>
        </p:txBody>
      </p:sp>
      <p:sp>
        <p:nvSpPr>
          <p:cNvPr id="194" name="Triangle isocèle 193"/>
          <p:cNvSpPr/>
          <p:nvPr/>
        </p:nvSpPr>
        <p:spPr>
          <a:xfrm>
            <a:off x="11628289" y="3936184"/>
            <a:ext cx="176245" cy="134775"/>
          </a:xfrm>
          <a:prstGeom prst="triangl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Rectangle 194"/>
          <p:cNvSpPr/>
          <p:nvPr/>
        </p:nvSpPr>
        <p:spPr>
          <a:xfrm>
            <a:off x="9735396" y="4313551"/>
            <a:ext cx="1047327" cy="113277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201" name="ZoneTexte 200"/>
          <p:cNvSpPr txBox="1"/>
          <p:nvPr/>
        </p:nvSpPr>
        <p:spPr>
          <a:xfrm>
            <a:off x="9700375" y="4270090"/>
            <a:ext cx="11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Block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202" name="Connecteur droit 201"/>
          <p:cNvCxnSpPr/>
          <p:nvPr/>
        </p:nvCxnSpPr>
        <p:spPr>
          <a:xfrm>
            <a:off x="9735396" y="4571489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 droit 202"/>
          <p:cNvCxnSpPr/>
          <p:nvPr/>
        </p:nvCxnSpPr>
        <p:spPr>
          <a:xfrm>
            <a:off x="9736596" y="4661158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ZoneTexte 203"/>
          <p:cNvSpPr txBox="1"/>
          <p:nvPr/>
        </p:nvSpPr>
        <p:spPr>
          <a:xfrm>
            <a:off x="9715076" y="4628868"/>
            <a:ext cx="105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13863783" y="4304427"/>
            <a:ext cx="1047327" cy="63128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209" name="ZoneTexte 208"/>
          <p:cNvSpPr txBox="1"/>
          <p:nvPr/>
        </p:nvSpPr>
        <p:spPr>
          <a:xfrm>
            <a:off x="13821447" y="4270631"/>
            <a:ext cx="11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IfStatement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210" name="Connecteur droit 209"/>
          <p:cNvCxnSpPr/>
          <p:nvPr/>
        </p:nvCxnSpPr>
        <p:spPr>
          <a:xfrm>
            <a:off x="13863783" y="4562365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Connecteur droit 210"/>
          <p:cNvCxnSpPr/>
          <p:nvPr/>
        </p:nvCxnSpPr>
        <p:spPr>
          <a:xfrm>
            <a:off x="13864983" y="4652034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ZoneTexte 212"/>
          <p:cNvSpPr txBox="1"/>
          <p:nvPr/>
        </p:nvSpPr>
        <p:spPr>
          <a:xfrm>
            <a:off x="13843463" y="4619744"/>
            <a:ext cx="105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cxnSp>
        <p:nvCxnSpPr>
          <p:cNvPr id="216" name="Connecteur droit 215"/>
          <p:cNvCxnSpPr/>
          <p:nvPr/>
        </p:nvCxnSpPr>
        <p:spPr>
          <a:xfrm>
            <a:off x="9983832" y="3797685"/>
            <a:ext cx="0" cy="515867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Connecteur droit 219"/>
          <p:cNvCxnSpPr>
            <a:endCxn id="193" idx="1"/>
          </p:cNvCxnSpPr>
          <p:nvPr/>
        </p:nvCxnSpPr>
        <p:spPr>
          <a:xfrm>
            <a:off x="9983832" y="3797685"/>
            <a:ext cx="986455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220"/>
          <p:cNvCxnSpPr/>
          <p:nvPr/>
        </p:nvCxnSpPr>
        <p:spPr>
          <a:xfrm>
            <a:off x="7875392" y="4453169"/>
            <a:ext cx="2108440" cy="0"/>
          </a:xfrm>
          <a:prstGeom prst="line">
            <a:avLst/>
          </a:prstGeom>
          <a:ln w="3175" cmpd="sng">
            <a:solidFill>
              <a:srgbClr val="953735"/>
            </a:solidFill>
            <a:prstDash val="lgDashDotDot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Connecteur droit 226"/>
          <p:cNvCxnSpPr/>
          <p:nvPr/>
        </p:nvCxnSpPr>
        <p:spPr>
          <a:xfrm>
            <a:off x="7970986" y="5446321"/>
            <a:ext cx="1114317" cy="0"/>
          </a:xfrm>
          <a:prstGeom prst="line">
            <a:avLst/>
          </a:prstGeom>
          <a:ln w="19050" cmpd="sng">
            <a:solidFill>
              <a:srgbClr val="953735"/>
            </a:solidFill>
            <a:prstDash val="lgDashDotDot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Connecteur droit 232"/>
          <p:cNvCxnSpPr/>
          <p:nvPr/>
        </p:nvCxnSpPr>
        <p:spPr>
          <a:xfrm flipV="1">
            <a:off x="9085303" y="3494562"/>
            <a:ext cx="0" cy="1962886"/>
          </a:xfrm>
          <a:prstGeom prst="line">
            <a:avLst/>
          </a:prstGeom>
          <a:ln w="19050" cmpd="sng">
            <a:solidFill>
              <a:srgbClr val="953735"/>
            </a:solidFill>
            <a:prstDash val="lgDashDotDot"/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/>
          <p:nvPr/>
        </p:nvCxnSpPr>
        <p:spPr>
          <a:xfrm flipH="1" flipV="1">
            <a:off x="9085304" y="3494562"/>
            <a:ext cx="2203474" cy="7900"/>
          </a:xfrm>
          <a:prstGeom prst="line">
            <a:avLst/>
          </a:prstGeom>
          <a:ln w="19050" cmpd="sng">
            <a:solidFill>
              <a:srgbClr val="953735"/>
            </a:solidFill>
            <a:prstDash val="lgDashDotDot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ctangle 234"/>
          <p:cNvSpPr/>
          <p:nvPr/>
        </p:nvSpPr>
        <p:spPr>
          <a:xfrm>
            <a:off x="12654735" y="4307053"/>
            <a:ext cx="1121396" cy="63128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236" name="ZoneTexte 235"/>
          <p:cNvSpPr txBox="1"/>
          <p:nvPr/>
        </p:nvSpPr>
        <p:spPr>
          <a:xfrm>
            <a:off x="12619714" y="4263592"/>
            <a:ext cx="1195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ForStatement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237" name="Connecteur droit 236"/>
          <p:cNvCxnSpPr/>
          <p:nvPr/>
        </p:nvCxnSpPr>
        <p:spPr>
          <a:xfrm>
            <a:off x="12654735" y="4564991"/>
            <a:ext cx="112139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248"/>
          <p:cNvCxnSpPr/>
          <p:nvPr/>
        </p:nvCxnSpPr>
        <p:spPr>
          <a:xfrm>
            <a:off x="12655935" y="4654660"/>
            <a:ext cx="112139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ZoneTexte 250"/>
          <p:cNvSpPr txBox="1"/>
          <p:nvPr/>
        </p:nvSpPr>
        <p:spPr>
          <a:xfrm>
            <a:off x="12634415" y="4622370"/>
            <a:ext cx="1134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10864833" y="4304926"/>
            <a:ext cx="1704314" cy="63128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284" name="ZoneTexte 283"/>
          <p:cNvSpPr txBox="1"/>
          <p:nvPr/>
        </p:nvSpPr>
        <p:spPr>
          <a:xfrm>
            <a:off x="10811655" y="4278940"/>
            <a:ext cx="181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VariableDeclaration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285" name="Connecteur droit 284"/>
          <p:cNvCxnSpPr/>
          <p:nvPr/>
        </p:nvCxnSpPr>
        <p:spPr>
          <a:xfrm>
            <a:off x="10864833" y="4562864"/>
            <a:ext cx="1704314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cteur droit 285"/>
          <p:cNvCxnSpPr/>
          <p:nvPr/>
        </p:nvCxnSpPr>
        <p:spPr>
          <a:xfrm>
            <a:off x="10866033" y="4652533"/>
            <a:ext cx="1704314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7" name="ZoneTexte 286"/>
          <p:cNvSpPr txBox="1"/>
          <p:nvPr/>
        </p:nvSpPr>
        <p:spPr>
          <a:xfrm>
            <a:off x="10844512" y="4620243"/>
            <a:ext cx="1723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cxnSp>
        <p:nvCxnSpPr>
          <p:cNvPr id="288" name="Connecteur droit 287"/>
          <p:cNvCxnSpPr>
            <a:stCxn id="283" idx="0"/>
            <a:endCxn id="194" idx="3"/>
          </p:cNvCxnSpPr>
          <p:nvPr/>
        </p:nvCxnSpPr>
        <p:spPr>
          <a:xfrm flipH="1" flipV="1">
            <a:off x="11716412" y="4070959"/>
            <a:ext cx="578" cy="233967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Connecteur droit 288"/>
          <p:cNvCxnSpPr/>
          <p:nvPr/>
        </p:nvCxnSpPr>
        <p:spPr>
          <a:xfrm flipV="1">
            <a:off x="13226463" y="4188870"/>
            <a:ext cx="0" cy="121349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/>
          <p:cNvCxnSpPr>
            <a:stCxn id="208" idx="0"/>
          </p:cNvCxnSpPr>
          <p:nvPr/>
        </p:nvCxnSpPr>
        <p:spPr>
          <a:xfrm flipV="1">
            <a:off x="14387447" y="4187452"/>
            <a:ext cx="0" cy="116975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Connecteur droit 290"/>
          <p:cNvCxnSpPr/>
          <p:nvPr/>
        </p:nvCxnSpPr>
        <p:spPr>
          <a:xfrm flipV="1">
            <a:off x="10231419" y="4188870"/>
            <a:ext cx="0" cy="124682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droit 291"/>
          <p:cNvCxnSpPr/>
          <p:nvPr/>
        </p:nvCxnSpPr>
        <p:spPr>
          <a:xfrm flipV="1">
            <a:off x="10231419" y="4187452"/>
            <a:ext cx="4156028" cy="1418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/>
          <p:nvPr/>
        </p:nvCxnSpPr>
        <p:spPr>
          <a:xfrm>
            <a:off x="8925194" y="7651209"/>
            <a:ext cx="2783120" cy="0"/>
          </a:xfrm>
          <a:prstGeom prst="line">
            <a:avLst/>
          </a:prstGeom>
          <a:ln w="3175" cmpd="sng">
            <a:solidFill>
              <a:schemeClr val="accent2">
                <a:lumMod val="75000"/>
              </a:schemeClr>
            </a:solidFill>
            <a:prstDash val="lgDashDotDot"/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/>
          <p:nvPr/>
        </p:nvCxnSpPr>
        <p:spPr>
          <a:xfrm>
            <a:off x="8921562" y="6958675"/>
            <a:ext cx="3632" cy="692534"/>
          </a:xfrm>
          <a:prstGeom prst="line">
            <a:avLst/>
          </a:prstGeom>
          <a:ln w="3175" cmpd="sng">
            <a:solidFill>
              <a:schemeClr val="accent2">
                <a:lumMod val="75000"/>
              </a:schemeClr>
            </a:solidFill>
            <a:prstDash val="lgDashDotDot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>
            <a:stCxn id="208" idx="2"/>
          </p:cNvCxnSpPr>
          <p:nvPr/>
        </p:nvCxnSpPr>
        <p:spPr>
          <a:xfrm>
            <a:off x="14387447" y="4935707"/>
            <a:ext cx="10450" cy="2918148"/>
          </a:xfrm>
          <a:prstGeom prst="line">
            <a:avLst/>
          </a:prstGeom>
          <a:ln w="3175" cmpd="sng">
            <a:solidFill>
              <a:srgbClr val="953735"/>
            </a:solidFill>
            <a:prstDash val="lgDashDotDot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 droit 319"/>
          <p:cNvCxnSpPr>
            <a:stCxn id="283" idx="2"/>
          </p:cNvCxnSpPr>
          <p:nvPr/>
        </p:nvCxnSpPr>
        <p:spPr>
          <a:xfrm>
            <a:off x="11716990" y="4936206"/>
            <a:ext cx="0" cy="2715003"/>
          </a:xfrm>
          <a:prstGeom prst="line">
            <a:avLst/>
          </a:prstGeom>
          <a:ln w="3175" cmpd="sng">
            <a:solidFill>
              <a:schemeClr val="accent2">
                <a:lumMod val="75000"/>
              </a:schemeClr>
            </a:solidFill>
            <a:prstDash val="lgDashDotDot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Connecteur droit 320"/>
          <p:cNvCxnSpPr/>
          <p:nvPr/>
        </p:nvCxnSpPr>
        <p:spPr>
          <a:xfrm>
            <a:off x="7747165" y="7756195"/>
            <a:ext cx="5468268" cy="0"/>
          </a:xfrm>
          <a:prstGeom prst="line">
            <a:avLst/>
          </a:prstGeom>
          <a:ln w="3175" cmpd="sng">
            <a:solidFill>
              <a:srgbClr val="953735"/>
            </a:solidFill>
            <a:prstDash val="lgDashDotDot"/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Connecteur droit 321"/>
          <p:cNvCxnSpPr/>
          <p:nvPr/>
        </p:nvCxnSpPr>
        <p:spPr>
          <a:xfrm>
            <a:off x="7747165" y="6958534"/>
            <a:ext cx="0" cy="797661"/>
          </a:xfrm>
          <a:prstGeom prst="line">
            <a:avLst/>
          </a:prstGeom>
          <a:ln w="3175" cmpd="sng">
            <a:solidFill>
              <a:srgbClr val="953735"/>
            </a:solidFill>
            <a:prstDash val="lgDashDotDot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Connecteur droit 322"/>
          <p:cNvCxnSpPr>
            <a:stCxn id="235" idx="2"/>
          </p:cNvCxnSpPr>
          <p:nvPr/>
        </p:nvCxnSpPr>
        <p:spPr>
          <a:xfrm>
            <a:off x="13215433" y="4938333"/>
            <a:ext cx="0" cy="2817862"/>
          </a:xfrm>
          <a:prstGeom prst="line">
            <a:avLst/>
          </a:prstGeom>
          <a:ln w="3175" cmpd="sng">
            <a:solidFill>
              <a:srgbClr val="953735"/>
            </a:solidFill>
            <a:prstDash val="lgDashDotDot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4" name="Connecteur droit 323"/>
          <p:cNvCxnSpPr/>
          <p:nvPr/>
        </p:nvCxnSpPr>
        <p:spPr>
          <a:xfrm>
            <a:off x="6552330" y="7853855"/>
            <a:ext cx="7845567" cy="0"/>
          </a:xfrm>
          <a:prstGeom prst="line">
            <a:avLst/>
          </a:prstGeom>
          <a:ln w="3175" cmpd="sng">
            <a:solidFill>
              <a:srgbClr val="953735"/>
            </a:solidFill>
            <a:prstDash val="lgDashDotDot"/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/>
          <p:cNvCxnSpPr/>
          <p:nvPr/>
        </p:nvCxnSpPr>
        <p:spPr>
          <a:xfrm>
            <a:off x="6545501" y="6958534"/>
            <a:ext cx="0" cy="895321"/>
          </a:xfrm>
          <a:prstGeom prst="line">
            <a:avLst/>
          </a:prstGeom>
          <a:ln w="3175" cmpd="sng">
            <a:solidFill>
              <a:srgbClr val="953735"/>
            </a:solidFill>
            <a:prstDash val="lgDashDotDot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Connecteur droit 331"/>
          <p:cNvCxnSpPr/>
          <p:nvPr/>
        </p:nvCxnSpPr>
        <p:spPr>
          <a:xfrm flipV="1">
            <a:off x="7460505" y="5067233"/>
            <a:ext cx="1707791" cy="5517"/>
          </a:xfrm>
          <a:prstGeom prst="line">
            <a:avLst/>
          </a:prstGeom>
          <a:ln w="9525" cmpd="sng">
            <a:solidFill>
              <a:srgbClr val="953735"/>
            </a:solidFill>
            <a:prstDash val="lgDashDotDot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Connecteur droit 351"/>
          <p:cNvCxnSpPr/>
          <p:nvPr/>
        </p:nvCxnSpPr>
        <p:spPr>
          <a:xfrm>
            <a:off x="9180142" y="4009194"/>
            <a:ext cx="803690" cy="0"/>
          </a:xfrm>
          <a:prstGeom prst="line">
            <a:avLst/>
          </a:prstGeom>
          <a:ln w="9525" cmpd="sng">
            <a:solidFill>
              <a:srgbClr val="953735"/>
            </a:solidFill>
            <a:prstDash val="lgDashDotDot"/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Connecteur droit 354"/>
          <p:cNvCxnSpPr/>
          <p:nvPr/>
        </p:nvCxnSpPr>
        <p:spPr>
          <a:xfrm>
            <a:off x="9180142" y="4009194"/>
            <a:ext cx="0" cy="1063556"/>
          </a:xfrm>
          <a:prstGeom prst="line">
            <a:avLst/>
          </a:prstGeom>
          <a:ln w="9525" cmpd="sng">
            <a:solidFill>
              <a:srgbClr val="953735"/>
            </a:solidFill>
            <a:prstDash val="lgDashDotDot"/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8" name="ZoneTexte 377"/>
          <p:cNvSpPr txBox="1"/>
          <p:nvPr/>
        </p:nvSpPr>
        <p:spPr>
          <a:xfrm>
            <a:off x="10124846" y="3762904"/>
            <a:ext cx="942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Optima"/>
                <a:cs typeface="Optima"/>
              </a:rPr>
              <a:t>statements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379" name="ZoneTexte 378"/>
          <p:cNvSpPr txBox="1"/>
          <p:nvPr/>
        </p:nvSpPr>
        <p:spPr>
          <a:xfrm>
            <a:off x="10411603" y="3532025"/>
            <a:ext cx="57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Optima"/>
                <a:cs typeface="Optima"/>
              </a:rPr>
              <a:t>0 .. *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380" name="Rectangle 379"/>
          <p:cNvSpPr/>
          <p:nvPr/>
        </p:nvSpPr>
        <p:spPr>
          <a:xfrm>
            <a:off x="6705952" y="3502462"/>
            <a:ext cx="2240115" cy="60455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381" name="ZoneTexte 380"/>
          <p:cNvSpPr txBox="1"/>
          <p:nvPr/>
        </p:nvSpPr>
        <p:spPr>
          <a:xfrm>
            <a:off x="6707154" y="3462856"/>
            <a:ext cx="2244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Constraint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382" name="Connecteur droit 381"/>
          <p:cNvCxnSpPr/>
          <p:nvPr/>
        </p:nvCxnSpPr>
        <p:spPr>
          <a:xfrm>
            <a:off x="6705954" y="3760400"/>
            <a:ext cx="2240115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Connecteur droit 382"/>
          <p:cNvCxnSpPr/>
          <p:nvPr/>
        </p:nvCxnSpPr>
        <p:spPr>
          <a:xfrm>
            <a:off x="6707154" y="3850069"/>
            <a:ext cx="2240115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4" name="ZoneTexte 383"/>
          <p:cNvSpPr txBox="1"/>
          <p:nvPr/>
        </p:nvSpPr>
        <p:spPr>
          <a:xfrm>
            <a:off x="6685633" y="3817779"/>
            <a:ext cx="2265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</a:t>
            </a:r>
            <a:r>
              <a:rPr lang="fr-FR" sz="1200" dirty="0" err="1" smtClean="0">
                <a:latin typeface="Optima"/>
                <a:cs typeface="Optima"/>
              </a:rPr>
              <a:t>context</a:t>
            </a:r>
            <a:r>
              <a:rPr lang="fr-FR" sz="1200" dirty="0" smtClean="0">
                <a:latin typeface="Optima"/>
                <a:cs typeface="Optima"/>
              </a:rPr>
              <a:t> : </a:t>
            </a:r>
            <a:r>
              <a:rPr lang="fr-FR" sz="1200" dirty="0" err="1" smtClean="0">
                <a:latin typeface="Optima"/>
                <a:cs typeface="Optima"/>
              </a:rPr>
              <a:t>Map</a:t>
            </a:r>
            <a:r>
              <a:rPr lang="fr-FR" sz="1200" dirty="0" smtClean="0">
                <a:latin typeface="Optima"/>
                <a:cs typeface="Optima"/>
              </a:rPr>
              <a:t>) : </a:t>
            </a:r>
            <a:r>
              <a:rPr lang="fr-FR" sz="1200" b="1" dirty="0" err="1" smtClean="0">
                <a:latin typeface="Optima"/>
                <a:cs typeface="Optima"/>
              </a:rPr>
              <a:t>boolean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417" name="ZoneTexte 416"/>
          <p:cNvSpPr txBox="1"/>
          <p:nvPr/>
        </p:nvSpPr>
        <p:spPr>
          <a:xfrm>
            <a:off x="559001" y="2819614"/>
            <a:ext cx="224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Optima"/>
                <a:cs typeface="Optima"/>
              </a:rPr>
              <a:t>Provided Interface: </a:t>
            </a:r>
            <a:r>
              <a:rPr lang="fr-FR" sz="1800" b="1" dirty="0" smtClean="0">
                <a:latin typeface="Optima"/>
                <a:cs typeface="Optima"/>
              </a:rPr>
              <a:t>Java</a:t>
            </a:r>
            <a:endParaRPr lang="fr-FR" sz="1800" b="1" dirty="0">
              <a:latin typeface="Optima"/>
              <a:cs typeface="Optima"/>
            </a:endParaRPr>
          </a:p>
        </p:txBody>
      </p:sp>
      <p:sp>
        <p:nvSpPr>
          <p:cNvPr id="418" name="ZoneTexte 417"/>
          <p:cNvSpPr txBox="1"/>
          <p:nvPr/>
        </p:nvSpPr>
        <p:spPr>
          <a:xfrm>
            <a:off x="9464263" y="2861947"/>
            <a:ext cx="224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Optima"/>
                <a:cs typeface="Optima"/>
              </a:rPr>
              <a:t>Provided Interface: </a:t>
            </a:r>
            <a:r>
              <a:rPr lang="fr-FR" sz="1800" b="1" dirty="0" smtClean="0">
                <a:latin typeface="Optima"/>
                <a:cs typeface="Optima"/>
              </a:rPr>
              <a:t>C#</a:t>
            </a:r>
            <a:endParaRPr lang="fr-FR" sz="1800" b="1" dirty="0">
              <a:latin typeface="Optima"/>
              <a:cs typeface="Optima"/>
            </a:endParaRPr>
          </a:p>
        </p:txBody>
      </p:sp>
      <p:sp>
        <p:nvSpPr>
          <p:cNvPr id="419" name="ZoneTexte 418"/>
          <p:cNvSpPr txBox="1"/>
          <p:nvPr/>
        </p:nvSpPr>
        <p:spPr>
          <a:xfrm>
            <a:off x="6172712" y="7974626"/>
            <a:ext cx="257558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Optima"/>
                <a:cs typeface="Optima"/>
              </a:rPr>
              <a:t>Required Interface: </a:t>
            </a:r>
          </a:p>
          <a:p>
            <a:pPr algn="ctr"/>
            <a:r>
              <a:rPr lang="en-US" sz="1800" b="1" dirty="0" smtClean="0">
                <a:latin typeface="Optima"/>
                <a:cs typeface="Optima"/>
              </a:rPr>
              <a:t>Finite State Machines</a:t>
            </a:r>
            <a:endParaRPr lang="en-US" sz="1800" b="1" dirty="0">
              <a:latin typeface="Optima"/>
              <a:cs typeface="Optima"/>
            </a:endParaRPr>
          </a:p>
        </p:txBody>
      </p:sp>
      <p:cxnSp>
        <p:nvCxnSpPr>
          <p:cNvPr id="420" name="Connecteur droit 419"/>
          <p:cNvCxnSpPr/>
          <p:nvPr/>
        </p:nvCxnSpPr>
        <p:spPr>
          <a:xfrm>
            <a:off x="1970110" y="8086272"/>
            <a:ext cx="1788313" cy="0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2" name="ZoneTexte 421"/>
          <p:cNvSpPr txBox="1"/>
          <p:nvPr/>
        </p:nvSpPr>
        <p:spPr>
          <a:xfrm>
            <a:off x="1425491" y="8066733"/>
            <a:ext cx="2907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latin typeface="Optima"/>
                <a:cs typeface="Optima"/>
              </a:rPr>
              <a:t>Binding</a:t>
            </a:r>
            <a:r>
              <a:rPr lang="fr-FR" sz="1600" b="1" dirty="0" smtClean="0">
                <a:latin typeface="Optima"/>
                <a:cs typeface="Optima"/>
              </a:rPr>
              <a:t> </a:t>
            </a:r>
          </a:p>
          <a:p>
            <a:pPr algn="ctr"/>
            <a:r>
              <a:rPr lang="fr-FR" sz="1400" dirty="0" smtClean="0">
                <a:latin typeface="Optima"/>
                <a:cs typeface="Optima"/>
              </a:rPr>
              <a:t>Java &lt;-&gt; </a:t>
            </a:r>
            <a:r>
              <a:rPr lang="fr-FR" sz="1400" dirty="0" err="1" smtClean="0">
                <a:latin typeface="Optima"/>
                <a:cs typeface="Optima"/>
              </a:rPr>
              <a:t>FiniteStateMachines</a:t>
            </a:r>
            <a:endParaRPr lang="fr-FR" sz="1800" dirty="0">
              <a:latin typeface="Optima"/>
              <a:cs typeface="Optima"/>
            </a:endParaRPr>
          </a:p>
        </p:txBody>
      </p:sp>
      <p:sp>
        <p:nvSpPr>
          <p:cNvPr id="424" name="ZoneTexte 423"/>
          <p:cNvSpPr txBox="1"/>
          <p:nvPr/>
        </p:nvSpPr>
        <p:spPr>
          <a:xfrm>
            <a:off x="10956265" y="8066733"/>
            <a:ext cx="2907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latin typeface="Optima"/>
                <a:cs typeface="Optima"/>
              </a:rPr>
              <a:t>Binding</a:t>
            </a:r>
            <a:r>
              <a:rPr lang="fr-FR" sz="1600" b="1" dirty="0" smtClean="0">
                <a:latin typeface="Optima"/>
                <a:cs typeface="Optima"/>
              </a:rPr>
              <a:t> </a:t>
            </a:r>
          </a:p>
          <a:p>
            <a:pPr algn="ctr"/>
            <a:r>
              <a:rPr lang="fr-FR" sz="1400" dirty="0" smtClean="0">
                <a:latin typeface="Optima"/>
                <a:cs typeface="Optima"/>
              </a:rPr>
              <a:t>C# &lt;-&gt; </a:t>
            </a:r>
            <a:r>
              <a:rPr lang="fr-FR" sz="1400" dirty="0" err="1" smtClean="0">
                <a:latin typeface="Optima"/>
                <a:cs typeface="Optima"/>
              </a:rPr>
              <a:t>FiniteStateMachines</a:t>
            </a:r>
            <a:endParaRPr lang="fr-FR" sz="1800" dirty="0">
              <a:latin typeface="Optima"/>
              <a:cs typeface="Optima"/>
            </a:endParaRPr>
          </a:p>
        </p:txBody>
      </p:sp>
      <p:cxnSp>
        <p:nvCxnSpPr>
          <p:cNvPr id="425" name="Connecteur droit 424"/>
          <p:cNvCxnSpPr/>
          <p:nvPr/>
        </p:nvCxnSpPr>
        <p:spPr>
          <a:xfrm>
            <a:off x="11501466" y="8086272"/>
            <a:ext cx="1689395" cy="0"/>
          </a:xfrm>
          <a:prstGeom prst="line">
            <a:avLst/>
          </a:prstGeom>
          <a:ln w="3175" cmpd="sng">
            <a:solidFill>
              <a:srgbClr val="953735"/>
            </a:solidFill>
            <a:prstDash val="lgDashDotDot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535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1699311" y="3133525"/>
            <a:ext cx="71362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0" dirty="0" smtClean="0">
                <a:latin typeface="Goudy Old Style"/>
                <a:cs typeface="Goudy Old Style"/>
              </a:rPr>
              <a:t>(        )</a:t>
            </a:r>
            <a:endParaRPr lang="fr-FR" sz="16000" dirty="0">
              <a:latin typeface="Goudy Old Style"/>
              <a:cs typeface="Goudy Old Style"/>
            </a:endParaRPr>
          </a:p>
        </p:txBody>
      </p:sp>
      <p:grpSp>
        <p:nvGrpSpPr>
          <p:cNvPr id="7" name="Grouper 6"/>
          <p:cNvGrpSpPr/>
          <p:nvPr/>
        </p:nvGrpSpPr>
        <p:grpSpPr>
          <a:xfrm>
            <a:off x="864644" y="4327377"/>
            <a:ext cx="768486" cy="572544"/>
            <a:chOff x="1515676" y="3773636"/>
            <a:chExt cx="925522" cy="572544"/>
          </a:xfrm>
        </p:grpSpPr>
        <p:sp>
          <p:nvSpPr>
            <p:cNvPr id="5" name="Rectangle 4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EEECE1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Didot"/>
                <a:cs typeface="Didot"/>
              </a:endParaRPr>
            </a:p>
          </p:txBody>
        </p:sp>
        <p:sp>
          <p:nvSpPr>
            <p:cNvPr id="4" name="ZoneTexte 3"/>
            <p:cNvSpPr txBox="1"/>
            <p:nvPr/>
          </p:nvSpPr>
          <p:spPr>
            <a:xfrm>
              <a:off x="1515677" y="3913413"/>
              <a:ext cx="9255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latin typeface="Optima"/>
                  <a:cs typeface="Optima"/>
                </a:rPr>
                <a:t>CSS</a:t>
              </a:r>
              <a:endParaRPr lang="fr-FR" sz="1400" dirty="0">
                <a:latin typeface="Optima"/>
                <a:cs typeface="Optima"/>
              </a:endParaRPr>
            </a:p>
          </p:txBody>
        </p:sp>
      </p:grpSp>
      <p:grpSp>
        <p:nvGrpSpPr>
          <p:cNvPr id="8" name="Grouper 7"/>
          <p:cNvGrpSpPr/>
          <p:nvPr/>
        </p:nvGrpSpPr>
        <p:grpSpPr>
          <a:xfrm>
            <a:off x="3361759" y="3664214"/>
            <a:ext cx="1264186" cy="572544"/>
            <a:chOff x="1515676" y="3773636"/>
            <a:chExt cx="925522" cy="57254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chemeClr val="bg2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Didot"/>
                <a:cs typeface="Didot"/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1515677" y="3800525"/>
              <a:ext cx="9255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Optima"/>
                  <a:cs typeface="Optima"/>
                </a:rPr>
                <a:t>Finite State Machines</a:t>
              </a:r>
              <a:endParaRPr lang="en-US" sz="1400" dirty="0">
                <a:latin typeface="Optima"/>
                <a:cs typeface="Optima"/>
              </a:endParaRPr>
            </a:p>
          </p:txBody>
        </p:sp>
      </p:grpSp>
      <p:grpSp>
        <p:nvGrpSpPr>
          <p:cNvPr id="11" name="Grouper 10"/>
          <p:cNvGrpSpPr/>
          <p:nvPr/>
        </p:nvGrpSpPr>
        <p:grpSpPr>
          <a:xfrm>
            <a:off x="3367454" y="4831216"/>
            <a:ext cx="1264186" cy="572544"/>
            <a:chOff x="1515676" y="3773636"/>
            <a:chExt cx="925522" cy="572544"/>
          </a:xfrm>
        </p:grpSpPr>
        <p:sp>
          <p:nvSpPr>
            <p:cNvPr id="12" name="Rectangle 11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EEECE1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Didot"/>
                <a:cs typeface="Didot"/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515677" y="3800525"/>
              <a:ext cx="9255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Optima"/>
                  <a:cs typeface="Optima"/>
                </a:rPr>
                <a:t>Composite</a:t>
              </a:r>
            </a:p>
            <a:p>
              <a:pPr algn="ctr"/>
              <a:r>
                <a:rPr lang="en-US" sz="1400" dirty="0" smtClean="0">
                  <a:latin typeface="Optima"/>
                  <a:cs typeface="Optima"/>
                </a:rPr>
                <a:t>States</a:t>
              </a:r>
              <a:endParaRPr lang="en-US" sz="1400" dirty="0">
                <a:latin typeface="Optima"/>
                <a:cs typeface="Optima"/>
              </a:endParaRPr>
            </a:p>
          </p:txBody>
        </p:sp>
      </p:grpSp>
      <p:grpSp>
        <p:nvGrpSpPr>
          <p:cNvPr id="14" name="Grouper 13"/>
          <p:cNvGrpSpPr/>
          <p:nvPr/>
        </p:nvGrpSpPr>
        <p:grpSpPr>
          <a:xfrm>
            <a:off x="5880031" y="3664214"/>
            <a:ext cx="1264186" cy="572544"/>
            <a:chOff x="1515676" y="3773636"/>
            <a:chExt cx="925522" cy="572544"/>
          </a:xfrm>
        </p:grpSpPr>
        <p:sp>
          <p:nvSpPr>
            <p:cNvPr id="15" name="Rectangle 14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chemeClr val="bg2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Didot"/>
                <a:cs typeface="Didot"/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515677" y="3800525"/>
              <a:ext cx="9255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Optima"/>
                  <a:cs typeface="Optima"/>
                </a:rPr>
                <a:t>Constraints Language</a:t>
              </a:r>
              <a:endParaRPr lang="en-US" sz="1400" dirty="0">
                <a:latin typeface="Optima"/>
                <a:cs typeface="Optima"/>
              </a:endParaRPr>
            </a:p>
          </p:txBody>
        </p:sp>
      </p:grpSp>
      <p:cxnSp>
        <p:nvCxnSpPr>
          <p:cNvPr id="19" name="Connecteur droit avec flèche 18"/>
          <p:cNvCxnSpPr>
            <a:stCxn id="12" idx="0"/>
            <a:endCxn id="9" idx="2"/>
          </p:cNvCxnSpPr>
          <p:nvPr/>
        </p:nvCxnSpPr>
        <p:spPr>
          <a:xfrm flipH="1" flipV="1">
            <a:off x="3993852" y="4236758"/>
            <a:ext cx="5695" cy="59445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3986171" y="4213059"/>
            <a:ext cx="570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Wingdings 3" charset="2"/>
                <a:cs typeface="Wingdings 3" charset="2"/>
              </a:rPr>
              <a:t>r</a:t>
            </a:r>
            <a:endParaRPr lang="fr-FR" sz="2000" dirty="0">
              <a:latin typeface="Wingdings 3" charset="2"/>
              <a:cs typeface="Wingdings 3" charset="2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3998409" y="4479566"/>
            <a:ext cx="10061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latin typeface="Optima"/>
                <a:cs typeface="Optima"/>
              </a:rPr>
              <a:t>extension</a:t>
            </a:r>
            <a:endParaRPr lang="fr-FR" sz="1500" b="1" dirty="0">
              <a:latin typeface="Optima"/>
              <a:cs typeface="Optima"/>
            </a:endParaRPr>
          </a:p>
        </p:txBody>
      </p:sp>
      <p:cxnSp>
        <p:nvCxnSpPr>
          <p:cNvPr id="28" name="Connecteur droit avec flèche 27"/>
          <p:cNvCxnSpPr>
            <a:stCxn id="10" idx="3"/>
            <a:endCxn id="16" idx="1"/>
          </p:cNvCxnSpPr>
          <p:nvPr/>
        </p:nvCxnSpPr>
        <p:spPr>
          <a:xfrm>
            <a:off x="4625945" y="3952713"/>
            <a:ext cx="1254087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4674613" y="3942948"/>
            <a:ext cx="11554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Optima"/>
                <a:cs typeface="Optima"/>
              </a:rPr>
              <a:t>aggregation</a:t>
            </a:r>
            <a:endParaRPr lang="en-US" sz="1500" b="1" dirty="0">
              <a:latin typeface="Optima"/>
              <a:cs typeface="Optima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30358" y="3540728"/>
            <a:ext cx="4102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latin typeface="Wingdings 3" charset="2"/>
                <a:cs typeface="Wingdings 3" charset="2"/>
              </a:rPr>
              <a:t>u</a:t>
            </a:r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1687171" y="4613649"/>
            <a:ext cx="1014159" cy="33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1673661" y="4601715"/>
            <a:ext cx="11554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Optima"/>
                <a:cs typeface="Optima"/>
              </a:rPr>
              <a:t>unification</a:t>
            </a:r>
            <a:endParaRPr lang="en-US" sz="1500" b="1" dirty="0">
              <a:latin typeface="Optima"/>
              <a:cs typeface="Optima"/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1905067" y="4208382"/>
            <a:ext cx="642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Wingdings 3" charset="2"/>
                <a:cs typeface="Wingdings 3" charset="2"/>
              </a:rPr>
              <a:t>tu</a:t>
            </a:r>
            <a:endParaRPr lang="fr-FR" sz="2000" dirty="0">
              <a:latin typeface="Wingdings 3" charset="2"/>
              <a:cs typeface="Wingdings 3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55222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Rectangle 413"/>
          <p:cNvSpPr/>
          <p:nvPr/>
        </p:nvSpPr>
        <p:spPr>
          <a:xfrm>
            <a:off x="985062" y="6601104"/>
            <a:ext cx="14196809" cy="945718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>
            <a:outerShdw blurRad="95250" dist="38100" dir="8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5062" y="1149904"/>
            <a:ext cx="14196809" cy="5231402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>
            <a:outerShdw blurRad="95250" dist="38100" dir="8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9304503" y="1226366"/>
            <a:ext cx="5794238" cy="3880905"/>
          </a:xfrm>
          <a:prstGeom prst="roundRect">
            <a:avLst>
              <a:gd name="adj" fmla="val 5747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1056449" y="1226365"/>
            <a:ext cx="8183248" cy="3866585"/>
          </a:xfrm>
          <a:prstGeom prst="roundRect">
            <a:avLst>
              <a:gd name="adj" fmla="val 5747"/>
            </a:avLst>
          </a:prstGeom>
          <a:solidFill>
            <a:srgbClr val="FFFBD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>
            <a:stCxn id="15" idx="2"/>
            <a:endCxn id="218" idx="0"/>
          </p:cNvCxnSpPr>
          <p:nvPr/>
        </p:nvCxnSpPr>
        <p:spPr>
          <a:xfrm flipH="1">
            <a:off x="5266763" y="1547670"/>
            <a:ext cx="4037740" cy="22091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298578" y="2009569"/>
            <a:ext cx="2075210" cy="203482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Operational Semantics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05351" y="1338479"/>
            <a:ext cx="1998304" cy="209191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 dirty="0">
              <a:solidFill>
                <a:schemeClr val="tx1"/>
              </a:solidFill>
              <a:latin typeface="Didot"/>
              <a:cs typeface="Didot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8318885" y="1347360"/>
            <a:ext cx="198477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100" b="1" i="1" dirty="0" smtClean="0">
                <a:latin typeface="Optima"/>
                <a:cs typeface="Optima"/>
              </a:rPr>
              <a:t>State Machines</a:t>
            </a:r>
            <a:endParaRPr lang="en-US" sz="1100" b="1" i="1" dirty="0">
              <a:latin typeface="Optima"/>
              <a:cs typeface="Optim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54921" y="2350302"/>
            <a:ext cx="1190116" cy="209191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err="1" smtClean="0">
                <a:solidFill>
                  <a:schemeClr val="tx1"/>
                </a:solidFill>
                <a:latin typeface="Optima"/>
                <a:cs typeface="Optima"/>
              </a:rPr>
              <a:t>TransitionsDef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22" name="Connecteur droit 21"/>
          <p:cNvCxnSpPr>
            <a:stCxn id="18" idx="0"/>
            <a:endCxn id="218" idx="2"/>
          </p:cNvCxnSpPr>
          <p:nvPr/>
        </p:nvCxnSpPr>
        <p:spPr>
          <a:xfrm flipV="1">
            <a:off x="4349979" y="1977776"/>
            <a:ext cx="916784" cy="372526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0682722" y="2571972"/>
            <a:ext cx="1319863" cy="228505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Events Dispatching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409843" y="2574357"/>
            <a:ext cx="1019347" cy="226346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Didot"/>
                <a:cs typeface="Didot"/>
              </a:rPr>
              <a:t>Zero</a:t>
            </a:r>
            <a:r>
              <a:rPr lang="fr-FR" sz="1100" dirty="0" smtClean="0">
                <a:solidFill>
                  <a:schemeClr val="tx1"/>
                </a:solidFill>
                <a:latin typeface="Didot"/>
                <a:cs typeface="Didot"/>
              </a:rPr>
              <a:t>-Time</a:t>
            </a:r>
            <a:endParaRPr lang="fr-FR" sz="1100" dirty="0">
              <a:solidFill>
                <a:schemeClr val="tx1"/>
              </a:solidFill>
              <a:latin typeface="Didot"/>
              <a:cs typeface="Didot"/>
            </a:endParaRPr>
          </a:p>
        </p:txBody>
      </p:sp>
      <p:cxnSp>
        <p:nvCxnSpPr>
          <p:cNvPr id="38" name="Connecteur droit 37"/>
          <p:cNvCxnSpPr>
            <a:stCxn id="15" idx="2"/>
            <a:endCxn id="13" idx="0"/>
          </p:cNvCxnSpPr>
          <p:nvPr/>
        </p:nvCxnSpPr>
        <p:spPr>
          <a:xfrm>
            <a:off x="9304503" y="1547670"/>
            <a:ext cx="3031680" cy="461899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stCxn id="34" idx="0"/>
            <a:endCxn id="13" idx="2"/>
          </p:cNvCxnSpPr>
          <p:nvPr/>
        </p:nvCxnSpPr>
        <p:spPr>
          <a:xfrm flipV="1">
            <a:off x="11342654" y="2213051"/>
            <a:ext cx="993529" cy="35892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36" idx="0"/>
            <a:endCxn id="13" idx="2"/>
          </p:cNvCxnSpPr>
          <p:nvPr/>
        </p:nvCxnSpPr>
        <p:spPr>
          <a:xfrm flipV="1">
            <a:off x="9919517" y="2213051"/>
            <a:ext cx="2416666" cy="361306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112892" y="3105694"/>
            <a:ext cx="904606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Effect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60" name="Connecteur droit 59"/>
          <p:cNvCxnSpPr>
            <a:stCxn id="18" idx="2"/>
            <a:endCxn id="56" idx="0"/>
          </p:cNvCxnSpPr>
          <p:nvPr/>
        </p:nvCxnSpPr>
        <p:spPr>
          <a:xfrm flipH="1">
            <a:off x="1565195" y="2559493"/>
            <a:ext cx="2784784" cy="54620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Ellipse 60"/>
          <p:cNvSpPr/>
          <p:nvPr/>
        </p:nvSpPr>
        <p:spPr>
          <a:xfrm>
            <a:off x="1523682" y="3060119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675482" y="3186508"/>
            <a:ext cx="1319863" cy="228505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 dirty="0">
              <a:solidFill>
                <a:schemeClr val="tx1"/>
              </a:solidFill>
              <a:latin typeface="Didot"/>
              <a:cs typeface="Didot"/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9649562" y="3201997"/>
            <a:ext cx="1380824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100" dirty="0" smtClean="0">
                <a:latin typeface="Optima"/>
                <a:cs typeface="Optima"/>
              </a:rPr>
              <a:t>Run-To-Completion</a:t>
            </a:r>
            <a:endParaRPr lang="en-US" sz="1100" dirty="0">
              <a:latin typeface="Optima"/>
              <a:cs typeface="Optima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627951" y="3478672"/>
            <a:ext cx="1399287" cy="227070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 dirty="0">
              <a:solidFill>
                <a:schemeClr val="tx1"/>
              </a:solidFill>
              <a:latin typeface="Didot"/>
              <a:cs typeface="Didot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10557397" y="3488792"/>
            <a:ext cx="1494601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100" dirty="0" smtClean="0">
                <a:latin typeface="Optima"/>
                <a:cs typeface="Optima"/>
              </a:rPr>
              <a:t>Simultaneous Events</a:t>
            </a:r>
            <a:endParaRPr lang="en-US" sz="1100" dirty="0">
              <a:latin typeface="Optima"/>
              <a:cs typeface="Optima"/>
            </a:endParaRPr>
          </a:p>
        </p:txBody>
      </p:sp>
      <p:cxnSp>
        <p:nvCxnSpPr>
          <p:cNvPr id="68" name="Connecteur droit 67"/>
          <p:cNvCxnSpPr>
            <a:stCxn id="66" idx="0"/>
            <a:endCxn id="34" idx="2"/>
          </p:cNvCxnSpPr>
          <p:nvPr/>
        </p:nvCxnSpPr>
        <p:spPr>
          <a:xfrm flipV="1">
            <a:off x="11327595" y="2800477"/>
            <a:ext cx="15059" cy="67819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stCxn id="64" idx="0"/>
            <a:endCxn id="34" idx="2"/>
          </p:cNvCxnSpPr>
          <p:nvPr/>
        </p:nvCxnSpPr>
        <p:spPr>
          <a:xfrm flipV="1">
            <a:off x="10335414" y="2800477"/>
            <a:ext cx="1007240" cy="38603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Forme libre 73"/>
          <p:cNvSpPr/>
          <p:nvPr/>
        </p:nvSpPr>
        <p:spPr>
          <a:xfrm>
            <a:off x="11192019" y="2864005"/>
            <a:ext cx="150635" cy="128152"/>
          </a:xfrm>
          <a:custGeom>
            <a:avLst/>
            <a:gdLst>
              <a:gd name="connsiteX0" fmla="*/ 0 w 178246"/>
              <a:gd name="connsiteY0" fmla="*/ 0 h 128152"/>
              <a:gd name="connsiteX1" fmla="*/ 35649 w 178246"/>
              <a:gd name="connsiteY1" fmla="*/ 115860 h 128152"/>
              <a:gd name="connsiteX2" fmla="*/ 178246 w 178246"/>
              <a:gd name="connsiteY2" fmla="*/ 124772 h 12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46" h="128152">
                <a:moveTo>
                  <a:pt x="0" y="0"/>
                </a:moveTo>
                <a:cubicBezTo>
                  <a:pt x="2970" y="47532"/>
                  <a:pt x="5941" y="95065"/>
                  <a:pt x="35649" y="115860"/>
                </a:cubicBezTo>
                <a:cubicBezTo>
                  <a:pt x="65357" y="136655"/>
                  <a:pt x="178246" y="124772"/>
                  <a:pt x="178246" y="124772"/>
                </a:cubicBezTo>
              </a:path>
            </a:pathLst>
          </a:cu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/>
          <p:cNvSpPr/>
          <p:nvPr/>
        </p:nvSpPr>
        <p:spPr>
          <a:xfrm>
            <a:off x="3132235" y="3105694"/>
            <a:ext cx="843473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Timed</a:t>
            </a:r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 Transitions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96" name="Connecteur droit 95"/>
          <p:cNvCxnSpPr>
            <a:stCxn id="18" idx="2"/>
            <a:endCxn id="94" idx="0"/>
          </p:cNvCxnSpPr>
          <p:nvPr/>
        </p:nvCxnSpPr>
        <p:spPr>
          <a:xfrm flipH="1">
            <a:off x="2568449" y="2559493"/>
            <a:ext cx="1781530" cy="55245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>
            <a:stCxn id="18" idx="2"/>
            <a:endCxn id="95" idx="0"/>
          </p:cNvCxnSpPr>
          <p:nvPr/>
        </p:nvCxnSpPr>
        <p:spPr>
          <a:xfrm flipH="1">
            <a:off x="3553972" y="2559493"/>
            <a:ext cx="796007" cy="54620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1423423" y="3823867"/>
            <a:ext cx="540502" cy="21035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AND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824144" y="4127984"/>
            <a:ext cx="540502" cy="21035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NOT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105" name="Connecteur droit 104"/>
          <p:cNvCxnSpPr>
            <a:stCxn id="102" idx="0"/>
            <a:endCxn id="94" idx="2"/>
          </p:cNvCxnSpPr>
          <p:nvPr/>
        </p:nvCxnSpPr>
        <p:spPr>
          <a:xfrm flipV="1">
            <a:off x="1693674" y="3439117"/>
            <a:ext cx="874775" cy="38475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03" idx="0"/>
            <a:endCxn id="94" idx="2"/>
          </p:cNvCxnSpPr>
          <p:nvPr/>
        </p:nvCxnSpPr>
        <p:spPr>
          <a:xfrm flipV="1">
            <a:off x="2094395" y="3439117"/>
            <a:ext cx="474054" cy="688867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>
            <a:stCxn id="104" idx="0"/>
            <a:endCxn id="94" idx="2"/>
          </p:cNvCxnSpPr>
          <p:nvPr/>
        </p:nvCxnSpPr>
        <p:spPr>
          <a:xfrm flipV="1">
            <a:off x="2417509" y="3439117"/>
            <a:ext cx="150940" cy="100647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6194169" y="2398501"/>
            <a:ext cx="1190116" cy="209191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err="1" smtClean="0">
                <a:solidFill>
                  <a:schemeClr val="tx1"/>
                </a:solidFill>
                <a:latin typeface="Optima"/>
                <a:cs typeface="Optima"/>
              </a:rPr>
              <a:t>StatesDef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235668" y="3111948"/>
            <a:ext cx="904606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Composite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States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23" name="Ellipse 122"/>
          <p:cNvSpPr/>
          <p:nvPr/>
        </p:nvSpPr>
        <p:spPr>
          <a:xfrm>
            <a:off x="2530649" y="3073791"/>
            <a:ext cx="75600" cy="763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25" name="ZoneTexte 124"/>
          <p:cNvSpPr txBox="1"/>
          <p:nvPr/>
        </p:nvSpPr>
        <p:spPr>
          <a:xfrm>
            <a:off x="2839162" y="295205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126" name="ZoneTexte 125"/>
          <p:cNvSpPr txBox="1"/>
          <p:nvPr/>
        </p:nvSpPr>
        <p:spPr>
          <a:xfrm>
            <a:off x="2843304" y="311896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127" name="ZoneTexte 126"/>
          <p:cNvSpPr txBox="1"/>
          <p:nvPr/>
        </p:nvSpPr>
        <p:spPr>
          <a:xfrm>
            <a:off x="2850153" y="328456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128" name="ZoneTexte 127"/>
          <p:cNvSpPr txBox="1"/>
          <p:nvPr/>
        </p:nvSpPr>
        <p:spPr>
          <a:xfrm>
            <a:off x="1939527" y="310569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129" name="ZoneTexte 128"/>
          <p:cNvSpPr txBox="1"/>
          <p:nvPr/>
        </p:nvSpPr>
        <p:spPr>
          <a:xfrm>
            <a:off x="1891318" y="3696289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130" name="ZoneTexte 129"/>
          <p:cNvSpPr txBox="1"/>
          <p:nvPr/>
        </p:nvSpPr>
        <p:spPr>
          <a:xfrm>
            <a:off x="2211447" y="3892837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131" name="ZoneTexte 130"/>
          <p:cNvSpPr txBox="1"/>
          <p:nvPr/>
        </p:nvSpPr>
        <p:spPr>
          <a:xfrm>
            <a:off x="2625655" y="4404508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132" name="ZoneTexte 131"/>
          <p:cNvSpPr txBox="1"/>
          <p:nvPr/>
        </p:nvSpPr>
        <p:spPr>
          <a:xfrm>
            <a:off x="1896149" y="385341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134" name="ZoneTexte 133"/>
          <p:cNvSpPr txBox="1"/>
          <p:nvPr/>
        </p:nvSpPr>
        <p:spPr>
          <a:xfrm>
            <a:off x="3921540" y="314146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136" name="Ellipse 135"/>
          <p:cNvSpPr/>
          <p:nvPr/>
        </p:nvSpPr>
        <p:spPr>
          <a:xfrm>
            <a:off x="3536686" y="3071151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37" name="Triangle isocèle 136"/>
          <p:cNvSpPr/>
          <p:nvPr/>
        </p:nvSpPr>
        <p:spPr>
          <a:xfrm rot="2346251">
            <a:off x="2346193" y="3420567"/>
            <a:ext cx="276105" cy="25524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Rectangle 138"/>
          <p:cNvSpPr/>
          <p:nvPr/>
        </p:nvSpPr>
        <p:spPr>
          <a:xfrm>
            <a:off x="6236330" y="2947295"/>
            <a:ext cx="1105085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Pseudo-states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738003" y="3886836"/>
            <a:ext cx="515280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Fork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5331196" y="3879367"/>
            <a:ext cx="515280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Join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299252" y="3912054"/>
            <a:ext cx="695358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err="1" smtClean="0">
                <a:solidFill>
                  <a:schemeClr val="tx1"/>
                </a:solidFill>
                <a:latin typeface="Optima"/>
                <a:cs typeface="Optima"/>
              </a:rPr>
              <a:t>History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7855616" y="4006672"/>
            <a:ext cx="795486" cy="321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Choice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776824" y="4567486"/>
            <a:ext cx="668174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Deep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652064" y="4559097"/>
            <a:ext cx="751136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Shallow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155" name="Connecteur droit 154"/>
          <p:cNvCxnSpPr>
            <a:stCxn id="141" idx="0"/>
            <a:endCxn id="139" idx="2"/>
          </p:cNvCxnSpPr>
          <p:nvPr/>
        </p:nvCxnSpPr>
        <p:spPr>
          <a:xfrm flipV="1">
            <a:off x="4995643" y="3274464"/>
            <a:ext cx="1793230" cy="612372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>
            <a:stCxn id="142" idx="0"/>
            <a:endCxn id="139" idx="2"/>
          </p:cNvCxnSpPr>
          <p:nvPr/>
        </p:nvCxnSpPr>
        <p:spPr>
          <a:xfrm flipV="1">
            <a:off x="5588836" y="3274464"/>
            <a:ext cx="1200037" cy="604903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/>
          <p:cNvCxnSpPr>
            <a:stCxn id="146" idx="0"/>
            <a:endCxn id="139" idx="2"/>
          </p:cNvCxnSpPr>
          <p:nvPr/>
        </p:nvCxnSpPr>
        <p:spPr>
          <a:xfrm flipV="1">
            <a:off x="6646931" y="3274464"/>
            <a:ext cx="141942" cy="63759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/>
          <p:cNvCxnSpPr>
            <a:stCxn id="147" idx="0"/>
            <a:endCxn id="139" idx="2"/>
          </p:cNvCxnSpPr>
          <p:nvPr/>
        </p:nvCxnSpPr>
        <p:spPr>
          <a:xfrm flipH="1" flipV="1">
            <a:off x="6788873" y="3274464"/>
            <a:ext cx="1234943" cy="1225392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>
            <a:stCxn id="148" idx="0"/>
            <a:endCxn id="139" idx="2"/>
          </p:cNvCxnSpPr>
          <p:nvPr/>
        </p:nvCxnSpPr>
        <p:spPr>
          <a:xfrm flipH="1" flipV="1">
            <a:off x="6788873" y="3274464"/>
            <a:ext cx="1464486" cy="732208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Triangle isocèle 172"/>
          <p:cNvSpPr/>
          <p:nvPr/>
        </p:nvSpPr>
        <p:spPr>
          <a:xfrm rot="287797">
            <a:off x="6159470" y="3270392"/>
            <a:ext cx="1255945" cy="2652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ZoneTexte 176"/>
          <p:cNvSpPr txBox="1"/>
          <p:nvPr/>
        </p:nvSpPr>
        <p:spPr>
          <a:xfrm>
            <a:off x="4541739" y="4174190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4852217" y="417277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179" name="ZoneTexte 178"/>
          <p:cNvSpPr txBox="1"/>
          <p:nvPr/>
        </p:nvSpPr>
        <p:spPr>
          <a:xfrm>
            <a:off x="4694545" y="4170198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183" name="ZoneTexte 182"/>
          <p:cNvSpPr txBox="1"/>
          <p:nvPr/>
        </p:nvSpPr>
        <p:spPr>
          <a:xfrm>
            <a:off x="5131405" y="417224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184" name="ZoneTexte 183"/>
          <p:cNvSpPr txBox="1"/>
          <p:nvPr/>
        </p:nvSpPr>
        <p:spPr>
          <a:xfrm>
            <a:off x="5441883" y="4170830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5284211" y="4168253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cxnSp>
        <p:nvCxnSpPr>
          <p:cNvPr id="186" name="Connecteur droit 185"/>
          <p:cNvCxnSpPr>
            <a:stCxn id="114" idx="2"/>
            <a:endCxn id="115" idx="0"/>
          </p:cNvCxnSpPr>
          <p:nvPr/>
        </p:nvCxnSpPr>
        <p:spPr>
          <a:xfrm flipH="1">
            <a:off x="4687971" y="2607692"/>
            <a:ext cx="2101256" cy="504256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>
            <a:stCxn id="114" idx="2"/>
            <a:endCxn id="139" idx="0"/>
          </p:cNvCxnSpPr>
          <p:nvPr/>
        </p:nvCxnSpPr>
        <p:spPr>
          <a:xfrm flipH="1">
            <a:off x="6788873" y="2607692"/>
            <a:ext cx="354" cy="339603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Ellipse 193"/>
          <p:cNvSpPr/>
          <p:nvPr/>
        </p:nvSpPr>
        <p:spPr>
          <a:xfrm>
            <a:off x="6739557" y="2897455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96" name="Ellipse 195"/>
          <p:cNvSpPr/>
          <p:nvPr/>
        </p:nvSpPr>
        <p:spPr>
          <a:xfrm>
            <a:off x="4668537" y="3080809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cxnSp>
        <p:nvCxnSpPr>
          <p:cNvPr id="197" name="Connecteur droit 196"/>
          <p:cNvCxnSpPr>
            <a:stCxn id="151" idx="0"/>
            <a:endCxn id="146" idx="2"/>
          </p:cNvCxnSpPr>
          <p:nvPr/>
        </p:nvCxnSpPr>
        <p:spPr>
          <a:xfrm flipH="1" flipV="1">
            <a:off x="6646931" y="4239223"/>
            <a:ext cx="380701" cy="319874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199"/>
          <p:cNvCxnSpPr>
            <a:stCxn id="150" idx="0"/>
            <a:endCxn id="146" idx="2"/>
          </p:cNvCxnSpPr>
          <p:nvPr/>
        </p:nvCxnSpPr>
        <p:spPr>
          <a:xfrm flipV="1">
            <a:off x="6110911" y="4239223"/>
            <a:ext cx="536020" cy="328263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Triangle isocèle 202"/>
          <p:cNvSpPr/>
          <p:nvPr/>
        </p:nvSpPr>
        <p:spPr>
          <a:xfrm>
            <a:off x="6436775" y="4230281"/>
            <a:ext cx="373465" cy="14956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" name="ZoneTexte 203"/>
          <p:cNvSpPr txBox="1"/>
          <p:nvPr/>
        </p:nvSpPr>
        <p:spPr>
          <a:xfrm>
            <a:off x="5624329" y="484586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05" name="ZoneTexte 204"/>
          <p:cNvSpPr txBox="1"/>
          <p:nvPr/>
        </p:nvSpPr>
        <p:spPr>
          <a:xfrm>
            <a:off x="5915343" y="484847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206" name="ZoneTexte 205"/>
          <p:cNvSpPr txBox="1"/>
          <p:nvPr/>
        </p:nvSpPr>
        <p:spPr>
          <a:xfrm>
            <a:off x="5777135" y="484881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07" name="ZoneTexte 206"/>
          <p:cNvSpPr txBox="1"/>
          <p:nvPr/>
        </p:nvSpPr>
        <p:spPr>
          <a:xfrm>
            <a:off x="7009681" y="483035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08" name="ZoneTexte 207"/>
          <p:cNvSpPr txBox="1"/>
          <p:nvPr/>
        </p:nvSpPr>
        <p:spPr>
          <a:xfrm>
            <a:off x="7174176" y="4836758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09" name="ZoneTexte 208"/>
          <p:cNvSpPr txBox="1"/>
          <p:nvPr/>
        </p:nvSpPr>
        <p:spPr>
          <a:xfrm>
            <a:off x="7769306" y="479235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10" name="ZoneTexte 209"/>
          <p:cNvSpPr txBox="1"/>
          <p:nvPr/>
        </p:nvSpPr>
        <p:spPr>
          <a:xfrm>
            <a:off x="8078848" y="4788000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211" name="ZoneTexte 210"/>
          <p:cNvSpPr txBox="1"/>
          <p:nvPr/>
        </p:nvSpPr>
        <p:spPr>
          <a:xfrm>
            <a:off x="7931842" y="478421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12" name="ZoneTexte 211"/>
          <p:cNvSpPr txBox="1"/>
          <p:nvPr/>
        </p:nvSpPr>
        <p:spPr>
          <a:xfrm>
            <a:off x="8586409" y="3936217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13" name="ZoneTexte 212"/>
          <p:cNvSpPr txBox="1"/>
          <p:nvPr/>
        </p:nvSpPr>
        <p:spPr>
          <a:xfrm>
            <a:off x="8589595" y="408803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4671705" y="1768585"/>
            <a:ext cx="1190116" cy="209191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Abstract Syntax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220" name="Connecteur droit 219"/>
          <p:cNvCxnSpPr>
            <a:stCxn id="114" idx="0"/>
            <a:endCxn id="218" idx="2"/>
          </p:cNvCxnSpPr>
          <p:nvPr/>
        </p:nvCxnSpPr>
        <p:spPr>
          <a:xfrm flipH="1" flipV="1">
            <a:off x="5266763" y="1977776"/>
            <a:ext cx="1522464" cy="42072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ZoneTexte 222"/>
          <p:cNvSpPr txBox="1"/>
          <p:nvPr/>
        </p:nvSpPr>
        <p:spPr>
          <a:xfrm>
            <a:off x="5079274" y="292601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5083416" y="3092930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25" name="ZoneTexte 224"/>
          <p:cNvSpPr txBox="1"/>
          <p:nvPr/>
        </p:nvSpPr>
        <p:spPr>
          <a:xfrm>
            <a:off x="5090265" y="325852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12304307" y="2564512"/>
            <a:ext cx="1019347" cy="36150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err="1" smtClean="0">
                <a:solidFill>
                  <a:schemeClr val="tx1"/>
                </a:solidFill>
                <a:latin typeface="Optima"/>
                <a:cs typeface="Optima"/>
              </a:rPr>
              <a:t>Effect</a:t>
            </a:r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 Schedule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11995093" y="3908415"/>
            <a:ext cx="881915" cy="228505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Sequential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2785723" y="4228529"/>
            <a:ext cx="752579" cy="227070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Parallel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13754916" y="2574357"/>
            <a:ext cx="1019347" cy="36150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Transition </a:t>
            </a:r>
            <a:r>
              <a:rPr lang="fr-FR" sz="1100" i="1" dirty="0" err="1" smtClean="0">
                <a:solidFill>
                  <a:schemeClr val="tx1"/>
                </a:solidFill>
                <a:latin typeface="Optima"/>
                <a:cs typeface="Optima"/>
              </a:rPr>
              <a:t>Priority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239" name="Connecteur droit 238"/>
          <p:cNvCxnSpPr>
            <a:stCxn id="236" idx="0"/>
            <a:endCxn id="233" idx="2"/>
          </p:cNvCxnSpPr>
          <p:nvPr/>
        </p:nvCxnSpPr>
        <p:spPr>
          <a:xfrm flipH="1" flipV="1">
            <a:off x="12813981" y="2926015"/>
            <a:ext cx="348032" cy="1302514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Connecteur droit 241"/>
          <p:cNvCxnSpPr>
            <a:stCxn id="234" idx="0"/>
            <a:endCxn id="233" idx="2"/>
          </p:cNvCxnSpPr>
          <p:nvPr/>
        </p:nvCxnSpPr>
        <p:spPr>
          <a:xfrm flipV="1">
            <a:off x="12436051" y="2926015"/>
            <a:ext cx="377930" cy="98240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" name="Rectangle 244"/>
          <p:cNvSpPr/>
          <p:nvPr/>
        </p:nvSpPr>
        <p:spPr>
          <a:xfrm>
            <a:off x="13431293" y="3308594"/>
            <a:ext cx="881915" cy="228505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Deepest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14221923" y="3628708"/>
            <a:ext cx="752579" cy="227070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Highest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247" name="Connecteur droit 246"/>
          <p:cNvCxnSpPr>
            <a:stCxn id="246" idx="0"/>
            <a:endCxn id="238" idx="2"/>
          </p:cNvCxnSpPr>
          <p:nvPr/>
        </p:nvCxnSpPr>
        <p:spPr>
          <a:xfrm flipH="1" flipV="1">
            <a:off x="14264590" y="2935860"/>
            <a:ext cx="333623" cy="692848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Connecteur droit 249"/>
          <p:cNvCxnSpPr>
            <a:stCxn id="245" idx="0"/>
            <a:endCxn id="238" idx="2"/>
          </p:cNvCxnSpPr>
          <p:nvPr/>
        </p:nvCxnSpPr>
        <p:spPr>
          <a:xfrm flipV="1">
            <a:off x="13872251" y="2935860"/>
            <a:ext cx="392339" cy="372734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/>
          <p:cNvCxnSpPr>
            <a:stCxn id="233" idx="0"/>
            <a:endCxn id="13" idx="2"/>
          </p:cNvCxnSpPr>
          <p:nvPr/>
        </p:nvCxnSpPr>
        <p:spPr>
          <a:xfrm flipH="1" flipV="1">
            <a:off x="12336183" y="2213051"/>
            <a:ext cx="477798" cy="35146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255"/>
          <p:cNvCxnSpPr>
            <a:stCxn id="238" idx="0"/>
            <a:endCxn id="13" idx="2"/>
          </p:cNvCxnSpPr>
          <p:nvPr/>
        </p:nvCxnSpPr>
        <p:spPr>
          <a:xfrm flipH="1" flipV="1">
            <a:off x="12336183" y="2213051"/>
            <a:ext cx="1928407" cy="361306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" name="Forme libre 275"/>
          <p:cNvSpPr/>
          <p:nvPr/>
        </p:nvSpPr>
        <p:spPr>
          <a:xfrm rot="20229065">
            <a:off x="14182656" y="2996999"/>
            <a:ext cx="129809" cy="103562"/>
          </a:xfrm>
          <a:custGeom>
            <a:avLst/>
            <a:gdLst>
              <a:gd name="connsiteX0" fmla="*/ 0 w 178246"/>
              <a:gd name="connsiteY0" fmla="*/ 0 h 128152"/>
              <a:gd name="connsiteX1" fmla="*/ 35649 w 178246"/>
              <a:gd name="connsiteY1" fmla="*/ 115860 h 128152"/>
              <a:gd name="connsiteX2" fmla="*/ 178246 w 178246"/>
              <a:gd name="connsiteY2" fmla="*/ 124772 h 12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46" h="128152">
                <a:moveTo>
                  <a:pt x="0" y="0"/>
                </a:moveTo>
                <a:cubicBezTo>
                  <a:pt x="2970" y="47532"/>
                  <a:pt x="5941" y="95065"/>
                  <a:pt x="35649" y="115860"/>
                </a:cubicBezTo>
                <a:cubicBezTo>
                  <a:pt x="65357" y="136655"/>
                  <a:pt x="178246" y="124772"/>
                  <a:pt x="178246" y="124772"/>
                </a:cubicBezTo>
              </a:path>
            </a:pathLst>
          </a:cu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7" name="Forme libre 276"/>
          <p:cNvSpPr/>
          <p:nvPr/>
        </p:nvSpPr>
        <p:spPr>
          <a:xfrm rot="20229065">
            <a:off x="12744318" y="3128330"/>
            <a:ext cx="129809" cy="103562"/>
          </a:xfrm>
          <a:custGeom>
            <a:avLst/>
            <a:gdLst>
              <a:gd name="connsiteX0" fmla="*/ 0 w 178246"/>
              <a:gd name="connsiteY0" fmla="*/ 0 h 128152"/>
              <a:gd name="connsiteX1" fmla="*/ 35649 w 178246"/>
              <a:gd name="connsiteY1" fmla="*/ 115860 h 128152"/>
              <a:gd name="connsiteX2" fmla="*/ 178246 w 178246"/>
              <a:gd name="connsiteY2" fmla="*/ 124772 h 12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46" h="128152">
                <a:moveTo>
                  <a:pt x="0" y="0"/>
                </a:moveTo>
                <a:cubicBezTo>
                  <a:pt x="2970" y="47532"/>
                  <a:pt x="5941" y="95065"/>
                  <a:pt x="35649" y="115860"/>
                </a:cubicBezTo>
                <a:cubicBezTo>
                  <a:pt x="65357" y="136655"/>
                  <a:pt x="178246" y="124772"/>
                  <a:pt x="178246" y="124772"/>
                </a:cubicBezTo>
              </a:path>
            </a:pathLst>
          </a:cu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8" name="ZoneTexte 277"/>
          <p:cNvSpPr txBox="1"/>
          <p:nvPr/>
        </p:nvSpPr>
        <p:spPr>
          <a:xfrm>
            <a:off x="9780439" y="272913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80" name="ZoneTexte 279"/>
          <p:cNvSpPr txBox="1"/>
          <p:nvPr/>
        </p:nvSpPr>
        <p:spPr>
          <a:xfrm>
            <a:off x="9712137" y="3369249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281" name="ZoneTexte 280"/>
          <p:cNvSpPr txBox="1"/>
          <p:nvPr/>
        </p:nvSpPr>
        <p:spPr>
          <a:xfrm>
            <a:off x="9558377" y="3362683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83" name="ZoneTexte 282"/>
          <p:cNvSpPr txBox="1"/>
          <p:nvPr/>
        </p:nvSpPr>
        <p:spPr>
          <a:xfrm>
            <a:off x="12076922" y="4093063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284" name="ZoneTexte 283"/>
          <p:cNvSpPr txBox="1"/>
          <p:nvPr/>
        </p:nvSpPr>
        <p:spPr>
          <a:xfrm>
            <a:off x="11905668" y="409010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85" name="ZoneTexte 284"/>
          <p:cNvSpPr txBox="1"/>
          <p:nvPr/>
        </p:nvSpPr>
        <p:spPr>
          <a:xfrm>
            <a:off x="12881982" y="440762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87" name="ZoneTexte 286"/>
          <p:cNvSpPr txBox="1"/>
          <p:nvPr/>
        </p:nvSpPr>
        <p:spPr>
          <a:xfrm>
            <a:off x="13827922" y="349596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288" name="ZoneTexte 287"/>
          <p:cNvSpPr txBox="1"/>
          <p:nvPr/>
        </p:nvSpPr>
        <p:spPr>
          <a:xfrm>
            <a:off x="13656139" y="3485383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89" name="ZoneTexte 288"/>
          <p:cNvSpPr txBox="1"/>
          <p:nvPr/>
        </p:nvSpPr>
        <p:spPr>
          <a:xfrm>
            <a:off x="14458149" y="380964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321" name="Ellipse 320"/>
          <p:cNvSpPr/>
          <p:nvPr/>
        </p:nvSpPr>
        <p:spPr>
          <a:xfrm>
            <a:off x="9913691" y="2532701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322" name="Ellipse 321"/>
          <p:cNvSpPr/>
          <p:nvPr/>
        </p:nvSpPr>
        <p:spPr>
          <a:xfrm>
            <a:off x="11310125" y="2536200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323" name="Ellipse 322"/>
          <p:cNvSpPr/>
          <p:nvPr/>
        </p:nvSpPr>
        <p:spPr>
          <a:xfrm>
            <a:off x="12776181" y="2526355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324" name="Ellipse 323"/>
          <p:cNvSpPr/>
          <p:nvPr/>
        </p:nvSpPr>
        <p:spPr>
          <a:xfrm>
            <a:off x="14204677" y="2532701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63" name="Ellipse 162"/>
          <p:cNvSpPr/>
          <p:nvPr/>
        </p:nvSpPr>
        <p:spPr>
          <a:xfrm>
            <a:off x="5295037" y="1741302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65" name="Ellipse 164"/>
          <p:cNvSpPr/>
          <p:nvPr/>
        </p:nvSpPr>
        <p:spPr>
          <a:xfrm>
            <a:off x="12306870" y="1971412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66" name="ZoneTexte 165"/>
          <p:cNvSpPr txBox="1"/>
          <p:nvPr/>
        </p:nvSpPr>
        <p:spPr>
          <a:xfrm>
            <a:off x="10994034" y="366755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grpSp>
        <p:nvGrpSpPr>
          <p:cNvPr id="187" name="Grouper 186"/>
          <p:cNvGrpSpPr/>
          <p:nvPr/>
        </p:nvGrpSpPr>
        <p:grpSpPr>
          <a:xfrm>
            <a:off x="9224581" y="10151598"/>
            <a:ext cx="2798091" cy="1213619"/>
            <a:chOff x="1515676" y="3773636"/>
            <a:chExt cx="925522" cy="572544"/>
          </a:xfrm>
        </p:grpSpPr>
        <p:sp>
          <p:nvSpPr>
            <p:cNvPr id="188" name="Rectangle 187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190" name="ZoneTexte 189"/>
            <p:cNvSpPr txBox="1"/>
            <p:nvPr/>
          </p:nvSpPr>
          <p:spPr>
            <a:xfrm>
              <a:off x="1515677" y="3800525"/>
              <a:ext cx="925521" cy="130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Optima"/>
                  <a:cs typeface="Optima"/>
                </a:rPr>
                <a:t>f</a:t>
              </a:r>
              <a:r>
                <a:rPr lang="en-US" sz="1200" dirty="0" err="1" smtClean="0">
                  <a:latin typeface="Optima"/>
                  <a:cs typeface="Optima"/>
                </a:rPr>
                <a:t>sm.composite.metamodel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cxnSp>
        <p:nvCxnSpPr>
          <p:cNvPr id="195" name="Connecteur droit avec flèche 194"/>
          <p:cNvCxnSpPr/>
          <p:nvPr/>
        </p:nvCxnSpPr>
        <p:spPr>
          <a:xfrm flipV="1">
            <a:off x="8007127" y="8476374"/>
            <a:ext cx="518" cy="676513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ZoneTexte 197"/>
          <p:cNvSpPr txBox="1"/>
          <p:nvPr/>
        </p:nvSpPr>
        <p:spPr>
          <a:xfrm>
            <a:off x="8033231" y="8524703"/>
            <a:ext cx="570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Wingdings 3" charset="2"/>
                <a:cs typeface="Wingdings 3" charset="2"/>
              </a:rPr>
              <a:t>r</a:t>
            </a:r>
            <a:endParaRPr lang="fr-FR" sz="2000" dirty="0">
              <a:latin typeface="Wingdings 3" charset="2"/>
              <a:cs typeface="Wingdings 3" charset="2"/>
            </a:endParaRPr>
          </a:p>
        </p:txBody>
      </p:sp>
      <p:sp>
        <p:nvSpPr>
          <p:cNvPr id="199" name="ZoneTexte 198"/>
          <p:cNvSpPr txBox="1"/>
          <p:nvPr/>
        </p:nvSpPr>
        <p:spPr>
          <a:xfrm>
            <a:off x="8021496" y="8795521"/>
            <a:ext cx="10061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latin typeface="Optima"/>
                <a:cs typeface="Optima"/>
              </a:rPr>
              <a:t>extension</a:t>
            </a:r>
            <a:endParaRPr lang="fr-FR" sz="1500" b="1" dirty="0">
              <a:latin typeface="Optima"/>
              <a:cs typeface="Optima"/>
            </a:endParaRPr>
          </a:p>
        </p:txBody>
      </p:sp>
      <p:cxnSp>
        <p:nvCxnSpPr>
          <p:cNvPr id="201" name="Connecteur droit avec flèche 200"/>
          <p:cNvCxnSpPr/>
          <p:nvPr/>
        </p:nvCxnSpPr>
        <p:spPr>
          <a:xfrm>
            <a:off x="5684258" y="7475706"/>
            <a:ext cx="1339427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ZoneTexte 201"/>
          <p:cNvSpPr txBox="1"/>
          <p:nvPr/>
        </p:nvSpPr>
        <p:spPr>
          <a:xfrm>
            <a:off x="5798539" y="7163504"/>
            <a:ext cx="11554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Optima"/>
                <a:cs typeface="Optima"/>
              </a:rPr>
              <a:t>aggregation</a:t>
            </a:r>
            <a:endParaRPr lang="en-US" sz="1500" b="1" dirty="0">
              <a:latin typeface="Optima"/>
              <a:cs typeface="Optim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92406" y="10587234"/>
            <a:ext cx="2446063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fsm.composite.deepest.aspects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9392406" y="10948687"/>
            <a:ext cx="2446062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fsm.composite.highest.aspects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grpSp>
        <p:nvGrpSpPr>
          <p:cNvPr id="226" name="Grouper 225"/>
          <p:cNvGrpSpPr/>
          <p:nvPr/>
        </p:nvGrpSpPr>
        <p:grpSpPr>
          <a:xfrm>
            <a:off x="9215765" y="8751977"/>
            <a:ext cx="2800125" cy="1213619"/>
            <a:chOff x="1515676" y="3773636"/>
            <a:chExt cx="925522" cy="572544"/>
          </a:xfrm>
        </p:grpSpPr>
        <p:sp>
          <p:nvSpPr>
            <p:cNvPr id="227" name="Rectangle 226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228" name="ZoneTexte 227"/>
            <p:cNvSpPr txBox="1"/>
            <p:nvPr/>
          </p:nvSpPr>
          <p:spPr>
            <a:xfrm>
              <a:off x="1515677" y="3800525"/>
              <a:ext cx="925521" cy="130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Optima"/>
                  <a:cs typeface="Optima"/>
                </a:rPr>
                <a:t>f</a:t>
              </a:r>
              <a:r>
                <a:rPr lang="en-US" sz="1200" dirty="0" err="1" smtClean="0">
                  <a:latin typeface="Optima"/>
                  <a:cs typeface="Optima"/>
                </a:rPr>
                <a:t>sm.effect.metamodel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229" name="Rectangle 228"/>
          <p:cNvSpPr/>
          <p:nvPr/>
        </p:nvSpPr>
        <p:spPr>
          <a:xfrm>
            <a:off x="9383590" y="9187613"/>
            <a:ext cx="2448097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fsm.effect.sequential</a:t>
            </a:r>
            <a:r>
              <a:rPr lang="fr-FR" sz="1200" dirty="0" err="1">
                <a:solidFill>
                  <a:schemeClr val="tx1"/>
                </a:solidFill>
                <a:latin typeface="Optima"/>
                <a:cs typeface="Optima"/>
              </a:rPr>
              <a:t>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9383590" y="9549066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fsm.effect.parallel</a:t>
            </a:r>
            <a:r>
              <a:rPr lang="fr-FR" sz="1200" dirty="0" err="1">
                <a:solidFill>
                  <a:schemeClr val="tx1"/>
                </a:solidFill>
                <a:latin typeface="Optima"/>
                <a:cs typeface="Optima"/>
              </a:rPr>
              <a:t>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grpSp>
        <p:nvGrpSpPr>
          <p:cNvPr id="241" name="Grouper 240"/>
          <p:cNvGrpSpPr/>
          <p:nvPr/>
        </p:nvGrpSpPr>
        <p:grpSpPr>
          <a:xfrm>
            <a:off x="9221226" y="12127174"/>
            <a:ext cx="2798089" cy="775176"/>
            <a:chOff x="1515676" y="3773636"/>
            <a:chExt cx="925522" cy="572544"/>
          </a:xfrm>
        </p:grpSpPr>
        <p:sp>
          <p:nvSpPr>
            <p:cNvPr id="243" name="Rectangle 242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244" name="ZoneTexte 243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fsm.pseudostate.fork.metamodel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cxnSp>
        <p:nvCxnSpPr>
          <p:cNvPr id="301" name="Connecteur droit avec flèche 300"/>
          <p:cNvCxnSpPr>
            <a:endCxn id="188" idx="1"/>
          </p:cNvCxnSpPr>
          <p:nvPr/>
        </p:nvCxnSpPr>
        <p:spPr>
          <a:xfrm>
            <a:off x="8007127" y="10747502"/>
            <a:ext cx="1217454" cy="1090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Connecteur droit avec flèche 318"/>
          <p:cNvCxnSpPr/>
          <p:nvPr/>
        </p:nvCxnSpPr>
        <p:spPr>
          <a:xfrm>
            <a:off x="8008638" y="9439196"/>
            <a:ext cx="1231059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 droit avec flèche 319"/>
          <p:cNvCxnSpPr/>
          <p:nvPr/>
        </p:nvCxnSpPr>
        <p:spPr>
          <a:xfrm>
            <a:off x="8024154" y="12403384"/>
            <a:ext cx="1215543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Connecteur droit avec flèche 324"/>
          <p:cNvCxnSpPr>
            <a:endCxn id="338" idx="1"/>
          </p:cNvCxnSpPr>
          <p:nvPr/>
        </p:nvCxnSpPr>
        <p:spPr>
          <a:xfrm>
            <a:off x="8025190" y="13003948"/>
            <a:ext cx="4104373" cy="2243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Connecteur droit avec flèche 330"/>
          <p:cNvCxnSpPr/>
          <p:nvPr/>
        </p:nvCxnSpPr>
        <p:spPr>
          <a:xfrm>
            <a:off x="4325656" y="12403384"/>
            <a:ext cx="369849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5" name="Rectangle 334"/>
          <p:cNvSpPr/>
          <p:nvPr/>
        </p:nvSpPr>
        <p:spPr>
          <a:xfrm>
            <a:off x="9395855" y="12532765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fsm.pseudostates.fork</a:t>
            </a:r>
            <a:r>
              <a:rPr lang="fr-FR" sz="1200" dirty="0" err="1">
                <a:solidFill>
                  <a:schemeClr val="tx1"/>
                </a:solidFill>
                <a:latin typeface="Optima"/>
                <a:cs typeface="Optima"/>
              </a:rPr>
              <a:t>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grpSp>
        <p:nvGrpSpPr>
          <p:cNvPr id="336" name="Grouper 335"/>
          <p:cNvGrpSpPr/>
          <p:nvPr/>
        </p:nvGrpSpPr>
        <p:grpSpPr>
          <a:xfrm>
            <a:off x="12129560" y="12851475"/>
            <a:ext cx="2772066" cy="775176"/>
            <a:chOff x="1515676" y="3773636"/>
            <a:chExt cx="925522" cy="572544"/>
          </a:xfrm>
        </p:grpSpPr>
        <p:sp>
          <p:nvSpPr>
            <p:cNvPr id="337" name="Rectangle 336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38" name="ZoneTexte 337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fsm.pseudostate.join.metamodel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39" name="Rectangle 338"/>
          <p:cNvSpPr/>
          <p:nvPr/>
        </p:nvSpPr>
        <p:spPr>
          <a:xfrm>
            <a:off x="12304187" y="13257066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fsm.pseudostates.join</a:t>
            </a:r>
            <a:r>
              <a:rPr lang="fr-FR" sz="1200" dirty="0" err="1">
                <a:solidFill>
                  <a:schemeClr val="tx1"/>
                </a:solidFill>
                <a:latin typeface="Optima"/>
                <a:cs typeface="Optima"/>
              </a:rPr>
              <a:t>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grpSp>
        <p:nvGrpSpPr>
          <p:cNvPr id="340" name="Grouper 339"/>
          <p:cNvGrpSpPr/>
          <p:nvPr/>
        </p:nvGrpSpPr>
        <p:grpSpPr>
          <a:xfrm>
            <a:off x="9221229" y="13274859"/>
            <a:ext cx="2798089" cy="775176"/>
            <a:chOff x="1515676" y="3773636"/>
            <a:chExt cx="925522" cy="572544"/>
          </a:xfrm>
        </p:grpSpPr>
        <p:sp>
          <p:nvSpPr>
            <p:cNvPr id="341" name="Rectangle 340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42" name="ZoneTexte 341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fsm.pseudostate.deep.metamodel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43" name="Rectangle 342"/>
          <p:cNvSpPr/>
          <p:nvPr/>
        </p:nvSpPr>
        <p:spPr>
          <a:xfrm>
            <a:off x="9395858" y="13680450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fsm.pseudostates.deep.aspects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344" name="Connecteur droit avec flèche 343"/>
          <p:cNvCxnSpPr>
            <a:endCxn id="341" idx="1"/>
          </p:cNvCxnSpPr>
          <p:nvPr/>
        </p:nvCxnSpPr>
        <p:spPr>
          <a:xfrm flipV="1">
            <a:off x="8013320" y="13662447"/>
            <a:ext cx="1207909" cy="129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5" name="Grouper 344"/>
          <p:cNvGrpSpPr/>
          <p:nvPr/>
        </p:nvGrpSpPr>
        <p:grpSpPr>
          <a:xfrm>
            <a:off x="12136634" y="13773822"/>
            <a:ext cx="2772066" cy="775176"/>
            <a:chOff x="1515676" y="3773636"/>
            <a:chExt cx="925522" cy="572544"/>
          </a:xfrm>
        </p:grpSpPr>
        <p:sp>
          <p:nvSpPr>
            <p:cNvPr id="346" name="Rectangle 345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47" name="ZoneTexte 346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fsm.pseudostate.shallow.metamodel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48" name="Rectangle 347"/>
          <p:cNvSpPr/>
          <p:nvPr/>
        </p:nvSpPr>
        <p:spPr>
          <a:xfrm>
            <a:off x="12311261" y="14179413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fsm.pseudostates.shallow.aspects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349" name="Connecteur droit avec flèche 348"/>
          <p:cNvCxnSpPr>
            <a:endCxn id="346" idx="1"/>
          </p:cNvCxnSpPr>
          <p:nvPr/>
        </p:nvCxnSpPr>
        <p:spPr>
          <a:xfrm flipV="1">
            <a:off x="8007127" y="14161410"/>
            <a:ext cx="4129507" cy="348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0" name="Grouper 349"/>
          <p:cNvGrpSpPr/>
          <p:nvPr/>
        </p:nvGrpSpPr>
        <p:grpSpPr>
          <a:xfrm>
            <a:off x="9247126" y="14355418"/>
            <a:ext cx="2772066" cy="775176"/>
            <a:chOff x="1515676" y="3773636"/>
            <a:chExt cx="925522" cy="572544"/>
          </a:xfrm>
        </p:grpSpPr>
        <p:sp>
          <p:nvSpPr>
            <p:cNvPr id="351" name="Rectangle 350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52" name="ZoneTexte 351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fsm.pseudostate.junction.metamodel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53" name="Rectangle 352"/>
          <p:cNvSpPr/>
          <p:nvPr/>
        </p:nvSpPr>
        <p:spPr>
          <a:xfrm>
            <a:off x="9421753" y="14761009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fsm.pseudostates.shallow</a:t>
            </a:r>
            <a:r>
              <a:rPr lang="fr-FR" sz="1200" dirty="0" err="1">
                <a:solidFill>
                  <a:schemeClr val="tx1"/>
                </a:solidFill>
                <a:latin typeface="Optima"/>
                <a:cs typeface="Optima"/>
              </a:rPr>
              <a:t>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354" name="Connecteur droit avec flèche 353"/>
          <p:cNvCxnSpPr>
            <a:endCxn id="351" idx="1"/>
          </p:cNvCxnSpPr>
          <p:nvPr/>
        </p:nvCxnSpPr>
        <p:spPr>
          <a:xfrm>
            <a:off x="8023816" y="14743006"/>
            <a:ext cx="1223310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7" name="Grouper 366"/>
          <p:cNvGrpSpPr/>
          <p:nvPr/>
        </p:nvGrpSpPr>
        <p:grpSpPr>
          <a:xfrm>
            <a:off x="1571832" y="14128488"/>
            <a:ext cx="2772066" cy="775176"/>
            <a:chOff x="1515676" y="3773636"/>
            <a:chExt cx="925522" cy="572544"/>
          </a:xfrm>
        </p:grpSpPr>
        <p:sp>
          <p:nvSpPr>
            <p:cNvPr id="368" name="Rectangle 367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69" name="ZoneTexte 368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fsm.trigger.and.metamodel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70" name="Rectangle 369"/>
          <p:cNvSpPr/>
          <p:nvPr/>
        </p:nvSpPr>
        <p:spPr>
          <a:xfrm>
            <a:off x="1746459" y="14534079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fsm.trigger.and.aspects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grpSp>
        <p:nvGrpSpPr>
          <p:cNvPr id="375" name="Grouper 374"/>
          <p:cNvGrpSpPr/>
          <p:nvPr/>
        </p:nvGrpSpPr>
        <p:grpSpPr>
          <a:xfrm>
            <a:off x="1790241" y="13038011"/>
            <a:ext cx="2772066" cy="775176"/>
            <a:chOff x="1515676" y="3773636"/>
            <a:chExt cx="925522" cy="572544"/>
          </a:xfrm>
        </p:grpSpPr>
        <p:sp>
          <p:nvSpPr>
            <p:cNvPr id="376" name="Rectangle 375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77" name="ZoneTexte 376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fsm.trigger.not.metamodel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78" name="Rectangle 377"/>
          <p:cNvSpPr/>
          <p:nvPr/>
        </p:nvSpPr>
        <p:spPr>
          <a:xfrm>
            <a:off x="1964868" y="13443602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fsm.trigger.not.aspects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379" name="Connecteur droit avec flèche 378"/>
          <p:cNvCxnSpPr>
            <a:stCxn id="376" idx="3"/>
          </p:cNvCxnSpPr>
          <p:nvPr/>
        </p:nvCxnSpPr>
        <p:spPr>
          <a:xfrm>
            <a:off x="4562304" y="13425599"/>
            <a:ext cx="3444823" cy="1800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Connecteur droit avec flèche 379"/>
          <p:cNvCxnSpPr/>
          <p:nvPr/>
        </p:nvCxnSpPr>
        <p:spPr>
          <a:xfrm flipV="1">
            <a:off x="4354664" y="14471312"/>
            <a:ext cx="3670526" cy="5077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Connecteur droit avec flèche 398"/>
          <p:cNvCxnSpPr/>
          <p:nvPr/>
        </p:nvCxnSpPr>
        <p:spPr>
          <a:xfrm flipV="1">
            <a:off x="5690412" y="8261487"/>
            <a:ext cx="1333273" cy="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0" name="ZoneTexte 399"/>
          <p:cNvSpPr txBox="1"/>
          <p:nvPr/>
        </p:nvSpPr>
        <p:spPr>
          <a:xfrm>
            <a:off x="5814045" y="7944193"/>
            <a:ext cx="11554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Optima"/>
                <a:cs typeface="Optima"/>
              </a:rPr>
              <a:t>aggregation</a:t>
            </a:r>
            <a:endParaRPr lang="en-US" sz="1500" b="1" dirty="0">
              <a:latin typeface="Optima"/>
              <a:cs typeface="Optima"/>
            </a:endParaRPr>
          </a:p>
        </p:txBody>
      </p:sp>
      <p:sp>
        <p:nvSpPr>
          <p:cNvPr id="401" name="ZoneTexte 400"/>
          <p:cNvSpPr txBox="1"/>
          <p:nvPr/>
        </p:nvSpPr>
        <p:spPr>
          <a:xfrm>
            <a:off x="6201484" y="6861168"/>
            <a:ext cx="642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 smtClean="0">
                <a:latin typeface="Wingdings 3" charset="2"/>
                <a:cs typeface="Wingdings 3" charset="2"/>
              </a:rPr>
              <a:t>t</a:t>
            </a:r>
            <a:endParaRPr lang="fr-FR" sz="2000" dirty="0">
              <a:latin typeface="Wingdings 3" charset="2"/>
              <a:cs typeface="Wingdings 3" charset="2"/>
            </a:endParaRPr>
          </a:p>
        </p:txBody>
      </p:sp>
      <p:sp>
        <p:nvSpPr>
          <p:cNvPr id="402" name="ZoneTexte 401"/>
          <p:cNvSpPr txBox="1"/>
          <p:nvPr/>
        </p:nvSpPr>
        <p:spPr>
          <a:xfrm>
            <a:off x="6236329" y="7648586"/>
            <a:ext cx="642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 smtClean="0">
                <a:latin typeface="Wingdings 3" charset="2"/>
                <a:cs typeface="Wingdings 3" charset="2"/>
              </a:rPr>
              <a:t>t</a:t>
            </a:r>
            <a:endParaRPr lang="fr-FR" sz="2000" dirty="0">
              <a:latin typeface="Wingdings 3" charset="2"/>
              <a:cs typeface="Wingdings 3" charset="2"/>
            </a:endParaRPr>
          </a:p>
        </p:txBody>
      </p:sp>
      <p:cxnSp>
        <p:nvCxnSpPr>
          <p:cNvPr id="29" name="Connecteur droit 28"/>
          <p:cNvCxnSpPr/>
          <p:nvPr/>
        </p:nvCxnSpPr>
        <p:spPr>
          <a:xfrm>
            <a:off x="10266564" y="3417259"/>
            <a:ext cx="0" cy="4395876"/>
          </a:xfrm>
          <a:prstGeom prst="line">
            <a:avLst/>
          </a:prstGeom>
          <a:ln w="3175" cmpd="sng"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4" name="Connecteur droit 403"/>
          <p:cNvCxnSpPr/>
          <p:nvPr/>
        </p:nvCxnSpPr>
        <p:spPr>
          <a:xfrm>
            <a:off x="11310125" y="3723210"/>
            <a:ext cx="0" cy="4453053"/>
          </a:xfrm>
          <a:prstGeom prst="line">
            <a:avLst/>
          </a:prstGeom>
          <a:ln w="3175" cmpd="sng"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Connecteur droit 405"/>
          <p:cNvCxnSpPr/>
          <p:nvPr/>
        </p:nvCxnSpPr>
        <p:spPr>
          <a:xfrm>
            <a:off x="12433541" y="4155556"/>
            <a:ext cx="2510" cy="5167159"/>
          </a:xfrm>
          <a:prstGeom prst="line">
            <a:avLst/>
          </a:prstGeom>
          <a:ln w="3175" cmpd="sng"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7" name="Connecteur droit 406"/>
          <p:cNvCxnSpPr/>
          <p:nvPr/>
        </p:nvCxnSpPr>
        <p:spPr>
          <a:xfrm>
            <a:off x="13162013" y="4445588"/>
            <a:ext cx="0" cy="5233267"/>
          </a:xfrm>
          <a:prstGeom prst="line">
            <a:avLst/>
          </a:prstGeom>
          <a:ln w="3175" cmpd="sng"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8" name="Connecteur droit 407"/>
          <p:cNvCxnSpPr/>
          <p:nvPr/>
        </p:nvCxnSpPr>
        <p:spPr>
          <a:xfrm>
            <a:off x="11828170" y="9322715"/>
            <a:ext cx="607881" cy="0"/>
          </a:xfrm>
          <a:prstGeom prst="line">
            <a:avLst/>
          </a:prstGeom>
          <a:ln w="3175" cmpd="sng">
            <a:solidFill>
              <a:srgbClr val="FF0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9" name="Connecteur droit 408"/>
          <p:cNvCxnSpPr/>
          <p:nvPr/>
        </p:nvCxnSpPr>
        <p:spPr>
          <a:xfrm>
            <a:off x="11824999" y="9678855"/>
            <a:ext cx="1337014" cy="0"/>
          </a:xfrm>
          <a:prstGeom prst="line">
            <a:avLst/>
          </a:prstGeom>
          <a:ln w="3175" cmpd="sng">
            <a:solidFill>
              <a:srgbClr val="FF0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" name="Connecteur droit 409"/>
          <p:cNvCxnSpPr/>
          <p:nvPr/>
        </p:nvCxnSpPr>
        <p:spPr>
          <a:xfrm flipH="1">
            <a:off x="13827922" y="3550313"/>
            <a:ext cx="22146" cy="7197189"/>
          </a:xfrm>
          <a:prstGeom prst="line">
            <a:avLst/>
          </a:prstGeom>
          <a:ln w="3175" cmpd="sng"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Connecteur droit 410"/>
          <p:cNvCxnSpPr/>
          <p:nvPr/>
        </p:nvCxnSpPr>
        <p:spPr>
          <a:xfrm flipH="1">
            <a:off x="14598213" y="3850010"/>
            <a:ext cx="25682" cy="7220492"/>
          </a:xfrm>
          <a:prstGeom prst="line">
            <a:avLst/>
          </a:prstGeom>
          <a:ln w="3175" cmpd="sng"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" name="Connecteur droit 411"/>
          <p:cNvCxnSpPr/>
          <p:nvPr/>
        </p:nvCxnSpPr>
        <p:spPr>
          <a:xfrm>
            <a:off x="11855509" y="10747502"/>
            <a:ext cx="1972413" cy="0"/>
          </a:xfrm>
          <a:prstGeom prst="line">
            <a:avLst/>
          </a:prstGeom>
          <a:ln w="3175" cmpd="sng">
            <a:solidFill>
              <a:srgbClr val="FF0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" name="Connecteur droit 412"/>
          <p:cNvCxnSpPr/>
          <p:nvPr/>
        </p:nvCxnSpPr>
        <p:spPr>
          <a:xfrm flipV="1">
            <a:off x="11838468" y="11061992"/>
            <a:ext cx="2759745" cy="8510"/>
          </a:xfrm>
          <a:prstGeom prst="line">
            <a:avLst/>
          </a:prstGeom>
          <a:ln w="3175" cmpd="sng">
            <a:solidFill>
              <a:srgbClr val="FF0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5" name="ZoneTexte 414"/>
          <p:cNvSpPr txBox="1"/>
          <p:nvPr/>
        </p:nvSpPr>
        <p:spPr>
          <a:xfrm>
            <a:off x="1938105" y="2937989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416" name="ZoneTexte 415"/>
          <p:cNvSpPr txBox="1"/>
          <p:nvPr/>
        </p:nvSpPr>
        <p:spPr>
          <a:xfrm>
            <a:off x="1949096" y="3270499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cxnSp>
        <p:nvCxnSpPr>
          <p:cNvPr id="417" name="Connecteur droit 416"/>
          <p:cNvCxnSpPr/>
          <p:nvPr/>
        </p:nvCxnSpPr>
        <p:spPr>
          <a:xfrm flipH="1">
            <a:off x="1273820" y="3432863"/>
            <a:ext cx="4318" cy="5754750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8" name="Connecteur droit 417"/>
          <p:cNvCxnSpPr/>
          <p:nvPr/>
        </p:nvCxnSpPr>
        <p:spPr>
          <a:xfrm flipH="1">
            <a:off x="1278138" y="9227087"/>
            <a:ext cx="7904642" cy="0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302"/>
          <p:cNvCxnSpPr/>
          <p:nvPr/>
        </p:nvCxnSpPr>
        <p:spPr>
          <a:xfrm>
            <a:off x="9934120" y="5341750"/>
            <a:ext cx="348033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4" name="Ellipse 303"/>
          <p:cNvSpPr/>
          <p:nvPr/>
        </p:nvSpPr>
        <p:spPr>
          <a:xfrm>
            <a:off x="10279718" y="5318751"/>
            <a:ext cx="45719" cy="489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>
              <a:latin typeface="Optima"/>
              <a:cs typeface="Optima"/>
            </a:endParaRPr>
          </a:p>
        </p:txBody>
      </p:sp>
      <p:cxnSp>
        <p:nvCxnSpPr>
          <p:cNvPr id="305" name="Connecteur droit 304"/>
          <p:cNvCxnSpPr/>
          <p:nvPr/>
        </p:nvCxnSpPr>
        <p:spPr>
          <a:xfrm>
            <a:off x="9934120" y="5566607"/>
            <a:ext cx="348033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Ellipse 305"/>
          <p:cNvSpPr/>
          <p:nvPr/>
        </p:nvSpPr>
        <p:spPr>
          <a:xfrm>
            <a:off x="10279718" y="5543608"/>
            <a:ext cx="45719" cy="489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>
              <a:latin typeface="Optima"/>
              <a:cs typeface="Optima"/>
            </a:endParaRPr>
          </a:p>
        </p:txBody>
      </p:sp>
      <p:cxnSp>
        <p:nvCxnSpPr>
          <p:cNvPr id="309" name="Connecteur droit 308"/>
          <p:cNvCxnSpPr/>
          <p:nvPr/>
        </p:nvCxnSpPr>
        <p:spPr>
          <a:xfrm flipV="1">
            <a:off x="11896186" y="5262653"/>
            <a:ext cx="410684" cy="85149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Connecteur droit 311"/>
          <p:cNvCxnSpPr>
            <a:stCxn id="307" idx="3"/>
          </p:cNvCxnSpPr>
          <p:nvPr/>
        </p:nvCxnSpPr>
        <p:spPr>
          <a:xfrm>
            <a:off x="11896186" y="5347802"/>
            <a:ext cx="410684" cy="6725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Connecteur droit 312"/>
          <p:cNvCxnSpPr/>
          <p:nvPr/>
        </p:nvCxnSpPr>
        <p:spPr>
          <a:xfrm flipV="1">
            <a:off x="11896186" y="5489152"/>
            <a:ext cx="410684" cy="7745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Connecteur droit 313"/>
          <p:cNvCxnSpPr/>
          <p:nvPr/>
        </p:nvCxnSpPr>
        <p:spPr>
          <a:xfrm>
            <a:off x="11896186" y="5566607"/>
            <a:ext cx="410684" cy="7494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Connecteur droit 314"/>
          <p:cNvCxnSpPr/>
          <p:nvPr/>
        </p:nvCxnSpPr>
        <p:spPr>
          <a:xfrm flipV="1">
            <a:off x="12138637" y="5293806"/>
            <a:ext cx="0" cy="9232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6" name="Triangle isocèle 315"/>
          <p:cNvSpPr/>
          <p:nvPr/>
        </p:nvSpPr>
        <p:spPr>
          <a:xfrm rot="16200000">
            <a:off x="11986267" y="5450737"/>
            <a:ext cx="73314" cy="23144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>
              <a:latin typeface="Optima"/>
              <a:cs typeface="Optima"/>
            </a:endParaRPr>
          </a:p>
        </p:txBody>
      </p:sp>
      <p:sp>
        <p:nvSpPr>
          <p:cNvPr id="317" name="ZoneTexte 316"/>
          <p:cNvSpPr txBox="1"/>
          <p:nvPr/>
        </p:nvSpPr>
        <p:spPr>
          <a:xfrm>
            <a:off x="9409843" y="5190894"/>
            <a:ext cx="533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latin typeface="Optima"/>
                <a:cs typeface="Optima"/>
              </a:rPr>
              <a:t>Key: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0448119" y="5849958"/>
            <a:ext cx="4064167" cy="37829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>
            <a:outerShdw blurRad="95250" dist="38100" dir="8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>
              <a:latin typeface="Didot"/>
              <a:cs typeface="Didot"/>
            </a:endParaRPr>
          </a:p>
        </p:txBody>
      </p:sp>
      <p:sp>
        <p:nvSpPr>
          <p:cNvPr id="153" name="ZoneTexte 152"/>
          <p:cNvSpPr txBox="1"/>
          <p:nvPr/>
        </p:nvSpPr>
        <p:spPr>
          <a:xfrm>
            <a:off x="10448120" y="587115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Wingdings 2" charset="2"/>
                <a:cs typeface="Wingdings 2" charset="2"/>
              </a:rPr>
              <a:t>j</a:t>
            </a:r>
            <a:endParaRPr lang="fr-FR" sz="1300" b="1" dirty="0">
              <a:latin typeface="Wingdings 2" charset="2"/>
              <a:cs typeface="Wingdings 2" charset="2"/>
            </a:endParaRPr>
          </a:p>
        </p:txBody>
      </p:sp>
      <p:sp>
        <p:nvSpPr>
          <p:cNvPr id="154" name="ZoneTexte 153"/>
          <p:cNvSpPr txBox="1"/>
          <p:nvPr/>
        </p:nvSpPr>
        <p:spPr>
          <a:xfrm>
            <a:off x="12076327" y="589581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156" name="ZoneTexte 155"/>
          <p:cNvSpPr txBox="1"/>
          <p:nvPr/>
        </p:nvSpPr>
        <p:spPr>
          <a:xfrm>
            <a:off x="13337866" y="5881583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Wingdings 2" charset="2"/>
                <a:cs typeface="Wingdings 2" charset="2"/>
              </a:rPr>
              <a:t>l</a:t>
            </a:r>
            <a:endParaRPr lang="fr-FR" sz="1400" b="1" dirty="0">
              <a:latin typeface="Wingdings 2" charset="2"/>
              <a:cs typeface="Wingdings 2" charset="2"/>
            </a:endParaRPr>
          </a:p>
        </p:txBody>
      </p:sp>
      <p:sp>
        <p:nvSpPr>
          <p:cNvPr id="157" name="ZoneTexte 156"/>
          <p:cNvSpPr txBox="1"/>
          <p:nvPr/>
        </p:nvSpPr>
        <p:spPr>
          <a:xfrm>
            <a:off x="10651987" y="5881583"/>
            <a:ext cx="923853" cy="285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 smtClean="0">
                <a:latin typeface="Optima"/>
                <a:cs typeface="Optima"/>
              </a:rPr>
              <a:t>Classical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59" name="ZoneTexte 158"/>
          <p:cNvSpPr txBox="1"/>
          <p:nvPr/>
        </p:nvSpPr>
        <p:spPr>
          <a:xfrm>
            <a:off x="12288393" y="5903804"/>
            <a:ext cx="923853" cy="285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latin typeface="Optima"/>
                <a:cs typeface="Optima"/>
              </a:rPr>
              <a:t>UML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60" name="ZoneTexte 159"/>
          <p:cNvSpPr txBox="1"/>
          <p:nvPr/>
        </p:nvSpPr>
        <p:spPr>
          <a:xfrm>
            <a:off x="13539114" y="5889035"/>
            <a:ext cx="923853" cy="285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latin typeface="Optima"/>
                <a:cs typeface="Optima"/>
              </a:rPr>
              <a:t>Rhapsody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307" name="ZoneTexte 306"/>
          <p:cNvSpPr txBox="1"/>
          <p:nvPr/>
        </p:nvSpPr>
        <p:spPr>
          <a:xfrm>
            <a:off x="10359340" y="5209302"/>
            <a:ext cx="1536846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Optima"/>
                <a:cs typeface="Optima"/>
              </a:rPr>
              <a:t>Mandatory</a:t>
            </a:r>
            <a:r>
              <a:rPr lang="fr-FR" sz="1200" dirty="0" smtClean="0">
                <a:latin typeface="Optima"/>
                <a:cs typeface="Optima"/>
              </a:rPr>
              <a:t> </a:t>
            </a:r>
            <a:r>
              <a:rPr lang="fr-FR" sz="1200" dirty="0" err="1" smtClean="0">
                <a:latin typeface="Optima"/>
                <a:cs typeface="Optima"/>
              </a:rPr>
              <a:t>feature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308" name="ZoneTexte 307"/>
          <p:cNvSpPr txBox="1"/>
          <p:nvPr/>
        </p:nvSpPr>
        <p:spPr>
          <a:xfrm>
            <a:off x="10358730" y="5429494"/>
            <a:ext cx="1536846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Optima"/>
                <a:cs typeface="Optima"/>
              </a:rPr>
              <a:t>Optional</a:t>
            </a:r>
            <a:r>
              <a:rPr lang="fr-FR" sz="1200" dirty="0" smtClean="0">
                <a:latin typeface="Optima"/>
                <a:cs typeface="Optima"/>
              </a:rPr>
              <a:t> </a:t>
            </a:r>
            <a:r>
              <a:rPr lang="fr-FR" sz="1200" dirty="0" err="1" smtClean="0">
                <a:latin typeface="Optima"/>
                <a:cs typeface="Optima"/>
              </a:rPr>
              <a:t>feature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310" name="ZoneTexte 309"/>
          <p:cNvSpPr txBox="1"/>
          <p:nvPr/>
        </p:nvSpPr>
        <p:spPr>
          <a:xfrm>
            <a:off x="12306870" y="5186292"/>
            <a:ext cx="2407022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Alternative features (XOR)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311" name="ZoneTexte 310"/>
          <p:cNvSpPr txBox="1"/>
          <p:nvPr/>
        </p:nvSpPr>
        <p:spPr>
          <a:xfrm>
            <a:off x="12305246" y="5435802"/>
            <a:ext cx="1982591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Inclusive features (OR)</a:t>
            </a:r>
            <a:endParaRPr lang="fr-FR" sz="1200" dirty="0">
              <a:latin typeface="Optima"/>
              <a:cs typeface="Optima"/>
            </a:endParaRPr>
          </a:p>
        </p:txBody>
      </p:sp>
      <p:cxnSp>
        <p:nvCxnSpPr>
          <p:cNvPr id="419" name="Connecteur droit 418"/>
          <p:cNvCxnSpPr/>
          <p:nvPr/>
        </p:nvCxnSpPr>
        <p:spPr>
          <a:xfrm>
            <a:off x="1611233" y="4034220"/>
            <a:ext cx="23956" cy="10094268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0" name="Connecteur droit 419"/>
          <p:cNvCxnSpPr/>
          <p:nvPr/>
        </p:nvCxnSpPr>
        <p:spPr>
          <a:xfrm flipH="1">
            <a:off x="1938105" y="4338337"/>
            <a:ext cx="17566" cy="8699674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1" name="Connecteur droit 420"/>
          <p:cNvCxnSpPr/>
          <p:nvPr/>
        </p:nvCxnSpPr>
        <p:spPr>
          <a:xfrm>
            <a:off x="2295268" y="4655941"/>
            <a:ext cx="0" cy="7268725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1" name="Grouper 370"/>
          <p:cNvGrpSpPr/>
          <p:nvPr/>
        </p:nvGrpSpPr>
        <p:grpSpPr>
          <a:xfrm>
            <a:off x="2176284" y="11924666"/>
            <a:ext cx="2772066" cy="775176"/>
            <a:chOff x="1515676" y="3773636"/>
            <a:chExt cx="925522" cy="572544"/>
          </a:xfrm>
        </p:grpSpPr>
        <p:sp>
          <p:nvSpPr>
            <p:cNvPr id="372" name="Rectangle 371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73" name="ZoneTexte 372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fsm.trigger.or.metamodel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74" name="Rectangle 373"/>
          <p:cNvSpPr/>
          <p:nvPr/>
        </p:nvSpPr>
        <p:spPr>
          <a:xfrm>
            <a:off x="2350911" y="12330257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fsm.trigger.or.aspects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422" name="Connecteur droit 421"/>
          <p:cNvCxnSpPr/>
          <p:nvPr/>
        </p:nvCxnSpPr>
        <p:spPr>
          <a:xfrm>
            <a:off x="2736084" y="3419130"/>
            <a:ext cx="0" cy="7408623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Connecteur droit avec flèche 423"/>
          <p:cNvCxnSpPr/>
          <p:nvPr/>
        </p:nvCxnSpPr>
        <p:spPr>
          <a:xfrm flipV="1">
            <a:off x="5304415" y="11294759"/>
            <a:ext cx="2722695" cy="1090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Connecteur droit 424"/>
          <p:cNvCxnSpPr/>
          <p:nvPr/>
        </p:nvCxnSpPr>
        <p:spPr>
          <a:xfrm flipH="1">
            <a:off x="5129050" y="4195716"/>
            <a:ext cx="10250" cy="8504126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Connecteur droit 425"/>
          <p:cNvCxnSpPr/>
          <p:nvPr/>
        </p:nvCxnSpPr>
        <p:spPr>
          <a:xfrm flipH="1" flipV="1">
            <a:off x="5129051" y="12700794"/>
            <a:ext cx="4086714" cy="36404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3" name="Grouper 362"/>
          <p:cNvGrpSpPr/>
          <p:nvPr/>
        </p:nvGrpSpPr>
        <p:grpSpPr>
          <a:xfrm>
            <a:off x="2506326" y="10827753"/>
            <a:ext cx="2798089" cy="775176"/>
            <a:chOff x="1515676" y="3773636"/>
            <a:chExt cx="925522" cy="572544"/>
          </a:xfrm>
        </p:grpSpPr>
        <p:sp>
          <p:nvSpPr>
            <p:cNvPr id="364" name="Rectangle 363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65" name="ZoneTexte 364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fsm.trigger.simple.metamodel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66" name="Rectangle 365"/>
          <p:cNvSpPr/>
          <p:nvPr/>
        </p:nvSpPr>
        <p:spPr>
          <a:xfrm>
            <a:off x="2680955" y="11233344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fsm.trigger.simple.aspects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428" name="Connecteur droit 427"/>
          <p:cNvCxnSpPr/>
          <p:nvPr/>
        </p:nvCxnSpPr>
        <p:spPr>
          <a:xfrm flipH="1">
            <a:off x="5656760" y="13164879"/>
            <a:ext cx="6494467" cy="0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3" name="Connecteur droit 432"/>
          <p:cNvCxnSpPr/>
          <p:nvPr/>
        </p:nvCxnSpPr>
        <p:spPr>
          <a:xfrm flipH="1">
            <a:off x="5656760" y="4247204"/>
            <a:ext cx="10250" cy="8917675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9" name="Connecteur droit 438"/>
          <p:cNvCxnSpPr/>
          <p:nvPr/>
        </p:nvCxnSpPr>
        <p:spPr>
          <a:xfrm flipH="1">
            <a:off x="6191234" y="4827025"/>
            <a:ext cx="45096" cy="9026478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Connecteur droit 440"/>
          <p:cNvCxnSpPr/>
          <p:nvPr/>
        </p:nvCxnSpPr>
        <p:spPr>
          <a:xfrm>
            <a:off x="6902789" y="4872260"/>
            <a:ext cx="0" cy="9407943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7" name="Connecteur droit 456"/>
          <p:cNvCxnSpPr/>
          <p:nvPr/>
        </p:nvCxnSpPr>
        <p:spPr>
          <a:xfrm flipH="1">
            <a:off x="6902789" y="14280203"/>
            <a:ext cx="5199757" cy="0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Connecteur droit 459"/>
          <p:cNvCxnSpPr/>
          <p:nvPr/>
        </p:nvCxnSpPr>
        <p:spPr>
          <a:xfrm flipH="1">
            <a:off x="6201484" y="13853503"/>
            <a:ext cx="2981298" cy="0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5" name="Grouper 464"/>
          <p:cNvGrpSpPr/>
          <p:nvPr/>
        </p:nvGrpSpPr>
        <p:grpSpPr>
          <a:xfrm>
            <a:off x="12151227" y="14850436"/>
            <a:ext cx="2772066" cy="775176"/>
            <a:chOff x="1515676" y="3773636"/>
            <a:chExt cx="925522" cy="572544"/>
          </a:xfrm>
        </p:grpSpPr>
        <p:sp>
          <p:nvSpPr>
            <p:cNvPr id="466" name="Rectangle 465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467" name="ZoneTexte 466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fsm.pseudostate.choice.metamodel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468" name="Rectangle 467"/>
          <p:cNvSpPr/>
          <p:nvPr/>
        </p:nvSpPr>
        <p:spPr>
          <a:xfrm>
            <a:off x="12325854" y="15256027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fsm.pseudostates.choice.aspects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469" name="Connecteur droit avec flèche 468"/>
          <p:cNvCxnSpPr>
            <a:endCxn id="466" idx="1"/>
          </p:cNvCxnSpPr>
          <p:nvPr/>
        </p:nvCxnSpPr>
        <p:spPr>
          <a:xfrm flipV="1">
            <a:off x="8021720" y="15238024"/>
            <a:ext cx="4129507" cy="348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Connecteur droit 471"/>
          <p:cNvCxnSpPr/>
          <p:nvPr/>
        </p:nvCxnSpPr>
        <p:spPr>
          <a:xfrm>
            <a:off x="7785059" y="4823013"/>
            <a:ext cx="0" cy="10063828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Connecteur droit 475"/>
          <p:cNvCxnSpPr/>
          <p:nvPr/>
        </p:nvCxnSpPr>
        <p:spPr>
          <a:xfrm flipH="1">
            <a:off x="8374768" y="4327841"/>
            <a:ext cx="2692" cy="11060875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4" name="Grouper 393"/>
          <p:cNvGrpSpPr/>
          <p:nvPr/>
        </p:nvGrpSpPr>
        <p:grpSpPr>
          <a:xfrm>
            <a:off x="7023685" y="7258687"/>
            <a:ext cx="2798091" cy="1213619"/>
            <a:chOff x="1515676" y="3773636"/>
            <a:chExt cx="925522" cy="572544"/>
          </a:xfrm>
        </p:grpSpPr>
        <p:sp>
          <p:nvSpPr>
            <p:cNvPr id="395" name="Rectangle 394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96" name="ZoneTexte 395"/>
            <p:cNvSpPr txBox="1"/>
            <p:nvPr/>
          </p:nvSpPr>
          <p:spPr>
            <a:xfrm>
              <a:off x="1515677" y="3800525"/>
              <a:ext cx="925521" cy="130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fsm.core.metamodel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97" name="Rectangle 396"/>
          <p:cNvSpPr/>
          <p:nvPr/>
        </p:nvSpPr>
        <p:spPr>
          <a:xfrm>
            <a:off x="7191510" y="7694323"/>
            <a:ext cx="2446063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>
                <a:solidFill>
                  <a:schemeClr val="tx1"/>
                </a:solidFill>
                <a:latin typeface="Optima"/>
                <a:cs typeface="Optima"/>
              </a:rPr>
              <a:t>f</a:t>
            </a:r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sm.core.rtc.aspects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398" name="Rectangle 397"/>
          <p:cNvSpPr/>
          <p:nvPr/>
        </p:nvSpPr>
        <p:spPr>
          <a:xfrm>
            <a:off x="7191510" y="8055776"/>
            <a:ext cx="2446062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>
                <a:solidFill>
                  <a:schemeClr val="tx1"/>
                </a:solidFill>
                <a:latin typeface="Optima"/>
                <a:cs typeface="Optima"/>
              </a:rPr>
              <a:t>f</a:t>
            </a:r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sm.core.simultaneous.aspects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478" name="Connecteur droit 477"/>
          <p:cNvCxnSpPr/>
          <p:nvPr/>
        </p:nvCxnSpPr>
        <p:spPr>
          <a:xfrm flipH="1">
            <a:off x="7785059" y="14903664"/>
            <a:ext cx="1454638" cy="0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7" name="Connecteur droit 486"/>
          <p:cNvCxnSpPr/>
          <p:nvPr/>
        </p:nvCxnSpPr>
        <p:spPr>
          <a:xfrm flipH="1">
            <a:off x="8368911" y="15402992"/>
            <a:ext cx="3767723" cy="0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0" name="Connecteur droit 499"/>
          <p:cNvCxnSpPr/>
          <p:nvPr/>
        </p:nvCxnSpPr>
        <p:spPr>
          <a:xfrm>
            <a:off x="3553972" y="3432863"/>
            <a:ext cx="0" cy="5972964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6" name="Connecteur droit 505"/>
          <p:cNvCxnSpPr/>
          <p:nvPr/>
        </p:nvCxnSpPr>
        <p:spPr>
          <a:xfrm>
            <a:off x="4412963" y="3419130"/>
            <a:ext cx="0" cy="7066464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8" name="Connecteur droit 507"/>
          <p:cNvCxnSpPr/>
          <p:nvPr/>
        </p:nvCxnSpPr>
        <p:spPr>
          <a:xfrm flipH="1">
            <a:off x="4412963" y="10485594"/>
            <a:ext cx="4769819" cy="0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3" name="Grouper 492"/>
          <p:cNvGrpSpPr/>
          <p:nvPr/>
        </p:nvGrpSpPr>
        <p:grpSpPr>
          <a:xfrm>
            <a:off x="3013920" y="9405827"/>
            <a:ext cx="2800125" cy="895523"/>
            <a:chOff x="1515676" y="3773636"/>
            <a:chExt cx="925522" cy="422477"/>
          </a:xfrm>
        </p:grpSpPr>
        <p:sp>
          <p:nvSpPr>
            <p:cNvPr id="494" name="Rectangle 493"/>
            <p:cNvSpPr/>
            <p:nvPr/>
          </p:nvSpPr>
          <p:spPr>
            <a:xfrm>
              <a:off x="1515676" y="3773636"/>
              <a:ext cx="925521" cy="422477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495" name="ZoneTexte 494"/>
            <p:cNvSpPr txBox="1"/>
            <p:nvPr/>
          </p:nvSpPr>
          <p:spPr>
            <a:xfrm>
              <a:off x="1515677" y="3800525"/>
              <a:ext cx="925521" cy="130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fsm.timedTransitions.metamodel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496" name="Rectangle 495"/>
          <p:cNvSpPr/>
          <p:nvPr/>
        </p:nvSpPr>
        <p:spPr>
          <a:xfrm>
            <a:off x="3181745" y="9841460"/>
            <a:ext cx="2448097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fsm.timedTransitions.aspects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grpSp>
        <p:nvGrpSpPr>
          <p:cNvPr id="386" name="Grouper 385"/>
          <p:cNvGrpSpPr/>
          <p:nvPr/>
        </p:nvGrpSpPr>
        <p:grpSpPr>
          <a:xfrm>
            <a:off x="2895874" y="6991974"/>
            <a:ext cx="2798089" cy="775176"/>
            <a:chOff x="1515676" y="3773636"/>
            <a:chExt cx="925522" cy="572544"/>
          </a:xfrm>
        </p:grpSpPr>
        <p:sp>
          <p:nvSpPr>
            <p:cNvPr id="387" name="Rectangle 386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88" name="ZoneTexte 387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simple.imperative.metamodel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89" name="Rectangle 388"/>
          <p:cNvSpPr/>
          <p:nvPr/>
        </p:nvSpPr>
        <p:spPr>
          <a:xfrm>
            <a:off x="3070503" y="7397565"/>
            <a:ext cx="2448095" cy="251583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imple.imperative.aspects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grpSp>
        <p:nvGrpSpPr>
          <p:cNvPr id="390" name="Grouper 389"/>
          <p:cNvGrpSpPr/>
          <p:nvPr/>
        </p:nvGrpSpPr>
        <p:grpSpPr>
          <a:xfrm>
            <a:off x="2900521" y="8019816"/>
            <a:ext cx="2798089" cy="775176"/>
            <a:chOff x="1515676" y="3773636"/>
            <a:chExt cx="925522" cy="572544"/>
          </a:xfrm>
        </p:grpSpPr>
        <p:sp>
          <p:nvSpPr>
            <p:cNvPr id="391" name="Rectangle 390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92" name="ZoneTexte 391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simple.constraints.metamodel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93" name="Rectangle 392"/>
          <p:cNvSpPr/>
          <p:nvPr/>
        </p:nvSpPr>
        <p:spPr>
          <a:xfrm>
            <a:off x="3075150" y="8425407"/>
            <a:ext cx="2448095" cy="251583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simple.constraints.aspects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7620384" y="4499856"/>
            <a:ext cx="806864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Junction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539" name="Rectangle 538"/>
          <p:cNvSpPr/>
          <p:nvPr/>
        </p:nvSpPr>
        <p:spPr>
          <a:xfrm>
            <a:off x="2442572" y="2356509"/>
            <a:ext cx="1190116" cy="209191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Imperative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540" name="Rectangle 539"/>
          <p:cNvSpPr/>
          <p:nvPr/>
        </p:nvSpPr>
        <p:spPr>
          <a:xfrm>
            <a:off x="1155125" y="2351683"/>
            <a:ext cx="1190116" cy="209191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Constraints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541" name="Connecteur droit 540"/>
          <p:cNvCxnSpPr>
            <a:stCxn id="539" idx="0"/>
            <a:endCxn id="218" idx="2"/>
          </p:cNvCxnSpPr>
          <p:nvPr/>
        </p:nvCxnSpPr>
        <p:spPr>
          <a:xfrm flipV="1">
            <a:off x="3037630" y="1977776"/>
            <a:ext cx="2229133" cy="378733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4" name="Connecteur droit 543"/>
          <p:cNvCxnSpPr>
            <a:stCxn id="540" idx="0"/>
            <a:endCxn id="218" idx="2"/>
          </p:cNvCxnSpPr>
          <p:nvPr/>
        </p:nvCxnSpPr>
        <p:spPr>
          <a:xfrm flipV="1">
            <a:off x="1750183" y="1977776"/>
            <a:ext cx="3516580" cy="373907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7" name="Ellipse 546"/>
          <p:cNvSpPr/>
          <p:nvPr/>
        </p:nvSpPr>
        <p:spPr>
          <a:xfrm>
            <a:off x="6739557" y="2356509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548" name="Ellipse 547"/>
          <p:cNvSpPr/>
          <p:nvPr/>
        </p:nvSpPr>
        <p:spPr>
          <a:xfrm>
            <a:off x="4337363" y="2322188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549" name="Ellipse 548"/>
          <p:cNvSpPr/>
          <p:nvPr/>
        </p:nvSpPr>
        <p:spPr>
          <a:xfrm>
            <a:off x="3009121" y="2313526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550" name="Ellipse 549"/>
          <p:cNvSpPr/>
          <p:nvPr/>
        </p:nvSpPr>
        <p:spPr>
          <a:xfrm>
            <a:off x="1715115" y="2318352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cxnSp>
        <p:nvCxnSpPr>
          <p:cNvPr id="551" name="Connecteur droit 550"/>
          <p:cNvCxnSpPr/>
          <p:nvPr/>
        </p:nvCxnSpPr>
        <p:spPr>
          <a:xfrm flipH="1">
            <a:off x="1419105" y="2580586"/>
            <a:ext cx="4318" cy="5826818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Connecteur droit 551"/>
          <p:cNvCxnSpPr>
            <a:stCxn id="391" idx="1"/>
          </p:cNvCxnSpPr>
          <p:nvPr/>
        </p:nvCxnSpPr>
        <p:spPr>
          <a:xfrm flipH="1">
            <a:off x="1423424" y="8407404"/>
            <a:ext cx="1477097" cy="0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8" name="ZoneTexte 317"/>
          <p:cNvSpPr txBox="1"/>
          <p:nvPr/>
        </p:nvSpPr>
        <p:spPr>
          <a:xfrm>
            <a:off x="1273820" y="5185251"/>
            <a:ext cx="1271642" cy="29238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300" b="1" dirty="0" err="1" smtClean="0">
                <a:latin typeface="Optima"/>
                <a:cs typeface="Optima"/>
              </a:rPr>
              <a:t>Constraints</a:t>
            </a:r>
            <a:r>
              <a:rPr lang="fr-FR" sz="1300" b="1" dirty="0" smtClean="0">
                <a:latin typeface="Optima"/>
                <a:cs typeface="Optima"/>
              </a:rPr>
              <a:t>:</a:t>
            </a:r>
            <a:endParaRPr lang="fr-FR" sz="1300" b="1" dirty="0">
              <a:latin typeface="Optima"/>
              <a:cs typeface="Optima"/>
            </a:endParaRPr>
          </a:p>
        </p:txBody>
      </p:sp>
      <p:cxnSp>
        <p:nvCxnSpPr>
          <p:cNvPr id="557" name="Connecteur droit 556"/>
          <p:cNvCxnSpPr/>
          <p:nvPr/>
        </p:nvCxnSpPr>
        <p:spPr>
          <a:xfrm flipH="1">
            <a:off x="2588156" y="2565700"/>
            <a:ext cx="4318" cy="4831865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9" name="Connecteur droit 558"/>
          <p:cNvCxnSpPr>
            <a:stCxn id="387" idx="1"/>
          </p:cNvCxnSpPr>
          <p:nvPr/>
        </p:nvCxnSpPr>
        <p:spPr>
          <a:xfrm flipH="1">
            <a:off x="2568450" y="7379562"/>
            <a:ext cx="327424" cy="18003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2231956" y="3111948"/>
            <a:ext cx="672985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Trigger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147258" y="4445588"/>
            <a:ext cx="540502" cy="21035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OR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302" name="ZoneTexte 301"/>
          <p:cNvSpPr txBox="1"/>
          <p:nvPr/>
        </p:nvSpPr>
        <p:spPr>
          <a:xfrm>
            <a:off x="2386427" y="5195590"/>
            <a:ext cx="3476813" cy="109260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Optima"/>
                <a:cs typeface="Optima"/>
              </a:rPr>
              <a:t>1. TimedTransitions </a:t>
            </a:r>
            <a:r>
              <a:rPr lang="fr-FR" sz="1300" b="1" dirty="0" smtClean="0">
                <a:latin typeface="Optima"/>
                <a:cs typeface="Optima"/>
              </a:rPr>
              <a:t>implies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b="1" dirty="0" smtClean="0">
                <a:latin typeface="Optima"/>
                <a:cs typeface="Optima"/>
              </a:rPr>
              <a:t>not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dirty="0" err="1" smtClean="0">
                <a:latin typeface="Optima"/>
                <a:cs typeface="Optima"/>
              </a:rPr>
              <a:t>Zero</a:t>
            </a:r>
            <a:r>
              <a:rPr lang="fr-FR" sz="1300" dirty="0" smtClean="0">
                <a:latin typeface="Optima"/>
                <a:cs typeface="Optima"/>
              </a:rPr>
              <a:t>-Time</a:t>
            </a:r>
          </a:p>
          <a:p>
            <a:r>
              <a:rPr lang="fr-FR" sz="1300" dirty="0" smtClean="0">
                <a:latin typeface="Optima"/>
                <a:cs typeface="Optima"/>
              </a:rPr>
              <a:t>2. </a:t>
            </a:r>
            <a:r>
              <a:rPr lang="fr-FR" sz="1300" dirty="0" err="1" smtClean="0">
                <a:latin typeface="Optima"/>
                <a:cs typeface="Optima"/>
              </a:rPr>
              <a:t>Zero</a:t>
            </a:r>
            <a:r>
              <a:rPr lang="fr-FR" sz="1300" dirty="0" smtClean="0">
                <a:latin typeface="Optima"/>
                <a:cs typeface="Optima"/>
              </a:rPr>
              <a:t>-Time </a:t>
            </a:r>
            <a:r>
              <a:rPr lang="fr-FR" sz="1300" b="1" dirty="0" smtClean="0">
                <a:latin typeface="Optima"/>
                <a:cs typeface="Optima"/>
              </a:rPr>
              <a:t>implies</a:t>
            </a:r>
            <a:r>
              <a:rPr lang="fr-FR" sz="1300" dirty="0" smtClean="0">
                <a:latin typeface="Optima"/>
                <a:cs typeface="Optima"/>
              </a:rPr>
              <a:t> Simultaneous Events</a:t>
            </a:r>
          </a:p>
          <a:p>
            <a:r>
              <a:rPr lang="fr-FR" sz="1300" dirty="0" smtClean="0">
                <a:latin typeface="Optima"/>
                <a:cs typeface="Optima"/>
              </a:rPr>
              <a:t>3. </a:t>
            </a:r>
            <a:r>
              <a:rPr lang="fr-FR" sz="1300" dirty="0" err="1" smtClean="0">
                <a:latin typeface="Optima"/>
                <a:cs typeface="Optima"/>
              </a:rPr>
              <a:t>Effect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b="1" dirty="0" smtClean="0">
                <a:latin typeface="Optima"/>
                <a:cs typeface="Optima"/>
              </a:rPr>
              <a:t>implies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dirty="0" err="1" smtClean="0">
                <a:latin typeface="Optima"/>
                <a:cs typeface="Optima"/>
              </a:rPr>
              <a:t>EffectSchedule</a:t>
            </a:r>
            <a:endParaRPr lang="fr-FR" sz="1300" dirty="0" smtClean="0">
              <a:latin typeface="Optima"/>
              <a:cs typeface="Optima"/>
            </a:endParaRPr>
          </a:p>
          <a:p>
            <a:r>
              <a:rPr lang="fr-FR" sz="1300" dirty="0">
                <a:latin typeface="Optima"/>
                <a:cs typeface="Optima"/>
              </a:rPr>
              <a:t>4</a:t>
            </a:r>
            <a:r>
              <a:rPr lang="fr-FR" sz="1300" dirty="0" smtClean="0">
                <a:latin typeface="Optima"/>
                <a:cs typeface="Optima"/>
              </a:rPr>
              <a:t>. </a:t>
            </a:r>
            <a:r>
              <a:rPr lang="fr-FR" sz="1300" dirty="0" err="1" smtClean="0">
                <a:latin typeface="Optima"/>
                <a:cs typeface="Optima"/>
              </a:rPr>
              <a:t>CompositeStates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b="1" dirty="0" smtClean="0">
                <a:latin typeface="Optima"/>
                <a:cs typeface="Optima"/>
              </a:rPr>
              <a:t>implies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dirty="0" err="1" smtClean="0">
                <a:latin typeface="Optima"/>
                <a:cs typeface="Optima"/>
              </a:rPr>
              <a:t>TransitionPriority</a:t>
            </a:r>
            <a:endParaRPr lang="fr-FR" sz="1300" dirty="0" smtClean="0">
              <a:latin typeface="Optima"/>
              <a:cs typeface="Optima"/>
            </a:endParaRPr>
          </a:p>
          <a:p>
            <a:r>
              <a:rPr lang="fr-FR" sz="1300" dirty="0" smtClean="0">
                <a:latin typeface="Optima"/>
                <a:cs typeface="Optima"/>
              </a:rPr>
              <a:t>5. </a:t>
            </a:r>
            <a:r>
              <a:rPr lang="fr-FR" sz="1300" dirty="0" err="1" smtClean="0">
                <a:latin typeface="Optima"/>
                <a:cs typeface="Optima"/>
              </a:rPr>
              <a:t>History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b="1" dirty="0" smtClean="0">
                <a:latin typeface="Optima"/>
                <a:cs typeface="Optima"/>
              </a:rPr>
              <a:t>implies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dirty="0" err="1" smtClean="0">
                <a:latin typeface="Optima"/>
                <a:cs typeface="Optima"/>
              </a:rPr>
              <a:t>CompositeStates</a:t>
            </a:r>
            <a:endParaRPr lang="fr-FR" sz="1300" dirty="0">
              <a:latin typeface="Optima"/>
              <a:cs typeface="Optima"/>
            </a:endParaRPr>
          </a:p>
        </p:txBody>
      </p:sp>
      <p:cxnSp>
        <p:nvCxnSpPr>
          <p:cNvPr id="403" name="Connecteur droit 402"/>
          <p:cNvCxnSpPr>
            <a:stCxn id="397" idx="3"/>
          </p:cNvCxnSpPr>
          <p:nvPr/>
        </p:nvCxnSpPr>
        <p:spPr>
          <a:xfrm flipV="1">
            <a:off x="9637573" y="7813135"/>
            <a:ext cx="642145" cy="6980"/>
          </a:xfrm>
          <a:prstGeom prst="line">
            <a:avLst/>
          </a:prstGeom>
          <a:ln w="3175" cmpd="sng">
            <a:solidFill>
              <a:srgbClr val="FF0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Connecteur droit 404"/>
          <p:cNvCxnSpPr/>
          <p:nvPr/>
        </p:nvCxnSpPr>
        <p:spPr>
          <a:xfrm flipV="1">
            <a:off x="9646114" y="8176263"/>
            <a:ext cx="1652464" cy="6980"/>
          </a:xfrm>
          <a:prstGeom prst="line">
            <a:avLst/>
          </a:prstGeom>
          <a:ln w="3175" cmpd="sng">
            <a:solidFill>
              <a:srgbClr val="FF0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1" name="Connecteur droit avec flèche 560"/>
          <p:cNvCxnSpPr/>
          <p:nvPr/>
        </p:nvCxnSpPr>
        <p:spPr>
          <a:xfrm flipV="1">
            <a:off x="5814042" y="9841460"/>
            <a:ext cx="2199278" cy="1071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876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Rectangle 413"/>
          <p:cNvSpPr/>
          <p:nvPr/>
        </p:nvSpPr>
        <p:spPr>
          <a:xfrm>
            <a:off x="985062" y="6601104"/>
            <a:ext cx="14196809" cy="945718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>
            <a:outerShdw blurRad="95250" dist="38100" dir="8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5062" y="1149904"/>
            <a:ext cx="14196809" cy="5231402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>
            <a:outerShdw blurRad="95250" dist="38100" dir="8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9304503" y="1226366"/>
            <a:ext cx="5794238" cy="3880905"/>
          </a:xfrm>
          <a:prstGeom prst="roundRect">
            <a:avLst>
              <a:gd name="adj" fmla="val 5747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1056449" y="1226365"/>
            <a:ext cx="8183248" cy="3866585"/>
          </a:xfrm>
          <a:prstGeom prst="roundRect">
            <a:avLst>
              <a:gd name="adj" fmla="val 5747"/>
            </a:avLst>
          </a:prstGeom>
          <a:solidFill>
            <a:srgbClr val="FFFBD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>
            <a:stCxn id="15" idx="2"/>
            <a:endCxn id="218" idx="0"/>
          </p:cNvCxnSpPr>
          <p:nvPr/>
        </p:nvCxnSpPr>
        <p:spPr>
          <a:xfrm flipH="1">
            <a:off x="5266763" y="1547670"/>
            <a:ext cx="4037740" cy="22091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298578" y="2009569"/>
            <a:ext cx="2075210" cy="203482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Operational Semantics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05351" y="1338479"/>
            <a:ext cx="1998304" cy="209191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 dirty="0">
              <a:solidFill>
                <a:schemeClr val="tx1"/>
              </a:solidFill>
              <a:latin typeface="Didot"/>
              <a:cs typeface="Didot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8318885" y="1347360"/>
            <a:ext cx="198477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100" b="1" i="1" dirty="0" smtClean="0">
                <a:latin typeface="Optima"/>
                <a:cs typeface="Optima"/>
              </a:rPr>
              <a:t>State Machines</a:t>
            </a:r>
            <a:endParaRPr lang="en-US" sz="1100" b="1" i="1" dirty="0">
              <a:latin typeface="Optima"/>
              <a:cs typeface="Optim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54921" y="2350302"/>
            <a:ext cx="1190116" cy="209191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err="1" smtClean="0">
                <a:solidFill>
                  <a:schemeClr val="tx1"/>
                </a:solidFill>
                <a:latin typeface="Optima"/>
                <a:cs typeface="Optima"/>
              </a:rPr>
              <a:t>TransitionsDef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22" name="Connecteur droit 21"/>
          <p:cNvCxnSpPr>
            <a:stCxn id="18" idx="0"/>
            <a:endCxn id="218" idx="2"/>
          </p:cNvCxnSpPr>
          <p:nvPr/>
        </p:nvCxnSpPr>
        <p:spPr>
          <a:xfrm flipV="1">
            <a:off x="4349979" y="1977776"/>
            <a:ext cx="916784" cy="372526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0682722" y="2571972"/>
            <a:ext cx="1319863" cy="228505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Events Dispatching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409843" y="2574357"/>
            <a:ext cx="1019347" cy="226346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Didot"/>
                <a:cs typeface="Didot"/>
              </a:rPr>
              <a:t>Zero</a:t>
            </a:r>
            <a:r>
              <a:rPr lang="fr-FR" sz="1100" dirty="0" smtClean="0">
                <a:solidFill>
                  <a:schemeClr val="tx1"/>
                </a:solidFill>
                <a:latin typeface="Didot"/>
                <a:cs typeface="Didot"/>
              </a:rPr>
              <a:t>-Time</a:t>
            </a:r>
            <a:endParaRPr lang="fr-FR" sz="1100" dirty="0">
              <a:solidFill>
                <a:schemeClr val="tx1"/>
              </a:solidFill>
              <a:latin typeface="Didot"/>
              <a:cs typeface="Didot"/>
            </a:endParaRPr>
          </a:p>
        </p:txBody>
      </p:sp>
      <p:cxnSp>
        <p:nvCxnSpPr>
          <p:cNvPr id="38" name="Connecteur droit 37"/>
          <p:cNvCxnSpPr>
            <a:stCxn id="15" idx="2"/>
            <a:endCxn id="13" idx="0"/>
          </p:cNvCxnSpPr>
          <p:nvPr/>
        </p:nvCxnSpPr>
        <p:spPr>
          <a:xfrm>
            <a:off x="9304503" y="1547670"/>
            <a:ext cx="3031680" cy="461899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stCxn id="34" idx="0"/>
            <a:endCxn id="13" idx="2"/>
          </p:cNvCxnSpPr>
          <p:nvPr/>
        </p:nvCxnSpPr>
        <p:spPr>
          <a:xfrm flipV="1">
            <a:off x="11342654" y="2213051"/>
            <a:ext cx="993529" cy="35892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36" idx="0"/>
            <a:endCxn id="13" idx="2"/>
          </p:cNvCxnSpPr>
          <p:nvPr/>
        </p:nvCxnSpPr>
        <p:spPr>
          <a:xfrm flipV="1">
            <a:off x="9919517" y="2213051"/>
            <a:ext cx="2416666" cy="361306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112892" y="3105694"/>
            <a:ext cx="904606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Effect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60" name="Connecteur droit 59"/>
          <p:cNvCxnSpPr>
            <a:stCxn id="18" idx="2"/>
            <a:endCxn id="56" idx="0"/>
          </p:cNvCxnSpPr>
          <p:nvPr/>
        </p:nvCxnSpPr>
        <p:spPr>
          <a:xfrm flipH="1">
            <a:off x="1565195" y="2559493"/>
            <a:ext cx="2784784" cy="54620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Ellipse 60"/>
          <p:cNvSpPr/>
          <p:nvPr/>
        </p:nvSpPr>
        <p:spPr>
          <a:xfrm>
            <a:off x="1523682" y="3060119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675482" y="3186508"/>
            <a:ext cx="1319863" cy="228505"/>
          </a:xfrm>
          <a:prstGeom prst="rect">
            <a:avLst/>
          </a:prstGeom>
          <a:solidFill>
            <a:srgbClr val="FFFFFF"/>
          </a:solidFill>
          <a:ln w="3175" cmpd="sng">
            <a:solidFill>
              <a:srgbClr val="BFBFB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 dirty="0">
              <a:solidFill>
                <a:schemeClr val="tx1"/>
              </a:solidFill>
              <a:latin typeface="Didot"/>
              <a:cs typeface="Didot"/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9649562" y="3201997"/>
            <a:ext cx="1380824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BFBFBF"/>
                </a:solidFill>
                <a:latin typeface="Optima"/>
                <a:cs typeface="Optima"/>
              </a:rPr>
              <a:t>Run-To-Completion</a:t>
            </a:r>
            <a:endParaRPr lang="en-US" sz="1100" dirty="0">
              <a:solidFill>
                <a:srgbClr val="BFBFBF"/>
              </a:solidFill>
              <a:latin typeface="Optima"/>
              <a:cs typeface="Optima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627951" y="3478672"/>
            <a:ext cx="1399287" cy="227070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 dirty="0">
              <a:solidFill>
                <a:schemeClr val="tx1"/>
              </a:solidFill>
              <a:latin typeface="Didot"/>
              <a:cs typeface="Didot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10557397" y="3488792"/>
            <a:ext cx="1494601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100" dirty="0" smtClean="0">
                <a:latin typeface="Optima"/>
                <a:cs typeface="Optima"/>
              </a:rPr>
              <a:t>Simultaneous Events</a:t>
            </a:r>
            <a:endParaRPr lang="en-US" sz="1100" dirty="0">
              <a:latin typeface="Optima"/>
              <a:cs typeface="Optima"/>
            </a:endParaRPr>
          </a:p>
        </p:txBody>
      </p:sp>
      <p:cxnSp>
        <p:nvCxnSpPr>
          <p:cNvPr id="68" name="Connecteur droit 67"/>
          <p:cNvCxnSpPr>
            <a:stCxn id="66" idx="0"/>
            <a:endCxn id="34" idx="2"/>
          </p:cNvCxnSpPr>
          <p:nvPr/>
        </p:nvCxnSpPr>
        <p:spPr>
          <a:xfrm flipV="1">
            <a:off x="11327595" y="2800477"/>
            <a:ext cx="15059" cy="67819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stCxn id="64" idx="0"/>
            <a:endCxn id="34" idx="2"/>
          </p:cNvCxnSpPr>
          <p:nvPr/>
        </p:nvCxnSpPr>
        <p:spPr>
          <a:xfrm flipV="1">
            <a:off x="10335414" y="2800477"/>
            <a:ext cx="1007240" cy="38603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Forme libre 73"/>
          <p:cNvSpPr/>
          <p:nvPr/>
        </p:nvSpPr>
        <p:spPr>
          <a:xfrm>
            <a:off x="11192019" y="2864005"/>
            <a:ext cx="150635" cy="128152"/>
          </a:xfrm>
          <a:custGeom>
            <a:avLst/>
            <a:gdLst>
              <a:gd name="connsiteX0" fmla="*/ 0 w 178246"/>
              <a:gd name="connsiteY0" fmla="*/ 0 h 128152"/>
              <a:gd name="connsiteX1" fmla="*/ 35649 w 178246"/>
              <a:gd name="connsiteY1" fmla="*/ 115860 h 128152"/>
              <a:gd name="connsiteX2" fmla="*/ 178246 w 178246"/>
              <a:gd name="connsiteY2" fmla="*/ 124772 h 12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46" h="128152">
                <a:moveTo>
                  <a:pt x="0" y="0"/>
                </a:moveTo>
                <a:cubicBezTo>
                  <a:pt x="2970" y="47532"/>
                  <a:pt x="5941" y="95065"/>
                  <a:pt x="35649" y="115860"/>
                </a:cubicBezTo>
                <a:cubicBezTo>
                  <a:pt x="65357" y="136655"/>
                  <a:pt x="178246" y="124772"/>
                  <a:pt x="178246" y="124772"/>
                </a:cubicBezTo>
              </a:path>
            </a:pathLst>
          </a:cu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/>
          <p:cNvSpPr/>
          <p:nvPr/>
        </p:nvSpPr>
        <p:spPr>
          <a:xfrm>
            <a:off x="3132235" y="3105694"/>
            <a:ext cx="843473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bg1">
                    <a:lumMod val="75000"/>
                  </a:schemeClr>
                </a:solidFill>
                <a:latin typeface="Optima"/>
                <a:cs typeface="Optima"/>
              </a:rPr>
              <a:t>Timed</a:t>
            </a:r>
            <a:r>
              <a:rPr lang="fr-FR" sz="1100" dirty="0" smtClean="0">
                <a:solidFill>
                  <a:schemeClr val="bg1">
                    <a:lumMod val="75000"/>
                  </a:schemeClr>
                </a:solidFill>
                <a:latin typeface="Optima"/>
                <a:cs typeface="Optima"/>
              </a:rPr>
              <a:t> Transitions</a:t>
            </a:r>
            <a:endParaRPr lang="fr-FR" sz="1100" dirty="0">
              <a:solidFill>
                <a:schemeClr val="bg1">
                  <a:lumMod val="75000"/>
                </a:schemeClr>
              </a:solidFill>
              <a:latin typeface="Optima"/>
              <a:cs typeface="Optima"/>
            </a:endParaRPr>
          </a:p>
        </p:txBody>
      </p:sp>
      <p:cxnSp>
        <p:nvCxnSpPr>
          <p:cNvPr id="96" name="Connecteur droit 95"/>
          <p:cNvCxnSpPr>
            <a:stCxn id="18" idx="2"/>
            <a:endCxn id="94" idx="0"/>
          </p:cNvCxnSpPr>
          <p:nvPr/>
        </p:nvCxnSpPr>
        <p:spPr>
          <a:xfrm flipH="1">
            <a:off x="2568449" y="2559493"/>
            <a:ext cx="1781530" cy="55245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>
            <a:stCxn id="18" idx="2"/>
            <a:endCxn id="95" idx="0"/>
          </p:cNvCxnSpPr>
          <p:nvPr/>
        </p:nvCxnSpPr>
        <p:spPr>
          <a:xfrm flipH="1">
            <a:off x="3553972" y="2559493"/>
            <a:ext cx="796007" cy="546201"/>
          </a:xfrm>
          <a:prstGeom prst="line">
            <a:avLst/>
          </a:prstGeom>
          <a:ln w="3175" cmpd="sng">
            <a:solidFill>
              <a:srgbClr val="BFBFB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1423423" y="3823867"/>
            <a:ext cx="540502" cy="21035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AND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824144" y="4127984"/>
            <a:ext cx="540502" cy="21035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NOT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105" name="Connecteur droit 104"/>
          <p:cNvCxnSpPr>
            <a:stCxn id="102" idx="0"/>
            <a:endCxn id="94" idx="2"/>
          </p:cNvCxnSpPr>
          <p:nvPr/>
        </p:nvCxnSpPr>
        <p:spPr>
          <a:xfrm flipV="1">
            <a:off x="1693674" y="3439117"/>
            <a:ext cx="874775" cy="38475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03" idx="0"/>
            <a:endCxn id="94" idx="2"/>
          </p:cNvCxnSpPr>
          <p:nvPr/>
        </p:nvCxnSpPr>
        <p:spPr>
          <a:xfrm flipV="1">
            <a:off x="2094395" y="3439117"/>
            <a:ext cx="474054" cy="688867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>
            <a:stCxn id="104" idx="0"/>
            <a:endCxn id="94" idx="2"/>
          </p:cNvCxnSpPr>
          <p:nvPr/>
        </p:nvCxnSpPr>
        <p:spPr>
          <a:xfrm flipV="1">
            <a:off x="2417509" y="3439117"/>
            <a:ext cx="150940" cy="100647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6194169" y="2398501"/>
            <a:ext cx="1190116" cy="209191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err="1" smtClean="0">
                <a:solidFill>
                  <a:schemeClr val="tx1"/>
                </a:solidFill>
                <a:latin typeface="Optima"/>
                <a:cs typeface="Optima"/>
              </a:rPr>
              <a:t>StatesDef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235668" y="3111948"/>
            <a:ext cx="904606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Composite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States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23" name="Ellipse 122"/>
          <p:cNvSpPr/>
          <p:nvPr/>
        </p:nvSpPr>
        <p:spPr>
          <a:xfrm>
            <a:off x="2530649" y="3073791"/>
            <a:ext cx="75600" cy="763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25" name="ZoneTexte 124"/>
          <p:cNvSpPr txBox="1"/>
          <p:nvPr/>
        </p:nvSpPr>
        <p:spPr>
          <a:xfrm>
            <a:off x="2839162" y="295205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126" name="ZoneTexte 125"/>
          <p:cNvSpPr txBox="1"/>
          <p:nvPr/>
        </p:nvSpPr>
        <p:spPr>
          <a:xfrm>
            <a:off x="2843304" y="311896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127" name="ZoneTexte 126"/>
          <p:cNvSpPr txBox="1"/>
          <p:nvPr/>
        </p:nvSpPr>
        <p:spPr>
          <a:xfrm>
            <a:off x="2850153" y="328456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128" name="ZoneTexte 127"/>
          <p:cNvSpPr txBox="1"/>
          <p:nvPr/>
        </p:nvSpPr>
        <p:spPr>
          <a:xfrm>
            <a:off x="1939527" y="310569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129" name="ZoneTexte 128"/>
          <p:cNvSpPr txBox="1"/>
          <p:nvPr/>
        </p:nvSpPr>
        <p:spPr>
          <a:xfrm>
            <a:off x="1891318" y="3696289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130" name="ZoneTexte 129"/>
          <p:cNvSpPr txBox="1"/>
          <p:nvPr/>
        </p:nvSpPr>
        <p:spPr>
          <a:xfrm>
            <a:off x="2211447" y="3892837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131" name="ZoneTexte 130"/>
          <p:cNvSpPr txBox="1"/>
          <p:nvPr/>
        </p:nvSpPr>
        <p:spPr>
          <a:xfrm>
            <a:off x="2625655" y="4404508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132" name="ZoneTexte 131"/>
          <p:cNvSpPr txBox="1"/>
          <p:nvPr/>
        </p:nvSpPr>
        <p:spPr>
          <a:xfrm>
            <a:off x="1896149" y="385341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134" name="ZoneTexte 133"/>
          <p:cNvSpPr txBox="1"/>
          <p:nvPr/>
        </p:nvSpPr>
        <p:spPr>
          <a:xfrm>
            <a:off x="3921540" y="314146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136" name="Ellipse 135"/>
          <p:cNvSpPr/>
          <p:nvPr/>
        </p:nvSpPr>
        <p:spPr>
          <a:xfrm>
            <a:off x="3536686" y="3071151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37" name="Triangle isocèle 136"/>
          <p:cNvSpPr/>
          <p:nvPr/>
        </p:nvSpPr>
        <p:spPr>
          <a:xfrm rot="2346251">
            <a:off x="2346193" y="3420567"/>
            <a:ext cx="276105" cy="25524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Rectangle 138"/>
          <p:cNvSpPr/>
          <p:nvPr/>
        </p:nvSpPr>
        <p:spPr>
          <a:xfrm>
            <a:off x="6236330" y="2947295"/>
            <a:ext cx="1105085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Pseudo-states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738003" y="3886836"/>
            <a:ext cx="515280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Fork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5331196" y="3879367"/>
            <a:ext cx="515280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Join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299252" y="3912054"/>
            <a:ext cx="695358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err="1" smtClean="0">
                <a:solidFill>
                  <a:schemeClr val="tx1"/>
                </a:solidFill>
                <a:latin typeface="Optima"/>
                <a:cs typeface="Optima"/>
              </a:rPr>
              <a:t>History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7855616" y="4006672"/>
            <a:ext cx="795486" cy="321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Choice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776824" y="4567486"/>
            <a:ext cx="668174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Deep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652064" y="4559097"/>
            <a:ext cx="751136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Shallow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155" name="Connecteur droit 154"/>
          <p:cNvCxnSpPr>
            <a:stCxn id="141" idx="0"/>
            <a:endCxn id="139" idx="2"/>
          </p:cNvCxnSpPr>
          <p:nvPr/>
        </p:nvCxnSpPr>
        <p:spPr>
          <a:xfrm flipV="1">
            <a:off x="4995643" y="3274464"/>
            <a:ext cx="1793230" cy="612372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>
            <a:stCxn id="142" idx="0"/>
            <a:endCxn id="139" idx="2"/>
          </p:cNvCxnSpPr>
          <p:nvPr/>
        </p:nvCxnSpPr>
        <p:spPr>
          <a:xfrm flipV="1">
            <a:off x="5588836" y="3274464"/>
            <a:ext cx="1200037" cy="604903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/>
          <p:cNvCxnSpPr>
            <a:stCxn id="146" idx="0"/>
            <a:endCxn id="139" idx="2"/>
          </p:cNvCxnSpPr>
          <p:nvPr/>
        </p:nvCxnSpPr>
        <p:spPr>
          <a:xfrm flipV="1">
            <a:off x="6646931" y="3274464"/>
            <a:ext cx="141942" cy="63759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/>
          <p:cNvCxnSpPr>
            <a:stCxn id="147" idx="0"/>
            <a:endCxn id="139" idx="2"/>
          </p:cNvCxnSpPr>
          <p:nvPr/>
        </p:nvCxnSpPr>
        <p:spPr>
          <a:xfrm flipH="1" flipV="1">
            <a:off x="6788873" y="3274464"/>
            <a:ext cx="1234943" cy="1225392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>
            <a:stCxn id="148" idx="0"/>
            <a:endCxn id="139" idx="2"/>
          </p:cNvCxnSpPr>
          <p:nvPr/>
        </p:nvCxnSpPr>
        <p:spPr>
          <a:xfrm flipH="1" flipV="1">
            <a:off x="6788873" y="3274464"/>
            <a:ext cx="1464486" cy="732208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Triangle isocèle 172"/>
          <p:cNvSpPr/>
          <p:nvPr/>
        </p:nvSpPr>
        <p:spPr>
          <a:xfrm rot="287797">
            <a:off x="6159470" y="3270392"/>
            <a:ext cx="1255945" cy="2652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ZoneTexte 176"/>
          <p:cNvSpPr txBox="1"/>
          <p:nvPr/>
        </p:nvSpPr>
        <p:spPr>
          <a:xfrm>
            <a:off x="4541739" y="4174190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4852217" y="417277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179" name="ZoneTexte 178"/>
          <p:cNvSpPr txBox="1"/>
          <p:nvPr/>
        </p:nvSpPr>
        <p:spPr>
          <a:xfrm>
            <a:off x="4694545" y="4170198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183" name="ZoneTexte 182"/>
          <p:cNvSpPr txBox="1"/>
          <p:nvPr/>
        </p:nvSpPr>
        <p:spPr>
          <a:xfrm>
            <a:off x="5131405" y="417224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184" name="ZoneTexte 183"/>
          <p:cNvSpPr txBox="1"/>
          <p:nvPr/>
        </p:nvSpPr>
        <p:spPr>
          <a:xfrm>
            <a:off x="5441883" y="4170830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5284211" y="4168253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cxnSp>
        <p:nvCxnSpPr>
          <p:cNvPr id="186" name="Connecteur droit 185"/>
          <p:cNvCxnSpPr>
            <a:stCxn id="114" idx="2"/>
            <a:endCxn id="115" idx="0"/>
          </p:cNvCxnSpPr>
          <p:nvPr/>
        </p:nvCxnSpPr>
        <p:spPr>
          <a:xfrm flipH="1">
            <a:off x="4687971" y="2607692"/>
            <a:ext cx="2101256" cy="504256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>
            <a:stCxn id="114" idx="2"/>
            <a:endCxn id="139" idx="0"/>
          </p:cNvCxnSpPr>
          <p:nvPr/>
        </p:nvCxnSpPr>
        <p:spPr>
          <a:xfrm flipH="1">
            <a:off x="6788873" y="2607692"/>
            <a:ext cx="354" cy="339603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Ellipse 193"/>
          <p:cNvSpPr/>
          <p:nvPr/>
        </p:nvSpPr>
        <p:spPr>
          <a:xfrm>
            <a:off x="6739557" y="2897455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96" name="Ellipse 195"/>
          <p:cNvSpPr/>
          <p:nvPr/>
        </p:nvSpPr>
        <p:spPr>
          <a:xfrm>
            <a:off x="4668537" y="3080809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cxnSp>
        <p:nvCxnSpPr>
          <p:cNvPr id="197" name="Connecteur droit 196"/>
          <p:cNvCxnSpPr>
            <a:stCxn id="151" idx="0"/>
            <a:endCxn id="146" idx="2"/>
          </p:cNvCxnSpPr>
          <p:nvPr/>
        </p:nvCxnSpPr>
        <p:spPr>
          <a:xfrm flipH="1" flipV="1">
            <a:off x="6646931" y="4239223"/>
            <a:ext cx="380701" cy="319874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199"/>
          <p:cNvCxnSpPr>
            <a:stCxn id="150" idx="0"/>
            <a:endCxn id="146" idx="2"/>
          </p:cNvCxnSpPr>
          <p:nvPr/>
        </p:nvCxnSpPr>
        <p:spPr>
          <a:xfrm flipV="1">
            <a:off x="6110911" y="4239223"/>
            <a:ext cx="536020" cy="328263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Triangle isocèle 202"/>
          <p:cNvSpPr/>
          <p:nvPr/>
        </p:nvSpPr>
        <p:spPr>
          <a:xfrm>
            <a:off x="6436775" y="4230281"/>
            <a:ext cx="373465" cy="14956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" name="ZoneTexte 203"/>
          <p:cNvSpPr txBox="1"/>
          <p:nvPr/>
        </p:nvSpPr>
        <p:spPr>
          <a:xfrm>
            <a:off x="5624329" y="484586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05" name="ZoneTexte 204"/>
          <p:cNvSpPr txBox="1"/>
          <p:nvPr/>
        </p:nvSpPr>
        <p:spPr>
          <a:xfrm>
            <a:off x="5915343" y="484847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206" name="ZoneTexte 205"/>
          <p:cNvSpPr txBox="1"/>
          <p:nvPr/>
        </p:nvSpPr>
        <p:spPr>
          <a:xfrm>
            <a:off x="5777135" y="484881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07" name="ZoneTexte 206"/>
          <p:cNvSpPr txBox="1"/>
          <p:nvPr/>
        </p:nvSpPr>
        <p:spPr>
          <a:xfrm>
            <a:off x="7009681" y="483035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08" name="ZoneTexte 207"/>
          <p:cNvSpPr txBox="1"/>
          <p:nvPr/>
        </p:nvSpPr>
        <p:spPr>
          <a:xfrm>
            <a:off x="7174176" y="4836758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09" name="ZoneTexte 208"/>
          <p:cNvSpPr txBox="1"/>
          <p:nvPr/>
        </p:nvSpPr>
        <p:spPr>
          <a:xfrm>
            <a:off x="7769306" y="479235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10" name="ZoneTexte 209"/>
          <p:cNvSpPr txBox="1"/>
          <p:nvPr/>
        </p:nvSpPr>
        <p:spPr>
          <a:xfrm>
            <a:off x="8078848" y="4788000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211" name="ZoneTexte 210"/>
          <p:cNvSpPr txBox="1"/>
          <p:nvPr/>
        </p:nvSpPr>
        <p:spPr>
          <a:xfrm>
            <a:off x="7931842" y="478421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12" name="ZoneTexte 211"/>
          <p:cNvSpPr txBox="1"/>
          <p:nvPr/>
        </p:nvSpPr>
        <p:spPr>
          <a:xfrm>
            <a:off x="8586409" y="3936217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13" name="ZoneTexte 212"/>
          <p:cNvSpPr txBox="1"/>
          <p:nvPr/>
        </p:nvSpPr>
        <p:spPr>
          <a:xfrm>
            <a:off x="8589595" y="408803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4671705" y="1768585"/>
            <a:ext cx="1190116" cy="209191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Abstract Syntax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220" name="Connecteur droit 219"/>
          <p:cNvCxnSpPr>
            <a:stCxn id="114" idx="0"/>
            <a:endCxn id="218" idx="2"/>
          </p:cNvCxnSpPr>
          <p:nvPr/>
        </p:nvCxnSpPr>
        <p:spPr>
          <a:xfrm flipH="1" flipV="1">
            <a:off x="5266763" y="1977776"/>
            <a:ext cx="1522464" cy="42072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ZoneTexte 222"/>
          <p:cNvSpPr txBox="1"/>
          <p:nvPr/>
        </p:nvSpPr>
        <p:spPr>
          <a:xfrm>
            <a:off x="5079274" y="292601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5083416" y="3092930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25" name="ZoneTexte 224"/>
          <p:cNvSpPr txBox="1"/>
          <p:nvPr/>
        </p:nvSpPr>
        <p:spPr>
          <a:xfrm>
            <a:off x="5090265" y="325852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12304307" y="2564512"/>
            <a:ext cx="1019347" cy="36150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err="1" smtClean="0">
                <a:solidFill>
                  <a:schemeClr val="tx1"/>
                </a:solidFill>
                <a:latin typeface="Optima"/>
                <a:cs typeface="Optima"/>
              </a:rPr>
              <a:t>Effect</a:t>
            </a:r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 Schedule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11995093" y="3908415"/>
            <a:ext cx="881915" cy="228505"/>
          </a:xfrm>
          <a:prstGeom prst="rect">
            <a:avLst/>
          </a:prstGeom>
          <a:solidFill>
            <a:srgbClr val="FFFFFF"/>
          </a:solidFill>
          <a:ln w="3175" cmpd="sng">
            <a:solidFill>
              <a:srgbClr val="BFBFB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rgbClr val="BFBFBF"/>
                </a:solidFill>
                <a:latin typeface="Optima"/>
                <a:cs typeface="Optima"/>
              </a:rPr>
              <a:t>Sequential</a:t>
            </a:r>
            <a:endParaRPr lang="fr-FR" sz="1100" dirty="0">
              <a:solidFill>
                <a:srgbClr val="BFBFBF"/>
              </a:solidFill>
              <a:latin typeface="Optima"/>
              <a:cs typeface="Optima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2785723" y="4228529"/>
            <a:ext cx="752579" cy="227070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Parallel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13754916" y="2574357"/>
            <a:ext cx="1019347" cy="36150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Transition </a:t>
            </a:r>
            <a:r>
              <a:rPr lang="fr-FR" sz="1100" i="1" dirty="0" err="1" smtClean="0">
                <a:solidFill>
                  <a:schemeClr val="tx1"/>
                </a:solidFill>
                <a:latin typeface="Optima"/>
                <a:cs typeface="Optima"/>
              </a:rPr>
              <a:t>Priority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239" name="Connecteur droit 238"/>
          <p:cNvCxnSpPr>
            <a:stCxn id="236" idx="0"/>
            <a:endCxn id="233" idx="2"/>
          </p:cNvCxnSpPr>
          <p:nvPr/>
        </p:nvCxnSpPr>
        <p:spPr>
          <a:xfrm flipH="1" flipV="1">
            <a:off x="12813981" y="2926015"/>
            <a:ext cx="348032" cy="1302514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Connecteur droit 241"/>
          <p:cNvCxnSpPr>
            <a:stCxn id="234" idx="0"/>
            <a:endCxn id="233" idx="2"/>
          </p:cNvCxnSpPr>
          <p:nvPr/>
        </p:nvCxnSpPr>
        <p:spPr>
          <a:xfrm flipV="1">
            <a:off x="12436051" y="2926015"/>
            <a:ext cx="377930" cy="98240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" name="Rectangle 244"/>
          <p:cNvSpPr/>
          <p:nvPr/>
        </p:nvSpPr>
        <p:spPr>
          <a:xfrm>
            <a:off x="13431293" y="3308594"/>
            <a:ext cx="881915" cy="228505"/>
          </a:xfrm>
          <a:prstGeom prst="rect">
            <a:avLst/>
          </a:prstGeom>
          <a:solidFill>
            <a:srgbClr val="FFFFFF"/>
          </a:solidFill>
          <a:ln w="3175" cmpd="sng">
            <a:solidFill>
              <a:srgbClr val="BFBFB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rgbClr val="BFBFBF"/>
                </a:solidFill>
                <a:latin typeface="Optima"/>
                <a:cs typeface="Optima"/>
              </a:rPr>
              <a:t>Deepest</a:t>
            </a:r>
            <a:endParaRPr lang="fr-FR" sz="1100" dirty="0">
              <a:solidFill>
                <a:srgbClr val="BFBFBF"/>
              </a:solidFill>
              <a:latin typeface="Optima"/>
              <a:cs typeface="Optima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14221923" y="3628708"/>
            <a:ext cx="752579" cy="227070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Highest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247" name="Connecteur droit 246"/>
          <p:cNvCxnSpPr>
            <a:stCxn id="246" idx="0"/>
            <a:endCxn id="238" idx="2"/>
          </p:cNvCxnSpPr>
          <p:nvPr/>
        </p:nvCxnSpPr>
        <p:spPr>
          <a:xfrm flipH="1" flipV="1">
            <a:off x="14264590" y="2935860"/>
            <a:ext cx="333623" cy="692848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Connecteur droit 249"/>
          <p:cNvCxnSpPr>
            <a:stCxn id="245" idx="0"/>
            <a:endCxn id="238" idx="2"/>
          </p:cNvCxnSpPr>
          <p:nvPr/>
        </p:nvCxnSpPr>
        <p:spPr>
          <a:xfrm flipV="1">
            <a:off x="13872251" y="2935860"/>
            <a:ext cx="392339" cy="372734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/>
          <p:cNvCxnSpPr>
            <a:stCxn id="233" idx="0"/>
            <a:endCxn id="13" idx="2"/>
          </p:cNvCxnSpPr>
          <p:nvPr/>
        </p:nvCxnSpPr>
        <p:spPr>
          <a:xfrm flipH="1" flipV="1">
            <a:off x="12336183" y="2213051"/>
            <a:ext cx="477798" cy="35146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255"/>
          <p:cNvCxnSpPr>
            <a:stCxn id="238" idx="0"/>
            <a:endCxn id="13" idx="2"/>
          </p:cNvCxnSpPr>
          <p:nvPr/>
        </p:nvCxnSpPr>
        <p:spPr>
          <a:xfrm flipH="1" flipV="1">
            <a:off x="12336183" y="2213051"/>
            <a:ext cx="1928407" cy="361306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" name="Forme libre 275"/>
          <p:cNvSpPr/>
          <p:nvPr/>
        </p:nvSpPr>
        <p:spPr>
          <a:xfrm rot="20229065">
            <a:off x="14182656" y="2996999"/>
            <a:ext cx="129809" cy="103562"/>
          </a:xfrm>
          <a:custGeom>
            <a:avLst/>
            <a:gdLst>
              <a:gd name="connsiteX0" fmla="*/ 0 w 178246"/>
              <a:gd name="connsiteY0" fmla="*/ 0 h 128152"/>
              <a:gd name="connsiteX1" fmla="*/ 35649 w 178246"/>
              <a:gd name="connsiteY1" fmla="*/ 115860 h 128152"/>
              <a:gd name="connsiteX2" fmla="*/ 178246 w 178246"/>
              <a:gd name="connsiteY2" fmla="*/ 124772 h 12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46" h="128152">
                <a:moveTo>
                  <a:pt x="0" y="0"/>
                </a:moveTo>
                <a:cubicBezTo>
                  <a:pt x="2970" y="47532"/>
                  <a:pt x="5941" y="95065"/>
                  <a:pt x="35649" y="115860"/>
                </a:cubicBezTo>
                <a:cubicBezTo>
                  <a:pt x="65357" y="136655"/>
                  <a:pt x="178246" y="124772"/>
                  <a:pt x="178246" y="124772"/>
                </a:cubicBezTo>
              </a:path>
            </a:pathLst>
          </a:cu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7" name="Forme libre 276"/>
          <p:cNvSpPr/>
          <p:nvPr/>
        </p:nvSpPr>
        <p:spPr>
          <a:xfrm rot="20229065">
            <a:off x="12744318" y="3128330"/>
            <a:ext cx="129809" cy="103562"/>
          </a:xfrm>
          <a:custGeom>
            <a:avLst/>
            <a:gdLst>
              <a:gd name="connsiteX0" fmla="*/ 0 w 178246"/>
              <a:gd name="connsiteY0" fmla="*/ 0 h 128152"/>
              <a:gd name="connsiteX1" fmla="*/ 35649 w 178246"/>
              <a:gd name="connsiteY1" fmla="*/ 115860 h 128152"/>
              <a:gd name="connsiteX2" fmla="*/ 178246 w 178246"/>
              <a:gd name="connsiteY2" fmla="*/ 124772 h 12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46" h="128152">
                <a:moveTo>
                  <a:pt x="0" y="0"/>
                </a:moveTo>
                <a:cubicBezTo>
                  <a:pt x="2970" y="47532"/>
                  <a:pt x="5941" y="95065"/>
                  <a:pt x="35649" y="115860"/>
                </a:cubicBezTo>
                <a:cubicBezTo>
                  <a:pt x="65357" y="136655"/>
                  <a:pt x="178246" y="124772"/>
                  <a:pt x="178246" y="124772"/>
                </a:cubicBezTo>
              </a:path>
            </a:pathLst>
          </a:cu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8" name="ZoneTexte 277"/>
          <p:cNvSpPr txBox="1"/>
          <p:nvPr/>
        </p:nvSpPr>
        <p:spPr>
          <a:xfrm>
            <a:off x="9780439" y="272913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80" name="ZoneTexte 279"/>
          <p:cNvSpPr txBox="1"/>
          <p:nvPr/>
        </p:nvSpPr>
        <p:spPr>
          <a:xfrm>
            <a:off x="9712137" y="3369249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BFBFBF"/>
                </a:solidFill>
                <a:latin typeface="Wingdings 2" charset="2"/>
                <a:cs typeface="Wingdings 2" charset="2"/>
              </a:rPr>
              <a:t>l</a:t>
            </a:r>
            <a:endParaRPr lang="fr-FR" sz="1400" dirty="0">
              <a:solidFill>
                <a:srgbClr val="BFBFBF"/>
              </a:solidFill>
              <a:latin typeface="Wingdings 2" charset="2"/>
              <a:cs typeface="Wingdings 2" charset="2"/>
            </a:endParaRPr>
          </a:p>
        </p:txBody>
      </p:sp>
      <p:sp>
        <p:nvSpPr>
          <p:cNvPr id="281" name="ZoneTexte 280"/>
          <p:cNvSpPr txBox="1"/>
          <p:nvPr/>
        </p:nvSpPr>
        <p:spPr>
          <a:xfrm>
            <a:off x="9558377" y="3362683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BFBFBF"/>
                </a:solidFill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83" name="ZoneTexte 282"/>
          <p:cNvSpPr txBox="1"/>
          <p:nvPr/>
        </p:nvSpPr>
        <p:spPr>
          <a:xfrm>
            <a:off x="12076922" y="4093063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BFBFBF"/>
                </a:solidFill>
                <a:latin typeface="Wingdings 2" charset="2"/>
                <a:cs typeface="Wingdings 2" charset="2"/>
              </a:rPr>
              <a:t>l</a:t>
            </a:r>
            <a:endParaRPr lang="fr-FR" sz="1400" dirty="0">
              <a:solidFill>
                <a:srgbClr val="BFBFBF"/>
              </a:solidFill>
              <a:latin typeface="Wingdings 2" charset="2"/>
              <a:cs typeface="Wingdings 2" charset="2"/>
            </a:endParaRPr>
          </a:p>
        </p:txBody>
      </p:sp>
      <p:sp>
        <p:nvSpPr>
          <p:cNvPr id="284" name="ZoneTexte 283"/>
          <p:cNvSpPr txBox="1"/>
          <p:nvPr/>
        </p:nvSpPr>
        <p:spPr>
          <a:xfrm>
            <a:off x="11905668" y="409010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BFBFBF"/>
                </a:solidFill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85" name="ZoneTexte 284"/>
          <p:cNvSpPr txBox="1"/>
          <p:nvPr/>
        </p:nvSpPr>
        <p:spPr>
          <a:xfrm>
            <a:off x="12881982" y="440762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87" name="ZoneTexte 286"/>
          <p:cNvSpPr txBox="1"/>
          <p:nvPr/>
        </p:nvSpPr>
        <p:spPr>
          <a:xfrm>
            <a:off x="13827922" y="349596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BFBFBF"/>
                </a:solidFill>
                <a:latin typeface="Wingdings 2" charset="2"/>
                <a:cs typeface="Wingdings 2" charset="2"/>
              </a:rPr>
              <a:t>l</a:t>
            </a:r>
            <a:endParaRPr lang="fr-FR" sz="1400" dirty="0">
              <a:solidFill>
                <a:srgbClr val="BFBFBF"/>
              </a:solidFill>
              <a:latin typeface="Wingdings 2" charset="2"/>
              <a:cs typeface="Wingdings 2" charset="2"/>
            </a:endParaRPr>
          </a:p>
        </p:txBody>
      </p:sp>
      <p:sp>
        <p:nvSpPr>
          <p:cNvPr id="288" name="ZoneTexte 287"/>
          <p:cNvSpPr txBox="1"/>
          <p:nvPr/>
        </p:nvSpPr>
        <p:spPr>
          <a:xfrm>
            <a:off x="13656139" y="3485383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BFBFBF"/>
                </a:solidFill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89" name="ZoneTexte 288"/>
          <p:cNvSpPr txBox="1"/>
          <p:nvPr/>
        </p:nvSpPr>
        <p:spPr>
          <a:xfrm>
            <a:off x="14458149" y="380964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321" name="Ellipse 320"/>
          <p:cNvSpPr/>
          <p:nvPr/>
        </p:nvSpPr>
        <p:spPr>
          <a:xfrm>
            <a:off x="9913691" y="2532701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322" name="Ellipse 321"/>
          <p:cNvSpPr/>
          <p:nvPr/>
        </p:nvSpPr>
        <p:spPr>
          <a:xfrm>
            <a:off x="11310125" y="2536200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323" name="Ellipse 322"/>
          <p:cNvSpPr/>
          <p:nvPr/>
        </p:nvSpPr>
        <p:spPr>
          <a:xfrm>
            <a:off x="12776181" y="2526355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324" name="Ellipse 323"/>
          <p:cNvSpPr/>
          <p:nvPr/>
        </p:nvSpPr>
        <p:spPr>
          <a:xfrm>
            <a:off x="14204677" y="2532701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63" name="Ellipse 162"/>
          <p:cNvSpPr/>
          <p:nvPr/>
        </p:nvSpPr>
        <p:spPr>
          <a:xfrm>
            <a:off x="5295037" y="1741302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65" name="Ellipse 164"/>
          <p:cNvSpPr/>
          <p:nvPr/>
        </p:nvSpPr>
        <p:spPr>
          <a:xfrm>
            <a:off x="12306870" y="1971412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66" name="ZoneTexte 165"/>
          <p:cNvSpPr txBox="1"/>
          <p:nvPr/>
        </p:nvSpPr>
        <p:spPr>
          <a:xfrm>
            <a:off x="10994034" y="366755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grpSp>
        <p:nvGrpSpPr>
          <p:cNvPr id="187" name="Grouper 186"/>
          <p:cNvGrpSpPr/>
          <p:nvPr/>
        </p:nvGrpSpPr>
        <p:grpSpPr>
          <a:xfrm>
            <a:off x="9224581" y="10151598"/>
            <a:ext cx="2798091" cy="1213619"/>
            <a:chOff x="1515676" y="3773636"/>
            <a:chExt cx="925522" cy="572544"/>
          </a:xfrm>
        </p:grpSpPr>
        <p:sp>
          <p:nvSpPr>
            <p:cNvPr id="188" name="Rectangle 187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190" name="ZoneTexte 189"/>
            <p:cNvSpPr txBox="1"/>
            <p:nvPr/>
          </p:nvSpPr>
          <p:spPr>
            <a:xfrm>
              <a:off x="1515677" y="3800525"/>
              <a:ext cx="925521" cy="130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Optima"/>
                  <a:cs typeface="Optima"/>
                </a:rPr>
                <a:t>f</a:t>
              </a:r>
              <a:r>
                <a:rPr lang="en-US" sz="1200" dirty="0" err="1" smtClean="0">
                  <a:latin typeface="Optima"/>
                  <a:cs typeface="Optima"/>
                </a:rPr>
                <a:t>sm.composite.metamodel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cxnSp>
        <p:nvCxnSpPr>
          <p:cNvPr id="195" name="Connecteur droit avec flèche 194"/>
          <p:cNvCxnSpPr/>
          <p:nvPr/>
        </p:nvCxnSpPr>
        <p:spPr>
          <a:xfrm flipV="1">
            <a:off x="8007127" y="8476374"/>
            <a:ext cx="518" cy="676513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ZoneTexte 197"/>
          <p:cNvSpPr txBox="1"/>
          <p:nvPr/>
        </p:nvSpPr>
        <p:spPr>
          <a:xfrm>
            <a:off x="8033231" y="8524703"/>
            <a:ext cx="570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Wingdings 3" charset="2"/>
                <a:cs typeface="Wingdings 3" charset="2"/>
              </a:rPr>
              <a:t>r</a:t>
            </a:r>
            <a:endParaRPr lang="fr-FR" sz="2000" dirty="0">
              <a:latin typeface="Wingdings 3" charset="2"/>
              <a:cs typeface="Wingdings 3" charset="2"/>
            </a:endParaRPr>
          </a:p>
        </p:txBody>
      </p:sp>
      <p:sp>
        <p:nvSpPr>
          <p:cNvPr id="199" name="ZoneTexte 198"/>
          <p:cNvSpPr txBox="1"/>
          <p:nvPr/>
        </p:nvSpPr>
        <p:spPr>
          <a:xfrm>
            <a:off x="8021496" y="8795521"/>
            <a:ext cx="10061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latin typeface="Optima"/>
                <a:cs typeface="Optima"/>
              </a:rPr>
              <a:t>extension</a:t>
            </a:r>
            <a:endParaRPr lang="fr-FR" sz="1500" b="1" dirty="0">
              <a:latin typeface="Optima"/>
              <a:cs typeface="Optima"/>
            </a:endParaRPr>
          </a:p>
        </p:txBody>
      </p:sp>
      <p:cxnSp>
        <p:nvCxnSpPr>
          <p:cNvPr id="201" name="Connecteur droit avec flèche 200"/>
          <p:cNvCxnSpPr/>
          <p:nvPr/>
        </p:nvCxnSpPr>
        <p:spPr>
          <a:xfrm>
            <a:off x="5684258" y="7475706"/>
            <a:ext cx="1339427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ZoneTexte 201"/>
          <p:cNvSpPr txBox="1"/>
          <p:nvPr/>
        </p:nvSpPr>
        <p:spPr>
          <a:xfrm>
            <a:off x="5798539" y="7163504"/>
            <a:ext cx="11554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Optima"/>
                <a:cs typeface="Optima"/>
              </a:rPr>
              <a:t>aggregation</a:t>
            </a:r>
            <a:endParaRPr lang="en-US" sz="1500" b="1" dirty="0">
              <a:latin typeface="Optima"/>
              <a:cs typeface="Optim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92406" y="10587234"/>
            <a:ext cx="2446063" cy="251583"/>
          </a:xfrm>
          <a:prstGeom prst="rect">
            <a:avLst/>
          </a:prstGeom>
          <a:solidFill>
            <a:srgbClr val="FFFFFF"/>
          </a:solidFill>
          <a:ln w="3175" cmpd="sng">
            <a:solidFill>
              <a:srgbClr val="BFBFB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rgbClr val="BFBFBF"/>
                </a:solidFill>
                <a:latin typeface="Optima"/>
                <a:cs typeface="Optima"/>
              </a:rPr>
              <a:t>fsm.composite.deepest.aspects</a:t>
            </a:r>
            <a:endParaRPr lang="fr-FR" sz="1200" dirty="0">
              <a:solidFill>
                <a:srgbClr val="BFBFBF"/>
              </a:solidFill>
              <a:latin typeface="Optima"/>
              <a:cs typeface="Optima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9392406" y="10948687"/>
            <a:ext cx="2446062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fsm.composite.highest.aspects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grpSp>
        <p:nvGrpSpPr>
          <p:cNvPr id="226" name="Grouper 225"/>
          <p:cNvGrpSpPr/>
          <p:nvPr/>
        </p:nvGrpSpPr>
        <p:grpSpPr>
          <a:xfrm>
            <a:off x="9215765" y="8751977"/>
            <a:ext cx="2800125" cy="1213619"/>
            <a:chOff x="1515676" y="3773636"/>
            <a:chExt cx="925522" cy="572544"/>
          </a:xfrm>
        </p:grpSpPr>
        <p:sp>
          <p:nvSpPr>
            <p:cNvPr id="227" name="Rectangle 226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228" name="ZoneTexte 227"/>
            <p:cNvSpPr txBox="1"/>
            <p:nvPr/>
          </p:nvSpPr>
          <p:spPr>
            <a:xfrm>
              <a:off x="1515677" y="3800525"/>
              <a:ext cx="925521" cy="130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Optima"/>
                  <a:cs typeface="Optima"/>
                </a:rPr>
                <a:t>f</a:t>
              </a:r>
              <a:r>
                <a:rPr lang="en-US" sz="1200" dirty="0" err="1" smtClean="0">
                  <a:latin typeface="Optima"/>
                  <a:cs typeface="Optima"/>
                </a:rPr>
                <a:t>sm.effect.metamodel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229" name="Rectangle 228"/>
          <p:cNvSpPr/>
          <p:nvPr/>
        </p:nvSpPr>
        <p:spPr>
          <a:xfrm>
            <a:off x="9383590" y="9187613"/>
            <a:ext cx="2448097" cy="251583"/>
          </a:xfrm>
          <a:prstGeom prst="rect">
            <a:avLst/>
          </a:prstGeom>
          <a:solidFill>
            <a:srgbClr val="FFFFFF"/>
          </a:solidFill>
          <a:ln w="3175" cmpd="sng">
            <a:solidFill>
              <a:srgbClr val="BFBFB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rgbClr val="BFBFBF"/>
                </a:solidFill>
                <a:latin typeface="Optima"/>
                <a:cs typeface="Optima"/>
              </a:rPr>
              <a:t>fsm.effect.sequential</a:t>
            </a:r>
            <a:r>
              <a:rPr lang="fr-FR" sz="1200" dirty="0" err="1">
                <a:solidFill>
                  <a:srgbClr val="BFBFBF"/>
                </a:solidFill>
                <a:latin typeface="Optima"/>
                <a:cs typeface="Optima"/>
              </a:rPr>
              <a:t>.aspects</a:t>
            </a:r>
            <a:endParaRPr lang="fr-FR" sz="1200" dirty="0">
              <a:solidFill>
                <a:srgbClr val="BFBFBF"/>
              </a:solidFill>
              <a:latin typeface="Optima"/>
              <a:cs typeface="Optima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9383590" y="9549066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fsm.effect.parallel</a:t>
            </a:r>
            <a:r>
              <a:rPr lang="fr-FR" sz="1200" dirty="0" err="1">
                <a:solidFill>
                  <a:schemeClr val="tx1"/>
                </a:solidFill>
                <a:latin typeface="Optima"/>
                <a:cs typeface="Optima"/>
              </a:rPr>
              <a:t>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grpSp>
        <p:nvGrpSpPr>
          <p:cNvPr id="241" name="Grouper 240"/>
          <p:cNvGrpSpPr/>
          <p:nvPr/>
        </p:nvGrpSpPr>
        <p:grpSpPr>
          <a:xfrm>
            <a:off x="9221226" y="12127174"/>
            <a:ext cx="2798089" cy="775176"/>
            <a:chOff x="1515676" y="3773636"/>
            <a:chExt cx="925522" cy="572544"/>
          </a:xfrm>
        </p:grpSpPr>
        <p:sp>
          <p:nvSpPr>
            <p:cNvPr id="243" name="Rectangle 242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244" name="ZoneTexte 243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fsm.pseudostate.fork.metamodel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cxnSp>
        <p:nvCxnSpPr>
          <p:cNvPr id="301" name="Connecteur droit avec flèche 300"/>
          <p:cNvCxnSpPr>
            <a:endCxn id="188" idx="1"/>
          </p:cNvCxnSpPr>
          <p:nvPr/>
        </p:nvCxnSpPr>
        <p:spPr>
          <a:xfrm>
            <a:off x="8007127" y="10747502"/>
            <a:ext cx="1217454" cy="1090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Connecteur droit avec flèche 318"/>
          <p:cNvCxnSpPr/>
          <p:nvPr/>
        </p:nvCxnSpPr>
        <p:spPr>
          <a:xfrm>
            <a:off x="8008638" y="9439196"/>
            <a:ext cx="1231059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 droit avec flèche 319"/>
          <p:cNvCxnSpPr/>
          <p:nvPr/>
        </p:nvCxnSpPr>
        <p:spPr>
          <a:xfrm>
            <a:off x="8024154" y="12403384"/>
            <a:ext cx="1215543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Connecteur droit avec flèche 324"/>
          <p:cNvCxnSpPr>
            <a:endCxn id="338" idx="1"/>
          </p:cNvCxnSpPr>
          <p:nvPr/>
        </p:nvCxnSpPr>
        <p:spPr>
          <a:xfrm>
            <a:off x="8025190" y="13003948"/>
            <a:ext cx="4104373" cy="2243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Connecteur droit avec flèche 330"/>
          <p:cNvCxnSpPr/>
          <p:nvPr/>
        </p:nvCxnSpPr>
        <p:spPr>
          <a:xfrm>
            <a:off x="4325656" y="12403384"/>
            <a:ext cx="369849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5" name="Rectangle 334"/>
          <p:cNvSpPr/>
          <p:nvPr/>
        </p:nvSpPr>
        <p:spPr>
          <a:xfrm>
            <a:off x="9395855" y="12532765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fsm.pseudostates.fork</a:t>
            </a:r>
            <a:r>
              <a:rPr lang="fr-FR" sz="1200" dirty="0" err="1">
                <a:solidFill>
                  <a:schemeClr val="tx1"/>
                </a:solidFill>
                <a:latin typeface="Optima"/>
                <a:cs typeface="Optima"/>
              </a:rPr>
              <a:t>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grpSp>
        <p:nvGrpSpPr>
          <p:cNvPr id="336" name="Grouper 335"/>
          <p:cNvGrpSpPr/>
          <p:nvPr/>
        </p:nvGrpSpPr>
        <p:grpSpPr>
          <a:xfrm>
            <a:off x="12129560" y="12851475"/>
            <a:ext cx="2772066" cy="775176"/>
            <a:chOff x="1515676" y="3773636"/>
            <a:chExt cx="925522" cy="572544"/>
          </a:xfrm>
        </p:grpSpPr>
        <p:sp>
          <p:nvSpPr>
            <p:cNvPr id="337" name="Rectangle 336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38" name="ZoneTexte 337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fsm.pseudostate.join.metamodel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39" name="Rectangle 338"/>
          <p:cNvSpPr/>
          <p:nvPr/>
        </p:nvSpPr>
        <p:spPr>
          <a:xfrm>
            <a:off x="12304187" y="13257066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fsm.pseudostates.join</a:t>
            </a:r>
            <a:r>
              <a:rPr lang="fr-FR" sz="1200" dirty="0" err="1">
                <a:solidFill>
                  <a:schemeClr val="tx1"/>
                </a:solidFill>
                <a:latin typeface="Optima"/>
                <a:cs typeface="Optima"/>
              </a:rPr>
              <a:t>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grpSp>
        <p:nvGrpSpPr>
          <p:cNvPr id="340" name="Grouper 339"/>
          <p:cNvGrpSpPr/>
          <p:nvPr/>
        </p:nvGrpSpPr>
        <p:grpSpPr>
          <a:xfrm>
            <a:off x="9221229" y="13274859"/>
            <a:ext cx="2798089" cy="775176"/>
            <a:chOff x="1515676" y="3773636"/>
            <a:chExt cx="925522" cy="572544"/>
          </a:xfrm>
        </p:grpSpPr>
        <p:sp>
          <p:nvSpPr>
            <p:cNvPr id="341" name="Rectangle 340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42" name="ZoneTexte 341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fsm.pseudostate.deep.metamodel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43" name="Rectangle 342"/>
          <p:cNvSpPr/>
          <p:nvPr/>
        </p:nvSpPr>
        <p:spPr>
          <a:xfrm>
            <a:off x="9395858" y="13680450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fsm.pseudostates.deep.aspects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344" name="Connecteur droit avec flèche 343"/>
          <p:cNvCxnSpPr>
            <a:endCxn id="341" idx="1"/>
          </p:cNvCxnSpPr>
          <p:nvPr/>
        </p:nvCxnSpPr>
        <p:spPr>
          <a:xfrm flipV="1">
            <a:off x="8013320" y="13662447"/>
            <a:ext cx="1207909" cy="129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5" name="Grouper 344"/>
          <p:cNvGrpSpPr/>
          <p:nvPr/>
        </p:nvGrpSpPr>
        <p:grpSpPr>
          <a:xfrm>
            <a:off x="12136634" y="13773822"/>
            <a:ext cx="2772066" cy="775176"/>
            <a:chOff x="1515676" y="3773636"/>
            <a:chExt cx="925522" cy="572544"/>
          </a:xfrm>
        </p:grpSpPr>
        <p:sp>
          <p:nvSpPr>
            <p:cNvPr id="346" name="Rectangle 345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47" name="ZoneTexte 346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fsm.pseudostate.shallow.metamodel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48" name="Rectangle 347"/>
          <p:cNvSpPr/>
          <p:nvPr/>
        </p:nvSpPr>
        <p:spPr>
          <a:xfrm>
            <a:off x="12311261" y="14179413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fsm.pseudostates.shallow.aspects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349" name="Connecteur droit avec flèche 348"/>
          <p:cNvCxnSpPr>
            <a:endCxn id="346" idx="1"/>
          </p:cNvCxnSpPr>
          <p:nvPr/>
        </p:nvCxnSpPr>
        <p:spPr>
          <a:xfrm flipV="1">
            <a:off x="8007127" y="14161410"/>
            <a:ext cx="4129507" cy="348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0" name="Grouper 349"/>
          <p:cNvGrpSpPr/>
          <p:nvPr/>
        </p:nvGrpSpPr>
        <p:grpSpPr>
          <a:xfrm>
            <a:off x="9247126" y="14355418"/>
            <a:ext cx="2772066" cy="775176"/>
            <a:chOff x="1515676" y="3773636"/>
            <a:chExt cx="925522" cy="572544"/>
          </a:xfrm>
        </p:grpSpPr>
        <p:sp>
          <p:nvSpPr>
            <p:cNvPr id="351" name="Rectangle 350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52" name="ZoneTexte 351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fsm.pseudostate.junction.metamodel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53" name="Rectangle 352"/>
          <p:cNvSpPr/>
          <p:nvPr/>
        </p:nvSpPr>
        <p:spPr>
          <a:xfrm>
            <a:off x="9421753" y="14761009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fsm.pseudostates.shallow</a:t>
            </a:r>
            <a:r>
              <a:rPr lang="fr-FR" sz="1200" dirty="0" err="1">
                <a:solidFill>
                  <a:schemeClr val="tx1"/>
                </a:solidFill>
                <a:latin typeface="Optima"/>
                <a:cs typeface="Optima"/>
              </a:rPr>
              <a:t>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354" name="Connecteur droit avec flèche 353"/>
          <p:cNvCxnSpPr>
            <a:endCxn id="351" idx="1"/>
          </p:cNvCxnSpPr>
          <p:nvPr/>
        </p:nvCxnSpPr>
        <p:spPr>
          <a:xfrm>
            <a:off x="8023816" y="14743006"/>
            <a:ext cx="1223310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7" name="Grouper 366"/>
          <p:cNvGrpSpPr/>
          <p:nvPr/>
        </p:nvGrpSpPr>
        <p:grpSpPr>
          <a:xfrm>
            <a:off x="1571832" y="14128488"/>
            <a:ext cx="2772066" cy="775176"/>
            <a:chOff x="1515676" y="3773636"/>
            <a:chExt cx="925522" cy="572544"/>
          </a:xfrm>
        </p:grpSpPr>
        <p:sp>
          <p:nvSpPr>
            <p:cNvPr id="368" name="Rectangle 367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69" name="ZoneTexte 368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fsm.trigger.and.metamodel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70" name="Rectangle 369"/>
          <p:cNvSpPr/>
          <p:nvPr/>
        </p:nvSpPr>
        <p:spPr>
          <a:xfrm>
            <a:off x="1746459" y="14534079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fsm.trigger.and.aspects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grpSp>
        <p:nvGrpSpPr>
          <p:cNvPr id="375" name="Grouper 374"/>
          <p:cNvGrpSpPr/>
          <p:nvPr/>
        </p:nvGrpSpPr>
        <p:grpSpPr>
          <a:xfrm>
            <a:off x="1790241" y="13038011"/>
            <a:ext cx="2772066" cy="775176"/>
            <a:chOff x="1515676" y="3773636"/>
            <a:chExt cx="925522" cy="572544"/>
          </a:xfrm>
        </p:grpSpPr>
        <p:sp>
          <p:nvSpPr>
            <p:cNvPr id="376" name="Rectangle 375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77" name="ZoneTexte 376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fsm.trigger.not.metamodel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78" name="Rectangle 377"/>
          <p:cNvSpPr/>
          <p:nvPr/>
        </p:nvSpPr>
        <p:spPr>
          <a:xfrm>
            <a:off x="1964868" y="13443602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fsm.trigger.not.aspects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379" name="Connecteur droit avec flèche 378"/>
          <p:cNvCxnSpPr>
            <a:stCxn id="376" idx="3"/>
          </p:cNvCxnSpPr>
          <p:nvPr/>
        </p:nvCxnSpPr>
        <p:spPr>
          <a:xfrm>
            <a:off x="4562304" y="13425599"/>
            <a:ext cx="3444823" cy="1800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Connecteur droit avec flèche 379"/>
          <p:cNvCxnSpPr/>
          <p:nvPr/>
        </p:nvCxnSpPr>
        <p:spPr>
          <a:xfrm flipV="1">
            <a:off x="4354664" y="14471312"/>
            <a:ext cx="3670526" cy="5077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Connecteur droit avec flèche 398"/>
          <p:cNvCxnSpPr/>
          <p:nvPr/>
        </p:nvCxnSpPr>
        <p:spPr>
          <a:xfrm flipV="1">
            <a:off x="5690412" y="8261487"/>
            <a:ext cx="1333273" cy="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0" name="ZoneTexte 399"/>
          <p:cNvSpPr txBox="1"/>
          <p:nvPr/>
        </p:nvSpPr>
        <p:spPr>
          <a:xfrm>
            <a:off x="5814045" y="7944193"/>
            <a:ext cx="11554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Optima"/>
                <a:cs typeface="Optima"/>
              </a:rPr>
              <a:t>aggregation</a:t>
            </a:r>
            <a:endParaRPr lang="en-US" sz="1500" b="1" dirty="0">
              <a:latin typeface="Optima"/>
              <a:cs typeface="Optima"/>
            </a:endParaRPr>
          </a:p>
        </p:txBody>
      </p:sp>
      <p:sp>
        <p:nvSpPr>
          <p:cNvPr id="401" name="ZoneTexte 400"/>
          <p:cNvSpPr txBox="1"/>
          <p:nvPr/>
        </p:nvSpPr>
        <p:spPr>
          <a:xfrm>
            <a:off x="6201484" y="6861168"/>
            <a:ext cx="642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 smtClean="0">
                <a:latin typeface="Wingdings 3" charset="2"/>
                <a:cs typeface="Wingdings 3" charset="2"/>
              </a:rPr>
              <a:t>t</a:t>
            </a:r>
            <a:endParaRPr lang="fr-FR" sz="2000" dirty="0">
              <a:latin typeface="Wingdings 3" charset="2"/>
              <a:cs typeface="Wingdings 3" charset="2"/>
            </a:endParaRPr>
          </a:p>
        </p:txBody>
      </p:sp>
      <p:sp>
        <p:nvSpPr>
          <p:cNvPr id="402" name="ZoneTexte 401"/>
          <p:cNvSpPr txBox="1"/>
          <p:nvPr/>
        </p:nvSpPr>
        <p:spPr>
          <a:xfrm>
            <a:off x="6236329" y="7648586"/>
            <a:ext cx="642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 smtClean="0">
                <a:latin typeface="Wingdings 3" charset="2"/>
                <a:cs typeface="Wingdings 3" charset="2"/>
              </a:rPr>
              <a:t>t</a:t>
            </a:r>
            <a:endParaRPr lang="fr-FR" sz="2000" dirty="0">
              <a:latin typeface="Wingdings 3" charset="2"/>
              <a:cs typeface="Wingdings 3" charset="2"/>
            </a:endParaRPr>
          </a:p>
        </p:txBody>
      </p:sp>
      <p:cxnSp>
        <p:nvCxnSpPr>
          <p:cNvPr id="29" name="Connecteur droit 28"/>
          <p:cNvCxnSpPr/>
          <p:nvPr/>
        </p:nvCxnSpPr>
        <p:spPr>
          <a:xfrm>
            <a:off x="10266564" y="3417259"/>
            <a:ext cx="0" cy="4395876"/>
          </a:xfrm>
          <a:prstGeom prst="line">
            <a:avLst/>
          </a:prstGeom>
          <a:ln w="3175" cmpd="sng">
            <a:solidFill>
              <a:srgbClr val="FF0000">
                <a:alpha val="30000"/>
              </a:srgb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4" name="Connecteur droit 403"/>
          <p:cNvCxnSpPr/>
          <p:nvPr/>
        </p:nvCxnSpPr>
        <p:spPr>
          <a:xfrm>
            <a:off x="11310125" y="3723210"/>
            <a:ext cx="0" cy="4453053"/>
          </a:xfrm>
          <a:prstGeom prst="line">
            <a:avLst/>
          </a:prstGeom>
          <a:ln w="6350" cmpd="sng"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Connecteur droit 405"/>
          <p:cNvCxnSpPr/>
          <p:nvPr/>
        </p:nvCxnSpPr>
        <p:spPr>
          <a:xfrm>
            <a:off x="12433541" y="4155556"/>
            <a:ext cx="2510" cy="5167159"/>
          </a:xfrm>
          <a:prstGeom prst="line">
            <a:avLst/>
          </a:prstGeom>
          <a:ln w="3175" cmpd="sng">
            <a:solidFill>
              <a:srgbClr val="FF0000">
                <a:alpha val="30000"/>
              </a:srgb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7" name="Connecteur droit 406"/>
          <p:cNvCxnSpPr/>
          <p:nvPr/>
        </p:nvCxnSpPr>
        <p:spPr>
          <a:xfrm>
            <a:off x="13162013" y="4445588"/>
            <a:ext cx="0" cy="5233267"/>
          </a:xfrm>
          <a:prstGeom prst="line">
            <a:avLst/>
          </a:prstGeom>
          <a:ln w="6350" cmpd="sng"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8" name="Connecteur droit 407"/>
          <p:cNvCxnSpPr/>
          <p:nvPr/>
        </p:nvCxnSpPr>
        <p:spPr>
          <a:xfrm>
            <a:off x="11828170" y="9322715"/>
            <a:ext cx="607881" cy="0"/>
          </a:xfrm>
          <a:prstGeom prst="line">
            <a:avLst/>
          </a:prstGeom>
          <a:ln w="3175" cmpd="sng">
            <a:solidFill>
              <a:srgbClr val="FF0000">
                <a:alpha val="30000"/>
              </a:srgbClr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9" name="Connecteur droit 408"/>
          <p:cNvCxnSpPr/>
          <p:nvPr/>
        </p:nvCxnSpPr>
        <p:spPr>
          <a:xfrm>
            <a:off x="11824999" y="9678855"/>
            <a:ext cx="1337014" cy="0"/>
          </a:xfrm>
          <a:prstGeom prst="line">
            <a:avLst/>
          </a:prstGeom>
          <a:ln w="6350" cmpd="sng">
            <a:solidFill>
              <a:srgbClr val="FF0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" name="Connecteur droit 409"/>
          <p:cNvCxnSpPr/>
          <p:nvPr/>
        </p:nvCxnSpPr>
        <p:spPr>
          <a:xfrm flipH="1">
            <a:off x="13827922" y="3550313"/>
            <a:ext cx="22146" cy="7197189"/>
          </a:xfrm>
          <a:prstGeom prst="line">
            <a:avLst/>
          </a:prstGeom>
          <a:ln w="3175" cmpd="sng">
            <a:solidFill>
              <a:srgbClr val="FF0000">
                <a:alpha val="30000"/>
              </a:srgb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Connecteur droit 410"/>
          <p:cNvCxnSpPr/>
          <p:nvPr/>
        </p:nvCxnSpPr>
        <p:spPr>
          <a:xfrm flipH="1">
            <a:off x="14598213" y="3850010"/>
            <a:ext cx="25682" cy="7220492"/>
          </a:xfrm>
          <a:prstGeom prst="line">
            <a:avLst/>
          </a:prstGeom>
          <a:ln w="6350" cmpd="sng"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" name="Connecteur droit 411"/>
          <p:cNvCxnSpPr/>
          <p:nvPr/>
        </p:nvCxnSpPr>
        <p:spPr>
          <a:xfrm>
            <a:off x="11855509" y="10747502"/>
            <a:ext cx="1972413" cy="0"/>
          </a:xfrm>
          <a:prstGeom prst="line">
            <a:avLst/>
          </a:prstGeom>
          <a:ln w="3175" cmpd="sng">
            <a:solidFill>
              <a:srgbClr val="FF0000">
                <a:alpha val="30000"/>
              </a:srgbClr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" name="Connecteur droit 412"/>
          <p:cNvCxnSpPr/>
          <p:nvPr/>
        </p:nvCxnSpPr>
        <p:spPr>
          <a:xfrm flipV="1">
            <a:off x="11838468" y="11061992"/>
            <a:ext cx="2759745" cy="8510"/>
          </a:xfrm>
          <a:prstGeom prst="line">
            <a:avLst/>
          </a:prstGeom>
          <a:ln w="6350" cmpd="sng">
            <a:solidFill>
              <a:srgbClr val="FF0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5" name="ZoneTexte 414"/>
          <p:cNvSpPr txBox="1"/>
          <p:nvPr/>
        </p:nvSpPr>
        <p:spPr>
          <a:xfrm>
            <a:off x="1938105" y="2937989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416" name="ZoneTexte 415"/>
          <p:cNvSpPr txBox="1"/>
          <p:nvPr/>
        </p:nvSpPr>
        <p:spPr>
          <a:xfrm>
            <a:off x="1949096" y="3270499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cxnSp>
        <p:nvCxnSpPr>
          <p:cNvPr id="417" name="Connecteur droit 416"/>
          <p:cNvCxnSpPr/>
          <p:nvPr/>
        </p:nvCxnSpPr>
        <p:spPr>
          <a:xfrm flipH="1">
            <a:off x="1273820" y="3432863"/>
            <a:ext cx="4318" cy="5754750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8" name="Connecteur droit 417"/>
          <p:cNvCxnSpPr/>
          <p:nvPr/>
        </p:nvCxnSpPr>
        <p:spPr>
          <a:xfrm flipH="1">
            <a:off x="1278138" y="9227087"/>
            <a:ext cx="7904642" cy="0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302"/>
          <p:cNvCxnSpPr/>
          <p:nvPr/>
        </p:nvCxnSpPr>
        <p:spPr>
          <a:xfrm>
            <a:off x="9934120" y="5341750"/>
            <a:ext cx="348033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4" name="Ellipse 303"/>
          <p:cNvSpPr/>
          <p:nvPr/>
        </p:nvSpPr>
        <p:spPr>
          <a:xfrm>
            <a:off x="10279718" y="5318751"/>
            <a:ext cx="45719" cy="489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>
              <a:latin typeface="Optima"/>
              <a:cs typeface="Optima"/>
            </a:endParaRPr>
          </a:p>
        </p:txBody>
      </p:sp>
      <p:cxnSp>
        <p:nvCxnSpPr>
          <p:cNvPr id="305" name="Connecteur droit 304"/>
          <p:cNvCxnSpPr/>
          <p:nvPr/>
        </p:nvCxnSpPr>
        <p:spPr>
          <a:xfrm>
            <a:off x="9934120" y="5566607"/>
            <a:ext cx="348033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Ellipse 305"/>
          <p:cNvSpPr/>
          <p:nvPr/>
        </p:nvSpPr>
        <p:spPr>
          <a:xfrm>
            <a:off x="10279718" y="5543608"/>
            <a:ext cx="45719" cy="489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>
              <a:latin typeface="Optima"/>
              <a:cs typeface="Optima"/>
            </a:endParaRPr>
          </a:p>
        </p:txBody>
      </p:sp>
      <p:cxnSp>
        <p:nvCxnSpPr>
          <p:cNvPr id="309" name="Connecteur droit 308"/>
          <p:cNvCxnSpPr/>
          <p:nvPr/>
        </p:nvCxnSpPr>
        <p:spPr>
          <a:xfrm flipV="1">
            <a:off x="11896186" y="5262653"/>
            <a:ext cx="410684" cy="85149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Connecteur droit 311"/>
          <p:cNvCxnSpPr>
            <a:stCxn id="307" idx="3"/>
          </p:cNvCxnSpPr>
          <p:nvPr/>
        </p:nvCxnSpPr>
        <p:spPr>
          <a:xfrm>
            <a:off x="11896186" y="5347802"/>
            <a:ext cx="410684" cy="6725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Connecteur droit 312"/>
          <p:cNvCxnSpPr/>
          <p:nvPr/>
        </p:nvCxnSpPr>
        <p:spPr>
          <a:xfrm flipV="1">
            <a:off x="11896186" y="5489152"/>
            <a:ext cx="410684" cy="7745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Connecteur droit 313"/>
          <p:cNvCxnSpPr/>
          <p:nvPr/>
        </p:nvCxnSpPr>
        <p:spPr>
          <a:xfrm>
            <a:off x="11896186" y="5566607"/>
            <a:ext cx="410684" cy="7494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Connecteur droit 314"/>
          <p:cNvCxnSpPr/>
          <p:nvPr/>
        </p:nvCxnSpPr>
        <p:spPr>
          <a:xfrm flipV="1">
            <a:off x="12138637" y="5293806"/>
            <a:ext cx="0" cy="9232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6" name="Triangle isocèle 315"/>
          <p:cNvSpPr/>
          <p:nvPr/>
        </p:nvSpPr>
        <p:spPr>
          <a:xfrm rot="16200000">
            <a:off x="11986267" y="5450737"/>
            <a:ext cx="73314" cy="23144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>
              <a:latin typeface="Optima"/>
              <a:cs typeface="Optima"/>
            </a:endParaRPr>
          </a:p>
        </p:txBody>
      </p:sp>
      <p:sp>
        <p:nvSpPr>
          <p:cNvPr id="317" name="ZoneTexte 316"/>
          <p:cNvSpPr txBox="1"/>
          <p:nvPr/>
        </p:nvSpPr>
        <p:spPr>
          <a:xfrm>
            <a:off x="9409843" y="5190894"/>
            <a:ext cx="533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latin typeface="Optima"/>
                <a:cs typeface="Optima"/>
              </a:rPr>
              <a:t>Key: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0448119" y="5849958"/>
            <a:ext cx="4064167" cy="37829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>
            <a:outerShdw blurRad="95250" dist="38100" dir="8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>
              <a:latin typeface="Didot"/>
              <a:cs typeface="Didot"/>
            </a:endParaRPr>
          </a:p>
        </p:txBody>
      </p:sp>
      <p:sp>
        <p:nvSpPr>
          <p:cNvPr id="153" name="ZoneTexte 152"/>
          <p:cNvSpPr txBox="1"/>
          <p:nvPr/>
        </p:nvSpPr>
        <p:spPr>
          <a:xfrm>
            <a:off x="10448120" y="587115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Wingdings 2" charset="2"/>
                <a:cs typeface="Wingdings 2" charset="2"/>
              </a:rPr>
              <a:t>j</a:t>
            </a:r>
            <a:endParaRPr lang="fr-FR" sz="1300" b="1" dirty="0">
              <a:latin typeface="Wingdings 2" charset="2"/>
              <a:cs typeface="Wingdings 2" charset="2"/>
            </a:endParaRPr>
          </a:p>
        </p:txBody>
      </p:sp>
      <p:sp>
        <p:nvSpPr>
          <p:cNvPr id="154" name="ZoneTexte 153"/>
          <p:cNvSpPr txBox="1"/>
          <p:nvPr/>
        </p:nvSpPr>
        <p:spPr>
          <a:xfrm>
            <a:off x="12076327" y="589581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BFBFBF"/>
                </a:solidFill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156" name="ZoneTexte 155"/>
          <p:cNvSpPr txBox="1"/>
          <p:nvPr/>
        </p:nvSpPr>
        <p:spPr>
          <a:xfrm>
            <a:off x="13337866" y="5881583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BFBFBF"/>
                </a:solidFill>
                <a:latin typeface="Wingdings 2" charset="2"/>
                <a:cs typeface="Wingdings 2" charset="2"/>
              </a:rPr>
              <a:t>l</a:t>
            </a:r>
            <a:endParaRPr lang="fr-FR" sz="1400" b="1" dirty="0">
              <a:solidFill>
                <a:srgbClr val="BFBFBF"/>
              </a:solidFill>
              <a:latin typeface="Wingdings 2" charset="2"/>
              <a:cs typeface="Wingdings 2" charset="2"/>
            </a:endParaRPr>
          </a:p>
        </p:txBody>
      </p:sp>
      <p:sp>
        <p:nvSpPr>
          <p:cNvPr id="157" name="ZoneTexte 156"/>
          <p:cNvSpPr txBox="1"/>
          <p:nvPr/>
        </p:nvSpPr>
        <p:spPr>
          <a:xfrm>
            <a:off x="10651987" y="5881583"/>
            <a:ext cx="923853" cy="285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 smtClean="0">
                <a:latin typeface="Optima"/>
                <a:cs typeface="Optima"/>
              </a:rPr>
              <a:t>Classical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59" name="ZoneTexte 158"/>
          <p:cNvSpPr txBox="1"/>
          <p:nvPr/>
        </p:nvSpPr>
        <p:spPr>
          <a:xfrm>
            <a:off x="12288393" y="5903804"/>
            <a:ext cx="923853" cy="285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BFBFBF"/>
                </a:solidFill>
                <a:latin typeface="Optima"/>
                <a:cs typeface="Optima"/>
              </a:rPr>
              <a:t>UML</a:t>
            </a:r>
            <a:endParaRPr lang="fr-FR" sz="1200" b="1" dirty="0">
              <a:solidFill>
                <a:srgbClr val="BFBFBF"/>
              </a:solidFill>
              <a:latin typeface="Optima"/>
              <a:cs typeface="Optima"/>
            </a:endParaRPr>
          </a:p>
        </p:txBody>
      </p:sp>
      <p:sp>
        <p:nvSpPr>
          <p:cNvPr id="160" name="ZoneTexte 159"/>
          <p:cNvSpPr txBox="1"/>
          <p:nvPr/>
        </p:nvSpPr>
        <p:spPr>
          <a:xfrm>
            <a:off x="13539114" y="5889035"/>
            <a:ext cx="923853" cy="285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BFBFBF"/>
                </a:solidFill>
                <a:latin typeface="Optima"/>
                <a:cs typeface="Optima"/>
              </a:rPr>
              <a:t>Rhapsody</a:t>
            </a:r>
            <a:endParaRPr lang="fr-FR" sz="1200" b="1" dirty="0">
              <a:solidFill>
                <a:srgbClr val="BFBFBF"/>
              </a:solidFill>
              <a:latin typeface="Optima"/>
              <a:cs typeface="Optima"/>
            </a:endParaRPr>
          </a:p>
        </p:txBody>
      </p:sp>
      <p:sp>
        <p:nvSpPr>
          <p:cNvPr id="307" name="ZoneTexte 306"/>
          <p:cNvSpPr txBox="1"/>
          <p:nvPr/>
        </p:nvSpPr>
        <p:spPr>
          <a:xfrm>
            <a:off x="10359340" y="5209302"/>
            <a:ext cx="1536846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Optima"/>
                <a:cs typeface="Optima"/>
              </a:rPr>
              <a:t>Mandatory</a:t>
            </a:r>
            <a:r>
              <a:rPr lang="fr-FR" sz="1200" dirty="0" smtClean="0">
                <a:latin typeface="Optima"/>
                <a:cs typeface="Optima"/>
              </a:rPr>
              <a:t> </a:t>
            </a:r>
            <a:r>
              <a:rPr lang="fr-FR" sz="1200" dirty="0" err="1" smtClean="0">
                <a:latin typeface="Optima"/>
                <a:cs typeface="Optima"/>
              </a:rPr>
              <a:t>feature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308" name="ZoneTexte 307"/>
          <p:cNvSpPr txBox="1"/>
          <p:nvPr/>
        </p:nvSpPr>
        <p:spPr>
          <a:xfrm>
            <a:off x="10358730" y="5429494"/>
            <a:ext cx="1536846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Optima"/>
                <a:cs typeface="Optima"/>
              </a:rPr>
              <a:t>Optional</a:t>
            </a:r>
            <a:r>
              <a:rPr lang="fr-FR" sz="1200" dirty="0" smtClean="0">
                <a:latin typeface="Optima"/>
                <a:cs typeface="Optima"/>
              </a:rPr>
              <a:t> </a:t>
            </a:r>
            <a:r>
              <a:rPr lang="fr-FR" sz="1200" dirty="0" err="1" smtClean="0">
                <a:latin typeface="Optima"/>
                <a:cs typeface="Optima"/>
              </a:rPr>
              <a:t>feature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310" name="ZoneTexte 309"/>
          <p:cNvSpPr txBox="1"/>
          <p:nvPr/>
        </p:nvSpPr>
        <p:spPr>
          <a:xfrm>
            <a:off x="12306870" y="5186292"/>
            <a:ext cx="2407022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Alternative features (XOR)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311" name="ZoneTexte 310"/>
          <p:cNvSpPr txBox="1"/>
          <p:nvPr/>
        </p:nvSpPr>
        <p:spPr>
          <a:xfrm>
            <a:off x="12305246" y="5435802"/>
            <a:ext cx="1982591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Inclusive features (OR)</a:t>
            </a:r>
            <a:endParaRPr lang="fr-FR" sz="1200" dirty="0">
              <a:latin typeface="Optima"/>
              <a:cs typeface="Optima"/>
            </a:endParaRPr>
          </a:p>
        </p:txBody>
      </p:sp>
      <p:cxnSp>
        <p:nvCxnSpPr>
          <p:cNvPr id="419" name="Connecteur droit 418"/>
          <p:cNvCxnSpPr/>
          <p:nvPr/>
        </p:nvCxnSpPr>
        <p:spPr>
          <a:xfrm>
            <a:off x="1611233" y="4034220"/>
            <a:ext cx="23956" cy="10094268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0" name="Connecteur droit 419"/>
          <p:cNvCxnSpPr/>
          <p:nvPr/>
        </p:nvCxnSpPr>
        <p:spPr>
          <a:xfrm flipH="1">
            <a:off x="1938105" y="4338337"/>
            <a:ext cx="17566" cy="8699674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1" name="Connecteur droit 420"/>
          <p:cNvCxnSpPr/>
          <p:nvPr/>
        </p:nvCxnSpPr>
        <p:spPr>
          <a:xfrm>
            <a:off x="2295268" y="4655941"/>
            <a:ext cx="0" cy="7268725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1" name="Grouper 370"/>
          <p:cNvGrpSpPr/>
          <p:nvPr/>
        </p:nvGrpSpPr>
        <p:grpSpPr>
          <a:xfrm>
            <a:off x="2176284" y="11924666"/>
            <a:ext cx="2772066" cy="775176"/>
            <a:chOff x="1515676" y="3773636"/>
            <a:chExt cx="925522" cy="572544"/>
          </a:xfrm>
        </p:grpSpPr>
        <p:sp>
          <p:nvSpPr>
            <p:cNvPr id="372" name="Rectangle 371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73" name="ZoneTexte 372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fsm.trigger.or.metamodel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74" name="Rectangle 373"/>
          <p:cNvSpPr/>
          <p:nvPr/>
        </p:nvSpPr>
        <p:spPr>
          <a:xfrm>
            <a:off x="2350911" y="12330257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fsm.trigger.or.aspects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422" name="Connecteur droit 421"/>
          <p:cNvCxnSpPr/>
          <p:nvPr/>
        </p:nvCxnSpPr>
        <p:spPr>
          <a:xfrm>
            <a:off x="2736084" y="3419130"/>
            <a:ext cx="0" cy="7408623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Connecteur droit avec flèche 423"/>
          <p:cNvCxnSpPr/>
          <p:nvPr/>
        </p:nvCxnSpPr>
        <p:spPr>
          <a:xfrm flipV="1">
            <a:off x="5304415" y="11294759"/>
            <a:ext cx="2722695" cy="1090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Connecteur droit 424"/>
          <p:cNvCxnSpPr/>
          <p:nvPr/>
        </p:nvCxnSpPr>
        <p:spPr>
          <a:xfrm flipH="1">
            <a:off x="5129050" y="4195716"/>
            <a:ext cx="10250" cy="8504126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Connecteur droit 425"/>
          <p:cNvCxnSpPr/>
          <p:nvPr/>
        </p:nvCxnSpPr>
        <p:spPr>
          <a:xfrm flipH="1" flipV="1">
            <a:off x="5129051" y="12700794"/>
            <a:ext cx="4086714" cy="36404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3" name="Grouper 362"/>
          <p:cNvGrpSpPr/>
          <p:nvPr/>
        </p:nvGrpSpPr>
        <p:grpSpPr>
          <a:xfrm>
            <a:off x="2506326" y="10827753"/>
            <a:ext cx="2798089" cy="775176"/>
            <a:chOff x="1515676" y="3773636"/>
            <a:chExt cx="925522" cy="572544"/>
          </a:xfrm>
        </p:grpSpPr>
        <p:sp>
          <p:nvSpPr>
            <p:cNvPr id="364" name="Rectangle 363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65" name="ZoneTexte 364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fsm.trigger.simple.metamodel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66" name="Rectangle 365"/>
          <p:cNvSpPr/>
          <p:nvPr/>
        </p:nvSpPr>
        <p:spPr>
          <a:xfrm>
            <a:off x="2680955" y="11233344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fsm.trigger.simple.aspects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428" name="Connecteur droit 427"/>
          <p:cNvCxnSpPr/>
          <p:nvPr/>
        </p:nvCxnSpPr>
        <p:spPr>
          <a:xfrm flipH="1">
            <a:off x="5656760" y="13164879"/>
            <a:ext cx="6494467" cy="0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3" name="Connecteur droit 432"/>
          <p:cNvCxnSpPr/>
          <p:nvPr/>
        </p:nvCxnSpPr>
        <p:spPr>
          <a:xfrm flipH="1">
            <a:off x="5656760" y="4247204"/>
            <a:ext cx="10250" cy="8917675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9" name="Connecteur droit 438"/>
          <p:cNvCxnSpPr/>
          <p:nvPr/>
        </p:nvCxnSpPr>
        <p:spPr>
          <a:xfrm flipH="1">
            <a:off x="6191234" y="4827025"/>
            <a:ext cx="45096" cy="9026478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Connecteur droit 440"/>
          <p:cNvCxnSpPr/>
          <p:nvPr/>
        </p:nvCxnSpPr>
        <p:spPr>
          <a:xfrm>
            <a:off x="6902789" y="4872260"/>
            <a:ext cx="0" cy="9407943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7" name="Connecteur droit 456"/>
          <p:cNvCxnSpPr/>
          <p:nvPr/>
        </p:nvCxnSpPr>
        <p:spPr>
          <a:xfrm flipH="1">
            <a:off x="6902789" y="14280203"/>
            <a:ext cx="5199757" cy="0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Connecteur droit 459"/>
          <p:cNvCxnSpPr/>
          <p:nvPr/>
        </p:nvCxnSpPr>
        <p:spPr>
          <a:xfrm flipH="1">
            <a:off x="6201484" y="13853503"/>
            <a:ext cx="2981298" cy="0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5" name="Grouper 464"/>
          <p:cNvGrpSpPr/>
          <p:nvPr/>
        </p:nvGrpSpPr>
        <p:grpSpPr>
          <a:xfrm>
            <a:off x="12151227" y="14850436"/>
            <a:ext cx="2772066" cy="775176"/>
            <a:chOff x="1515676" y="3773636"/>
            <a:chExt cx="925522" cy="572544"/>
          </a:xfrm>
        </p:grpSpPr>
        <p:sp>
          <p:nvSpPr>
            <p:cNvPr id="466" name="Rectangle 465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467" name="ZoneTexte 466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fsm.pseudostate.choice.metamodel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468" name="Rectangle 467"/>
          <p:cNvSpPr/>
          <p:nvPr/>
        </p:nvSpPr>
        <p:spPr>
          <a:xfrm>
            <a:off x="12325854" y="15256027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fsm.pseudostates.choice.aspects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469" name="Connecteur droit avec flèche 468"/>
          <p:cNvCxnSpPr>
            <a:endCxn id="466" idx="1"/>
          </p:cNvCxnSpPr>
          <p:nvPr/>
        </p:nvCxnSpPr>
        <p:spPr>
          <a:xfrm flipV="1">
            <a:off x="8021720" y="15238024"/>
            <a:ext cx="4129507" cy="348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Connecteur droit 471"/>
          <p:cNvCxnSpPr/>
          <p:nvPr/>
        </p:nvCxnSpPr>
        <p:spPr>
          <a:xfrm>
            <a:off x="7785059" y="4823013"/>
            <a:ext cx="0" cy="10063828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Connecteur droit 475"/>
          <p:cNvCxnSpPr/>
          <p:nvPr/>
        </p:nvCxnSpPr>
        <p:spPr>
          <a:xfrm flipH="1">
            <a:off x="8374768" y="4327841"/>
            <a:ext cx="2692" cy="11060875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4" name="Grouper 393"/>
          <p:cNvGrpSpPr/>
          <p:nvPr/>
        </p:nvGrpSpPr>
        <p:grpSpPr>
          <a:xfrm>
            <a:off x="7023685" y="7258687"/>
            <a:ext cx="2798091" cy="1213619"/>
            <a:chOff x="1515676" y="3773636"/>
            <a:chExt cx="925522" cy="572544"/>
          </a:xfrm>
        </p:grpSpPr>
        <p:sp>
          <p:nvSpPr>
            <p:cNvPr id="395" name="Rectangle 394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96" name="ZoneTexte 395"/>
            <p:cNvSpPr txBox="1"/>
            <p:nvPr/>
          </p:nvSpPr>
          <p:spPr>
            <a:xfrm>
              <a:off x="1515677" y="3800525"/>
              <a:ext cx="925521" cy="130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fsm.core.metamodel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97" name="Rectangle 396"/>
          <p:cNvSpPr/>
          <p:nvPr/>
        </p:nvSpPr>
        <p:spPr>
          <a:xfrm>
            <a:off x="7191510" y="7694323"/>
            <a:ext cx="2446063" cy="251583"/>
          </a:xfrm>
          <a:prstGeom prst="rect">
            <a:avLst/>
          </a:prstGeom>
          <a:solidFill>
            <a:srgbClr val="FFFFFF"/>
          </a:solidFill>
          <a:ln w="3175" cmpd="sng">
            <a:solidFill>
              <a:srgbClr val="BFBFB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>
                <a:solidFill>
                  <a:srgbClr val="BFBFBF"/>
                </a:solidFill>
                <a:latin typeface="Optima"/>
                <a:cs typeface="Optima"/>
              </a:rPr>
              <a:t>f</a:t>
            </a:r>
            <a:r>
              <a:rPr lang="fr-FR" sz="1200" dirty="0" err="1" smtClean="0">
                <a:solidFill>
                  <a:srgbClr val="BFBFBF"/>
                </a:solidFill>
                <a:latin typeface="Optima"/>
                <a:cs typeface="Optima"/>
              </a:rPr>
              <a:t>sm.core.rtc.aspects</a:t>
            </a:r>
            <a:endParaRPr lang="fr-FR" sz="1200" dirty="0">
              <a:solidFill>
                <a:srgbClr val="BFBFBF"/>
              </a:solidFill>
              <a:latin typeface="Optima"/>
              <a:cs typeface="Optima"/>
            </a:endParaRPr>
          </a:p>
        </p:txBody>
      </p:sp>
      <p:sp>
        <p:nvSpPr>
          <p:cNvPr id="398" name="Rectangle 397"/>
          <p:cNvSpPr/>
          <p:nvPr/>
        </p:nvSpPr>
        <p:spPr>
          <a:xfrm>
            <a:off x="7191510" y="8055776"/>
            <a:ext cx="2446062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>
                <a:solidFill>
                  <a:schemeClr val="tx1"/>
                </a:solidFill>
                <a:latin typeface="Optima"/>
                <a:cs typeface="Optima"/>
              </a:rPr>
              <a:t>f</a:t>
            </a:r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sm.core.simultaneous.aspects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478" name="Connecteur droit 477"/>
          <p:cNvCxnSpPr/>
          <p:nvPr/>
        </p:nvCxnSpPr>
        <p:spPr>
          <a:xfrm flipH="1">
            <a:off x="7785059" y="14903664"/>
            <a:ext cx="1454638" cy="0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7" name="Connecteur droit 486"/>
          <p:cNvCxnSpPr/>
          <p:nvPr/>
        </p:nvCxnSpPr>
        <p:spPr>
          <a:xfrm flipH="1">
            <a:off x="8368911" y="15402992"/>
            <a:ext cx="3767723" cy="0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0" name="Connecteur droit 499"/>
          <p:cNvCxnSpPr/>
          <p:nvPr/>
        </p:nvCxnSpPr>
        <p:spPr>
          <a:xfrm>
            <a:off x="3553972" y="3432863"/>
            <a:ext cx="0" cy="5972964"/>
          </a:xfrm>
          <a:prstGeom prst="line">
            <a:avLst/>
          </a:prstGeom>
          <a:ln w="3175" cmpd="sng">
            <a:solidFill>
              <a:srgbClr val="008000">
                <a:alpha val="30000"/>
              </a:srgbClr>
            </a:solidFill>
            <a:prstDash val="dashDot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6" name="Connecteur droit 505"/>
          <p:cNvCxnSpPr/>
          <p:nvPr/>
        </p:nvCxnSpPr>
        <p:spPr>
          <a:xfrm>
            <a:off x="4412963" y="3419130"/>
            <a:ext cx="0" cy="7066464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8" name="Connecteur droit 507"/>
          <p:cNvCxnSpPr/>
          <p:nvPr/>
        </p:nvCxnSpPr>
        <p:spPr>
          <a:xfrm flipH="1">
            <a:off x="4412963" y="10485594"/>
            <a:ext cx="4769819" cy="0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3" name="Grouper 492"/>
          <p:cNvGrpSpPr/>
          <p:nvPr/>
        </p:nvGrpSpPr>
        <p:grpSpPr>
          <a:xfrm>
            <a:off x="3013920" y="9405827"/>
            <a:ext cx="2800125" cy="895523"/>
            <a:chOff x="1515676" y="3773636"/>
            <a:chExt cx="925522" cy="422477"/>
          </a:xfrm>
          <a:solidFill>
            <a:srgbClr val="FFFFFF"/>
          </a:solidFill>
        </p:grpSpPr>
        <p:sp>
          <p:nvSpPr>
            <p:cNvPr id="494" name="Rectangle 493"/>
            <p:cNvSpPr/>
            <p:nvPr/>
          </p:nvSpPr>
          <p:spPr>
            <a:xfrm>
              <a:off x="1515676" y="3773636"/>
              <a:ext cx="925521" cy="422477"/>
            </a:xfrm>
            <a:prstGeom prst="rect">
              <a:avLst/>
            </a:prstGeom>
            <a:grpFill/>
            <a:ln w="3175" cmpd="sng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495" name="ZoneTexte 494"/>
            <p:cNvSpPr txBox="1"/>
            <p:nvPr/>
          </p:nvSpPr>
          <p:spPr>
            <a:xfrm>
              <a:off x="1515677" y="3800525"/>
              <a:ext cx="925521" cy="1306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solidFill>
                    <a:srgbClr val="BFBFBF"/>
                  </a:solidFill>
                  <a:latin typeface="Optima"/>
                  <a:cs typeface="Optima"/>
                </a:rPr>
                <a:t>fsm.timedTransitions.metamodel</a:t>
              </a:r>
              <a:endParaRPr lang="en-US" sz="1200" dirty="0">
                <a:solidFill>
                  <a:srgbClr val="BFBFBF"/>
                </a:solidFill>
                <a:latin typeface="Optima"/>
                <a:cs typeface="Optima"/>
              </a:endParaRPr>
            </a:p>
          </p:txBody>
        </p:sp>
      </p:grpSp>
      <p:sp>
        <p:nvSpPr>
          <p:cNvPr id="496" name="Rectangle 495"/>
          <p:cNvSpPr/>
          <p:nvPr/>
        </p:nvSpPr>
        <p:spPr>
          <a:xfrm>
            <a:off x="3181745" y="9841460"/>
            <a:ext cx="2448097" cy="25158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rgbClr val="BFBFBF"/>
                </a:solidFill>
                <a:latin typeface="Optima"/>
                <a:cs typeface="Optima"/>
              </a:rPr>
              <a:t>fsm.timedTransitions.aspects</a:t>
            </a:r>
            <a:endParaRPr lang="fr-FR" sz="1200" dirty="0">
              <a:solidFill>
                <a:srgbClr val="BFBFBF"/>
              </a:solidFill>
              <a:latin typeface="Optima"/>
              <a:cs typeface="Optima"/>
            </a:endParaRPr>
          </a:p>
        </p:txBody>
      </p:sp>
      <p:grpSp>
        <p:nvGrpSpPr>
          <p:cNvPr id="386" name="Grouper 385"/>
          <p:cNvGrpSpPr/>
          <p:nvPr/>
        </p:nvGrpSpPr>
        <p:grpSpPr>
          <a:xfrm>
            <a:off x="2895874" y="6991974"/>
            <a:ext cx="2798089" cy="775176"/>
            <a:chOff x="1515676" y="3773636"/>
            <a:chExt cx="925522" cy="572544"/>
          </a:xfrm>
        </p:grpSpPr>
        <p:sp>
          <p:nvSpPr>
            <p:cNvPr id="387" name="Rectangle 386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88" name="ZoneTexte 387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simple.imperative.metamodel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89" name="Rectangle 388"/>
          <p:cNvSpPr/>
          <p:nvPr/>
        </p:nvSpPr>
        <p:spPr>
          <a:xfrm>
            <a:off x="3070503" y="7397565"/>
            <a:ext cx="2448095" cy="251583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imple.imperative.aspects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grpSp>
        <p:nvGrpSpPr>
          <p:cNvPr id="390" name="Grouper 389"/>
          <p:cNvGrpSpPr/>
          <p:nvPr/>
        </p:nvGrpSpPr>
        <p:grpSpPr>
          <a:xfrm>
            <a:off x="2900521" y="8019816"/>
            <a:ext cx="2798089" cy="775176"/>
            <a:chOff x="1515676" y="3773636"/>
            <a:chExt cx="925522" cy="572544"/>
          </a:xfrm>
        </p:grpSpPr>
        <p:sp>
          <p:nvSpPr>
            <p:cNvPr id="391" name="Rectangle 390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92" name="ZoneTexte 391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simple.constraints.metamodel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93" name="Rectangle 392"/>
          <p:cNvSpPr/>
          <p:nvPr/>
        </p:nvSpPr>
        <p:spPr>
          <a:xfrm>
            <a:off x="3075150" y="8425407"/>
            <a:ext cx="2448095" cy="251583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simple.constraints.aspects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7620384" y="4499856"/>
            <a:ext cx="806864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Junction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539" name="Rectangle 538"/>
          <p:cNvSpPr/>
          <p:nvPr/>
        </p:nvSpPr>
        <p:spPr>
          <a:xfrm>
            <a:off x="2442572" y="2356509"/>
            <a:ext cx="1190116" cy="209191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Imperative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540" name="Rectangle 539"/>
          <p:cNvSpPr/>
          <p:nvPr/>
        </p:nvSpPr>
        <p:spPr>
          <a:xfrm>
            <a:off x="1155125" y="2351683"/>
            <a:ext cx="1190116" cy="209191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Constraints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541" name="Connecteur droit 540"/>
          <p:cNvCxnSpPr>
            <a:stCxn id="539" idx="0"/>
            <a:endCxn id="218" idx="2"/>
          </p:cNvCxnSpPr>
          <p:nvPr/>
        </p:nvCxnSpPr>
        <p:spPr>
          <a:xfrm flipV="1">
            <a:off x="3037630" y="1977776"/>
            <a:ext cx="2229133" cy="378733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4" name="Connecteur droit 543"/>
          <p:cNvCxnSpPr>
            <a:stCxn id="540" idx="0"/>
            <a:endCxn id="218" idx="2"/>
          </p:cNvCxnSpPr>
          <p:nvPr/>
        </p:nvCxnSpPr>
        <p:spPr>
          <a:xfrm flipV="1">
            <a:off x="1750183" y="1977776"/>
            <a:ext cx="3516580" cy="373907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7" name="Ellipse 546"/>
          <p:cNvSpPr/>
          <p:nvPr/>
        </p:nvSpPr>
        <p:spPr>
          <a:xfrm>
            <a:off x="6739557" y="2356509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548" name="Ellipse 547"/>
          <p:cNvSpPr/>
          <p:nvPr/>
        </p:nvSpPr>
        <p:spPr>
          <a:xfrm>
            <a:off x="4337363" y="2322188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549" name="Ellipse 548"/>
          <p:cNvSpPr/>
          <p:nvPr/>
        </p:nvSpPr>
        <p:spPr>
          <a:xfrm>
            <a:off x="3009121" y="2313526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550" name="Ellipse 549"/>
          <p:cNvSpPr/>
          <p:nvPr/>
        </p:nvSpPr>
        <p:spPr>
          <a:xfrm>
            <a:off x="1715115" y="2318352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cxnSp>
        <p:nvCxnSpPr>
          <p:cNvPr id="551" name="Connecteur droit 550"/>
          <p:cNvCxnSpPr/>
          <p:nvPr/>
        </p:nvCxnSpPr>
        <p:spPr>
          <a:xfrm flipH="1">
            <a:off x="1419105" y="2580586"/>
            <a:ext cx="4318" cy="5826818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Connecteur droit 551"/>
          <p:cNvCxnSpPr>
            <a:stCxn id="391" idx="1"/>
          </p:cNvCxnSpPr>
          <p:nvPr/>
        </p:nvCxnSpPr>
        <p:spPr>
          <a:xfrm flipH="1">
            <a:off x="1423424" y="8407404"/>
            <a:ext cx="1477097" cy="0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8" name="ZoneTexte 317"/>
          <p:cNvSpPr txBox="1"/>
          <p:nvPr/>
        </p:nvSpPr>
        <p:spPr>
          <a:xfrm>
            <a:off x="1273820" y="5185251"/>
            <a:ext cx="1271642" cy="29238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300" b="1" dirty="0" err="1" smtClean="0">
                <a:latin typeface="Optima"/>
                <a:cs typeface="Optima"/>
              </a:rPr>
              <a:t>Constraints</a:t>
            </a:r>
            <a:r>
              <a:rPr lang="fr-FR" sz="1300" b="1" dirty="0" smtClean="0">
                <a:latin typeface="Optima"/>
                <a:cs typeface="Optima"/>
              </a:rPr>
              <a:t>:</a:t>
            </a:r>
            <a:endParaRPr lang="fr-FR" sz="1300" b="1" dirty="0">
              <a:latin typeface="Optima"/>
              <a:cs typeface="Optima"/>
            </a:endParaRPr>
          </a:p>
        </p:txBody>
      </p:sp>
      <p:cxnSp>
        <p:nvCxnSpPr>
          <p:cNvPr id="557" name="Connecteur droit 556"/>
          <p:cNvCxnSpPr/>
          <p:nvPr/>
        </p:nvCxnSpPr>
        <p:spPr>
          <a:xfrm flipH="1">
            <a:off x="2588156" y="2565700"/>
            <a:ext cx="4318" cy="4831865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9" name="Connecteur droit 558"/>
          <p:cNvCxnSpPr>
            <a:stCxn id="387" idx="1"/>
          </p:cNvCxnSpPr>
          <p:nvPr/>
        </p:nvCxnSpPr>
        <p:spPr>
          <a:xfrm flipH="1">
            <a:off x="2568450" y="7379562"/>
            <a:ext cx="327424" cy="18003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2231956" y="3111948"/>
            <a:ext cx="672985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Trigger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147258" y="4445588"/>
            <a:ext cx="540502" cy="21035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OR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302" name="ZoneTexte 301"/>
          <p:cNvSpPr txBox="1"/>
          <p:nvPr/>
        </p:nvSpPr>
        <p:spPr>
          <a:xfrm>
            <a:off x="2386427" y="5195590"/>
            <a:ext cx="3476813" cy="109260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Optima"/>
                <a:cs typeface="Optima"/>
              </a:rPr>
              <a:t>1. TimedTransitions </a:t>
            </a:r>
            <a:r>
              <a:rPr lang="fr-FR" sz="1300" b="1" dirty="0" smtClean="0">
                <a:latin typeface="Optima"/>
                <a:cs typeface="Optima"/>
              </a:rPr>
              <a:t>implies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b="1" dirty="0" smtClean="0">
                <a:latin typeface="Optima"/>
                <a:cs typeface="Optima"/>
              </a:rPr>
              <a:t>not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dirty="0" err="1" smtClean="0">
                <a:latin typeface="Optima"/>
                <a:cs typeface="Optima"/>
              </a:rPr>
              <a:t>Zero</a:t>
            </a:r>
            <a:r>
              <a:rPr lang="fr-FR" sz="1300" dirty="0" smtClean="0">
                <a:latin typeface="Optima"/>
                <a:cs typeface="Optima"/>
              </a:rPr>
              <a:t>-Time</a:t>
            </a:r>
          </a:p>
          <a:p>
            <a:r>
              <a:rPr lang="fr-FR" sz="1300" dirty="0" smtClean="0">
                <a:latin typeface="Optima"/>
                <a:cs typeface="Optima"/>
              </a:rPr>
              <a:t>2. </a:t>
            </a:r>
            <a:r>
              <a:rPr lang="fr-FR" sz="1300" dirty="0" err="1" smtClean="0">
                <a:latin typeface="Optima"/>
                <a:cs typeface="Optima"/>
              </a:rPr>
              <a:t>Zero</a:t>
            </a:r>
            <a:r>
              <a:rPr lang="fr-FR" sz="1300" dirty="0" smtClean="0">
                <a:latin typeface="Optima"/>
                <a:cs typeface="Optima"/>
              </a:rPr>
              <a:t>-Time </a:t>
            </a:r>
            <a:r>
              <a:rPr lang="fr-FR" sz="1300" b="1" dirty="0" smtClean="0">
                <a:latin typeface="Optima"/>
                <a:cs typeface="Optima"/>
              </a:rPr>
              <a:t>implies</a:t>
            </a:r>
            <a:r>
              <a:rPr lang="fr-FR" sz="1300" dirty="0" smtClean="0">
                <a:latin typeface="Optima"/>
                <a:cs typeface="Optima"/>
              </a:rPr>
              <a:t> Simultaneous Events</a:t>
            </a:r>
          </a:p>
          <a:p>
            <a:r>
              <a:rPr lang="fr-FR" sz="1300" dirty="0" smtClean="0">
                <a:latin typeface="Optima"/>
                <a:cs typeface="Optima"/>
              </a:rPr>
              <a:t>3. </a:t>
            </a:r>
            <a:r>
              <a:rPr lang="fr-FR" sz="1300" dirty="0" err="1" smtClean="0">
                <a:latin typeface="Optima"/>
                <a:cs typeface="Optima"/>
              </a:rPr>
              <a:t>Effect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b="1" dirty="0" smtClean="0">
                <a:latin typeface="Optima"/>
                <a:cs typeface="Optima"/>
              </a:rPr>
              <a:t>implies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dirty="0" err="1" smtClean="0">
                <a:latin typeface="Optima"/>
                <a:cs typeface="Optima"/>
              </a:rPr>
              <a:t>EffectSchedule</a:t>
            </a:r>
            <a:endParaRPr lang="fr-FR" sz="1300" dirty="0" smtClean="0">
              <a:latin typeface="Optima"/>
              <a:cs typeface="Optima"/>
            </a:endParaRPr>
          </a:p>
          <a:p>
            <a:r>
              <a:rPr lang="fr-FR" sz="1300" dirty="0">
                <a:latin typeface="Optima"/>
                <a:cs typeface="Optima"/>
              </a:rPr>
              <a:t>4</a:t>
            </a:r>
            <a:r>
              <a:rPr lang="fr-FR" sz="1300" dirty="0" smtClean="0">
                <a:latin typeface="Optima"/>
                <a:cs typeface="Optima"/>
              </a:rPr>
              <a:t>. </a:t>
            </a:r>
            <a:r>
              <a:rPr lang="fr-FR" sz="1300" dirty="0" err="1" smtClean="0">
                <a:latin typeface="Optima"/>
                <a:cs typeface="Optima"/>
              </a:rPr>
              <a:t>CompositeStates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b="1" dirty="0" smtClean="0">
                <a:latin typeface="Optima"/>
                <a:cs typeface="Optima"/>
              </a:rPr>
              <a:t>implies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dirty="0" err="1" smtClean="0">
                <a:latin typeface="Optima"/>
                <a:cs typeface="Optima"/>
              </a:rPr>
              <a:t>TransitionPriority</a:t>
            </a:r>
            <a:endParaRPr lang="fr-FR" sz="1300" dirty="0" smtClean="0">
              <a:latin typeface="Optima"/>
              <a:cs typeface="Optima"/>
            </a:endParaRPr>
          </a:p>
          <a:p>
            <a:r>
              <a:rPr lang="fr-FR" sz="1300" dirty="0" smtClean="0">
                <a:latin typeface="Optima"/>
                <a:cs typeface="Optima"/>
              </a:rPr>
              <a:t>5. </a:t>
            </a:r>
            <a:r>
              <a:rPr lang="fr-FR" sz="1300" dirty="0" err="1" smtClean="0">
                <a:latin typeface="Optima"/>
                <a:cs typeface="Optima"/>
              </a:rPr>
              <a:t>History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b="1" dirty="0" smtClean="0">
                <a:latin typeface="Optima"/>
                <a:cs typeface="Optima"/>
              </a:rPr>
              <a:t>implies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dirty="0" err="1" smtClean="0">
                <a:latin typeface="Optima"/>
                <a:cs typeface="Optima"/>
              </a:rPr>
              <a:t>CompositeStates</a:t>
            </a:r>
            <a:endParaRPr lang="fr-FR" sz="1300" dirty="0">
              <a:latin typeface="Optima"/>
              <a:cs typeface="Optima"/>
            </a:endParaRPr>
          </a:p>
        </p:txBody>
      </p:sp>
      <p:cxnSp>
        <p:nvCxnSpPr>
          <p:cNvPr id="403" name="Connecteur droit 402"/>
          <p:cNvCxnSpPr>
            <a:stCxn id="397" idx="3"/>
          </p:cNvCxnSpPr>
          <p:nvPr/>
        </p:nvCxnSpPr>
        <p:spPr>
          <a:xfrm flipV="1">
            <a:off x="9637573" y="7813135"/>
            <a:ext cx="642145" cy="6980"/>
          </a:xfrm>
          <a:prstGeom prst="line">
            <a:avLst/>
          </a:prstGeom>
          <a:ln w="3175" cmpd="sng">
            <a:solidFill>
              <a:srgbClr val="FF0000">
                <a:alpha val="30000"/>
              </a:srgbClr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Connecteur droit 404"/>
          <p:cNvCxnSpPr/>
          <p:nvPr/>
        </p:nvCxnSpPr>
        <p:spPr>
          <a:xfrm flipV="1">
            <a:off x="9646114" y="8176263"/>
            <a:ext cx="1652464" cy="6980"/>
          </a:xfrm>
          <a:prstGeom prst="line">
            <a:avLst/>
          </a:prstGeom>
          <a:ln w="6350" cmpd="sng">
            <a:solidFill>
              <a:srgbClr val="FF0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Connecteur droit avec flèche 281"/>
          <p:cNvCxnSpPr/>
          <p:nvPr/>
        </p:nvCxnSpPr>
        <p:spPr>
          <a:xfrm flipV="1">
            <a:off x="5814042" y="9841460"/>
            <a:ext cx="2199278" cy="10716"/>
          </a:xfrm>
          <a:prstGeom prst="straightConnector1">
            <a:avLst/>
          </a:prstGeom>
          <a:ln w="38100" cmpd="sng">
            <a:solidFill>
              <a:srgbClr val="BFBFB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093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Rectangle 413"/>
          <p:cNvSpPr/>
          <p:nvPr/>
        </p:nvSpPr>
        <p:spPr>
          <a:xfrm>
            <a:off x="985062" y="6601104"/>
            <a:ext cx="14196809" cy="945718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>
            <a:outerShdw blurRad="95250" dist="38100" dir="8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5062" y="1149904"/>
            <a:ext cx="14196809" cy="5231402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>
            <a:outerShdw blurRad="95250" dist="38100" dir="8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9304503" y="1226366"/>
            <a:ext cx="5794238" cy="3880905"/>
          </a:xfrm>
          <a:prstGeom prst="roundRect">
            <a:avLst>
              <a:gd name="adj" fmla="val 5747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1056449" y="1226365"/>
            <a:ext cx="8183248" cy="3866585"/>
          </a:xfrm>
          <a:prstGeom prst="roundRect">
            <a:avLst>
              <a:gd name="adj" fmla="val 5747"/>
            </a:avLst>
          </a:prstGeom>
          <a:solidFill>
            <a:srgbClr val="FFFBD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>
            <a:stCxn id="15" idx="2"/>
            <a:endCxn id="218" idx="0"/>
          </p:cNvCxnSpPr>
          <p:nvPr/>
        </p:nvCxnSpPr>
        <p:spPr>
          <a:xfrm flipH="1">
            <a:off x="5266763" y="1547670"/>
            <a:ext cx="4037740" cy="22091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298578" y="2009569"/>
            <a:ext cx="2075210" cy="203482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Operational Semantics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05351" y="1338479"/>
            <a:ext cx="1998304" cy="209191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 dirty="0">
              <a:solidFill>
                <a:schemeClr val="tx1"/>
              </a:solidFill>
              <a:latin typeface="Didot"/>
              <a:cs typeface="Didot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8318885" y="1347360"/>
            <a:ext cx="198477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100" b="1" i="1" dirty="0" smtClean="0">
                <a:latin typeface="Optima"/>
                <a:cs typeface="Optima"/>
              </a:rPr>
              <a:t>State Machines</a:t>
            </a:r>
            <a:endParaRPr lang="en-US" sz="1100" b="1" i="1" dirty="0">
              <a:latin typeface="Optima"/>
              <a:cs typeface="Optim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54921" y="2350302"/>
            <a:ext cx="1190116" cy="209191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err="1" smtClean="0">
                <a:solidFill>
                  <a:schemeClr val="tx1"/>
                </a:solidFill>
                <a:latin typeface="Optima"/>
                <a:cs typeface="Optima"/>
              </a:rPr>
              <a:t>TransitionsDef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22" name="Connecteur droit 21"/>
          <p:cNvCxnSpPr>
            <a:stCxn id="18" idx="0"/>
            <a:endCxn id="218" idx="2"/>
          </p:cNvCxnSpPr>
          <p:nvPr/>
        </p:nvCxnSpPr>
        <p:spPr>
          <a:xfrm flipV="1">
            <a:off x="4349979" y="1977776"/>
            <a:ext cx="916784" cy="372526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0682722" y="2571972"/>
            <a:ext cx="1319863" cy="228505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Events Dispatching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409843" y="2574357"/>
            <a:ext cx="1019347" cy="226346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Didot"/>
                <a:cs typeface="Didot"/>
              </a:rPr>
              <a:t>Zero</a:t>
            </a:r>
            <a:r>
              <a:rPr lang="fr-FR" sz="1100" dirty="0" smtClean="0">
                <a:solidFill>
                  <a:schemeClr val="tx1"/>
                </a:solidFill>
                <a:latin typeface="Didot"/>
                <a:cs typeface="Didot"/>
              </a:rPr>
              <a:t>-Time</a:t>
            </a:r>
            <a:endParaRPr lang="fr-FR" sz="1100" dirty="0">
              <a:solidFill>
                <a:schemeClr val="tx1"/>
              </a:solidFill>
              <a:latin typeface="Didot"/>
              <a:cs typeface="Didot"/>
            </a:endParaRPr>
          </a:p>
        </p:txBody>
      </p:sp>
      <p:cxnSp>
        <p:nvCxnSpPr>
          <p:cNvPr id="38" name="Connecteur droit 37"/>
          <p:cNvCxnSpPr>
            <a:stCxn id="15" idx="2"/>
            <a:endCxn id="13" idx="0"/>
          </p:cNvCxnSpPr>
          <p:nvPr/>
        </p:nvCxnSpPr>
        <p:spPr>
          <a:xfrm>
            <a:off x="9304503" y="1547670"/>
            <a:ext cx="3031680" cy="461899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stCxn id="34" idx="0"/>
            <a:endCxn id="13" idx="2"/>
          </p:cNvCxnSpPr>
          <p:nvPr/>
        </p:nvCxnSpPr>
        <p:spPr>
          <a:xfrm flipV="1">
            <a:off x="11342654" y="2213051"/>
            <a:ext cx="993529" cy="35892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36" idx="0"/>
            <a:endCxn id="13" idx="2"/>
          </p:cNvCxnSpPr>
          <p:nvPr/>
        </p:nvCxnSpPr>
        <p:spPr>
          <a:xfrm flipV="1">
            <a:off x="9919517" y="2213051"/>
            <a:ext cx="2416666" cy="361306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112892" y="3105694"/>
            <a:ext cx="904606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Effect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60" name="Connecteur droit 59"/>
          <p:cNvCxnSpPr>
            <a:stCxn id="18" idx="2"/>
            <a:endCxn id="56" idx="0"/>
          </p:cNvCxnSpPr>
          <p:nvPr/>
        </p:nvCxnSpPr>
        <p:spPr>
          <a:xfrm flipH="1">
            <a:off x="1565195" y="2559493"/>
            <a:ext cx="2784784" cy="54620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Ellipse 60"/>
          <p:cNvSpPr/>
          <p:nvPr/>
        </p:nvSpPr>
        <p:spPr>
          <a:xfrm>
            <a:off x="1523682" y="3060119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675482" y="3186508"/>
            <a:ext cx="1319863" cy="228505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 dirty="0">
              <a:solidFill>
                <a:schemeClr val="tx1"/>
              </a:solidFill>
              <a:latin typeface="Didot"/>
              <a:cs typeface="Didot"/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9649562" y="3201997"/>
            <a:ext cx="1380824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100" dirty="0" smtClean="0">
                <a:latin typeface="Optima"/>
                <a:cs typeface="Optima"/>
              </a:rPr>
              <a:t>Run-To-Completion</a:t>
            </a:r>
            <a:endParaRPr lang="en-US" sz="1100" dirty="0">
              <a:latin typeface="Optima"/>
              <a:cs typeface="Optima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627951" y="3478672"/>
            <a:ext cx="1399287" cy="227070"/>
          </a:xfrm>
          <a:prstGeom prst="rect">
            <a:avLst/>
          </a:prstGeom>
          <a:solidFill>
            <a:srgbClr val="FFFFFF"/>
          </a:solidFill>
          <a:ln w="3175" cmpd="sng">
            <a:solidFill>
              <a:srgbClr val="BFBFB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 dirty="0">
              <a:solidFill>
                <a:schemeClr val="tx1"/>
              </a:solidFill>
              <a:latin typeface="Didot"/>
              <a:cs typeface="Didot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10557397" y="3488792"/>
            <a:ext cx="1494601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BFBFBF"/>
                </a:solidFill>
                <a:latin typeface="Optima"/>
                <a:cs typeface="Optima"/>
              </a:rPr>
              <a:t>Simultaneous Events</a:t>
            </a:r>
            <a:endParaRPr lang="en-US" sz="1100" dirty="0">
              <a:solidFill>
                <a:srgbClr val="BFBFBF"/>
              </a:solidFill>
              <a:latin typeface="Optima"/>
              <a:cs typeface="Optima"/>
            </a:endParaRPr>
          </a:p>
        </p:txBody>
      </p:sp>
      <p:cxnSp>
        <p:nvCxnSpPr>
          <p:cNvPr id="68" name="Connecteur droit 67"/>
          <p:cNvCxnSpPr>
            <a:stCxn id="66" idx="0"/>
            <a:endCxn id="34" idx="2"/>
          </p:cNvCxnSpPr>
          <p:nvPr/>
        </p:nvCxnSpPr>
        <p:spPr>
          <a:xfrm flipV="1">
            <a:off x="11327595" y="2800477"/>
            <a:ext cx="15059" cy="67819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stCxn id="64" idx="0"/>
            <a:endCxn id="34" idx="2"/>
          </p:cNvCxnSpPr>
          <p:nvPr/>
        </p:nvCxnSpPr>
        <p:spPr>
          <a:xfrm flipV="1">
            <a:off x="10335414" y="2800477"/>
            <a:ext cx="1007240" cy="38603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Forme libre 73"/>
          <p:cNvSpPr/>
          <p:nvPr/>
        </p:nvSpPr>
        <p:spPr>
          <a:xfrm>
            <a:off x="11192019" y="2864005"/>
            <a:ext cx="150635" cy="128152"/>
          </a:xfrm>
          <a:custGeom>
            <a:avLst/>
            <a:gdLst>
              <a:gd name="connsiteX0" fmla="*/ 0 w 178246"/>
              <a:gd name="connsiteY0" fmla="*/ 0 h 128152"/>
              <a:gd name="connsiteX1" fmla="*/ 35649 w 178246"/>
              <a:gd name="connsiteY1" fmla="*/ 115860 h 128152"/>
              <a:gd name="connsiteX2" fmla="*/ 178246 w 178246"/>
              <a:gd name="connsiteY2" fmla="*/ 124772 h 12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46" h="128152">
                <a:moveTo>
                  <a:pt x="0" y="0"/>
                </a:moveTo>
                <a:cubicBezTo>
                  <a:pt x="2970" y="47532"/>
                  <a:pt x="5941" y="95065"/>
                  <a:pt x="35649" y="115860"/>
                </a:cubicBezTo>
                <a:cubicBezTo>
                  <a:pt x="65357" y="136655"/>
                  <a:pt x="178246" y="124772"/>
                  <a:pt x="178246" y="124772"/>
                </a:cubicBezTo>
              </a:path>
            </a:pathLst>
          </a:cu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/>
          <p:cNvSpPr/>
          <p:nvPr/>
        </p:nvSpPr>
        <p:spPr>
          <a:xfrm>
            <a:off x="3132235" y="3105694"/>
            <a:ext cx="843473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Timed</a:t>
            </a:r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 Transitions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96" name="Connecteur droit 95"/>
          <p:cNvCxnSpPr>
            <a:stCxn id="18" idx="2"/>
            <a:endCxn id="94" idx="0"/>
          </p:cNvCxnSpPr>
          <p:nvPr/>
        </p:nvCxnSpPr>
        <p:spPr>
          <a:xfrm flipH="1">
            <a:off x="2568449" y="2559493"/>
            <a:ext cx="1781530" cy="55245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>
            <a:stCxn id="18" idx="2"/>
            <a:endCxn id="95" idx="0"/>
          </p:cNvCxnSpPr>
          <p:nvPr/>
        </p:nvCxnSpPr>
        <p:spPr>
          <a:xfrm flipH="1">
            <a:off x="3553972" y="2559493"/>
            <a:ext cx="796007" cy="54620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1423423" y="3823867"/>
            <a:ext cx="540502" cy="21035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AND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824144" y="4127984"/>
            <a:ext cx="540502" cy="21035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NOT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105" name="Connecteur droit 104"/>
          <p:cNvCxnSpPr>
            <a:stCxn id="102" idx="0"/>
            <a:endCxn id="94" idx="2"/>
          </p:cNvCxnSpPr>
          <p:nvPr/>
        </p:nvCxnSpPr>
        <p:spPr>
          <a:xfrm flipV="1">
            <a:off x="1693674" y="3439117"/>
            <a:ext cx="874775" cy="38475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03" idx="0"/>
            <a:endCxn id="94" idx="2"/>
          </p:cNvCxnSpPr>
          <p:nvPr/>
        </p:nvCxnSpPr>
        <p:spPr>
          <a:xfrm flipV="1">
            <a:off x="2094395" y="3439117"/>
            <a:ext cx="474054" cy="688867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>
            <a:stCxn id="104" idx="0"/>
            <a:endCxn id="94" idx="2"/>
          </p:cNvCxnSpPr>
          <p:nvPr/>
        </p:nvCxnSpPr>
        <p:spPr>
          <a:xfrm flipV="1">
            <a:off x="2417509" y="3439117"/>
            <a:ext cx="150940" cy="100647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6194169" y="2398501"/>
            <a:ext cx="1190116" cy="209191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err="1" smtClean="0">
                <a:solidFill>
                  <a:schemeClr val="tx1"/>
                </a:solidFill>
                <a:latin typeface="Optima"/>
                <a:cs typeface="Optima"/>
              </a:rPr>
              <a:t>StatesDef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235668" y="3111948"/>
            <a:ext cx="904606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Composite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States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23" name="Ellipse 122"/>
          <p:cNvSpPr/>
          <p:nvPr/>
        </p:nvSpPr>
        <p:spPr>
          <a:xfrm>
            <a:off x="2530649" y="3073791"/>
            <a:ext cx="75600" cy="763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25" name="ZoneTexte 124"/>
          <p:cNvSpPr txBox="1"/>
          <p:nvPr/>
        </p:nvSpPr>
        <p:spPr>
          <a:xfrm>
            <a:off x="2839162" y="295205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126" name="ZoneTexte 125"/>
          <p:cNvSpPr txBox="1"/>
          <p:nvPr/>
        </p:nvSpPr>
        <p:spPr>
          <a:xfrm>
            <a:off x="2843304" y="311896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127" name="ZoneTexte 126"/>
          <p:cNvSpPr txBox="1"/>
          <p:nvPr/>
        </p:nvSpPr>
        <p:spPr>
          <a:xfrm>
            <a:off x="2850153" y="328456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128" name="ZoneTexte 127"/>
          <p:cNvSpPr txBox="1"/>
          <p:nvPr/>
        </p:nvSpPr>
        <p:spPr>
          <a:xfrm>
            <a:off x="1939527" y="310569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129" name="ZoneTexte 128"/>
          <p:cNvSpPr txBox="1"/>
          <p:nvPr/>
        </p:nvSpPr>
        <p:spPr>
          <a:xfrm>
            <a:off x="1891318" y="3696289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130" name="ZoneTexte 129"/>
          <p:cNvSpPr txBox="1"/>
          <p:nvPr/>
        </p:nvSpPr>
        <p:spPr>
          <a:xfrm>
            <a:off x="2211447" y="3892837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131" name="ZoneTexte 130"/>
          <p:cNvSpPr txBox="1"/>
          <p:nvPr/>
        </p:nvSpPr>
        <p:spPr>
          <a:xfrm>
            <a:off x="2625655" y="4404508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132" name="ZoneTexte 131"/>
          <p:cNvSpPr txBox="1"/>
          <p:nvPr/>
        </p:nvSpPr>
        <p:spPr>
          <a:xfrm>
            <a:off x="1896149" y="385341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134" name="ZoneTexte 133"/>
          <p:cNvSpPr txBox="1"/>
          <p:nvPr/>
        </p:nvSpPr>
        <p:spPr>
          <a:xfrm>
            <a:off x="3921540" y="314146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136" name="Ellipse 135"/>
          <p:cNvSpPr/>
          <p:nvPr/>
        </p:nvSpPr>
        <p:spPr>
          <a:xfrm>
            <a:off x="3536686" y="3071151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37" name="Triangle isocèle 136"/>
          <p:cNvSpPr/>
          <p:nvPr/>
        </p:nvSpPr>
        <p:spPr>
          <a:xfrm rot="2346251">
            <a:off x="2346193" y="3420567"/>
            <a:ext cx="276105" cy="25524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Rectangle 138"/>
          <p:cNvSpPr/>
          <p:nvPr/>
        </p:nvSpPr>
        <p:spPr>
          <a:xfrm>
            <a:off x="6236330" y="2947295"/>
            <a:ext cx="1105085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Pseudo-states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738003" y="3886836"/>
            <a:ext cx="515280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Fork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5331196" y="3879367"/>
            <a:ext cx="515280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Join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299252" y="3912054"/>
            <a:ext cx="695358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err="1" smtClean="0">
                <a:solidFill>
                  <a:schemeClr val="tx1"/>
                </a:solidFill>
                <a:latin typeface="Optima"/>
                <a:cs typeface="Optima"/>
              </a:rPr>
              <a:t>History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7855616" y="4006672"/>
            <a:ext cx="795486" cy="321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Choice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776824" y="4567486"/>
            <a:ext cx="668174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Deep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652064" y="4559097"/>
            <a:ext cx="751136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Shallow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155" name="Connecteur droit 154"/>
          <p:cNvCxnSpPr>
            <a:stCxn id="141" idx="0"/>
            <a:endCxn id="139" idx="2"/>
          </p:cNvCxnSpPr>
          <p:nvPr/>
        </p:nvCxnSpPr>
        <p:spPr>
          <a:xfrm flipV="1">
            <a:off x="4995643" y="3274464"/>
            <a:ext cx="1793230" cy="612372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>
            <a:stCxn id="142" idx="0"/>
            <a:endCxn id="139" idx="2"/>
          </p:cNvCxnSpPr>
          <p:nvPr/>
        </p:nvCxnSpPr>
        <p:spPr>
          <a:xfrm flipV="1">
            <a:off x="5588836" y="3274464"/>
            <a:ext cx="1200037" cy="604903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/>
          <p:cNvCxnSpPr>
            <a:stCxn id="146" idx="0"/>
            <a:endCxn id="139" idx="2"/>
          </p:cNvCxnSpPr>
          <p:nvPr/>
        </p:nvCxnSpPr>
        <p:spPr>
          <a:xfrm flipV="1">
            <a:off x="6646931" y="3274464"/>
            <a:ext cx="141942" cy="63759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/>
          <p:cNvCxnSpPr>
            <a:stCxn id="147" idx="0"/>
            <a:endCxn id="139" idx="2"/>
          </p:cNvCxnSpPr>
          <p:nvPr/>
        </p:nvCxnSpPr>
        <p:spPr>
          <a:xfrm flipH="1" flipV="1">
            <a:off x="6788873" y="3274464"/>
            <a:ext cx="1234943" cy="1225392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>
            <a:stCxn id="148" idx="0"/>
            <a:endCxn id="139" idx="2"/>
          </p:cNvCxnSpPr>
          <p:nvPr/>
        </p:nvCxnSpPr>
        <p:spPr>
          <a:xfrm flipH="1" flipV="1">
            <a:off x="6788873" y="3274464"/>
            <a:ext cx="1464486" cy="732208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Triangle isocèle 172"/>
          <p:cNvSpPr/>
          <p:nvPr/>
        </p:nvSpPr>
        <p:spPr>
          <a:xfrm rot="287797">
            <a:off x="6159470" y="3270392"/>
            <a:ext cx="1255945" cy="2652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ZoneTexte 176"/>
          <p:cNvSpPr txBox="1"/>
          <p:nvPr/>
        </p:nvSpPr>
        <p:spPr>
          <a:xfrm>
            <a:off x="4541739" y="4174190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4852217" y="417277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179" name="ZoneTexte 178"/>
          <p:cNvSpPr txBox="1"/>
          <p:nvPr/>
        </p:nvSpPr>
        <p:spPr>
          <a:xfrm>
            <a:off x="4694545" y="4170198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183" name="ZoneTexte 182"/>
          <p:cNvSpPr txBox="1"/>
          <p:nvPr/>
        </p:nvSpPr>
        <p:spPr>
          <a:xfrm>
            <a:off x="5131405" y="417224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184" name="ZoneTexte 183"/>
          <p:cNvSpPr txBox="1"/>
          <p:nvPr/>
        </p:nvSpPr>
        <p:spPr>
          <a:xfrm>
            <a:off x="5441883" y="4170830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5284211" y="4168253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cxnSp>
        <p:nvCxnSpPr>
          <p:cNvPr id="186" name="Connecteur droit 185"/>
          <p:cNvCxnSpPr>
            <a:stCxn id="114" idx="2"/>
            <a:endCxn id="115" idx="0"/>
          </p:cNvCxnSpPr>
          <p:nvPr/>
        </p:nvCxnSpPr>
        <p:spPr>
          <a:xfrm flipH="1">
            <a:off x="4687971" y="2607692"/>
            <a:ext cx="2101256" cy="504256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>
            <a:stCxn id="114" idx="2"/>
            <a:endCxn id="139" idx="0"/>
          </p:cNvCxnSpPr>
          <p:nvPr/>
        </p:nvCxnSpPr>
        <p:spPr>
          <a:xfrm flipH="1">
            <a:off x="6788873" y="2607692"/>
            <a:ext cx="354" cy="339603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Ellipse 193"/>
          <p:cNvSpPr/>
          <p:nvPr/>
        </p:nvSpPr>
        <p:spPr>
          <a:xfrm>
            <a:off x="6739557" y="2897455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96" name="Ellipse 195"/>
          <p:cNvSpPr/>
          <p:nvPr/>
        </p:nvSpPr>
        <p:spPr>
          <a:xfrm>
            <a:off x="4668537" y="3080809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cxnSp>
        <p:nvCxnSpPr>
          <p:cNvPr id="197" name="Connecteur droit 196"/>
          <p:cNvCxnSpPr>
            <a:stCxn id="151" idx="0"/>
            <a:endCxn id="146" idx="2"/>
          </p:cNvCxnSpPr>
          <p:nvPr/>
        </p:nvCxnSpPr>
        <p:spPr>
          <a:xfrm flipH="1" flipV="1">
            <a:off x="6646931" y="4239223"/>
            <a:ext cx="380701" cy="319874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199"/>
          <p:cNvCxnSpPr>
            <a:stCxn id="150" idx="0"/>
            <a:endCxn id="146" idx="2"/>
          </p:cNvCxnSpPr>
          <p:nvPr/>
        </p:nvCxnSpPr>
        <p:spPr>
          <a:xfrm flipV="1">
            <a:off x="6110911" y="4239223"/>
            <a:ext cx="536020" cy="328263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Triangle isocèle 202"/>
          <p:cNvSpPr/>
          <p:nvPr/>
        </p:nvSpPr>
        <p:spPr>
          <a:xfrm>
            <a:off x="6436775" y="4230281"/>
            <a:ext cx="373465" cy="14956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" name="ZoneTexte 203"/>
          <p:cNvSpPr txBox="1"/>
          <p:nvPr/>
        </p:nvSpPr>
        <p:spPr>
          <a:xfrm>
            <a:off x="5624329" y="484586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05" name="ZoneTexte 204"/>
          <p:cNvSpPr txBox="1"/>
          <p:nvPr/>
        </p:nvSpPr>
        <p:spPr>
          <a:xfrm>
            <a:off x="5915343" y="484847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206" name="ZoneTexte 205"/>
          <p:cNvSpPr txBox="1"/>
          <p:nvPr/>
        </p:nvSpPr>
        <p:spPr>
          <a:xfrm>
            <a:off x="5777135" y="484881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07" name="ZoneTexte 206"/>
          <p:cNvSpPr txBox="1"/>
          <p:nvPr/>
        </p:nvSpPr>
        <p:spPr>
          <a:xfrm>
            <a:off x="7009681" y="483035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08" name="ZoneTexte 207"/>
          <p:cNvSpPr txBox="1"/>
          <p:nvPr/>
        </p:nvSpPr>
        <p:spPr>
          <a:xfrm>
            <a:off x="7174176" y="4836758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09" name="ZoneTexte 208"/>
          <p:cNvSpPr txBox="1"/>
          <p:nvPr/>
        </p:nvSpPr>
        <p:spPr>
          <a:xfrm>
            <a:off x="7769306" y="479235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10" name="ZoneTexte 209"/>
          <p:cNvSpPr txBox="1"/>
          <p:nvPr/>
        </p:nvSpPr>
        <p:spPr>
          <a:xfrm>
            <a:off x="8078848" y="4788000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211" name="ZoneTexte 210"/>
          <p:cNvSpPr txBox="1"/>
          <p:nvPr/>
        </p:nvSpPr>
        <p:spPr>
          <a:xfrm>
            <a:off x="7931842" y="478421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12" name="ZoneTexte 211"/>
          <p:cNvSpPr txBox="1"/>
          <p:nvPr/>
        </p:nvSpPr>
        <p:spPr>
          <a:xfrm>
            <a:off x="8586409" y="3936217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13" name="ZoneTexte 212"/>
          <p:cNvSpPr txBox="1"/>
          <p:nvPr/>
        </p:nvSpPr>
        <p:spPr>
          <a:xfrm>
            <a:off x="8589595" y="408803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4671705" y="1768585"/>
            <a:ext cx="1190116" cy="209191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Abstract Syntax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220" name="Connecteur droit 219"/>
          <p:cNvCxnSpPr>
            <a:stCxn id="114" idx="0"/>
            <a:endCxn id="218" idx="2"/>
          </p:cNvCxnSpPr>
          <p:nvPr/>
        </p:nvCxnSpPr>
        <p:spPr>
          <a:xfrm flipH="1" flipV="1">
            <a:off x="5266763" y="1977776"/>
            <a:ext cx="1522464" cy="42072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ZoneTexte 222"/>
          <p:cNvSpPr txBox="1"/>
          <p:nvPr/>
        </p:nvSpPr>
        <p:spPr>
          <a:xfrm>
            <a:off x="5079274" y="292601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5083416" y="3092930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25" name="ZoneTexte 224"/>
          <p:cNvSpPr txBox="1"/>
          <p:nvPr/>
        </p:nvSpPr>
        <p:spPr>
          <a:xfrm>
            <a:off x="5090265" y="325852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12304307" y="2564512"/>
            <a:ext cx="1019347" cy="36150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err="1" smtClean="0">
                <a:solidFill>
                  <a:schemeClr val="tx1"/>
                </a:solidFill>
                <a:latin typeface="Optima"/>
                <a:cs typeface="Optima"/>
              </a:rPr>
              <a:t>Effect</a:t>
            </a:r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 Schedule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11995093" y="3908415"/>
            <a:ext cx="881915" cy="228505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Sequential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2785723" y="4228529"/>
            <a:ext cx="752579" cy="227070"/>
          </a:xfrm>
          <a:prstGeom prst="rect">
            <a:avLst/>
          </a:prstGeom>
          <a:solidFill>
            <a:srgbClr val="FFFFFF"/>
          </a:solidFill>
          <a:ln w="3175" cmpd="sng">
            <a:solidFill>
              <a:srgbClr val="BFBFB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rgbClr val="BFBFBF"/>
                </a:solidFill>
                <a:latin typeface="Optima"/>
                <a:cs typeface="Optima"/>
              </a:rPr>
              <a:t>Parallel</a:t>
            </a:r>
            <a:endParaRPr lang="fr-FR" sz="1100" dirty="0">
              <a:solidFill>
                <a:srgbClr val="BFBFBF"/>
              </a:solidFill>
              <a:latin typeface="Optima"/>
              <a:cs typeface="Optima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13754916" y="2574357"/>
            <a:ext cx="1019347" cy="36150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Transition </a:t>
            </a:r>
            <a:r>
              <a:rPr lang="fr-FR" sz="1100" i="1" dirty="0" err="1" smtClean="0">
                <a:solidFill>
                  <a:schemeClr val="tx1"/>
                </a:solidFill>
                <a:latin typeface="Optima"/>
                <a:cs typeface="Optima"/>
              </a:rPr>
              <a:t>Priority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239" name="Connecteur droit 238"/>
          <p:cNvCxnSpPr>
            <a:stCxn id="236" idx="0"/>
            <a:endCxn id="233" idx="2"/>
          </p:cNvCxnSpPr>
          <p:nvPr/>
        </p:nvCxnSpPr>
        <p:spPr>
          <a:xfrm flipH="1" flipV="1">
            <a:off x="12813981" y="2926015"/>
            <a:ext cx="348032" cy="1302514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Connecteur droit 241"/>
          <p:cNvCxnSpPr>
            <a:stCxn id="234" idx="0"/>
            <a:endCxn id="233" idx="2"/>
          </p:cNvCxnSpPr>
          <p:nvPr/>
        </p:nvCxnSpPr>
        <p:spPr>
          <a:xfrm flipV="1">
            <a:off x="12436051" y="2926015"/>
            <a:ext cx="377930" cy="98240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" name="Rectangle 244"/>
          <p:cNvSpPr/>
          <p:nvPr/>
        </p:nvSpPr>
        <p:spPr>
          <a:xfrm>
            <a:off x="13431293" y="3308594"/>
            <a:ext cx="881915" cy="228505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Deepest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14221923" y="3628708"/>
            <a:ext cx="752579" cy="227070"/>
          </a:xfrm>
          <a:prstGeom prst="rect">
            <a:avLst/>
          </a:prstGeom>
          <a:solidFill>
            <a:srgbClr val="FFFFFF"/>
          </a:solidFill>
          <a:ln w="3175" cmpd="sng">
            <a:solidFill>
              <a:srgbClr val="BFBFB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rgbClr val="BFBFBF"/>
                </a:solidFill>
                <a:latin typeface="Optima"/>
                <a:cs typeface="Optima"/>
              </a:rPr>
              <a:t>Highest</a:t>
            </a:r>
            <a:endParaRPr lang="fr-FR" sz="1100" dirty="0">
              <a:solidFill>
                <a:srgbClr val="BFBFBF"/>
              </a:solidFill>
              <a:latin typeface="Optima"/>
              <a:cs typeface="Optima"/>
            </a:endParaRPr>
          </a:p>
        </p:txBody>
      </p:sp>
      <p:cxnSp>
        <p:nvCxnSpPr>
          <p:cNvPr id="247" name="Connecteur droit 246"/>
          <p:cNvCxnSpPr>
            <a:stCxn id="246" idx="0"/>
            <a:endCxn id="238" idx="2"/>
          </p:cNvCxnSpPr>
          <p:nvPr/>
        </p:nvCxnSpPr>
        <p:spPr>
          <a:xfrm flipH="1" flipV="1">
            <a:off x="14264590" y="2935860"/>
            <a:ext cx="333623" cy="692848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Connecteur droit 249"/>
          <p:cNvCxnSpPr>
            <a:stCxn id="245" idx="0"/>
            <a:endCxn id="238" idx="2"/>
          </p:cNvCxnSpPr>
          <p:nvPr/>
        </p:nvCxnSpPr>
        <p:spPr>
          <a:xfrm flipV="1">
            <a:off x="13872251" y="2935860"/>
            <a:ext cx="392339" cy="372734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/>
          <p:cNvCxnSpPr>
            <a:stCxn id="233" idx="0"/>
            <a:endCxn id="13" idx="2"/>
          </p:cNvCxnSpPr>
          <p:nvPr/>
        </p:nvCxnSpPr>
        <p:spPr>
          <a:xfrm flipH="1" flipV="1">
            <a:off x="12336183" y="2213051"/>
            <a:ext cx="477798" cy="35146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255"/>
          <p:cNvCxnSpPr>
            <a:stCxn id="238" idx="0"/>
            <a:endCxn id="13" idx="2"/>
          </p:cNvCxnSpPr>
          <p:nvPr/>
        </p:nvCxnSpPr>
        <p:spPr>
          <a:xfrm flipH="1" flipV="1">
            <a:off x="12336183" y="2213051"/>
            <a:ext cx="1928407" cy="361306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" name="Forme libre 275"/>
          <p:cNvSpPr/>
          <p:nvPr/>
        </p:nvSpPr>
        <p:spPr>
          <a:xfrm rot="20229065">
            <a:off x="14182656" y="2996999"/>
            <a:ext cx="129809" cy="103562"/>
          </a:xfrm>
          <a:custGeom>
            <a:avLst/>
            <a:gdLst>
              <a:gd name="connsiteX0" fmla="*/ 0 w 178246"/>
              <a:gd name="connsiteY0" fmla="*/ 0 h 128152"/>
              <a:gd name="connsiteX1" fmla="*/ 35649 w 178246"/>
              <a:gd name="connsiteY1" fmla="*/ 115860 h 128152"/>
              <a:gd name="connsiteX2" fmla="*/ 178246 w 178246"/>
              <a:gd name="connsiteY2" fmla="*/ 124772 h 12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46" h="128152">
                <a:moveTo>
                  <a:pt x="0" y="0"/>
                </a:moveTo>
                <a:cubicBezTo>
                  <a:pt x="2970" y="47532"/>
                  <a:pt x="5941" y="95065"/>
                  <a:pt x="35649" y="115860"/>
                </a:cubicBezTo>
                <a:cubicBezTo>
                  <a:pt x="65357" y="136655"/>
                  <a:pt x="178246" y="124772"/>
                  <a:pt x="178246" y="124772"/>
                </a:cubicBezTo>
              </a:path>
            </a:pathLst>
          </a:cu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7" name="Forme libre 276"/>
          <p:cNvSpPr/>
          <p:nvPr/>
        </p:nvSpPr>
        <p:spPr>
          <a:xfrm rot="20229065">
            <a:off x="12744318" y="3128330"/>
            <a:ext cx="129809" cy="103562"/>
          </a:xfrm>
          <a:custGeom>
            <a:avLst/>
            <a:gdLst>
              <a:gd name="connsiteX0" fmla="*/ 0 w 178246"/>
              <a:gd name="connsiteY0" fmla="*/ 0 h 128152"/>
              <a:gd name="connsiteX1" fmla="*/ 35649 w 178246"/>
              <a:gd name="connsiteY1" fmla="*/ 115860 h 128152"/>
              <a:gd name="connsiteX2" fmla="*/ 178246 w 178246"/>
              <a:gd name="connsiteY2" fmla="*/ 124772 h 12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46" h="128152">
                <a:moveTo>
                  <a:pt x="0" y="0"/>
                </a:moveTo>
                <a:cubicBezTo>
                  <a:pt x="2970" y="47532"/>
                  <a:pt x="5941" y="95065"/>
                  <a:pt x="35649" y="115860"/>
                </a:cubicBezTo>
                <a:cubicBezTo>
                  <a:pt x="65357" y="136655"/>
                  <a:pt x="178246" y="124772"/>
                  <a:pt x="178246" y="124772"/>
                </a:cubicBezTo>
              </a:path>
            </a:pathLst>
          </a:cu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8" name="ZoneTexte 277"/>
          <p:cNvSpPr txBox="1"/>
          <p:nvPr/>
        </p:nvSpPr>
        <p:spPr>
          <a:xfrm>
            <a:off x="9780439" y="272913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80" name="ZoneTexte 279"/>
          <p:cNvSpPr txBox="1"/>
          <p:nvPr/>
        </p:nvSpPr>
        <p:spPr>
          <a:xfrm>
            <a:off x="9712137" y="3369249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281" name="ZoneTexte 280"/>
          <p:cNvSpPr txBox="1"/>
          <p:nvPr/>
        </p:nvSpPr>
        <p:spPr>
          <a:xfrm>
            <a:off x="9558377" y="3362683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83" name="ZoneTexte 282"/>
          <p:cNvSpPr txBox="1"/>
          <p:nvPr/>
        </p:nvSpPr>
        <p:spPr>
          <a:xfrm>
            <a:off x="12076922" y="4093063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284" name="ZoneTexte 283"/>
          <p:cNvSpPr txBox="1"/>
          <p:nvPr/>
        </p:nvSpPr>
        <p:spPr>
          <a:xfrm>
            <a:off x="11905668" y="409010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85" name="ZoneTexte 284"/>
          <p:cNvSpPr txBox="1"/>
          <p:nvPr/>
        </p:nvSpPr>
        <p:spPr>
          <a:xfrm>
            <a:off x="12881982" y="440762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87" name="ZoneTexte 286"/>
          <p:cNvSpPr txBox="1"/>
          <p:nvPr/>
        </p:nvSpPr>
        <p:spPr>
          <a:xfrm>
            <a:off x="13827922" y="349596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288" name="ZoneTexte 287"/>
          <p:cNvSpPr txBox="1"/>
          <p:nvPr/>
        </p:nvSpPr>
        <p:spPr>
          <a:xfrm>
            <a:off x="13656139" y="3485383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89" name="ZoneTexte 288"/>
          <p:cNvSpPr txBox="1"/>
          <p:nvPr/>
        </p:nvSpPr>
        <p:spPr>
          <a:xfrm>
            <a:off x="14458149" y="380964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321" name="Ellipse 320"/>
          <p:cNvSpPr/>
          <p:nvPr/>
        </p:nvSpPr>
        <p:spPr>
          <a:xfrm>
            <a:off x="9913691" y="2532701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322" name="Ellipse 321"/>
          <p:cNvSpPr/>
          <p:nvPr/>
        </p:nvSpPr>
        <p:spPr>
          <a:xfrm>
            <a:off x="11310125" y="2536200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323" name="Ellipse 322"/>
          <p:cNvSpPr/>
          <p:nvPr/>
        </p:nvSpPr>
        <p:spPr>
          <a:xfrm>
            <a:off x="12776181" y="2526355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324" name="Ellipse 323"/>
          <p:cNvSpPr/>
          <p:nvPr/>
        </p:nvSpPr>
        <p:spPr>
          <a:xfrm>
            <a:off x="14204677" y="2532701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63" name="Ellipse 162"/>
          <p:cNvSpPr/>
          <p:nvPr/>
        </p:nvSpPr>
        <p:spPr>
          <a:xfrm>
            <a:off x="5295037" y="1741302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65" name="Ellipse 164"/>
          <p:cNvSpPr/>
          <p:nvPr/>
        </p:nvSpPr>
        <p:spPr>
          <a:xfrm>
            <a:off x="12306870" y="1971412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66" name="ZoneTexte 165"/>
          <p:cNvSpPr txBox="1"/>
          <p:nvPr/>
        </p:nvSpPr>
        <p:spPr>
          <a:xfrm>
            <a:off x="10994034" y="366755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grpSp>
        <p:nvGrpSpPr>
          <p:cNvPr id="187" name="Grouper 186"/>
          <p:cNvGrpSpPr/>
          <p:nvPr/>
        </p:nvGrpSpPr>
        <p:grpSpPr>
          <a:xfrm>
            <a:off x="9224581" y="10151598"/>
            <a:ext cx="2798091" cy="1213619"/>
            <a:chOff x="1515676" y="3773636"/>
            <a:chExt cx="925522" cy="572544"/>
          </a:xfrm>
        </p:grpSpPr>
        <p:sp>
          <p:nvSpPr>
            <p:cNvPr id="188" name="Rectangle 187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190" name="ZoneTexte 189"/>
            <p:cNvSpPr txBox="1"/>
            <p:nvPr/>
          </p:nvSpPr>
          <p:spPr>
            <a:xfrm>
              <a:off x="1515677" y="3800525"/>
              <a:ext cx="925521" cy="130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Optima"/>
                  <a:cs typeface="Optima"/>
                </a:rPr>
                <a:t>f</a:t>
              </a:r>
              <a:r>
                <a:rPr lang="en-US" sz="1200" dirty="0" err="1" smtClean="0">
                  <a:latin typeface="Optima"/>
                  <a:cs typeface="Optima"/>
                </a:rPr>
                <a:t>sm.composite.metamodel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cxnSp>
        <p:nvCxnSpPr>
          <p:cNvPr id="195" name="Connecteur droit avec flèche 194"/>
          <p:cNvCxnSpPr/>
          <p:nvPr/>
        </p:nvCxnSpPr>
        <p:spPr>
          <a:xfrm flipV="1">
            <a:off x="8007127" y="8476374"/>
            <a:ext cx="518" cy="676513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ZoneTexte 197"/>
          <p:cNvSpPr txBox="1"/>
          <p:nvPr/>
        </p:nvSpPr>
        <p:spPr>
          <a:xfrm>
            <a:off x="8033231" y="8524703"/>
            <a:ext cx="570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Wingdings 3" charset="2"/>
                <a:cs typeface="Wingdings 3" charset="2"/>
              </a:rPr>
              <a:t>r</a:t>
            </a:r>
            <a:endParaRPr lang="fr-FR" sz="2000" dirty="0">
              <a:latin typeface="Wingdings 3" charset="2"/>
              <a:cs typeface="Wingdings 3" charset="2"/>
            </a:endParaRPr>
          </a:p>
        </p:txBody>
      </p:sp>
      <p:sp>
        <p:nvSpPr>
          <p:cNvPr id="199" name="ZoneTexte 198"/>
          <p:cNvSpPr txBox="1"/>
          <p:nvPr/>
        </p:nvSpPr>
        <p:spPr>
          <a:xfrm>
            <a:off x="8021496" y="8795521"/>
            <a:ext cx="10061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latin typeface="Optima"/>
                <a:cs typeface="Optima"/>
              </a:rPr>
              <a:t>extension</a:t>
            </a:r>
            <a:endParaRPr lang="fr-FR" sz="1500" b="1" dirty="0">
              <a:latin typeface="Optima"/>
              <a:cs typeface="Optima"/>
            </a:endParaRPr>
          </a:p>
        </p:txBody>
      </p:sp>
      <p:cxnSp>
        <p:nvCxnSpPr>
          <p:cNvPr id="201" name="Connecteur droit avec flèche 200"/>
          <p:cNvCxnSpPr/>
          <p:nvPr/>
        </p:nvCxnSpPr>
        <p:spPr>
          <a:xfrm>
            <a:off x="5684258" y="7475706"/>
            <a:ext cx="1339427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ZoneTexte 201"/>
          <p:cNvSpPr txBox="1"/>
          <p:nvPr/>
        </p:nvSpPr>
        <p:spPr>
          <a:xfrm>
            <a:off x="5798539" y="7163504"/>
            <a:ext cx="11554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Optima"/>
                <a:cs typeface="Optima"/>
              </a:rPr>
              <a:t>aggregation</a:t>
            </a:r>
            <a:endParaRPr lang="en-US" sz="1500" b="1" dirty="0">
              <a:latin typeface="Optima"/>
              <a:cs typeface="Optim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92406" y="10587234"/>
            <a:ext cx="2446063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fsm.composite.deepest.aspects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9392406" y="10948687"/>
            <a:ext cx="2446062" cy="251583"/>
          </a:xfrm>
          <a:prstGeom prst="rect">
            <a:avLst/>
          </a:prstGeom>
          <a:solidFill>
            <a:srgbClr val="FFFFFF"/>
          </a:solidFill>
          <a:ln w="3175" cmpd="sng">
            <a:solidFill>
              <a:srgbClr val="BFBFB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rgbClr val="BFBFBF"/>
                </a:solidFill>
                <a:latin typeface="Optima"/>
                <a:cs typeface="Optima"/>
              </a:rPr>
              <a:t>fsm.composite.highest.aspects</a:t>
            </a:r>
            <a:endParaRPr lang="fr-FR" sz="1200" dirty="0">
              <a:solidFill>
                <a:srgbClr val="BFBFBF"/>
              </a:solidFill>
              <a:latin typeface="Optima"/>
              <a:cs typeface="Optima"/>
            </a:endParaRPr>
          </a:p>
        </p:txBody>
      </p:sp>
      <p:grpSp>
        <p:nvGrpSpPr>
          <p:cNvPr id="226" name="Grouper 225"/>
          <p:cNvGrpSpPr/>
          <p:nvPr/>
        </p:nvGrpSpPr>
        <p:grpSpPr>
          <a:xfrm>
            <a:off x="9215765" y="8751977"/>
            <a:ext cx="2800125" cy="1213619"/>
            <a:chOff x="1515676" y="3773636"/>
            <a:chExt cx="925522" cy="572544"/>
          </a:xfrm>
        </p:grpSpPr>
        <p:sp>
          <p:nvSpPr>
            <p:cNvPr id="227" name="Rectangle 226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228" name="ZoneTexte 227"/>
            <p:cNvSpPr txBox="1"/>
            <p:nvPr/>
          </p:nvSpPr>
          <p:spPr>
            <a:xfrm>
              <a:off x="1515677" y="3800525"/>
              <a:ext cx="925521" cy="130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Optima"/>
                  <a:cs typeface="Optima"/>
                </a:rPr>
                <a:t>f</a:t>
              </a:r>
              <a:r>
                <a:rPr lang="en-US" sz="1200" dirty="0" err="1" smtClean="0">
                  <a:latin typeface="Optima"/>
                  <a:cs typeface="Optima"/>
                </a:rPr>
                <a:t>sm.effect.metamodel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229" name="Rectangle 228"/>
          <p:cNvSpPr/>
          <p:nvPr/>
        </p:nvSpPr>
        <p:spPr>
          <a:xfrm>
            <a:off x="9383590" y="9187613"/>
            <a:ext cx="2448097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fsm.effect.sequential</a:t>
            </a:r>
            <a:r>
              <a:rPr lang="fr-FR" sz="1200" dirty="0" err="1">
                <a:solidFill>
                  <a:schemeClr val="tx1"/>
                </a:solidFill>
                <a:latin typeface="Optima"/>
                <a:cs typeface="Optima"/>
              </a:rPr>
              <a:t>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9383590" y="9549066"/>
            <a:ext cx="2448095" cy="251583"/>
          </a:xfrm>
          <a:prstGeom prst="rect">
            <a:avLst/>
          </a:prstGeom>
          <a:solidFill>
            <a:srgbClr val="FFFFFF"/>
          </a:solidFill>
          <a:ln w="3175" cmpd="sng">
            <a:solidFill>
              <a:srgbClr val="BFBFB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rgbClr val="BFBFBF"/>
                </a:solidFill>
                <a:latin typeface="Optima"/>
                <a:cs typeface="Optima"/>
              </a:rPr>
              <a:t>fsm.effect.parallel</a:t>
            </a:r>
            <a:r>
              <a:rPr lang="fr-FR" sz="1200" dirty="0" err="1">
                <a:solidFill>
                  <a:srgbClr val="BFBFBF"/>
                </a:solidFill>
                <a:latin typeface="Optima"/>
                <a:cs typeface="Optima"/>
              </a:rPr>
              <a:t>.aspects</a:t>
            </a:r>
            <a:endParaRPr lang="fr-FR" sz="1200" dirty="0">
              <a:solidFill>
                <a:srgbClr val="BFBFBF"/>
              </a:solidFill>
              <a:latin typeface="Optima"/>
              <a:cs typeface="Optima"/>
            </a:endParaRPr>
          </a:p>
        </p:txBody>
      </p:sp>
      <p:grpSp>
        <p:nvGrpSpPr>
          <p:cNvPr id="241" name="Grouper 240"/>
          <p:cNvGrpSpPr/>
          <p:nvPr/>
        </p:nvGrpSpPr>
        <p:grpSpPr>
          <a:xfrm>
            <a:off x="9221226" y="12127174"/>
            <a:ext cx="2798089" cy="775176"/>
            <a:chOff x="1515676" y="3773636"/>
            <a:chExt cx="925522" cy="572544"/>
          </a:xfrm>
        </p:grpSpPr>
        <p:sp>
          <p:nvSpPr>
            <p:cNvPr id="243" name="Rectangle 242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244" name="ZoneTexte 243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fsm.pseudostate.fork.metamodel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cxnSp>
        <p:nvCxnSpPr>
          <p:cNvPr id="301" name="Connecteur droit avec flèche 300"/>
          <p:cNvCxnSpPr>
            <a:endCxn id="188" idx="1"/>
          </p:cNvCxnSpPr>
          <p:nvPr/>
        </p:nvCxnSpPr>
        <p:spPr>
          <a:xfrm>
            <a:off x="8007127" y="10747502"/>
            <a:ext cx="1217454" cy="1090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Connecteur droit avec flèche 318"/>
          <p:cNvCxnSpPr/>
          <p:nvPr/>
        </p:nvCxnSpPr>
        <p:spPr>
          <a:xfrm>
            <a:off x="8008638" y="9439196"/>
            <a:ext cx="1231059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 droit avec flèche 319"/>
          <p:cNvCxnSpPr/>
          <p:nvPr/>
        </p:nvCxnSpPr>
        <p:spPr>
          <a:xfrm>
            <a:off x="8024154" y="12403384"/>
            <a:ext cx="1215543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Connecteur droit avec flèche 324"/>
          <p:cNvCxnSpPr>
            <a:endCxn id="338" idx="1"/>
          </p:cNvCxnSpPr>
          <p:nvPr/>
        </p:nvCxnSpPr>
        <p:spPr>
          <a:xfrm>
            <a:off x="8025190" y="13003948"/>
            <a:ext cx="4104373" cy="2243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Connecteur droit avec flèche 330"/>
          <p:cNvCxnSpPr/>
          <p:nvPr/>
        </p:nvCxnSpPr>
        <p:spPr>
          <a:xfrm>
            <a:off x="4325656" y="12403384"/>
            <a:ext cx="3698498" cy="0"/>
          </a:xfrm>
          <a:prstGeom prst="straightConnector1">
            <a:avLst/>
          </a:prstGeom>
          <a:ln w="38100" cmpd="sng">
            <a:solidFill>
              <a:srgbClr val="BFBFB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5" name="Rectangle 334"/>
          <p:cNvSpPr/>
          <p:nvPr/>
        </p:nvSpPr>
        <p:spPr>
          <a:xfrm>
            <a:off x="9395855" y="12532765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fsm.pseudostates.fork</a:t>
            </a:r>
            <a:r>
              <a:rPr lang="fr-FR" sz="1200" dirty="0" err="1">
                <a:solidFill>
                  <a:schemeClr val="tx1"/>
                </a:solidFill>
                <a:latin typeface="Optima"/>
                <a:cs typeface="Optima"/>
              </a:rPr>
              <a:t>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grpSp>
        <p:nvGrpSpPr>
          <p:cNvPr id="336" name="Grouper 335"/>
          <p:cNvGrpSpPr/>
          <p:nvPr/>
        </p:nvGrpSpPr>
        <p:grpSpPr>
          <a:xfrm>
            <a:off x="12129560" y="12851475"/>
            <a:ext cx="2772066" cy="775176"/>
            <a:chOff x="1515676" y="3773636"/>
            <a:chExt cx="925522" cy="572544"/>
          </a:xfrm>
        </p:grpSpPr>
        <p:sp>
          <p:nvSpPr>
            <p:cNvPr id="337" name="Rectangle 336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38" name="ZoneTexte 337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fsm.pseudostate.join.metamodel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39" name="Rectangle 338"/>
          <p:cNvSpPr/>
          <p:nvPr/>
        </p:nvSpPr>
        <p:spPr>
          <a:xfrm>
            <a:off x="12304187" y="13257066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fsm.pseudostates.join</a:t>
            </a:r>
            <a:r>
              <a:rPr lang="fr-FR" sz="1200" dirty="0" err="1">
                <a:solidFill>
                  <a:schemeClr val="tx1"/>
                </a:solidFill>
                <a:latin typeface="Optima"/>
                <a:cs typeface="Optima"/>
              </a:rPr>
              <a:t>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grpSp>
        <p:nvGrpSpPr>
          <p:cNvPr id="340" name="Grouper 339"/>
          <p:cNvGrpSpPr/>
          <p:nvPr/>
        </p:nvGrpSpPr>
        <p:grpSpPr>
          <a:xfrm>
            <a:off x="9221229" y="13274859"/>
            <a:ext cx="2798089" cy="775176"/>
            <a:chOff x="1515676" y="3773636"/>
            <a:chExt cx="925522" cy="572544"/>
          </a:xfrm>
        </p:grpSpPr>
        <p:sp>
          <p:nvSpPr>
            <p:cNvPr id="341" name="Rectangle 340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42" name="ZoneTexte 341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fsm.pseudostate.deep.metamodel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43" name="Rectangle 342"/>
          <p:cNvSpPr/>
          <p:nvPr/>
        </p:nvSpPr>
        <p:spPr>
          <a:xfrm>
            <a:off x="9395858" y="13680450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fsm.pseudostates.deep.aspects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344" name="Connecteur droit avec flèche 343"/>
          <p:cNvCxnSpPr>
            <a:endCxn id="341" idx="1"/>
          </p:cNvCxnSpPr>
          <p:nvPr/>
        </p:nvCxnSpPr>
        <p:spPr>
          <a:xfrm flipV="1">
            <a:off x="8013320" y="13662447"/>
            <a:ext cx="1207909" cy="129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5" name="Grouper 344"/>
          <p:cNvGrpSpPr/>
          <p:nvPr/>
        </p:nvGrpSpPr>
        <p:grpSpPr>
          <a:xfrm>
            <a:off x="12136634" y="13773822"/>
            <a:ext cx="2772066" cy="775176"/>
            <a:chOff x="1515676" y="3773636"/>
            <a:chExt cx="925522" cy="572544"/>
          </a:xfrm>
        </p:grpSpPr>
        <p:sp>
          <p:nvSpPr>
            <p:cNvPr id="346" name="Rectangle 345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47" name="ZoneTexte 346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fsm.pseudostate.shallow.metamodel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48" name="Rectangle 347"/>
          <p:cNvSpPr/>
          <p:nvPr/>
        </p:nvSpPr>
        <p:spPr>
          <a:xfrm>
            <a:off x="12311261" y="14179413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fsm.pseudostates.shallow.aspects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349" name="Connecteur droit avec flèche 348"/>
          <p:cNvCxnSpPr>
            <a:endCxn id="346" idx="1"/>
          </p:cNvCxnSpPr>
          <p:nvPr/>
        </p:nvCxnSpPr>
        <p:spPr>
          <a:xfrm flipV="1">
            <a:off x="8007127" y="14161410"/>
            <a:ext cx="4129507" cy="348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0" name="Grouper 349"/>
          <p:cNvGrpSpPr/>
          <p:nvPr/>
        </p:nvGrpSpPr>
        <p:grpSpPr>
          <a:xfrm>
            <a:off x="9247126" y="14355418"/>
            <a:ext cx="2772066" cy="775176"/>
            <a:chOff x="1515676" y="3773636"/>
            <a:chExt cx="925522" cy="572544"/>
          </a:xfrm>
        </p:grpSpPr>
        <p:sp>
          <p:nvSpPr>
            <p:cNvPr id="351" name="Rectangle 350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52" name="ZoneTexte 351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fsm.pseudostate.junction.metamodel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53" name="Rectangle 352"/>
          <p:cNvSpPr/>
          <p:nvPr/>
        </p:nvSpPr>
        <p:spPr>
          <a:xfrm>
            <a:off x="9421753" y="14761009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fsm.pseudostates.shallow</a:t>
            </a:r>
            <a:r>
              <a:rPr lang="fr-FR" sz="1200" dirty="0" err="1">
                <a:solidFill>
                  <a:schemeClr val="tx1"/>
                </a:solidFill>
                <a:latin typeface="Optima"/>
                <a:cs typeface="Optima"/>
              </a:rPr>
              <a:t>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354" name="Connecteur droit avec flèche 353"/>
          <p:cNvCxnSpPr>
            <a:endCxn id="351" idx="1"/>
          </p:cNvCxnSpPr>
          <p:nvPr/>
        </p:nvCxnSpPr>
        <p:spPr>
          <a:xfrm>
            <a:off x="8023816" y="14743006"/>
            <a:ext cx="1223310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7" name="Grouper 366"/>
          <p:cNvGrpSpPr/>
          <p:nvPr/>
        </p:nvGrpSpPr>
        <p:grpSpPr>
          <a:xfrm>
            <a:off x="1571832" y="14128488"/>
            <a:ext cx="2772066" cy="775176"/>
            <a:chOff x="1515676" y="3773636"/>
            <a:chExt cx="925522" cy="572544"/>
          </a:xfrm>
        </p:grpSpPr>
        <p:sp>
          <p:nvSpPr>
            <p:cNvPr id="368" name="Rectangle 367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69" name="ZoneTexte 368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fsm.trigger.and.metamodel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70" name="Rectangle 369"/>
          <p:cNvSpPr/>
          <p:nvPr/>
        </p:nvSpPr>
        <p:spPr>
          <a:xfrm>
            <a:off x="1746459" y="14534079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fsm.trigger.and.aspects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grpSp>
        <p:nvGrpSpPr>
          <p:cNvPr id="375" name="Grouper 374"/>
          <p:cNvGrpSpPr/>
          <p:nvPr/>
        </p:nvGrpSpPr>
        <p:grpSpPr>
          <a:xfrm>
            <a:off x="1790241" y="13038011"/>
            <a:ext cx="2772066" cy="775176"/>
            <a:chOff x="1515676" y="3773636"/>
            <a:chExt cx="925522" cy="572544"/>
          </a:xfrm>
        </p:grpSpPr>
        <p:sp>
          <p:nvSpPr>
            <p:cNvPr id="376" name="Rectangle 375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solidFill>
                  <a:srgbClr val="BFBFBF"/>
                </a:solidFill>
                <a:latin typeface="Didot"/>
                <a:cs typeface="Didot"/>
              </a:endParaRPr>
            </a:p>
          </p:txBody>
        </p:sp>
        <p:sp>
          <p:nvSpPr>
            <p:cNvPr id="377" name="ZoneTexte 376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solidFill>
                    <a:srgbClr val="BFBFBF"/>
                  </a:solidFill>
                  <a:latin typeface="Optima"/>
                  <a:cs typeface="Optima"/>
                </a:rPr>
                <a:t>fsm.trigger.not.metamodel</a:t>
              </a:r>
              <a:endParaRPr lang="en-US" sz="1200" dirty="0">
                <a:solidFill>
                  <a:srgbClr val="BFBFBF"/>
                </a:solidFill>
                <a:latin typeface="Optima"/>
                <a:cs typeface="Optima"/>
              </a:endParaRPr>
            </a:p>
          </p:txBody>
        </p:sp>
      </p:grpSp>
      <p:sp>
        <p:nvSpPr>
          <p:cNvPr id="378" name="Rectangle 377"/>
          <p:cNvSpPr/>
          <p:nvPr/>
        </p:nvSpPr>
        <p:spPr>
          <a:xfrm>
            <a:off x="1964868" y="13443602"/>
            <a:ext cx="2448095" cy="251583"/>
          </a:xfrm>
          <a:prstGeom prst="rect">
            <a:avLst/>
          </a:prstGeom>
          <a:solidFill>
            <a:srgbClr val="FFFFFF"/>
          </a:solidFill>
          <a:ln w="3175" cmpd="sng">
            <a:solidFill>
              <a:srgbClr val="BFBFB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rgbClr val="BFBFBF"/>
                </a:solidFill>
                <a:latin typeface="Optima"/>
                <a:cs typeface="Optima"/>
              </a:rPr>
              <a:t>fsm.trigger.not.aspects</a:t>
            </a:r>
            <a:endParaRPr lang="fr-FR" sz="1200" dirty="0">
              <a:solidFill>
                <a:srgbClr val="BFBFBF"/>
              </a:solidFill>
              <a:latin typeface="Optima"/>
              <a:cs typeface="Optima"/>
            </a:endParaRPr>
          </a:p>
        </p:txBody>
      </p:sp>
      <p:cxnSp>
        <p:nvCxnSpPr>
          <p:cNvPr id="379" name="Connecteur droit avec flèche 378"/>
          <p:cNvCxnSpPr>
            <a:stCxn id="376" idx="3"/>
          </p:cNvCxnSpPr>
          <p:nvPr/>
        </p:nvCxnSpPr>
        <p:spPr>
          <a:xfrm>
            <a:off x="4562304" y="13425599"/>
            <a:ext cx="3444823" cy="18003"/>
          </a:xfrm>
          <a:prstGeom prst="straightConnector1">
            <a:avLst/>
          </a:prstGeom>
          <a:ln w="38100" cmpd="sng">
            <a:solidFill>
              <a:srgbClr val="BFBFB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Connecteur droit avec flèche 379"/>
          <p:cNvCxnSpPr/>
          <p:nvPr/>
        </p:nvCxnSpPr>
        <p:spPr>
          <a:xfrm flipV="1">
            <a:off x="4354664" y="14471312"/>
            <a:ext cx="3670526" cy="5077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Connecteur droit avec flèche 398"/>
          <p:cNvCxnSpPr/>
          <p:nvPr/>
        </p:nvCxnSpPr>
        <p:spPr>
          <a:xfrm flipV="1">
            <a:off x="5690412" y="8261487"/>
            <a:ext cx="1333273" cy="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0" name="ZoneTexte 399"/>
          <p:cNvSpPr txBox="1"/>
          <p:nvPr/>
        </p:nvSpPr>
        <p:spPr>
          <a:xfrm>
            <a:off x="5814045" y="7944193"/>
            <a:ext cx="11554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Optima"/>
                <a:cs typeface="Optima"/>
              </a:rPr>
              <a:t>aggregation</a:t>
            </a:r>
            <a:endParaRPr lang="en-US" sz="1500" b="1" dirty="0">
              <a:latin typeface="Optima"/>
              <a:cs typeface="Optima"/>
            </a:endParaRPr>
          </a:p>
        </p:txBody>
      </p:sp>
      <p:sp>
        <p:nvSpPr>
          <p:cNvPr id="401" name="ZoneTexte 400"/>
          <p:cNvSpPr txBox="1"/>
          <p:nvPr/>
        </p:nvSpPr>
        <p:spPr>
          <a:xfrm>
            <a:off x="6201484" y="6861168"/>
            <a:ext cx="642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 smtClean="0">
                <a:latin typeface="Wingdings 3" charset="2"/>
                <a:cs typeface="Wingdings 3" charset="2"/>
              </a:rPr>
              <a:t>t</a:t>
            </a:r>
            <a:endParaRPr lang="fr-FR" sz="2000" dirty="0">
              <a:latin typeface="Wingdings 3" charset="2"/>
              <a:cs typeface="Wingdings 3" charset="2"/>
            </a:endParaRPr>
          </a:p>
        </p:txBody>
      </p:sp>
      <p:sp>
        <p:nvSpPr>
          <p:cNvPr id="402" name="ZoneTexte 401"/>
          <p:cNvSpPr txBox="1"/>
          <p:nvPr/>
        </p:nvSpPr>
        <p:spPr>
          <a:xfrm>
            <a:off x="6236329" y="7648586"/>
            <a:ext cx="642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 smtClean="0">
                <a:latin typeface="Wingdings 3" charset="2"/>
                <a:cs typeface="Wingdings 3" charset="2"/>
              </a:rPr>
              <a:t>t</a:t>
            </a:r>
            <a:endParaRPr lang="fr-FR" sz="2000" dirty="0">
              <a:latin typeface="Wingdings 3" charset="2"/>
              <a:cs typeface="Wingdings 3" charset="2"/>
            </a:endParaRPr>
          </a:p>
        </p:txBody>
      </p:sp>
      <p:cxnSp>
        <p:nvCxnSpPr>
          <p:cNvPr id="29" name="Connecteur droit 28"/>
          <p:cNvCxnSpPr/>
          <p:nvPr/>
        </p:nvCxnSpPr>
        <p:spPr>
          <a:xfrm>
            <a:off x="10266564" y="3417259"/>
            <a:ext cx="0" cy="4395876"/>
          </a:xfrm>
          <a:prstGeom prst="line">
            <a:avLst/>
          </a:prstGeom>
          <a:ln w="3175" cmpd="sng"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4" name="Connecteur droit 403"/>
          <p:cNvCxnSpPr/>
          <p:nvPr/>
        </p:nvCxnSpPr>
        <p:spPr>
          <a:xfrm>
            <a:off x="11310125" y="3723210"/>
            <a:ext cx="0" cy="4453053"/>
          </a:xfrm>
          <a:prstGeom prst="line">
            <a:avLst/>
          </a:prstGeom>
          <a:ln w="3175" cmpd="sng">
            <a:solidFill>
              <a:srgbClr val="FF0000">
                <a:alpha val="30000"/>
              </a:srgb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Connecteur droit 405"/>
          <p:cNvCxnSpPr/>
          <p:nvPr/>
        </p:nvCxnSpPr>
        <p:spPr>
          <a:xfrm>
            <a:off x="12433541" y="4155556"/>
            <a:ext cx="2510" cy="5167159"/>
          </a:xfrm>
          <a:prstGeom prst="line">
            <a:avLst/>
          </a:prstGeom>
          <a:ln w="3175" cmpd="sng"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7" name="Connecteur droit 406"/>
          <p:cNvCxnSpPr/>
          <p:nvPr/>
        </p:nvCxnSpPr>
        <p:spPr>
          <a:xfrm>
            <a:off x="13162013" y="4445588"/>
            <a:ext cx="0" cy="5233267"/>
          </a:xfrm>
          <a:prstGeom prst="line">
            <a:avLst/>
          </a:prstGeom>
          <a:ln w="3175" cmpd="sng">
            <a:solidFill>
              <a:srgbClr val="FF0000">
                <a:alpha val="30000"/>
              </a:srgb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8" name="Connecteur droit 407"/>
          <p:cNvCxnSpPr/>
          <p:nvPr/>
        </p:nvCxnSpPr>
        <p:spPr>
          <a:xfrm>
            <a:off x="11828170" y="9322715"/>
            <a:ext cx="607881" cy="0"/>
          </a:xfrm>
          <a:prstGeom prst="line">
            <a:avLst/>
          </a:prstGeom>
          <a:ln w="3175" cmpd="sng">
            <a:solidFill>
              <a:srgbClr val="FF0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9" name="Connecteur droit 408"/>
          <p:cNvCxnSpPr/>
          <p:nvPr/>
        </p:nvCxnSpPr>
        <p:spPr>
          <a:xfrm>
            <a:off x="11824999" y="9678855"/>
            <a:ext cx="1337014" cy="0"/>
          </a:xfrm>
          <a:prstGeom prst="line">
            <a:avLst/>
          </a:prstGeom>
          <a:ln w="3175" cmpd="sng">
            <a:solidFill>
              <a:srgbClr val="FF0000">
                <a:alpha val="30000"/>
              </a:srgbClr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" name="Connecteur droit 409"/>
          <p:cNvCxnSpPr/>
          <p:nvPr/>
        </p:nvCxnSpPr>
        <p:spPr>
          <a:xfrm flipH="1">
            <a:off x="13827922" y="3550313"/>
            <a:ext cx="22146" cy="7197189"/>
          </a:xfrm>
          <a:prstGeom prst="line">
            <a:avLst/>
          </a:prstGeom>
          <a:ln w="3175" cmpd="sng"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Connecteur droit 410"/>
          <p:cNvCxnSpPr/>
          <p:nvPr/>
        </p:nvCxnSpPr>
        <p:spPr>
          <a:xfrm flipH="1">
            <a:off x="14598213" y="3850010"/>
            <a:ext cx="25682" cy="7220492"/>
          </a:xfrm>
          <a:prstGeom prst="line">
            <a:avLst/>
          </a:prstGeom>
          <a:ln w="3175" cmpd="sng">
            <a:solidFill>
              <a:srgbClr val="FF0000">
                <a:alpha val="30000"/>
              </a:srgb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" name="Connecteur droit 411"/>
          <p:cNvCxnSpPr/>
          <p:nvPr/>
        </p:nvCxnSpPr>
        <p:spPr>
          <a:xfrm>
            <a:off x="11855509" y="10747502"/>
            <a:ext cx="1972413" cy="0"/>
          </a:xfrm>
          <a:prstGeom prst="line">
            <a:avLst/>
          </a:prstGeom>
          <a:ln w="3175" cmpd="sng">
            <a:solidFill>
              <a:srgbClr val="FF0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" name="Connecteur droit 412"/>
          <p:cNvCxnSpPr/>
          <p:nvPr/>
        </p:nvCxnSpPr>
        <p:spPr>
          <a:xfrm flipV="1">
            <a:off x="11838468" y="11061992"/>
            <a:ext cx="2759745" cy="8510"/>
          </a:xfrm>
          <a:prstGeom prst="line">
            <a:avLst/>
          </a:prstGeom>
          <a:ln w="3175" cmpd="sng">
            <a:solidFill>
              <a:srgbClr val="FF0000">
                <a:alpha val="30000"/>
              </a:srgbClr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5" name="ZoneTexte 414"/>
          <p:cNvSpPr txBox="1"/>
          <p:nvPr/>
        </p:nvSpPr>
        <p:spPr>
          <a:xfrm>
            <a:off x="1938105" y="2937989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416" name="ZoneTexte 415"/>
          <p:cNvSpPr txBox="1"/>
          <p:nvPr/>
        </p:nvSpPr>
        <p:spPr>
          <a:xfrm>
            <a:off x="1949096" y="3270499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cxnSp>
        <p:nvCxnSpPr>
          <p:cNvPr id="417" name="Connecteur droit 416"/>
          <p:cNvCxnSpPr/>
          <p:nvPr/>
        </p:nvCxnSpPr>
        <p:spPr>
          <a:xfrm flipH="1">
            <a:off x="1273820" y="3432863"/>
            <a:ext cx="4318" cy="5754750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8" name="Connecteur droit 417"/>
          <p:cNvCxnSpPr/>
          <p:nvPr/>
        </p:nvCxnSpPr>
        <p:spPr>
          <a:xfrm flipH="1">
            <a:off x="1278138" y="9227087"/>
            <a:ext cx="7904642" cy="0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302"/>
          <p:cNvCxnSpPr/>
          <p:nvPr/>
        </p:nvCxnSpPr>
        <p:spPr>
          <a:xfrm>
            <a:off x="9934120" y="5341750"/>
            <a:ext cx="348033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4" name="Ellipse 303"/>
          <p:cNvSpPr/>
          <p:nvPr/>
        </p:nvSpPr>
        <p:spPr>
          <a:xfrm>
            <a:off x="10279718" y="5318751"/>
            <a:ext cx="45719" cy="489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>
              <a:latin typeface="Optima"/>
              <a:cs typeface="Optima"/>
            </a:endParaRPr>
          </a:p>
        </p:txBody>
      </p:sp>
      <p:cxnSp>
        <p:nvCxnSpPr>
          <p:cNvPr id="305" name="Connecteur droit 304"/>
          <p:cNvCxnSpPr/>
          <p:nvPr/>
        </p:nvCxnSpPr>
        <p:spPr>
          <a:xfrm>
            <a:off x="9934120" y="5566607"/>
            <a:ext cx="348033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Ellipse 305"/>
          <p:cNvSpPr/>
          <p:nvPr/>
        </p:nvSpPr>
        <p:spPr>
          <a:xfrm>
            <a:off x="10279718" y="5543608"/>
            <a:ext cx="45719" cy="489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>
              <a:latin typeface="Optima"/>
              <a:cs typeface="Optima"/>
            </a:endParaRPr>
          </a:p>
        </p:txBody>
      </p:sp>
      <p:cxnSp>
        <p:nvCxnSpPr>
          <p:cNvPr id="309" name="Connecteur droit 308"/>
          <p:cNvCxnSpPr/>
          <p:nvPr/>
        </p:nvCxnSpPr>
        <p:spPr>
          <a:xfrm flipV="1">
            <a:off x="11896186" y="5262653"/>
            <a:ext cx="410684" cy="85149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Connecteur droit 311"/>
          <p:cNvCxnSpPr>
            <a:stCxn id="307" idx="3"/>
          </p:cNvCxnSpPr>
          <p:nvPr/>
        </p:nvCxnSpPr>
        <p:spPr>
          <a:xfrm>
            <a:off x="11896186" y="5347802"/>
            <a:ext cx="410684" cy="6725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Connecteur droit 312"/>
          <p:cNvCxnSpPr/>
          <p:nvPr/>
        </p:nvCxnSpPr>
        <p:spPr>
          <a:xfrm flipV="1">
            <a:off x="11896186" y="5489152"/>
            <a:ext cx="410684" cy="7745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Connecteur droit 313"/>
          <p:cNvCxnSpPr/>
          <p:nvPr/>
        </p:nvCxnSpPr>
        <p:spPr>
          <a:xfrm>
            <a:off x="11896186" y="5566607"/>
            <a:ext cx="410684" cy="7494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Connecteur droit 314"/>
          <p:cNvCxnSpPr/>
          <p:nvPr/>
        </p:nvCxnSpPr>
        <p:spPr>
          <a:xfrm flipV="1">
            <a:off x="12138637" y="5293806"/>
            <a:ext cx="0" cy="9232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6" name="Triangle isocèle 315"/>
          <p:cNvSpPr/>
          <p:nvPr/>
        </p:nvSpPr>
        <p:spPr>
          <a:xfrm rot="16200000">
            <a:off x="11986267" y="5450737"/>
            <a:ext cx="73314" cy="23144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>
              <a:latin typeface="Optima"/>
              <a:cs typeface="Optima"/>
            </a:endParaRPr>
          </a:p>
        </p:txBody>
      </p:sp>
      <p:sp>
        <p:nvSpPr>
          <p:cNvPr id="317" name="ZoneTexte 316"/>
          <p:cNvSpPr txBox="1"/>
          <p:nvPr/>
        </p:nvSpPr>
        <p:spPr>
          <a:xfrm>
            <a:off x="9409843" y="5190894"/>
            <a:ext cx="533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latin typeface="Optima"/>
                <a:cs typeface="Optima"/>
              </a:rPr>
              <a:t>Key: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0448119" y="5849958"/>
            <a:ext cx="4064167" cy="37829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>
            <a:outerShdw blurRad="95250" dist="38100" dir="8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>
              <a:latin typeface="Didot"/>
              <a:cs typeface="Didot"/>
            </a:endParaRPr>
          </a:p>
        </p:txBody>
      </p:sp>
      <p:sp>
        <p:nvSpPr>
          <p:cNvPr id="153" name="ZoneTexte 152"/>
          <p:cNvSpPr txBox="1"/>
          <p:nvPr/>
        </p:nvSpPr>
        <p:spPr>
          <a:xfrm>
            <a:off x="10448120" y="587115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BFBFBF"/>
                </a:solidFill>
                <a:latin typeface="Wingdings 2" charset="2"/>
                <a:cs typeface="Wingdings 2" charset="2"/>
              </a:rPr>
              <a:t>j</a:t>
            </a:r>
            <a:endParaRPr lang="fr-FR" sz="1300" b="1" dirty="0">
              <a:solidFill>
                <a:srgbClr val="BFBFBF"/>
              </a:solidFill>
              <a:latin typeface="Wingdings 2" charset="2"/>
              <a:cs typeface="Wingdings 2" charset="2"/>
            </a:endParaRPr>
          </a:p>
        </p:txBody>
      </p:sp>
      <p:sp>
        <p:nvSpPr>
          <p:cNvPr id="154" name="ZoneTexte 153"/>
          <p:cNvSpPr txBox="1"/>
          <p:nvPr/>
        </p:nvSpPr>
        <p:spPr>
          <a:xfrm>
            <a:off x="12076327" y="589581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156" name="ZoneTexte 155"/>
          <p:cNvSpPr txBox="1"/>
          <p:nvPr/>
        </p:nvSpPr>
        <p:spPr>
          <a:xfrm>
            <a:off x="13337866" y="5881583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BFBFBF"/>
                </a:solidFill>
                <a:latin typeface="Wingdings 2" charset="2"/>
                <a:cs typeface="Wingdings 2" charset="2"/>
              </a:rPr>
              <a:t>l</a:t>
            </a:r>
            <a:endParaRPr lang="fr-FR" sz="1400" b="1" dirty="0">
              <a:solidFill>
                <a:srgbClr val="BFBFBF"/>
              </a:solidFill>
              <a:latin typeface="Wingdings 2" charset="2"/>
              <a:cs typeface="Wingdings 2" charset="2"/>
            </a:endParaRPr>
          </a:p>
        </p:txBody>
      </p:sp>
      <p:sp>
        <p:nvSpPr>
          <p:cNvPr id="157" name="ZoneTexte 156"/>
          <p:cNvSpPr txBox="1"/>
          <p:nvPr/>
        </p:nvSpPr>
        <p:spPr>
          <a:xfrm>
            <a:off x="10651987" y="5881583"/>
            <a:ext cx="923853" cy="285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 smtClean="0">
                <a:solidFill>
                  <a:srgbClr val="BFBFBF"/>
                </a:solidFill>
                <a:latin typeface="Optima"/>
                <a:cs typeface="Optima"/>
              </a:rPr>
              <a:t>Classical</a:t>
            </a:r>
            <a:endParaRPr lang="fr-FR" sz="1200" b="1" dirty="0">
              <a:solidFill>
                <a:srgbClr val="BFBFBF"/>
              </a:solidFill>
              <a:latin typeface="Optima"/>
              <a:cs typeface="Optima"/>
            </a:endParaRPr>
          </a:p>
        </p:txBody>
      </p:sp>
      <p:sp>
        <p:nvSpPr>
          <p:cNvPr id="159" name="ZoneTexte 158"/>
          <p:cNvSpPr txBox="1"/>
          <p:nvPr/>
        </p:nvSpPr>
        <p:spPr>
          <a:xfrm>
            <a:off x="12288393" y="5903804"/>
            <a:ext cx="923853" cy="285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latin typeface="Optima"/>
                <a:cs typeface="Optima"/>
              </a:rPr>
              <a:t>UML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60" name="ZoneTexte 159"/>
          <p:cNvSpPr txBox="1"/>
          <p:nvPr/>
        </p:nvSpPr>
        <p:spPr>
          <a:xfrm>
            <a:off x="13539114" y="5889035"/>
            <a:ext cx="923853" cy="285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BFBFBF"/>
                </a:solidFill>
                <a:latin typeface="Optima"/>
                <a:cs typeface="Optima"/>
              </a:rPr>
              <a:t>Rhapsody</a:t>
            </a:r>
            <a:endParaRPr lang="fr-FR" sz="1200" b="1" dirty="0">
              <a:solidFill>
                <a:srgbClr val="BFBFBF"/>
              </a:solidFill>
              <a:latin typeface="Optima"/>
              <a:cs typeface="Optima"/>
            </a:endParaRPr>
          </a:p>
        </p:txBody>
      </p:sp>
      <p:sp>
        <p:nvSpPr>
          <p:cNvPr id="307" name="ZoneTexte 306"/>
          <p:cNvSpPr txBox="1"/>
          <p:nvPr/>
        </p:nvSpPr>
        <p:spPr>
          <a:xfrm>
            <a:off x="10359340" y="5209302"/>
            <a:ext cx="1536846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Optima"/>
                <a:cs typeface="Optima"/>
              </a:rPr>
              <a:t>Mandatory</a:t>
            </a:r>
            <a:r>
              <a:rPr lang="fr-FR" sz="1200" dirty="0" smtClean="0">
                <a:latin typeface="Optima"/>
                <a:cs typeface="Optima"/>
              </a:rPr>
              <a:t> </a:t>
            </a:r>
            <a:r>
              <a:rPr lang="fr-FR" sz="1200" dirty="0" err="1" smtClean="0">
                <a:latin typeface="Optima"/>
                <a:cs typeface="Optima"/>
              </a:rPr>
              <a:t>feature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308" name="ZoneTexte 307"/>
          <p:cNvSpPr txBox="1"/>
          <p:nvPr/>
        </p:nvSpPr>
        <p:spPr>
          <a:xfrm>
            <a:off x="10358730" y="5429494"/>
            <a:ext cx="1536846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Optima"/>
                <a:cs typeface="Optima"/>
              </a:rPr>
              <a:t>Optional</a:t>
            </a:r>
            <a:r>
              <a:rPr lang="fr-FR" sz="1200" dirty="0" smtClean="0">
                <a:latin typeface="Optima"/>
                <a:cs typeface="Optima"/>
              </a:rPr>
              <a:t> </a:t>
            </a:r>
            <a:r>
              <a:rPr lang="fr-FR" sz="1200" dirty="0" err="1" smtClean="0">
                <a:latin typeface="Optima"/>
                <a:cs typeface="Optima"/>
              </a:rPr>
              <a:t>feature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310" name="ZoneTexte 309"/>
          <p:cNvSpPr txBox="1"/>
          <p:nvPr/>
        </p:nvSpPr>
        <p:spPr>
          <a:xfrm>
            <a:off x="12306870" y="5186292"/>
            <a:ext cx="2407022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Alternative features (XOR)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311" name="ZoneTexte 310"/>
          <p:cNvSpPr txBox="1"/>
          <p:nvPr/>
        </p:nvSpPr>
        <p:spPr>
          <a:xfrm>
            <a:off x="12305246" y="5435802"/>
            <a:ext cx="1982591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Inclusive features (OR)</a:t>
            </a:r>
            <a:endParaRPr lang="fr-FR" sz="1200" dirty="0">
              <a:latin typeface="Optima"/>
              <a:cs typeface="Optima"/>
            </a:endParaRPr>
          </a:p>
        </p:txBody>
      </p:sp>
      <p:cxnSp>
        <p:nvCxnSpPr>
          <p:cNvPr id="419" name="Connecteur droit 418"/>
          <p:cNvCxnSpPr/>
          <p:nvPr/>
        </p:nvCxnSpPr>
        <p:spPr>
          <a:xfrm>
            <a:off x="1611233" y="4034220"/>
            <a:ext cx="23956" cy="10094268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0" name="Connecteur droit 419"/>
          <p:cNvCxnSpPr/>
          <p:nvPr/>
        </p:nvCxnSpPr>
        <p:spPr>
          <a:xfrm flipH="1">
            <a:off x="1938105" y="4338337"/>
            <a:ext cx="17566" cy="8699674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1" name="Connecteur droit 420"/>
          <p:cNvCxnSpPr/>
          <p:nvPr/>
        </p:nvCxnSpPr>
        <p:spPr>
          <a:xfrm>
            <a:off x="2295268" y="4655941"/>
            <a:ext cx="0" cy="7268725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1" name="Grouper 370"/>
          <p:cNvGrpSpPr/>
          <p:nvPr/>
        </p:nvGrpSpPr>
        <p:grpSpPr>
          <a:xfrm>
            <a:off x="2176284" y="11924666"/>
            <a:ext cx="2772066" cy="775176"/>
            <a:chOff x="1515676" y="3773636"/>
            <a:chExt cx="925522" cy="572544"/>
          </a:xfrm>
        </p:grpSpPr>
        <p:sp>
          <p:nvSpPr>
            <p:cNvPr id="372" name="Rectangle 371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73" name="ZoneTexte 372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solidFill>
                    <a:srgbClr val="BFBFBF"/>
                  </a:solidFill>
                  <a:latin typeface="Optima"/>
                  <a:cs typeface="Optima"/>
                </a:rPr>
                <a:t>fsm.trigger.or.metamodel</a:t>
              </a:r>
              <a:endParaRPr lang="en-US" sz="1200" dirty="0">
                <a:solidFill>
                  <a:srgbClr val="BFBFBF"/>
                </a:solidFill>
                <a:latin typeface="Optima"/>
                <a:cs typeface="Optima"/>
              </a:endParaRPr>
            </a:p>
          </p:txBody>
        </p:sp>
      </p:grpSp>
      <p:sp>
        <p:nvSpPr>
          <p:cNvPr id="374" name="Rectangle 373"/>
          <p:cNvSpPr/>
          <p:nvPr/>
        </p:nvSpPr>
        <p:spPr>
          <a:xfrm>
            <a:off x="2350911" y="12330257"/>
            <a:ext cx="2448095" cy="251583"/>
          </a:xfrm>
          <a:prstGeom prst="rect">
            <a:avLst/>
          </a:prstGeom>
          <a:solidFill>
            <a:srgbClr val="FFFFFF"/>
          </a:solidFill>
          <a:ln w="3175" cmpd="sng">
            <a:solidFill>
              <a:srgbClr val="BFBFB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rgbClr val="BFBFBF"/>
                </a:solidFill>
                <a:latin typeface="Optima"/>
                <a:cs typeface="Optima"/>
              </a:rPr>
              <a:t>fsm.trigger.or.aspects</a:t>
            </a:r>
            <a:endParaRPr lang="fr-FR" sz="1200" dirty="0">
              <a:solidFill>
                <a:srgbClr val="BFBFBF"/>
              </a:solidFill>
              <a:latin typeface="Optima"/>
              <a:cs typeface="Optima"/>
            </a:endParaRPr>
          </a:p>
        </p:txBody>
      </p:sp>
      <p:cxnSp>
        <p:nvCxnSpPr>
          <p:cNvPr id="422" name="Connecteur droit 421"/>
          <p:cNvCxnSpPr/>
          <p:nvPr/>
        </p:nvCxnSpPr>
        <p:spPr>
          <a:xfrm>
            <a:off x="2736084" y="3419130"/>
            <a:ext cx="0" cy="7408623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Connecteur droit avec flèche 423"/>
          <p:cNvCxnSpPr/>
          <p:nvPr/>
        </p:nvCxnSpPr>
        <p:spPr>
          <a:xfrm flipV="1">
            <a:off x="5304415" y="11294759"/>
            <a:ext cx="2722695" cy="1090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Connecteur droit 424"/>
          <p:cNvCxnSpPr/>
          <p:nvPr/>
        </p:nvCxnSpPr>
        <p:spPr>
          <a:xfrm flipH="1">
            <a:off x="5129050" y="4195716"/>
            <a:ext cx="10250" cy="8504126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Connecteur droit 425"/>
          <p:cNvCxnSpPr/>
          <p:nvPr/>
        </p:nvCxnSpPr>
        <p:spPr>
          <a:xfrm flipH="1" flipV="1">
            <a:off x="5129051" y="12700794"/>
            <a:ext cx="4086714" cy="36404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3" name="Grouper 362"/>
          <p:cNvGrpSpPr/>
          <p:nvPr/>
        </p:nvGrpSpPr>
        <p:grpSpPr>
          <a:xfrm>
            <a:off x="2506326" y="10827753"/>
            <a:ext cx="2798089" cy="775176"/>
            <a:chOff x="1515676" y="3773636"/>
            <a:chExt cx="925522" cy="572544"/>
          </a:xfrm>
        </p:grpSpPr>
        <p:sp>
          <p:nvSpPr>
            <p:cNvPr id="364" name="Rectangle 363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65" name="ZoneTexte 364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fsm.trigger.simple.metamodel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66" name="Rectangle 365"/>
          <p:cNvSpPr/>
          <p:nvPr/>
        </p:nvSpPr>
        <p:spPr>
          <a:xfrm>
            <a:off x="2680955" y="11233344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fsm.trigger.simple.aspects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428" name="Connecteur droit 427"/>
          <p:cNvCxnSpPr/>
          <p:nvPr/>
        </p:nvCxnSpPr>
        <p:spPr>
          <a:xfrm flipH="1">
            <a:off x="5656760" y="13164879"/>
            <a:ext cx="6494467" cy="0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3" name="Connecteur droit 432"/>
          <p:cNvCxnSpPr/>
          <p:nvPr/>
        </p:nvCxnSpPr>
        <p:spPr>
          <a:xfrm flipH="1">
            <a:off x="5656760" y="4247204"/>
            <a:ext cx="10250" cy="8917675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9" name="Connecteur droit 438"/>
          <p:cNvCxnSpPr/>
          <p:nvPr/>
        </p:nvCxnSpPr>
        <p:spPr>
          <a:xfrm flipH="1">
            <a:off x="6191234" y="4827025"/>
            <a:ext cx="45096" cy="9026478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Connecteur droit 440"/>
          <p:cNvCxnSpPr/>
          <p:nvPr/>
        </p:nvCxnSpPr>
        <p:spPr>
          <a:xfrm>
            <a:off x="6902789" y="4872260"/>
            <a:ext cx="0" cy="9407943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7" name="Connecteur droit 456"/>
          <p:cNvCxnSpPr/>
          <p:nvPr/>
        </p:nvCxnSpPr>
        <p:spPr>
          <a:xfrm flipH="1">
            <a:off x="6902789" y="14280203"/>
            <a:ext cx="5199757" cy="0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Connecteur droit 459"/>
          <p:cNvCxnSpPr/>
          <p:nvPr/>
        </p:nvCxnSpPr>
        <p:spPr>
          <a:xfrm flipH="1">
            <a:off x="6201484" y="13853503"/>
            <a:ext cx="2981298" cy="0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5" name="Grouper 464"/>
          <p:cNvGrpSpPr/>
          <p:nvPr/>
        </p:nvGrpSpPr>
        <p:grpSpPr>
          <a:xfrm>
            <a:off x="12151227" y="14850436"/>
            <a:ext cx="2772066" cy="775176"/>
            <a:chOff x="1515676" y="3773636"/>
            <a:chExt cx="925522" cy="572544"/>
          </a:xfrm>
        </p:grpSpPr>
        <p:sp>
          <p:nvSpPr>
            <p:cNvPr id="466" name="Rectangle 465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467" name="ZoneTexte 466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solidFill>
                    <a:srgbClr val="BFBFBF"/>
                  </a:solidFill>
                  <a:latin typeface="Optima"/>
                  <a:cs typeface="Optima"/>
                </a:rPr>
                <a:t>fsm.pseudostate.choice.metamodel</a:t>
              </a:r>
              <a:endParaRPr lang="en-US" sz="1200" dirty="0">
                <a:solidFill>
                  <a:srgbClr val="BFBFBF"/>
                </a:solidFill>
                <a:latin typeface="Optima"/>
                <a:cs typeface="Optima"/>
              </a:endParaRPr>
            </a:p>
          </p:txBody>
        </p:sp>
      </p:grpSp>
      <p:sp>
        <p:nvSpPr>
          <p:cNvPr id="468" name="Rectangle 467"/>
          <p:cNvSpPr/>
          <p:nvPr/>
        </p:nvSpPr>
        <p:spPr>
          <a:xfrm>
            <a:off x="12325854" y="15256027"/>
            <a:ext cx="2448095" cy="251583"/>
          </a:xfrm>
          <a:prstGeom prst="rect">
            <a:avLst/>
          </a:prstGeom>
          <a:solidFill>
            <a:srgbClr val="FFFFFF"/>
          </a:solidFill>
          <a:ln w="3175" cmpd="sng">
            <a:solidFill>
              <a:srgbClr val="BFBFB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rgbClr val="BFBFBF"/>
                </a:solidFill>
                <a:latin typeface="Optima"/>
                <a:cs typeface="Optima"/>
              </a:rPr>
              <a:t>fsm.pseudostates.choice.aspects</a:t>
            </a:r>
            <a:endParaRPr lang="fr-FR" sz="1200" dirty="0">
              <a:solidFill>
                <a:srgbClr val="BFBFBF"/>
              </a:solidFill>
              <a:latin typeface="Optima"/>
              <a:cs typeface="Optima"/>
            </a:endParaRPr>
          </a:p>
        </p:txBody>
      </p:sp>
      <p:cxnSp>
        <p:nvCxnSpPr>
          <p:cNvPr id="469" name="Connecteur droit avec flèche 468"/>
          <p:cNvCxnSpPr>
            <a:endCxn id="466" idx="1"/>
          </p:cNvCxnSpPr>
          <p:nvPr/>
        </p:nvCxnSpPr>
        <p:spPr>
          <a:xfrm flipV="1">
            <a:off x="8021720" y="15238024"/>
            <a:ext cx="4129507" cy="3483"/>
          </a:xfrm>
          <a:prstGeom prst="straightConnector1">
            <a:avLst/>
          </a:prstGeom>
          <a:ln w="38100" cmpd="sng">
            <a:solidFill>
              <a:srgbClr val="BFBFB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Connecteur droit 471"/>
          <p:cNvCxnSpPr/>
          <p:nvPr/>
        </p:nvCxnSpPr>
        <p:spPr>
          <a:xfrm>
            <a:off x="7785059" y="4823013"/>
            <a:ext cx="0" cy="10063828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Connecteur droit 475"/>
          <p:cNvCxnSpPr/>
          <p:nvPr/>
        </p:nvCxnSpPr>
        <p:spPr>
          <a:xfrm flipH="1">
            <a:off x="8374768" y="4327841"/>
            <a:ext cx="2692" cy="11060875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4" name="Grouper 393"/>
          <p:cNvGrpSpPr/>
          <p:nvPr/>
        </p:nvGrpSpPr>
        <p:grpSpPr>
          <a:xfrm>
            <a:off x="7023685" y="7258687"/>
            <a:ext cx="2798091" cy="1213619"/>
            <a:chOff x="1515676" y="3773636"/>
            <a:chExt cx="925522" cy="572544"/>
          </a:xfrm>
        </p:grpSpPr>
        <p:sp>
          <p:nvSpPr>
            <p:cNvPr id="395" name="Rectangle 394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96" name="ZoneTexte 395"/>
            <p:cNvSpPr txBox="1"/>
            <p:nvPr/>
          </p:nvSpPr>
          <p:spPr>
            <a:xfrm>
              <a:off x="1515677" y="3800525"/>
              <a:ext cx="925521" cy="130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fsm.core.metamodel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97" name="Rectangle 396"/>
          <p:cNvSpPr/>
          <p:nvPr/>
        </p:nvSpPr>
        <p:spPr>
          <a:xfrm>
            <a:off x="7191510" y="7694323"/>
            <a:ext cx="2446063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>
                <a:solidFill>
                  <a:schemeClr val="tx1"/>
                </a:solidFill>
                <a:latin typeface="Optima"/>
                <a:cs typeface="Optima"/>
              </a:rPr>
              <a:t>f</a:t>
            </a:r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sm.core.rtc.aspects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398" name="Rectangle 397"/>
          <p:cNvSpPr/>
          <p:nvPr/>
        </p:nvSpPr>
        <p:spPr>
          <a:xfrm>
            <a:off x="7191510" y="8055776"/>
            <a:ext cx="2446062" cy="251583"/>
          </a:xfrm>
          <a:prstGeom prst="rect">
            <a:avLst/>
          </a:prstGeom>
          <a:solidFill>
            <a:srgbClr val="FFFFFF"/>
          </a:solidFill>
          <a:ln w="3175" cmpd="sng">
            <a:solidFill>
              <a:srgbClr val="BFBFB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>
                <a:solidFill>
                  <a:srgbClr val="BFBFBF"/>
                </a:solidFill>
                <a:latin typeface="Optima"/>
                <a:cs typeface="Optima"/>
              </a:rPr>
              <a:t>f</a:t>
            </a:r>
            <a:r>
              <a:rPr lang="fr-FR" sz="1200" dirty="0" err="1" smtClean="0">
                <a:solidFill>
                  <a:srgbClr val="BFBFBF"/>
                </a:solidFill>
                <a:latin typeface="Optima"/>
                <a:cs typeface="Optima"/>
              </a:rPr>
              <a:t>sm.core.simultaneous.aspects</a:t>
            </a:r>
            <a:endParaRPr lang="fr-FR" sz="1200" dirty="0">
              <a:solidFill>
                <a:srgbClr val="BFBFBF"/>
              </a:solidFill>
              <a:latin typeface="Optima"/>
              <a:cs typeface="Optima"/>
            </a:endParaRPr>
          </a:p>
        </p:txBody>
      </p:sp>
      <p:cxnSp>
        <p:nvCxnSpPr>
          <p:cNvPr id="478" name="Connecteur droit 477"/>
          <p:cNvCxnSpPr/>
          <p:nvPr/>
        </p:nvCxnSpPr>
        <p:spPr>
          <a:xfrm flipH="1">
            <a:off x="7785059" y="14903664"/>
            <a:ext cx="1454638" cy="0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7" name="Connecteur droit 486"/>
          <p:cNvCxnSpPr/>
          <p:nvPr/>
        </p:nvCxnSpPr>
        <p:spPr>
          <a:xfrm flipH="1">
            <a:off x="8368911" y="15402992"/>
            <a:ext cx="3767723" cy="0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0" name="Connecteur droit 499"/>
          <p:cNvCxnSpPr/>
          <p:nvPr/>
        </p:nvCxnSpPr>
        <p:spPr>
          <a:xfrm>
            <a:off x="3553972" y="3432863"/>
            <a:ext cx="0" cy="5972964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6" name="Connecteur droit 505"/>
          <p:cNvCxnSpPr/>
          <p:nvPr/>
        </p:nvCxnSpPr>
        <p:spPr>
          <a:xfrm>
            <a:off x="4412963" y="3419130"/>
            <a:ext cx="0" cy="7066464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8" name="Connecteur droit 507"/>
          <p:cNvCxnSpPr/>
          <p:nvPr/>
        </p:nvCxnSpPr>
        <p:spPr>
          <a:xfrm flipH="1">
            <a:off x="4412963" y="10485594"/>
            <a:ext cx="4769819" cy="0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3" name="Grouper 492"/>
          <p:cNvGrpSpPr/>
          <p:nvPr/>
        </p:nvGrpSpPr>
        <p:grpSpPr>
          <a:xfrm>
            <a:off x="3013920" y="9405827"/>
            <a:ext cx="2800125" cy="895523"/>
            <a:chOff x="1515676" y="3773636"/>
            <a:chExt cx="925522" cy="422477"/>
          </a:xfrm>
        </p:grpSpPr>
        <p:sp>
          <p:nvSpPr>
            <p:cNvPr id="494" name="Rectangle 493"/>
            <p:cNvSpPr/>
            <p:nvPr/>
          </p:nvSpPr>
          <p:spPr>
            <a:xfrm>
              <a:off x="1515676" y="3773636"/>
              <a:ext cx="925521" cy="422477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495" name="ZoneTexte 494"/>
            <p:cNvSpPr txBox="1"/>
            <p:nvPr/>
          </p:nvSpPr>
          <p:spPr>
            <a:xfrm>
              <a:off x="1515677" y="3800525"/>
              <a:ext cx="925521" cy="130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fsm.timedTransitions.metamodel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496" name="Rectangle 495"/>
          <p:cNvSpPr/>
          <p:nvPr/>
        </p:nvSpPr>
        <p:spPr>
          <a:xfrm>
            <a:off x="3181745" y="9841460"/>
            <a:ext cx="2448097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fsm.timedTransitions.aspects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grpSp>
        <p:nvGrpSpPr>
          <p:cNvPr id="386" name="Grouper 385"/>
          <p:cNvGrpSpPr/>
          <p:nvPr/>
        </p:nvGrpSpPr>
        <p:grpSpPr>
          <a:xfrm>
            <a:off x="2895874" y="6991974"/>
            <a:ext cx="2798089" cy="775176"/>
            <a:chOff x="1515676" y="3773636"/>
            <a:chExt cx="925522" cy="572544"/>
          </a:xfrm>
        </p:grpSpPr>
        <p:sp>
          <p:nvSpPr>
            <p:cNvPr id="387" name="Rectangle 386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88" name="ZoneTexte 387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simple.imperative.metamodel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89" name="Rectangle 388"/>
          <p:cNvSpPr/>
          <p:nvPr/>
        </p:nvSpPr>
        <p:spPr>
          <a:xfrm>
            <a:off x="3070503" y="7397565"/>
            <a:ext cx="2448095" cy="251583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imple.imperative.aspects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grpSp>
        <p:nvGrpSpPr>
          <p:cNvPr id="390" name="Grouper 389"/>
          <p:cNvGrpSpPr/>
          <p:nvPr/>
        </p:nvGrpSpPr>
        <p:grpSpPr>
          <a:xfrm>
            <a:off x="2900521" y="8019816"/>
            <a:ext cx="2798089" cy="775176"/>
            <a:chOff x="1515676" y="3773636"/>
            <a:chExt cx="925522" cy="572544"/>
          </a:xfrm>
        </p:grpSpPr>
        <p:sp>
          <p:nvSpPr>
            <p:cNvPr id="391" name="Rectangle 390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92" name="ZoneTexte 391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simple.constraints.metamodel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93" name="Rectangle 392"/>
          <p:cNvSpPr/>
          <p:nvPr/>
        </p:nvSpPr>
        <p:spPr>
          <a:xfrm>
            <a:off x="3075150" y="8425407"/>
            <a:ext cx="2448095" cy="251583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simple.constraints.aspects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7620384" y="4499856"/>
            <a:ext cx="806864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Junction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539" name="Rectangle 538"/>
          <p:cNvSpPr/>
          <p:nvPr/>
        </p:nvSpPr>
        <p:spPr>
          <a:xfrm>
            <a:off x="2442572" y="2356509"/>
            <a:ext cx="1190116" cy="209191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Imperative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540" name="Rectangle 539"/>
          <p:cNvSpPr/>
          <p:nvPr/>
        </p:nvSpPr>
        <p:spPr>
          <a:xfrm>
            <a:off x="1155125" y="2351683"/>
            <a:ext cx="1190116" cy="209191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Constraints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541" name="Connecteur droit 540"/>
          <p:cNvCxnSpPr>
            <a:stCxn id="539" idx="0"/>
            <a:endCxn id="218" idx="2"/>
          </p:cNvCxnSpPr>
          <p:nvPr/>
        </p:nvCxnSpPr>
        <p:spPr>
          <a:xfrm flipV="1">
            <a:off x="3037630" y="1977776"/>
            <a:ext cx="2229133" cy="378733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4" name="Connecteur droit 543"/>
          <p:cNvCxnSpPr>
            <a:stCxn id="540" idx="0"/>
            <a:endCxn id="218" idx="2"/>
          </p:cNvCxnSpPr>
          <p:nvPr/>
        </p:nvCxnSpPr>
        <p:spPr>
          <a:xfrm flipV="1">
            <a:off x="1750183" y="1977776"/>
            <a:ext cx="3516580" cy="373907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7" name="Ellipse 546"/>
          <p:cNvSpPr/>
          <p:nvPr/>
        </p:nvSpPr>
        <p:spPr>
          <a:xfrm>
            <a:off x="6739557" y="2356509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548" name="Ellipse 547"/>
          <p:cNvSpPr/>
          <p:nvPr/>
        </p:nvSpPr>
        <p:spPr>
          <a:xfrm>
            <a:off x="4337363" y="2322188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549" name="Ellipse 548"/>
          <p:cNvSpPr/>
          <p:nvPr/>
        </p:nvSpPr>
        <p:spPr>
          <a:xfrm>
            <a:off x="3009121" y="2313526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550" name="Ellipse 549"/>
          <p:cNvSpPr/>
          <p:nvPr/>
        </p:nvSpPr>
        <p:spPr>
          <a:xfrm>
            <a:off x="1715115" y="2318352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cxnSp>
        <p:nvCxnSpPr>
          <p:cNvPr id="551" name="Connecteur droit 550"/>
          <p:cNvCxnSpPr/>
          <p:nvPr/>
        </p:nvCxnSpPr>
        <p:spPr>
          <a:xfrm flipH="1">
            <a:off x="1419105" y="2580586"/>
            <a:ext cx="4318" cy="5826818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Connecteur droit 551"/>
          <p:cNvCxnSpPr>
            <a:stCxn id="391" idx="1"/>
          </p:cNvCxnSpPr>
          <p:nvPr/>
        </p:nvCxnSpPr>
        <p:spPr>
          <a:xfrm flipH="1">
            <a:off x="1423424" y="8407404"/>
            <a:ext cx="1477097" cy="0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8" name="ZoneTexte 317"/>
          <p:cNvSpPr txBox="1"/>
          <p:nvPr/>
        </p:nvSpPr>
        <p:spPr>
          <a:xfrm>
            <a:off x="1273820" y="5185251"/>
            <a:ext cx="1271642" cy="29238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300" b="1" dirty="0" err="1" smtClean="0">
                <a:latin typeface="Optima"/>
                <a:cs typeface="Optima"/>
              </a:rPr>
              <a:t>Constraints</a:t>
            </a:r>
            <a:r>
              <a:rPr lang="fr-FR" sz="1300" b="1" dirty="0" smtClean="0">
                <a:latin typeface="Optima"/>
                <a:cs typeface="Optima"/>
              </a:rPr>
              <a:t>:</a:t>
            </a:r>
            <a:endParaRPr lang="fr-FR" sz="1300" b="1" dirty="0">
              <a:latin typeface="Optima"/>
              <a:cs typeface="Optima"/>
            </a:endParaRPr>
          </a:p>
        </p:txBody>
      </p:sp>
      <p:cxnSp>
        <p:nvCxnSpPr>
          <p:cNvPr id="557" name="Connecteur droit 556"/>
          <p:cNvCxnSpPr/>
          <p:nvPr/>
        </p:nvCxnSpPr>
        <p:spPr>
          <a:xfrm flipH="1">
            <a:off x="2588156" y="2565700"/>
            <a:ext cx="4318" cy="4831865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9" name="Connecteur droit 558"/>
          <p:cNvCxnSpPr>
            <a:stCxn id="387" idx="1"/>
          </p:cNvCxnSpPr>
          <p:nvPr/>
        </p:nvCxnSpPr>
        <p:spPr>
          <a:xfrm flipH="1">
            <a:off x="2568450" y="7379562"/>
            <a:ext cx="327424" cy="18003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2231956" y="3111948"/>
            <a:ext cx="672985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Trigger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147258" y="4445588"/>
            <a:ext cx="540502" cy="21035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OR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302" name="ZoneTexte 301"/>
          <p:cNvSpPr txBox="1"/>
          <p:nvPr/>
        </p:nvSpPr>
        <p:spPr>
          <a:xfrm>
            <a:off x="2386427" y="5195590"/>
            <a:ext cx="3476813" cy="109260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Optima"/>
                <a:cs typeface="Optima"/>
              </a:rPr>
              <a:t>1. TimedTransitions </a:t>
            </a:r>
            <a:r>
              <a:rPr lang="fr-FR" sz="1300" b="1" dirty="0" smtClean="0">
                <a:latin typeface="Optima"/>
                <a:cs typeface="Optima"/>
              </a:rPr>
              <a:t>implies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b="1" dirty="0" smtClean="0">
                <a:latin typeface="Optima"/>
                <a:cs typeface="Optima"/>
              </a:rPr>
              <a:t>not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dirty="0" err="1" smtClean="0">
                <a:latin typeface="Optima"/>
                <a:cs typeface="Optima"/>
              </a:rPr>
              <a:t>Zero</a:t>
            </a:r>
            <a:r>
              <a:rPr lang="fr-FR" sz="1300" dirty="0" smtClean="0">
                <a:latin typeface="Optima"/>
                <a:cs typeface="Optima"/>
              </a:rPr>
              <a:t>-Time</a:t>
            </a:r>
          </a:p>
          <a:p>
            <a:r>
              <a:rPr lang="fr-FR" sz="1300" dirty="0" smtClean="0">
                <a:latin typeface="Optima"/>
                <a:cs typeface="Optima"/>
              </a:rPr>
              <a:t>2. </a:t>
            </a:r>
            <a:r>
              <a:rPr lang="fr-FR" sz="1300" dirty="0" err="1" smtClean="0">
                <a:latin typeface="Optima"/>
                <a:cs typeface="Optima"/>
              </a:rPr>
              <a:t>Zero</a:t>
            </a:r>
            <a:r>
              <a:rPr lang="fr-FR" sz="1300" dirty="0" smtClean="0">
                <a:latin typeface="Optima"/>
                <a:cs typeface="Optima"/>
              </a:rPr>
              <a:t>-Time </a:t>
            </a:r>
            <a:r>
              <a:rPr lang="fr-FR" sz="1300" b="1" dirty="0" smtClean="0">
                <a:latin typeface="Optima"/>
                <a:cs typeface="Optima"/>
              </a:rPr>
              <a:t>implies</a:t>
            </a:r>
            <a:r>
              <a:rPr lang="fr-FR" sz="1300" dirty="0" smtClean="0">
                <a:latin typeface="Optima"/>
                <a:cs typeface="Optima"/>
              </a:rPr>
              <a:t> Simultaneous Events</a:t>
            </a:r>
          </a:p>
          <a:p>
            <a:r>
              <a:rPr lang="fr-FR" sz="1300" dirty="0" smtClean="0">
                <a:latin typeface="Optima"/>
                <a:cs typeface="Optima"/>
              </a:rPr>
              <a:t>3. </a:t>
            </a:r>
            <a:r>
              <a:rPr lang="fr-FR" sz="1300" dirty="0" err="1" smtClean="0">
                <a:latin typeface="Optima"/>
                <a:cs typeface="Optima"/>
              </a:rPr>
              <a:t>Effect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b="1" dirty="0" smtClean="0">
                <a:latin typeface="Optima"/>
                <a:cs typeface="Optima"/>
              </a:rPr>
              <a:t>implies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dirty="0" err="1" smtClean="0">
                <a:latin typeface="Optima"/>
                <a:cs typeface="Optima"/>
              </a:rPr>
              <a:t>EffectSchedule</a:t>
            </a:r>
            <a:endParaRPr lang="fr-FR" sz="1300" dirty="0" smtClean="0">
              <a:latin typeface="Optima"/>
              <a:cs typeface="Optima"/>
            </a:endParaRPr>
          </a:p>
          <a:p>
            <a:r>
              <a:rPr lang="fr-FR" sz="1300" dirty="0">
                <a:latin typeface="Optima"/>
                <a:cs typeface="Optima"/>
              </a:rPr>
              <a:t>4</a:t>
            </a:r>
            <a:r>
              <a:rPr lang="fr-FR" sz="1300" dirty="0" smtClean="0">
                <a:latin typeface="Optima"/>
                <a:cs typeface="Optima"/>
              </a:rPr>
              <a:t>. </a:t>
            </a:r>
            <a:r>
              <a:rPr lang="fr-FR" sz="1300" dirty="0" err="1" smtClean="0">
                <a:latin typeface="Optima"/>
                <a:cs typeface="Optima"/>
              </a:rPr>
              <a:t>CompositeStates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b="1" dirty="0" smtClean="0">
                <a:latin typeface="Optima"/>
                <a:cs typeface="Optima"/>
              </a:rPr>
              <a:t>implies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dirty="0" err="1" smtClean="0">
                <a:latin typeface="Optima"/>
                <a:cs typeface="Optima"/>
              </a:rPr>
              <a:t>TransitionPriority</a:t>
            </a:r>
            <a:endParaRPr lang="fr-FR" sz="1300" dirty="0" smtClean="0">
              <a:latin typeface="Optima"/>
              <a:cs typeface="Optima"/>
            </a:endParaRPr>
          </a:p>
          <a:p>
            <a:r>
              <a:rPr lang="fr-FR" sz="1300" dirty="0" smtClean="0">
                <a:latin typeface="Optima"/>
                <a:cs typeface="Optima"/>
              </a:rPr>
              <a:t>5. </a:t>
            </a:r>
            <a:r>
              <a:rPr lang="fr-FR" sz="1300" dirty="0" err="1" smtClean="0">
                <a:latin typeface="Optima"/>
                <a:cs typeface="Optima"/>
              </a:rPr>
              <a:t>History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b="1" dirty="0" smtClean="0">
                <a:latin typeface="Optima"/>
                <a:cs typeface="Optima"/>
              </a:rPr>
              <a:t>implies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dirty="0" err="1" smtClean="0">
                <a:latin typeface="Optima"/>
                <a:cs typeface="Optima"/>
              </a:rPr>
              <a:t>CompositeStates</a:t>
            </a:r>
            <a:endParaRPr lang="fr-FR" sz="1300" dirty="0">
              <a:latin typeface="Optima"/>
              <a:cs typeface="Optima"/>
            </a:endParaRPr>
          </a:p>
        </p:txBody>
      </p:sp>
      <p:cxnSp>
        <p:nvCxnSpPr>
          <p:cNvPr id="403" name="Connecteur droit 402"/>
          <p:cNvCxnSpPr>
            <a:stCxn id="397" idx="3"/>
          </p:cNvCxnSpPr>
          <p:nvPr/>
        </p:nvCxnSpPr>
        <p:spPr>
          <a:xfrm flipV="1">
            <a:off x="9637573" y="7813135"/>
            <a:ext cx="642145" cy="6980"/>
          </a:xfrm>
          <a:prstGeom prst="line">
            <a:avLst/>
          </a:prstGeom>
          <a:ln w="3175" cmpd="sng">
            <a:solidFill>
              <a:srgbClr val="FF0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Connecteur droit 404"/>
          <p:cNvCxnSpPr/>
          <p:nvPr/>
        </p:nvCxnSpPr>
        <p:spPr>
          <a:xfrm flipV="1">
            <a:off x="9646114" y="8176263"/>
            <a:ext cx="1652464" cy="6980"/>
          </a:xfrm>
          <a:prstGeom prst="line">
            <a:avLst/>
          </a:prstGeom>
          <a:ln w="3175" cmpd="sng">
            <a:solidFill>
              <a:srgbClr val="FF0000">
                <a:alpha val="30000"/>
              </a:srgbClr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1" name="Connecteur droit avec flèche 560"/>
          <p:cNvCxnSpPr/>
          <p:nvPr/>
        </p:nvCxnSpPr>
        <p:spPr>
          <a:xfrm flipV="1">
            <a:off x="5814042" y="9841460"/>
            <a:ext cx="2199278" cy="1071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9246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2082</TotalTime>
  <Words>2796</Words>
  <Application>Microsoft Macintosh PowerPoint</Application>
  <PresentationFormat>Personnalisé</PresentationFormat>
  <Paragraphs>1374</Paragraphs>
  <Slides>19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Mendez Acuna</dc:creator>
  <cp:lastModifiedBy>David Mendez Acuna</cp:lastModifiedBy>
  <cp:revision>573</cp:revision>
  <dcterms:created xsi:type="dcterms:W3CDTF">2015-03-16T10:37:37Z</dcterms:created>
  <dcterms:modified xsi:type="dcterms:W3CDTF">2015-11-13T13:39:44Z</dcterms:modified>
</cp:coreProperties>
</file>