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300" r:id="rId19"/>
    <p:sldId id="301" r:id="rId20"/>
    <p:sldId id="271" r:id="rId21"/>
    <p:sldId id="274" r:id="rId22"/>
    <p:sldId id="273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C0FB3-9F20-413C-8EC1-E010AFCCFCBD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7106F-01B1-4D34-BBC6-5460884AB6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60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Rotterdam criteria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7106F-01B1-4D34-BBC6-5460884AB66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81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CE59A-C7A2-4D66-A7B6-485A67FCD534}" type="datetimeFigureOut">
              <a:rPr lang="en-GB"/>
              <a:pPr>
                <a:defRPr/>
              </a:pPr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E9DB4-F220-46DF-8B21-0F18329606D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6665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541BA-D626-41D0-9727-AC5D7EAB0B00}" type="datetimeFigureOut">
              <a:rPr lang="en-GB"/>
              <a:pPr>
                <a:defRPr/>
              </a:pPr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EFD8E1-75E0-4658-B94C-9A3876AB5B2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6763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FFE36-8A1E-4968-8C26-B73C200EB129}" type="datetimeFigureOut">
              <a:rPr lang="en-GB"/>
              <a:pPr>
                <a:defRPr/>
              </a:pPr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2CAC4-A441-4F60-B615-6ABAAB0E0ED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4496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30AB7-D461-4C86-B78A-64507517442F}" type="datetimeFigureOut">
              <a:rPr lang="en-GB"/>
              <a:pPr>
                <a:defRPr/>
              </a:pPr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94BC5-C2B2-4963-9F82-5A22358A576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9239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6A706-7546-4333-9D83-04AAD3F15C2D}" type="datetimeFigureOut">
              <a:rPr lang="en-GB"/>
              <a:pPr>
                <a:defRPr/>
              </a:pPr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2FB231-5429-4827-81D4-4C98C802421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951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8564C-CDF6-4668-8BEF-B17C164A0441}" type="datetimeFigureOut">
              <a:rPr lang="en-GB"/>
              <a:pPr>
                <a:defRPr/>
              </a:pPr>
              <a:t>16/02/2018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7900B-32A4-4521-9E51-D64C31153C5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6825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6B655-0E48-4B88-9D76-BDEC85A32278}" type="datetimeFigureOut">
              <a:rPr lang="en-GB"/>
              <a:pPr>
                <a:defRPr/>
              </a:pPr>
              <a:t>16/02/2018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7D64A-377C-46F7-A4AF-415AF20A2FE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667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78D4D-5785-4716-87B5-6D0EF8EB6675}" type="datetimeFigureOut">
              <a:rPr lang="en-GB"/>
              <a:pPr>
                <a:defRPr/>
              </a:pPr>
              <a:t>16/02/2018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F4075-243E-4E13-9D6A-E10D57CA933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244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FFE1A-07A3-4385-8BF0-99B34EF704CF}" type="datetimeFigureOut">
              <a:rPr lang="en-GB"/>
              <a:pPr>
                <a:defRPr/>
              </a:pPr>
              <a:t>16/02/2018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B55A66-B70C-48FC-A88B-94F8DFE116F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7361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4345E-2C49-478F-96C0-CD9F0EB8CF91}" type="datetimeFigureOut">
              <a:rPr lang="en-GB"/>
              <a:pPr>
                <a:defRPr/>
              </a:pPr>
              <a:t>16/02/2018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9C0C98-A7AB-4D2C-91A5-9649D9F7894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9131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D3DCE-30F2-43B2-AA30-B7825F59FCC1}" type="datetimeFigureOut">
              <a:rPr lang="en-GB"/>
              <a:pPr>
                <a:defRPr/>
              </a:pPr>
              <a:t>16/02/2018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CD7516-4BCE-4161-B260-D55A7A05C9E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63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A1999D8-578F-4DE2-A5A0-3B525074A0D9}" type="datetimeFigureOut">
              <a:rPr lang="en-GB"/>
              <a:pPr>
                <a:defRPr/>
              </a:pPr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A38AD1A-1DE8-42ED-833B-DDCC746EDF8B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AMENORRHEA AND POLYCYSTIC OVARY SYNDROME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329237"/>
          </a:xfrm>
        </p:spPr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HEREDITARY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GB" spc="-150" dirty="0"/>
              <a:t>CHROMOSOMAL DEFECTS: </a:t>
            </a:r>
            <a:r>
              <a:rPr lang="en-GB" spc="-150" dirty="0" err="1"/>
              <a:t>Gonadal</a:t>
            </a:r>
            <a:r>
              <a:rPr lang="en-GB" spc="-150" dirty="0"/>
              <a:t> </a:t>
            </a:r>
            <a:r>
              <a:rPr lang="en-GB" spc="-150" dirty="0" err="1"/>
              <a:t>dysgenesis</a:t>
            </a:r>
            <a:r>
              <a:rPr lang="en-GB" spc="-150" dirty="0"/>
              <a:t> most common cause of POF. </a:t>
            </a:r>
            <a:r>
              <a:rPr lang="en-GB" spc="-150" dirty="0" err="1"/>
              <a:t>Oocytes</a:t>
            </a:r>
            <a:r>
              <a:rPr lang="en-GB" spc="-150" dirty="0"/>
              <a:t> undergo accelerated </a:t>
            </a:r>
            <a:r>
              <a:rPr lang="en-GB" spc="-150" dirty="0" err="1"/>
              <a:t>atresia</a:t>
            </a:r>
            <a:r>
              <a:rPr lang="en-GB" spc="-150" dirty="0"/>
              <a:t> and replaced by a fibrous streak.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GB" spc="-150" dirty="0"/>
              <a:t>Classified into two groups, namely those with normal and abnormal </a:t>
            </a:r>
            <a:r>
              <a:rPr lang="en-GB" spc="-150" dirty="0" err="1"/>
              <a:t>karyotype</a:t>
            </a:r>
            <a:r>
              <a:rPr lang="en-GB" spc="-150" dirty="0"/>
              <a:t>. 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GB" spc="-150" dirty="0"/>
              <a:t>Abnormal </a:t>
            </a:r>
            <a:r>
              <a:rPr lang="en-GB" spc="-150" dirty="0" err="1"/>
              <a:t>karyotype</a:t>
            </a:r>
            <a:r>
              <a:rPr lang="en-GB" spc="-150" dirty="0"/>
              <a:t>: Turner syndrome (deletion of X chromosome) accounts for about 2/3. 45X chromosome found in half of these patients 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GB" spc="-150" dirty="0"/>
              <a:t>Most have somatic defects like short stature, webbed neck, shield-shaped chest and cardio-vascular defects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6335713"/>
          </a:xfrm>
        </p:spPr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Remaining patients have chromosomal </a:t>
            </a:r>
            <a:r>
              <a:rPr lang="en-GB" spc="-150" dirty="0" err="1"/>
              <a:t>mosaicism</a:t>
            </a:r>
            <a:r>
              <a:rPr lang="en-GB" spc="-150" dirty="0"/>
              <a:t> with or without associated structural anomalies of the X chromosome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The most common form is 45,X/46XX </a:t>
            </a:r>
            <a:r>
              <a:rPr lang="en-GB" spc="-150" dirty="0" err="1"/>
              <a:t>karyotype</a:t>
            </a:r>
            <a:endParaRPr lang="en-GB" spc="-150" dirty="0"/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Short stature and somatic abnormalities are closely linked with deletion of short arm of X chromosome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Patients with deletion of the long arm of X chromosome frequently have normal stature or </a:t>
            </a:r>
            <a:r>
              <a:rPr lang="en-GB" spc="-150" dirty="0" err="1"/>
              <a:t>eunochoid</a:t>
            </a:r>
            <a:r>
              <a:rPr lang="en-GB" spc="-150" dirty="0"/>
              <a:t> body type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Low levels of estrogens results in delayed closure of the epiphyses of the long bones, leading to long arms and legs(</a:t>
            </a:r>
            <a:r>
              <a:rPr lang="en-GB" spc="-150" dirty="0" err="1"/>
              <a:t>eunochoid</a:t>
            </a:r>
            <a:r>
              <a:rPr lang="en-GB" spc="-150" dirty="0"/>
              <a:t> </a:t>
            </a:r>
            <a:r>
              <a:rPr lang="en-GB" spc="-150" dirty="0" err="1"/>
              <a:t>habitus</a:t>
            </a:r>
            <a:r>
              <a:rPr lang="en-GB" spc="-15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About 90% of </a:t>
            </a:r>
            <a:r>
              <a:rPr lang="en-GB" spc="-150" dirty="0" err="1"/>
              <a:t>gonadal</a:t>
            </a:r>
            <a:r>
              <a:rPr lang="en-GB" spc="-150" dirty="0"/>
              <a:t> </a:t>
            </a:r>
            <a:r>
              <a:rPr lang="en-GB" spc="-150" dirty="0" err="1"/>
              <a:t>dysgenesis</a:t>
            </a:r>
            <a:r>
              <a:rPr lang="en-GB" spc="-150" dirty="0"/>
              <a:t> due to loss of X gene never menstruate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The remaining 10% have sufficient residual follicles to experience menses and may rarely achieve pregnancy. But menstrual and reproductive lives are very short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Chromosomal </a:t>
            </a:r>
            <a:r>
              <a:rPr lang="en-GB" spc="-150" dirty="0" err="1"/>
              <a:t>mosaicism</a:t>
            </a:r>
            <a:r>
              <a:rPr lang="en-GB" spc="-150" dirty="0"/>
              <a:t> may also include the presence of a Y chromosome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6264275"/>
          </a:xfrm>
        </p:spPr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The remaining one-third of patients with </a:t>
            </a:r>
            <a:r>
              <a:rPr lang="en-GB" spc="-150" dirty="0" err="1"/>
              <a:t>gonadal</a:t>
            </a:r>
            <a:r>
              <a:rPr lang="en-GB" spc="-150" dirty="0"/>
              <a:t> </a:t>
            </a:r>
            <a:r>
              <a:rPr lang="en-GB" spc="-150" dirty="0" err="1"/>
              <a:t>dysgenesis</a:t>
            </a:r>
            <a:r>
              <a:rPr lang="en-GB" spc="-150" dirty="0"/>
              <a:t> have a normal </a:t>
            </a:r>
            <a:r>
              <a:rPr lang="en-GB" spc="-150" dirty="0" err="1"/>
              <a:t>karyotype</a:t>
            </a:r>
            <a:r>
              <a:rPr lang="en-GB" spc="-150" dirty="0"/>
              <a:t>(46,XX or 46,XY) and are called pure </a:t>
            </a:r>
            <a:r>
              <a:rPr lang="en-GB" spc="-150" dirty="0" err="1"/>
              <a:t>gonadal</a:t>
            </a:r>
            <a:r>
              <a:rPr lang="en-GB" spc="-150" dirty="0"/>
              <a:t> </a:t>
            </a:r>
            <a:r>
              <a:rPr lang="en-GB" spc="-150" dirty="0" err="1"/>
              <a:t>dysgenesis</a:t>
            </a:r>
            <a:endParaRPr lang="en-GB" spc="-150" dirty="0"/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Patients with 46XY genotype are </a:t>
            </a:r>
            <a:r>
              <a:rPr lang="en-GB" spc="-150" dirty="0" err="1"/>
              <a:t>phenotypically</a:t>
            </a:r>
            <a:r>
              <a:rPr lang="en-GB" spc="-150" dirty="0"/>
              <a:t> female due to lack of secretion of testosterone and </a:t>
            </a:r>
            <a:r>
              <a:rPr lang="en-GB" spc="-150" dirty="0" err="1"/>
              <a:t>Mullerian</a:t>
            </a:r>
            <a:r>
              <a:rPr lang="en-GB" spc="-150" dirty="0"/>
              <a:t> inhibiting substance by the abnormal testes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Specific genetic defects can also  cause POF due to mutation of genes such as CYP17, LH and FSH receptors(prevents normal response to circulating </a:t>
            </a:r>
            <a:r>
              <a:rPr lang="en-GB" spc="-150" dirty="0" err="1"/>
              <a:t>gonadotropins</a:t>
            </a:r>
            <a:r>
              <a:rPr lang="en-GB" spc="-150" dirty="0"/>
              <a:t>: resistant ovary syndrome)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 err="1"/>
              <a:t>Galactosemia</a:t>
            </a:r>
            <a:r>
              <a:rPr lang="en-GB" spc="-150" dirty="0"/>
              <a:t> is a rare cause of POF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ACQUIRED ABNORMALITIES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AUTO-IMMUNE DISEASES account for about 40% of POF(premature ovarian failure)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GB" spc="-150" dirty="0"/>
              <a:t>Antibodies may be produced against the ovary as part of a multi-systemic autoimmune disorder  as in </a:t>
            </a:r>
            <a:r>
              <a:rPr lang="en-GB" b="1" spc="-150" dirty="0"/>
              <a:t>SLE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INFECTIONS like mumps </a:t>
            </a:r>
            <a:r>
              <a:rPr lang="en-GB" spc="-150" dirty="0" err="1"/>
              <a:t>oophoritis</a:t>
            </a:r>
            <a:r>
              <a:rPr lang="en-GB" spc="-150" dirty="0"/>
              <a:t> can also cause Premature ovarian failure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IATROGENIC causes include surgery, chemotherapy, radiation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UTERINE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732462"/>
          </a:xfrm>
        </p:spPr>
        <p:txBody>
          <a:bodyPr/>
          <a:lstStyle/>
          <a:p>
            <a:r>
              <a:rPr lang="en-GB" altLang="en-US"/>
              <a:t>Any lesions that affect the endometrial lining extensively will cause amenorrhea</a:t>
            </a:r>
          </a:p>
          <a:p>
            <a:r>
              <a:rPr lang="en-GB" altLang="en-US"/>
              <a:t>Asherman syndrome(amenorrhea traumatica, uterine synechiae) due to over-enthusiastic curettage of a recently pregnant uterus. May cause amenorrhea, hypomenorrhea and recurrent pregnancy loss. It may also follow endometritis, surgeries such as myomectomy, caesarean section, metroplasty etc</a:t>
            </a:r>
          </a:p>
          <a:p>
            <a:r>
              <a:rPr lang="en-GB" altLang="en-US"/>
              <a:t>TB endometritis is a known cause of amenorrhea(no longer common)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OUTFLOW TRACT OBSTRUCTION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GB" spc="-150" dirty="0" err="1"/>
              <a:t>Mullerian</a:t>
            </a:r>
            <a:r>
              <a:rPr lang="en-GB" spc="-150" dirty="0"/>
              <a:t> ducts give rise to the upper vagina, cervix, uterine corpus, and Fallopian tubes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 err="1"/>
              <a:t>Mullerian</a:t>
            </a:r>
            <a:r>
              <a:rPr lang="en-GB" spc="-150" dirty="0"/>
              <a:t> agenesis may be partial or complete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Mayer-</a:t>
            </a:r>
            <a:r>
              <a:rPr lang="en-GB" spc="-150" dirty="0" err="1"/>
              <a:t>Rokitansky</a:t>
            </a:r>
            <a:r>
              <a:rPr lang="en-GB" spc="-150" dirty="0"/>
              <a:t>-</a:t>
            </a:r>
            <a:r>
              <a:rPr lang="en-GB" spc="-150" dirty="0" err="1"/>
              <a:t>Kuster</a:t>
            </a:r>
            <a:r>
              <a:rPr lang="en-GB" spc="-150" dirty="0"/>
              <a:t>-Hauser </a:t>
            </a:r>
            <a:r>
              <a:rPr lang="en-GB" spc="-150" dirty="0" err="1"/>
              <a:t>syndrome:complete</a:t>
            </a:r>
            <a:r>
              <a:rPr lang="en-GB" spc="-150" dirty="0"/>
              <a:t> agenesis of the </a:t>
            </a:r>
            <a:r>
              <a:rPr lang="en-GB" spc="-150" dirty="0" err="1"/>
              <a:t>Mullerian</a:t>
            </a:r>
            <a:r>
              <a:rPr lang="en-GB" spc="-150" dirty="0"/>
              <a:t> tract with absence of all </a:t>
            </a:r>
            <a:r>
              <a:rPr lang="en-GB" spc="-150" dirty="0" err="1"/>
              <a:t>Mullerian</a:t>
            </a:r>
            <a:r>
              <a:rPr lang="en-GB" spc="-150" dirty="0"/>
              <a:t> structures</a:t>
            </a:r>
          </a:p>
          <a:p>
            <a:pPr algn="just">
              <a:buFont typeface="Arial" charset="0"/>
              <a:buChar char="•"/>
              <a:defRPr/>
            </a:pPr>
            <a:endParaRPr lang="en-GB" spc="-1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Labial agglutination or fusion</a:t>
            </a:r>
          </a:p>
          <a:p>
            <a:r>
              <a:rPr lang="en-GB" altLang="en-US"/>
              <a:t>Transverse vaginal septum, isolated atresia of the cervix or vagina</a:t>
            </a:r>
          </a:p>
          <a:p>
            <a:r>
              <a:rPr lang="en-GB" altLang="en-US"/>
              <a:t>Accumulation of menstrual blood behind the obstruction results in cyclical abdominal pain and/or palpable abdominal mass(cryptomenorrhea)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OTHERS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POST-PILL AMENORRHEA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GB" spc="-150" dirty="0"/>
              <a:t>Failure to resume menstruation within 6 months after discontinuation of oral contraceptive pills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GB" spc="-150" dirty="0"/>
              <a:t>Incidence is 0.2% to 3% and it’s believed to be due to suppression of the pituitary by the OCPs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GB" spc="-150" dirty="0"/>
              <a:t>Due to suppression of  the pituitary glands by the OCP and persistence of negative feedback even after discontinuation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GB" spc="-150" dirty="0"/>
              <a:t>Treatment required only if pregnancy is required 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GB" spc="-150" dirty="0"/>
              <a:t>Standard treatment is stimulating the ovaries with </a:t>
            </a:r>
            <a:r>
              <a:rPr lang="en-GB" spc="-150" dirty="0" err="1"/>
              <a:t>clomiphene</a:t>
            </a:r>
            <a:r>
              <a:rPr lang="en-GB" spc="-150" dirty="0"/>
              <a:t> citrate</a:t>
            </a:r>
          </a:p>
          <a:p>
            <a:pPr lvl="1" algn="just">
              <a:buFont typeface="Arial" charset="0"/>
              <a:buChar char="–"/>
              <a:defRPr/>
            </a:pPr>
            <a:endParaRPr lang="en-GB" spc="-15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DRUGS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GB" spc="-150" dirty="0"/>
              <a:t>Antipsychotics like chlorpromazine </a:t>
            </a:r>
            <a:r>
              <a:rPr lang="en-GB" spc="-150" dirty="0" smtClean="0"/>
              <a:t>and </a:t>
            </a:r>
            <a:r>
              <a:rPr lang="en-GB" spc="-150" dirty="0"/>
              <a:t>dopamine antagonists and their use may cause </a:t>
            </a:r>
            <a:r>
              <a:rPr lang="en-GB" spc="-150" dirty="0" err="1"/>
              <a:t>hyperprolactinaemia</a:t>
            </a:r>
            <a:r>
              <a:rPr lang="en-GB" spc="-150" dirty="0"/>
              <a:t> and amenorrhea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GB" spc="-150" dirty="0"/>
              <a:t>ABSENCE OF MENSES BY AGE 13 YEARS IN A PATIENT WHO LACKS OTHER EVIDENCE OF PUBERTAL DEVELOPMENT(2° SEXUAL CHARACTERISTIC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GB" spc="-150" dirty="0"/>
              <a:t>ABSENCE OF MENSES BY AGE 15 EVEN IN THE PRESENCE OF 2° SEXUAL CHARCTERISTICS OR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GB" spc="-150" dirty="0"/>
              <a:t>ABSENCE OF MENSES FOR A PERIOD EQUIVALENT TO THREE PREVIOUS CYCLE INTERVALS OR 6 MONTHS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GB" spc="-150" dirty="0"/>
              <a:t>FIRST TWO DEFINITIONS PRIMARY AMENORRHEA AND THE LAST DEFINITION: SECONDARY AMENORRHEA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MANAGEMENT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8229600" cy="524510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GB" spc="-150" dirty="0"/>
              <a:t>HISTORY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GB" spc="-150" dirty="0"/>
              <a:t>Symptoms: headache, visual disturbance, </a:t>
            </a:r>
            <a:r>
              <a:rPr lang="en-GB" spc="-150" dirty="0" err="1"/>
              <a:t>galactorrhea</a:t>
            </a:r>
            <a:r>
              <a:rPr lang="en-GB" spc="-150" dirty="0"/>
              <a:t>, thyroid disorder, </a:t>
            </a:r>
            <a:r>
              <a:rPr lang="en-GB" spc="-150" dirty="0" err="1"/>
              <a:t>hirsutism</a:t>
            </a:r>
            <a:r>
              <a:rPr lang="en-GB" spc="-150" dirty="0"/>
              <a:t>, acne,  weight changes, hot flushes etc</a:t>
            </a:r>
          </a:p>
          <a:p>
            <a:pPr lvl="1">
              <a:buFont typeface="Arial" charset="0"/>
              <a:buChar char="–"/>
              <a:defRPr/>
            </a:pPr>
            <a:r>
              <a:rPr lang="en-GB" spc="-150" dirty="0"/>
              <a:t>Secondary sexual characteristics(</a:t>
            </a:r>
            <a:r>
              <a:rPr lang="en-GB" spc="-150" dirty="0" err="1"/>
              <a:t>thelarche</a:t>
            </a:r>
            <a:r>
              <a:rPr lang="en-GB" spc="-150" dirty="0"/>
              <a:t>, </a:t>
            </a:r>
            <a:r>
              <a:rPr lang="en-GB" spc="-150" dirty="0" err="1"/>
              <a:t>pubarche</a:t>
            </a:r>
            <a:r>
              <a:rPr lang="en-GB" spc="-150" dirty="0"/>
              <a:t>, menarche etc), menstrual history(</a:t>
            </a:r>
            <a:r>
              <a:rPr lang="en-GB" spc="-150" dirty="0" err="1"/>
              <a:t>katamenia</a:t>
            </a:r>
            <a:r>
              <a:rPr lang="en-GB" spc="-150" dirty="0"/>
              <a:t>, change sudden or gradual?)</a:t>
            </a:r>
          </a:p>
          <a:p>
            <a:pPr lvl="1">
              <a:buFont typeface="Arial" charset="0"/>
              <a:buChar char="–"/>
              <a:defRPr/>
            </a:pPr>
            <a:r>
              <a:rPr lang="en-GB" spc="-150" dirty="0"/>
              <a:t>Medical and surgical history(complications like infection, haemorrhage(Sheehan’s syndrome)</a:t>
            </a:r>
          </a:p>
          <a:p>
            <a:pPr lvl="1">
              <a:buFont typeface="Arial" charset="0"/>
              <a:buChar char="–"/>
              <a:defRPr/>
            </a:pPr>
            <a:r>
              <a:rPr lang="en-GB" spc="-150" dirty="0"/>
              <a:t>Family history(siblings with same problem?, autoimmune disease, thyroid disorder, sudden neonatal death etc)</a:t>
            </a:r>
          </a:p>
          <a:p>
            <a:pPr lvl="1">
              <a:buFont typeface="Arial" charset="0"/>
              <a:buChar char="–"/>
              <a:defRPr/>
            </a:pPr>
            <a:endParaRPr lang="en-GB" spc="-15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472112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GB" spc="-150" dirty="0"/>
              <a:t>GENERAL EXAMINATION</a:t>
            </a:r>
          </a:p>
          <a:p>
            <a:pPr lvl="1">
              <a:buFont typeface="Arial" charset="0"/>
              <a:buChar char="–"/>
              <a:defRPr/>
            </a:pPr>
            <a:r>
              <a:rPr lang="en-GB" spc="-150" dirty="0" err="1"/>
              <a:t>Habitus</a:t>
            </a:r>
            <a:r>
              <a:rPr lang="en-GB" spc="-150" dirty="0"/>
              <a:t>(weight, height, webbed neck, shield-shaped chest, midline facial defects like cleft palate etc), Skin(</a:t>
            </a:r>
            <a:r>
              <a:rPr lang="en-GB" spc="-150" dirty="0" err="1"/>
              <a:t>acanthosis</a:t>
            </a:r>
            <a:r>
              <a:rPr lang="en-GB" spc="-150" dirty="0"/>
              <a:t> </a:t>
            </a:r>
            <a:r>
              <a:rPr lang="en-GB" spc="-150" dirty="0" err="1"/>
              <a:t>nigricans</a:t>
            </a:r>
            <a:r>
              <a:rPr lang="en-GB" spc="-150" dirty="0"/>
              <a:t>, </a:t>
            </a:r>
            <a:r>
              <a:rPr lang="en-GB" spc="-150" dirty="0" err="1"/>
              <a:t>hirsutism</a:t>
            </a:r>
            <a:r>
              <a:rPr lang="en-GB" spc="-150" dirty="0"/>
              <a:t>, acne), etc, 2° sexual characteristics, Voice(deepening)</a:t>
            </a:r>
          </a:p>
          <a:p>
            <a:pPr>
              <a:buFont typeface="Arial" charset="0"/>
              <a:buChar char="•"/>
              <a:defRPr/>
            </a:pPr>
            <a:r>
              <a:rPr lang="en-GB" spc="-150" dirty="0"/>
              <a:t>SYSTEMIC</a:t>
            </a:r>
          </a:p>
          <a:p>
            <a:pPr lvl="1">
              <a:buFont typeface="Arial" charset="0"/>
              <a:buChar char="–"/>
              <a:defRPr/>
            </a:pPr>
            <a:r>
              <a:rPr lang="en-GB" spc="-150" dirty="0"/>
              <a:t>Visual field changes, breast(</a:t>
            </a:r>
            <a:r>
              <a:rPr lang="en-GB" spc="-150" dirty="0" err="1"/>
              <a:t>galactorrhea</a:t>
            </a:r>
            <a:r>
              <a:rPr lang="en-GB" spc="-150" dirty="0"/>
              <a:t>) endocrine(thyroid, Cushing’s,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GB" spc="-150" dirty="0"/>
              <a:t>Genitalia(hair pattern like alopecia, </a:t>
            </a:r>
            <a:r>
              <a:rPr lang="en-GB" spc="-150" dirty="0" err="1"/>
              <a:t>hirsutism</a:t>
            </a:r>
            <a:r>
              <a:rPr lang="en-GB" spc="-150" dirty="0"/>
              <a:t>, male pattern of abdominal hair, </a:t>
            </a:r>
            <a:r>
              <a:rPr lang="en-GB" spc="-150" dirty="0" err="1"/>
              <a:t>clitoromegaly</a:t>
            </a:r>
            <a:endParaRPr lang="en-GB" spc="-15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INVESTIGATIONS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661025"/>
          </a:xfrm>
        </p:spPr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EXCLUDE PREGANCY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 err="1"/>
              <a:t>Progestogen</a:t>
            </a:r>
            <a:r>
              <a:rPr lang="en-GB" spc="-150" dirty="0"/>
              <a:t> challenge test(exogenous </a:t>
            </a:r>
            <a:r>
              <a:rPr lang="en-GB" spc="-150" dirty="0" err="1"/>
              <a:t>progestogen</a:t>
            </a:r>
            <a:r>
              <a:rPr lang="en-GB" spc="-150" dirty="0"/>
              <a:t> given and patient observed for withdrawal bleeding)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Hormone assay(LH, FSH, </a:t>
            </a:r>
            <a:r>
              <a:rPr lang="en-GB" spc="-150" dirty="0" err="1"/>
              <a:t>estradiol</a:t>
            </a:r>
            <a:r>
              <a:rPr lang="en-GB" spc="-150" dirty="0"/>
              <a:t>, progesterone, </a:t>
            </a:r>
            <a:r>
              <a:rPr lang="en-GB" spc="-300" dirty="0" err="1"/>
              <a:t>prolactin</a:t>
            </a:r>
            <a:r>
              <a:rPr lang="en-GB" spc="-300" dirty="0"/>
              <a:t>, androgens like testosterone, </a:t>
            </a:r>
            <a:r>
              <a:rPr lang="en-GB" spc="-300" dirty="0" err="1"/>
              <a:t>androstenedione</a:t>
            </a:r>
            <a:r>
              <a:rPr lang="en-GB" spc="-300" dirty="0"/>
              <a:t>, TSH, T4 and T3 etc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Radiological: Pelvic USS(up to 40% of </a:t>
            </a:r>
            <a:r>
              <a:rPr lang="en-GB" spc="-150" dirty="0" err="1"/>
              <a:t>patiets</a:t>
            </a:r>
            <a:r>
              <a:rPr lang="en-GB" spc="-150" dirty="0"/>
              <a:t> with </a:t>
            </a:r>
            <a:r>
              <a:rPr lang="en-GB" spc="-150" dirty="0" err="1"/>
              <a:t>mullerian</a:t>
            </a:r>
            <a:r>
              <a:rPr lang="en-GB" spc="-150" dirty="0"/>
              <a:t> defects may have concomitant renal anomalies like ectopic kidney etc), skull x-ray, CT scan, MRI, HSG,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Endoscopic: </a:t>
            </a:r>
            <a:r>
              <a:rPr lang="en-GB" spc="-150" dirty="0" err="1"/>
              <a:t>Laparascopy</a:t>
            </a:r>
            <a:endParaRPr lang="en-GB" spc="-150" dirty="0"/>
          </a:p>
          <a:p>
            <a:pPr algn="just">
              <a:buFont typeface="Arial" charset="0"/>
              <a:buChar char="•"/>
              <a:defRPr/>
            </a:pPr>
            <a:endParaRPr lang="en-GB" spc="-15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GB" spc="-150" dirty="0" err="1"/>
              <a:t>Karyoype</a:t>
            </a:r>
            <a:r>
              <a:rPr lang="en-GB" spc="-150" dirty="0"/>
              <a:t>/</a:t>
            </a:r>
            <a:r>
              <a:rPr lang="en-GB" spc="-150" dirty="0" err="1"/>
              <a:t>buccal</a:t>
            </a:r>
            <a:r>
              <a:rPr lang="en-GB" spc="-150" dirty="0"/>
              <a:t> smear</a:t>
            </a:r>
          </a:p>
          <a:p>
            <a:pPr>
              <a:buFont typeface="Arial" charset="0"/>
              <a:buChar char="•"/>
              <a:defRPr/>
            </a:pPr>
            <a:r>
              <a:rPr lang="en-GB" dirty="0"/>
              <a:t>Auto-immune antibodies like ANA, RF in POF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TREATMENT 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Depends on aetiology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MEDICAL e.g.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GB" spc="-150" dirty="0" err="1"/>
              <a:t>Bromocriptine</a:t>
            </a:r>
            <a:r>
              <a:rPr lang="en-GB" spc="-150" dirty="0"/>
              <a:t>, </a:t>
            </a:r>
            <a:r>
              <a:rPr lang="en-GB" spc="-150" dirty="0" err="1"/>
              <a:t>cabergoline</a:t>
            </a:r>
            <a:r>
              <a:rPr lang="en-GB" spc="-150" dirty="0"/>
              <a:t> for </a:t>
            </a:r>
            <a:r>
              <a:rPr lang="en-GB" spc="-150" dirty="0" err="1"/>
              <a:t>hyperprolactinaemia</a:t>
            </a:r>
            <a:r>
              <a:rPr lang="en-GB" spc="-150" dirty="0"/>
              <a:t>,  Oral contraceptive pills for </a:t>
            </a:r>
            <a:r>
              <a:rPr lang="en-GB" spc="-150" dirty="0" err="1"/>
              <a:t>gonadal</a:t>
            </a:r>
            <a:r>
              <a:rPr lang="en-GB" spc="-150" dirty="0"/>
              <a:t>  </a:t>
            </a:r>
            <a:r>
              <a:rPr lang="en-GB" spc="-150" dirty="0" err="1"/>
              <a:t>dysgenesis</a:t>
            </a:r>
            <a:r>
              <a:rPr lang="en-GB" spc="-150" dirty="0"/>
              <a:t> </a:t>
            </a:r>
            <a:r>
              <a:rPr lang="en-GB" spc="-150" dirty="0" err="1"/>
              <a:t>e.t.c</a:t>
            </a:r>
            <a:endParaRPr lang="en-GB" spc="-150" dirty="0"/>
          </a:p>
          <a:p>
            <a:pPr algn="just">
              <a:buFont typeface="Arial" charset="0"/>
              <a:buChar char="•"/>
              <a:defRPr/>
            </a:pPr>
            <a:endParaRPr lang="en-GB" spc="-150" dirty="0"/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SURGICAL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GB" spc="-150" dirty="0"/>
              <a:t>Craniotomy for intracranial tumour, </a:t>
            </a:r>
            <a:r>
              <a:rPr lang="en-GB" spc="-150" dirty="0" err="1"/>
              <a:t>metroplasty</a:t>
            </a:r>
            <a:r>
              <a:rPr lang="en-GB" spc="-150" dirty="0"/>
              <a:t> for congenital </a:t>
            </a:r>
            <a:r>
              <a:rPr lang="en-GB" spc="-150" dirty="0" err="1"/>
              <a:t>mullerian</a:t>
            </a:r>
            <a:r>
              <a:rPr lang="en-GB" spc="-150" dirty="0"/>
              <a:t> defects, </a:t>
            </a:r>
            <a:r>
              <a:rPr lang="en-GB" spc="-150" dirty="0" err="1"/>
              <a:t>adhesiolysis</a:t>
            </a:r>
            <a:r>
              <a:rPr lang="en-GB" spc="-150" dirty="0"/>
              <a:t>, excision of transverse vaginal septum  </a:t>
            </a:r>
            <a:r>
              <a:rPr lang="en-GB" spc="-150" dirty="0" err="1"/>
              <a:t>e.t.c</a:t>
            </a:r>
            <a:endParaRPr lang="en-GB" spc="-15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POLYCYSTIC OVARY SYNDROME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25538"/>
            <a:ext cx="8229600" cy="5445125"/>
          </a:xfrm>
        </p:spPr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Most common endocrine disorder of women in the reproductive age and affects 4-12%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First described by Stein and </a:t>
            </a:r>
            <a:r>
              <a:rPr lang="en-GB" spc="-150" dirty="0" err="1"/>
              <a:t>Leventhal</a:t>
            </a:r>
            <a:r>
              <a:rPr lang="en-GB" spc="-150" dirty="0"/>
              <a:t> in 1935 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Appears to affect all races and nationalities equally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Symptoms and signs may vary widely between women as well as within individuals over time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Diversity of symptoms leads to presentation to other specialities than O&amp;G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Hallmarks are </a:t>
            </a:r>
            <a:r>
              <a:rPr lang="en-GB" spc="-150" dirty="0" err="1"/>
              <a:t>hyperandrogenism</a:t>
            </a:r>
            <a:r>
              <a:rPr lang="en-GB" spc="-150" dirty="0"/>
              <a:t>, chronic </a:t>
            </a:r>
            <a:r>
              <a:rPr lang="en-GB" spc="-150" dirty="0" err="1"/>
              <a:t>anovulation</a:t>
            </a:r>
            <a:r>
              <a:rPr lang="en-GB" spc="-150" dirty="0"/>
              <a:t> ,and multiple small ovarian cysts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GB" dirty="0"/>
              <a:t>ESHRE/ASRM(ROTTERDAM)2003(ANY TWO)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dirty="0" err="1"/>
              <a:t>Oligo</a:t>
            </a:r>
            <a:r>
              <a:rPr lang="en-GB" dirty="0"/>
              <a:t> or </a:t>
            </a:r>
            <a:r>
              <a:rPr lang="en-GB" dirty="0" err="1"/>
              <a:t>anovulation</a:t>
            </a:r>
            <a:endParaRPr lang="en-GB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GB" dirty="0"/>
              <a:t>Clinical and/or biochemical signs of </a:t>
            </a:r>
            <a:r>
              <a:rPr lang="en-GB" dirty="0" err="1"/>
              <a:t>hyperandrogenism</a:t>
            </a:r>
            <a:endParaRPr lang="en-GB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GB" dirty="0"/>
              <a:t>Polycystic ovaries(with the exclusion of related disorders) </a:t>
            </a:r>
          </a:p>
          <a:p>
            <a:pPr>
              <a:buFont typeface="Arial" charset="0"/>
              <a:buChar char="•"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NIH(1990)</a:t>
            </a: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en-GB" spc="-150" dirty="0" err="1"/>
              <a:t>Oligo</a:t>
            </a:r>
            <a:r>
              <a:rPr lang="en-GB" spc="-150" dirty="0"/>
              <a:t>-ovulation</a:t>
            </a: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en-GB" spc="-150" dirty="0" err="1"/>
              <a:t>Hyperandrogenism</a:t>
            </a:r>
            <a:r>
              <a:rPr lang="en-GB" spc="-150" dirty="0"/>
              <a:t> and/or </a:t>
            </a:r>
            <a:r>
              <a:rPr lang="en-GB" spc="-150" dirty="0" err="1"/>
              <a:t>hyperandrogenaemia</a:t>
            </a:r>
            <a:r>
              <a:rPr lang="en-GB" spc="-150" dirty="0"/>
              <a:t> (with the exclusion of related disorders)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AETIOLOGY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732462"/>
          </a:xfrm>
        </p:spPr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Cause is unknown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Genetic basis has been speculated with interplay of other factors(</a:t>
            </a:r>
            <a:r>
              <a:rPr lang="en-GB" b="1" spc="-150" dirty="0"/>
              <a:t>multi-factorial </a:t>
            </a:r>
            <a:r>
              <a:rPr lang="en-GB" spc="-150" dirty="0"/>
              <a:t>and polygenic)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b="1" spc="-150" dirty="0"/>
              <a:t>Increased prevalence noted between affected individuals and sisters(32-66%) and mothers(24-52%)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b="1" spc="-150" dirty="0" err="1"/>
              <a:t>Autosomal</a:t>
            </a:r>
            <a:r>
              <a:rPr lang="en-GB" b="1" spc="-150" dirty="0"/>
              <a:t> dominant inheritance </a:t>
            </a:r>
            <a:r>
              <a:rPr lang="en-GB" spc="-150" dirty="0"/>
              <a:t>with expression in both males and females suspected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First degree male relatives of patients have higher levels of serum DHEAS than control males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GB" b="1" spc="-150" dirty="0" err="1"/>
              <a:t>Dysregulation</a:t>
            </a:r>
            <a:r>
              <a:rPr lang="en-GB" b="1" spc="-150" dirty="0"/>
              <a:t> of CYP11</a:t>
            </a:r>
            <a:r>
              <a:rPr lang="el-GR" b="1" spc="-150" dirty="0"/>
              <a:t>α</a:t>
            </a:r>
            <a:r>
              <a:rPr lang="en-GB" b="1" spc="-150" dirty="0"/>
              <a:t> gene implicated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CYP11</a:t>
            </a:r>
            <a:r>
              <a:rPr lang="el-GR" spc="-150" dirty="0"/>
              <a:t>α</a:t>
            </a:r>
            <a:r>
              <a:rPr lang="en-GB" spc="-150" dirty="0"/>
              <a:t> gene encodes the cholesterol side-chain cleavage enzyme and performs the rate-limiting step in steroid biosynthesis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b="1" spc="-150" dirty="0"/>
              <a:t>Up-regulation of other genes like insulin receptor gene on chromosome 19p13 </a:t>
            </a:r>
            <a:r>
              <a:rPr lang="en-GB" spc="-150" dirty="0"/>
              <a:t>and </a:t>
            </a:r>
            <a:r>
              <a:rPr lang="en-GB" b="1" spc="-150" dirty="0"/>
              <a:t>genes connected androgen biosynthesis</a:t>
            </a:r>
            <a:r>
              <a:rPr lang="en-GB" spc="-150" dirty="0"/>
              <a:t> also implicated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CLASSIFICATION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PHYSIOLOGICAL(PREPUBERTAL PERIOD, PREGNANCY, LACTATION AND AFTER MENOPAUSE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PATHOLOGICAL</a:t>
            </a:r>
          </a:p>
          <a:p>
            <a:pPr eaLnBrk="1" hangingPunct="1"/>
            <a:endParaRPr lang="en-GB" altLang="en-US"/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PATHOPHYSIOLOGY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327650"/>
          </a:xfrm>
        </p:spPr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GB" spc="-150" dirty="0" err="1"/>
              <a:t>Anovulation</a:t>
            </a:r>
            <a:r>
              <a:rPr lang="en-GB" spc="-150" dirty="0"/>
              <a:t> characterised by inappropriate </a:t>
            </a:r>
            <a:r>
              <a:rPr lang="en-GB" spc="-150" dirty="0" err="1"/>
              <a:t>gonadotropin</a:t>
            </a:r>
            <a:r>
              <a:rPr lang="en-GB" spc="-150" dirty="0"/>
              <a:t> secretion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Alteration in </a:t>
            </a:r>
            <a:r>
              <a:rPr lang="en-GB" spc="-150" dirty="0" err="1"/>
              <a:t>GnRH</a:t>
            </a:r>
            <a:r>
              <a:rPr lang="en-GB" spc="-150" dirty="0"/>
              <a:t> </a:t>
            </a:r>
            <a:r>
              <a:rPr lang="en-GB" spc="-150" dirty="0" err="1"/>
              <a:t>pulsatility</a:t>
            </a:r>
            <a:r>
              <a:rPr lang="en-GB" spc="-150" dirty="0"/>
              <a:t> leads to preferential production of LH over FSH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Serum LH levels rise and LH:FSH ratios are elevated and rise above 2 in about 60% of patients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Insulin resistance(reduced response to a given amount of insulin) also characteristic of PCOS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This is due to post-binding anomaly in insulin receptor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913"/>
            <a:ext cx="8229600" cy="6669087"/>
          </a:xfrm>
        </p:spPr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GB" i="1" spc="-150" dirty="0"/>
              <a:t>Insulin resistance associated with type 2 DM, hypertension, </a:t>
            </a:r>
            <a:r>
              <a:rPr lang="en-GB" i="1" spc="-150" dirty="0" err="1"/>
              <a:t>dyslipidaemia</a:t>
            </a:r>
            <a:r>
              <a:rPr lang="en-GB" i="1" spc="-150" dirty="0"/>
              <a:t> and cardio-vascular disease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i="1" spc="-150" dirty="0"/>
              <a:t>Both LH and insulin stimulate ovarian theca cell androgen production resulting in elevated levels of testosterone and </a:t>
            </a:r>
            <a:r>
              <a:rPr lang="en-GB" i="1" spc="-150" dirty="0" err="1"/>
              <a:t>androstenedione</a:t>
            </a:r>
            <a:endParaRPr lang="en-GB" i="1" spc="-150" dirty="0"/>
          </a:p>
          <a:p>
            <a:pPr algn="just">
              <a:buFont typeface="Arial" charset="0"/>
              <a:buChar char="•"/>
              <a:defRPr/>
            </a:pPr>
            <a:r>
              <a:rPr lang="en-GB" i="1" spc="-150" dirty="0"/>
              <a:t>Elevated free testosterone levels in 70 to 80% of PCOS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i="1" spc="-150" dirty="0" err="1"/>
              <a:t>Estrone</a:t>
            </a:r>
            <a:r>
              <a:rPr lang="en-GB" i="1" spc="-150" dirty="0"/>
              <a:t> levels also elevated due to peripheral conversion of  </a:t>
            </a:r>
            <a:r>
              <a:rPr lang="en-GB" i="1" spc="-150" dirty="0" err="1"/>
              <a:t>androstenedione</a:t>
            </a:r>
            <a:r>
              <a:rPr lang="en-GB" i="1" spc="-150" dirty="0"/>
              <a:t> by </a:t>
            </a:r>
            <a:r>
              <a:rPr lang="en-GB" i="1" spc="-150" dirty="0" err="1"/>
              <a:t>aromatase</a:t>
            </a:r>
            <a:endParaRPr lang="en-GB" i="1" spc="-150" dirty="0"/>
          </a:p>
          <a:p>
            <a:pPr algn="just">
              <a:buFont typeface="Arial" charset="0"/>
              <a:buChar char="•"/>
              <a:defRPr/>
            </a:pPr>
            <a:r>
              <a:rPr lang="en-GB" i="1" spc="-150" dirty="0"/>
              <a:t>Serum levels of sex hormone steroid binding globulin decreased(suppressed by insulin, androgens, GH, corticoids, etc)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GB" spc="-150" dirty="0"/>
              <a:t>Less androgen is bound and more free androgens available to bind to end-organ receptors </a:t>
            </a:r>
          </a:p>
          <a:p>
            <a:pPr>
              <a:buFont typeface="Arial" charset="0"/>
              <a:buChar char="•"/>
              <a:defRPr/>
            </a:pPr>
            <a:r>
              <a:rPr lang="en-GB" spc="-150" dirty="0"/>
              <a:t>Total testosterone may be normal with clinical </a:t>
            </a:r>
            <a:r>
              <a:rPr lang="en-GB" spc="-150" dirty="0" err="1"/>
              <a:t>hyperandrogenism</a:t>
            </a:r>
            <a:endParaRPr lang="en-GB" spc="-150" dirty="0"/>
          </a:p>
          <a:p>
            <a:pPr>
              <a:buFont typeface="Arial" charset="0"/>
              <a:buChar char="•"/>
              <a:defRPr/>
            </a:pPr>
            <a:r>
              <a:rPr lang="en-GB" spc="-150" dirty="0"/>
              <a:t>Elevated LH levels and insulin resistance implicated in </a:t>
            </a:r>
            <a:r>
              <a:rPr lang="en-GB" spc="-150" dirty="0" err="1"/>
              <a:t>anovulation</a:t>
            </a:r>
            <a:r>
              <a:rPr lang="en-GB" spc="-150" dirty="0"/>
              <a:t> in PCOS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SIGNS AND SYMPTOMS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589587"/>
          </a:xfrm>
        </p:spPr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GB" dirty="0"/>
              <a:t>Menstrual dysfunction</a:t>
            </a:r>
            <a:r>
              <a:rPr lang="en-GB" spc="-150" dirty="0"/>
              <a:t>(amenorrhea, </a:t>
            </a:r>
            <a:r>
              <a:rPr lang="en-GB" spc="-150" dirty="0" err="1"/>
              <a:t>oligomenorrhea</a:t>
            </a:r>
            <a:r>
              <a:rPr lang="en-GB" spc="-150" dirty="0"/>
              <a:t>, episodic </a:t>
            </a:r>
            <a:r>
              <a:rPr lang="en-GB" spc="-150" dirty="0" err="1"/>
              <a:t>menometrorrhagia</a:t>
            </a:r>
            <a:endParaRPr lang="en-GB" spc="-150" dirty="0"/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HYPERANDROGENISM(</a:t>
            </a:r>
            <a:r>
              <a:rPr lang="en-GB" spc="-150" dirty="0" err="1"/>
              <a:t>hirsutism</a:t>
            </a:r>
            <a:r>
              <a:rPr lang="en-GB" spc="-150" dirty="0"/>
              <a:t>, acne, alopecia). PCOS accounts for 70-80% of </a:t>
            </a:r>
            <a:r>
              <a:rPr lang="en-GB" spc="-150" dirty="0" err="1"/>
              <a:t>hirsutism</a:t>
            </a:r>
            <a:endParaRPr lang="en-GB" spc="-150" dirty="0"/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Insulin resistance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ACANTHOSIS NIGRICANS(</a:t>
            </a:r>
            <a:r>
              <a:rPr lang="en-GB" spc="-150" dirty="0" err="1"/>
              <a:t>cutaneous</a:t>
            </a:r>
            <a:r>
              <a:rPr lang="en-GB" spc="-150" dirty="0"/>
              <a:t> marker of insulin resistance) gray-brown(hyper-pigmented), thickened velvety plaques in areas of flexure like back of the neck, </a:t>
            </a:r>
            <a:r>
              <a:rPr lang="en-GB" spc="-150" dirty="0" err="1"/>
              <a:t>axillae</a:t>
            </a:r>
            <a:r>
              <a:rPr lang="en-GB" spc="-150" dirty="0"/>
              <a:t>, beneath the breast,  waist and the groin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5865813"/>
          </a:xfrm>
        </p:spPr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More often found in obese women with PCOS(50%) than those with PCOS and  normal weight(5-10%)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Also seen genetic syndromes or malignancy of the GI such as </a:t>
            </a:r>
            <a:r>
              <a:rPr lang="en-GB" spc="-150" dirty="0" err="1"/>
              <a:t>adenocarcinoma</a:t>
            </a:r>
            <a:r>
              <a:rPr lang="en-GB" spc="-150" dirty="0"/>
              <a:t> of the pancreas or stomach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DYSLIPIDAEMIA:↑LDL, TG and total </a:t>
            </a:r>
            <a:r>
              <a:rPr lang="en-GB" spc="-150" dirty="0" err="1"/>
              <a:t>cholesterol:LDL</a:t>
            </a:r>
            <a:r>
              <a:rPr lang="en-GB" spc="-150" dirty="0"/>
              <a:t> levels, and ↓ HDL levels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 smtClean="0"/>
              <a:t>IGT(impaired glucose tolerance) </a:t>
            </a:r>
            <a:r>
              <a:rPr lang="en-GB" spc="-150" dirty="0"/>
              <a:t>AND TYPE 2 DM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OBESITY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 smtClean="0"/>
              <a:t>METABOLIC SYNDROME(</a:t>
            </a:r>
            <a:r>
              <a:rPr lang="en-GB" spc="-150" dirty="0" err="1" smtClean="0"/>
              <a:t>stroke,heart</a:t>
            </a:r>
            <a:r>
              <a:rPr lang="en-GB" spc="-150" dirty="0" smtClean="0"/>
              <a:t> disease and diabetes) </a:t>
            </a:r>
            <a:r>
              <a:rPr lang="en-GB" spc="-150" dirty="0"/>
              <a:t>AND CARDIOVASCULAR DISEASE </a:t>
            </a:r>
          </a:p>
          <a:p>
            <a:pPr algn="just">
              <a:buFont typeface="Arial" charset="0"/>
              <a:buChar char="•"/>
              <a:defRPr/>
            </a:pPr>
            <a:endParaRPr lang="en-GB" spc="-15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ENDOMETRIAL NEOPLASIA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INFERTILITY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PREGNANCY LOSS: increased rate of early miscarriage(30-50%)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OBSTETRIC COMPLICATIONS: GDM, PIH, pre-term birth, increased risk of multiple pregnancy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OBSTRUCTIVE SLEEP APNOEA: More common in PCOS and due to central obesity and insulin resistance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DIFFERENTIAL DIAGNOSIS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r>
              <a:rPr lang="en-GB" altLang="en-US" dirty="0"/>
              <a:t>DIAGNOSIS OF EXCLUSION</a:t>
            </a:r>
          </a:p>
          <a:p>
            <a:r>
              <a:rPr lang="en-GB" altLang="en-US" dirty="0"/>
              <a:t>PREGNANCY</a:t>
            </a:r>
          </a:p>
          <a:p>
            <a:r>
              <a:rPr lang="en-GB" altLang="en-US" dirty="0" smtClean="0"/>
              <a:t>HYPOTHYROIDISM(causes of ovarian cysts)</a:t>
            </a:r>
            <a:endParaRPr lang="en-GB" altLang="en-US" dirty="0"/>
          </a:p>
          <a:p>
            <a:r>
              <a:rPr lang="en-GB" altLang="en-US" dirty="0"/>
              <a:t>OVARIAN TUMOUR</a:t>
            </a:r>
          </a:p>
          <a:p>
            <a:r>
              <a:rPr lang="en-GB" altLang="en-US" dirty="0"/>
              <a:t>ADRENAL TUMOURS</a:t>
            </a:r>
          </a:p>
          <a:p>
            <a:r>
              <a:rPr lang="en-GB" altLang="en-US" dirty="0"/>
              <a:t>HYPERPROLACTINAEMIA</a:t>
            </a:r>
          </a:p>
          <a:p>
            <a:r>
              <a:rPr lang="en-GB" altLang="en-US" dirty="0"/>
              <a:t>CUSHING’S SYNDROME</a:t>
            </a:r>
          </a:p>
          <a:p>
            <a:r>
              <a:rPr lang="en-GB" altLang="en-US" dirty="0"/>
              <a:t>LATE-ONSET CONGENITAL ADRENAL HYPERPLASIA </a:t>
            </a:r>
          </a:p>
          <a:p>
            <a:endParaRPr lang="en-GB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MANAGEMENT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HISTORY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pPr>
              <a:buFont typeface="Arial" panose="020B0604020202020204" pitchFamily="34" charset="0"/>
              <a:buNone/>
            </a:pPr>
            <a:endParaRPr lang="en-GB" altLang="en-US"/>
          </a:p>
          <a:p>
            <a:r>
              <a:rPr lang="en-GB" altLang="en-US"/>
              <a:t>EXAMINATION</a:t>
            </a:r>
          </a:p>
          <a:p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INVESTIGATIONS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HORMONAL ASSAY(LH, FSH, PROGESTERONE, PROLACTIN, 17-HYDROXYPROGESTERONE ETC) LH:FSH 2 0R MORE SUGGESTIVE</a:t>
            </a:r>
          </a:p>
          <a:p>
            <a:r>
              <a:rPr lang="en-GB" altLang="en-US"/>
              <a:t>USS(OVER 20-33% OF NORMAL WOMEN HAVE POLYCYSTIC OVARIES)</a:t>
            </a:r>
          </a:p>
          <a:p>
            <a:r>
              <a:rPr lang="en-GB" altLang="en-US"/>
              <a:t>BLOOD SUGAR: OGTT, FBS AND 2-HOUR PP</a:t>
            </a:r>
          </a:p>
          <a:p>
            <a:endParaRPr lang="en-GB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TREATMENT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MEDICAL </a:t>
            </a:r>
          </a:p>
          <a:p>
            <a:pPr lvl="1"/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SURGICAL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CAUSES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Anything that interferes with normal sequence which culminates in menstruation, i.e. disorders of the CNS (hypothalamus and anterior pituitary), ovary, uterus or outflow tract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Pregnancy is the most common cause of amenorrhea and must be ruled in every patient presenting with amenorrhea</a:t>
            </a:r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MEDICAL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Can be divided into 4 components, three of which are acute and the last chronic issues</a:t>
            </a:r>
          </a:p>
          <a:p>
            <a:r>
              <a:rPr lang="en-GB" altLang="en-US"/>
              <a:t>ACUTE</a:t>
            </a:r>
          </a:p>
          <a:p>
            <a:pPr lvl="1"/>
            <a:r>
              <a:rPr lang="en-GB" altLang="en-US"/>
              <a:t>Control of irregular menses</a:t>
            </a:r>
          </a:p>
          <a:p>
            <a:pPr lvl="1"/>
            <a:r>
              <a:rPr lang="en-GB" altLang="en-US"/>
              <a:t>Treatment of hirsutism</a:t>
            </a:r>
          </a:p>
          <a:p>
            <a:pPr lvl="1"/>
            <a:r>
              <a:rPr lang="en-GB" altLang="en-US"/>
              <a:t>Management of infertility</a:t>
            </a:r>
          </a:p>
          <a:p>
            <a:r>
              <a:rPr lang="en-GB" altLang="en-US"/>
              <a:t>CHRONIC</a:t>
            </a:r>
          </a:p>
          <a:p>
            <a:pPr lvl="1"/>
            <a:r>
              <a:rPr lang="en-GB" altLang="en-US"/>
              <a:t>Management of insulin resistance syndrome</a:t>
            </a:r>
          </a:p>
          <a:p>
            <a:pPr lvl="1">
              <a:buFont typeface="Arial" panose="020B0604020202020204" pitchFamily="34" charset="0"/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CONTROL OF IRREGULAR MENSES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Weight loss</a:t>
            </a:r>
          </a:p>
          <a:p>
            <a:r>
              <a:rPr lang="en-GB" altLang="en-US"/>
              <a:t>OCP mainstay of treatment</a:t>
            </a:r>
          </a:p>
          <a:p>
            <a:r>
              <a:rPr lang="en-GB" altLang="en-US"/>
              <a:t>Metformin(oral hypoglycemic) induces resumption of normal ovulatory cycles in up to 90% of patients</a:t>
            </a:r>
          </a:p>
          <a:p>
            <a:endParaRPr lang="en-GB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TREATMENT OF HIRSUTISM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MEDICAL</a:t>
            </a:r>
          </a:p>
          <a:p>
            <a:pPr lvl="1"/>
            <a:r>
              <a:rPr lang="en-GB" altLang="en-US"/>
              <a:t>Decrease testosterone production: OCP, metformin, weight loss</a:t>
            </a:r>
          </a:p>
          <a:p>
            <a:pPr lvl="1"/>
            <a:r>
              <a:rPr lang="en-GB" altLang="en-US"/>
              <a:t>Decrease testosterone action: antiandrogens like spironolactone</a:t>
            </a:r>
          </a:p>
          <a:p>
            <a:r>
              <a:rPr lang="en-GB" altLang="en-US"/>
              <a:t>MECHANICAL: Plucking, shaving, electrolysis, laser, thermal destruction, eflornithine hydrochloride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MANAGEMENT OF INFERTILITY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LIFESTYLE MODIFICATION/WEIGHT LOSS</a:t>
            </a:r>
          </a:p>
          <a:p>
            <a:r>
              <a:rPr lang="en-GB" altLang="en-US"/>
              <a:t>CLOMPIPHENE CITRATE</a:t>
            </a:r>
          </a:p>
          <a:p>
            <a:r>
              <a:rPr lang="en-GB" altLang="en-US"/>
              <a:t>GONADOTROPINS</a:t>
            </a:r>
          </a:p>
          <a:p>
            <a:r>
              <a:rPr lang="en-GB" altLang="en-US"/>
              <a:t>ORAL HYPOGLYCEMICS LIKE METFORMIN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MANAGEMENT OF INSULIN RESISTANCE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LIFE STYLE MODIFICATION</a:t>
            </a:r>
          </a:p>
          <a:p>
            <a:r>
              <a:rPr lang="en-GB" altLang="en-US"/>
              <a:t>METFORMIN(NOT WIDELY ACCEPTED)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Wedge resection used to be done but now discarded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LAPARASCOPIC OVARIAN DRILLING: restores ovulation in significant number of women resistant to </a:t>
            </a:r>
            <a:r>
              <a:rPr lang="en-GB" spc="-150" dirty="0" err="1"/>
              <a:t>clomiphene</a:t>
            </a:r>
            <a:r>
              <a:rPr lang="en-GB" spc="-150" dirty="0"/>
              <a:t> citrate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LONG-TERM CONSEQUENCES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ENDOMETRIAL HYPERPLASIA/CANCER</a:t>
            </a:r>
          </a:p>
          <a:p>
            <a:r>
              <a:rPr lang="en-GB" altLang="en-US"/>
              <a:t>TYPE 2 DIABETES MELLITUS</a:t>
            </a:r>
          </a:p>
          <a:p>
            <a:r>
              <a:rPr lang="en-GB" altLang="en-US"/>
              <a:t>CARDIOVASCULAR DISEASES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CLASSIFICATION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eaLnBrk="1" hangingPunct="1"/>
            <a:r>
              <a:rPr lang="en-GB" altLang="en-US"/>
              <a:t>ANATOMIC(CNS, OVARY, UTERUS, OUTFLOW TRACT)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HORMONAL/ENDOCRINOLOGIC(HYPERGONADOTROPHIC HYPOGONADISM, HYPOGONADOTROPHIC HYPOGONADISM,NORMOGONADOTROPHIC HYPOGONADISM</a:t>
            </a:r>
          </a:p>
          <a:p>
            <a:pPr eaLnBrk="1" hangingPunct="1"/>
            <a:r>
              <a:rPr lang="en-GB" altLang="en-US"/>
              <a:t>INHERITED OR ACQUIRED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ANATOMIC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CNS: HYPOTHALAMO-PITUITARY AXIS</a:t>
            </a:r>
          </a:p>
          <a:p>
            <a:pPr eaLnBrk="1" hangingPunct="1"/>
            <a:r>
              <a:rPr lang="en-GB" altLang="en-US"/>
              <a:t>PITUITARY</a:t>
            </a:r>
          </a:p>
          <a:p>
            <a:pPr lvl="1" eaLnBrk="1" hangingPunct="1"/>
            <a:r>
              <a:rPr lang="en-GB" altLang="en-US"/>
              <a:t>Inherited: Pituitary hypoplasia</a:t>
            </a:r>
          </a:p>
          <a:p>
            <a:pPr lvl="1" eaLnBrk="1" hangingPunct="1"/>
            <a:r>
              <a:rPr lang="en-GB" altLang="en-US"/>
              <a:t>Acquired: Tumours(adenoma, prolactinoma, craniopharygioma, metastases etc,), trauma, infarction(Sheehan’s syndrome), radiation, infiltrative disease, drugs(dopamine antagonists and antipsychotics such as chlorpromazine)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HYPOTHALAMIC LESIONS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400675"/>
          </a:xfrm>
        </p:spPr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Hypothalamic(functional) amenorrhea: eating disorders, excessive exercise, stress, chronic illness, such as chronic liver and kidney diseases, TB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Destructive lesions: tumour, radiation, infection, infiltrative disease(</a:t>
            </a:r>
            <a:r>
              <a:rPr lang="en-GB" spc="-150" dirty="0" err="1"/>
              <a:t>eg</a:t>
            </a:r>
            <a:r>
              <a:rPr lang="en-GB" spc="-150" dirty="0"/>
              <a:t> </a:t>
            </a:r>
            <a:r>
              <a:rPr lang="en-GB" spc="-150" dirty="0" err="1"/>
              <a:t>sarcoidosis</a:t>
            </a:r>
            <a:r>
              <a:rPr lang="en-GB" spc="-150" dirty="0"/>
              <a:t>)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Idiopathic </a:t>
            </a:r>
            <a:r>
              <a:rPr lang="en-GB" spc="-150" dirty="0" err="1"/>
              <a:t>hypogonadotropic</a:t>
            </a:r>
            <a:r>
              <a:rPr lang="en-GB" spc="-150" dirty="0"/>
              <a:t> </a:t>
            </a:r>
            <a:r>
              <a:rPr lang="en-GB" spc="-150" dirty="0" err="1"/>
              <a:t>hypogonadism</a:t>
            </a:r>
            <a:endParaRPr lang="en-GB" spc="-150" dirty="0"/>
          </a:p>
          <a:p>
            <a:pPr algn="just">
              <a:buFont typeface="Arial" charset="0"/>
              <a:buChar char="•"/>
              <a:defRPr/>
            </a:pPr>
            <a:r>
              <a:rPr lang="en-GB" spc="-150" dirty="0" err="1"/>
              <a:t>Kallman</a:t>
            </a:r>
            <a:r>
              <a:rPr lang="en-GB" spc="-150" dirty="0"/>
              <a:t>(</a:t>
            </a:r>
            <a:r>
              <a:rPr lang="en-GB" spc="-150" dirty="0" err="1"/>
              <a:t>Olfacto</a:t>
            </a:r>
            <a:r>
              <a:rPr lang="en-GB" spc="-150" dirty="0"/>
              <a:t>-genital) syndrome(</a:t>
            </a:r>
            <a:r>
              <a:rPr lang="en-GB" spc="-150" dirty="0" err="1"/>
              <a:t>anosmia</a:t>
            </a:r>
            <a:r>
              <a:rPr lang="en-GB" spc="-150" dirty="0"/>
              <a:t> + amenorrhea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 err="1"/>
              <a:t>Pseudocyeisis</a:t>
            </a:r>
            <a:r>
              <a:rPr lang="en-GB" spc="-150" dirty="0"/>
              <a:t>(Phantom pregnancy): serious emotional and psychological condition. Patient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572135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GB" spc="-150" dirty="0"/>
              <a:t>Patient believes strongly and unshakeably that she is pregnant (regardless of medical opinion)and manifests symptoms of pregnancy. Some women even develop complications associated with pregnancy like preeclampsia</a:t>
            </a:r>
          </a:p>
          <a:p>
            <a:pPr>
              <a:buFont typeface="Arial" charset="0"/>
              <a:buChar char="•"/>
              <a:defRPr/>
            </a:pPr>
            <a:r>
              <a:rPr lang="en-GB" spc="-150" dirty="0"/>
              <a:t>Hypothalamic and anterior pituitary lesions cause </a:t>
            </a:r>
            <a:r>
              <a:rPr lang="en-GB" spc="-150" dirty="0" err="1"/>
              <a:t>hypogonadotropic</a:t>
            </a:r>
            <a:r>
              <a:rPr lang="en-GB" spc="-150" dirty="0"/>
              <a:t> </a:t>
            </a:r>
            <a:r>
              <a:rPr lang="en-GB" spc="-150" dirty="0" err="1"/>
              <a:t>hypogonadism</a:t>
            </a:r>
            <a:endParaRPr lang="en-GB" spc="-150" dirty="0"/>
          </a:p>
          <a:p>
            <a:pPr>
              <a:buFont typeface="Arial" charset="0"/>
              <a:buChar char="•"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OVARIAN</a:t>
            </a:r>
            <a:br>
              <a:rPr lang="en-GB" altLang="en-US"/>
            </a:b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Primary dysfunction is at the ovarian level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Described as hyper-</a:t>
            </a:r>
            <a:r>
              <a:rPr lang="en-GB" spc="-150" dirty="0" err="1"/>
              <a:t>gonadotrophic</a:t>
            </a:r>
            <a:r>
              <a:rPr lang="en-GB" spc="-150" dirty="0"/>
              <a:t> </a:t>
            </a:r>
            <a:r>
              <a:rPr lang="en-GB" spc="-150" dirty="0" err="1"/>
              <a:t>hypogonadism</a:t>
            </a:r>
            <a:r>
              <a:rPr lang="en-GB" spc="-150" dirty="0"/>
              <a:t> or premature ovarian failure (loss of </a:t>
            </a:r>
            <a:r>
              <a:rPr lang="en-GB" spc="-150" dirty="0" err="1"/>
              <a:t>ooccytes</a:t>
            </a:r>
            <a:r>
              <a:rPr lang="en-GB" spc="-150" dirty="0"/>
              <a:t> and the surrounding support cells prior to age 40yrs  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Diagnosis determined by 2 serum levels of FSH greater than 40IU/L  taken at least 1 month apart</a:t>
            </a:r>
          </a:p>
          <a:p>
            <a:pPr algn="just">
              <a:buFont typeface="Arial" charset="0"/>
              <a:buChar char="•"/>
              <a:defRPr/>
            </a:pPr>
            <a:r>
              <a:rPr lang="en-GB" spc="-150" dirty="0"/>
              <a:t>Aetiology not known in most cases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1907</Words>
  <Application>Microsoft Office PowerPoint</Application>
  <PresentationFormat>On-screen Show (4:3)</PresentationFormat>
  <Paragraphs>221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Arial</vt:lpstr>
      <vt:lpstr>Calibri</vt:lpstr>
      <vt:lpstr>Office Theme</vt:lpstr>
      <vt:lpstr>AMENORRHEA AND POLYCYSTIC OVARY SYNDROME</vt:lpstr>
      <vt:lpstr>DEFINITION</vt:lpstr>
      <vt:lpstr>CLASSIFICATION</vt:lpstr>
      <vt:lpstr>CAUSES</vt:lpstr>
      <vt:lpstr>CLASSIFICATION</vt:lpstr>
      <vt:lpstr>ANATOMIC</vt:lpstr>
      <vt:lpstr>HYPOTHALAMIC LESIONS</vt:lpstr>
      <vt:lpstr>PowerPoint Presentation</vt:lpstr>
      <vt:lpstr>OVARIAN </vt:lpstr>
      <vt:lpstr>CAUSES</vt:lpstr>
      <vt:lpstr>PowerPoint Presentation</vt:lpstr>
      <vt:lpstr>PowerPoint Presentation</vt:lpstr>
      <vt:lpstr>PowerPoint Presentation</vt:lpstr>
      <vt:lpstr>ACQUIRED ABNORMALITIES</vt:lpstr>
      <vt:lpstr>UTERINE</vt:lpstr>
      <vt:lpstr>OUTFLOW TRACT OBSTRUCTION</vt:lpstr>
      <vt:lpstr>PowerPoint Presentation</vt:lpstr>
      <vt:lpstr>OTHERS</vt:lpstr>
      <vt:lpstr>PowerPoint Presentation</vt:lpstr>
      <vt:lpstr>MANAGEMENT</vt:lpstr>
      <vt:lpstr>EXAMINATION</vt:lpstr>
      <vt:lpstr>INVESTIGATIONS</vt:lpstr>
      <vt:lpstr>PowerPoint Presentation</vt:lpstr>
      <vt:lpstr>TREATMENT </vt:lpstr>
      <vt:lpstr>POLYCYSTIC OVARY SYNDROME</vt:lpstr>
      <vt:lpstr>DIAGNOSIS</vt:lpstr>
      <vt:lpstr>PowerPoint Presentation</vt:lpstr>
      <vt:lpstr>AETIOLOGY</vt:lpstr>
      <vt:lpstr>PowerPoint Presentation</vt:lpstr>
      <vt:lpstr>PATHOPHYSIOLOGY</vt:lpstr>
      <vt:lpstr>PowerPoint Presentation</vt:lpstr>
      <vt:lpstr>PowerPoint Presentation</vt:lpstr>
      <vt:lpstr>SIGNS AND SYMPTOMS</vt:lpstr>
      <vt:lpstr>PowerPoint Presentation</vt:lpstr>
      <vt:lpstr>PowerPoint Presentation</vt:lpstr>
      <vt:lpstr>DIFFERENTIAL DIAGNOSIS</vt:lpstr>
      <vt:lpstr>MANAGEMENT</vt:lpstr>
      <vt:lpstr>INVESTIGATIONS</vt:lpstr>
      <vt:lpstr>TREATMENT</vt:lpstr>
      <vt:lpstr>MEDICAL</vt:lpstr>
      <vt:lpstr>CONTROL OF IRREGULAR MENSES</vt:lpstr>
      <vt:lpstr>TREATMENT OF HIRSUTISM</vt:lpstr>
      <vt:lpstr>MANAGEMENT OF INFERTILITY</vt:lpstr>
      <vt:lpstr>MANAGEMENT OF INSULIN RESISTANCE</vt:lpstr>
      <vt:lpstr>SURGERY</vt:lpstr>
      <vt:lpstr>LONG-TERM CONSEQUENCES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AMENORRHEA AND POLYCYSTIC OVARY SYNDROME</dc:title>
  <dc:creator>babsoct</dc:creator>
  <cp:lastModifiedBy>Chubiyojo</cp:lastModifiedBy>
  <cp:revision>98</cp:revision>
  <dcterms:created xsi:type="dcterms:W3CDTF">2015-08-29T20:01:38Z</dcterms:created>
  <dcterms:modified xsi:type="dcterms:W3CDTF">2018-02-16T01:51:41Z</dcterms:modified>
</cp:coreProperties>
</file>