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23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0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0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9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6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8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8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7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5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D39B-4222-47F9-955B-3FB24D385513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DD31-6C2D-4A45-9DD0-D8A170B5C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9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APPLICATION OF CYTOLOGY TO OBSTETRICS AND GYNAECOLOGY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</a:t>
            </a:r>
          </a:p>
          <a:p>
            <a:r>
              <a:rPr lang="en-GB" dirty="0" smtClean="0"/>
              <a:t>DR O.E ADEWARA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5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7473" y="253187"/>
            <a:ext cx="2456059" cy="326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Clinical Examination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717473" y="1101047"/>
            <a:ext cx="2456059" cy="354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Cervical Smear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438686" y="2631491"/>
            <a:ext cx="1065141" cy="343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Normal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812956" y="1714939"/>
            <a:ext cx="1631808" cy="319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Unsatisfactory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214417" y="1751428"/>
            <a:ext cx="1232569" cy="3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Abnormal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501721" y="3438561"/>
            <a:ext cx="2831689" cy="319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Repeat as early as possible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790453" y="3423536"/>
            <a:ext cx="2831689" cy="319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Repeat as early after 3 years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3328" y="2766715"/>
            <a:ext cx="1232569" cy="3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Mild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673765" y="2764573"/>
            <a:ext cx="1232569" cy="3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Moderate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204202" y="2775300"/>
            <a:ext cx="1232569" cy="3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Severe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66938" y="4000934"/>
            <a:ext cx="1232569" cy="686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Repeat in 6 Months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268597" y="4557976"/>
            <a:ext cx="2333713" cy="418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Biopsy/ Schiller’s test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597687" y="4233998"/>
            <a:ext cx="1338237" cy="3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Colposcopy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49556" y="5396247"/>
            <a:ext cx="1338237" cy="291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Abnormal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81020" y="5363953"/>
            <a:ext cx="1338237" cy="3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Normal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2714834" y="6162394"/>
            <a:ext cx="2002639" cy="34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Biopsy/ Treatment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68733" y="6160257"/>
            <a:ext cx="1988102" cy="341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Follow-up 2 yearly</a:t>
            </a:r>
            <a:endParaRPr lang="en-GB" dirty="0"/>
          </a:p>
        </p:txBody>
      </p:sp>
      <p:cxnSp>
        <p:nvCxnSpPr>
          <p:cNvPr id="24" name="Straight Connector 23"/>
          <p:cNvCxnSpPr>
            <a:stCxn id="18" idx="2"/>
            <a:endCxn id="18" idx="2"/>
          </p:cNvCxnSpPr>
          <p:nvPr/>
        </p:nvCxnSpPr>
        <p:spPr>
          <a:xfrm>
            <a:off x="2266806" y="45560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>
            <a:off x="5945502" y="708338"/>
            <a:ext cx="1" cy="39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</p:cNvCxnSpPr>
          <p:nvPr/>
        </p:nvCxnSpPr>
        <p:spPr>
          <a:xfrm flipV="1">
            <a:off x="2446986" y="1874900"/>
            <a:ext cx="6365970" cy="37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7" idx="0"/>
          </p:cNvCxnSpPr>
          <p:nvPr/>
        </p:nvCxnSpPr>
        <p:spPr>
          <a:xfrm>
            <a:off x="5945503" y="1455313"/>
            <a:ext cx="25754" cy="117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>
            <a:off x="9628860" y="2034861"/>
            <a:ext cx="0" cy="138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</p:cNvCxnSpPr>
          <p:nvPr/>
        </p:nvCxnSpPr>
        <p:spPr>
          <a:xfrm flipH="1">
            <a:off x="5971256" y="2975025"/>
            <a:ext cx="1" cy="44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59612" y="2421228"/>
            <a:ext cx="3060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2" idx="0"/>
          </p:cNvCxnSpPr>
          <p:nvPr/>
        </p:nvCxnSpPr>
        <p:spPr>
          <a:xfrm>
            <a:off x="759612" y="2446986"/>
            <a:ext cx="1" cy="31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4" idx="0"/>
          </p:cNvCxnSpPr>
          <p:nvPr/>
        </p:nvCxnSpPr>
        <p:spPr>
          <a:xfrm>
            <a:off x="3820486" y="2433036"/>
            <a:ext cx="1" cy="3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2"/>
          </p:cNvCxnSpPr>
          <p:nvPr/>
        </p:nvCxnSpPr>
        <p:spPr>
          <a:xfrm flipH="1">
            <a:off x="1830701" y="2073498"/>
            <a:ext cx="1" cy="35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290049" y="2421228"/>
            <a:ext cx="1" cy="3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2"/>
            <a:endCxn id="15" idx="0"/>
          </p:cNvCxnSpPr>
          <p:nvPr/>
        </p:nvCxnSpPr>
        <p:spPr>
          <a:xfrm>
            <a:off x="759613" y="3088785"/>
            <a:ext cx="23610" cy="9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290049" y="3449270"/>
            <a:ext cx="177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290049" y="3199280"/>
            <a:ext cx="0" cy="2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069724" y="3097370"/>
            <a:ext cx="0" cy="34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90049" y="4022502"/>
            <a:ext cx="177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179886" y="3449270"/>
            <a:ext cx="0" cy="55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69724" y="4022502"/>
            <a:ext cx="0" cy="53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8" idx="0"/>
          </p:cNvCxnSpPr>
          <p:nvPr/>
        </p:nvCxnSpPr>
        <p:spPr>
          <a:xfrm flipH="1">
            <a:off x="2266806" y="4022502"/>
            <a:ext cx="23243" cy="21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214417" y="4976395"/>
            <a:ext cx="1721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14417" y="4976395"/>
            <a:ext cx="0" cy="38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935924" y="4976395"/>
            <a:ext cx="0" cy="41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019257" y="4556068"/>
            <a:ext cx="0" cy="42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214417" y="5686023"/>
            <a:ext cx="0" cy="47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477296" y="5686023"/>
            <a:ext cx="0" cy="47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91730" y="6027313"/>
            <a:ext cx="229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FLOWCHART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52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CYTOLOGY: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THE BRANCH OF LIFE SCIENCE THAT DEALS WITH THE STRUCTURE , FUNCTIONING AND THE CHEMISTRY OF CELLS.</a:t>
            </a:r>
          </a:p>
          <a:p>
            <a:r>
              <a:rPr lang="en-GB" dirty="0" smtClean="0"/>
              <a:t>A CELL IS DEFINED AS THE SMALLEST STRUCTURAL AND FUNCTIONING UNIT OF AN ORGANISM.</a:t>
            </a:r>
          </a:p>
          <a:p>
            <a:r>
              <a:rPr lang="en-GB" dirty="0" smtClean="0"/>
              <a:t>A TISSUE IS A GROUP OF CELLS THAT PERFORM A COMMON FUNCTION AND HAS A SIMILAR ORIGIN.</a:t>
            </a:r>
          </a:p>
          <a:p>
            <a:r>
              <a:rPr lang="en-GB" dirty="0" smtClean="0"/>
              <a:t>ORGAN- COMPOSED  OF VARIOUS TISSUES TO DO THE FUNCTIONS EFFECTIVELY.</a:t>
            </a:r>
          </a:p>
          <a:p>
            <a:r>
              <a:rPr lang="en-GB" dirty="0" smtClean="0"/>
              <a:t>ORGAN SYSTEM- A COLLECTION OF ORGANS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87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DEFINED AS THE STUDY OF MICROSCOPIC ANATOMY OF CELLS AND TISSUES OF LIVING ORGANISMS.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48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		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MAINLY USED FOR SCREENING AND DIAGNOSTIC PURPOSES</a:t>
            </a:r>
            <a:endParaRPr lang="en-GB" dirty="0"/>
          </a:p>
          <a:p>
            <a:r>
              <a:rPr lang="en-GB" dirty="0" smtClean="0"/>
              <a:t>IT IS DONE AS A ROUTINE PROTOCOL IN EVERY WOMAN IN OBSTETRICS AND GYNAECOLOGY CLINICS IN DEVELOPED COUNTRIES BUT IS STILL SELECTIVE IN DEVELOPING COUNTRIES</a:t>
            </a:r>
          </a:p>
        </p:txBody>
      </p:sp>
    </p:spTree>
    <p:extLst>
      <p:ext uri="{BB962C8B-B14F-4D97-AF65-F5344CB8AC3E}">
        <p14:creationId xmlns:p14="http://schemas.microsoft.com/office/powerpoint/2010/main" val="10403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	BASIC INDICATIONS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SCREENING FOR CERVICAL LESIONS ESPECIALLY PREMALIGNANT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SCREENING FOR VAGINAL LESIONS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SCREENING  FOR HORMONAL CHANGES IN CELLS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DIAGNOSIS OF MALIGNANT LESIONS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	CERVICAL CYTOLOGY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BASIC CLASSIFICATION EXIST</a:t>
            </a:r>
          </a:p>
          <a:p>
            <a:pPr lvl="1"/>
            <a:r>
              <a:rPr lang="en-GB" dirty="0" smtClean="0"/>
              <a:t>BRITISH SOCIETY FOR CERVICAL CYTOLOGY (1986)</a:t>
            </a:r>
          </a:p>
          <a:p>
            <a:pPr lvl="1"/>
            <a:r>
              <a:rPr lang="en-GB" dirty="0" smtClean="0"/>
              <a:t>BETHESDA REPORTING SYSTEM IN NORTH AMERICA (1989)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9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BETHESDA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CONSISTS OF THE FOLLOWING</a:t>
            </a:r>
          </a:p>
          <a:p>
            <a:pPr lvl="1"/>
            <a:r>
              <a:rPr lang="en-GB" sz="2800" dirty="0" smtClean="0"/>
              <a:t>STATEMENT OF ADEQUACY</a:t>
            </a:r>
          </a:p>
          <a:p>
            <a:pPr lvl="1"/>
            <a:r>
              <a:rPr lang="en-GB" sz="2800" dirty="0" smtClean="0"/>
              <a:t>GENERAL CATEGORISATION (NORMAL VERSUS OTHERS)</a:t>
            </a:r>
          </a:p>
          <a:p>
            <a:pPr lvl="1"/>
            <a:r>
              <a:rPr lang="en-GB" sz="2800" dirty="0" smtClean="0"/>
              <a:t>DESCRIPTIVE DIAGNOSES (INFECTION,MISCELLANEOUS)</a:t>
            </a:r>
          </a:p>
          <a:p>
            <a:pPr lvl="1"/>
            <a:r>
              <a:rPr lang="en-GB" sz="2800" dirty="0" smtClean="0"/>
              <a:t>EPITHELIAL ABNORMALITIES AND GLANDULAR CELLS</a:t>
            </a:r>
          </a:p>
          <a:p>
            <a:pPr lvl="1"/>
            <a:r>
              <a:rPr lang="en-GB" sz="2800" dirty="0" smtClean="0"/>
              <a:t>INTRODUCED SIL(ENCOMPASSING CIN I-III)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23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ACOG Recommendation for PAP Smear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Cytology should begin at age 18years or at any age in sexually active women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High risk patients should be screened annually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Low risk patients should be screened every 3-5years after two successive annual negative smears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Diethylstilbestrol</a:t>
            </a:r>
            <a:r>
              <a:rPr lang="en-GB" dirty="0" smtClean="0"/>
              <a:t> exposed patients screening should begin at menarche or at age 14, or at onset of symptoms, then at 6-12 months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Following hysterectomy vaginal smear should be done at every 3-5years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7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Following therapy for pre-invasive </a:t>
            </a:r>
            <a:r>
              <a:rPr lang="en-GB" dirty="0" smtClean="0"/>
              <a:t>lesions, screening </a:t>
            </a:r>
            <a:r>
              <a:rPr lang="en-GB" dirty="0" smtClean="0"/>
              <a:t>should be done every  3months for 2years, thereafter every 6months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87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338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APPLICATION OF CYTOLOGY TO OBSTETRICS AND GYNAECOLOGY</vt:lpstr>
      <vt:lpstr>CYTOLOGY:</vt:lpstr>
      <vt:lpstr>HISTOLOGY</vt:lpstr>
      <vt:lpstr>    APPLICATION</vt:lpstr>
      <vt:lpstr>   BASIC INDICATIONS</vt:lpstr>
      <vt:lpstr>   CERVICAL CYTOLOGY</vt:lpstr>
      <vt:lpstr>BETHESDA CLASSIFICATION</vt:lpstr>
      <vt:lpstr>ACOG Recommendation for PAP Smear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CYTOLOGY TO OBSTETRICS AND GYNAECOLOGY</dc:title>
  <dc:creator>Dr Adewara</dc:creator>
  <cp:lastModifiedBy>1p</cp:lastModifiedBy>
  <cp:revision>21</cp:revision>
  <dcterms:created xsi:type="dcterms:W3CDTF">2017-01-09T09:12:10Z</dcterms:created>
  <dcterms:modified xsi:type="dcterms:W3CDTF">2018-02-27T04:18:51Z</dcterms:modified>
</cp:coreProperties>
</file>