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7" r:id="rId7"/>
    <p:sldId id="259" r:id="rId8"/>
    <p:sldId id="260" r:id="rId9"/>
    <p:sldId id="261" r:id="rId10"/>
    <p:sldId id="262"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7" d="100"/>
          <a:sy n="57" d="100"/>
        </p:scale>
        <p:origin x="-8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5EB24D-3BD9-42B1-9B63-5B0B2125631F}" type="datetimeFigureOut">
              <a:rPr lang="en-US" smtClean="0"/>
              <a:pPr/>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EB24D-3BD9-42B1-9B63-5B0B2125631F}" type="datetimeFigureOut">
              <a:rPr lang="en-US" smtClean="0"/>
              <a:pPr/>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EB24D-3BD9-42B1-9B63-5B0B2125631F}" type="datetimeFigureOut">
              <a:rPr lang="en-US" smtClean="0"/>
              <a:pPr/>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EB24D-3BD9-42B1-9B63-5B0B2125631F}" type="datetimeFigureOut">
              <a:rPr lang="en-US" smtClean="0"/>
              <a:pPr/>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5EB24D-3BD9-42B1-9B63-5B0B2125631F}" type="datetimeFigureOut">
              <a:rPr lang="en-US" smtClean="0"/>
              <a:pPr/>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5EB24D-3BD9-42B1-9B63-5B0B2125631F}" type="datetimeFigureOut">
              <a:rPr lang="en-US" smtClean="0"/>
              <a:pPr/>
              <a:t>23-Jul-15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5EB24D-3BD9-42B1-9B63-5B0B2125631F}" type="datetimeFigureOut">
              <a:rPr lang="en-US" smtClean="0"/>
              <a:pPr/>
              <a:t>23-Jul-15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5EB24D-3BD9-42B1-9B63-5B0B2125631F}" type="datetimeFigureOut">
              <a:rPr lang="en-US" smtClean="0"/>
              <a:pPr/>
              <a:t>23-Jul-15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EB24D-3BD9-42B1-9B63-5B0B2125631F}" type="datetimeFigureOut">
              <a:rPr lang="en-US" smtClean="0"/>
              <a:pPr/>
              <a:t>23-Jul-15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5EB24D-3BD9-42B1-9B63-5B0B2125631F}" type="datetimeFigureOut">
              <a:rPr lang="en-US" smtClean="0"/>
              <a:pPr/>
              <a:t>23-Jul-15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5EB24D-3BD9-42B1-9B63-5B0B2125631F}" type="datetimeFigureOut">
              <a:rPr lang="en-US" smtClean="0"/>
              <a:pPr/>
              <a:t>23-Jul-15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C46AB9-D438-4DFC-9C6A-A221EBF84F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EB24D-3BD9-42B1-9B63-5B0B2125631F}" type="datetimeFigureOut">
              <a:rPr lang="en-US" smtClean="0"/>
              <a:pPr/>
              <a:t>23-Jul-15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46AB9-D438-4DFC-9C6A-A221EBF84F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BIRTH  TRAUMA</a:t>
            </a:r>
            <a:endParaRPr lang="en-US" dirty="0"/>
          </a:p>
        </p:txBody>
      </p:sp>
      <p:sp>
        <p:nvSpPr>
          <p:cNvPr id="3" name="Subtitle 2"/>
          <p:cNvSpPr>
            <a:spLocks noGrp="1"/>
          </p:cNvSpPr>
          <p:nvPr>
            <p:ph type="subTitle" idx="1"/>
          </p:nvPr>
        </p:nvSpPr>
        <p:spPr/>
        <p:txBody>
          <a:bodyPr/>
          <a:lstStyle/>
          <a:p>
            <a:r>
              <a:rPr lang="en-US" dirty="0" smtClean="0"/>
              <a:t>DR ADEBARA</a:t>
            </a:r>
          </a:p>
          <a:p>
            <a:r>
              <a:rPr lang="en-US" dirty="0" smtClean="0"/>
              <a:t>NICU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Peripheral nerve injury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Facial nerve palsy results from pressure over the facial nerve in </a:t>
            </a:r>
            <a:r>
              <a:rPr lang="en-US" dirty="0" err="1" smtClean="0"/>
              <a:t>utero</a:t>
            </a:r>
            <a:r>
              <a:rPr lang="en-US" dirty="0" smtClean="0"/>
              <a:t>, from efforts during labour, or the use of forceps during delivery.</a:t>
            </a:r>
          </a:p>
          <a:p>
            <a:r>
              <a:rPr lang="en-US" dirty="0" smtClean="0"/>
              <a:t>Paralysis is flaccid and when complete, involves the entire side of the face including the forehead.</a:t>
            </a:r>
          </a:p>
          <a:p>
            <a:r>
              <a:rPr lang="en-US" dirty="0" smtClean="0"/>
              <a:t>When the child cries, there is movement only on the non-affected side and the mouth is drawn to the non-affected side. On the affected side, the forehead is smooth, the eyelid cannot close, absent  </a:t>
            </a:r>
            <a:r>
              <a:rPr lang="en-US" dirty="0" err="1" smtClean="0"/>
              <a:t>nasolabial</a:t>
            </a:r>
            <a:r>
              <a:rPr lang="en-US" dirty="0" smtClean="0"/>
              <a:t> fold with drooping of the corner of the mouth.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Visceral injuries</a:t>
            </a:r>
            <a:endParaRPr lang="en-US" dirty="0"/>
          </a:p>
        </p:txBody>
      </p:sp>
      <p:sp>
        <p:nvSpPr>
          <p:cNvPr id="3" name="Content Placeholder 2"/>
          <p:cNvSpPr>
            <a:spLocks noGrp="1"/>
          </p:cNvSpPr>
          <p:nvPr>
            <p:ph idx="1"/>
          </p:nvPr>
        </p:nvSpPr>
        <p:spPr/>
        <p:txBody>
          <a:bodyPr>
            <a:normAutofit fontScale="92500"/>
          </a:bodyPr>
          <a:lstStyle/>
          <a:p>
            <a:r>
              <a:rPr lang="en-US" dirty="0" smtClean="0"/>
              <a:t>Liver: damage during breech deliveries. LGA, prematurity, perinatal asphyxia may contribute. Mass on the right upper quadrant may be felt. Nonspecific signs related to loss of blood include poor feeding, jaundice, pallor, </a:t>
            </a:r>
            <a:r>
              <a:rPr lang="en-US" dirty="0" err="1" smtClean="0"/>
              <a:t>tachypnoea</a:t>
            </a:r>
            <a:r>
              <a:rPr lang="en-US" dirty="0" smtClean="0"/>
              <a:t>, tachycardia. Shock and death may occur if </a:t>
            </a:r>
            <a:r>
              <a:rPr lang="en-US" dirty="0" err="1" smtClean="0"/>
              <a:t>haematoma</a:t>
            </a:r>
            <a:r>
              <a:rPr lang="en-US" dirty="0" smtClean="0"/>
              <a:t> breaks through the capsule. </a:t>
            </a:r>
          </a:p>
          <a:p>
            <a:r>
              <a:rPr lang="en-US" dirty="0" smtClean="0"/>
              <a:t>Diagnosis is by USS and prompt supportive therapy. Surgical repair may be required.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Visceral injuries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Splenic</a:t>
            </a:r>
            <a:r>
              <a:rPr lang="en-US" dirty="0" smtClean="0"/>
              <a:t> rupture: may occur alone or in combination with hepatic rupture. </a:t>
            </a:r>
          </a:p>
          <a:p>
            <a:r>
              <a:rPr lang="en-US" dirty="0" smtClean="0"/>
              <a:t>Adrenal </a:t>
            </a:r>
            <a:r>
              <a:rPr lang="en-US" dirty="0" err="1" smtClean="0"/>
              <a:t>haemorrhage</a:t>
            </a:r>
            <a:r>
              <a:rPr lang="en-US" dirty="0" smtClean="0"/>
              <a:t>: seen in breech delivery, in LGA babies or infants of diabetic mothers. It may be due to trauma, overwhelming infections, anoxia  or severe stress. Symptoms are profound shock and cyanosis, mass in the flank with overlying skin discoloration and jaundice.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 trauma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Nature of the trauma can either be  mechanical or neurologic injuries. </a:t>
            </a:r>
          </a:p>
          <a:p>
            <a:r>
              <a:rPr lang="en-US" dirty="0" smtClean="0"/>
              <a:t>Birth fractures most commonly involve the clavicle with or without humeral fracture or brachial plexus injury. Usually, difficult to diagnose as the infant may be asymptomatic. Treatment is usually reassurance.</a:t>
            </a:r>
          </a:p>
          <a:p>
            <a:r>
              <a:rPr lang="en-US" dirty="0" smtClean="0"/>
              <a:t>Humeral fractures can be as a result of LGA babies </a:t>
            </a:r>
            <a:r>
              <a:rPr lang="en-US" dirty="0" err="1" smtClean="0"/>
              <a:t>midforceps</a:t>
            </a:r>
            <a:r>
              <a:rPr lang="en-US" dirty="0" smtClean="0"/>
              <a:t> delivery, inexperience of the obstetrician. There is absence of Moro reflex.</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Birth trauma</a:t>
            </a:r>
            <a:endParaRPr lang="en-US" dirty="0"/>
          </a:p>
        </p:txBody>
      </p:sp>
      <p:sp>
        <p:nvSpPr>
          <p:cNvPr id="3" name="Content Placeholder 2"/>
          <p:cNvSpPr>
            <a:spLocks noGrp="1"/>
          </p:cNvSpPr>
          <p:nvPr>
            <p:ph idx="1"/>
          </p:nvPr>
        </p:nvSpPr>
        <p:spPr/>
        <p:txBody>
          <a:bodyPr/>
          <a:lstStyle/>
          <a:p>
            <a:r>
              <a:rPr lang="en-US" dirty="0" smtClean="0"/>
              <a:t>X-ray of the affected limb</a:t>
            </a:r>
          </a:p>
          <a:p>
            <a:r>
              <a:rPr lang="en-US" dirty="0" smtClean="0"/>
              <a:t>Treatment is my immobilization of the affected limb.</a:t>
            </a:r>
          </a:p>
          <a:p>
            <a:r>
              <a:rPr lang="en-US" dirty="0" smtClean="0"/>
              <a:t>Risk factors for femoral fractures include twin gestation, breech presentation, prematurity. Treatment is by immobilization.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CAPUT SUCCEDANEUM</a:t>
            </a:r>
            <a:endParaRPr lang="en-US" dirty="0"/>
          </a:p>
        </p:txBody>
      </p:sp>
      <p:sp>
        <p:nvSpPr>
          <p:cNvPr id="3" name="Content Placeholder 2"/>
          <p:cNvSpPr>
            <a:spLocks noGrp="1"/>
          </p:cNvSpPr>
          <p:nvPr>
            <p:ph idx="1"/>
          </p:nvPr>
        </p:nvSpPr>
        <p:spPr/>
        <p:txBody>
          <a:bodyPr>
            <a:normAutofit lnSpcReduction="10000"/>
          </a:bodyPr>
          <a:lstStyle/>
          <a:p>
            <a:r>
              <a:rPr lang="en-US" dirty="0" smtClean="0"/>
              <a:t>Diffuse </a:t>
            </a:r>
            <a:r>
              <a:rPr lang="en-US" dirty="0" err="1" smtClean="0"/>
              <a:t>oedematous</a:t>
            </a:r>
            <a:r>
              <a:rPr lang="en-US" dirty="0" smtClean="0"/>
              <a:t> swelling of the scalp caused by pressure during delivery that results in fluid accumulation external to the </a:t>
            </a:r>
            <a:r>
              <a:rPr lang="en-US" dirty="0" err="1" smtClean="0"/>
              <a:t>periosteum</a:t>
            </a:r>
            <a:r>
              <a:rPr lang="en-US" dirty="0" smtClean="0"/>
              <a:t>. </a:t>
            </a:r>
          </a:p>
          <a:p>
            <a:r>
              <a:rPr lang="en-US" dirty="0" smtClean="0"/>
              <a:t>It has diffuse edges and it is NOT limited to the suture lines</a:t>
            </a:r>
          </a:p>
          <a:p>
            <a:r>
              <a:rPr lang="en-US" dirty="0" smtClean="0"/>
              <a:t>It usually is present at birth and resolves over several days.</a:t>
            </a:r>
          </a:p>
          <a:p>
            <a:r>
              <a:rPr lang="en-US" dirty="0" smtClean="0"/>
              <a:t>Treatment is largely supportive.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CEPHALHAEMATOMA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is caused by </a:t>
            </a:r>
            <a:r>
              <a:rPr lang="en-US" dirty="0" err="1" smtClean="0"/>
              <a:t>haemorrhage</a:t>
            </a:r>
            <a:r>
              <a:rPr lang="en-US" dirty="0" smtClean="0"/>
              <a:t> under the </a:t>
            </a:r>
            <a:r>
              <a:rPr lang="en-US" dirty="0" err="1" smtClean="0"/>
              <a:t>periosteum</a:t>
            </a:r>
            <a:r>
              <a:rPr lang="en-US" dirty="0" smtClean="0"/>
              <a:t> .</a:t>
            </a:r>
          </a:p>
          <a:p>
            <a:r>
              <a:rPr lang="en-US" dirty="0" smtClean="0"/>
              <a:t>It forms a firm distinct swelling laterally that does not cross the suture lines.</a:t>
            </a:r>
          </a:p>
          <a:p>
            <a:r>
              <a:rPr lang="en-US" dirty="0" smtClean="0"/>
              <a:t>It may not appear until several hours after birth and it often increases in size over the first 12-24 hours, it remains palpable over the next 2-3weeks during which time it develop a calcified  rim.</a:t>
            </a:r>
          </a:p>
          <a:p>
            <a:r>
              <a:rPr lang="en-US" dirty="0" smtClean="0"/>
              <a:t>Complications include neonatal jaundice and skull fractures.</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SUBGALEAL HAEMORRHAGE</a:t>
            </a:r>
            <a:endParaRPr lang="en-US" dirty="0"/>
          </a:p>
        </p:txBody>
      </p:sp>
      <p:sp>
        <p:nvSpPr>
          <p:cNvPr id="3" name="Content Placeholder 2"/>
          <p:cNvSpPr>
            <a:spLocks noGrp="1"/>
          </p:cNvSpPr>
          <p:nvPr>
            <p:ph idx="1"/>
          </p:nvPr>
        </p:nvSpPr>
        <p:spPr/>
        <p:txBody>
          <a:bodyPr/>
          <a:lstStyle/>
          <a:p>
            <a:r>
              <a:rPr lang="en-US" dirty="0" smtClean="0"/>
              <a:t>Here , the bleeding is nor confined by the </a:t>
            </a:r>
            <a:r>
              <a:rPr lang="en-US" dirty="0" err="1" smtClean="0"/>
              <a:t>periosteum</a:t>
            </a:r>
            <a:r>
              <a:rPr lang="en-US" dirty="0" smtClean="0"/>
              <a:t> and blood loss may be massive. Depending on the volume of blood that has accumulated, it can be palpated as a firm or fluctuant mass with poorly defined edges that may extend to the neck or forehead.</a:t>
            </a:r>
          </a:p>
          <a:p>
            <a:r>
              <a:rPr lang="en-US" dirty="0" smtClean="0"/>
              <a:t>They are usually life threatening.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Brachial plexus injury</a:t>
            </a:r>
            <a:endParaRPr lang="en-US" dirty="0"/>
          </a:p>
        </p:txBody>
      </p:sp>
      <p:sp>
        <p:nvSpPr>
          <p:cNvPr id="3" name="Content Placeholder 2"/>
          <p:cNvSpPr>
            <a:spLocks noGrp="1"/>
          </p:cNvSpPr>
          <p:nvPr>
            <p:ph idx="1"/>
          </p:nvPr>
        </p:nvSpPr>
        <p:spPr/>
        <p:txBody>
          <a:bodyPr>
            <a:normAutofit lnSpcReduction="10000"/>
          </a:bodyPr>
          <a:lstStyle/>
          <a:p>
            <a:r>
              <a:rPr lang="en-US" dirty="0" err="1" smtClean="0"/>
              <a:t>Erb-Duchenne</a:t>
            </a:r>
            <a:r>
              <a:rPr lang="en-US" dirty="0" smtClean="0"/>
              <a:t> paralysis: injury limited to the 5</a:t>
            </a:r>
            <a:r>
              <a:rPr lang="en-US" baseline="30000" dirty="0" smtClean="0"/>
              <a:t>th</a:t>
            </a:r>
            <a:r>
              <a:rPr lang="en-US" dirty="0" smtClean="0"/>
              <a:t> and 6</a:t>
            </a:r>
            <a:r>
              <a:rPr lang="en-US" baseline="30000" dirty="0" smtClean="0"/>
              <a:t>th</a:t>
            </a:r>
            <a:r>
              <a:rPr lang="en-US" dirty="0" smtClean="0"/>
              <a:t> cervical nerves. The infant loses power to abduct the arm, to rotate the arm externally and to </a:t>
            </a:r>
            <a:r>
              <a:rPr lang="en-US" dirty="0" err="1" smtClean="0"/>
              <a:t>supinate</a:t>
            </a:r>
            <a:r>
              <a:rPr lang="en-US" dirty="0" smtClean="0"/>
              <a:t> the forearm. Characteristic position is adduction and internal rotation of the arm with </a:t>
            </a:r>
            <a:r>
              <a:rPr lang="en-US" dirty="0" err="1" smtClean="0"/>
              <a:t>pronation</a:t>
            </a:r>
            <a:r>
              <a:rPr lang="en-US" dirty="0" smtClean="0"/>
              <a:t> of the forearm. Moro reflex and biceps reflex are absent on the affected side but the power of extension of the forearm and hand grasp are  retained.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Brachial plexus injury</a:t>
            </a:r>
            <a:endParaRPr lang="en-US" dirty="0"/>
          </a:p>
        </p:txBody>
      </p:sp>
      <p:sp>
        <p:nvSpPr>
          <p:cNvPr id="3" name="Content Placeholder 2"/>
          <p:cNvSpPr>
            <a:spLocks noGrp="1"/>
          </p:cNvSpPr>
          <p:nvPr>
            <p:ph idx="1"/>
          </p:nvPr>
        </p:nvSpPr>
        <p:spPr/>
        <p:txBody>
          <a:bodyPr>
            <a:normAutofit lnSpcReduction="10000"/>
          </a:bodyPr>
          <a:lstStyle/>
          <a:p>
            <a:r>
              <a:rPr lang="en-US" dirty="0" err="1" smtClean="0"/>
              <a:t>Klumpke’s</a:t>
            </a:r>
            <a:r>
              <a:rPr lang="en-US" dirty="0" smtClean="0"/>
              <a:t> paralysis: rarer form of brachial palsy with injury to the 7</a:t>
            </a:r>
            <a:r>
              <a:rPr lang="en-US" baseline="30000" dirty="0" smtClean="0"/>
              <a:t>th</a:t>
            </a:r>
            <a:r>
              <a:rPr lang="en-US" dirty="0" smtClean="0"/>
              <a:t> and 8</a:t>
            </a:r>
            <a:r>
              <a:rPr lang="en-US" baseline="30000" dirty="0" smtClean="0"/>
              <a:t>th</a:t>
            </a:r>
            <a:r>
              <a:rPr lang="en-US" dirty="0" smtClean="0"/>
              <a:t> cervical nerve and the 1</a:t>
            </a:r>
            <a:r>
              <a:rPr lang="en-US" baseline="30000" dirty="0" smtClean="0"/>
              <a:t>st</a:t>
            </a:r>
            <a:r>
              <a:rPr lang="en-US" dirty="0" smtClean="0"/>
              <a:t> thoracic nerve produces a </a:t>
            </a:r>
            <a:r>
              <a:rPr lang="en-US" dirty="0" err="1" smtClean="0"/>
              <a:t>paralysed</a:t>
            </a:r>
            <a:r>
              <a:rPr lang="en-US" dirty="0" smtClean="0"/>
              <a:t> hand and </a:t>
            </a:r>
            <a:r>
              <a:rPr lang="en-US" dirty="0" err="1" smtClean="0"/>
              <a:t>ipsilateral</a:t>
            </a:r>
            <a:r>
              <a:rPr lang="en-US" dirty="0" smtClean="0"/>
              <a:t> </a:t>
            </a:r>
            <a:r>
              <a:rPr lang="en-US" dirty="0" err="1" smtClean="0"/>
              <a:t>ptosis</a:t>
            </a:r>
            <a:r>
              <a:rPr lang="en-US" dirty="0" smtClean="0"/>
              <a:t> and </a:t>
            </a:r>
            <a:r>
              <a:rPr lang="en-US" dirty="0" err="1" smtClean="0"/>
              <a:t>miosis</a:t>
            </a:r>
            <a:r>
              <a:rPr lang="en-US" dirty="0" smtClean="0"/>
              <a:t> (Horner’s syndrome) if the sympathetic </a:t>
            </a:r>
            <a:r>
              <a:rPr lang="en-US" dirty="0" err="1" smtClean="0"/>
              <a:t>fibres</a:t>
            </a:r>
            <a:r>
              <a:rPr lang="en-US" dirty="0" smtClean="0"/>
              <a:t> of T1 is also injured.</a:t>
            </a:r>
          </a:p>
          <a:p>
            <a:r>
              <a:rPr lang="en-US" dirty="0" smtClean="0"/>
              <a:t>Treatment consist of </a:t>
            </a:r>
            <a:r>
              <a:rPr lang="en-US" dirty="0" err="1" smtClean="0"/>
              <a:t>partia.l</a:t>
            </a:r>
            <a:r>
              <a:rPr lang="en-US" dirty="0" smtClean="0"/>
              <a:t> immobilization and appropriate positioning to prevent contractures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Peripheral nerve injury</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Phrenic</a:t>
            </a:r>
            <a:r>
              <a:rPr lang="en-US" dirty="0" smtClean="0"/>
              <a:t> nerve injury: usually a unilateral involvement of the 3</a:t>
            </a:r>
            <a:r>
              <a:rPr lang="en-US" baseline="30000" dirty="0" smtClean="0"/>
              <a:t>rd</a:t>
            </a:r>
            <a:r>
              <a:rPr lang="en-US" dirty="0" smtClean="0"/>
              <a:t> to the 5</a:t>
            </a:r>
            <a:r>
              <a:rPr lang="en-US" baseline="30000" dirty="0" smtClean="0"/>
              <a:t>th</a:t>
            </a:r>
            <a:r>
              <a:rPr lang="en-US" dirty="0" smtClean="0"/>
              <a:t> cervical nerve with diaphragmatic paralysis. Associated cyanosis, irregular and labored breathing, abdomen does not move with respirations, diminished breath sounds on the affected side.</a:t>
            </a:r>
          </a:p>
          <a:p>
            <a:r>
              <a:rPr lang="en-US" dirty="0" smtClean="0"/>
              <a:t>Diagnosis is made by USS which reveals diaphragmatic elevation on the </a:t>
            </a:r>
            <a:r>
              <a:rPr lang="en-US" dirty="0" err="1" smtClean="0"/>
              <a:t>paralysed</a:t>
            </a:r>
            <a:r>
              <a:rPr lang="en-US" dirty="0" smtClean="0"/>
              <a:t> side.</a:t>
            </a:r>
          </a:p>
          <a:p>
            <a:r>
              <a:rPr lang="en-US" dirty="0" smtClean="0"/>
              <a:t>No specific treatment – oxygen, lie on affected side.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739</Words>
  <Application>Microsoft Office PowerPoint</Application>
  <PresentationFormat>On-screen Show (4:3)</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BIRTH  TRAUMA</vt:lpstr>
      <vt:lpstr>Birth trauma</vt:lpstr>
      <vt:lpstr>Birth trauma</vt:lpstr>
      <vt:lpstr>CAPUT SUCCEDANEUM</vt:lpstr>
      <vt:lpstr>HEAD- CEPHALHAEMATOMA</vt:lpstr>
      <vt:lpstr> SUBGALEAL HAEMORRHAGE</vt:lpstr>
      <vt:lpstr>Brachial plexus injury</vt:lpstr>
      <vt:lpstr>Brachial plexus injury</vt:lpstr>
      <vt:lpstr>Peripheral nerve injury</vt:lpstr>
      <vt:lpstr>Peripheral nerve injury</vt:lpstr>
      <vt:lpstr>Visceral injuries</vt:lpstr>
      <vt:lpstr>Visceral injuries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BIRTH  TRAUMA</dc:title>
  <dc:creator>FUNMI ADEBARA</dc:creator>
  <cp:lastModifiedBy>FUNMI ADEBARA</cp:lastModifiedBy>
  <cp:revision>6</cp:revision>
  <dcterms:created xsi:type="dcterms:W3CDTF">2015-07-04T20:17:41Z</dcterms:created>
  <dcterms:modified xsi:type="dcterms:W3CDTF">2015-07-23T11:19:35Z</dcterms:modified>
</cp:coreProperties>
</file>