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7"/>
  </p:notesMasterIdLst>
  <p:sldIdLst>
    <p:sldId id="256" r:id="rId3"/>
    <p:sldId id="257" r:id="rId4"/>
    <p:sldId id="336" r:id="rId5"/>
    <p:sldId id="259" r:id="rId6"/>
    <p:sldId id="260" r:id="rId7"/>
    <p:sldId id="338" r:id="rId8"/>
    <p:sldId id="339" r:id="rId9"/>
    <p:sldId id="325" r:id="rId10"/>
    <p:sldId id="326" r:id="rId11"/>
    <p:sldId id="342" r:id="rId12"/>
    <p:sldId id="327" r:id="rId13"/>
    <p:sldId id="340" r:id="rId14"/>
    <p:sldId id="341" r:id="rId15"/>
    <p:sldId id="328" r:id="rId16"/>
    <p:sldId id="344" r:id="rId17"/>
    <p:sldId id="329" r:id="rId18"/>
    <p:sldId id="343" r:id="rId19"/>
    <p:sldId id="330" r:id="rId20"/>
    <p:sldId id="331" r:id="rId21"/>
    <p:sldId id="332" r:id="rId22"/>
    <p:sldId id="333" r:id="rId23"/>
    <p:sldId id="334" r:id="rId24"/>
    <p:sldId id="335" r:id="rId25"/>
    <p:sldId id="277" r:id="rId26"/>
    <p:sldId id="278" r:id="rId27"/>
    <p:sldId id="279" r:id="rId28"/>
    <p:sldId id="280" r:id="rId29"/>
    <p:sldId id="281" r:id="rId30"/>
    <p:sldId id="282" r:id="rId31"/>
    <p:sldId id="283" r:id="rId32"/>
    <p:sldId id="284" r:id="rId33"/>
    <p:sldId id="285" r:id="rId34"/>
    <p:sldId id="286" r:id="rId35"/>
    <p:sldId id="323" r:id="rId36"/>
    <p:sldId id="287" r:id="rId37"/>
    <p:sldId id="288" r:id="rId38"/>
    <p:sldId id="289" r:id="rId39"/>
    <p:sldId id="290" r:id="rId40"/>
    <p:sldId id="291" r:id="rId41"/>
    <p:sldId id="292" r:id="rId42"/>
    <p:sldId id="295" r:id="rId43"/>
    <p:sldId id="296" r:id="rId44"/>
    <p:sldId id="297" r:id="rId45"/>
    <p:sldId id="298" r:id="rId46"/>
    <p:sldId id="299" r:id="rId47"/>
    <p:sldId id="301" r:id="rId48"/>
    <p:sldId id="302" r:id="rId49"/>
    <p:sldId id="304" r:id="rId50"/>
    <p:sldId id="305" r:id="rId51"/>
    <p:sldId id="307" r:id="rId52"/>
    <p:sldId id="308" r:id="rId53"/>
    <p:sldId id="309" r:id="rId54"/>
    <p:sldId id="310" r:id="rId55"/>
    <p:sldId id="311" r:id="rId56"/>
    <p:sldId id="312" r:id="rId57"/>
    <p:sldId id="313" r:id="rId58"/>
    <p:sldId id="314" r:id="rId59"/>
    <p:sldId id="315" r:id="rId60"/>
    <p:sldId id="316" r:id="rId61"/>
    <p:sldId id="320" r:id="rId62"/>
    <p:sldId id="321" r:id="rId63"/>
    <p:sldId id="324" r:id="rId64"/>
    <p:sldId id="337" r:id="rId65"/>
    <p:sldId id="322"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12DB35B-4A74-41C4-898D-73BF52A1D09D}" type="datetimeFigureOut">
              <a:rPr lang="en-US"/>
              <a:pPr/>
              <a:t>8/19/2017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A6CF022-4C2D-47DC-9C3F-7F0B98EFF2F2}" type="slidenum">
              <a:rPr lang="en-US"/>
              <a:pPr/>
              <a:t>‹#›</a:t>
            </a:fld>
            <a:endParaRPr lang="en-US"/>
          </a:p>
        </p:txBody>
      </p:sp>
    </p:spTree>
    <p:extLst>
      <p:ext uri="{BB962C8B-B14F-4D97-AF65-F5344CB8AC3E}">
        <p14:creationId xmlns:p14="http://schemas.microsoft.com/office/powerpoint/2010/main" val="1228415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234A6F7-9D5C-47C0-8550-028B16477C93}" type="slidenum">
              <a:rPr lang="en-US"/>
              <a:pPr/>
              <a:t>1</a:t>
            </a:fld>
            <a:endParaRPr lang="en-US"/>
          </a:p>
        </p:txBody>
      </p:sp>
    </p:spTree>
    <p:extLst>
      <p:ext uri="{BB962C8B-B14F-4D97-AF65-F5344CB8AC3E}">
        <p14:creationId xmlns:p14="http://schemas.microsoft.com/office/powerpoint/2010/main" val="1530688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7EC523E-3F3C-4D93-A2CC-8EE49CB20303}" type="slidenum">
              <a:rPr lang="en-US"/>
              <a:pPr/>
              <a:t>10</a:t>
            </a:fld>
            <a:endParaRPr lang="en-US"/>
          </a:p>
        </p:txBody>
      </p:sp>
    </p:spTree>
    <p:extLst>
      <p:ext uri="{BB962C8B-B14F-4D97-AF65-F5344CB8AC3E}">
        <p14:creationId xmlns:p14="http://schemas.microsoft.com/office/powerpoint/2010/main" val="4029249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75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C23725F-1075-4AD4-B68B-7D4F06AD8E9E}" type="slidenum">
              <a:rPr lang="en-US"/>
              <a:pPr/>
              <a:t>11</a:t>
            </a:fld>
            <a:endParaRPr lang="en-US"/>
          </a:p>
        </p:txBody>
      </p:sp>
    </p:spTree>
    <p:extLst>
      <p:ext uri="{BB962C8B-B14F-4D97-AF65-F5344CB8AC3E}">
        <p14:creationId xmlns:p14="http://schemas.microsoft.com/office/powerpoint/2010/main" val="2778748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0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447D72-BA85-43E2-B3E1-3D09A49F7AD6}" type="slidenum">
              <a:rPr lang="en-US"/>
              <a:pPr/>
              <a:t>12</a:t>
            </a:fld>
            <a:endParaRPr lang="en-US"/>
          </a:p>
        </p:txBody>
      </p:sp>
    </p:spTree>
    <p:extLst>
      <p:ext uri="{BB962C8B-B14F-4D97-AF65-F5344CB8AC3E}">
        <p14:creationId xmlns:p14="http://schemas.microsoft.com/office/powerpoint/2010/main" val="2831562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155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EDB99F8-6D46-43A8-B2F8-A682F30D0195}" type="slidenum">
              <a:rPr lang="en-US"/>
              <a:pPr/>
              <a:t>13</a:t>
            </a:fld>
            <a:endParaRPr lang="en-US"/>
          </a:p>
        </p:txBody>
      </p:sp>
    </p:spTree>
    <p:extLst>
      <p:ext uri="{BB962C8B-B14F-4D97-AF65-F5344CB8AC3E}">
        <p14:creationId xmlns:p14="http://schemas.microsoft.com/office/powerpoint/2010/main" val="3436830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5F9F0A7-2D33-411E-B2FB-2554E82133BE}" type="slidenum">
              <a:rPr lang="en-US"/>
              <a:pPr/>
              <a:t>14</a:t>
            </a:fld>
            <a:endParaRPr lang="en-US"/>
          </a:p>
        </p:txBody>
      </p:sp>
    </p:spTree>
    <p:extLst>
      <p:ext uri="{BB962C8B-B14F-4D97-AF65-F5344CB8AC3E}">
        <p14:creationId xmlns:p14="http://schemas.microsoft.com/office/powerpoint/2010/main" val="971932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328579-8707-4C61-AA2D-EB18FB39FBB5}" type="slidenum">
              <a:rPr lang="en-US"/>
              <a:pPr/>
              <a:t>15</a:t>
            </a:fld>
            <a:endParaRPr lang="en-US"/>
          </a:p>
        </p:txBody>
      </p:sp>
    </p:spTree>
    <p:extLst>
      <p:ext uri="{BB962C8B-B14F-4D97-AF65-F5344CB8AC3E}">
        <p14:creationId xmlns:p14="http://schemas.microsoft.com/office/powerpoint/2010/main" val="3840706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9F802E-D84C-46C3-B129-709991E5A09A}" type="slidenum">
              <a:rPr lang="en-US"/>
              <a:pPr/>
              <a:t>16</a:t>
            </a:fld>
            <a:endParaRPr lang="en-US"/>
          </a:p>
        </p:txBody>
      </p:sp>
    </p:spTree>
    <p:extLst>
      <p:ext uri="{BB962C8B-B14F-4D97-AF65-F5344CB8AC3E}">
        <p14:creationId xmlns:p14="http://schemas.microsoft.com/office/powerpoint/2010/main" val="2437926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0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96F763-D198-4314-AA5A-095B170C14DD}" type="slidenum">
              <a:rPr lang="en-US"/>
              <a:pPr/>
              <a:t>17</a:t>
            </a:fld>
            <a:endParaRPr lang="en-US"/>
          </a:p>
        </p:txBody>
      </p:sp>
    </p:spTree>
    <p:extLst>
      <p:ext uri="{BB962C8B-B14F-4D97-AF65-F5344CB8AC3E}">
        <p14:creationId xmlns:p14="http://schemas.microsoft.com/office/powerpoint/2010/main" val="87291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5082413-63E3-4988-AA2F-C471A0282DA0}" type="slidenum">
              <a:rPr lang="en-US"/>
              <a:pPr/>
              <a:t>18</a:t>
            </a:fld>
            <a:endParaRPr lang="en-US"/>
          </a:p>
        </p:txBody>
      </p:sp>
    </p:spTree>
    <p:extLst>
      <p:ext uri="{BB962C8B-B14F-4D97-AF65-F5344CB8AC3E}">
        <p14:creationId xmlns:p14="http://schemas.microsoft.com/office/powerpoint/2010/main" val="1344417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2432A0-15E4-4FBE-8EF1-3DB1883C1441}" type="slidenum">
              <a:rPr lang="en-US"/>
              <a:pPr/>
              <a:t>19</a:t>
            </a:fld>
            <a:endParaRPr lang="en-US"/>
          </a:p>
        </p:txBody>
      </p:sp>
    </p:spTree>
    <p:extLst>
      <p:ext uri="{BB962C8B-B14F-4D97-AF65-F5344CB8AC3E}">
        <p14:creationId xmlns:p14="http://schemas.microsoft.com/office/powerpoint/2010/main" val="256043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3D1CAAA-6124-4D50-B523-5B957EB84A12}" type="slidenum">
              <a:rPr lang="en-US"/>
              <a:pPr/>
              <a:t>2</a:t>
            </a:fld>
            <a:endParaRPr lang="en-US"/>
          </a:p>
        </p:txBody>
      </p:sp>
    </p:spTree>
    <p:extLst>
      <p:ext uri="{BB962C8B-B14F-4D97-AF65-F5344CB8AC3E}">
        <p14:creationId xmlns:p14="http://schemas.microsoft.com/office/powerpoint/2010/main" val="381616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DB286C-22BA-455B-9648-FDC0458857BC}" type="slidenum">
              <a:rPr lang="en-US"/>
              <a:pPr/>
              <a:t>20</a:t>
            </a:fld>
            <a:endParaRPr lang="en-US"/>
          </a:p>
        </p:txBody>
      </p:sp>
    </p:spTree>
    <p:extLst>
      <p:ext uri="{BB962C8B-B14F-4D97-AF65-F5344CB8AC3E}">
        <p14:creationId xmlns:p14="http://schemas.microsoft.com/office/powerpoint/2010/main" val="4292053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320074-3F79-48B3-B960-121A38DEA6A6}" type="slidenum">
              <a:rPr lang="en-US"/>
              <a:pPr/>
              <a:t>21</a:t>
            </a:fld>
            <a:endParaRPr lang="en-US"/>
          </a:p>
        </p:txBody>
      </p:sp>
    </p:spTree>
    <p:extLst>
      <p:ext uri="{BB962C8B-B14F-4D97-AF65-F5344CB8AC3E}">
        <p14:creationId xmlns:p14="http://schemas.microsoft.com/office/powerpoint/2010/main" val="3631386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E22CD4-7385-4837-B4F1-C5A33CF2E7EB}" type="slidenum">
              <a:rPr lang="en-US"/>
              <a:pPr/>
              <a:t>22</a:t>
            </a:fld>
            <a:endParaRPr lang="en-US"/>
          </a:p>
        </p:txBody>
      </p:sp>
    </p:spTree>
    <p:extLst>
      <p:ext uri="{BB962C8B-B14F-4D97-AF65-F5344CB8AC3E}">
        <p14:creationId xmlns:p14="http://schemas.microsoft.com/office/powerpoint/2010/main" val="2606471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EE75BAB-71FD-47BA-85E7-61896E908C42}" type="slidenum">
              <a:rPr lang="en-US"/>
              <a:pPr/>
              <a:t>23</a:t>
            </a:fld>
            <a:endParaRPr lang="en-US"/>
          </a:p>
        </p:txBody>
      </p:sp>
    </p:spTree>
    <p:extLst>
      <p:ext uri="{BB962C8B-B14F-4D97-AF65-F5344CB8AC3E}">
        <p14:creationId xmlns:p14="http://schemas.microsoft.com/office/powerpoint/2010/main" val="2155743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87155-A070-42E3-B58B-870FE55BD166}" type="slidenum">
              <a:rPr lang="en-US"/>
              <a:pPr/>
              <a:t>24</a:t>
            </a:fld>
            <a:endParaRPr lang="en-US"/>
          </a:p>
        </p:txBody>
      </p:sp>
    </p:spTree>
    <p:extLst>
      <p:ext uri="{BB962C8B-B14F-4D97-AF65-F5344CB8AC3E}">
        <p14:creationId xmlns:p14="http://schemas.microsoft.com/office/powerpoint/2010/main" val="755503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FB845A-76E5-442C-8598-1DD8EE524752}" type="slidenum">
              <a:rPr lang="en-US"/>
              <a:pPr/>
              <a:t>25</a:t>
            </a:fld>
            <a:endParaRPr lang="en-US"/>
          </a:p>
        </p:txBody>
      </p:sp>
    </p:spTree>
    <p:extLst>
      <p:ext uri="{BB962C8B-B14F-4D97-AF65-F5344CB8AC3E}">
        <p14:creationId xmlns:p14="http://schemas.microsoft.com/office/powerpoint/2010/main" val="3454665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6181FB-C791-4498-A438-500414928E2F}" type="slidenum">
              <a:rPr lang="en-US"/>
              <a:pPr/>
              <a:t>26</a:t>
            </a:fld>
            <a:endParaRPr lang="en-US"/>
          </a:p>
        </p:txBody>
      </p:sp>
    </p:spTree>
    <p:extLst>
      <p:ext uri="{BB962C8B-B14F-4D97-AF65-F5344CB8AC3E}">
        <p14:creationId xmlns:p14="http://schemas.microsoft.com/office/powerpoint/2010/main" val="3402204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4678D83-E843-494C-ACBD-9E5CABCE23B2}" type="slidenum">
              <a:rPr lang="en-US"/>
              <a:pPr/>
              <a:t>27</a:t>
            </a:fld>
            <a:endParaRPr lang="en-US"/>
          </a:p>
        </p:txBody>
      </p:sp>
    </p:spTree>
    <p:extLst>
      <p:ext uri="{BB962C8B-B14F-4D97-AF65-F5344CB8AC3E}">
        <p14:creationId xmlns:p14="http://schemas.microsoft.com/office/powerpoint/2010/main" val="2035846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72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5C41AD5-06F6-40A9-9AEA-E077FB20B42A}" type="slidenum">
              <a:rPr lang="en-US"/>
              <a:pPr/>
              <a:t>28</a:t>
            </a:fld>
            <a:endParaRPr lang="en-US"/>
          </a:p>
        </p:txBody>
      </p:sp>
    </p:spTree>
    <p:extLst>
      <p:ext uri="{BB962C8B-B14F-4D97-AF65-F5344CB8AC3E}">
        <p14:creationId xmlns:p14="http://schemas.microsoft.com/office/powerpoint/2010/main" val="149591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B35962D-F7E0-4254-BCB1-741FD5755FCC}" type="slidenum">
              <a:rPr lang="en-US"/>
              <a:pPr/>
              <a:t>29</a:t>
            </a:fld>
            <a:endParaRPr lang="en-US"/>
          </a:p>
        </p:txBody>
      </p:sp>
    </p:spTree>
    <p:extLst>
      <p:ext uri="{BB962C8B-B14F-4D97-AF65-F5344CB8AC3E}">
        <p14:creationId xmlns:p14="http://schemas.microsoft.com/office/powerpoint/2010/main" val="419798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DA5A87-FD8F-4FB2-8463-BDF87E68A3B3}" type="slidenum">
              <a:rPr lang="en-US"/>
              <a:pPr/>
              <a:t>3</a:t>
            </a:fld>
            <a:endParaRPr lang="en-US"/>
          </a:p>
        </p:txBody>
      </p:sp>
    </p:spTree>
    <p:extLst>
      <p:ext uri="{BB962C8B-B14F-4D97-AF65-F5344CB8AC3E}">
        <p14:creationId xmlns:p14="http://schemas.microsoft.com/office/powerpoint/2010/main" val="2203722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416DF9F-548F-49FB-9DFC-1BC7EFFCD61B}" type="slidenum">
              <a:rPr lang="en-US"/>
              <a:pPr/>
              <a:t>30</a:t>
            </a:fld>
            <a:endParaRPr lang="en-US"/>
          </a:p>
        </p:txBody>
      </p:sp>
    </p:spTree>
    <p:extLst>
      <p:ext uri="{BB962C8B-B14F-4D97-AF65-F5344CB8AC3E}">
        <p14:creationId xmlns:p14="http://schemas.microsoft.com/office/powerpoint/2010/main" val="306144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0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8E3E25-D833-4AAD-8D04-2CABD65D5D5B}" type="slidenum">
              <a:rPr lang="en-US"/>
              <a:pPr/>
              <a:t>31</a:t>
            </a:fld>
            <a:endParaRPr lang="en-US"/>
          </a:p>
        </p:txBody>
      </p:sp>
    </p:spTree>
    <p:extLst>
      <p:ext uri="{BB962C8B-B14F-4D97-AF65-F5344CB8AC3E}">
        <p14:creationId xmlns:p14="http://schemas.microsoft.com/office/powerpoint/2010/main" val="222930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B55C89-B515-41FD-B586-ADCDA6BD96AC}" type="slidenum">
              <a:rPr lang="en-US"/>
              <a:pPr/>
              <a:t>32</a:t>
            </a:fld>
            <a:endParaRPr lang="en-US"/>
          </a:p>
        </p:txBody>
      </p:sp>
    </p:spTree>
    <p:extLst>
      <p:ext uri="{BB962C8B-B14F-4D97-AF65-F5344CB8AC3E}">
        <p14:creationId xmlns:p14="http://schemas.microsoft.com/office/powerpoint/2010/main" val="169499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1680B6D-3EA7-4A89-A2CC-AA14A47BACCB}" type="slidenum">
              <a:rPr lang="en-US"/>
              <a:pPr/>
              <a:t>33</a:t>
            </a:fld>
            <a:endParaRPr lang="en-US"/>
          </a:p>
        </p:txBody>
      </p:sp>
    </p:spTree>
    <p:extLst>
      <p:ext uri="{BB962C8B-B14F-4D97-AF65-F5344CB8AC3E}">
        <p14:creationId xmlns:p14="http://schemas.microsoft.com/office/powerpoint/2010/main" val="3168225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36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BC201D1-0F7D-4987-842F-35EB5433A732}" type="slidenum">
              <a:rPr lang="en-US"/>
              <a:pPr/>
              <a:t>34</a:t>
            </a:fld>
            <a:endParaRPr lang="en-US"/>
          </a:p>
        </p:txBody>
      </p:sp>
    </p:spTree>
    <p:extLst>
      <p:ext uri="{BB962C8B-B14F-4D97-AF65-F5344CB8AC3E}">
        <p14:creationId xmlns:p14="http://schemas.microsoft.com/office/powerpoint/2010/main" val="4050522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756BEF-21D5-4F00-8297-52DD013A5E58}" type="slidenum">
              <a:rPr lang="en-US"/>
              <a:pPr/>
              <a:t>35</a:t>
            </a:fld>
            <a:endParaRPr lang="en-US"/>
          </a:p>
        </p:txBody>
      </p:sp>
    </p:spTree>
    <p:extLst>
      <p:ext uri="{BB962C8B-B14F-4D97-AF65-F5344CB8AC3E}">
        <p14:creationId xmlns:p14="http://schemas.microsoft.com/office/powerpoint/2010/main" val="3152109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54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302855-6E9A-49B0-81C0-CE8024EF057A}" type="slidenum">
              <a:rPr lang="en-US"/>
              <a:pPr/>
              <a:t>36</a:t>
            </a:fld>
            <a:endParaRPr lang="en-US"/>
          </a:p>
        </p:txBody>
      </p:sp>
    </p:spTree>
    <p:extLst>
      <p:ext uri="{BB962C8B-B14F-4D97-AF65-F5344CB8AC3E}">
        <p14:creationId xmlns:p14="http://schemas.microsoft.com/office/powerpoint/2010/main" val="220862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64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E00E90-8F97-44F7-B683-DCC407C43D5B}" type="slidenum">
              <a:rPr lang="en-US"/>
              <a:pPr/>
              <a:t>37</a:t>
            </a:fld>
            <a:endParaRPr lang="en-US"/>
          </a:p>
        </p:txBody>
      </p:sp>
    </p:spTree>
    <p:extLst>
      <p:ext uri="{BB962C8B-B14F-4D97-AF65-F5344CB8AC3E}">
        <p14:creationId xmlns:p14="http://schemas.microsoft.com/office/powerpoint/2010/main" val="3399520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74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C124B1-0D98-4C99-A265-6AAA7C33B955}" type="slidenum">
              <a:rPr lang="en-US"/>
              <a:pPr/>
              <a:t>38</a:t>
            </a:fld>
            <a:endParaRPr lang="en-US"/>
          </a:p>
        </p:txBody>
      </p:sp>
    </p:spTree>
    <p:extLst>
      <p:ext uri="{BB962C8B-B14F-4D97-AF65-F5344CB8AC3E}">
        <p14:creationId xmlns:p14="http://schemas.microsoft.com/office/powerpoint/2010/main" val="2420098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8BE722-8C87-4BD0-B760-3579F43C17B1}" type="slidenum">
              <a:rPr lang="en-US"/>
              <a:pPr/>
              <a:t>39</a:t>
            </a:fld>
            <a:endParaRPr lang="en-US"/>
          </a:p>
        </p:txBody>
      </p:sp>
    </p:spTree>
    <p:extLst>
      <p:ext uri="{BB962C8B-B14F-4D97-AF65-F5344CB8AC3E}">
        <p14:creationId xmlns:p14="http://schemas.microsoft.com/office/powerpoint/2010/main" val="348436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156505F-0ED0-410A-B5E0-028DE9A35CA4}" type="slidenum">
              <a:rPr lang="en-US"/>
              <a:pPr/>
              <a:t>4</a:t>
            </a:fld>
            <a:endParaRPr lang="en-US"/>
          </a:p>
        </p:txBody>
      </p:sp>
    </p:spTree>
    <p:extLst>
      <p:ext uri="{BB962C8B-B14F-4D97-AF65-F5344CB8AC3E}">
        <p14:creationId xmlns:p14="http://schemas.microsoft.com/office/powerpoint/2010/main" val="2283171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9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908F09-03D3-43F3-A15B-19EC2ACAD3B3}" type="slidenum">
              <a:rPr lang="en-US"/>
              <a:pPr/>
              <a:t>40</a:t>
            </a:fld>
            <a:endParaRPr lang="en-US"/>
          </a:p>
        </p:txBody>
      </p:sp>
    </p:spTree>
    <p:extLst>
      <p:ext uri="{BB962C8B-B14F-4D97-AF65-F5344CB8AC3E}">
        <p14:creationId xmlns:p14="http://schemas.microsoft.com/office/powerpoint/2010/main" val="1633153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7981C77-EB27-4862-B0C0-F2B77C5F3D79}" type="slidenum">
              <a:rPr lang="en-US"/>
              <a:pPr/>
              <a:t>41</a:t>
            </a:fld>
            <a:endParaRPr lang="en-US"/>
          </a:p>
        </p:txBody>
      </p:sp>
    </p:spTree>
    <p:extLst>
      <p:ext uri="{BB962C8B-B14F-4D97-AF65-F5344CB8AC3E}">
        <p14:creationId xmlns:p14="http://schemas.microsoft.com/office/powerpoint/2010/main" val="2303066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847BD3-AC27-45F0-8693-DE862D6F5DF5}" type="slidenum">
              <a:rPr lang="en-US"/>
              <a:pPr/>
              <a:t>42</a:t>
            </a:fld>
            <a:endParaRPr lang="en-US"/>
          </a:p>
        </p:txBody>
      </p:sp>
    </p:spTree>
    <p:extLst>
      <p:ext uri="{BB962C8B-B14F-4D97-AF65-F5344CB8AC3E}">
        <p14:creationId xmlns:p14="http://schemas.microsoft.com/office/powerpoint/2010/main" val="910385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54133E0-23E4-4D16-B4D5-3A441175534B}" type="slidenum">
              <a:rPr lang="en-US"/>
              <a:pPr/>
              <a:t>43</a:t>
            </a:fld>
            <a:endParaRPr lang="en-US"/>
          </a:p>
        </p:txBody>
      </p:sp>
    </p:spTree>
    <p:extLst>
      <p:ext uri="{BB962C8B-B14F-4D97-AF65-F5344CB8AC3E}">
        <p14:creationId xmlns:p14="http://schemas.microsoft.com/office/powerpoint/2010/main" val="3308668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5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2A4097-ECEC-4C36-AA6F-8ED120512194}" type="slidenum">
              <a:rPr lang="en-US"/>
              <a:pPr/>
              <a:t>44</a:t>
            </a:fld>
            <a:endParaRPr lang="en-US"/>
          </a:p>
        </p:txBody>
      </p:sp>
    </p:spTree>
    <p:extLst>
      <p:ext uri="{BB962C8B-B14F-4D97-AF65-F5344CB8AC3E}">
        <p14:creationId xmlns:p14="http://schemas.microsoft.com/office/powerpoint/2010/main" val="3745451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A4D3AB-74B4-40A9-A460-938E5B4A757B}" type="slidenum">
              <a:rPr lang="en-US"/>
              <a:pPr/>
              <a:t>45</a:t>
            </a:fld>
            <a:endParaRPr lang="en-US"/>
          </a:p>
        </p:txBody>
      </p:sp>
    </p:spTree>
    <p:extLst>
      <p:ext uri="{BB962C8B-B14F-4D97-AF65-F5344CB8AC3E}">
        <p14:creationId xmlns:p14="http://schemas.microsoft.com/office/powerpoint/2010/main" val="28404253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967FF23-C057-4126-AB67-C794E71D1ED3}" type="slidenum">
              <a:rPr lang="en-US"/>
              <a:pPr/>
              <a:t>46</a:t>
            </a:fld>
            <a:endParaRPr lang="en-US"/>
          </a:p>
        </p:txBody>
      </p:sp>
    </p:spTree>
    <p:extLst>
      <p:ext uri="{BB962C8B-B14F-4D97-AF65-F5344CB8AC3E}">
        <p14:creationId xmlns:p14="http://schemas.microsoft.com/office/powerpoint/2010/main" val="777751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9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9F27368-BD67-4065-AA14-B6BB29BAF1C7}" type="slidenum">
              <a:rPr lang="en-US"/>
              <a:pPr/>
              <a:t>47</a:t>
            </a:fld>
            <a:endParaRPr lang="en-US"/>
          </a:p>
        </p:txBody>
      </p:sp>
    </p:spTree>
    <p:extLst>
      <p:ext uri="{BB962C8B-B14F-4D97-AF65-F5344CB8AC3E}">
        <p14:creationId xmlns:p14="http://schemas.microsoft.com/office/powerpoint/2010/main" val="2552520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17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C39B8B-FE19-4D6F-BFD5-2E74D6C8E8DA}" type="slidenum">
              <a:rPr lang="en-US"/>
              <a:pPr/>
              <a:t>48</a:t>
            </a:fld>
            <a:endParaRPr lang="en-US"/>
          </a:p>
        </p:txBody>
      </p:sp>
    </p:spTree>
    <p:extLst>
      <p:ext uri="{BB962C8B-B14F-4D97-AF65-F5344CB8AC3E}">
        <p14:creationId xmlns:p14="http://schemas.microsoft.com/office/powerpoint/2010/main" val="1918733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28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36DC860-1F6C-4A72-AA2B-7E97383D275D}" type="slidenum">
              <a:rPr lang="en-US"/>
              <a:pPr/>
              <a:t>49</a:t>
            </a:fld>
            <a:endParaRPr lang="en-US"/>
          </a:p>
        </p:txBody>
      </p:sp>
    </p:spTree>
    <p:extLst>
      <p:ext uri="{BB962C8B-B14F-4D97-AF65-F5344CB8AC3E}">
        <p14:creationId xmlns:p14="http://schemas.microsoft.com/office/powerpoint/2010/main" val="741811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48EE2D4-CAA3-40DB-BB4B-3B383BB7B0AF}" type="slidenum">
              <a:rPr lang="en-US"/>
              <a:pPr/>
              <a:t>5</a:t>
            </a:fld>
            <a:endParaRPr lang="en-US"/>
          </a:p>
        </p:txBody>
      </p:sp>
    </p:spTree>
    <p:extLst>
      <p:ext uri="{BB962C8B-B14F-4D97-AF65-F5344CB8AC3E}">
        <p14:creationId xmlns:p14="http://schemas.microsoft.com/office/powerpoint/2010/main" val="1331201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48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534E1B4-B2D3-49F7-A8BA-9B8A9B21D8E4}" type="slidenum">
              <a:rPr lang="en-US">
                <a:solidFill>
                  <a:srgbClr val="000000"/>
                </a:solidFill>
              </a:rPr>
              <a:pPr/>
              <a:t>50</a:t>
            </a:fld>
            <a:endParaRPr lang="en-US">
              <a:solidFill>
                <a:srgbClr val="000000"/>
              </a:solidFill>
            </a:endParaRPr>
          </a:p>
        </p:txBody>
      </p:sp>
    </p:spTree>
    <p:extLst>
      <p:ext uri="{BB962C8B-B14F-4D97-AF65-F5344CB8AC3E}">
        <p14:creationId xmlns:p14="http://schemas.microsoft.com/office/powerpoint/2010/main" val="6842479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5614CF-AD6C-4B5D-A568-294E9C9DB80C}" type="slidenum">
              <a:rPr lang="en-US"/>
              <a:pPr/>
              <a:t>51</a:t>
            </a:fld>
            <a:endParaRPr lang="en-US"/>
          </a:p>
        </p:txBody>
      </p:sp>
    </p:spTree>
    <p:extLst>
      <p:ext uri="{BB962C8B-B14F-4D97-AF65-F5344CB8AC3E}">
        <p14:creationId xmlns:p14="http://schemas.microsoft.com/office/powerpoint/2010/main" val="3421233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6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0F29FB-8CB9-4E22-9FE0-16B414D290BC}" type="slidenum">
              <a:rPr lang="en-US"/>
              <a:pPr/>
              <a:t>52</a:t>
            </a:fld>
            <a:endParaRPr lang="en-US"/>
          </a:p>
        </p:txBody>
      </p:sp>
    </p:spTree>
    <p:extLst>
      <p:ext uri="{BB962C8B-B14F-4D97-AF65-F5344CB8AC3E}">
        <p14:creationId xmlns:p14="http://schemas.microsoft.com/office/powerpoint/2010/main" val="14049837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79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2DC978-A604-4275-929B-BB812BE6EA1D}" type="slidenum">
              <a:rPr lang="en-US"/>
              <a:pPr/>
              <a:t>53</a:t>
            </a:fld>
            <a:endParaRPr lang="en-US"/>
          </a:p>
        </p:txBody>
      </p:sp>
    </p:spTree>
    <p:extLst>
      <p:ext uri="{BB962C8B-B14F-4D97-AF65-F5344CB8AC3E}">
        <p14:creationId xmlns:p14="http://schemas.microsoft.com/office/powerpoint/2010/main" val="352303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B57C4D5-AAA5-4AD9-85EE-B053DCB6767B}" type="slidenum">
              <a:rPr lang="en-US"/>
              <a:pPr/>
              <a:t>54</a:t>
            </a:fld>
            <a:endParaRPr lang="en-US"/>
          </a:p>
        </p:txBody>
      </p:sp>
    </p:spTree>
    <p:extLst>
      <p:ext uri="{BB962C8B-B14F-4D97-AF65-F5344CB8AC3E}">
        <p14:creationId xmlns:p14="http://schemas.microsoft.com/office/powerpoint/2010/main" val="14938348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99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8DAC32-0D5B-4E01-A618-53AA6303219F}" type="slidenum">
              <a:rPr lang="en-US"/>
              <a:pPr/>
              <a:t>55</a:t>
            </a:fld>
            <a:endParaRPr lang="en-US"/>
          </a:p>
        </p:txBody>
      </p:sp>
    </p:spTree>
    <p:extLst>
      <p:ext uri="{BB962C8B-B14F-4D97-AF65-F5344CB8AC3E}">
        <p14:creationId xmlns:p14="http://schemas.microsoft.com/office/powerpoint/2010/main" val="27164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10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DA29637-9097-4000-BD88-2E9167EA8187}" type="slidenum">
              <a:rPr lang="en-US"/>
              <a:pPr/>
              <a:t>56</a:t>
            </a:fld>
            <a:endParaRPr lang="en-US"/>
          </a:p>
        </p:txBody>
      </p:sp>
    </p:spTree>
    <p:extLst>
      <p:ext uri="{BB962C8B-B14F-4D97-AF65-F5344CB8AC3E}">
        <p14:creationId xmlns:p14="http://schemas.microsoft.com/office/powerpoint/2010/main" val="3086003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20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9C6106-7A2B-43AC-A1A2-32B9866987EC}" type="slidenum">
              <a:rPr lang="en-US"/>
              <a:pPr/>
              <a:t>57</a:t>
            </a:fld>
            <a:endParaRPr lang="en-US"/>
          </a:p>
        </p:txBody>
      </p:sp>
    </p:spTree>
    <p:extLst>
      <p:ext uri="{BB962C8B-B14F-4D97-AF65-F5344CB8AC3E}">
        <p14:creationId xmlns:p14="http://schemas.microsoft.com/office/powerpoint/2010/main" val="17602130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30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97BCFF-9890-44CE-955B-2CD37A5114CC}" type="slidenum">
              <a:rPr lang="en-US"/>
              <a:pPr/>
              <a:t>58</a:t>
            </a:fld>
            <a:endParaRPr lang="en-US"/>
          </a:p>
        </p:txBody>
      </p:sp>
    </p:spTree>
    <p:extLst>
      <p:ext uri="{BB962C8B-B14F-4D97-AF65-F5344CB8AC3E}">
        <p14:creationId xmlns:p14="http://schemas.microsoft.com/office/powerpoint/2010/main" val="11752465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0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66BD5E-AEFB-49EA-94C4-54B25C9DC447}" type="slidenum">
              <a:rPr lang="en-US"/>
              <a:pPr/>
              <a:t>59</a:t>
            </a:fld>
            <a:endParaRPr lang="en-US"/>
          </a:p>
        </p:txBody>
      </p:sp>
    </p:spTree>
    <p:extLst>
      <p:ext uri="{BB962C8B-B14F-4D97-AF65-F5344CB8AC3E}">
        <p14:creationId xmlns:p14="http://schemas.microsoft.com/office/powerpoint/2010/main" val="289266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22371F-2500-4582-AB2D-172E659D5E84}" type="slidenum">
              <a:rPr lang="en-US"/>
              <a:pPr/>
              <a:t>6</a:t>
            </a:fld>
            <a:endParaRPr lang="en-US"/>
          </a:p>
        </p:txBody>
      </p:sp>
    </p:spTree>
    <p:extLst>
      <p:ext uri="{BB962C8B-B14F-4D97-AF65-F5344CB8AC3E}">
        <p14:creationId xmlns:p14="http://schemas.microsoft.com/office/powerpoint/2010/main" val="39917391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81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9B3C6B-FC08-4691-9257-350569F9D1B0}" type="slidenum">
              <a:rPr lang="en-US"/>
              <a:pPr/>
              <a:t>60</a:t>
            </a:fld>
            <a:endParaRPr lang="en-US"/>
          </a:p>
        </p:txBody>
      </p:sp>
    </p:spTree>
    <p:extLst>
      <p:ext uri="{BB962C8B-B14F-4D97-AF65-F5344CB8AC3E}">
        <p14:creationId xmlns:p14="http://schemas.microsoft.com/office/powerpoint/2010/main" val="39044866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966E4B-676F-476C-8D1E-D29954BC8E10}" type="slidenum">
              <a:rPr lang="en-US"/>
              <a:pPr/>
              <a:t>61</a:t>
            </a:fld>
            <a:endParaRPr lang="en-US"/>
          </a:p>
        </p:txBody>
      </p:sp>
    </p:spTree>
    <p:extLst>
      <p:ext uri="{BB962C8B-B14F-4D97-AF65-F5344CB8AC3E}">
        <p14:creationId xmlns:p14="http://schemas.microsoft.com/office/powerpoint/2010/main" val="26682828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02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FB1551-9D26-44DA-A1E3-09D1D035FE6A}" type="slidenum">
              <a:rPr lang="en-US"/>
              <a:pPr/>
              <a:t>62</a:t>
            </a:fld>
            <a:endParaRPr lang="en-US"/>
          </a:p>
        </p:txBody>
      </p:sp>
    </p:spTree>
    <p:extLst>
      <p:ext uri="{BB962C8B-B14F-4D97-AF65-F5344CB8AC3E}">
        <p14:creationId xmlns:p14="http://schemas.microsoft.com/office/powerpoint/2010/main" val="4619904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12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0A1C440-DFEA-4521-8A19-846C44F2D97A}" type="slidenum">
              <a:rPr lang="en-US"/>
              <a:pPr/>
              <a:t>63</a:t>
            </a:fld>
            <a:endParaRPr lang="en-US"/>
          </a:p>
        </p:txBody>
      </p:sp>
    </p:spTree>
    <p:extLst>
      <p:ext uri="{BB962C8B-B14F-4D97-AF65-F5344CB8AC3E}">
        <p14:creationId xmlns:p14="http://schemas.microsoft.com/office/powerpoint/2010/main" val="3456493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2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DA498A1-A5B0-4EFD-8F4F-78F5EF0E935E}" type="slidenum">
              <a:rPr lang="en-US"/>
              <a:pPr/>
              <a:t>64</a:t>
            </a:fld>
            <a:endParaRPr lang="en-US"/>
          </a:p>
        </p:txBody>
      </p:sp>
    </p:spTree>
    <p:extLst>
      <p:ext uri="{BB962C8B-B14F-4D97-AF65-F5344CB8AC3E}">
        <p14:creationId xmlns:p14="http://schemas.microsoft.com/office/powerpoint/2010/main" val="294969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BA0573-885D-4422-992C-C7E0AA7D59AB}" type="slidenum">
              <a:rPr lang="en-US"/>
              <a:pPr/>
              <a:t>7</a:t>
            </a:fld>
            <a:endParaRPr lang="en-US"/>
          </a:p>
        </p:txBody>
      </p:sp>
    </p:spTree>
    <p:extLst>
      <p:ext uri="{BB962C8B-B14F-4D97-AF65-F5344CB8AC3E}">
        <p14:creationId xmlns:p14="http://schemas.microsoft.com/office/powerpoint/2010/main" val="569228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FF1FE9-52AB-49E8-AF5B-0965B9FE233B}" type="slidenum">
              <a:rPr lang="en-US"/>
              <a:pPr/>
              <a:t>8</a:t>
            </a:fld>
            <a:endParaRPr lang="en-US"/>
          </a:p>
        </p:txBody>
      </p:sp>
    </p:spTree>
    <p:extLst>
      <p:ext uri="{BB962C8B-B14F-4D97-AF65-F5344CB8AC3E}">
        <p14:creationId xmlns:p14="http://schemas.microsoft.com/office/powerpoint/2010/main" val="365851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65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3908AE4-F37D-45A7-A038-D862AC2026DD}" type="slidenum">
              <a:rPr lang="en-US"/>
              <a:pPr/>
              <a:t>9</a:t>
            </a:fld>
            <a:endParaRPr lang="en-US"/>
          </a:p>
        </p:txBody>
      </p:sp>
    </p:spTree>
    <p:extLst>
      <p:ext uri="{BB962C8B-B14F-4D97-AF65-F5344CB8AC3E}">
        <p14:creationId xmlns:p14="http://schemas.microsoft.com/office/powerpoint/2010/main" val="125957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E5D723D-151F-4065-ADE2-B1B2B0929F7C}"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5AEB93-7170-4B2F-A044-730FE51A6F8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E53053B-9BFC-477F-86E1-64FE9A777C8C}"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3B29F8-2B80-43B2-B803-90AD3294FD3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3C8C018-244C-4F60-BB9D-D9ECE8096822}"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A7624A-12F2-4583-B82C-CDA47A3FD7D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6"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7" name="Rectangle 24"/>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fld id="{69C12FF0-0F10-4427-9C41-92A88B2E0EA0}" type="datetimeFigureOut">
              <a:rPr lang="en-US"/>
              <a:pPr/>
              <a:t>8/19/2017</a:t>
            </a:fld>
            <a:endParaRPr lang="en-US"/>
          </a:p>
        </p:txBody>
      </p:sp>
      <p:sp>
        <p:nvSpPr>
          <p:cNvPr id="16" name="Footer Placeholder 16"/>
          <p:cNvSpPr>
            <a:spLocks noGrp="1"/>
          </p:cNvSpPr>
          <p:nvPr>
            <p:ph type="ftr" sz="quarter" idx="11"/>
          </p:nvPr>
        </p:nvSpPr>
        <p:spPr/>
        <p:txBody>
          <a:bodyPr/>
          <a:lstStyle>
            <a:lvl1pPr>
              <a:defRPr/>
            </a:lvl1pPr>
          </a:lstStyle>
          <a:p>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lvl1pPr>
          </a:lstStyle>
          <a:p>
            <a:fld id="{8FFE1472-8617-4695-B99D-EC7A0CA1244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F077A41-266E-40A1-A00A-142E03193B1B}"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fld id="{A4E5ED05-85FB-4FF6-BE59-1F49C951BA83}"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6" name="Rectangle 23"/>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7" name="Rectangle 24"/>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8" name="Rectangle 25"/>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9" name="Rectangle 26"/>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endParaRPr lang="en-US"/>
          </a:p>
        </p:txBody>
      </p:sp>
      <p:sp>
        <p:nvSpPr>
          <p:cNvPr id="16" name="Date Placeholder 3"/>
          <p:cNvSpPr>
            <a:spLocks noGrp="1"/>
          </p:cNvSpPr>
          <p:nvPr>
            <p:ph type="dt" sz="half" idx="11"/>
          </p:nvPr>
        </p:nvSpPr>
        <p:spPr/>
        <p:txBody>
          <a:bodyPr/>
          <a:lstStyle>
            <a:lvl1pPr>
              <a:defRPr/>
            </a:lvl1pPr>
          </a:lstStyle>
          <a:p>
            <a:fld id="{7AAC6BB7-7B6A-46DF-BC4B-D8BCE9A9FAB5}" type="datetimeFigureOut">
              <a:rPr lang="en-US"/>
              <a:pPr/>
              <a:t>8/19/2017</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lvl1pPr>
          </a:lstStyle>
          <a:p>
            <a:fld id="{802086EB-832C-47A9-9584-183F4976B216}"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endParaRPr lang="en-GB"/>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fld id="{A075A340-5DD5-4908-99C6-2FC1A1C016C7}" type="datetimeFigureOut">
              <a:rPr lang="en-US"/>
              <a:pPr/>
              <a:t>8/19/2017</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E9AD4FC9-86C7-4491-93EB-5B837BD1FA5D}"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endParaRPr lang="en-GB"/>
          </a:p>
        </p:txBody>
      </p:sp>
      <p:sp>
        <p:nvSpPr>
          <p:cNvPr id="8" name="Rectangle 20"/>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9" name="Rectangle 23"/>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0"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1" name="Rectangle 25"/>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fld id="{0E632853-FFFF-4BFB-A912-5A16F294886C}" type="datetimeFigureOut">
              <a:rPr lang="en-US"/>
              <a:pPr/>
              <a:t>8/19/2017</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defRPr/>
            </a:lvl1pPr>
          </a:lstStyle>
          <a:p>
            <a:fld id="{E0ACFF61-60C8-4130-8FBA-339B888B6FF6}"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203824B-D8A0-45C4-8770-C7AC2EF25948}" type="datetimeFigureOut">
              <a:rPr lang="en-US"/>
              <a:pPr/>
              <a:t>8/19/2017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fld id="{59C83AB3-BED1-4528-8052-C4DD4C8A6C8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4" name="Rectangle 23"/>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5"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8" name="Date Placeholder 1"/>
          <p:cNvSpPr>
            <a:spLocks noGrp="1"/>
          </p:cNvSpPr>
          <p:nvPr>
            <p:ph type="dt" sz="half" idx="10"/>
          </p:nvPr>
        </p:nvSpPr>
        <p:spPr/>
        <p:txBody>
          <a:bodyPr/>
          <a:lstStyle>
            <a:lvl1pPr>
              <a:defRPr/>
            </a:lvl1pPr>
          </a:lstStyle>
          <a:p>
            <a:fld id="{4AC69BC2-A9EB-4BC3-9A51-B6E6DF879184}" type="datetimeFigureOut">
              <a:rPr lang="en-US"/>
              <a:pPr/>
              <a:t>8/19/2017</a:t>
            </a:fld>
            <a:endParaRPr lang="en-US"/>
          </a:p>
        </p:txBody>
      </p:sp>
      <p:sp>
        <p:nvSpPr>
          <p:cNvPr id="9" name="Footer Placeholder 2"/>
          <p:cNvSpPr>
            <a:spLocks noGrp="1"/>
          </p:cNvSpPr>
          <p:nvPr>
            <p:ph type="ftr" sz="quarter" idx="11"/>
          </p:nvPr>
        </p:nvSpPr>
        <p:spPr/>
        <p:txBody>
          <a:bodyPr/>
          <a:lstStyle>
            <a:lvl1pPr>
              <a:defRPr/>
            </a:lvl1pPr>
          </a:lstStyle>
          <a:p>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fld id="{2A1BA19A-E357-4C6D-B5A7-7322F966CF45}"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7" name="Rectangle 23"/>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8" name="Rectangle 24"/>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9" name="Rectangle 25"/>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52F9B023-B991-4D7A-89DB-2D264B1A4DEE}" type="slidenum">
              <a:rPr lang="en-US"/>
              <a:pPr/>
              <a:t>‹#›</a:t>
            </a:fld>
            <a:endParaRPr lang="en-US"/>
          </a:p>
        </p:txBody>
      </p:sp>
      <p:sp>
        <p:nvSpPr>
          <p:cNvPr id="17" name="Date Placeholder 4"/>
          <p:cNvSpPr>
            <a:spLocks noGrp="1"/>
          </p:cNvSpPr>
          <p:nvPr>
            <p:ph type="dt" sz="half" idx="11"/>
          </p:nvPr>
        </p:nvSpPr>
        <p:spPr/>
        <p:txBody>
          <a:bodyPr/>
          <a:lstStyle>
            <a:lvl1pPr>
              <a:defRPr/>
            </a:lvl1pPr>
          </a:lstStyle>
          <a:p>
            <a:fld id="{4F4E8381-5255-4456-93C2-DE4BEA4F05AF}" type="datetimeFigureOut">
              <a:rPr lang="en-US"/>
              <a:pPr/>
              <a:t>8/19/2017</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726126B-185B-42D4-ADA1-1D3A1C586CCF}"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03AB793-2739-4881-9DF3-78DCAE652D7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7" name="Rectangle 23"/>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8" name="Rectangle 24"/>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9" name="Rectangle 25"/>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B9A96D8E-6315-4C33-8734-2F37FA225A1A}" type="slidenum">
              <a:rPr lang="en-US"/>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fld id="{833D5178-0BB6-4FA8-8E9E-0D31C9D61F43}" type="datetimeFigureOut">
              <a:rPr lang="en-US"/>
              <a:pPr/>
              <a:t>8/19/2017</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B6B35-B8C1-4001-825E-A7A6E6664906}"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2436B6-E0E4-4028-98E9-64E7CCD6AD99}"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6" name="Rectangle 23"/>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7"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fld id="{D81A51F6-E8A3-401E-8823-53A8760E4B8B}" type="slidenum">
              <a:rPr lang="en-US"/>
              <a:pPr/>
              <a:t>‹#›</a:t>
            </a:fld>
            <a:endParaRPr lang="en-US"/>
          </a:p>
        </p:txBody>
      </p:sp>
      <p:sp>
        <p:nvSpPr>
          <p:cNvPr id="14" name="Date Placeholder 3"/>
          <p:cNvSpPr>
            <a:spLocks noGrp="1"/>
          </p:cNvSpPr>
          <p:nvPr>
            <p:ph type="dt" sz="half" idx="11"/>
          </p:nvPr>
        </p:nvSpPr>
        <p:spPr/>
        <p:txBody>
          <a:bodyPr/>
          <a:lstStyle>
            <a:lvl1pPr>
              <a:defRPr/>
            </a:lvl1pPr>
          </a:lstStyle>
          <a:p>
            <a:fld id="{0D5027F3-7C33-4D34-B56B-ECE6D103B70B}" type="datetimeFigureOut">
              <a:rPr lang="en-US"/>
              <a:pPr/>
              <a:t>8/19/2017</a:t>
            </a:fld>
            <a:endParaRPr lang="en-US"/>
          </a:p>
        </p:txBody>
      </p:sp>
      <p:sp>
        <p:nvSpPr>
          <p:cNvPr id="15" name="Footer Placeholder 4"/>
          <p:cNvSpPr>
            <a:spLocks noGrp="1"/>
          </p:cNvSpPr>
          <p:nvPr>
            <p:ph type="ftr" sz="quarter" idx="12"/>
          </p:nvPr>
        </p:nvSpPr>
        <p:spPr/>
        <p:txBody>
          <a:bodyPr/>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B068A7A-A58A-43BE-BF2E-6B62A8E7026B}" type="datetimeFigureOut">
              <a:rPr lang="en-US"/>
              <a:pPr/>
              <a:t>8/19/2017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CC6067D-EFA8-4D73-B602-92A9DC9D5EB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1E23833-D7E2-4D68-886A-B0EACF0334A1}" type="datetimeFigureOut">
              <a:rPr lang="en-US"/>
              <a:pPr/>
              <a:t>8/19/2017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9B71621-DBDA-41BB-BDC1-9FEF60A1DDF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B213596-BD9E-4556-8DD5-1BB05CB5FE55}" type="datetimeFigureOut">
              <a:rPr lang="en-US"/>
              <a:pPr/>
              <a:t>8/19/2017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58AC0944-075B-40E1-8F88-A8F307B550D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DAC4E4A-0B6C-47AA-8306-68057DB57AC1}" type="datetimeFigureOut">
              <a:rPr lang="en-US"/>
              <a:pPr/>
              <a:t>8/19/2017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AB8BD7D-BACF-425A-8156-23E18E00098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2BCA055-B032-49BA-B51C-9C01E8BCC027}" type="datetimeFigureOut">
              <a:rPr lang="en-US"/>
              <a:pPr/>
              <a:t>8/19/2017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226B4F6-FCE2-455F-B01A-21EB80AEF64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BFEAD47-C3D0-4484-8EC6-D2BB102FC112}" type="datetimeFigureOut">
              <a:rPr lang="en-US"/>
              <a:pPr/>
              <a:t>8/19/2017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ECECBAD-9931-4D26-93A7-278CCD37DFF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B7F1D11-161D-4252-B3FB-1C580E5296AF}" type="datetimeFigureOut">
              <a:rPr lang="en-US"/>
              <a:pPr/>
              <a:t>8/19/2017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DF0F183-5E89-417E-AEA4-C31B2231AA1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22500B75-60C3-4DCA-9E17-7E80ADDDB61A}" type="datetimeFigureOut">
              <a:rPr lang="en-US"/>
              <a:pPr/>
              <a:t>8/19/2017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2A76183-CAD7-40F3-893A-A07C04DCDD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16"/>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2051" name="Rectangle 15"/>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2052" name="Rectangle 17"/>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2053" name="Rectangle 18"/>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endParaRPr lang="en-US">
              <a:solidFill>
                <a:srgbClr val="000000"/>
              </a:solidFill>
              <a:latin typeface="Georgia" pitchFamily="18"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wrap="square" lIns="91440" tIns="45720" rIns="91440" bIns="45720" numCol="1" anchor="t" anchorCtr="0" compatLnSpc="1">
            <a:prstTxWarp prst="textNoShape">
              <a:avLst/>
            </a:prstTxWarp>
          </a:bodyPr>
          <a:lstStyle>
            <a:lvl1pPr algn="r">
              <a:defRPr sz="1400">
                <a:solidFill>
                  <a:srgbClr val="FFFFFF"/>
                </a:solidFill>
                <a:latin typeface="Georgia" pitchFamily="18" charset="0"/>
              </a:defRPr>
            </a:lvl1pPr>
          </a:lstStyle>
          <a:p>
            <a:fld id="{FE98018E-3726-4570-84C1-AD155D10B801}" type="datetimeFigureOut">
              <a:rPr lang="en-US"/>
              <a:pPr/>
              <a:t>8/19/2017</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wrap="square" lIns="91440" tIns="45720" rIns="91440" bIns="45720" numCol="1" anchor="t" anchorCtr="0" compatLnSpc="1">
            <a:prstTxWarp prst="textNoShape">
              <a:avLst/>
            </a:prstTxWarp>
          </a:bodyPr>
          <a:lstStyle>
            <a:lvl1pPr>
              <a:defRPr sz="1200">
                <a:solidFill>
                  <a:srgbClr val="FFFFFF"/>
                </a:solidFill>
                <a:latin typeface="Georgia" pitchFamily="18" charset="0"/>
              </a:defRPr>
            </a:lvl1pPr>
          </a:lstStyle>
          <a:p>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endParaRPr lang="en-US">
              <a:solidFill>
                <a:srgbClr val="000000"/>
              </a:solidFill>
              <a:latin typeface="Georgia" pitchFamily="18" charset="0"/>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solidFill>
                <a:prstClr val="black"/>
              </a:solidFill>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latin typeface="Georgia" pitchFamily="18" charset="0"/>
              </a:defRPr>
            </a:lvl1pPr>
          </a:lstStyle>
          <a:p>
            <a:fld id="{84923222-2A0B-4192-83F5-A87CF98E48FB}" type="slidenum">
              <a:rPr lang="en-US"/>
              <a:pPr/>
              <a:t>‹#›</a:t>
            </a:fld>
            <a:endParaRPr lang="en-US"/>
          </a:p>
        </p:txBody>
      </p:sp>
      <p:sp>
        <p:nvSpPr>
          <p:cNvPr id="2062"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63"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1676400"/>
            <a:ext cx="7772400" cy="1470025"/>
          </a:xfrm>
        </p:spPr>
        <p:txBody>
          <a:bodyPr/>
          <a:lstStyle/>
          <a:p>
            <a:pPr eaLnBrk="1" hangingPunct="1"/>
            <a:r>
              <a:rPr lang="en-US" b="1" smtClean="0"/>
              <a:t>CHRONIC DIARRHOEA</a:t>
            </a:r>
          </a:p>
        </p:txBody>
      </p:sp>
      <p:sp>
        <p:nvSpPr>
          <p:cNvPr id="3" name="Subtitle 2"/>
          <p:cNvSpPr>
            <a:spLocks noGrp="1"/>
          </p:cNvSpPr>
          <p:nvPr>
            <p:ph type="subTitle" idx="1"/>
          </p:nvPr>
        </p:nvSpPr>
        <p:spPr/>
        <p:txBody>
          <a:bodyPr rtlCol="0">
            <a:normAutofit fontScale="92500"/>
          </a:bodyPr>
          <a:lstStyle/>
          <a:p>
            <a:pPr eaLnBrk="1" fontAlgn="auto" hangingPunct="1">
              <a:spcAft>
                <a:spcPts val="0"/>
              </a:spcAft>
              <a:buFont typeface="Arial" pitchFamily="34" charset="0"/>
              <a:buNone/>
              <a:defRPr/>
            </a:pPr>
            <a:r>
              <a:rPr lang="en-US" dirty="0" smtClean="0">
                <a:solidFill>
                  <a:schemeClr val="tx1"/>
                </a:solidFill>
              </a:rPr>
              <a:t>BY</a:t>
            </a:r>
          </a:p>
          <a:p>
            <a:pPr eaLnBrk="1" fontAlgn="auto" hangingPunct="1">
              <a:spcAft>
                <a:spcPts val="0"/>
              </a:spcAft>
              <a:buFont typeface="Arial" pitchFamily="34" charset="0"/>
              <a:buNone/>
              <a:defRPr/>
            </a:pPr>
            <a:r>
              <a:rPr lang="en-US" dirty="0" smtClean="0">
                <a:solidFill>
                  <a:schemeClr val="tx1"/>
                </a:solidFill>
              </a:rPr>
              <a:t>DR OGUNTOYE O.O.</a:t>
            </a:r>
          </a:p>
          <a:p>
            <a:pPr eaLnBrk="1" fontAlgn="auto" hangingPunct="1">
              <a:spcAft>
                <a:spcPts val="0"/>
              </a:spcAft>
              <a:buFont typeface="Arial" pitchFamily="34" charset="0"/>
              <a:buNone/>
              <a:defRPr/>
            </a:pPr>
            <a:r>
              <a:rPr lang="en-US" dirty="0" smtClean="0">
                <a:solidFill>
                  <a:schemeClr val="tx1"/>
                </a:solidFill>
              </a:rPr>
              <a:t>MBBS(Ibadan), FWACP(</a:t>
            </a:r>
            <a:r>
              <a:rPr lang="en-US" dirty="0" err="1" smtClean="0">
                <a:solidFill>
                  <a:schemeClr val="tx1"/>
                </a:solidFill>
              </a:rPr>
              <a:t>Gastroenterol</a:t>
            </a:r>
            <a:r>
              <a:rPr lang="en-US" dirty="0" smtClean="0">
                <a:solidFill>
                  <a:schemeClr val="tx1"/>
                </a:solidFill>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solidFill>
                  <a:srgbClr val="7B9899"/>
                </a:solidFill>
              </a:rPr>
              <a:t>Causes of Osmotic Diarrhea</a:t>
            </a:r>
          </a:p>
        </p:txBody>
      </p:sp>
      <p:sp>
        <p:nvSpPr>
          <p:cNvPr id="3" name="Content Placeholder 2"/>
          <p:cNvSpPr>
            <a:spLocks noGrp="1"/>
          </p:cNvSpPr>
          <p:nvPr>
            <p:ph sz="quarter" idx="1"/>
          </p:nvPr>
        </p:nvSpPr>
        <p:spPr>
          <a:xfrm>
            <a:off x="301625" y="1527175"/>
            <a:ext cx="8504238" cy="5330825"/>
          </a:xfrm>
        </p:spPr>
        <p:txBody>
          <a:bodyPr>
            <a:normAutofit/>
          </a:bodyPr>
          <a:lstStyle/>
          <a:p>
            <a:pPr marL="0" indent="0" eaLnBrk="1" hangingPunct="1">
              <a:lnSpc>
                <a:spcPct val="80000"/>
              </a:lnSpc>
              <a:buFont typeface="Wingdings 2" pitchFamily="18" charset="2"/>
              <a:buNone/>
            </a:pPr>
            <a:endParaRPr lang="en-US" sz="2500" smtClean="0"/>
          </a:p>
          <a:p>
            <a:pPr marL="0" indent="0" eaLnBrk="1" hangingPunct="1">
              <a:lnSpc>
                <a:spcPct val="80000"/>
              </a:lnSpc>
            </a:pPr>
            <a:r>
              <a:rPr lang="en-US" sz="2500" smtClean="0"/>
              <a:t>Mg, PO4, SO4 ingestion.</a:t>
            </a:r>
          </a:p>
          <a:p>
            <a:pPr marL="0" indent="0" eaLnBrk="1" hangingPunct="1">
              <a:lnSpc>
                <a:spcPct val="80000"/>
              </a:lnSpc>
              <a:buFont typeface="Wingdings 2" pitchFamily="18" charset="2"/>
              <a:buNone/>
            </a:pPr>
            <a:endParaRPr lang="en-US" sz="2500" smtClean="0"/>
          </a:p>
          <a:p>
            <a:pPr marL="0" indent="0" eaLnBrk="1" hangingPunct="1">
              <a:lnSpc>
                <a:spcPct val="80000"/>
              </a:lnSpc>
            </a:pPr>
            <a:r>
              <a:rPr lang="en-US" sz="2500" smtClean="0"/>
              <a:t>Carbohydrate malabsorption.</a:t>
            </a:r>
          </a:p>
          <a:p>
            <a:pPr marL="0" indent="0" eaLnBrk="1" hangingPunct="1">
              <a:lnSpc>
                <a:spcPct val="80000"/>
              </a:lnSpc>
            </a:pPr>
            <a:endParaRPr lang="en-US" sz="2500" smtClean="0"/>
          </a:p>
          <a:p>
            <a:pPr marL="0" indent="0" eaLnBrk="1" hangingPunct="1">
              <a:lnSpc>
                <a:spcPct val="80000"/>
              </a:lnSpc>
            </a:pPr>
            <a:r>
              <a:rPr lang="en-US" sz="2500" smtClean="0">
                <a:latin typeface="Andalus" pitchFamily="18" charset="-78"/>
                <a:cs typeface="Andalus" pitchFamily="18" charset="-78"/>
              </a:rPr>
              <a:t>Lactose intolerance</a:t>
            </a:r>
          </a:p>
          <a:p>
            <a:pPr marL="0" indent="0" eaLnBrk="1" hangingPunct="1">
              <a:lnSpc>
                <a:spcPct val="80000"/>
              </a:lnSpc>
            </a:pPr>
            <a:endParaRPr lang="en-US" sz="2500" smtClean="0">
              <a:latin typeface="Andalus" pitchFamily="18" charset="-78"/>
              <a:cs typeface="Andalus" pitchFamily="18" charset="-78"/>
            </a:endParaRPr>
          </a:p>
          <a:p>
            <a:pPr marL="0" indent="0" eaLnBrk="1" hangingPunct="1">
              <a:lnSpc>
                <a:spcPct val="80000"/>
              </a:lnSpc>
            </a:pPr>
            <a:r>
              <a:rPr lang="en-US" sz="2500" smtClean="0">
                <a:latin typeface="Andalus" pitchFamily="18" charset="-78"/>
                <a:cs typeface="Andalus" pitchFamily="18" charset="-78"/>
              </a:rPr>
              <a:t>Laxative abuse</a:t>
            </a:r>
            <a:endParaRPr lang="en-GB" sz="2500" smtClean="0">
              <a:latin typeface="Andalus" pitchFamily="18" charset="-78"/>
              <a:cs typeface="Andalus" pitchFamily="18" charset="-78"/>
            </a:endParaRPr>
          </a:p>
          <a:p>
            <a:pPr marL="0" indent="0" eaLnBrk="1" hangingPunct="1">
              <a:lnSpc>
                <a:spcPct val="80000"/>
              </a:lnSpc>
            </a:pPr>
            <a:endParaRPr lang="en-US" sz="2500" smtClean="0"/>
          </a:p>
          <a:p>
            <a:pPr marL="0" indent="0" eaLnBrk="1" hangingPunct="1">
              <a:lnSpc>
                <a:spcPct val="80000"/>
              </a:lnSpc>
            </a:pPr>
            <a:endParaRPr lang="en-US" sz="2500" smtClean="0"/>
          </a:p>
          <a:p>
            <a:pPr marL="0" indent="0" eaLnBrk="1" hangingPunct="1">
              <a:lnSpc>
                <a:spcPct val="80000"/>
              </a:lnSpc>
            </a:pPr>
            <a:endParaRPr lang="en-US" sz="2500" smtClean="0"/>
          </a:p>
          <a:p>
            <a:pPr marL="0" indent="0" eaLnBrk="1" hangingPunct="1">
              <a:lnSpc>
                <a:spcPct val="80000"/>
              </a:lnSpc>
            </a:pPr>
            <a:endParaRPr lang="en-US" sz="2500" smtClean="0"/>
          </a:p>
          <a:p>
            <a:pPr marL="0" indent="0" eaLnBrk="1" hangingPunct="1">
              <a:lnSpc>
                <a:spcPct val="80000"/>
              </a:lnSpc>
              <a:buFont typeface="Wingdings 2" pitchFamily="18" charset="2"/>
              <a:buNone/>
            </a:pPr>
            <a:r>
              <a:rPr lang="en-US" sz="900" smtClean="0"/>
              <a:t>1. Fine KD, Schiller LR. AGA technical review on the evaluation and management of chronic diarrhea. Gastroenterology. 1999;116(6):1464–1486.</a:t>
            </a:r>
          </a:p>
          <a:p>
            <a:pPr marL="0" indent="0" eaLnBrk="1" hangingPunct="1">
              <a:lnSpc>
                <a:spcPct val="80000"/>
              </a:lnSpc>
              <a:buFont typeface="Wingdings 2" pitchFamily="18" charset="2"/>
              <a:buNone/>
            </a:pPr>
            <a:endParaRPr lang="en-US" sz="900" smtClean="0"/>
          </a:p>
          <a:p>
            <a:pPr marL="0" indent="0" eaLnBrk="1" hangingPunct="1">
              <a:lnSpc>
                <a:spcPct val="80000"/>
              </a:lnSpc>
              <a:buFont typeface="Wingdings 2" pitchFamily="18" charset="2"/>
              <a:buNone/>
            </a:pPr>
            <a:r>
              <a:rPr lang="en-US" sz="900" smtClean="0"/>
              <a:t>2. Feldman M, Friedman LS, Sleisenger MH, eds. Sleisenger &amp; Fordtran's Gastrointestinal and Liver Disease: Pathophysiology, Diagnosis, and Management. 7th ed. Philadelphia, Pa.: Saunders; 2002: 137</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1625" y="1527175"/>
            <a:ext cx="8504238" cy="4572000"/>
          </a:xfrm>
        </p:spPr>
        <p:txBody>
          <a:bodyPr>
            <a:normAutofit/>
          </a:bodyPr>
          <a:lstStyle/>
          <a:p>
            <a:pPr eaLnBrk="1" hangingPunct="1">
              <a:lnSpc>
                <a:spcPct val="80000"/>
              </a:lnSpc>
            </a:pPr>
            <a:r>
              <a:rPr lang="en-US" sz="2500" dirty="0" smtClean="0">
                <a:latin typeface="Andalus" pitchFamily="18" charset="-78"/>
                <a:cs typeface="Andalus" pitchFamily="18" charset="-78"/>
              </a:rPr>
              <a:t>Active intestinal secretion and decreased absorption</a:t>
            </a:r>
          </a:p>
          <a:p>
            <a:pPr eaLnBrk="1" hangingPunct="1">
              <a:lnSpc>
                <a:spcPct val="80000"/>
              </a:lnSpc>
            </a:pPr>
            <a:endParaRPr lang="en-US" sz="2500" dirty="0" smtClean="0">
              <a:latin typeface="Andalus" pitchFamily="18" charset="-78"/>
              <a:cs typeface="Andalus" pitchFamily="18" charset="-78"/>
            </a:endParaRPr>
          </a:p>
          <a:p>
            <a:pPr eaLnBrk="1" hangingPunct="1">
              <a:lnSpc>
                <a:spcPct val="80000"/>
              </a:lnSpc>
            </a:pPr>
            <a:r>
              <a:rPr lang="en-US" sz="2500" dirty="0" smtClean="0">
                <a:latin typeface="Andalus" pitchFamily="18" charset="-78"/>
                <a:cs typeface="Andalus" pitchFamily="18" charset="-78"/>
              </a:rPr>
              <a:t>No change with fasting</a:t>
            </a:r>
          </a:p>
          <a:p>
            <a:pPr eaLnBrk="1" hangingPunct="1">
              <a:lnSpc>
                <a:spcPct val="80000"/>
              </a:lnSpc>
            </a:pPr>
            <a:endParaRPr lang="en-US" sz="2500" dirty="0" smtClean="0">
              <a:latin typeface="Andalus" pitchFamily="18" charset="-78"/>
              <a:cs typeface="Andalus" pitchFamily="18" charset="-78"/>
            </a:endParaRPr>
          </a:p>
          <a:p>
            <a:pPr eaLnBrk="1" hangingPunct="1">
              <a:lnSpc>
                <a:spcPct val="80000"/>
              </a:lnSpc>
            </a:pPr>
            <a:r>
              <a:rPr lang="en-US" sz="2500" dirty="0" smtClean="0">
                <a:latin typeface="Andalus" pitchFamily="18" charset="-78"/>
                <a:cs typeface="Andalus" pitchFamily="18" charset="-78"/>
              </a:rPr>
              <a:t>No mucus or blood</a:t>
            </a:r>
          </a:p>
          <a:p>
            <a:pPr eaLnBrk="1" hangingPunct="1">
              <a:lnSpc>
                <a:spcPct val="80000"/>
              </a:lnSpc>
            </a:pPr>
            <a:endParaRPr lang="en-US" sz="2500" dirty="0" smtClean="0">
              <a:latin typeface="Andalus" pitchFamily="18" charset="-78"/>
              <a:cs typeface="Andalus" pitchFamily="18" charset="-78"/>
            </a:endParaRPr>
          </a:p>
          <a:p>
            <a:pPr eaLnBrk="1" hangingPunct="1">
              <a:lnSpc>
                <a:spcPct val="80000"/>
              </a:lnSpc>
            </a:pPr>
            <a:r>
              <a:rPr lang="en-US" sz="2500" dirty="0" smtClean="0">
                <a:latin typeface="Andalus" pitchFamily="18" charset="-78"/>
                <a:cs typeface="Andalus" pitchFamily="18" charset="-78"/>
              </a:rPr>
              <a:t>No </a:t>
            </a:r>
            <a:r>
              <a:rPr lang="en-US" sz="2500" dirty="0" err="1" smtClean="0">
                <a:latin typeface="Andalus" pitchFamily="18" charset="-78"/>
                <a:cs typeface="Andalus" pitchFamily="18" charset="-78"/>
              </a:rPr>
              <a:t>leucocyes</a:t>
            </a:r>
            <a:r>
              <a:rPr lang="en-US" sz="2500" dirty="0" smtClean="0">
                <a:latin typeface="Andalus" pitchFamily="18" charset="-78"/>
                <a:cs typeface="Andalus" pitchFamily="18" charset="-78"/>
              </a:rPr>
              <a:t> in stool</a:t>
            </a:r>
          </a:p>
          <a:p>
            <a:pPr eaLnBrk="1" hangingPunct="1">
              <a:lnSpc>
                <a:spcPct val="80000"/>
              </a:lnSpc>
              <a:buFont typeface="Wingdings 2" pitchFamily="18" charset="2"/>
              <a:buNone/>
            </a:pPr>
            <a:endParaRPr lang="en-US" sz="2500" dirty="0" smtClean="0">
              <a:latin typeface="Andalus" pitchFamily="18" charset="-78"/>
              <a:cs typeface="Andalus" pitchFamily="18" charset="-78"/>
            </a:endParaRPr>
          </a:p>
          <a:p>
            <a:pPr eaLnBrk="1" hangingPunct="1">
              <a:lnSpc>
                <a:spcPct val="80000"/>
              </a:lnSpc>
            </a:pPr>
            <a:r>
              <a:rPr lang="en-US" sz="2500" dirty="0" smtClean="0">
                <a:latin typeface="Andalus" pitchFamily="18" charset="-78"/>
                <a:cs typeface="Andalus" pitchFamily="18" charset="-78"/>
              </a:rPr>
              <a:t>Large watery </a:t>
            </a:r>
            <a:r>
              <a:rPr lang="en-US" sz="2500" dirty="0" err="1" smtClean="0">
                <a:latin typeface="Andalus" pitchFamily="18" charset="-78"/>
                <a:cs typeface="Andalus" pitchFamily="18" charset="-78"/>
              </a:rPr>
              <a:t>diarrhoea</a:t>
            </a:r>
            <a:r>
              <a:rPr lang="en-US" sz="2500" dirty="0" smtClean="0">
                <a:latin typeface="Andalus" pitchFamily="18" charset="-78"/>
                <a:cs typeface="Andalus" pitchFamily="18" charset="-78"/>
              </a:rPr>
              <a:t> </a:t>
            </a:r>
            <a:r>
              <a:rPr lang="en-US" sz="2500" dirty="0" smtClean="0">
                <a:solidFill>
                  <a:srgbClr val="FF0000"/>
                </a:solidFill>
                <a:latin typeface="Andalus" pitchFamily="18" charset="-78"/>
                <a:cs typeface="Andalus" pitchFamily="18" charset="-78"/>
              </a:rPr>
              <a:t>1-10L/24</a:t>
            </a:r>
            <a:r>
              <a:rPr lang="en-US" sz="2500" dirty="0" smtClean="0">
                <a:latin typeface="Andalus" pitchFamily="18" charset="-78"/>
                <a:cs typeface="Andalus" pitchFamily="18" charset="-78"/>
              </a:rPr>
              <a:t> </a:t>
            </a:r>
            <a:r>
              <a:rPr lang="en-US" sz="2500" dirty="0" err="1" smtClean="0">
                <a:latin typeface="Andalus" pitchFamily="18" charset="-78"/>
                <a:cs typeface="Andalus" pitchFamily="18" charset="-78"/>
              </a:rPr>
              <a:t>hrs</a:t>
            </a:r>
            <a:r>
              <a:rPr lang="en-US" sz="2500" dirty="0" smtClean="0">
                <a:latin typeface="Andalus" pitchFamily="18" charset="-78"/>
                <a:cs typeface="Andalus" pitchFamily="18" charset="-78"/>
              </a:rPr>
              <a:t> with normal osmotic gap</a:t>
            </a:r>
          </a:p>
          <a:p>
            <a:pPr eaLnBrk="1" hangingPunct="1">
              <a:lnSpc>
                <a:spcPct val="80000"/>
              </a:lnSpc>
            </a:pPr>
            <a:endParaRPr lang="en-US" sz="2500" dirty="0" smtClean="0">
              <a:latin typeface="Andalus" pitchFamily="18" charset="-78"/>
              <a:cs typeface="Andalus" pitchFamily="18" charset="-78"/>
            </a:endParaRPr>
          </a:p>
          <a:p>
            <a:pPr eaLnBrk="1" hangingPunct="1">
              <a:lnSpc>
                <a:spcPct val="80000"/>
              </a:lnSpc>
            </a:pPr>
            <a:r>
              <a:rPr lang="en-US" sz="2500" dirty="0" err="1" smtClean="0">
                <a:latin typeface="Andalus" pitchFamily="18" charset="-78"/>
                <a:cs typeface="Andalus" pitchFamily="18" charset="-78"/>
              </a:rPr>
              <a:t>Faecal</a:t>
            </a:r>
            <a:r>
              <a:rPr lang="en-US" sz="2500" dirty="0" smtClean="0">
                <a:latin typeface="Andalus" pitchFamily="18" charset="-78"/>
                <a:cs typeface="Andalus" pitchFamily="18" charset="-78"/>
              </a:rPr>
              <a:t> </a:t>
            </a:r>
            <a:r>
              <a:rPr lang="en-US" sz="2500" dirty="0" err="1" smtClean="0">
                <a:latin typeface="Andalus" pitchFamily="18" charset="-78"/>
                <a:cs typeface="Andalus" pitchFamily="18" charset="-78"/>
              </a:rPr>
              <a:t>osmolar</a:t>
            </a:r>
            <a:r>
              <a:rPr lang="en-US" sz="2500" dirty="0" smtClean="0">
                <a:latin typeface="Andalus" pitchFamily="18" charset="-78"/>
                <a:cs typeface="Andalus" pitchFamily="18" charset="-78"/>
              </a:rPr>
              <a:t> gap </a:t>
            </a:r>
            <a:r>
              <a:rPr lang="en-US" sz="2500" dirty="0" smtClean="0">
                <a:solidFill>
                  <a:srgbClr val="FF0000"/>
                </a:solidFill>
                <a:latin typeface="Andalus" pitchFamily="18" charset="-78"/>
                <a:cs typeface="Andalus" pitchFamily="18" charset="-78"/>
              </a:rPr>
              <a:t>&lt;50 </a:t>
            </a:r>
            <a:r>
              <a:rPr lang="en-US" sz="2500" dirty="0" err="1" smtClean="0">
                <a:solidFill>
                  <a:srgbClr val="FF0000"/>
                </a:solidFill>
                <a:latin typeface="Andalus" pitchFamily="18" charset="-78"/>
                <a:cs typeface="Andalus" pitchFamily="18" charset="-78"/>
              </a:rPr>
              <a:t>mOsm</a:t>
            </a:r>
            <a:r>
              <a:rPr lang="en-US" sz="2500" dirty="0" smtClean="0">
                <a:solidFill>
                  <a:srgbClr val="FF0000"/>
                </a:solidFill>
                <a:latin typeface="Andalus" pitchFamily="18" charset="-78"/>
                <a:cs typeface="Andalus" pitchFamily="18" charset="-78"/>
              </a:rPr>
              <a:t>/Kg</a:t>
            </a:r>
            <a:endParaRPr lang="en-GB" sz="2500" dirty="0" smtClean="0">
              <a:solidFill>
                <a:srgbClr val="FF0000"/>
              </a:solidFill>
              <a:latin typeface="Andalus" pitchFamily="18" charset="-78"/>
              <a:cs typeface="Andalus" pitchFamily="18" charset="-78"/>
            </a:endParaRPr>
          </a:p>
        </p:txBody>
      </p:sp>
      <p:sp>
        <p:nvSpPr>
          <p:cNvPr id="24579"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Secretory diarrhoea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solidFill>
                  <a:srgbClr val="7B9899"/>
                </a:solidFill>
              </a:rPr>
              <a:t>Causes of Secretory Diarrhea</a:t>
            </a:r>
          </a:p>
        </p:txBody>
      </p:sp>
      <p:sp>
        <p:nvSpPr>
          <p:cNvPr id="3" name="Content Placeholder 2"/>
          <p:cNvSpPr>
            <a:spLocks noGrp="1"/>
          </p:cNvSpPr>
          <p:nvPr>
            <p:ph sz="quarter" idx="1"/>
          </p:nvPr>
        </p:nvSpPr>
        <p:spPr>
          <a:xfrm>
            <a:off x="301625" y="1371600"/>
            <a:ext cx="8504238" cy="5486400"/>
          </a:xfrm>
        </p:spPr>
        <p:txBody>
          <a:bodyPr>
            <a:normAutofit/>
          </a:bodyPr>
          <a:lstStyle/>
          <a:p>
            <a:pPr eaLnBrk="1" hangingPunct="1">
              <a:lnSpc>
                <a:spcPct val="80000"/>
              </a:lnSpc>
            </a:pPr>
            <a:endParaRPr lang="en-US" sz="700" dirty="0" smtClean="0"/>
          </a:p>
          <a:p>
            <a:pPr eaLnBrk="1" hangingPunct="1">
              <a:lnSpc>
                <a:spcPct val="80000"/>
              </a:lnSpc>
            </a:pPr>
            <a:r>
              <a:rPr lang="en-US" sz="1600" dirty="0" smtClean="0"/>
              <a:t>Laxative abuse (</a:t>
            </a:r>
            <a:r>
              <a:rPr lang="en-US" sz="1600" dirty="0" err="1" smtClean="0"/>
              <a:t>nonosmotic</a:t>
            </a:r>
            <a:r>
              <a:rPr lang="en-US" sz="1600" dirty="0" smtClean="0"/>
              <a:t> laxatives)</a:t>
            </a:r>
          </a:p>
          <a:p>
            <a:pPr eaLnBrk="1" hangingPunct="1">
              <a:lnSpc>
                <a:spcPct val="80000"/>
              </a:lnSpc>
            </a:pPr>
            <a:r>
              <a:rPr lang="en-US" sz="1600" dirty="0" smtClean="0"/>
              <a:t>Post-cholecystectomy (from bile salts)</a:t>
            </a:r>
          </a:p>
          <a:p>
            <a:pPr eaLnBrk="1" hangingPunct="1">
              <a:lnSpc>
                <a:spcPct val="80000"/>
              </a:lnSpc>
            </a:pPr>
            <a:r>
              <a:rPr lang="en-US" sz="1600" dirty="0" smtClean="0"/>
              <a:t>Congenital syndromes (</a:t>
            </a:r>
            <a:r>
              <a:rPr lang="en-US" sz="1600" dirty="0" err="1" smtClean="0"/>
              <a:t>chloridorrhea</a:t>
            </a:r>
            <a:r>
              <a:rPr lang="en-US" sz="1600" dirty="0" smtClean="0"/>
              <a:t>)</a:t>
            </a:r>
          </a:p>
          <a:p>
            <a:pPr eaLnBrk="1" hangingPunct="1">
              <a:lnSpc>
                <a:spcPct val="80000"/>
              </a:lnSpc>
            </a:pPr>
            <a:r>
              <a:rPr lang="en-US" sz="1600" dirty="0" smtClean="0"/>
              <a:t>Bacterial toxins</a:t>
            </a:r>
          </a:p>
          <a:p>
            <a:pPr eaLnBrk="1" hangingPunct="1">
              <a:lnSpc>
                <a:spcPct val="80000"/>
              </a:lnSpc>
            </a:pPr>
            <a:r>
              <a:rPr lang="en-US" sz="1600" dirty="0" err="1" smtClean="0"/>
              <a:t>Ileal</a:t>
            </a:r>
            <a:r>
              <a:rPr lang="en-US" sz="1600" dirty="0" smtClean="0"/>
              <a:t> bile acid </a:t>
            </a:r>
            <a:r>
              <a:rPr lang="en-US" sz="1600" dirty="0" err="1" smtClean="0"/>
              <a:t>malabsorption</a:t>
            </a:r>
            <a:endParaRPr lang="en-US" sz="1600" dirty="0" smtClean="0"/>
          </a:p>
          <a:p>
            <a:pPr eaLnBrk="1" hangingPunct="1">
              <a:lnSpc>
                <a:spcPct val="80000"/>
              </a:lnSpc>
            </a:pPr>
            <a:r>
              <a:rPr lang="en-US" sz="1600" dirty="0" smtClean="0"/>
              <a:t>Inflammatory bowel disease</a:t>
            </a:r>
          </a:p>
          <a:p>
            <a:pPr eaLnBrk="1" hangingPunct="1">
              <a:lnSpc>
                <a:spcPct val="80000"/>
              </a:lnSpc>
              <a:buFont typeface="Wingdings 2" pitchFamily="18" charset="2"/>
              <a:buNone/>
            </a:pPr>
            <a:r>
              <a:rPr lang="en-US" sz="1600" dirty="0" smtClean="0"/>
              <a:t>                Ulcerative colitis</a:t>
            </a:r>
          </a:p>
          <a:p>
            <a:pPr eaLnBrk="1" hangingPunct="1">
              <a:lnSpc>
                <a:spcPct val="80000"/>
              </a:lnSpc>
              <a:buFont typeface="Wingdings 2" pitchFamily="18" charset="2"/>
              <a:buNone/>
            </a:pPr>
            <a:r>
              <a:rPr lang="en-US" sz="1600" dirty="0" smtClean="0"/>
              <a:t>                </a:t>
            </a:r>
            <a:r>
              <a:rPr lang="en-US" sz="1600" dirty="0" err="1" smtClean="0"/>
              <a:t>Crohn's</a:t>
            </a:r>
            <a:r>
              <a:rPr lang="en-US" sz="1600" dirty="0" smtClean="0"/>
              <a:t> disease</a:t>
            </a:r>
          </a:p>
          <a:p>
            <a:pPr eaLnBrk="1" hangingPunct="1">
              <a:lnSpc>
                <a:spcPct val="80000"/>
              </a:lnSpc>
              <a:buFont typeface="Wingdings 2" pitchFamily="18" charset="2"/>
              <a:buNone/>
            </a:pPr>
            <a:r>
              <a:rPr lang="en-US" sz="1600" dirty="0" smtClean="0"/>
              <a:t>                Microscopic (lymphocytic) colitis</a:t>
            </a:r>
          </a:p>
          <a:p>
            <a:pPr eaLnBrk="1" hangingPunct="1">
              <a:lnSpc>
                <a:spcPct val="80000"/>
              </a:lnSpc>
              <a:buFont typeface="Wingdings 2" pitchFamily="18" charset="2"/>
              <a:buNone/>
            </a:pPr>
            <a:r>
              <a:rPr lang="en-US" sz="1600" dirty="0" smtClean="0"/>
              <a:t>                Collagenous colitis</a:t>
            </a:r>
          </a:p>
          <a:p>
            <a:pPr eaLnBrk="1" hangingPunct="1">
              <a:lnSpc>
                <a:spcPct val="80000"/>
              </a:lnSpc>
            </a:pPr>
            <a:r>
              <a:rPr lang="en-US" sz="1600" dirty="0" smtClean="0"/>
              <a:t>Diverticulitis</a:t>
            </a:r>
          </a:p>
          <a:p>
            <a:pPr eaLnBrk="1" hangingPunct="1">
              <a:lnSpc>
                <a:spcPct val="80000"/>
              </a:lnSpc>
            </a:pPr>
            <a:r>
              <a:rPr lang="en-US" sz="1600" dirty="0" err="1" smtClean="0"/>
              <a:t>Vasculitis</a:t>
            </a:r>
            <a:endParaRPr lang="en-US" sz="1600" dirty="0" smtClean="0"/>
          </a:p>
          <a:p>
            <a:pPr eaLnBrk="1" hangingPunct="1">
              <a:lnSpc>
                <a:spcPct val="80000"/>
              </a:lnSpc>
            </a:pPr>
            <a:r>
              <a:rPr lang="en-US" sz="1600" dirty="0" smtClean="0"/>
              <a:t>Drugs and poisons</a:t>
            </a:r>
          </a:p>
          <a:p>
            <a:pPr eaLnBrk="1" hangingPunct="1">
              <a:lnSpc>
                <a:spcPct val="80000"/>
              </a:lnSpc>
            </a:pPr>
            <a:r>
              <a:rPr lang="en-US" sz="1600" dirty="0" smtClean="0"/>
              <a:t>Disordered motility</a:t>
            </a:r>
          </a:p>
          <a:p>
            <a:pPr eaLnBrk="1" hangingPunct="1">
              <a:lnSpc>
                <a:spcPct val="80000"/>
              </a:lnSpc>
              <a:buFont typeface="Wingdings 2" pitchFamily="18" charset="2"/>
              <a:buNone/>
            </a:pPr>
            <a:r>
              <a:rPr lang="en-US" sz="1600" dirty="0" smtClean="0"/>
              <a:t>               </a:t>
            </a:r>
            <a:r>
              <a:rPr lang="en-US" sz="1600" dirty="0" err="1" smtClean="0"/>
              <a:t>Postvagotomy</a:t>
            </a:r>
            <a:r>
              <a:rPr lang="en-US" sz="1600" dirty="0" smtClean="0"/>
              <a:t> diarrhea</a:t>
            </a:r>
          </a:p>
          <a:p>
            <a:pPr eaLnBrk="1" hangingPunct="1">
              <a:lnSpc>
                <a:spcPct val="80000"/>
              </a:lnSpc>
              <a:buFont typeface="Wingdings 2" pitchFamily="18" charset="2"/>
              <a:buNone/>
            </a:pPr>
            <a:r>
              <a:rPr lang="en-US" sz="1600" dirty="0" smtClean="0"/>
              <a:t>               </a:t>
            </a:r>
            <a:r>
              <a:rPr lang="en-US" sz="1600" dirty="0" err="1" smtClean="0"/>
              <a:t>Postsympathectomy</a:t>
            </a:r>
            <a:r>
              <a:rPr lang="en-US" sz="1600" dirty="0" smtClean="0"/>
              <a:t> diarrhea</a:t>
            </a:r>
          </a:p>
          <a:p>
            <a:pPr eaLnBrk="1" hangingPunct="1">
              <a:lnSpc>
                <a:spcPct val="80000"/>
              </a:lnSpc>
              <a:buFont typeface="Wingdings 2" pitchFamily="18" charset="2"/>
              <a:buNone/>
            </a:pPr>
            <a:r>
              <a:rPr lang="en-US" sz="1600" dirty="0" smtClean="0"/>
              <a:t>               Diabetic autonomic neuropathy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5330825"/>
          </a:xfrm>
        </p:spPr>
        <p:txBody>
          <a:bodyPr>
            <a:normAutofit/>
          </a:bodyPr>
          <a:lstStyle/>
          <a:p>
            <a:pPr eaLnBrk="1" hangingPunct="1">
              <a:lnSpc>
                <a:spcPct val="80000"/>
              </a:lnSpc>
            </a:pPr>
            <a:r>
              <a:rPr lang="en-US" sz="2100" smtClean="0"/>
              <a:t>Hyperthyroidism</a:t>
            </a:r>
          </a:p>
          <a:p>
            <a:pPr eaLnBrk="1" hangingPunct="1">
              <a:lnSpc>
                <a:spcPct val="80000"/>
              </a:lnSpc>
            </a:pPr>
            <a:r>
              <a:rPr lang="en-US" sz="2100" smtClean="0"/>
              <a:t>Irritable bowel syndrome</a:t>
            </a:r>
          </a:p>
          <a:p>
            <a:pPr eaLnBrk="1" hangingPunct="1">
              <a:lnSpc>
                <a:spcPct val="80000"/>
              </a:lnSpc>
            </a:pPr>
            <a:r>
              <a:rPr lang="en-US" sz="2100" smtClean="0"/>
              <a:t>Neuroendocrine tumors</a:t>
            </a:r>
          </a:p>
          <a:p>
            <a:pPr eaLnBrk="1" hangingPunct="1">
              <a:lnSpc>
                <a:spcPct val="80000"/>
              </a:lnSpc>
              <a:buFont typeface="Wingdings 2" pitchFamily="18" charset="2"/>
              <a:buNone/>
            </a:pPr>
            <a:r>
              <a:rPr lang="en-US" sz="2100" smtClean="0"/>
              <a:t>                 Gastrinoma</a:t>
            </a:r>
          </a:p>
          <a:p>
            <a:pPr eaLnBrk="1" hangingPunct="1">
              <a:lnSpc>
                <a:spcPct val="80000"/>
              </a:lnSpc>
              <a:buFont typeface="Wingdings 2" pitchFamily="18" charset="2"/>
              <a:buNone/>
            </a:pPr>
            <a:r>
              <a:rPr lang="en-US" sz="2100" smtClean="0"/>
              <a:t>                 VIPoma</a:t>
            </a:r>
          </a:p>
          <a:p>
            <a:pPr eaLnBrk="1" hangingPunct="1">
              <a:lnSpc>
                <a:spcPct val="80000"/>
              </a:lnSpc>
              <a:buFont typeface="Wingdings 2" pitchFamily="18" charset="2"/>
              <a:buNone/>
            </a:pPr>
            <a:r>
              <a:rPr lang="en-US" sz="2100" smtClean="0"/>
              <a:t>                 Somatostatinoma</a:t>
            </a:r>
          </a:p>
          <a:p>
            <a:pPr eaLnBrk="1" hangingPunct="1">
              <a:lnSpc>
                <a:spcPct val="80000"/>
              </a:lnSpc>
              <a:buFont typeface="Wingdings 2" pitchFamily="18" charset="2"/>
              <a:buNone/>
            </a:pPr>
            <a:r>
              <a:rPr lang="en-US" sz="2100" smtClean="0"/>
              <a:t>                 Mastocytosis</a:t>
            </a:r>
          </a:p>
          <a:p>
            <a:pPr eaLnBrk="1" hangingPunct="1">
              <a:lnSpc>
                <a:spcPct val="80000"/>
              </a:lnSpc>
              <a:buFont typeface="Wingdings 2" pitchFamily="18" charset="2"/>
              <a:buNone/>
            </a:pPr>
            <a:r>
              <a:rPr lang="en-US" sz="2100" smtClean="0"/>
              <a:t>                 Carcinoid syndrome</a:t>
            </a:r>
          </a:p>
          <a:p>
            <a:pPr eaLnBrk="1" hangingPunct="1">
              <a:lnSpc>
                <a:spcPct val="80000"/>
              </a:lnSpc>
              <a:buFont typeface="Wingdings 2" pitchFamily="18" charset="2"/>
              <a:buNone/>
            </a:pPr>
            <a:r>
              <a:rPr lang="en-US" sz="2100" smtClean="0"/>
              <a:t>                 Medullary carcinoma of thyroid</a:t>
            </a:r>
          </a:p>
          <a:p>
            <a:pPr eaLnBrk="1" hangingPunct="1">
              <a:lnSpc>
                <a:spcPct val="80000"/>
              </a:lnSpc>
            </a:pPr>
            <a:r>
              <a:rPr lang="en-US" sz="2100" smtClean="0"/>
              <a:t>Neoplasia</a:t>
            </a:r>
          </a:p>
          <a:p>
            <a:pPr eaLnBrk="1" hangingPunct="1">
              <a:lnSpc>
                <a:spcPct val="80000"/>
              </a:lnSpc>
              <a:buFont typeface="Wingdings 2" pitchFamily="18" charset="2"/>
              <a:buNone/>
            </a:pPr>
            <a:r>
              <a:rPr lang="en-US" sz="2100" smtClean="0"/>
              <a:t>                   Colon carcinoma</a:t>
            </a:r>
          </a:p>
          <a:p>
            <a:pPr eaLnBrk="1" hangingPunct="1">
              <a:lnSpc>
                <a:spcPct val="80000"/>
              </a:lnSpc>
              <a:buFont typeface="Wingdings 2" pitchFamily="18" charset="2"/>
              <a:buNone/>
            </a:pPr>
            <a:r>
              <a:rPr lang="en-US" sz="2100" smtClean="0"/>
              <a:t>                   Lymphoma</a:t>
            </a:r>
          </a:p>
          <a:p>
            <a:pPr eaLnBrk="1" hangingPunct="1">
              <a:lnSpc>
                <a:spcPct val="80000"/>
              </a:lnSpc>
              <a:buFont typeface="Wingdings 2" pitchFamily="18" charset="2"/>
              <a:buNone/>
            </a:pPr>
            <a:r>
              <a:rPr lang="en-US" sz="2100" smtClean="0"/>
              <a:t>                   Villous adenoma</a:t>
            </a:r>
          </a:p>
          <a:p>
            <a:pPr eaLnBrk="1" hangingPunct="1">
              <a:lnSpc>
                <a:spcPct val="80000"/>
              </a:lnSpc>
              <a:buFont typeface="Wingdings 2" pitchFamily="18" charset="2"/>
              <a:buNone/>
            </a:pPr>
            <a:endParaRPr lang="en-US" sz="2100" smtClean="0"/>
          </a:p>
          <a:p>
            <a:pPr eaLnBrk="1" hangingPunct="1">
              <a:lnSpc>
                <a:spcPct val="80000"/>
              </a:lnSpc>
            </a:pPr>
            <a:r>
              <a:rPr lang="en-US" sz="2100" smtClean="0"/>
              <a:t>Epidemic secretory (Brainerd) diarrhea</a:t>
            </a:r>
          </a:p>
          <a:p>
            <a:pPr eaLnBrk="1" hangingPunct="1">
              <a:lnSpc>
                <a:spcPct val="80000"/>
              </a:lnSpc>
            </a:pPr>
            <a:r>
              <a:rPr lang="en-US" sz="2100" smtClean="0"/>
              <a:t>Idiopathic secretory diarrhea</a:t>
            </a:r>
          </a:p>
          <a:p>
            <a:pPr eaLnBrk="1" hangingPunct="1">
              <a:lnSpc>
                <a:spcPct val="80000"/>
              </a:lnSpc>
            </a:pPr>
            <a:endParaRPr lang="en-US" sz="21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301625" y="1527175"/>
            <a:ext cx="8504238" cy="4572000"/>
          </a:xfrm>
        </p:spPr>
        <p:txBody>
          <a:bodyPr/>
          <a:lstStyle/>
          <a:p>
            <a:pPr eaLnBrk="1" hangingPunct="1">
              <a:buFont typeface="Wingdings 2" pitchFamily="18" charset="2"/>
              <a:buNone/>
            </a:pPr>
            <a:endParaRPr lang="en-US" dirty="0" smtClean="0">
              <a:latin typeface="Andalus" pitchFamily="18" charset="-78"/>
              <a:cs typeface="Andalus" pitchFamily="18" charset="-78"/>
            </a:endParaRPr>
          </a:p>
          <a:p>
            <a:pPr eaLnBrk="1" hangingPunct="1">
              <a:buFont typeface="Wingdings 2" pitchFamily="18" charset="2"/>
              <a:buNone/>
            </a:pPr>
            <a:r>
              <a:rPr lang="en-US" dirty="0" smtClean="0">
                <a:latin typeface="Andalus" pitchFamily="18" charset="-78"/>
                <a:cs typeface="Andalus" pitchFamily="18" charset="-78"/>
              </a:rPr>
              <a:t>Osmotic </a:t>
            </a:r>
            <a:r>
              <a:rPr lang="en-US" dirty="0" err="1" smtClean="0">
                <a:latin typeface="Andalus" pitchFamily="18" charset="-78"/>
                <a:cs typeface="Andalus" pitchFamily="18" charset="-78"/>
              </a:rPr>
              <a:t>diarrhoea</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faecal</a:t>
            </a:r>
            <a:r>
              <a:rPr lang="en-US" dirty="0" smtClean="0">
                <a:latin typeface="Andalus" pitchFamily="18" charset="-78"/>
                <a:cs typeface="Andalus" pitchFamily="18" charset="-78"/>
              </a:rPr>
              <a:t> fat excretion &gt;5g/24 </a:t>
            </a:r>
            <a:r>
              <a:rPr lang="en-US" dirty="0" err="1" smtClean="0">
                <a:latin typeface="Andalus" pitchFamily="18" charset="-78"/>
                <a:cs typeface="Andalus" pitchFamily="18" charset="-78"/>
              </a:rPr>
              <a:t>hrs</a:t>
            </a:r>
            <a:r>
              <a:rPr lang="en-US" dirty="0" smtClean="0">
                <a:latin typeface="Andalus" pitchFamily="18" charset="-78"/>
                <a:cs typeface="Andalus" pitchFamily="18" charset="-78"/>
              </a:rPr>
              <a:t> </a:t>
            </a:r>
            <a:endParaRPr lang="en-GB" dirty="0" smtClean="0">
              <a:latin typeface="Andalus" pitchFamily="18" charset="-78"/>
              <a:cs typeface="Andalus" pitchFamily="18" charset="-78"/>
            </a:endParaRPr>
          </a:p>
        </p:txBody>
      </p:sp>
      <p:sp>
        <p:nvSpPr>
          <p:cNvPr id="27651"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Steatorrhoea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solidFill>
                  <a:srgbClr val="7B9899"/>
                </a:solidFill>
              </a:rPr>
              <a:t>Causes of Steatorrhoea</a:t>
            </a:r>
          </a:p>
        </p:txBody>
      </p:sp>
      <p:sp>
        <p:nvSpPr>
          <p:cNvPr id="3" name="Content Placeholder 2"/>
          <p:cNvSpPr>
            <a:spLocks noGrp="1"/>
          </p:cNvSpPr>
          <p:nvPr>
            <p:ph sz="quarter" idx="1"/>
          </p:nvPr>
        </p:nvSpPr>
        <p:spPr>
          <a:xfrm>
            <a:off x="301625" y="1527175"/>
            <a:ext cx="8504238" cy="5330825"/>
          </a:xfrm>
        </p:spPr>
        <p:txBody>
          <a:bodyPr>
            <a:noAutofit/>
          </a:bodyPr>
          <a:lstStyle/>
          <a:p>
            <a:pPr marL="274320" indent="-274320" eaLnBrk="1" fontAlgn="auto" hangingPunct="1">
              <a:spcAft>
                <a:spcPts val="0"/>
              </a:spcAft>
              <a:buFont typeface="Wingdings 2"/>
              <a:buChar char=""/>
              <a:defRPr/>
            </a:pPr>
            <a:r>
              <a:rPr lang="en-US" sz="1400" dirty="0" err="1"/>
              <a:t>Malabsorption</a:t>
            </a:r>
            <a:r>
              <a:rPr lang="en-US" sz="1400" dirty="0"/>
              <a:t> syndrome (damage to or loss of absorptive ability)</a:t>
            </a:r>
          </a:p>
          <a:p>
            <a:pPr marL="0" indent="0" eaLnBrk="1" fontAlgn="auto" hangingPunct="1">
              <a:spcAft>
                <a:spcPts val="0"/>
              </a:spcAft>
              <a:buFont typeface="Wingdings 2"/>
              <a:buNone/>
              <a:defRPr/>
            </a:pPr>
            <a:r>
              <a:rPr lang="en-US" sz="1400" dirty="0" smtClean="0"/>
              <a:t>                Amyloidosis</a:t>
            </a:r>
            <a:endParaRPr lang="en-US" sz="1400" dirty="0"/>
          </a:p>
          <a:p>
            <a:pPr marL="0" indent="0" eaLnBrk="1" fontAlgn="auto" hangingPunct="1">
              <a:spcAft>
                <a:spcPts val="0"/>
              </a:spcAft>
              <a:buFont typeface="Wingdings 2"/>
              <a:buNone/>
              <a:defRPr/>
            </a:pPr>
            <a:r>
              <a:rPr lang="en-US" sz="1400" dirty="0" smtClean="0"/>
              <a:t>                Celiac </a:t>
            </a:r>
            <a:r>
              <a:rPr lang="en-US" sz="1400" dirty="0" err="1"/>
              <a:t>sprue</a:t>
            </a:r>
            <a:r>
              <a:rPr lang="en-US" sz="1400" dirty="0"/>
              <a:t> (gluten </a:t>
            </a:r>
            <a:r>
              <a:rPr lang="en-US" sz="1400" dirty="0" err="1"/>
              <a:t>enteropathy</a:t>
            </a:r>
            <a:r>
              <a:rPr lang="en-US" sz="1400" dirty="0"/>
              <a:t>)–various clinical presentations</a:t>
            </a:r>
          </a:p>
          <a:p>
            <a:pPr marL="0" indent="0" eaLnBrk="1" fontAlgn="auto" hangingPunct="1">
              <a:spcAft>
                <a:spcPts val="0"/>
              </a:spcAft>
              <a:buFont typeface="Wingdings 2"/>
              <a:buNone/>
              <a:defRPr/>
            </a:pPr>
            <a:r>
              <a:rPr lang="en-US" sz="1400" dirty="0" smtClean="0"/>
              <a:t>                Gastric </a:t>
            </a:r>
            <a:r>
              <a:rPr lang="en-US" sz="1400" dirty="0"/>
              <a:t>bypass</a:t>
            </a:r>
          </a:p>
          <a:p>
            <a:pPr marL="0" indent="0" eaLnBrk="1" fontAlgn="auto" hangingPunct="1">
              <a:spcAft>
                <a:spcPts val="0"/>
              </a:spcAft>
              <a:buFont typeface="Wingdings 2"/>
              <a:buNone/>
              <a:defRPr/>
            </a:pPr>
            <a:r>
              <a:rPr lang="en-US" sz="1400" dirty="0"/>
              <a:t> </a:t>
            </a:r>
            <a:r>
              <a:rPr lang="en-US" sz="1400" dirty="0" smtClean="0"/>
              <a:t>               Lymphatic </a:t>
            </a:r>
            <a:r>
              <a:rPr lang="en-US" sz="1400" dirty="0"/>
              <a:t>damage (e.g., congestive heart failure, some lymphomas)</a:t>
            </a:r>
          </a:p>
          <a:p>
            <a:pPr marL="0" indent="0" eaLnBrk="1" fontAlgn="auto" hangingPunct="1">
              <a:spcAft>
                <a:spcPts val="0"/>
              </a:spcAft>
              <a:buFont typeface="Wingdings 2"/>
              <a:buNone/>
              <a:defRPr/>
            </a:pPr>
            <a:r>
              <a:rPr lang="en-US" sz="1400" dirty="0" smtClean="0"/>
              <a:t>                Medications </a:t>
            </a:r>
            <a:r>
              <a:rPr lang="en-US" sz="1400" dirty="0"/>
              <a:t>(e.g., </a:t>
            </a:r>
            <a:r>
              <a:rPr lang="en-US" sz="1400" dirty="0" err="1"/>
              <a:t>orlistat</a:t>
            </a:r>
            <a:r>
              <a:rPr lang="en-US" sz="1400" dirty="0"/>
              <a:t> [</a:t>
            </a:r>
            <a:r>
              <a:rPr lang="en-US" sz="1400" dirty="0" err="1"/>
              <a:t>Xenical</a:t>
            </a:r>
            <a:r>
              <a:rPr lang="en-US" sz="1400" dirty="0"/>
              <a:t>; inhibits fat absorption</a:t>
            </a:r>
            <a:r>
              <a:rPr lang="en-US" sz="1400" dirty="0" smtClean="0"/>
              <a:t>]</a:t>
            </a:r>
          </a:p>
          <a:p>
            <a:pPr marL="0" indent="0" eaLnBrk="1" fontAlgn="auto" hangingPunct="1">
              <a:spcAft>
                <a:spcPts val="0"/>
              </a:spcAft>
              <a:buFont typeface="Wingdings 2"/>
              <a:buNone/>
              <a:defRPr/>
            </a:pPr>
            <a:r>
              <a:rPr lang="en-US" sz="1400" dirty="0" smtClean="0"/>
              <a:t>                Mesenteric </a:t>
            </a:r>
            <a:r>
              <a:rPr lang="en-US" sz="1400" dirty="0"/>
              <a:t>ischemia</a:t>
            </a:r>
          </a:p>
          <a:p>
            <a:pPr marL="0" indent="0" eaLnBrk="1" fontAlgn="auto" hangingPunct="1">
              <a:spcAft>
                <a:spcPts val="0"/>
              </a:spcAft>
              <a:buFont typeface="Wingdings 2"/>
              <a:buNone/>
              <a:defRPr/>
            </a:pPr>
            <a:r>
              <a:rPr lang="en-US" sz="1400" dirty="0" smtClean="0"/>
              <a:t>                Noninvasive </a:t>
            </a:r>
            <a:r>
              <a:rPr lang="en-US" sz="1400" dirty="0"/>
              <a:t>small bowel parasite (e.g., Giardia)</a:t>
            </a:r>
          </a:p>
          <a:p>
            <a:pPr marL="0" indent="0" eaLnBrk="1" fontAlgn="auto" hangingPunct="1">
              <a:spcAft>
                <a:spcPts val="0"/>
              </a:spcAft>
              <a:buFont typeface="Wingdings 2"/>
              <a:buNone/>
              <a:defRPr/>
            </a:pPr>
            <a:r>
              <a:rPr lang="en-US" sz="1400" dirty="0" smtClean="0"/>
              <a:t>                </a:t>
            </a:r>
            <a:r>
              <a:rPr lang="en-US" sz="1400" dirty="0" err="1" smtClean="0"/>
              <a:t>Postresection</a:t>
            </a:r>
            <a:r>
              <a:rPr lang="en-US" sz="1400" dirty="0" smtClean="0"/>
              <a:t> </a:t>
            </a:r>
            <a:r>
              <a:rPr lang="en-US" sz="1400" dirty="0"/>
              <a:t>diarrhea</a:t>
            </a:r>
          </a:p>
          <a:p>
            <a:pPr marL="0" indent="0" eaLnBrk="1" fontAlgn="auto" hangingPunct="1">
              <a:spcAft>
                <a:spcPts val="0"/>
              </a:spcAft>
              <a:buFont typeface="Wingdings 2"/>
              <a:buNone/>
              <a:defRPr/>
            </a:pPr>
            <a:r>
              <a:rPr lang="en-US" sz="1400" dirty="0" smtClean="0"/>
              <a:t>                Short </a:t>
            </a:r>
            <a:r>
              <a:rPr lang="en-US" sz="1400" dirty="0"/>
              <a:t>bowel syndrome</a:t>
            </a:r>
          </a:p>
          <a:p>
            <a:pPr marL="0" indent="0" eaLnBrk="1" fontAlgn="auto" hangingPunct="1">
              <a:spcAft>
                <a:spcPts val="0"/>
              </a:spcAft>
              <a:buFont typeface="Wingdings 2"/>
              <a:buNone/>
              <a:defRPr/>
            </a:pPr>
            <a:r>
              <a:rPr lang="en-US" sz="1400" dirty="0" smtClean="0"/>
              <a:t>                Small </a:t>
            </a:r>
            <a:r>
              <a:rPr lang="en-US" sz="1400" dirty="0"/>
              <a:t>bowel bacterial overgrowth (&gt; 105 bacteria per mL)</a:t>
            </a:r>
          </a:p>
          <a:p>
            <a:pPr marL="0" indent="0" eaLnBrk="1" fontAlgn="auto" hangingPunct="1">
              <a:spcAft>
                <a:spcPts val="0"/>
              </a:spcAft>
              <a:buFont typeface="Wingdings 2"/>
              <a:buNone/>
              <a:defRPr/>
            </a:pPr>
            <a:r>
              <a:rPr lang="en-US" sz="1400" dirty="0" smtClean="0"/>
              <a:t>                Tropical </a:t>
            </a:r>
            <a:r>
              <a:rPr lang="en-US" sz="1400" dirty="0" err="1"/>
              <a:t>sprue</a:t>
            </a:r>
            <a:endParaRPr lang="en-US" sz="1400" dirty="0"/>
          </a:p>
          <a:p>
            <a:pPr marL="0" indent="0" eaLnBrk="1" fontAlgn="auto" hangingPunct="1">
              <a:spcAft>
                <a:spcPts val="0"/>
              </a:spcAft>
              <a:buFont typeface="Wingdings 2"/>
              <a:buNone/>
              <a:defRPr/>
            </a:pPr>
            <a:r>
              <a:rPr lang="en-US" sz="1400" dirty="0" smtClean="0"/>
              <a:t>               Whipple </a:t>
            </a:r>
            <a:r>
              <a:rPr lang="en-US" sz="1400" dirty="0"/>
              <a:t>disease (</a:t>
            </a:r>
            <a:r>
              <a:rPr lang="en-US" sz="1400" dirty="0" err="1"/>
              <a:t>Tropheryma</a:t>
            </a:r>
            <a:r>
              <a:rPr lang="en-US" sz="1400" dirty="0"/>
              <a:t> </a:t>
            </a:r>
            <a:r>
              <a:rPr lang="en-US" sz="1400" dirty="0" err="1"/>
              <a:t>whippelii</a:t>
            </a:r>
            <a:r>
              <a:rPr lang="en-US" sz="1400" dirty="0"/>
              <a:t> infection)</a:t>
            </a:r>
          </a:p>
          <a:p>
            <a:pPr marL="274320" indent="-274320" eaLnBrk="1" fontAlgn="auto" hangingPunct="1">
              <a:spcAft>
                <a:spcPts val="0"/>
              </a:spcAft>
              <a:buFont typeface="Wingdings 2"/>
              <a:buChar char=""/>
              <a:defRPr/>
            </a:pPr>
            <a:r>
              <a:rPr lang="en-US" sz="1400" dirty="0" err="1"/>
              <a:t>Maldigestion</a:t>
            </a:r>
            <a:r>
              <a:rPr lang="en-US" sz="1400" dirty="0"/>
              <a:t> (loss of digestive function)</a:t>
            </a:r>
          </a:p>
          <a:p>
            <a:pPr marL="0" indent="0" eaLnBrk="1" fontAlgn="auto" hangingPunct="1">
              <a:spcAft>
                <a:spcPts val="0"/>
              </a:spcAft>
              <a:buFont typeface="Wingdings 2"/>
              <a:buNone/>
              <a:defRPr/>
            </a:pPr>
            <a:r>
              <a:rPr lang="en-US" sz="1400" dirty="0" smtClean="0"/>
              <a:t>               </a:t>
            </a:r>
            <a:r>
              <a:rPr lang="en-US" sz="1400" dirty="0" err="1" smtClean="0"/>
              <a:t>Hepatobiliary</a:t>
            </a:r>
            <a:r>
              <a:rPr lang="en-US" sz="1400" dirty="0" smtClean="0"/>
              <a:t> </a:t>
            </a:r>
            <a:r>
              <a:rPr lang="en-US" sz="1400" dirty="0"/>
              <a:t>disorders</a:t>
            </a:r>
          </a:p>
          <a:p>
            <a:pPr marL="0" indent="0" eaLnBrk="1" fontAlgn="auto" hangingPunct="1">
              <a:spcAft>
                <a:spcPts val="0"/>
              </a:spcAft>
              <a:buFont typeface="Wingdings 2"/>
              <a:buNone/>
              <a:defRPr/>
            </a:pPr>
            <a:r>
              <a:rPr lang="en-US" sz="1400" dirty="0" smtClean="0"/>
              <a:t>                Inadequate </a:t>
            </a:r>
            <a:r>
              <a:rPr lang="en-US" sz="1400" dirty="0"/>
              <a:t>luminal bile acid</a:t>
            </a:r>
          </a:p>
          <a:p>
            <a:pPr marL="0" indent="0" eaLnBrk="1" fontAlgn="auto" hangingPunct="1">
              <a:spcAft>
                <a:spcPts val="0"/>
              </a:spcAft>
              <a:buFont typeface="Wingdings 2"/>
              <a:buNone/>
              <a:defRPr/>
            </a:pPr>
            <a:r>
              <a:rPr lang="en-US" sz="1400" dirty="0" smtClean="0"/>
              <a:t>                Loss </a:t>
            </a:r>
            <a:r>
              <a:rPr lang="en-US" sz="1400" dirty="0"/>
              <a:t>of regulated gastric emptying</a:t>
            </a:r>
          </a:p>
          <a:p>
            <a:pPr marL="0" indent="0" eaLnBrk="1" fontAlgn="auto" hangingPunct="1">
              <a:spcAft>
                <a:spcPts val="0"/>
              </a:spcAft>
              <a:buFont typeface="Wingdings 2"/>
              <a:buNone/>
              <a:defRPr/>
            </a:pPr>
            <a:r>
              <a:rPr lang="en-US" sz="1400" dirty="0" smtClean="0"/>
              <a:t>               Pancreatic </a:t>
            </a:r>
            <a:r>
              <a:rPr lang="en-US" sz="1400" dirty="0"/>
              <a:t>exocrine insufficiency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57200" y="1481138"/>
            <a:ext cx="8229600" cy="5376862"/>
          </a:xfrm>
        </p:spPr>
        <p:txBody>
          <a:bodyPr/>
          <a:lstStyle/>
          <a:p>
            <a:pPr eaLnBrk="1" hangingPunct="1"/>
            <a:r>
              <a:rPr lang="en-US" smtClean="0">
                <a:latin typeface="Andalus" pitchFamily="18" charset="-78"/>
                <a:cs typeface="Andalus" pitchFamily="18" charset="-78"/>
              </a:rPr>
              <a:t>Due to damage to intestinal mucosa – so loss of fluid &amp; blood.</a:t>
            </a:r>
          </a:p>
          <a:p>
            <a:pPr eaLnBrk="1" hangingPunct="1"/>
            <a:r>
              <a:rPr lang="en-US" smtClean="0">
                <a:latin typeface="Andalus" pitchFamily="18" charset="-78"/>
                <a:cs typeface="Andalus" pitchFamily="18" charset="-78"/>
              </a:rPr>
              <a:t>Defective absorption of fluids &amp; electrolytes.</a:t>
            </a:r>
          </a:p>
          <a:p>
            <a:pPr eaLnBrk="1" hangingPunct="1">
              <a:buFont typeface="Wingdings 2" pitchFamily="18" charset="2"/>
              <a:buNone/>
            </a:pPr>
            <a:endParaRPr lang="en-US" smtClean="0">
              <a:latin typeface="Andalus" pitchFamily="18" charset="-78"/>
              <a:cs typeface="Andalus" pitchFamily="18" charset="-78"/>
            </a:endParaRPr>
          </a:p>
          <a:p>
            <a:pPr eaLnBrk="1" hangingPunct="1"/>
            <a:endParaRPr lang="en-US" smtClean="0"/>
          </a:p>
        </p:txBody>
      </p:sp>
      <p:sp>
        <p:nvSpPr>
          <p:cNvPr id="29699"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Inflammatory diarrhoea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solidFill>
                  <a:srgbClr val="7B9899"/>
                </a:solidFill>
              </a:rPr>
              <a:t>Causes of Inflammatory diarrhea</a:t>
            </a:r>
          </a:p>
        </p:txBody>
      </p:sp>
      <p:sp>
        <p:nvSpPr>
          <p:cNvPr id="3" name="Content Placeholder 2"/>
          <p:cNvSpPr>
            <a:spLocks noGrp="1"/>
          </p:cNvSpPr>
          <p:nvPr>
            <p:ph sz="quarter" idx="1"/>
          </p:nvPr>
        </p:nvSpPr>
        <p:spPr>
          <a:xfrm>
            <a:off x="301625" y="1527175"/>
            <a:ext cx="8504238" cy="5330825"/>
          </a:xfrm>
        </p:spPr>
        <p:txBody>
          <a:bodyPr>
            <a:normAutofit/>
          </a:bodyPr>
          <a:lstStyle/>
          <a:p>
            <a:pPr eaLnBrk="1" hangingPunct="1">
              <a:lnSpc>
                <a:spcPct val="80000"/>
              </a:lnSpc>
            </a:pPr>
            <a:r>
              <a:rPr lang="en-US" sz="2100" dirty="0" smtClean="0"/>
              <a:t>Inflammatory bowel disease</a:t>
            </a:r>
          </a:p>
          <a:p>
            <a:pPr eaLnBrk="1" hangingPunct="1">
              <a:lnSpc>
                <a:spcPct val="80000"/>
              </a:lnSpc>
              <a:buFont typeface="Wingdings 2" pitchFamily="18" charset="2"/>
              <a:buNone/>
            </a:pPr>
            <a:r>
              <a:rPr lang="en-US" sz="2100" dirty="0" smtClean="0"/>
              <a:t>                       Ulcerative colitis</a:t>
            </a:r>
          </a:p>
          <a:p>
            <a:pPr eaLnBrk="1" hangingPunct="1">
              <a:lnSpc>
                <a:spcPct val="80000"/>
              </a:lnSpc>
              <a:buFont typeface="Wingdings 2" pitchFamily="18" charset="2"/>
              <a:buNone/>
            </a:pPr>
            <a:r>
              <a:rPr lang="en-US" sz="2100" dirty="0" smtClean="0"/>
              <a:t>                        </a:t>
            </a:r>
            <a:r>
              <a:rPr lang="en-US" sz="2100" dirty="0" err="1" smtClean="0"/>
              <a:t>Crohn's</a:t>
            </a:r>
            <a:r>
              <a:rPr lang="en-US" sz="2100" dirty="0" smtClean="0"/>
              <a:t> disease</a:t>
            </a:r>
          </a:p>
          <a:p>
            <a:pPr eaLnBrk="1" hangingPunct="1">
              <a:lnSpc>
                <a:spcPct val="80000"/>
              </a:lnSpc>
            </a:pPr>
            <a:r>
              <a:rPr lang="en-US" sz="2100" dirty="0" smtClean="0"/>
              <a:t>Diverticulitis</a:t>
            </a:r>
          </a:p>
          <a:p>
            <a:pPr eaLnBrk="1" hangingPunct="1">
              <a:lnSpc>
                <a:spcPct val="80000"/>
              </a:lnSpc>
            </a:pPr>
            <a:r>
              <a:rPr lang="en-US" sz="2100" dirty="0" smtClean="0"/>
              <a:t>Ulcerative </a:t>
            </a:r>
            <a:r>
              <a:rPr lang="en-US" sz="2100" dirty="0" err="1" smtClean="0"/>
              <a:t>jejunoileitis</a:t>
            </a:r>
            <a:endParaRPr lang="en-US" sz="2100" dirty="0" smtClean="0"/>
          </a:p>
          <a:p>
            <a:pPr eaLnBrk="1" hangingPunct="1">
              <a:lnSpc>
                <a:spcPct val="80000"/>
              </a:lnSpc>
            </a:pPr>
            <a:r>
              <a:rPr lang="en-US" sz="2100" dirty="0" smtClean="0"/>
              <a:t>Pseudomembranous colitis</a:t>
            </a:r>
          </a:p>
          <a:p>
            <a:pPr eaLnBrk="1" hangingPunct="1">
              <a:lnSpc>
                <a:spcPct val="80000"/>
              </a:lnSpc>
            </a:pPr>
            <a:r>
              <a:rPr lang="en-US" sz="2100" dirty="0" smtClean="0"/>
              <a:t>Infections</a:t>
            </a:r>
          </a:p>
          <a:p>
            <a:pPr eaLnBrk="1" hangingPunct="1">
              <a:lnSpc>
                <a:spcPct val="80000"/>
              </a:lnSpc>
              <a:buFont typeface="Wingdings 2" pitchFamily="18" charset="2"/>
              <a:buNone/>
            </a:pPr>
            <a:r>
              <a:rPr lang="en-US" sz="2100" dirty="0" smtClean="0"/>
              <a:t>                              Tuberculosis, </a:t>
            </a:r>
            <a:r>
              <a:rPr lang="en-US" sz="2100" dirty="0" err="1" smtClean="0"/>
              <a:t>yersiniosis</a:t>
            </a:r>
            <a:r>
              <a:rPr lang="en-US" sz="2100" dirty="0" smtClean="0"/>
              <a:t>, others</a:t>
            </a:r>
          </a:p>
          <a:p>
            <a:pPr eaLnBrk="1" hangingPunct="1">
              <a:lnSpc>
                <a:spcPct val="80000"/>
              </a:lnSpc>
              <a:buFont typeface="Wingdings 2" pitchFamily="18" charset="2"/>
              <a:buNone/>
            </a:pPr>
            <a:r>
              <a:rPr lang="en-US" sz="2100" dirty="0" smtClean="0"/>
              <a:t>                               Cytomegalovirus</a:t>
            </a:r>
          </a:p>
          <a:p>
            <a:pPr eaLnBrk="1" hangingPunct="1">
              <a:lnSpc>
                <a:spcPct val="80000"/>
              </a:lnSpc>
              <a:buFont typeface="Wingdings 2" pitchFamily="18" charset="2"/>
              <a:buNone/>
            </a:pPr>
            <a:r>
              <a:rPr lang="en-US" sz="2100" dirty="0" smtClean="0"/>
              <a:t>                               Herpes simplex</a:t>
            </a:r>
          </a:p>
          <a:p>
            <a:pPr eaLnBrk="1" hangingPunct="1">
              <a:lnSpc>
                <a:spcPct val="80000"/>
              </a:lnSpc>
              <a:buFont typeface="Wingdings 2" pitchFamily="18" charset="2"/>
              <a:buNone/>
            </a:pPr>
            <a:r>
              <a:rPr lang="en-US" sz="2100" dirty="0" smtClean="0"/>
              <a:t>                               </a:t>
            </a:r>
            <a:r>
              <a:rPr lang="en-US" sz="2100" dirty="0" err="1" smtClean="0"/>
              <a:t>Amebiasis</a:t>
            </a:r>
            <a:r>
              <a:rPr lang="en-US" sz="2100" dirty="0" smtClean="0"/>
              <a:t>/other invasive parasites</a:t>
            </a:r>
          </a:p>
          <a:p>
            <a:pPr eaLnBrk="1" hangingPunct="1">
              <a:lnSpc>
                <a:spcPct val="80000"/>
              </a:lnSpc>
            </a:pPr>
            <a:r>
              <a:rPr lang="en-US" sz="2100" dirty="0" smtClean="0"/>
              <a:t>Ischemic colitis</a:t>
            </a:r>
          </a:p>
          <a:p>
            <a:pPr eaLnBrk="1" hangingPunct="1">
              <a:lnSpc>
                <a:spcPct val="80000"/>
              </a:lnSpc>
            </a:pPr>
            <a:r>
              <a:rPr lang="en-US" sz="2100" dirty="0" smtClean="0"/>
              <a:t>Radiation colitis</a:t>
            </a:r>
          </a:p>
          <a:p>
            <a:pPr eaLnBrk="1" hangingPunct="1">
              <a:lnSpc>
                <a:spcPct val="80000"/>
              </a:lnSpc>
            </a:pPr>
            <a:r>
              <a:rPr lang="en-US" sz="2100" dirty="0" err="1" smtClean="0"/>
              <a:t>Neoplasia</a:t>
            </a:r>
            <a:endParaRPr lang="en-US" sz="2100" dirty="0" smtClean="0"/>
          </a:p>
          <a:p>
            <a:pPr eaLnBrk="1" hangingPunct="1">
              <a:lnSpc>
                <a:spcPct val="80000"/>
              </a:lnSpc>
            </a:pPr>
            <a:r>
              <a:rPr lang="en-US" sz="2100" dirty="0" smtClean="0"/>
              <a:t>Colon cancer</a:t>
            </a:r>
          </a:p>
          <a:p>
            <a:pPr eaLnBrk="1" hangingPunct="1">
              <a:lnSpc>
                <a:spcPct val="80000"/>
              </a:lnSpc>
            </a:pPr>
            <a:r>
              <a:rPr lang="en-US" sz="2100" dirty="0" smtClean="0"/>
              <a:t>Lymphoma</a:t>
            </a:r>
          </a:p>
          <a:p>
            <a:pPr eaLnBrk="1" hangingPunct="1">
              <a:lnSpc>
                <a:spcPct val="80000"/>
              </a:lnSpc>
              <a:buFont typeface="Wingdings 2" pitchFamily="18" charset="2"/>
              <a:buNone/>
            </a:pPr>
            <a:endParaRPr lang="en-US" sz="1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301625" y="1527175"/>
            <a:ext cx="8504238" cy="4572000"/>
          </a:xfrm>
        </p:spPr>
        <p:txBody>
          <a:bodyPr/>
          <a:lstStyle/>
          <a:p>
            <a:pPr eaLnBrk="1" hangingPunct="1"/>
            <a:r>
              <a:rPr lang="en-US" smtClean="0">
                <a:latin typeface="Andalus" pitchFamily="18" charset="-78"/>
                <a:cs typeface="Andalus" pitchFamily="18" charset="-78"/>
              </a:rPr>
              <a:t>IBS</a:t>
            </a:r>
          </a:p>
          <a:p>
            <a:pPr eaLnBrk="1" hangingPunct="1"/>
            <a:r>
              <a:rPr lang="en-US" smtClean="0">
                <a:latin typeface="Andalus" pitchFamily="18" charset="-78"/>
                <a:cs typeface="Andalus" pitchFamily="18" charset="-78"/>
              </a:rPr>
              <a:t>Hyperthyroidism</a:t>
            </a:r>
          </a:p>
          <a:p>
            <a:pPr eaLnBrk="1" hangingPunct="1"/>
            <a:r>
              <a:rPr lang="en-US" smtClean="0">
                <a:latin typeface="Andalus" pitchFamily="18" charset="-78"/>
                <a:cs typeface="Andalus" pitchFamily="18" charset="-78"/>
              </a:rPr>
              <a:t>DM</a:t>
            </a:r>
          </a:p>
          <a:p>
            <a:pPr eaLnBrk="1" hangingPunct="1"/>
            <a:r>
              <a:rPr lang="en-US" smtClean="0">
                <a:latin typeface="Andalus" pitchFamily="18" charset="-78"/>
                <a:cs typeface="Andalus" pitchFamily="18" charset="-78"/>
              </a:rPr>
              <a:t>Fecal impaction (overflow diarrhoea)</a:t>
            </a:r>
          </a:p>
          <a:p>
            <a:pPr eaLnBrk="1" hangingPunct="1"/>
            <a:r>
              <a:rPr lang="en-US" smtClean="0">
                <a:latin typeface="Andalus" pitchFamily="18" charset="-78"/>
                <a:cs typeface="Andalus" pitchFamily="18" charset="-78"/>
              </a:rPr>
              <a:t>Enteric fistula</a:t>
            </a:r>
          </a:p>
          <a:p>
            <a:pPr eaLnBrk="1" hangingPunct="1"/>
            <a:r>
              <a:rPr lang="en-US" smtClean="0">
                <a:latin typeface="Andalus" pitchFamily="18" charset="-78"/>
                <a:cs typeface="Andalus" pitchFamily="18" charset="-78"/>
              </a:rPr>
              <a:t>Amyloidosis</a:t>
            </a:r>
            <a:endParaRPr lang="en-GB" smtClean="0">
              <a:latin typeface="Andalus" pitchFamily="18" charset="-78"/>
              <a:cs typeface="Andalus" pitchFamily="18" charset="-78"/>
            </a:endParaRPr>
          </a:p>
        </p:txBody>
      </p:sp>
      <p:sp>
        <p:nvSpPr>
          <p:cNvPr id="31747"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Altered motility</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301625" y="1527175"/>
            <a:ext cx="8504238" cy="4572000"/>
          </a:xfrm>
        </p:spPr>
        <p:txBody>
          <a:bodyPr/>
          <a:lstStyle/>
          <a:p>
            <a:pPr eaLnBrk="1" hangingPunct="1"/>
            <a:r>
              <a:rPr lang="en-US" dirty="0" smtClean="0">
                <a:latin typeface="Andalus" pitchFamily="18" charset="-78"/>
                <a:cs typeface="Andalus" pitchFamily="18" charset="-78"/>
              </a:rPr>
              <a:t>Tropical </a:t>
            </a:r>
            <a:r>
              <a:rPr lang="en-US" dirty="0" err="1" smtClean="0">
                <a:latin typeface="Andalus" pitchFamily="18" charset="-78"/>
                <a:cs typeface="Andalus" pitchFamily="18" charset="-78"/>
              </a:rPr>
              <a:t>sprue</a:t>
            </a:r>
            <a:r>
              <a:rPr lang="en-US" dirty="0" smtClean="0">
                <a:latin typeface="Andalus" pitchFamily="18" charset="-78"/>
                <a:cs typeface="Andalus" pitchFamily="18" charset="-78"/>
              </a:rPr>
              <a:t>- now rare</a:t>
            </a:r>
          </a:p>
          <a:p>
            <a:pPr eaLnBrk="1" hangingPunct="1"/>
            <a:r>
              <a:rPr lang="en-US" i="1" dirty="0" smtClean="0">
                <a:latin typeface="Andalus" pitchFamily="18" charset="-78"/>
                <a:cs typeface="Andalus" pitchFamily="18" charset="-78"/>
              </a:rPr>
              <a:t>Giardia </a:t>
            </a:r>
            <a:r>
              <a:rPr lang="en-US" i="1" dirty="0" err="1" smtClean="0">
                <a:latin typeface="Andalus" pitchFamily="18" charset="-78"/>
                <a:cs typeface="Andalus" pitchFamily="18" charset="-78"/>
              </a:rPr>
              <a:t>intestinalis</a:t>
            </a:r>
            <a:r>
              <a:rPr lang="en-US" i="1" dirty="0" smtClean="0">
                <a:latin typeface="Andalus" pitchFamily="18" charset="-78"/>
                <a:cs typeface="Andalus" pitchFamily="18" charset="-78"/>
              </a:rPr>
              <a:t>- </a:t>
            </a:r>
            <a:r>
              <a:rPr lang="en-US" dirty="0" smtClean="0">
                <a:latin typeface="Andalus" pitchFamily="18" charset="-78"/>
                <a:cs typeface="Andalus" pitchFamily="18" charset="-78"/>
              </a:rPr>
              <a:t>may mimic tropical </a:t>
            </a:r>
            <a:r>
              <a:rPr lang="en-US" dirty="0" err="1" smtClean="0">
                <a:latin typeface="Andalus" pitchFamily="18" charset="-78"/>
                <a:cs typeface="Andalus" pitchFamily="18" charset="-78"/>
              </a:rPr>
              <a:t>sprue</a:t>
            </a:r>
            <a:endParaRPr lang="en-US" dirty="0" smtClean="0">
              <a:latin typeface="Andalus" pitchFamily="18" charset="-78"/>
              <a:cs typeface="Andalus" pitchFamily="18" charset="-78"/>
            </a:endParaRPr>
          </a:p>
          <a:p>
            <a:pPr eaLnBrk="1" hangingPunct="1"/>
            <a:r>
              <a:rPr lang="en-US" i="1" dirty="0" err="1" smtClean="0">
                <a:latin typeface="Andalus" pitchFamily="18" charset="-78"/>
                <a:cs typeface="Andalus" pitchFamily="18" charset="-78"/>
              </a:rPr>
              <a:t>Strongyloidosis</a:t>
            </a:r>
            <a:endParaRPr lang="en-US" i="1" dirty="0" smtClean="0">
              <a:latin typeface="Andalus" pitchFamily="18" charset="-78"/>
              <a:cs typeface="Andalus" pitchFamily="18" charset="-78"/>
            </a:endParaRPr>
          </a:p>
          <a:p>
            <a:pPr eaLnBrk="1" hangingPunct="1"/>
            <a:r>
              <a:rPr lang="en-US" dirty="0" err="1" smtClean="0">
                <a:latin typeface="Andalus" pitchFamily="18" charset="-78"/>
                <a:cs typeface="Andalus" pitchFamily="18" charset="-78"/>
              </a:rPr>
              <a:t>Enteropathic</a:t>
            </a:r>
            <a:r>
              <a:rPr lang="en-US" dirty="0" smtClean="0">
                <a:latin typeface="Andalus" pitchFamily="18" charset="-78"/>
                <a:cs typeface="Andalus" pitchFamily="18" charset="-78"/>
              </a:rPr>
              <a:t> </a:t>
            </a:r>
            <a:r>
              <a:rPr lang="en-US" i="1" dirty="0" smtClean="0">
                <a:latin typeface="Andalus" pitchFamily="18" charset="-78"/>
                <a:cs typeface="Andalus" pitchFamily="18" charset="-78"/>
              </a:rPr>
              <a:t>E. coli</a:t>
            </a:r>
          </a:p>
          <a:p>
            <a:pPr eaLnBrk="1" hangingPunct="1"/>
            <a:r>
              <a:rPr lang="en-US" dirty="0" smtClean="0">
                <a:latin typeface="Andalus" pitchFamily="18" charset="-78"/>
                <a:cs typeface="Andalus" pitchFamily="18" charset="-78"/>
              </a:rPr>
              <a:t>Chronic calcific pancreatitis</a:t>
            </a:r>
          </a:p>
          <a:p>
            <a:pPr eaLnBrk="1" hangingPunct="1"/>
            <a:r>
              <a:rPr lang="en-US" dirty="0" err="1" smtClean="0">
                <a:latin typeface="Andalus" pitchFamily="18" charset="-78"/>
                <a:cs typeface="Andalus" pitchFamily="18" charset="-78"/>
              </a:rPr>
              <a:t>Hypolactesia</a:t>
            </a:r>
            <a:r>
              <a:rPr lang="en-US" dirty="0" smtClean="0">
                <a:latin typeface="Andalus" pitchFamily="18" charset="-78"/>
                <a:cs typeface="Andalus" pitchFamily="18" charset="-78"/>
              </a:rPr>
              <a:t> (primary &amp; secondary)</a:t>
            </a:r>
          </a:p>
          <a:p>
            <a:pPr eaLnBrk="1" hangingPunct="1"/>
            <a:r>
              <a:rPr lang="en-US" dirty="0" smtClean="0">
                <a:latin typeface="Andalus" pitchFamily="18" charset="-78"/>
                <a:cs typeface="Andalus" pitchFamily="18" charset="-78"/>
              </a:rPr>
              <a:t>Intestinal flukes</a:t>
            </a:r>
          </a:p>
          <a:p>
            <a:pPr eaLnBrk="1" hangingPunct="1"/>
            <a:r>
              <a:rPr lang="en-US" dirty="0" smtClean="0">
                <a:latin typeface="Andalus" pitchFamily="18" charset="-78"/>
                <a:cs typeface="Andalus" pitchFamily="18" charset="-78"/>
              </a:rPr>
              <a:t>Chronic intestinal </a:t>
            </a:r>
            <a:r>
              <a:rPr lang="en-US" dirty="0" err="1" smtClean="0">
                <a:latin typeface="Andalus" pitchFamily="18" charset="-78"/>
                <a:cs typeface="Andalus" pitchFamily="18" charset="-78"/>
              </a:rPr>
              <a:t>Schistosomiasis</a:t>
            </a:r>
            <a:endParaRPr lang="en-US" dirty="0" smtClean="0">
              <a:latin typeface="Andalus" pitchFamily="18" charset="-78"/>
              <a:cs typeface="Andalus" pitchFamily="18" charset="-78"/>
            </a:endParaRPr>
          </a:p>
          <a:p>
            <a:pPr eaLnBrk="1" hangingPunct="1"/>
            <a:r>
              <a:rPr lang="en-US" dirty="0" smtClean="0">
                <a:latin typeface="Andalus" pitchFamily="18" charset="-78"/>
                <a:cs typeface="Andalus" pitchFamily="18" charset="-78"/>
              </a:rPr>
              <a:t>HIV </a:t>
            </a:r>
            <a:r>
              <a:rPr lang="en-US" dirty="0" err="1" smtClean="0">
                <a:latin typeface="Andalus" pitchFamily="18" charset="-78"/>
                <a:cs typeface="Andalus" pitchFamily="18" charset="-78"/>
              </a:rPr>
              <a:t>Enteropathy</a:t>
            </a:r>
            <a:endParaRPr lang="en-GB" dirty="0" smtClean="0">
              <a:latin typeface="Andalus" pitchFamily="18" charset="-78"/>
              <a:cs typeface="Andalus" pitchFamily="18" charset="-78"/>
            </a:endParaRPr>
          </a:p>
        </p:txBody>
      </p:sp>
      <p:sp>
        <p:nvSpPr>
          <p:cNvPr id="32771" name="Title 1"/>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Chronic Diarrhoea in the tropics</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solidFill>
                  <a:srgbClr val="7B9899"/>
                </a:solidFill>
              </a:rPr>
              <a:t>OUTLINE</a:t>
            </a:r>
          </a:p>
        </p:txBody>
      </p:sp>
      <p:sp>
        <p:nvSpPr>
          <p:cNvPr id="15363" name="Content Placeholder 2"/>
          <p:cNvSpPr>
            <a:spLocks noGrp="1"/>
          </p:cNvSpPr>
          <p:nvPr>
            <p:ph sz="quarter" idx="1"/>
          </p:nvPr>
        </p:nvSpPr>
        <p:spPr>
          <a:xfrm>
            <a:off x="301625" y="1527175"/>
            <a:ext cx="8504238" cy="4572000"/>
          </a:xfrm>
        </p:spPr>
        <p:txBody>
          <a:bodyPr/>
          <a:lstStyle/>
          <a:p>
            <a:pPr eaLnBrk="1" hangingPunct="1"/>
            <a:r>
              <a:rPr lang="en-US" smtClean="0"/>
              <a:t>Definition</a:t>
            </a:r>
          </a:p>
          <a:p>
            <a:pPr eaLnBrk="1" hangingPunct="1"/>
            <a:r>
              <a:rPr lang="en-US" smtClean="0"/>
              <a:t>Clinical Classification</a:t>
            </a:r>
          </a:p>
          <a:p>
            <a:pPr eaLnBrk="1" hangingPunct="1"/>
            <a:r>
              <a:rPr lang="en-US" smtClean="0"/>
              <a:t>Causes</a:t>
            </a:r>
          </a:p>
          <a:p>
            <a:pPr eaLnBrk="1" hangingPunct="1"/>
            <a:r>
              <a:rPr lang="en-US" smtClean="0"/>
              <a:t>Pathophysiology</a:t>
            </a:r>
          </a:p>
          <a:p>
            <a:pPr eaLnBrk="1" hangingPunct="1"/>
            <a:r>
              <a:rPr lang="en-US" smtClean="0"/>
              <a:t>Evaluation </a:t>
            </a:r>
          </a:p>
          <a:p>
            <a:pPr eaLnBrk="1" hangingPunct="1"/>
            <a:r>
              <a:rPr lang="en-US" smtClean="0"/>
              <a:t>Management</a:t>
            </a:r>
          </a:p>
          <a:p>
            <a:pPr eaLnBrk="1" hangingPunct="1"/>
            <a:r>
              <a:rPr lang="en-US" smtClean="0"/>
              <a:t>On going trials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527175"/>
            <a:ext cx="8504238" cy="4572000"/>
          </a:xfrm>
        </p:spPr>
        <p:txBody>
          <a:bodyPr>
            <a:normAutofit/>
          </a:bodyPr>
          <a:lstStyle/>
          <a:p>
            <a:pPr eaLnBrk="1" hangingPunct="1">
              <a:lnSpc>
                <a:spcPct val="80000"/>
              </a:lnSpc>
              <a:buFont typeface="Wingdings 2" pitchFamily="18" charset="2"/>
              <a:buNone/>
            </a:pPr>
            <a:r>
              <a:rPr lang="en-US" sz="2500" dirty="0" smtClean="0">
                <a:solidFill>
                  <a:srgbClr val="FF0000"/>
                </a:solidFill>
                <a:latin typeface="Andalus" pitchFamily="18" charset="-78"/>
                <a:cs typeface="Andalus" pitchFamily="18" charset="-78"/>
              </a:rPr>
              <a:t>Parasites</a:t>
            </a:r>
          </a:p>
          <a:p>
            <a:pPr eaLnBrk="1" hangingPunct="1">
              <a:lnSpc>
                <a:spcPct val="80000"/>
              </a:lnSpc>
            </a:pPr>
            <a:r>
              <a:rPr lang="en-US" sz="2500" i="1" dirty="0" err="1" smtClean="0">
                <a:latin typeface="Andalus" pitchFamily="18" charset="-78"/>
                <a:cs typeface="Andalus" pitchFamily="18" charset="-78"/>
              </a:rPr>
              <a:t>Entamoeba</a:t>
            </a:r>
            <a:r>
              <a:rPr lang="en-US" sz="2500" i="1" dirty="0" smtClean="0">
                <a:latin typeface="Andalus" pitchFamily="18" charset="-78"/>
                <a:cs typeface="Andalus" pitchFamily="18" charset="-78"/>
              </a:rPr>
              <a:t> </a:t>
            </a:r>
            <a:r>
              <a:rPr lang="en-US" sz="2500" i="1" dirty="0" err="1" smtClean="0">
                <a:latin typeface="Andalus" pitchFamily="18" charset="-78"/>
                <a:cs typeface="Andalus" pitchFamily="18" charset="-78"/>
              </a:rPr>
              <a:t>histolytica</a:t>
            </a:r>
            <a:endParaRPr lang="en-US" sz="2500" i="1" dirty="0" smtClean="0">
              <a:latin typeface="Andalus" pitchFamily="18" charset="-78"/>
              <a:cs typeface="Andalus" pitchFamily="18" charset="-78"/>
            </a:endParaRPr>
          </a:p>
          <a:p>
            <a:pPr eaLnBrk="1" hangingPunct="1">
              <a:lnSpc>
                <a:spcPct val="80000"/>
              </a:lnSpc>
            </a:pPr>
            <a:r>
              <a:rPr lang="en-US" sz="2500" i="1" dirty="0" smtClean="0">
                <a:latin typeface="Andalus" pitchFamily="18" charset="-78"/>
                <a:cs typeface="Andalus" pitchFamily="18" charset="-78"/>
              </a:rPr>
              <a:t>Giardia </a:t>
            </a:r>
            <a:r>
              <a:rPr lang="en-US" sz="2500" i="1" dirty="0" err="1" smtClean="0">
                <a:latin typeface="Andalus" pitchFamily="18" charset="-78"/>
                <a:cs typeface="Andalus" pitchFamily="18" charset="-78"/>
              </a:rPr>
              <a:t>intestinalis</a:t>
            </a:r>
            <a:endParaRPr lang="en-US" sz="2500" i="1" dirty="0" smtClean="0">
              <a:latin typeface="Andalus" pitchFamily="18" charset="-78"/>
              <a:cs typeface="Andalus" pitchFamily="18" charset="-78"/>
            </a:endParaRPr>
          </a:p>
          <a:p>
            <a:pPr eaLnBrk="1" hangingPunct="1">
              <a:lnSpc>
                <a:spcPct val="80000"/>
              </a:lnSpc>
            </a:pPr>
            <a:r>
              <a:rPr lang="en-US" sz="2500" i="1" dirty="0" smtClean="0">
                <a:latin typeface="Andalus" pitchFamily="18" charset="-78"/>
                <a:cs typeface="Andalus" pitchFamily="18" charset="-78"/>
              </a:rPr>
              <a:t>Cryptosporidium</a:t>
            </a:r>
          </a:p>
          <a:p>
            <a:pPr eaLnBrk="1" hangingPunct="1">
              <a:lnSpc>
                <a:spcPct val="80000"/>
              </a:lnSpc>
            </a:pPr>
            <a:r>
              <a:rPr lang="en-US" sz="2500" i="1" dirty="0" err="1" smtClean="0">
                <a:latin typeface="Andalus" pitchFamily="18" charset="-78"/>
                <a:cs typeface="Andalus" pitchFamily="18" charset="-78"/>
              </a:rPr>
              <a:t>Isospora</a:t>
            </a:r>
            <a:r>
              <a:rPr lang="en-US" sz="2500" i="1" dirty="0" smtClean="0">
                <a:latin typeface="Andalus" pitchFamily="18" charset="-78"/>
                <a:cs typeface="Andalus" pitchFamily="18" charset="-78"/>
              </a:rPr>
              <a:t> belli</a:t>
            </a:r>
          </a:p>
          <a:p>
            <a:pPr eaLnBrk="1" hangingPunct="1">
              <a:lnSpc>
                <a:spcPct val="80000"/>
              </a:lnSpc>
            </a:pPr>
            <a:r>
              <a:rPr lang="en-US" sz="2500" i="1" dirty="0" err="1" smtClean="0">
                <a:latin typeface="Andalus" pitchFamily="18" charset="-78"/>
                <a:cs typeface="Andalus" pitchFamily="18" charset="-78"/>
              </a:rPr>
              <a:t>Microsporidium</a:t>
            </a:r>
            <a:endParaRPr lang="en-US" sz="2500" i="1" dirty="0" smtClean="0">
              <a:latin typeface="Andalus" pitchFamily="18" charset="-78"/>
              <a:cs typeface="Andalus" pitchFamily="18" charset="-78"/>
            </a:endParaRPr>
          </a:p>
          <a:p>
            <a:pPr eaLnBrk="1" hangingPunct="1">
              <a:lnSpc>
                <a:spcPct val="80000"/>
              </a:lnSpc>
            </a:pPr>
            <a:r>
              <a:rPr lang="en-US" sz="2500" i="1" dirty="0" err="1" smtClean="0">
                <a:latin typeface="Andalus" pitchFamily="18" charset="-78"/>
                <a:cs typeface="Andalus" pitchFamily="18" charset="-78"/>
              </a:rPr>
              <a:t>Cyclospora</a:t>
            </a:r>
            <a:r>
              <a:rPr lang="en-US" sz="2500" i="1" dirty="0" smtClean="0">
                <a:latin typeface="Andalus" pitchFamily="18" charset="-78"/>
                <a:cs typeface="Andalus" pitchFamily="18" charset="-78"/>
              </a:rPr>
              <a:t> </a:t>
            </a:r>
            <a:r>
              <a:rPr lang="en-US" sz="2500" i="1" dirty="0" err="1" smtClean="0">
                <a:latin typeface="Andalus" pitchFamily="18" charset="-78"/>
                <a:cs typeface="Andalus" pitchFamily="18" charset="-78"/>
              </a:rPr>
              <a:t>cayetanensis</a:t>
            </a:r>
            <a:endParaRPr lang="en-US" sz="2500" i="1" dirty="0" smtClean="0">
              <a:latin typeface="Andalus" pitchFamily="18" charset="-78"/>
              <a:cs typeface="Andalus" pitchFamily="18" charset="-78"/>
            </a:endParaRPr>
          </a:p>
          <a:p>
            <a:pPr eaLnBrk="1" hangingPunct="1">
              <a:lnSpc>
                <a:spcPct val="80000"/>
              </a:lnSpc>
              <a:buFont typeface="Wingdings 2" pitchFamily="18" charset="2"/>
              <a:buNone/>
            </a:pPr>
            <a:r>
              <a:rPr lang="en-US" sz="2500" dirty="0" smtClean="0">
                <a:solidFill>
                  <a:srgbClr val="FF0000"/>
                </a:solidFill>
                <a:latin typeface="Andalus" pitchFamily="18" charset="-78"/>
                <a:cs typeface="Andalus" pitchFamily="18" charset="-78"/>
              </a:rPr>
              <a:t>Bacteria</a:t>
            </a:r>
            <a:r>
              <a:rPr lang="en-US" sz="2500" dirty="0" smtClean="0">
                <a:latin typeface="Andalus" pitchFamily="18" charset="-78"/>
                <a:cs typeface="Andalus" pitchFamily="18" charset="-78"/>
              </a:rPr>
              <a:t>:-</a:t>
            </a:r>
            <a:r>
              <a:rPr lang="en-US" sz="2500" i="1" dirty="0" smtClean="0">
                <a:latin typeface="Andalus" pitchFamily="18" charset="-78"/>
                <a:cs typeface="Andalus" pitchFamily="18" charset="-78"/>
              </a:rPr>
              <a:t>Salmonella, </a:t>
            </a:r>
            <a:r>
              <a:rPr lang="en-US" sz="2500" i="1" dirty="0" err="1" smtClean="0">
                <a:latin typeface="Andalus" pitchFamily="18" charset="-78"/>
                <a:cs typeface="Andalus" pitchFamily="18" charset="-78"/>
              </a:rPr>
              <a:t>camphylobacter</a:t>
            </a:r>
            <a:r>
              <a:rPr lang="en-US" sz="2500" i="1" dirty="0" smtClean="0">
                <a:latin typeface="Andalus" pitchFamily="18" charset="-78"/>
                <a:cs typeface="Andalus" pitchFamily="18" charset="-78"/>
              </a:rPr>
              <a:t>, </a:t>
            </a:r>
            <a:r>
              <a:rPr lang="en-US" sz="2500" i="1" dirty="0" err="1" smtClean="0">
                <a:latin typeface="Andalus" pitchFamily="18" charset="-78"/>
                <a:cs typeface="Andalus" pitchFamily="18" charset="-78"/>
              </a:rPr>
              <a:t>Shigella</a:t>
            </a:r>
            <a:r>
              <a:rPr lang="en-US" sz="2500" dirty="0" smtClean="0">
                <a:latin typeface="Andalus" pitchFamily="18" charset="-78"/>
                <a:cs typeface="Andalus" pitchFamily="18" charset="-78"/>
              </a:rPr>
              <a:t>, MAI</a:t>
            </a:r>
          </a:p>
          <a:p>
            <a:pPr eaLnBrk="1" hangingPunct="1">
              <a:lnSpc>
                <a:spcPct val="80000"/>
              </a:lnSpc>
              <a:buFont typeface="Wingdings 2" pitchFamily="18" charset="2"/>
              <a:buNone/>
            </a:pPr>
            <a:r>
              <a:rPr lang="en-US" sz="2500" dirty="0" smtClean="0">
                <a:solidFill>
                  <a:srgbClr val="FF0000"/>
                </a:solidFill>
                <a:latin typeface="Andalus" pitchFamily="18" charset="-78"/>
                <a:cs typeface="Andalus" pitchFamily="18" charset="-78"/>
              </a:rPr>
              <a:t>Viruses</a:t>
            </a:r>
            <a:r>
              <a:rPr lang="en-US" sz="2500" dirty="0" smtClean="0">
                <a:latin typeface="Andalus" pitchFamily="18" charset="-78"/>
                <a:cs typeface="Andalus" pitchFamily="18" charset="-78"/>
              </a:rPr>
              <a:t>: CMV/HSV, Adenovirus</a:t>
            </a:r>
          </a:p>
          <a:p>
            <a:pPr eaLnBrk="1" hangingPunct="1">
              <a:lnSpc>
                <a:spcPct val="80000"/>
              </a:lnSpc>
              <a:buFont typeface="Wingdings 2" pitchFamily="18" charset="2"/>
              <a:buNone/>
            </a:pPr>
            <a:r>
              <a:rPr lang="en-US" sz="2500" dirty="0" smtClean="0">
                <a:solidFill>
                  <a:srgbClr val="FF0000"/>
                </a:solidFill>
                <a:latin typeface="Andalus" pitchFamily="18" charset="-78"/>
                <a:cs typeface="Andalus" pitchFamily="18" charset="-78"/>
              </a:rPr>
              <a:t>HIV </a:t>
            </a:r>
            <a:r>
              <a:rPr lang="en-US" sz="2500" dirty="0" err="1" smtClean="0">
                <a:solidFill>
                  <a:srgbClr val="FF0000"/>
                </a:solidFill>
                <a:latin typeface="Andalus" pitchFamily="18" charset="-78"/>
                <a:cs typeface="Andalus" pitchFamily="18" charset="-78"/>
              </a:rPr>
              <a:t>Enteropathy</a:t>
            </a:r>
            <a:endParaRPr lang="en-US" sz="2500" dirty="0" smtClean="0">
              <a:solidFill>
                <a:srgbClr val="FF0000"/>
              </a:solidFill>
              <a:latin typeface="Andalus" pitchFamily="18" charset="-78"/>
              <a:cs typeface="Andalus" pitchFamily="18" charset="-78"/>
            </a:endParaRPr>
          </a:p>
          <a:p>
            <a:pPr eaLnBrk="1" hangingPunct="1">
              <a:lnSpc>
                <a:spcPct val="80000"/>
              </a:lnSpc>
              <a:buFont typeface="Wingdings 2" pitchFamily="18" charset="2"/>
              <a:buNone/>
            </a:pPr>
            <a:r>
              <a:rPr lang="en-US" sz="2500" dirty="0" smtClean="0">
                <a:solidFill>
                  <a:srgbClr val="FF0000"/>
                </a:solidFill>
                <a:latin typeface="Andalus" pitchFamily="18" charset="-78"/>
                <a:cs typeface="Andalus" pitchFamily="18" charset="-78"/>
              </a:rPr>
              <a:t>Neoplasm</a:t>
            </a:r>
            <a:r>
              <a:rPr lang="en-US" sz="2500" dirty="0" smtClean="0">
                <a:latin typeface="Andalus" pitchFamily="18" charset="-78"/>
                <a:cs typeface="Andalus" pitchFamily="18" charset="-78"/>
              </a:rPr>
              <a:t>- KS, Lymphoma, </a:t>
            </a:r>
            <a:endParaRPr lang="en-GB" sz="2500" dirty="0" smtClean="0">
              <a:latin typeface="Andalus" pitchFamily="18" charset="-78"/>
              <a:cs typeface="Andalus" pitchFamily="18" charset="-78"/>
            </a:endParaRPr>
          </a:p>
        </p:txBody>
      </p:sp>
      <p:sp>
        <p:nvSpPr>
          <p:cNvPr id="33795" name="Title 1"/>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Causes of Chronic Diarrhoea in HIV/AIDS</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01625" y="1527175"/>
            <a:ext cx="8504238" cy="4572000"/>
          </a:xfrm>
        </p:spPr>
        <p:txBody>
          <a:bodyPr/>
          <a:lstStyle/>
          <a:p>
            <a:pPr eaLnBrk="1" hangingPunct="1"/>
            <a:r>
              <a:rPr lang="en-US" dirty="0" err="1" smtClean="0">
                <a:latin typeface="Andalus" pitchFamily="18" charset="-78"/>
                <a:cs typeface="Andalus" pitchFamily="18" charset="-78"/>
              </a:rPr>
              <a:t>Gastrinoma</a:t>
            </a:r>
            <a:endParaRPr lang="en-US" dirty="0" smtClean="0">
              <a:latin typeface="Andalus" pitchFamily="18" charset="-78"/>
              <a:cs typeface="Andalus" pitchFamily="18" charset="-78"/>
            </a:endParaRPr>
          </a:p>
          <a:p>
            <a:pPr eaLnBrk="1" hangingPunct="1"/>
            <a:r>
              <a:rPr lang="en-US" dirty="0" err="1" smtClean="0">
                <a:latin typeface="Andalus" pitchFamily="18" charset="-78"/>
                <a:cs typeface="Andalus" pitchFamily="18" charset="-78"/>
              </a:rPr>
              <a:t>VIPoma</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Verner</a:t>
            </a:r>
            <a:r>
              <a:rPr lang="en-US" dirty="0" smtClean="0">
                <a:latin typeface="Andalus" pitchFamily="18" charset="-78"/>
                <a:cs typeface="Andalus" pitchFamily="18" charset="-78"/>
              </a:rPr>
              <a:t>-Morrison syndrome)</a:t>
            </a:r>
          </a:p>
          <a:p>
            <a:pPr eaLnBrk="1" hangingPunct="1"/>
            <a:r>
              <a:rPr lang="en-US" dirty="0" smtClean="0">
                <a:latin typeface="Andalus" pitchFamily="18" charset="-78"/>
                <a:cs typeface="Andalus" pitchFamily="18" charset="-78"/>
              </a:rPr>
              <a:t>Medullary thyroid carcinoma</a:t>
            </a:r>
          </a:p>
          <a:p>
            <a:pPr eaLnBrk="1" hangingPunct="1"/>
            <a:r>
              <a:rPr lang="en-US" dirty="0" err="1" smtClean="0">
                <a:latin typeface="Andalus" pitchFamily="18" charset="-78"/>
                <a:cs typeface="Andalus" pitchFamily="18" charset="-78"/>
              </a:rPr>
              <a:t>Phaechromocytoma</a:t>
            </a:r>
            <a:endParaRPr lang="en-US" dirty="0" smtClean="0">
              <a:latin typeface="Andalus" pitchFamily="18" charset="-78"/>
              <a:cs typeface="Andalus" pitchFamily="18" charset="-78"/>
            </a:endParaRPr>
          </a:p>
          <a:p>
            <a:pPr eaLnBrk="1" hangingPunct="1"/>
            <a:r>
              <a:rPr lang="en-US" dirty="0" smtClean="0">
                <a:latin typeface="Andalus" pitchFamily="18" charset="-78"/>
                <a:cs typeface="Andalus" pitchFamily="18" charset="-78"/>
              </a:rPr>
              <a:t>Carcinoid</a:t>
            </a:r>
          </a:p>
          <a:p>
            <a:pPr eaLnBrk="1" hangingPunct="1"/>
            <a:r>
              <a:rPr lang="en-US" dirty="0" err="1" smtClean="0">
                <a:latin typeface="Andalus" pitchFamily="18" charset="-78"/>
                <a:cs typeface="Andalus" pitchFamily="18" charset="-78"/>
              </a:rPr>
              <a:t>Somatostatinoma</a:t>
            </a:r>
            <a:endParaRPr lang="en-US" dirty="0" smtClean="0">
              <a:latin typeface="Andalus" pitchFamily="18" charset="-78"/>
              <a:cs typeface="Andalus" pitchFamily="18" charset="-78"/>
            </a:endParaRPr>
          </a:p>
          <a:p>
            <a:pPr eaLnBrk="1" hangingPunct="1"/>
            <a:r>
              <a:rPr lang="en-US" dirty="0" err="1" smtClean="0">
                <a:latin typeface="Andalus" pitchFamily="18" charset="-78"/>
                <a:cs typeface="Andalus" pitchFamily="18" charset="-78"/>
              </a:rPr>
              <a:t>Glucagonoma</a:t>
            </a:r>
            <a:endParaRPr lang="en-US" dirty="0" smtClean="0">
              <a:latin typeface="Andalus" pitchFamily="18" charset="-78"/>
              <a:cs typeface="Andalus" pitchFamily="18" charset="-78"/>
            </a:endParaRPr>
          </a:p>
          <a:p>
            <a:pPr eaLnBrk="1" hangingPunct="1"/>
            <a:r>
              <a:rPr lang="en-US" dirty="0" err="1" smtClean="0">
                <a:latin typeface="Andalus" pitchFamily="18" charset="-78"/>
                <a:cs typeface="Andalus" pitchFamily="18" charset="-78"/>
              </a:rPr>
              <a:t>Mastocytosis</a:t>
            </a:r>
            <a:endParaRPr lang="en-GB" dirty="0" smtClean="0">
              <a:latin typeface="Andalus" pitchFamily="18" charset="-78"/>
              <a:cs typeface="Andalus" pitchFamily="18" charset="-78"/>
            </a:endParaRPr>
          </a:p>
        </p:txBody>
      </p:sp>
      <p:sp>
        <p:nvSpPr>
          <p:cNvPr id="3" name="Title 2"/>
          <p:cNvSpPr>
            <a:spLocks noGrp="1"/>
          </p:cNvSpPr>
          <p:nvPr>
            <p:ph type="title"/>
          </p:nvPr>
        </p:nvSpPr>
        <p:spPr/>
        <p:txBody>
          <a:bodyPr>
            <a:normAutofit/>
          </a:bodyPr>
          <a:lstStyle/>
          <a:p>
            <a:pPr eaLnBrk="1" hangingPunct="1"/>
            <a:r>
              <a:rPr lang="en-US" sz="3000" smtClean="0">
                <a:solidFill>
                  <a:srgbClr val="7B9899"/>
                </a:solidFill>
                <a:latin typeface="Andalus" pitchFamily="18" charset="-78"/>
                <a:cs typeface="Andalus" pitchFamily="18" charset="-78"/>
              </a:rPr>
              <a:t>Neuroendocrine tumours causing chronic diarrhoea</a:t>
            </a:r>
            <a:endParaRPr lang="en-GB" sz="3000"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5376862"/>
          </a:xfrm>
        </p:spPr>
        <p:txBody>
          <a:bodyPr>
            <a:normAutofit/>
          </a:bodyPr>
          <a:lstStyle/>
          <a:p>
            <a:pPr eaLnBrk="1" hangingPunct="1">
              <a:lnSpc>
                <a:spcPct val="90000"/>
              </a:lnSpc>
            </a:pPr>
            <a:r>
              <a:rPr lang="en-US" sz="2500" dirty="0" smtClean="0">
                <a:latin typeface="Andalus" pitchFamily="18" charset="-78"/>
                <a:cs typeface="Andalus" pitchFamily="18" charset="-78"/>
              </a:rPr>
              <a:t>Endocrine: DM, thyrotoxicosis, Addison’s dx, </a:t>
            </a:r>
            <a:r>
              <a:rPr lang="en-US" sz="2500" dirty="0" err="1" smtClean="0">
                <a:latin typeface="Andalus" pitchFamily="18" charset="-78"/>
                <a:cs typeface="Andalus" pitchFamily="18" charset="-78"/>
              </a:rPr>
              <a:t>panhypopituitarism</a:t>
            </a:r>
            <a:endParaRPr lang="en-US" sz="2500" dirty="0" smtClean="0">
              <a:latin typeface="Andalus" pitchFamily="18" charset="-78"/>
              <a:cs typeface="Andalus" pitchFamily="18" charset="-78"/>
            </a:endParaRPr>
          </a:p>
          <a:p>
            <a:pPr eaLnBrk="1" hangingPunct="1">
              <a:lnSpc>
                <a:spcPct val="90000"/>
              </a:lnSpc>
            </a:pPr>
            <a:endParaRPr lang="en-US" sz="2500" dirty="0" smtClean="0">
              <a:latin typeface="Andalus" pitchFamily="18" charset="-78"/>
              <a:cs typeface="Andalus" pitchFamily="18" charset="-78"/>
            </a:endParaRPr>
          </a:p>
          <a:p>
            <a:pPr eaLnBrk="1" hangingPunct="1">
              <a:lnSpc>
                <a:spcPct val="90000"/>
              </a:lnSpc>
            </a:pPr>
            <a:r>
              <a:rPr lang="en-US" sz="2500" dirty="0" smtClean="0">
                <a:latin typeface="Andalus" pitchFamily="18" charset="-78"/>
                <a:cs typeface="Andalus" pitchFamily="18" charset="-78"/>
              </a:rPr>
              <a:t>Endocrine </a:t>
            </a:r>
            <a:r>
              <a:rPr lang="en-US" sz="2500" dirty="0" err="1" smtClean="0">
                <a:latin typeface="Andalus" pitchFamily="18" charset="-78"/>
                <a:cs typeface="Andalus" pitchFamily="18" charset="-78"/>
              </a:rPr>
              <a:t>tumour</a:t>
            </a:r>
            <a:r>
              <a:rPr lang="en-US" sz="2500" dirty="0" smtClean="0">
                <a:latin typeface="Andalus" pitchFamily="18" charset="-78"/>
                <a:cs typeface="Andalus" pitchFamily="18" charset="-78"/>
              </a:rPr>
              <a:t> syndromes: MEN 1 (</a:t>
            </a:r>
            <a:r>
              <a:rPr lang="en-US" sz="2500" dirty="0" err="1" smtClean="0">
                <a:latin typeface="Andalus" pitchFamily="18" charset="-78"/>
                <a:cs typeface="Andalus" pitchFamily="18" charset="-78"/>
              </a:rPr>
              <a:t>Wermer</a:t>
            </a:r>
            <a:r>
              <a:rPr lang="en-US" sz="2500" dirty="0" smtClean="0">
                <a:latin typeface="Andalus" pitchFamily="18" charset="-78"/>
                <a:cs typeface="Andalus" pitchFamily="18" charset="-78"/>
              </a:rPr>
              <a:t> syndrome) &amp; 2a (</a:t>
            </a:r>
            <a:r>
              <a:rPr lang="en-US" sz="2500" dirty="0" err="1" smtClean="0">
                <a:latin typeface="Andalus" pitchFamily="18" charset="-78"/>
                <a:cs typeface="Andalus" pitchFamily="18" charset="-78"/>
              </a:rPr>
              <a:t>sipple</a:t>
            </a:r>
            <a:r>
              <a:rPr lang="en-US" sz="2500" dirty="0" smtClean="0">
                <a:latin typeface="Andalus" pitchFamily="18" charset="-78"/>
                <a:cs typeface="Andalus" pitchFamily="18" charset="-78"/>
              </a:rPr>
              <a:t> </a:t>
            </a:r>
            <a:r>
              <a:rPr lang="en-US" sz="2500" dirty="0" err="1" smtClean="0">
                <a:latin typeface="Andalus" pitchFamily="18" charset="-78"/>
                <a:cs typeface="Andalus" pitchFamily="18" charset="-78"/>
              </a:rPr>
              <a:t>syndrone</a:t>
            </a:r>
            <a:r>
              <a:rPr lang="en-US" sz="2500" dirty="0" smtClean="0">
                <a:latin typeface="Andalus" pitchFamily="18" charset="-78"/>
                <a:cs typeface="Andalus" pitchFamily="18" charset="-78"/>
              </a:rPr>
              <a:t>), 2b (2a + neuromas &amp; </a:t>
            </a:r>
            <a:r>
              <a:rPr lang="en-US" sz="2500" dirty="0" err="1" smtClean="0">
                <a:latin typeface="Andalus" pitchFamily="18" charset="-78"/>
                <a:cs typeface="Andalus" pitchFamily="18" charset="-78"/>
              </a:rPr>
              <a:t>marfanoid</a:t>
            </a:r>
            <a:r>
              <a:rPr lang="en-US" sz="2500" dirty="0" smtClean="0">
                <a:latin typeface="Andalus" pitchFamily="18" charset="-78"/>
                <a:cs typeface="Andalus" pitchFamily="18" charset="-78"/>
              </a:rPr>
              <a:t> phenotype)</a:t>
            </a:r>
          </a:p>
          <a:p>
            <a:pPr eaLnBrk="1" hangingPunct="1">
              <a:lnSpc>
                <a:spcPct val="90000"/>
              </a:lnSpc>
            </a:pPr>
            <a:endParaRPr lang="en-US" sz="2500" dirty="0" smtClean="0">
              <a:latin typeface="Andalus" pitchFamily="18" charset="-78"/>
              <a:cs typeface="Andalus" pitchFamily="18" charset="-78"/>
            </a:endParaRPr>
          </a:p>
          <a:p>
            <a:pPr eaLnBrk="1" hangingPunct="1">
              <a:lnSpc>
                <a:spcPct val="90000"/>
              </a:lnSpc>
            </a:pPr>
            <a:r>
              <a:rPr lang="en-US" sz="2500" dirty="0" err="1" smtClean="0">
                <a:latin typeface="Andalus" pitchFamily="18" charset="-78"/>
                <a:cs typeface="Andalus" pitchFamily="18" charset="-78"/>
              </a:rPr>
              <a:t>Haematologic</a:t>
            </a:r>
            <a:r>
              <a:rPr lang="en-US" sz="2500" dirty="0" smtClean="0">
                <a:latin typeface="Andalus" pitchFamily="18" charset="-78"/>
                <a:cs typeface="Andalus" pitchFamily="18" charset="-78"/>
              </a:rPr>
              <a:t> </a:t>
            </a:r>
            <a:r>
              <a:rPr lang="en-US" sz="2500" dirty="0" err="1" smtClean="0">
                <a:latin typeface="Andalus" pitchFamily="18" charset="-78"/>
                <a:cs typeface="Andalus" pitchFamily="18" charset="-78"/>
              </a:rPr>
              <a:t>dxs</a:t>
            </a:r>
            <a:r>
              <a:rPr lang="en-US" sz="2500" dirty="0" smtClean="0">
                <a:latin typeface="Andalus" pitchFamily="18" charset="-78"/>
                <a:cs typeface="Andalus" pitchFamily="18" charset="-78"/>
              </a:rPr>
              <a:t>: </a:t>
            </a:r>
            <a:r>
              <a:rPr lang="en-US" sz="2500" dirty="0" err="1" smtClean="0">
                <a:latin typeface="Andalus" pitchFamily="18" charset="-78"/>
                <a:cs typeface="Andalus" pitchFamily="18" charset="-78"/>
              </a:rPr>
              <a:t>Leukaemia</a:t>
            </a:r>
            <a:r>
              <a:rPr lang="en-US" sz="2500" dirty="0" smtClean="0">
                <a:latin typeface="Andalus" pitchFamily="18" charset="-78"/>
                <a:cs typeface="Andalus" pitchFamily="18" charset="-78"/>
              </a:rPr>
              <a:t>, lymphoma, MM</a:t>
            </a:r>
          </a:p>
          <a:p>
            <a:pPr eaLnBrk="1" hangingPunct="1">
              <a:lnSpc>
                <a:spcPct val="90000"/>
              </a:lnSpc>
            </a:pPr>
            <a:endParaRPr lang="en-US" sz="2500" dirty="0" smtClean="0">
              <a:latin typeface="Andalus" pitchFamily="18" charset="-78"/>
              <a:cs typeface="Andalus" pitchFamily="18" charset="-78"/>
            </a:endParaRPr>
          </a:p>
          <a:p>
            <a:pPr eaLnBrk="1" hangingPunct="1">
              <a:lnSpc>
                <a:spcPct val="90000"/>
              </a:lnSpc>
            </a:pPr>
            <a:r>
              <a:rPr lang="en-US" sz="2500" dirty="0" smtClean="0">
                <a:latin typeface="Andalus" pitchFamily="18" charset="-78"/>
                <a:cs typeface="Andalus" pitchFamily="18" charset="-78"/>
              </a:rPr>
              <a:t>Immune system disorders: AIDS, Amyloidosis, common variable immunodeficiency, IgA </a:t>
            </a:r>
            <a:r>
              <a:rPr lang="en-US" sz="2500" dirty="0" err="1" smtClean="0">
                <a:latin typeface="Andalus" pitchFamily="18" charset="-78"/>
                <a:cs typeface="Andalus" pitchFamily="18" charset="-78"/>
              </a:rPr>
              <a:t>deficency</a:t>
            </a:r>
            <a:endParaRPr lang="en-US" sz="2500" dirty="0" smtClean="0">
              <a:latin typeface="Andalus" pitchFamily="18" charset="-78"/>
              <a:cs typeface="Andalus" pitchFamily="18" charset="-78"/>
            </a:endParaRPr>
          </a:p>
          <a:p>
            <a:pPr eaLnBrk="1" hangingPunct="1">
              <a:lnSpc>
                <a:spcPct val="90000"/>
              </a:lnSpc>
              <a:buFont typeface="Wingdings 2" pitchFamily="18" charset="2"/>
              <a:buNone/>
            </a:pPr>
            <a:endParaRPr lang="en-US" sz="2500" dirty="0" smtClean="0">
              <a:latin typeface="Andalus" pitchFamily="18" charset="-78"/>
              <a:cs typeface="Andalus" pitchFamily="18" charset="-78"/>
            </a:endParaRPr>
          </a:p>
          <a:p>
            <a:pPr eaLnBrk="1" hangingPunct="1">
              <a:lnSpc>
                <a:spcPct val="90000"/>
              </a:lnSpc>
            </a:pPr>
            <a:r>
              <a:rPr lang="en-US" sz="2500" dirty="0" smtClean="0">
                <a:latin typeface="Andalus" pitchFamily="18" charset="-78"/>
                <a:cs typeface="Andalus" pitchFamily="18" charset="-78"/>
              </a:rPr>
              <a:t>Heavy metal poisoning</a:t>
            </a:r>
            <a:endParaRPr lang="en-GB" sz="2500" dirty="0" smtClean="0">
              <a:latin typeface="Andalus" pitchFamily="18" charset="-78"/>
              <a:cs typeface="Andalus" pitchFamily="18" charset="-78"/>
            </a:endParaRPr>
          </a:p>
        </p:txBody>
      </p:sp>
      <p:sp>
        <p:nvSpPr>
          <p:cNvPr id="35843"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Systemic disaeses causing chronic diarrhoea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1625" y="1527175"/>
            <a:ext cx="8504238" cy="4572000"/>
          </a:xfrm>
        </p:spPr>
        <p:txBody>
          <a:bodyPr>
            <a:normAutofit/>
          </a:bodyPr>
          <a:lstStyle/>
          <a:p>
            <a:pPr eaLnBrk="1" hangingPunct="1">
              <a:lnSpc>
                <a:spcPct val="90000"/>
              </a:lnSpc>
            </a:pPr>
            <a:r>
              <a:rPr lang="en-US" dirty="0" smtClean="0">
                <a:latin typeface="Andalus" pitchFamily="18" charset="-78"/>
                <a:cs typeface="Andalus" pitchFamily="18" charset="-78"/>
              </a:rPr>
              <a:t>Fecal incompetence</a:t>
            </a:r>
          </a:p>
          <a:p>
            <a:pPr eaLnBrk="1" hangingPunct="1">
              <a:lnSpc>
                <a:spcPct val="90000"/>
              </a:lnSpc>
            </a:pPr>
            <a:r>
              <a:rPr lang="en-US" dirty="0" smtClean="0">
                <a:latin typeface="Andalus" pitchFamily="18" charset="-78"/>
                <a:cs typeface="Andalus" pitchFamily="18" charset="-78"/>
              </a:rPr>
              <a:t>Iatrogenic </a:t>
            </a:r>
            <a:r>
              <a:rPr lang="en-US" dirty="0" err="1" smtClean="0">
                <a:latin typeface="Andalus" pitchFamily="18" charset="-78"/>
                <a:cs typeface="Andalus" pitchFamily="18" charset="-78"/>
              </a:rPr>
              <a:t>diarrhoea</a:t>
            </a:r>
            <a:r>
              <a:rPr lang="en-US" dirty="0" smtClean="0">
                <a:latin typeface="Andalus" pitchFamily="18" charset="-78"/>
                <a:cs typeface="Andalus" pitchFamily="18" charset="-78"/>
              </a:rPr>
              <a:t> (drugs, surgery &amp; radiation)</a:t>
            </a:r>
          </a:p>
          <a:p>
            <a:pPr eaLnBrk="1" hangingPunct="1">
              <a:lnSpc>
                <a:spcPct val="90000"/>
              </a:lnSpc>
            </a:pPr>
            <a:r>
              <a:rPr lang="en-US" dirty="0" smtClean="0">
                <a:latin typeface="Andalus" pitchFamily="18" charset="-78"/>
                <a:cs typeface="Andalus" pitchFamily="18" charset="-78"/>
              </a:rPr>
              <a:t>Surreptitious laxative ingestion</a:t>
            </a:r>
          </a:p>
          <a:p>
            <a:pPr eaLnBrk="1" hangingPunct="1">
              <a:lnSpc>
                <a:spcPct val="90000"/>
              </a:lnSpc>
            </a:pPr>
            <a:r>
              <a:rPr lang="en-US" dirty="0" smtClean="0">
                <a:latin typeface="Andalus" pitchFamily="18" charset="-78"/>
                <a:cs typeface="Andalus" pitchFamily="18" charset="-78"/>
              </a:rPr>
              <a:t>Microscopic colitis syndrome</a:t>
            </a:r>
          </a:p>
          <a:p>
            <a:pPr eaLnBrk="1" hangingPunct="1">
              <a:lnSpc>
                <a:spcPct val="90000"/>
              </a:lnSpc>
            </a:pPr>
            <a:r>
              <a:rPr lang="en-US" dirty="0" smtClean="0">
                <a:latin typeface="Andalus" pitchFamily="18" charset="-78"/>
                <a:cs typeface="Andalus" pitchFamily="18" charset="-78"/>
              </a:rPr>
              <a:t>Bile acid-induced </a:t>
            </a:r>
            <a:r>
              <a:rPr lang="en-US" dirty="0" err="1" smtClean="0">
                <a:latin typeface="Andalus" pitchFamily="18" charset="-78"/>
                <a:cs typeface="Andalus" pitchFamily="18" charset="-78"/>
              </a:rPr>
              <a:t>diarrhoea</a:t>
            </a:r>
            <a:endParaRPr lang="en-US" dirty="0" smtClean="0">
              <a:latin typeface="Andalus" pitchFamily="18" charset="-78"/>
              <a:cs typeface="Andalus" pitchFamily="18" charset="-78"/>
            </a:endParaRPr>
          </a:p>
          <a:p>
            <a:pPr eaLnBrk="1" hangingPunct="1">
              <a:lnSpc>
                <a:spcPct val="90000"/>
              </a:lnSpc>
            </a:pPr>
            <a:r>
              <a:rPr lang="en-US" dirty="0" smtClean="0">
                <a:latin typeface="Andalus" pitchFamily="18" charset="-78"/>
                <a:cs typeface="Andalus" pitchFamily="18" charset="-78"/>
              </a:rPr>
              <a:t>Small bowel bacterial overgrowth</a:t>
            </a:r>
          </a:p>
          <a:p>
            <a:pPr eaLnBrk="1" hangingPunct="1">
              <a:lnSpc>
                <a:spcPct val="90000"/>
              </a:lnSpc>
            </a:pPr>
            <a:r>
              <a:rPr lang="en-US" dirty="0" smtClean="0">
                <a:latin typeface="Andalus" pitchFamily="18" charset="-78"/>
                <a:cs typeface="Andalus" pitchFamily="18" charset="-78"/>
              </a:rPr>
              <a:t>Pancreatic exocrine insufficiency</a:t>
            </a:r>
          </a:p>
          <a:p>
            <a:pPr eaLnBrk="1" hangingPunct="1">
              <a:lnSpc>
                <a:spcPct val="90000"/>
              </a:lnSpc>
            </a:pPr>
            <a:r>
              <a:rPr lang="en-US" dirty="0" smtClean="0">
                <a:latin typeface="Andalus" pitchFamily="18" charset="-78"/>
                <a:cs typeface="Andalus" pitchFamily="18" charset="-78"/>
              </a:rPr>
              <a:t>Carbohydrate </a:t>
            </a:r>
            <a:r>
              <a:rPr lang="en-US" dirty="0" err="1" smtClean="0">
                <a:latin typeface="Andalus" pitchFamily="18" charset="-78"/>
                <a:cs typeface="Andalus" pitchFamily="18" charset="-78"/>
              </a:rPr>
              <a:t>malabsorption</a:t>
            </a:r>
            <a:endParaRPr lang="en-US" dirty="0" smtClean="0">
              <a:latin typeface="Andalus" pitchFamily="18" charset="-78"/>
              <a:cs typeface="Andalus" pitchFamily="18" charset="-78"/>
            </a:endParaRPr>
          </a:p>
          <a:p>
            <a:pPr eaLnBrk="1" hangingPunct="1">
              <a:lnSpc>
                <a:spcPct val="90000"/>
              </a:lnSpc>
            </a:pPr>
            <a:r>
              <a:rPr lang="en-US" dirty="0" smtClean="0">
                <a:latin typeface="Andalus" pitchFamily="18" charset="-78"/>
                <a:cs typeface="Andalus" pitchFamily="18" charset="-78"/>
              </a:rPr>
              <a:t>Peptide secreting </a:t>
            </a:r>
            <a:r>
              <a:rPr lang="en-US" dirty="0" err="1" smtClean="0">
                <a:latin typeface="Andalus" pitchFamily="18" charset="-78"/>
                <a:cs typeface="Andalus" pitchFamily="18" charset="-78"/>
              </a:rPr>
              <a:t>tumour</a:t>
            </a:r>
            <a:endParaRPr lang="en-US" dirty="0" smtClean="0">
              <a:latin typeface="Andalus" pitchFamily="18" charset="-78"/>
              <a:cs typeface="Andalus" pitchFamily="18" charset="-78"/>
            </a:endParaRPr>
          </a:p>
          <a:p>
            <a:pPr eaLnBrk="1" hangingPunct="1">
              <a:lnSpc>
                <a:spcPct val="90000"/>
              </a:lnSpc>
            </a:pPr>
            <a:r>
              <a:rPr lang="en-US" dirty="0" smtClean="0">
                <a:latin typeface="Andalus" pitchFamily="18" charset="-78"/>
                <a:cs typeface="Andalus" pitchFamily="18" charset="-78"/>
              </a:rPr>
              <a:t>Chronic idiopathic secretory </a:t>
            </a:r>
            <a:r>
              <a:rPr lang="en-US" dirty="0" err="1" smtClean="0">
                <a:latin typeface="Andalus" pitchFamily="18" charset="-78"/>
                <a:cs typeface="Andalus" pitchFamily="18" charset="-78"/>
              </a:rPr>
              <a:t>diarrhoea</a:t>
            </a:r>
            <a:endParaRPr lang="en-GB" dirty="0" smtClean="0">
              <a:latin typeface="Andalus" pitchFamily="18" charset="-78"/>
              <a:cs typeface="Andalus" pitchFamily="18" charset="-78"/>
            </a:endParaRPr>
          </a:p>
        </p:txBody>
      </p:sp>
      <p:sp>
        <p:nvSpPr>
          <p:cNvPr id="3" name="Title 2"/>
          <p:cNvSpPr>
            <a:spLocks noGrp="1"/>
          </p:cNvSpPr>
          <p:nvPr>
            <p:ph type="title"/>
          </p:nvPr>
        </p:nvSpPr>
        <p:spPr/>
        <p:txBody>
          <a:bodyPr>
            <a:normAutofit/>
          </a:bodyPr>
          <a:lstStyle/>
          <a:p>
            <a:pPr eaLnBrk="1" hangingPunct="1"/>
            <a:r>
              <a:rPr lang="en-US" smtClean="0">
                <a:solidFill>
                  <a:srgbClr val="7B9899"/>
                </a:solidFill>
                <a:latin typeface="Andalus" pitchFamily="18" charset="-78"/>
                <a:cs typeface="Andalus" pitchFamily="18" charset="-78"/>
              </a:rPr>
              <a:t>Difficult to diagnose chronic diarrhoea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solidFill>
                  <a:srgbClr val="7B9899"/>
                </a:solidFill>
              </a:rPr>
              <a:t>HISTORY</a:t>
            </a: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lnSpc>
                <a:spcPct val="90000"/>
              </a:lnSpc>
            </a:pPr>
            <a:r>
              <a:rPr lang="en-US" dirty="0" smtClean="0"/>
              <a:t>A careful history can provide clues to the cause of chronic diarrhea. </a:t>
            </a:r>
          </a:p>
          <a:p>
            <a:pPr eaLnBrk="1" hangingPunct="1">
              <a:lnSpc>
                <a:spcPct val="90000"/>
              </a:lnSpc>
            </a:pPr>
            <a:endParaRPr lang="en-US" dirty="0" smtClean="0"/>
          </a:p>
          <a:p>
            <a:pPr eaLnBrk="1" hangingPunct="1">
              <a:lnSpc>
                <a:spcPct val="90000"/>
              </a:lnSpc>
            </a:pPr>
            <a:r>
              <a:rPr lang="en-US" dirty="0" smtClean="0"/>
              <a:t>The following 14 points should be assessed as part of a comprehensive history in a patient with chronic diarrhea:</a:t>
            </a:r>
          </a:p>
          <a:p>
            <a:pPr eaLnBrk="1" hangingPunct="1">
              <a:lnSpc>
                <a:spcPct val="90000"/>
              </a:lnSpc>
            </a:pPr>
            <a:endParaRPr lang="en-US" dirty="0" smtClean="0"/>
          </a:p>
          <a:p>
            <a:pPr eaLnBrk="1" hangingPunct="1">
              <a:lnSpc>
                <a:spcPct val="90000"/>
              </a:lnSpc>
            </a:pPr>
            <a:r>
              <a:rPr lang="en-US" dirty="0" smtClean="0"/>
              <a:t>The characteristics of the onset of diarrhea should be noted as precisely as possible. Note should be made of whether it was </a:t>
            </a:r>
            <a:r>
              <a:rPr lang="en-US" b="1" dirty="0" smtClean="0"/>
              <a:t>congenital, abrupt, or gradual in onset.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endParaRPr lang="en-US" smtClean="0">
              <a:solidFill>
                <a:srgbClr val="7B9899"/>
              </a:solidFill>
            </a:endParaRPr>
          </a:p>
        </p:txBody>
      </p:sp>
      <p:sp>
        <p:nvSpPr>
          <p:cNvPr id="38915" name="Content Placeholder 2"/>
          <p:cNvSpPr>
            <a:spLocks noGrp="1"/>
          </p:cNvSpPr>
          <p:nvPr>
            <p:ph sz="quarter" idx="1"/>
          </p:nvPr>
        </p:nvSpPr>
        <p:spPr>
          <a:xfrm>
            <a:off x="301625" y="1527175"/>
            <a:ext cx="8504238" cy="4572000"/>
          </a:xfrm>
        </p:spPr>
        <p:txBody>
          <a:bodyPr/>
          <a:lstStyle/>
          <a:p>
            <a:pPr eaLnBrk="1" hangingPunct="1"/>
            <a:r>
              <a:rPr lang="en-US" dirty="0" smtClean="0"/>
              <a:t>The pattern of diarrhea should be recorded: Are </a:t>
            </a:r>
            <a:r>
              <a:rPr lang="en-US" b="1" dirty="0" smtClean="0"/>
              <a:t>loose stools continuous or intermittent</a:t>
            </a:r>
            <a:r>
              <a:rPr lang="en-US" dirty="0" smtClean="0"/>
              <a:t>?</a:t>
            </a:r>
          </a:p>
          <a:p>
            <a:pPr eaLnBrk="1" hangingPunct="1"/>
            <a:endParaRPr lang="en-US" dirty="0" smtClean="0"/>
          </a:p>
          <a:p>
            <a:pPr eaLnBrk="1" hangingPunct="1"/>
            <a:r>
              <a:rPr lang="en-US" dirty="0" smtClean="0"/>
              <a:t>The </a:t>
            </a:r>
            <a:r>
              <a:rPr lang="en-US" b="1" dirty="0" smtClean="0"/>
              <a:t>duration of symptoms </a:t>
            </a:r>
            <a:r>
              <a:rPr lang="en-US" dirty="0" smtClean="0"/>
              <a:t>should be identified clearly.</a:t>
            </a:r>
          </a:p>
          <a:p>
            <a:pPr eaLnBrk="1" hangingPunct="1"/>
            <a:endParaRPr lang="en-US" dirty="0" smtClean="0"/>
          </a:p>
          <a:p>
            <a:pPr eaLnBrk="1" hangingPunct="1"/>
            <a:r>
              <a:rPr lang="en-US" b="1" dirty="0" smtClean="0"/>
              <a:t>Epidemiological factors</a:t>
            </a:r>
            <a:r>
              <a:rPr lang="en-US" dirty="0" smtClean="0"/>
              <a:t>, such as travel before the onset of illness, exposure to potentially contaminated food or water, and illness in other family members should be elicited.</a:t>
            </a:r>
          </a:p>
          <a:p>
            <a:pPr eaLnBrk="1" hangingPunct="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fontScale="92500"/>
          </a:bodyPr>
          <a:lstStyle/>
          <a:p>
            <a:pPr eaLnBrk="1" hangingPunct="1">
              <a:lnSpc>
                <a:spcPct val="90000"/>
              </a:lnSpc>
            </a:pPr>
            <a:r>
              <a:rPr lang="en-US" sz="2500" dirty="0" smtClean="0"/>
              <a:t>Stool characteristics should be investigated. Specifically, the patient should be queried as to whether </a:t>
            </a:r>
            <a:r>
              <a:rPr lang="en-US" sz="2500" b="1" dirty="0" smtClean="0"/>
              <a:t>stools are watery, bloody, or fatty.</a:t>
            </a:r>
          </a:p>
          <a:p>
            <a:pPr eaLnBrk="1" hangingPunct="1">
              <a:lnSpc>
                <a:spcPct val="90000"/>
              </a:lnSpc>
            </a:pPr>
            <a:endParaRPr lang="en-US" sz="2500" dirty="0" smtClean="0"/>
          </a:p>
          <a:p>
            <a:pPr eaLnBrk="1" hangingPunct="1">
              <a:lnSpc>
                <a:spcPct val="90000"/>
              </a:lnSpc>
            </a:pPr>
            <a:r>
              <a:rPr lang="en-US" sz="2500" dirty="0" smtClean="0"/>
              <a:t> The </a:t>
            </a:r>
            <a:r>
              <a:rPr lang="en-US" sz="2500" b="1" dirty="0" smtClean="0"/>
              <a:t>presence or absence of fecal incontinence </a:t>
            </a:r>
            <a:r>
              <a:rPr lang="en-US" sz="2500" dirty="0" smtClean="0"/>
              <a:t>should be determined. Some individuals complain of diarrhea when their major difficulty is disordered continence.</a:t>
            </a:r>
          </a:p>
          <a:p>
            <a:pPr eaLnBrk="1" hangingPunct="1">
              <a:lnSpc>
                <a:spcPct val="90000"/>
              </a:lnSpc>
            </a:pPr>
            <a:endParaRPr lang="en-US" sz="2500" dirty="0" smtClean="0"/>
          </a:p>
          <a:p>
            <a:pPr eaLnBrk="1" hangingPunct="1">
              <a:lnSpc>
                <a:spcPct val="90000"/>
              </a:lnSpc>
            </a:pPr>
            <a:r>
              <a:rPr lang="en-US" sz="2500" dirty="0" smtClean="0"/>
              <a:t>The </a:t>
            </a:r>
            <a:r>
              <a:rPr lang="en-US" sz="2500" b="1" dirty="0" smtClean="0"/>
              <a:t>presence or absence of abdominal pain </a:t>
            </a:r>
            <a:r>
              <a:rPr lang="en-US" sz="2500" dirty="0" smtClean="0"/>
              <a:t>and its characteristics should be evaluated. Pain often is present in patients with </a:t>
            </a:r>
            <a:r>
              <a:rPr lang="en-US" sz="2500" b="1" dirty="0" smtClean="0"/>
              <a:t>inflammatory bowel disease, irritable bowel syndrome, and mesenteric ischemia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endParaRPr lang="en-US" smtClean="0">
              <a:solidFill>
                <a:srgbClr val="7B9899"/>
              </a:solidFill>
            </a:endParaRPr>
          </a:p>
        </p:txBody>
      </p:sp>
      <p:sp>
        <p:nvSpPr>
          <p:cNvPr id="40963" name="Content Placeholder 2"/>
          <p:cNvSpPr>
            <a:spLocks noGrp="1"/>
          </p:cNvSpPr>
          <p:nvPr>
            <p:ph sz="quarter" idx="1"/>
          </p:nvPr>
        </p:nvSpPr>
        <p:spPr>
          <a:xfrm>
            <a:off x="301625" y="1527175"/>
            <a:ext cx="8504238" cy="4572000"/>
          </a:xfrm>
        </p:spPr>
        <p:txBody>
          <a:bodyPr/>
          <a:lstStyle/>
          <a:p>
            <a:pPr eaLnBrk="1" hangingPunct="1"/>
            <a:r>
              <a:rPr lang="en-US" dirty="0" smtClean="0"/>
              <a:t>The </a:t>
            </a:r>
            <a:r>
              <a:rPr lang="en-US" b="1" dirty="0" smtClean="0"/>
              <a:t>presence of weight loss </a:t>
            </a:r>
            <a:r>
              <a:rPr lang="en-US" dirty="0" smtClean="0"/>
              <a:t>should be determined if possible by reference to objective measurement of body weight. </a:t>
            </a:r>
            <a:r>
              <a:rPr lang="en-US" b="1" dirty="0" smtClean="0"/>
              <a:t>Substantial weight loss </a:t>
            </a:r>
            <a:r>
              <a:rPr lang="en-US" dirty="0" smtClean="0"/>
              <a:t>is more likely to be </a:t>
            </a:r>
            <a:r>
              <a:rPr lang="en-US" b="1" dirty="0" smtClean="0"/>
              <a:t>caused by nutrient </a:t>
            </a:r>
            <a:r>
              <a:rPr lang="en-US" b="1" dirty="0" err="1" smtClean="0"/>
              <a:t>malabsorption</a:t>
            </a:r>
            <a:r>
              <a:rPr lang="en-US" b="1" dirty="0" smtClean="0"/>
              <a:t>, neoplasm, or ischemia</a:t>
            </a:r>
            <a:r>
              <a:rPr lang="en-US" dirty="0" smtClean="0"/>
              <a:t>.</a:t>
            </a:r>
          </a:p>
          <a:p>
            <a:pPr eaLnBrk="1" hangingPunct="1"/>
            <a:endParaRPr lang="en-US" dirty="0" smtClean="0"/>
          </a:p>
          <a:p>
            <a:pPr eaLnBrk="1" hangingPunct="1"/>
            <a:r>
              <a:rPr lang="en-US" dirty="0" smtClean="0"/>
              <a:t> </a:t>
            </a:r>
            <a:r>
              <a:rPr lang="en-US" b="1" dirty="0" smtClean="0"/>
              <a:t>Aggravating factors, such as diet and stress</a:t>
            </a:r>
            <a:r>
              <a:rPr lang="en-US" dirty="0" smtClean="0"/>
              <a:t>, should be recorded.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lnSpc>
                <a:spcPct val="90000"/>
              </a:lnSpc>
            </a:pPr>
            <a:r>
              <a:rPr lang="en-US" sz="2500" b="1" dirty="0" smtClean="0"/>
              <a:t>Mitigating factors</a:t>
            </a:r>
            <a:r>
              <a:rPr lang="en-US" sz="2500" dirty="0" smtClean="0"/>
              <a:t>, such as alteration of diet and use of both prescription and over-the-counter drugs, should be listed.</a:t>
            </a:r>
          </a:p>
          <a:p>
            <a:pPr eaLnBrk="1" hangingPunct="1">
              <a:lnSpc>
                <a:spcPct val="90000"/>
              </a:lnSpc>
            </a:pPr>
            <a:endParaRPr lang="en-US" sz="2500" dirty="0" smtClean="0"/>
          </a:p>
          <a:p>
            <a:pPr eaLnBrk="1" hangingPunct="1">
              <a:lnSpc>
                <a:spcPct val="90000"/>
              </a:lnSpc>
            </a:pPr>
            <a:r>
              <a:rPr lang="en-US" sz="2500" dirty="0" smtClean="0"/>
              <a:t> Previous evaluations should be reviewed whenever possible. Objective records may be inspected, and </a:t>
            </a:r>
            <a:r>
              <a:rPr lang="en-US" sz="2500" b="1" dirty="0" smtClean="0"/>
              <a:t>radiograms and biopsy specimens should be reexamined </a:t>
            </a:r>
            <a:r>
              <a:rPr lang="en-US" sz="2500" dirty="0" smtClean="0"/>
              <a:t>before new studies are ordered.</a:t>
            </a:r>
          </a:p>
          <a:p>
            <a:pPr eaLnBrk="1" hangingPunct="1">
              <a:lnSpc>
                <a:spcPct val="90000"/>
              </a:lnSpc>
            </a:pPr>
            <a:endParaRPr lang="en-US" sz="2500" dirty="0" smtClean="0"/>
          </a:p>
          <a:p>
            <a:pPr eaLnBrk="1" hangingPunct="1">
              <a:lnSpc>
                <a:spcPct val="90000"/>
              </a:lnSpc>
            </a:pPr>
            <a:r>
              <a:rPr lang="en-US" sz="2500" dirty="0" smtClean="0"/>
              <a:t> </a:t>
            </a:r>
            <a:r>
              <a:rPr lang="en-US" sz="2500" b="1" dirty="0" smtClean="0"/>
              <a:t>Iatrogenic causes </a:t>
            </a:r>
            <a:r>
              <a:rPr lang="en-US" sz="2500" dirty="0" smtClean="0"/>
              <a:t>of diarrhea should be investigated by obtaining a </a:t>
            </a:r>
            <a:r>
              <a:rPr lang="en-US" sz="2500" b="1" dirty="0" smtClean="0"/>
              <a:t>detailed medication history</a:t>
            </a:r>
            <a:r>
              <a:rPr lang="en-US" sz="2500" dirty="0" smtClean="0"/>
              <a:t> and a history of radiation therapy or surgery.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lnSpc>
                <a:spcPct val="90000"/>
              </a:lnSpc>
            </a:pPr>
            <a:r>
              <a:rPr lang="en-US" sz="2500" dirty="0" smtClean="0"/>
              <a:t> </a:t>
            </a:r>
            <a:r>
              <a:rPr lang="en-US" sz="2500" b="1" dirty="0" smtClean="0"/>
              <a:t>Factitious diarrhea </a:t>
            </a:r>
            <a:r>
              <a:rPr lang="en-US" sz="2500" dirty="0" smtClean="0"/>
              <a:t>caused by </a:t>
            </a:r>
            <a:r>
              <a:rPr lang="en-US" sz="2500" b="1" dirty="0" smtClean="0"/>
              <a:t>surreptitious laxative </a:t>
            </a:r>
            <a:r>
              <a:rPr lang="en-US" sz="2500" dirty="0" smtClean="0"/>
              <a:t>ingestion should be considered in every patient with chronic diarrhea. </a:t>
            </a:r>
          </a:p>
          <a:p>
            <a:pPr eaLnBrk="1" hangingPunct="1">
              <a:lnSpc>
                <a:spcPct val="90000"/>
              </a:lnSpc>
              <a:buFont typeface="Wingdings 2" pitchFamily="18" charset="2"/>
              <a:buNone/>
            </a:pPr>
            <a:endParaRPr lang="en-US" sz="2500" dirty="0" smtClean="0"/>
          </a:p>
          <a:p>
            <a:pPr eaLnBrk="1" hangingPunct="1">
              <a:lnSpc>
                <a:spcPct val="90000"/>
              </a:lnSpc>
            </a:pPr>
            <a:r>
              <a:rPr lang="en-US" sz="2500" dirty="0" smtClean="0"/>
              <a:t>Markers of factitious diarrhea, such as a history of eating disorders, secondary gain, or a history of malingering, should be sought.</a:t>
            </a:r>
          </a:p>
          <a:p>
            <a:pPr eaLnBrk="1" hangingPunct="1">
              <a:lnSpc>
                <a:spcPct val="90000"/>
              </a:lnSpc>
            </a:pPr>
            <a:endParaRPr lang="en-US" sz="2500" dirty="0" smtClean="0"/>
          </a:p>
          <a:p>
            <a:pPr eaLnBrk="1" hangingPunct="1">
              <a:lnSpc>
                <a:spcPct val="90000"/>
              </a:lnSpc>
            </a:pPr>
            <a:r>
              <a:rPr lang="en-US" sz="2500" dirty="0" smtClean="0"/>
              <a:t> A careful </a:t>
            </a:r>
            <a:r>
              <a:rPr lang="en-US" sz="2500" b="1" dirty="0" smtClean="0"/>
              <a:t>review of systems </a:t>
            </a:r>
            <a:r>
              <a:rPr lang="en-US" sz="2500" dirty="0" smtClean="0"/>
              <a:t>should be conducted to look </a:t>
            </a:r>
            <a:r>
              <a:rPr lang="en-US" sz="2500" b="1" dirty="0" smtClean="0"/>
              <a:t>for systemic diseases</a:t>
            </a:r>
            <a:r>
              <a:rPr lang="en-US" sz="2500" dirty="0" smtClean="0"/>
              <a:t>, such as hyperthyroidism, diabetes mellitus, collagen-vascular diseases and  other immune problems.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381000" y="1295400"/>
            <a:ext cx="8229600" cy="5376863"/>
          </a:xfrm>
        </p:spPr>
        <p:txBody>
          <a:bodyPr/>
          <a:lstStyle/>
          <a:p>
            <a:pPr eaLnBrk="1" hangingPunct="1"/>
            <a:r>
              <a:rPr lang="en-US" smtClean="0">
                <a:latin typeface="Andalus" pitchFamily="18" charset="-78"/>
                <a:cs typeface="Andalus" pitchFamily="18" charset="-78"/>
              </a:rPr>
              <a:t>Diarrhoea is best defined as increased fluidity or decreased consistency</a:t>
            </a:r>
          </a:p>
          <a:p>
            <a:pPr eaLnBrk="1" hangingPunct="1"/>
            <a:r>
              <a:rPr lang="en-US" smtClean="0">
                <a:latin typeface="Andalus" pitchFamily="18" charset="-78"/>
                <a:cs typeface="Andalus" pitchFamily="18" charset="-78"/>
              </a:rPr>
              <a:t>Most experts add increased frequency &gt;3/day</a:t>
            </a:r>
          </a:p>
          <a:p>
            <a:pPr eaLnBrk="1" hangingPunct="1"/>
            <a:r>
              <a:rPr lang="en-US" smtClean="0">
                <a:latin typeface="Andalus" pitchFamily="18" charset="-78"/>
                <a:cs typeface="Andalus" pitchFamily="18" charset="-78"/>
              </a:rPr>
              <a:t>Definition based on stool wt (&gt;200g) or volume (&gt;200mls).</a:t>
            </a:r>
          </a:p>
          <a:p>
            <a:pPr eaLnBrk="1" hangingPunct="1">
              <a:buFont typeface="Wingdings 2" pitchFamily="18" charset="2"/>
              <a:buNone/>
            </a:pPr>
            <a:r>
              <a:rPr lang="en-US" smtClean="0">
                <a:latin typeface="Andalus" pitchFamily="18" charset="-78"/>
                <a:cs typeface="Andalus" pitchFamily="18" charset="-78"/>
              </a:rPr>
              <a:t>    (</a:t>
            </a:r>
            <a:r>
              <a:rPr lang="en-US" i="1" smtClean="0">
                <a:latin typeface="Andalus" pitchFamily="18" charset="-78"/>
                <a:cs typeface="Andalus" pitchFamily="18" charset="-78"/>
              </a:rPr>
              <a:t>normal 80g/day in women &amp; 100g/day in men</a:t>
            </a:r>
            <a:r>
              <a:rPr lang="en-US" smtClean="0">
                <a:latin typeface="Andalus" pitchFamily="18" charset="-78"/>
                <a:cs typeface="Andalus" pitchFamily="18" charset="-78"/>
              </a:rPr>
              <a:t>)</a:t>
            </a:r>
          </a:p>
          <a:p>
            <a:pPr eaLnBrk="1" hangingPunct="1"/>
            <a:r>
              <a:rPr lang="en-US" smtClean="0">
                <a:latin typeface="Andalus" pitchFamily="18" charset="-78"/>
                <a:cs typeface="Andalus" pitchFamily="18" charset="-78"/>
              </a:rPr>
              <a:t>Acute Diarrhoea &lt; 2 weeks</a:t>
            </a:r>
          </a:p>
          <a:p>
            <a:pPr eaLnBrk="1" hangingPunct="1"/>
            <a:r>
              <a:rPr lang="en-US" smtClean="0">
                <a:latin typeface="Andalus" pitchFamily="18" charset="-78"/>
                <a:cs typeface="Andalus" pitchFamily="18" charset="-78"/>
              </a:rPr>
              <a:t>Chronic Diarrhoea &gt;4 weeks</a:t>
            </a:r>
          </a:p>
          <a:p>
            <a:pPr eaLnBrk="1" hangingPunct="1"/>
            <a:r>
              <a:rPr lang="en-US" smtClean="0">
                <a:latin typeface="Andalus" pitchFamily="18" charset="-78"/>
                <a:cs typeface="Andalus" pitchFamily="18" charset="-78"/>
              </a:rPr>
              <a:t>Persistent Diarrheoea &gt;2 weeks- &lt;4 weeks </a:t>
            </a:r>
          </a:p>
          <a:p>
            <a:pPr eaLnBrk="1" hangingPunct="1"/>
            <a:r>
              <a:rPr lang="en-US" smtClean="0">
                <a:latin typeface="Andalus" pitchFamily="18" charset="-78"/>
                <a:cs typeface="Andalus" pitchFamily="18" charset="-78"/>
              </a:rPr>
              <a:t>Estimated prevalence of chronic diarrhoea is 3-5%</a:t>
            </a:r>
          </a:p>
          <a:p>
            <a:pPr eaLnBrk="1" hangingPunct="1"/>
            <a:r>
              <a:rPr lang="en-US" smtClean="0">
                <a:latin typeface="Andalus" pitchFamily="18" charset="-78"/>
                <a:cs typeface="Andalus" pitchFamily="18" charset="-78"/>
              </a:rPr>
              <a:t>Often has a non-infectious pathology except in HIV</a:t>
            </a:r>
          </a:p>
          <a:p>
            <a:pPr eaLnBrk="1" hangingPunct="1"/>
            <a:endParaRPr lang="en-GB" smtClean="0"/>
          </a:p>
        </p:txBody>
      </p:sp>
      <p:sp>
        <p:nvSpPr>
          <p:cNvPr id="16387" name="Title 1"/>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Definition</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solidFill>
                  <a:srgbClr val="7B9899"/>
                </a:solidFill>
              </a:rPr>
              <a:t>PHYSICAL EXAMINATION</a:t>
            </a: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eaLnBrk="1" hangingPunct="1"/>
            <a:r>
              <a:rPr lang="en-US" b="1" dirty="0" smtClean="0"/>
              <a:t>Peripheral neuropathy and orthostatic hypotension </a:t>
            </a:r>
            <a:r>
              <a:rPr lang="en-US" dirty="0" smtClean="0"/>
              <a:t>may be the only </a:t>
            </a:r>
            <a:r>
              <a:rPr lang="en-US" b="1" dirty="0" smtClean="0"/>
              <a:t>clues to a diagnosis of amyloidosis.</a:t>
            </a:r>
          </a:p>
          <a:p>
            <a:pPr eaLnBrk="1" hangingPunct="1">
              <a:buFont typeface="Wingdings 2" pitchFamily="18" charset="2"/>
              <a:buNone/>
            </a:pPr>
            <a:endParaRPr lang="en-US" dirty="0" smtClean="0"/>
          </a:p>
          <a:p>
            <a:pPr eaLnBrk="1" hangingPunct="1"/>
            <a:r>
              <a:rPr lang="en-US" dirty="0" smtClean="0"/>
              <a:t> A </a:t>
            </a:r>
            <a:r>
              <a:rPr lang="en-US" b="1" dirty="0" smtClean="0"/>
              <a:t>thyroid nodule </a:t>
            </a:r>
            <a:r>
              <a:rPr lang="en-US" dirty="0" smtClean="0"/>
              <a:t>with </a:t>
            </a:r>
            <a:r>
              <a:rPr lang="en-US" b="1" dirty="0" smtClean="0"/>
              <a:t>cervical lymphadenopathy </a:t>
            </a:r>
            <a:r>
              <a:rPr lang="en-US" dirty="0" smtClean="0"/>
              <a:t>may be the only lead to the </a:t>
            </a:r>
            <a:r>
              <a:rPr lang="en-US" b="1" dirty="0" smtClean="0"/>
              <a:t>presence of medullary carcinoma of the thyroid. </a:t>
            </a:r>
          </a:p>
          <a:p>
            <a:pPr eaLnBrk="1" hangingPunct="1">
              <a:buFont typeface="Wingdings 2" pitchFamily="18" charset="2"/>
              <a:buNone/>
            </a:pPr>
            <a:endParaRPr lang="en-US" dirty="0" smtClean="0"/>
          </a:p>
          <a:p>
            <a:pPr eaLnBrk="1" hangingPunct="1"/>
            <a:r>
              <a:rPr lang="en-US" b="1" dirty="0" smtClean="0"/>
              <a:t>Tremor</a:t>
            </a:r>
            <a:r>
              <a:rPr lang="en-US" dirty="0" smtClean="0"/>
              <a:t> and other systemic signs should lead to consideration of </a:t>
            </a:r>
            <a:r>
              <a:rPr lang="en-US" b="1" dirty="0" smtClean="0"/>
              <a:t>hyperthyroidism</a:t>
            </a:r>
          </a:p>
          <a:p>
            <a:pPr eaLnBrk="1" hangingPunct="1">
              <a:buFont typeface="Wingdings 2" pitchFamily="18" charset="2"/>
              <a:buNone/>
            </a:pP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dirty="0" smtClean="0"/>
              <a:t>The </a:t>
            </a:r>
            <a:r>
              <a:rPr lang="en-US" b="1" dirty="0" err="1" smtClean="0"/>
              <a:t>perineal</a:t>
            </a:r>
            <a:r>
              <a:rPr lang="en-US" b="1" dirty="0" smtClean="0"/>
              <a:t>, anal, and rectal examinations </a:t>
            </a:r>
            <a:r>
              <a:rPr lang="en-US" dirty="0" smtClean="0"/>
              <a:t>are important. </a:t>
            </a:r>
            <a:r>
              <a:rPr lang="en-US" b="1" dirty="0" smtClean="0"/>
              <a:t>Signs of incontinence </a:t>
            </a:r>
            <a:r>
              <a:rPr lang="en-US" dirty="0" smtClean="0"/>
              <a:t>include skin changes from chronic irritation, gaping anus, and weak sphincter tone.</a:t>
            </a:r>
          </a:p>
          <a:p>
            <a:pPr eaLnBrk="1" hangingPunct="1">
              <a:buFont typeface="Wingdings 2" pitchFamily="18" charset="2"/>
              <a:buNone/>
            </a:pPr>
            <a:endParaRPr lang="en-US" dirty="0" smtClean="0"/>
          </a:p>
          <a:p>
            <a:pPr eaLnBrk="1" hangingPunct="1"/>
            <a:r>
              <a:rPr lang="en-US" dirty="0" smtClean="0"/>
              <a:t> </a:t>
            </a:r>
            <a:r>
              <a:rPr lang="en-US" dirty="0" err="1" smtClean="0"/>
              <a:t>Crohn's</a:t>
            </a:r>
            <a:r>
              <a:rPr lang="en-US" dirty="0" smtClean="0"/>
              <a:t> disease is associated with </a:t>
            </a:r>
            <a:r>
              <a:rPr lang="en-US" b="1" dirty="0" smtClean="0"/>
              <a:t>perianal skin tags, ulcers, fissures, abscesses, fistulas, </a:t>
            </a:r>
            <a:r>
              <a:rPr lang="en-US" dirty="0" smtClean="0"/>
              <a:t>and </a:t>
            </a:r>
            <a:r>
              <a:rPr lang="en-US" dirty="0" err="1" smtClean="0"/>
              <a:t>stenoses</a:t>
            </a:r>
            <a:r>
              <a:rPr lang="en-US" dirty="0" smtClean="0"/>
              <a:t>.</a:t>
            </a:r>
          </a:p>
          <a:p>
            <a:pPr eaLnBrk="1" hangingPunct="1">
              <a:buFont typeface="Wingdings 2" pitchFamily="18" charset="2"/>
              <a:buNone/>
            </a:pPr>
            <a:endParaRPr lang="en-US" dirty="0" smtClean="0"/>
          </a:p>
          <a:p>
            <a:pPr eaLnBrk="1" hangingPunct="1"/>
            <a:r>
              <a:rPr lang="en-US" dirty="0" smtClean="0"/>
              <a:t> </a:t>
            </a:r>
            <a:r>
              <a:rPr lang="en-US" b="1" dirty="0" smtClean="0"/>
              <a:t>Fecal impaction or masses </a:t>
            </a:r>
            <a:r>
              <a:rPr lang="en-US" dirty="0" smtClean="0"/>
              <a:t>might be noted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marL="0" indent="0" eaLnBrk="1" fontAlgn="auto" hangingPunct="1">
              <a:spcAft>
                <a:spcPts val="0"/>
              </a:spcAft>
              <a:buFont typeface="Wingdings 2"/>
              <a:buNone/>
              <a:defRPr/>
            </a:pPr>
            <a:r>
              <a:rPr lang="en-US" dirty="0" smtClean="0"/>
              <a:t>   Other </a:t>
            </a:r>
            <a:r>
              <a:rPr lang="en-US" dirty="0"/>
              <a:t>associated physical findings include </a:t>
            </a:r>
            <a:r>
              <a:rPr lang="en-US" dirty="0" smtClean="0"/>
              <a:t> </a:t>
            </a:r>
          </a:p>
          <a:p>
            <a:pPr marL="274320" indent="-274320" eaLnBrk="1" fontAlgn="auto" hangingPunct="1">
              <a:spcAft>
                <a:spcPts val="0"/>
              </a:spcAft>
              <a:buFont typeface="Wingdings 2"/>
              <a:buChar char=""/>
              <a:defRPr/>
            </a:pPr>
            <a:r>
              <a:rPr lang="en-US" dirty="0" smtClean="0"/>
              <a:t> exophthalmos </a:t>
            </a:r>
            <a:r>
              <a:rPr lang="en-US" dirty="0"/>
              <a:t>(hyperthyroidism</a:t>
            </a:r>
            <a:r>
              <a:rPr lang="en-US" dirty="0" smtClean="0"/>
              <a:t>),</a:t>
            </a:r>
          </a:p>
          <a:p>
            <a:pPr marL="274320" indent="-274320" eaLnBrk="1" fontAlgn="auto" hangingPunct="1">
              <a:spcAft>
                <a:spcPts val="0"/>
              </a:spcAft>
              <a:buFont typeface="Wingdings 2"/>
              <a:buChar char=""/>
              <a:defRPr/>
            </a:pPr>
            <a:r>
              <a:rPr lang="en-US" dirty="0"/>
              <a:t> </a:t>
            </a:r>
            <a:r>
              <a:rPr lang="en-US" dirty="0" err="1" smtClean="0"/>
              <a:t>aphthous</a:t>
            </a:r>
            <a:r>
              <a:rPr lang="en-US" dirty="0" smtClean="0"/>
              <a:t> </a:t>
            </a:r>
            <a:r>
              <a:rPr lang="en-US" dirty="0"/>
              <a:t>ulcers (IBD and celiac disease), </a:t>
            </a:r>
            <a:r>
              <a:rPr lang="en-US" dirty="0" smtClean="0"/>
              <a:t>   </a:t>
            </a:r>
          </a:p>
          <a:p>
            <a:pPr marL="274320" indent="-274320" eaLnBrk="1" fontAlgn="auto" hangingPunct="1">
              <a:spcAft>
                <a:spcPts val="0"/>
              </a:spcAft>
              <a:buFont typeface="Wingdings 2"/>
              <a:buChar char=""/>
              <a:defRPr/>
            </a:pPr>
            <a:r>
              <a:rPr lang="en-US" dirty="0"/>
              <a:t> </a:t>
            </a:r>
            <a:r>
              <a:rPr lang="en-US" dirty="0" smtClean="0"/>
              <a:t> lymphadenopathy </a:t>
            </a:r>
            <a:r>
              <a:rPr lang="en-US" dirty="0"/>
              <a:t>(malignancy, infection or </a:t>
            </a:r>
            <a:r>
              <a:rPr lang="en-US" dirty="0" smtClean="0"/>
              <a:t>  </a:t>
            </a:r>
          </a:p>
          <a:p>
            <a:pPr marL="0" indent="0" eaLnBrk="1" fontAlgn="auto" hangingPunct="1">
              <a:spcAft>
                <a:spcPts val="0"/>
              </a:spcAft>
              <a:buFont typeface="Wingdings 2"/>
              <a:buNone/>
              <a:defRPr/>
            </a:pPr>
            <a:r>
              <a:rPr lang="en-US" dirty="0"/>
              <a:t> </a:t>
            </a:r>
            <a:r>
              <a:rPr lang="en-US" dirty="0" smtClean="0"/>
              <a:t>                                        Whipple's </a:t>
            </a:r>
            <a:r>
              <a:rPr lang="en-US" dirty="0"/>
              <a:t>disease), </a:t>
            </a:r>
            <a:endParaRPr lang="en-US" dirty="0" smtClean="0"/>
          </a:p>
          <a:p>
            <a:pPr marL="274320" indent="-274320" eaLnBrk="1" fontAlgn="auto" hangingPunct="1">
              <a:spcAft>
                <a:spcPts val="0"/>
              </a:spcAft>
              <a:buFont typeface="Wingdings 2"/>
              <a:buChar char=""/>
              <a:defRPr/>
            </a:pPr>
            <a:r>
              <a:rPr lang="en-US" dirty="0" smtClean="0"/>
              <a:t> </a:t>
            </a:r>
            <a:r>
              <a:rPr lang="en-US" dirty="0"/>
              <a:t>exophthalmos (hyperthyroidism, </a:t>
            </a:r>
            <a:r>
              <a:rPr lang="en-US" dirty="0"/>
              <a:t>medullary </a:t>
            </a:r>
            <a:endParaRPr lang="en-US" dirty="0" smtClean="0"/>
          </a:p>
          <a:p>
            <a:pPr marL="0" indent="0" eaLnBrk="1" fontAlgn="auto" hangingPunct="1">
              <a:spcAft>
                <a:spcPts val="0"/>
              </a:spcAft>
              <a:buFont typeface="Wingdings 2"/>
              <a:buNone/>
              <a:defRPr/>
            </a:pPr>
            <a:r>
              <a:rPr lang="en-US" dirty="0"/>
              <a:t> </a:t>
            </a:r>
            <a:r>
              <a:rPr lang="en-US" dirty="0" smtClean="0"/>
              <a:t>                                          carcinoma </a:t>
            </a:r>
            <a:r>
              <a:rPr lang="en-US" dirty="0"/>
              <a:t>of the thyroid),      </a:t>
            </a:r>
            <a:r>
              <a:rPr lang="en-US" dirty="0" smtClean="0"/>
              <a:t>                                    </a:t>
            </a:r>
          </a:p>
          <a:p>
            <a:pPr marL="274320" indent="-274320" eaLnBrk="1" fontAlgn="auto" hangingPunct="1">
              <a:spcAft>
                <a:spcPts val="0"/>
              </a:spcAft>
              <a:buFont typeface="Wingdings 2"/>
              <a:buChar char=""/>
              <a:defRPr/>
            </a:pPr>
            <a:r>
              <a:rPr lang="en-US" dirty="0"/>
              <a:t> </a:t>
            </a:r>
            <a:r>
              <a:rPr lang="en-US" dirty="0" smtClean="0"/>
              <a:t> arthritis </a:t>
            </a:r>
            <a:r>
              <a:rPr lang="en-US" dirty="0"/>
              <a:t>(IBD, Whipple's disease),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a:t>wheezing and right-sided heart murmurs (carcinoid </a:t>
            </a:r>
            <a:r>
              <a:rPr lang="en-US" dirty="0" smtClean="0"/>
              <a:t>syndrome) ,</a:t>
            </a:r>
          </a:p>
          <a:p>
            <a:pPr marL="274320" indent="-274320" eaLnBrk="1" fontAlgn="auto" hangingPunct="1">
              <a:spcAft>
                <a:spcPts val="0"/>
              </a:spcAft>
              <a:buFont typeface="Wingdings 2"/>
              <a:buChar char=""/>
              <a:defRPr/>
            </a:pPr>
            <a:r>
              <a:rPr lang="en-US" dirty="0" smtClean="0"/>
              <a:t> clubbing </a:t>
            </a:r>
            <a:r>
              <a:rPr lang="en-US" dirty="0"/>
              <a:t>(liver disease, IBD, laxative abuse, </a:t>
            </a:r>
            <a:r>
              <a:rPr lang="en-US" dirty="0" smtClean="0"/>
              <a:t>   </a:t>
            </a:r>
          </a:p>
          <a:p>
            <a:pPr marL="0" indent="0" eaLnBrk="1" fontAlgn="auto" hangingPunct="1">
              <a:spcAft>
                <a:spcPts val="0"/>
              </a:spcAft>
              <a:buFont typeface="Wingdings 2"/>
              <a:buNone/>
              <a:defRPr/>
            </a:pPr>
            <a:r>
              <a:rPr lang="en-US" dirty="0"/>
              <a:t> </a:t>
            </a:r>
            <a:r>
              <a:rPr lang="en-US" dirty="0" smtClean="0"/>
              <a:t>                       malignancy),</a:t>
            </a:r>
          </a:p>
          <a:p>
            <a:pPr marL="274320" indent="-274320" eaLnBrk="1" fontAlgn="auto" hangingPunct="1">
              <a:spcAft>
                <a:spcPts val="0"/>
              </a:spcAft>
              <a:buFont typeface="Wingdings 2"/>
              <a:buChar char=""/>
              <a:defRPr/>
            </a:pPr>
            <a:r>
              <a:rPr lang="en-US" dirty="0" smtClean="0"/>
              <a:t>Dermatitis </a:t>
            </a:r>
            <a:r>
              <a:rPr lang="en-US" dirty="0" err="1" smtClean="0"/>
              <a:t>herpetiformis</a:t>
            </a:r>
            <a:r>
              <a:rPr lang="en-US" dirty="0" smtClean="0"/>
              <a:t>(celiac disease),</a:t>
            </a:r>
          </a:p>
          <a:p>
            <a:pPr marL="274320" indent="-274320" eaLnBrk="1" fontAlgn="auto" hangingPunct="1">
              <a:spcAft>
                <a:spcPts val="0"/>
              </a:spcAft>
              <a:buFont typeface="Wingdings 2"/>
              <a:buChar char=""/>
              <a:defRPr/>
            </a:pPr>
            <a:r>
              <a:rPr lang="en-US" b="1" dirty="0" smtClean="0"/>
              <a:t>Abdominal bruit (chronic mesenteric ischemia</a:t>
            </a:r>
            <a:r>
              <a:rPr lang="en-US" dirty="0" smtClean="0"/>
              <a:t>),</a:t>
            </a:r>
          </a:p>
          <a:p>
            <a:pPr marL="274320" indent="-274320" eaLnBrk="1" fontAlgn="auto" hangingPunct="1">
              <a:spcAft>
                <a:spcPts val="0"/>
              </a:spcAft>
              <a:buFont typeface="Wingdings 2"/>
              <a:buChar char=""/>
              <a:defRPr/>
            </a:pPr>
            <a:r>
              <a:rPr lang="en-US" dirty="0" smtClean="0"/>
              <a:t>Migratory necrotizing erythema(</a:t>
            </a:r>
            <a:r>
              <a:rPr lang="en-US" dirty="0" err="1" smtClean="0"/>
              <a:t>glucagonoma</a:t>
            </a:r>
            <a:r>
              <a:rPr lang="en-US"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562600"/>
          </a:xfrm>
        </p:spPr>
        <p:txBody>
          <a:bodyPr>
            <a:normAutofit/>
          </a:bodyPr>
          <a:lstStyle/>
          <a:p>
            <a:pPr eaLnBrk="1" hangingPunct="1">
              <a:lnSpc>
                <a:spcPct val="80000"/>
              </a:lnSpc>
            </a:pPr>
            <a:r>
              <a:rPr lang="en-US" sz="2100" dirty="0" smtClean="0">
                <a:latin typeface="Andalus" pitchFamily="18" charset="-78"/>
                <a:cs typeface="Andalus" pitchFamily="18" charset="-78"/>
              </a:rPr>
              <a:t>FBC +differentials + ESR</a:t>
            </a:r>
          </a:p>
          <a:p>
            <a:pPr eaLnBrk="1" hangingPunct="1">
              <a:lnSpc>
                <a:spcPct val="80000"/>
              </a:lnSpc>
            </a:pPr>
            <a:r>
              <a:rPr lang="en-US" sz="2100" dirty="0" smtClean="0">
                <a:latin typeface="Andalus" pitchFamily="18" charset="-78"/>
                <a:cs typeface="Andalus" pitchFamily="18" charset="-78"/>
              </a:rPr>
              <a:t>Stool m/c/s (3 </a:t>
            </a:r>
            <a:r>
              <a:rPr lang="en-US" sz="2100" dirty="0" err="1" smtClean="0">
                <a:latin typeface="Andalus" pitchFamily="18" charset="-78"/>
                <a:cs typeface="Andalus" pitchFamily="18" charset="-78"/>
              </a:rPr>
              <a:t>samoles</a:t>
            </a:r>
            <a:r>
              <a:rPr lang="en-US" sz="2100" dirty="0" smtClean="0">
                <a:latin typeface="Andalus" pitchFamily="18" charset="-78"/>
                <a:cs typeface="Andalus" pitchFamily="18" charset="-78"/>
              </a:rPr>
              <a:t> for ova and parasites</a:t>
            </a:r>
          </a:p>
          <a:p>
            <a:pPr eaLnBrk="1" hangingPunct="1">
              <a:lnSpc>
                <a:spcPct val="80000"/>
              </a:lnSpc>
            </a:pPr>
            <a:r>
              <a:rPr lang="en-US" sz="2100" dirty="0" smtClean="0">
                <a:latin typeface="Andalus" pitchFamily="18" charset="-78"/>
                <a:cs typeface="Andalus" pitchFamily="18" charset="-78"/>
              </a:rPr>
              <a:t>Stool PH &lt;5.6 suggest CHO </a:t>
            </a:r>
            <a:r>
              <a:rPr lang="en-US" sz="2100" dirty="0" err="1" smtClean="0">
                <a:latin typeface="Andalus" pitchFamily="18" charset="-78"/>
                <a:cs typeface="Andalus" pitchFamily="18" charset="-78"/>
              </a:rPr>
              <a:t>malabsorption</a:t>
            </a:r>
            <a:endParaRPr lang="en-US" sz="2100" dirty="0" smtClean="0">
              <a:latin typeface="Andalus" pitchFamily="18" charset="-78"/>
              <a:cs typeface="Andalus" pitchFamily="18" charset="-78"/>
            </a:endParaRPr>
          </a:p>
          <a:p>
            <a:pPr eaLnBrk="1" hangingPunct="1">
              <a:lnSpc>
                <a:spcPct val="80000"/>
              </a:lnSpc>
            </a:pPr>
            <a:r>
              <a:rPr lang="en-US" sz="2100" dirty="0" smtClean="0">
                <a:latin typeface="Andalus" pitchFamily="18" charset="-78"/>
                <a:cs typeface="Andalus" pitchFamily="18" charset="-78"/>
              </a:rPr>
              <a:t>Special stains for some parasites</a:t>
            </a:r>
          </a:p>
          <a:p>
            <a:pPr eaLnBrk="1" hangingPunct="1">
              <a:lnSpc>
                <a:spcPct val="80000"/>
              </a:lnSpc>
            </a:pPr>
            <a:r>
              <a:rPr lang="en-US" sz="2100" dirty="0" smtClean="0">
                <a:latin typeface="Andalus" pitchFamily="18" charset="-78"/>
                <a:cs typeface="Andalus" pitchFamily="18" charset="-78"/>
              </a:rPr>
              <a:t>Fecal leucocytes</a:t>
            </a:r>
          </a:p>
          <a:p>
            <a:pPr eaLnBrk="1" hangingPunct="1">
              <a:lnSpc>
                <a:spcPct val="80000"/>
              </a:lnSpc>
            </a:pPr>
            <a:r>
              <a:rPr lang="en-US" sz="2100" dirty="0" smtClean="0">
                <a:latin typeface="Andalus" pitchFamily="18" charset="-78"/>
                <a:cs typeface="Andalus" pitchFamily="18" charset="-78"/>
              </a:rPr>
              <a:t>Stool Osmotic gap</a:t>
            </a:r>
          </a:p>
          <a:p>
            <a:pPr eaLnBrk="1" hangingPunct="1">
              <a:lnSpc>
                <a:spcPct val="80000"/>
              </a:lnSpc>
            </a:pPr>
            <a:r>
              <a:rPr lang="en-US" sz="2100" dirty="0" smtClean="0">
                <a:latin typeface="Andalus" pitchFamily="18" charset="-78"/>
                <a:cs typeface="Andalus" pitchFamily="18" charset="-78"/>
              </a:rPr>
              <a:t>24 </a:t>
            </a:r>
            <a:r>
              <a:rPr lang="en-US" sz="2100" dirty="0" err="1" smtClean="0">
                <a:latin typeface="Andalus" pitchFamily="18" charset="-78"/>
                <a:cs typeface="Andalus" pitchFamily="18" charset="-78"/>
              </a:rPr>
              <a:t>hrs</a:t>
            </a:r>
            <a:r>
              <a:rPr lang="en-US" sz="2100" dirty="0" smtClean="0">
                <a:latin typeface="Andalus" pitchFamily="18" charset="-78"/>
                <a:cs typeface="Andalus" pitchFamily="18" charset="-78"/>
              </a:rPr>
              <a:t> </a:t>
            </a:r>
            <a:r>
              <a:rPr lang="en-US" sz="2100" dirty="0" err="1" smtClean="0">
                <a:latin typeface="Andalus" pitchFamily="18" charset="-78"/>
                <a:cs typeface="Andalus" pitchFamily="18" charset="-78"/>
              </a:rPr>
              <a:t>faecal</a:t>
            </a:r>
            <a:r>
              <a:rPr lang="en-US" sz="2100" dirty="0" smtClean="0">
                <a:latin typeface="Andalus" pitchFamily="18" charset="-78"/>
                <a:cs typeface="Andalus" pitchFamily="18" charset="-78"/>
              </a:rPr>
              <a:t> fat excretion- </a:t>
            </a:r>
            <a:r>
              <a:rPr lang="en-US" sz="2100" dirty="0" smtClean="0">
                <a:solidFill>
                  <a:srgbClr val="FF0000"/>
                </a:solidFill>
                <a:latin typeface="Andalus" pitchFamily="18" charset="-78"/>
                <a:cs typeface="Andalus" pitchFamily="18" charset="-78"/>
              </a:rPr>
              <a:t>&gt;5g/24 </a:t>
            </a:r>
            <a:r>
              <a:rPr lang="en-US" sz="2100" dirty="0" err="1" smtClean="0">
                <a:solidFill>
                  <a:srgbClr val="FF0000"/>
                </a:solidFill>
                <a:latin typeface="Andalus" pitchFamily="18" charset="-78"/>
                <a:cs typeface="Andalus" pitchFamily="18" charset="-78"/>
              </a:rPr>
              <a:t>hrs</a:t>
            </a:r>
            <a:r>
              <a:rPr lang="en-US" sz="2100" dirty="0" smtClean="0">
                <a:latin typeface="Andalus" pitchFamily="18" charset="-78"/>
                <a:cs typeface="Andalus" pitchFamily="18" charset="-78"/>
              </a:rPr>
              <a:t> = </a:t>
            </a:r>
            <a:r>
              <a:rPr lang="en-US" sz="2100" dirty="0" err="1" smtClean="0">
                <a:latin typeface="Andalus" pitchFamily="18" charset="-78"/>
                <a:cs typeface="Andalus" pitchFamily="18" charset="-78"/>
              </a:rPr>
              <a:t>steatorrhoea</a:t>
            </a:r>
            <a:endParaRPr lang="en-US" sz="2100" dirty="0" smtClean="0">
              <a:latin typeface="Andalus" pitchFamily="18" charset="-78"/>
              <a:cs typeface="Andalus" pitchFamily="18" charset="-78"/>
            </a:endParaRPr>
          </a:p>
          <a:p>
            <a:pPr eaLnBrk="1" hangingPunct="1">
              <a:lnSpc>
                <a:spcPct val="80000"/>
              </a:lnSpc>
            </a:pPr>
            <a:r>
              <a:rPr lang="en-US" sz="2100" dirty="0" smtClean="0">
                <a:latin typeface="Andalus" pitchFamily="18" charset="-78"/>
                <a:cs typeface="Andalus" pitchFamily="18" charset="-78"/>
              </a:rPr>
              <a:t>Abdominal </a:t>
            </a:r>
            <a:r>
              <a:rPr lang="en-US" sz="2100" dirty="0" err="1" smtClean="0">
                <a:latin typeface="Andalus" pitchFamily="18" charset="-78"/>
                <a:cs typeface="Andalus" pitchFamily="18" charset="-78"/>
              </a:rPr>
              <a:t>uss</a:t>
            </a:r>
            <a:endParaRPr lang="en-US" sz="2100" dirty="0" smtClean="0">
              <a:latin typeface="Andalus" pitchFamily="18" charset="-78"/>
              <a:cs typeface="Andalus" pitchFamily="18" charset="-78"/>
            </a:endParaRPr>
          </a:p>
          <a:p>
            <a:pPr eaLnBrk="1" hangingPunct="1">
              <a:lnSpc>
                <a:spcPct val="80000"/>
              </a:lnSpc>
            </a:pPr>
            <a:r>
              <a:rPr lang="en-US" sz="2100" dirty="0" smtClean="0">
                <a:latin typeface="Andalus" pitchFamily="18" charset="-78"/>
                <a:cs typeface="Andalus" pitchFamily="18" charset="-78"/>
              </a:rPr>
              <a:t>Small intestinal biopsy + aspirates for quantitative culture</a:t>
            </a:r>
          </a:p>
          <a:p>
            <a:pPr eaLnBrk="1" hangingPunct="1">
              <a:lnSpc>
                <a:spcPct val="80000"/>
              </a:lnSpc>
            </a:pPr>
            <a:r>
              <a:rPr lang="en-US" sz="2100" dirty="0" smtClean="0">
                <a:latin typeface="Andalus" pitchFamily="18" charset="-78"/>
                <a:cs typeface="Andalus" pitchFamily="18" charset="-78"/>
              </a:rPr>
              <a:t>Barium studies</a:t>
            </a:r>
          </a:p>
          <a:p>
            <a:pPr eaLnBrk="1" hangingPunct="1">
              <a:lnSpc>
                <a:spcPct val="80000"/>
              </a:lnSpc>
            </a:pPr>
            <a:r>
              <a:rPr lang="en-US" sz="2100" dirty="0" smtClean="0">
                <a:latin typeface="Andalus" pitchFamily="18" charset="-78"/>
                <a:cs typeface="Andalus" pitchFamily="18" charset="-78"/>
              </a:rPr>
              <a:t>Colonoscopy + biopsy</a:t>
            </a:r>
          </a:p>
          <a:p>
            <a:pPr eaLnBrk="1" hangingPunct="1">
              <a:lnSpc>
                <a:spcPct val="80000"/>
              </a:lnSpc>
            </a:pPr>
            <a:r>
              <a:rPr lang="en-US" sz="2100" dirty="0" smtClean="0">
                <a:latin typeface="Andalus" pitchFamily="18" charset="-78"/>
                <a:cs typeface="Andalus" pitchFamily="18" charset="-78"/>
              </a:rPr>
              <a:t>Exclude pancreatic disease- Secretin test &amp; stool chylomicron activity</a:t>
            </a:r>
          </a:p>
          <a:p>
            <a:pPr eaLnBrk="1" hangingPunct="1">
              <a:lnSpc>
                <a:spcPct val="80000"/>
              </a:lnSpc>
            </a:pPr>
            <a:r>
              <a:rPr lang="en-US" sz="2100" dirty="0" smtClean="0">
                <a:latin typeface="Andalus" pitchFamily="18" charset="-78"/>
                <a:cs typeface="Andalus" pitchFamily="18" charset="-78"/>
              </a:rPr>
              <a:t>Serology</a:t>
            </a:r>
          </a:p>
          <a:p>
            <a:pPr eaLnBrk="1" hangingPunct="1">
              <a:lnSpc>
                <a:spcPct val="80000"/>
              </a:lnSpc>
            </a:pPr>
            <a:r>
              <a:rPr lang="en-US" sz="2100" dirty="0" smtClean="0">
                <a:latin typeface="Andalus" pitchFamily="18" charset="-78"/>
                <a:cs typeface="Andalus" pitchFamily="18" charset="-78"/>
              </a:rPr>
              <a:t>Immunological markers</a:t>
            </a:r>
          </a:p>
          <a:p>
            <a:pPr eaLnBrk="1" hangingPunct="1">
              <a:lnSpc>
                <a:spcPct val="80000"/>
              </a:lnSpc>
            </a:pPr>
            <a:r>
              <a:rPr lang="en-US" sz="2100" dirty="0" smtClean="0">
                <a:latin typeface="Andalus" pitchFamily="18" charset="-78"/>
                <a:cs typeface="Andalus" pitchFamily="18" charset="-78"/>
              </a:rPr>
              <a:t>CT-Scan, MRCP, ERCP, EUS</a:t>
            </a:r>
          </a:p>
          <a:p>
            <a:pPr eaLnBrk="1" hangingPunct="1">
              <a:lnSpc>
                <a:spcPct val="80000"/>
              </a:lnSpc>
            </a:pPr>
            <a:r>
              <a:rPr lang="en-US" sz="2100" dirty="0" smtClean="0">
                <a:latin typeface="Andalus" pitchFamily="18" charset="-78"/>
                <a:cs typeface="Andalus" pitchFamily="18" charset="-78"/>
              </a:rPr>
              <a:t>Hormonal </a:t>
            </a:r>
            <a:r>
              <a:rPr lang="en-US" sz="2100" dirty="0" smtClean="0">
                <a:latin typeface="Andalus" pitchFamily="18" charset="-78"/>
                <a:cs typeface="Andalus" pitchFamily="18" charset="-78"/>
              </a:rPr>
              <a:t>assays (neuroendocrine </a:t>
            </a:r>
            <a:r>
              <a:rPr lang="en-US" sz="2100" dirty="0" err="1" smtClean="0">
                <a:latin typeface="Andalus" pitchFamily="18" charset="-78"/>
                <a:cs typeface="Andalus" pitchFamily="18" charset="-78"/>
              </a:rPr>
              <a:t>tumours</a:t>
            </a:r>
            <a:r>
              <a:rPr lang="en-US" sz="2100" dirty="0" smtClean="0">
                <a:latin typeface="Andalus" pitchFamily="18" charset="-78"/>
                <a:cs typeface="Andalus" pitchFamily="18" charset="-78"/>
              </a:rPr>
              <a:t>)</a:t>
            </a:r>
          </a:p>
          <a:p>
            <a:pPr eaLnBrk="1" hangingPunct="1">
              <a:lnSpc>
                <a:spcPct val="80000"/>
              </a:lnSpc>
            </a:pPr>
            <a:r>
              <a:rPr lang="en-US" sz="2100" dirty="0" smtClean="0">
                <a:latin typeface="Andalus" pitchFamily="18" charset="-78"/>
                <a:cs typeface="Andalus" pitchFamily="18" charset="-78"/>
              </a:rPr>
              <a:t>Urinary laxative screening</a:t>
            </a:r>
            <a:endParaRPr lang="en-GB" sz="2100" dirty="0" smtClean="0">
              <a:latin typeface="Andalus" pitchFamily="18" charset="-78"/>
              <a:cs typeface="Andalus" pitchFamily="18" charset="-78"/>
            </a:endParaRPr>
          </a:p>
        </p:txBody>
      </p:sp>
      <p:sp>
        <p:nvSpPr>
          <p:cNvPr id="48131"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Investigation of Chronic diarrhoea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solidFill>
                  <a:srgbClr val="7B9899"/>
                </a:solidFill>
              </a:rPr>
              <a:t>Routine laboratory tests</a:t>
            </a: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dirty="0" smtClean="0"/>
              <a:t>Complete blood picture:</a:t>
            </a:r>
          </a:p>
          <a:p>
            <a:pPr eaLnBrk="1" hangingPunct="1">
              <a:buFont typeface="Wingdings 2" pitchFamily="18" charset="2"/>
              <a:buNone/>
            </a:pPr>
            <a:r>
              <a:rPr lang="en-US" dirty="0" smtClean="0"/>
              <a:t>          Anemia</a:t>
            </a:r>
          </a:p>
          <a:p>
            <a:pPr eaLnBrk="1" hangingPunct="1">
              <a:buFont typeface="Wingdings 2" pitchFamily="18" charset="2"/>
              <a:buNone/>
            </a:pPr>
            <a:r>
              <a:rPr lang="en-US" dirty="0" smtClean="0"/>
              <a:t>          </a:t>
            </a:r>
            <a:r>
              <a:rPr lang="en-US" dirty="0" err="1" smtClean="0"/>
              <a:t>Leucocytosis</a:t>
            </a:r>
            <a:endParaRPr lang="en-US" dirty="0" smtClean="0"/>
          </a:p>
          <a:p>
            <a:pPr eaLnBrk="1" hangingPunct="1">
              <a:buFont typeface="Wingdings 2" pitchFamily="18" charset="2"/>
              <a:buNone/>
            </a:pPr>
            <a:endParaRPr lang="en-US" dirty="0" smtClean="0"/>
          </a:p>
          <a:p>
            <a:pPr eaLnBrk="1" hangingPunct="1"/>
            <a:r>
              <a:rPr lang="en-US" dirty="0" smtClean="0"/>
              <a:t>Serum chemistry screening can provide important information about the patient's fluid and electrolyte status, his or her nutritional status, liver problems, and </a:t>
            </a:r>
            <a:r>
              <a:rPr lang="en-US" dirty="0" err="1" smtClean="0"/>
              <a:t>dysproteinemia</a:t>
            </a:r>
            <a:r>
              <a:rPr lang="en-US"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solidFill>
                  <a:srgbClr val="7B9899"/>
                </a:solidFill>
              </a:rPr>
              <a:t>Stool analysis</a:t>
            </a: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smtClean="0"/>
              <a:t>In most instances, a quantitative stool collection and analysis can yield important objective information about the type of diarrhea and its severity. </a:t>
            </a:r>
          </a:p>
          <a:p>
            <a:pPr eaLnBrk="1" hangingPunct="1"/>
            <a:r>
              <a:rPr lang="en-US" smtClean="0"/>
              <a:t>When this is impractical, a spot stool collection can yield almost as much information.</a:t>
            </a:r>
          </a:p>
          <a:p>
            <a:pPr eaLnBrk="1" hangingPunct="1"/>
            <a:r>
              <a:rPr lang="en-US" smtClean="0"/>
              <a:t> In addition to stool weight, six groups of studies should be obtained to classify the diarrhea as watery diarrhea (either secretory or osmotic), inflammatory diarrhea, or fatty diarrhea and to gain insight into specific diagnoses:</a:t>
            </a:r>
            <a:endParaRPr lang="en-US" sz="1000" smtClean="0"/>
          </a:p>
          <a:p>
            <a:pPr eaLnBrk="1" hangingPunct="1">
              <a:buFont typeface="Wingdings 2" pitchFamily="18" charset="2"/>
              <a:buNone/>
            </a:pPr>
            <a:r>
              <a:rPr lang="nl-NL" sz="1000" smtClean="0"/>
              <a:t>             › Journals › afp › Vol. 84/No. 10(November 15, 2011)‎</a:t>
            </a:r>
            <a:endParaRPr lang="en-US" sz="1000" smtClean="0"/>
          </a:p>
          <a:p>
            <a:pPr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a:t> Sodium and potassium concentrations in stool water may be measured, so that the fecal osmotic gap can be calculated. </a:t>
            </a:r>
            <a:endParaRPr lang="en-US" dirty="0" smtClean="0"/>
          </a:p>
          <a:p>
            <a:pPr marL="0" indent="0" eaLnBrk="1" fontAlgn="auto" hangingPunct="1">
              <a:spcAft>
                <a:spcPts val="0"/>
              </a:spcAft>
              <a:buFont typeface="Wingdings 2"/>
              <a:buNone/>
              <a:defRPr/>
            </a:pPr>
            <a:r>
              <a:rPr lang="en-US" dirty="0"/>
              <a:t> </a:t>
            </a:r>
            <a:r>
              <a:rPr lang="en-US" dirty="0" smtClean="0"/>
              <a:t>  </a:t>
            </a:r>
          </a:p>
          <a:p>
            <a:pPr marL="0" indent="0" eaLnBrk="1" fontAlgn="auto" hangingPunct="1">
              <a:spcAft>
                <a:spcPts val="0"/>
              </a:spcAft>
              <a:buFont typeface="Wingdings 2"/>
              <a:buNone/>
              <a:defRPr/>
            </a:pPr>
            <a:r>
              <a:rPr lang="en-US" dirty="0"/>
              <a:t> </a:t>
            </a:r>
            <a:r>
              <a:rPr lang="en-US" dirty="0" smtClean="0"/>
              <a:t>      The </a:t>
            </a:r>
            <a:r>
              <a:rPr lang="en-US" dirty="0"/>
              <a:t>fecal osmotic gap is best calculated as 290 − </a:t>
            </a:r>
            <a:r>
              <a:rPr lang="en-US" dirty="0" smtClean="0"/>
              <a:t> </a:t>
            </a:r>
          </a:p>
          <a:p>
            <a:pPr marL="0" indent="0" eaLnBrk="1" fontAlgn="auto" hangingPunct="1">
              <a:spcAft>
                <a:spcPts val="0"/>
              </a:spcAft>
              <a:buFont typeface="Wingdings 2"/>
              <a:buNone/>
              <a:defRPr/>
            </a:pPr>
            <a:r>
              <a:rPr lang="en-US" dirty="0"/>
              <a:t> </a:t>
            </a:r>
            <a:r>
              <a:rPr lang="en-US" dirty="0" smtClean="0"/>
              <a:t>       2</a:t>
            </a:r>
            <a:r>
              <a:rPr lang="en-US" dirty="0"/>
              <a:t>([Na+] + [K+]). </a:t>
            </a:r>
            <a:endParaRPr lang="en-US" dirty="0" smtClean="0"/>
          </a:p>
          <a:p>
            <a:pPr marL="0" indent="0" eaLnBrk="1" fontAlgn="auto" hangingPunct="1">
              <a:spcAft>
                <a:spcPts val="0"/>
              </a:spcAft>
              <a:buFont typeface="Wingdings 2"/>
              <a:buNone/>
              <a:defRPr/>
            </a:pPr>
            <a:r>
              <a:rPr lang="en-US" dirty="0"/>
              <a:t> </a:t>
            </a:r>
            <a:r>
              <a:rPr lang="en-US" dirty="0" smtClean="0"/>
              <a:t>      Osmotic </a:t>
            </a:r>
            <a:r>
              <a:rPr lang="en-US" dirty="0"/>
              <a:t>diarrheas are characterized by osmotic </a:t>
            </a:r>
            <a:endParaRPr lang="en-US" dirty="0" smtClean="0"/>
          </a:p>
          <a:p>
            <a:pPr marL="0" indent="0" eaLnBrk="1" fontAlgn="auto" hangingPunct="1">
              <a:spcAft>
                <a:spcPts val="0"/>
              </a:spcAft>
              <a:buFont typeface="Wingdings 2"/>
              <a:buNone/>
              <a:defRPr/>
            </a:pPr>
            <a:r>
              <a:rPr lang="en-US" dirty="0"/>
              <a:t> </a:t>
            </a:r>
            <a:r>
              <a:rPr lang="en-US" dirty="0" smtClean="0"/>
              <a:t>       gap  &gt;125 </a:t>
            </a:r>
            <a:r>
              <a:rPr lang="en-US" dirty="0" err="1"/>
              <a:t>mOsm</a:t>
            </a:r>
            <a:r>
              <a:rPr lang="en-US" dirty="0"/>
              <a:t>/kg, whereas secretory diarrheas </a:t>
            </a:r>
            <a:endParaRPr lang="en-US" dirty="0" smtClean="0"/>
          </a:p>
          <a:p>
            <a:pPr marL="0" indent="0" eaLnBrk="1" fontAlgn="auto" hangingPunct="1">
              <a:spcAft>
                <a:spcPts val="0"/>
              </a:spcAft>
              <a:buFont typeface="Wingdings 2"/>
              <a:buNone/>
              <a:defRPr/>
            </a:pPr>
            <a:r>
              <a:rPr lang="en-US" dirty="0"/>
              <a:t> </a:t>
            </a:r>
            <a:r>
              <a:rPr lang="en-US" dirty="0" smtClean="0"/>
              <a:t>       typically </a:t>
            </a:r>
            <a:r>
              <a:rPr lang="en-US" dirty="0"/>
              <a:t>have osmotic gaps &lt;50 </a:t>
            </a:r>
            <a:r>
              <a:rPr lang="en-US" dirty="0" err="1"/>
              <a:t>mOsm</a:t>
            </a:r>
            <a:r>
              <a:rPr lang="en-US" dirty="0"/>
              <a:t>/kg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dirty="0" smtClean="0"/>
              <a:t> Stool pH may be assessed. </a:t>
            </a:r>
            <a:r>
              <a:rPr lang="en-US" b="1" dirty="0" smtClean="0"/>
              <a:t>Values of &lt;5.6 are consistent with carbohydrate </a:t>
            </a:r>
            <a:r>
              <a:rPr lang="en-US" b="1" dirty="0" err="1" smtClean="0"/>
              <a:t>malabsorption</a:t>
            </a:r>
            <a:r>
              <a:rPr lang="en-US" b="1" dirty="0" smtClean="0"/>
              <a:t>.</a:t>
            </a:r>
          </a:p>
          <a:p>
            <a:pPr eaLnBrk="1" hangingPunct="1"/>
            <a:endParaRPr lang="en-US" dirty="0" smtClean="0"/>
          </a:p>
          <a:p>
            <a:pPr eaLnBrk="1" hangingPunct="1"/>
            <a:r>
              <a:rPr lang="en-US" dirty="0" smtClean="0"/>
              <a:t> Fecal occult blood testing with any of the available agents should be conducted. </a:t>
            </a:r>
          </a:p>
          <a:p>
            <a:pPr eaLnBrk="1" hangingPunct="1">
              <a:buFont typeface="Wingdings 2" pitchFamily="18" charset="2"/>
              <a:buNone/>
            </a:pPr>
            <a:r>
              <a:rPr lang="en-US" dirty="0" smtClean="0"/>
              <a:t>                 A positive test result suggests the presence of  </a:t>
            </a:r>
          </a:p>
          <a:p>
            <a:pPr eaLnBrk="1" hangingPunct="1">
              <a:buFont typeface="Wingdings 2" pitchFamily="18" charset="2"/>
              <a:buNone/>
            </a:pPr>
            <a:r>
              <a:rPr lang="en-US" dirty="0" smtClean="0"/>
              <a:t>     inflammatory bowel disease, neoplastic diseases, or  </a:t>
            </a:r>
          </a:p>
          <a:p>
            <a:pPr eaLnBrk="1" hangingPunct="1">
              <a:buFont typeface="Wingdings 2" pitchFamily="18" charset="2"/>
              <a:buNone/>
            </a:pPr>
            <a:r>
              <a:rPr lang="en-US" dirty="0" smtClean="0"/>
              <a:t>     celiac </a:t>
            </a:r>
            <a:r>
              <a:rPr lang="en-US" dirty="0" err="1" smtClean="0"/>
              <a:t>sprue</a:t>
            </a:r>
            <a:r>
              <a:rPr lang="en-US" dirty="0" smtClean="0"/>
              <a:t> or other </a:t>
            </a:r>
            <a:r>
              <a:rPr lang="en-US" dirty="0" err="1" smtClean="0"/>
              <a:t>spruelike</a:t>
            </a:r>
            <a:r>
              <a:rPr lang="en-US" dirty="0" smtClean="0"/>
              <a:t> syndromes.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endParaRPr lang="en-US" smtClean="0">
              <a:solidFill>
                <a:srgbClr val="7B9899"/>
              </a:solidFill>
            </a:endParaRPr>
          </a:p>
        </p:txBody>
      </p:sp>
      <p:sp>
        <p:nvSpPr>
          <p:cNvPr id="53251" name="Content Placeholder 2"/>
          <p:cNvSpPr>
            <a:spLocks noGrp="1"/>
          </p:cNvSpPr>
          <p:nvPr>
            <p:ph sz="quarter" idx="1"/>
          </p:nvPr>
        </p:nvSpPr>
        <p:spPr>
          <a:xfrm>
            <a:off x="301625" y="1527175"/>
            <a:ext cx="8504238" cy="4572000"/>
          </a:xfrm>
        </p:spPr>
        <p:txBody>
          <a:bodyPr/>
          <a:lstStyle/>
          <a:p>
            <a:pPr eaLnBrk="1" hangingPunct="1"/>
            <a:r>
              <a:rPr lang="en-US" dirty="0" smtClean="0"/>
              <a:t> The presence of white blood cells in the stool suggests an inflammatory diarrhea.</a:t>
            </a:r>
          </a:p>
          <a:p>
            <a:pPr eaLnBrk="1" hangingPunct="1"/>
            <a:endParaRPr lang="en-US" dirty="0" smtClean="0"/>
          </a:p>
          <a:p>
            <a:pPr eaLnBrk="1" hangingPunct="1"/>
            <a:r>
              <a:rPr lang="en-US" dirty="0" smtClean="0"/>
              <a:t> The presence of excess stool fat should be evaluated by means of a </a:t>
            </a:r>
            <a:r>
              <a:rPr lang="en-US" b="1" dirty="0" smtClean="0"/>
              <a:t>Sudan stain </a:t>
            </a:r>
            <a:r>
              <a:rPr lang="en-US" dirty="0" smtClean="0"/>
              <a:t>or by direct measurement. The presence of excessively large and numerous fat globules by stain or measured stool fat excretion &gt;14 g/24 h suggests </a:t>
            </a:r>
            <a:r>
              <a:rPr lang="en-US" dirty="0" err="1" smtClean="0"/>
              <a:t>malabsorption</a:t>
            </a:r>
            <a:r>
              <a:rPr lang="en-US" dirty="0" smtClean="0"/>
              <a:t> or </a:t>
            </a:r>
            <a:r>
              <a:rPr lang="en-US" dirty="0" err="1" smtClean="0"/>
              <a:t>maldigestion</a:t>
            </a:r>
            <a:r>
              <a:rPr lang="en-US" dirty="0" smtClean="0"/>
              <a:t>. Stool fat concentration of &gt;7% strongly suggests pancreatic exocrine insufficiency.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solidFill>
                  <a:srgbClr val="7B9899"/>
                </a:solidFill>
              </a:rPr>
              <a:t>CLINICAL CLASSIFICATION</a:t>
            </a:r>
          </a:p>
        </p:txBody>
      </p:sp>
      <p:sp>
        <p:nvSpPr>
          <p:cNvPr id="17411" name="Content Placeholder 2"/>
          <p:cNvSpPr>
            <a:spLocks noGrp="1"/>
          </p:cNvSpPr>
          <p:nvPr>
            <p:ph sz="quarter" idx="1"/>
          </p:nvPr>
        </p:nvSpPr>
        <p:spPr>
          <a:xfrm>
            <a:off x="301625" y="1527175"/>
            <a:ext cx="8504238" cy="4572000"/>
          </a:xfrm>
        </p:spPr>
        <p:txBody>
          <a:bodyPr/>
          <a:lstStyle/>
          <a:p>
            <a:pPr eaLnBrk="1" hangingPunct="1"/>
            <a:r>
              <a:rPr lang="en-US" smtClean="0"/>
              <a:t>Time course: Acute vs Chronic.</a:t>
            </a:r>
          </a:p>
          <a:p>
            <a:pPr eaLnBrk="1" hangingPunct="1"/>
            <a:r>
              <a:rPr lang="en-US" smtClean="0"/>
              <a:t>Volume: Large vs Small</a:t>
            </a:r>
          </a:p>
          <a:p>
            <a:pPr eaLnBrk="1" hangingPunct="1"/>
            <a:r>
              <a:rPr lang="en-US" smtClean="0"/>
              <a:t>Stool character: Watery vs Fatty vs Inflammatory</a:t>
            </a:r>
          </a:p>
          <a:p>
            <a:pPr eaLnBrk="1" hangingPunct="1"/>
            <a:r>
              <a:rPr lang="en-US" smtClean="0"/>
              <a:t>Pathophysiology: Secretory vs Osmotic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endParaRPr lang="en-US" smtClean="0">
              <a:solidFill>
                <a:srgbClr val="7B9899"/>
              </a:solidFill>
            </a:endParaRPr>
          </a:p>
        </p:txBody>
      </p:sp>
      <p:sp>
        <p:nvSpPr>
          <p:cNvPr id="54275" name="Content Placeholder 2"/>
          <p:cNvSpPr>
            <a:spLocks noGrp="1"/>
          </p:cNvSpPr>
          <p:nvPr>
            <p:ph sz="quarter" idx="1"/>
          </p:nvPr>
        </p:nvSpPr>
        <p:spPr>
          <a:xfrm>
            <a:off x="301625" y="1527175"/>
            <a:ext cx="8504238" cy="4572000"/>
          </a:xfrm>
        </p:spPr>
        <p:txBody>
          <a:bodyPr/>
          <a:lstStyle/>
          <a:p>
            <a:pPr eaLnBrk="1" hangingPunct="1"/>
            <a:r>
              <a:rPr lang="en-US" smtClean="0"/>
              <a:t> Laxative screening should be done in any patient with chronic diarrhea that has defied diagnosis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Further evaluation of patients with chronic secretory diarrhea</a:t>
            </a: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endParaRPr lang="en-US" sz="2500" smtClean="0"/>
          </a:p>
          <a:p>
            <a:pPr eaLnBrk="1" hangingPunct="1"/>
            <a:r>
              <a:rPr lang="en-US" sz="2500" smtClean="0"/>
              <a:t>Patients with chronic watery diarrhea who have little or no osmotic gap as calculated from stool electrolytes should be evaluated with three sets of investigations.</a:t>
            </a:r>
          </a:p>
          <a:p>
            <a:pPr eaLnBrk="1" hangingPunct="1"/>
            <a:endParaRPr lang="en-US" sz="2500" smtClean="0"/>
          </a:p>
          <a:p>
            <a:pPr eaLnBrk="1" hangingPunct="1"/>
            <a:r>
              <a:rPr lang="en-US" sz="2500" smtClean="0"/>
              <a:t>Although bacterial infection rarely causes chronic diarrhea, it can be excluded by stool culture, including culture on special media for Aeromonas and Pleisiomonas.</a:t>
            </a:r>
          </a:p>
          <a:p>
            <a:pPr eaLnBrk="1" hangingPunct="1">
              <a:buFont typeface="Wingdings 2" pitchFamily="18" charset="2"/>
              <a:buNone/>
            </a:pPr>
            <a:endParaRPr lang="en-US" sz="2500" smtClean="0"/>
          </a:p>
          <a:p>
            <a:pPr eaLnBrk="1" hangingPunct="1">
              <a:buFont typeface="Wingdings 2" pitchFamily="18" charset="2"/>
              <a:buNone/>
            </a:pPr>
            <a:r>
              <a:rPr lang="en-US" sz="900" smtClean="0"/>
              <a:t>AGA ;MPS ON EVALUATION AND MANAGEMENT OF CHRONIC DIARRHEA  1999</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fontScale="92500" lnSpcReduction="10000"/>
          </a:bodyPr>
          <a:lstStyle/>
          <a:p>
            <a:pPr marL="274320" indent="-274320" eaLnBrk="1" fontAlgn="auto" hangingPunct="1">
              <a:spcAft>
                <a:spcPts val="0"/>
              </a:spcAft>
              <a:buFont typeface="Wingdings 2"/>
              <a:buChar char=""/>
              <a:defRPr/>
            </a:pPr>
            <a:r>
              <a:rPr lang="en-US" dirty="0" smtClean="0"/>
              <a:t> </a:t>
            </a:r>
            <a:r>
              <a:rPr lang="en-US" dirty="0"/>
              <a:t>In addition, the stool should be examined microscopically for ova and parasites, with special tests for Cryptosporidium, </a:t>
            </a:r>
            <a:r>
              <a:rPr lang="en-US" dirty="0" err="1"/>
              <a:t>Microsporidium</a:t>
            </a:r>
            <a:r>
              <a:rPr lang="en-US" dirty="0"/>
              <a:t>, and Giardia. Giardia antigen, measured in stool by </a:t>
            </a:r>
            <a:r>
              <a:rPr lang="en-US" b="1" dirty="0"/>
              <a:t>enzyme-linked </a:t>
            </a:r>
            <a:r>
              <a:rPr lang="en-US" b="1" dirty="0" err="1"/>
              <a:t>immunosorbent</a:t>
            </a:r>
            <a:r>
              <a:rPr lang="en-US" b="1" dirty="0"/>
              <a:t> assay, is the most sensitive test for giardiasis. </a:t>
            </a:r>
            <a:endParaRPr lang="en-US" b="1" dirty="0" smtClean="0"/>
          </a:p>
          <a:p>
            <a:pPr marL="274320" indent="-274320" eaLnBrk="1" fontAlgn="auto" hangingPunct="1">
              <a:spcAft>
                <a:spcPts val="0"/>
              </a:spcAft>
              <a:buFont typeface="Wingdings 2"/>
              <a:buChar char=""/>
              <a:defRPr/>
            </a:pPr>
            <a:r>
              <a:rPr lang="en-US" dirty="0" smtClean="0"/>
              <a:t>An </a:t>
            </a:r>
            <a:r>
              <a:rPr lang="en-US" dirty="0"/>
              <a:t>aspirate of small bowel contents for quantitative culture or breath tests with glucose or </a:t>
            </a:r>
            <a:r>
              <a:rPr lang="en-US" dirty="0" err="1"/>
              <a:t>isotopically</a:t>
            </a:r>
            <a:r>
              <a:rPr lang="en-US" dirty="0"/>
              <a:t> labeled xylose can be used to establish the presence of small bowel bacterial overgrowth but is likely to be meaningful only in patients with disorders predisposing them to bacterial overgrowth</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endParaRPr lang="en-US" smtClean="0">
              <a:solidFill>
                <a:srgbClr val="7B9899"/>
              </a:solidFill>
            </a:endParaRPr>
          </a:p>
        </p:txBody>
      </p:sp>
      <p:sp>
        <p:nvSpPr>
          <p:cNvPr id="57347" name="Content Placeholder 2"/>
          <p:cNvSpPr>
            <a:spLocks noGrp="1"/>
          </p:cNvSpPr>
          <p:nvPr>
            <p:ph sz="quarter" idx="1"/>
          </p:nvPr>
        </p:nvSpPr>
        <p:spPr>
          <a:xfrm>
            <a:off x="301625" y="1527175"/>
            <a:ext cx="8504238" cy="4572000"/>
          </a:xfrm>
        </p:spPr>
        <p:txBody>
          <a:bodyPr/>
          <a:lstStyle/>
          <a:p>
            <a:pPr eaLnBrk="1" hangingPunct="1"/>
            <a:r>
              <a:rPr lang="en-US" smtClean="0"/>
              <a:t>Structural disease should be excluded by radiography of the small bowel, sigmoidoscopy, or colonoscopy with multiple biopsies of the colonic mucosa, computerized tomography of the abdomen, and endoscopic biopsy of the proximal small bowel mucosa.</a:t>
            </a:r>
          </a:p>
          <a:p>
            <a:pPr eaLnBrk="1" hangingPunct="1"/>
            <a:r>
              <a:rPr lang="en-US" smtClean="0"/>
              <a:t> A small bowel follow-through examination is preferable to an enteroclysis study for the radiographic evaluation of patients with chronic diarrhea.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endParaRPr lang="en-US" smtClean="0">
              <a:solidFill>
                <a:srgbClr val="7B9899"/>
              </a:solidFill>
            </a:endParaRPr>
          </a:p>
        </p:txBody>
      </p:sp>
      <p:sp>
        <p:nvSpPr>
          <p:cNvPr id="58371" name="Content Placeholder 2"/>
          <p:cNvSpPr>
            <a:spLocks noGrp="1"/>
          </p:cNvSpPr>
          <p:nvPr>
            <p:ph sz="quarter" idx="1"/>
          </p:nvPr>
        </p:nvSpPr>
        <p:spPr>
          <a:xfrm>
            <a:off x="301625" y="1527175"/>
            <a:ext cx="8504238" cy="4572000"/>
          </a:xfrm>
        </p:spPr>
        <p:txBody>
          <a:bodyPr/>
          <a:lstStyle/>
          <a:p>
            <a:pPr eaLnBrk="1" hangingPunct="1"/>
            <a:r>
              <a:rPr lang="en-US" smtClean="0"/>
              <a:t> Selective testing for plasma peptides such as gastrin, calcitonin, vasoactive intestinal polypeptide, and somatostatin, as well as urine excretion of 5-hydroxyindole acetic acid, metanephrine, or histamine and other tests of endocrine function, such as measurement of thyroid-stimulating hormone and serum thyroxine levels or an adrenocorticotropin-stimulation test for adrenal insufficiency, can be valuable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endParaRPr lang="en-US" smtClean="0">
              <a:solidFill>
                <a:srgbClr val="7B9899"/>
              </a:solidFill>
            </a:endParaRPr>
          </a:p>
        </p:txBody>
      </p:sp>
      <p:pic>
        <p:nvPicPr>
          <p:cNvPr id="59395" name="Picture 2"/>
          <p:cNvPicPr>
            <a:picLocks noGrp="1" noChangeAspect="1" noChangeArrowheads="1"/>
          </p:cNvPicPr>
          <p:nvPr>
            <p:ph sz="quarter" idx="1"/>
          </p:nvPr>
        </p:nvPicPr>
        <p:blipFill>
          <a:blip r:embed="rId3"/>
          <a:srcRect/>
          <a:stretch>
            <a:fillRect/>
          </a:stretch>
        </p:blipFill>
        <p:spPr>
          <a:xfrm>
            <a:off x="990600" y="1752600"/>
            <a:ext cx="6477000" cy="449580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Further evaluation of patients with chronic osmotic diarrhea</a:t>
            </a: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eaLnBrk="1" hangingPunct="1">
              <a:lnSpc>
                <a:spcPct val="90000"/>
              </a:lnSpc>
            </a:pPr>
            <a:r>
              <a:rPr lang="en-US" sz="2500" dirty="0" smtClean="0"/>
              <a:t>A low stool pH suggests carbohydrate </a:t>
            </a:r>
            <a:r>
              <a:rPr lang="en-US" sz="2500" dirty="0" err="1" smtClean="0"/>
              <a:t>malabsorption</a:t>
            </a:r>
            <a:r>
              <a:rPr lang="en-US" sz="2500" dirty="0" smtClean="0"/>
              <a:t>, and a </a:t>
            </a:r>
            <a:r>
              <a:rPr lang="en-US" sz="2500" b="1" dirty="0" smtClean="0"/>
              <a:t>high stool magnesium concentration or output suggests magnesium ingestion</a:t>
            </a:r>
            <a:r>
              <a:rPr lang="en-US" sz="2500" dirty="0" smtClean="0"/>
              <a:t>. </a:t>
            </a:r>
          </a:p>
          <a:p>
            <a:pPr eaLnBrk="1" hangingPunct="1">
              <a:lnSpc>
                <a:spcPct val="90000"/>
              </a:lnSpc>
            </a:pPr>
            <a:r>
              <a:rPr lang="en-US" sz="2500" dirty="0" smtClean="0"/>
              <a:t>If carbohydrate </a:t>
            </a:r>
            <a:r>
              <a:rPr lang="en-US" sz="2500" dirty="0" err="1" smtClean="0"/>
              <a:t>malabsorption</a:t>
            </a:r>
            <a:r>
              <a:rPr lang="en-US" sz="2500" dirty="0" smtClean="0"/>
              <a:t> is suspected, a careful dietary history and judicious </a:t>
            </a:r>
            <a:r>
              <a:rPr lang="en-US" sz="2500" b="1" dirty="0" smtClean="0"/>
              <a:t>use of breath hydrogen testing with lactose </a:t>
            </a:r>
            <a:r>
              <a:rPr lang="en-US" sz="2500" dirty="0" smtClean="0"/>
              <a:t>as the test sugar or measurement of lactase in a mucosal biopsy specimen can be diagnostic. </a:t>
            </a:r>
          </a:p>
          <a:p>
            <a:pPr eaLnBrk="1" hangingPunct="1">
              <a:lnSpc>
                <a:spcPct val="90000"/>
              </a:lnSpc>
            </a:pPr>
            <a:r>
              <a:rPr lang="en-US" sz="2500" dirty="0" smtClean="0"/>
              <a:t>Patients with high stool magnesium outputs should be evaluated for inadvertent ingestion of magnesium in mineral supplements or antacids and for surreptitious laxative abuse.</a:t>
            </a:r>
            <a:endParaRPr lang="en-US" sz="900" dirty="0" smtClean="0"/>
          </a:p>
          <a:p>
            <a:pPr eaLnBrk="1" hangingPunct="1">
              <a:lnSpc>
                <a:spcPct val="90000"/>
              </a:lnSpc>
              <a:buFont typeface="Wingdings 2" pitchFamily="18" charset="2"/>
              <a:buNone/>
            </a:pPr>
            <a:r>
              <a:rPr lang="en-US" sz="1000" dirty="0" smtClean="0"/>
              <a:t>  </a:t>
            </a:r>
          </a:p>
          <a:p>
            <a:pPr eaLnBrk="1" hangingPunct="1">
              <a:lnSpc>
                <a:spcPct val="90000"/>
              </a:lnSpc>
              <a:buFont typeface="Wingdings 2" pitchFamily="18" charset="2"/>
              <a:buNone/>
            </a:pPr>
            <a:endParaRPr lang="en-US" sz="1000" dirty="0" smtClean="0"/>
          </a:p>
          <a:p>
            <a:pPr eaLnBrk="1" hangingPunct="1">
              <a:lnSpc>
                <a:spcPct val="90000"/>
              </a:lnSpc>
              <a:buFont typeface="Wingdings 2" pitchFamily="18" charset="2"/>
              <a:buNone/>
            </a:pPr>
            <a:r>
              <a:rPr lang="en-US" sz="1000" dirty="0" smtClean="0"/>
              <a:t>       AGA ;MPS ON EVALUATION AND MANAGEMENT OF CHRONIC DIARRHEA  1999</a:t>
            </a:r>
          </a:p>
          <a:p>
            <a:pPr eaLnBrk="1" hangingPunct="1">
              <a:lnSpc>
                <a:spcPct val="90000"/>
              </a:lnSpc>
            </a:pPr>
            <a:endParaRPr lang="en-US" sz="1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endParaRPr lang="en-US" smtClean="0">
              <a:solidFill>
                <a:srgbClr val="7B9899"/>
              </a:solidFill>
            </a:endParaRPr>
          </a:p>
        </p:txBody>
      </p:sp>
      <p:pic>
        <p:nvPicPr>
          <p:cNvPr id="61443" name="Picture 2"/>
          <p:cNvPicPr>
            <a:picLocks noGrp="1" noChangeAspect="1" noChangeArrowheads="1"/>
          </p:cNvPicPr>
          <p:nvPr>
            <p:ph sz="quarter" idx="1"/>
          </p:nvPr>
        </p:nvPicPr>
        <p:blipFill>
          <a:blip r:embed="rId3"/>
          <a:srcRect/>
          <a:stretch>
            <a:fillRect/>
          </a:stretch>
        </p:blipFill>
        <p:spPr>
          <a:xfrm>
            <a:off x="914400" y="1752600"/>
            <a:ext cx="7162800" cy="4343400"/>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Further evaluation of chronic inflammatory diarrhea </a:t>
            </a: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smtClean="0"/>
              <a:t>Patients with blood and pus in the stool should undergo radiographic evaluation of the small bowel with barium (small bowel follow-through examination) and sigmoidoscopy or colonoscopy with biopsies of the colonic mucosa.</a:t>
            </a:r>
          </a:p>
          <a:p>
            <a:pPr eaLnBrk="1" hangingPunct="1"/>
            <a:endParaRPr lang="en-US" smtClean="0"/>
          </a:p>
          <a:p>
            <a:pPr eaLnBrk="1" hangingPunct="1"/>
            <a:r>
              <a:rPr lang="en-US" smtClean="0"/>
              <a:t> Stool culture and analysis of stool for Clostridium difficile toxin may identify infectious causes of inflammation.</a:t>
            </a:r>
          </a:p>
          <a:p>
            <a:pPr eaLnBrk="1" hangingPunct="1">
              <a:buFont typeface="Wingdings 2" pitchFamily="18" charset="2"/>
              <a:buNone/>
            </a:pPr>
            <a:r>
              <a:rPr lang="en-US" smtClean="0"/>
              <a:t>    </a:t>
            </a:r>
            <a:r>
              <a:rPr lang="en-US" sz="1000" smtClean="0"/>
              <a:t>AGA ;MPS ON EVALUATION AND MANAGEMENT OF CHRONIC DIARRHEA  1999</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endParaRPr lang="en-US" smtClean="0">
              <a:solidFill>
                <a:srgbClr val="7B9899"/>
              </a:solidFill>
            </a:endParaRPr>
          </a:p>
        </p:txBody>
      </p:sp>
      <p:pic>
        <p:nvPicPr>
          <p:cNvPr id="63491" name="Picture 3"/>
          <p:cNvPicPr>
            <a:picLocks noGrp="1" noChangeAspect="1" noChangeArrowheads="1"/>
          </p:cNvPicPr>
          <p:nvPr>
            <p:ph sz="quarter" idx="1"/>
          </p:nvPr>
        </p:nvPicPr>
        <p:blipFill>
          <a:blip r:embed="rId3"/>
          <a:srcRect/>
          <a:stretch>
            <a:fillRect/>
          </a:stretch>
        </p:blipFill>
        <p:spPr>
          <a:xfrm>
            <a:off x="2608263" y="1603375"/>
            <a:ext cx="3890962" cy="441960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smtClean="0"/>
              <a:t>Acute Diarrhea: Diarrhea less than 2 weeks.</a:t>
            </a:r>
          </a:p>
          <a:p>
            <a:pPr eaLnBrk="1" hangingPunct="1">
              <a:buFont typeface="Wingdings 2" pitchFamily="18" charset="2"/>
              <a:buNone/>
            </a:pPr>
            <a:r>
              <a:rPr lang="en-US" smtClean="0"/>
              <a:t>                                 Usually infectious</a:t>
            </a:r>
          </a:p>
          <a:p>
            <a:pPr eaLnBrk="1" hangingPunct="1">
              <a:buFont typeface="Wingdings 2" pitchFamily="18" charset="2"/>
              <a:buNone/>
            </a:pPr>
            <a:r>
              <a:rPr lang="en-US" smtClean="0"/>
              <a:t>                                 Self limited mostly.</a:t>
            </a:r>
          </a:p>
          <a:p>
            <a:pPr eaLnBrk="1" hangingPunct="1"/>
            <a:endParaRPr lang="en-US" smtClean="0"/>
          </a:p>
          <a:p>
            <a:pPr eaLnBrk="1" hangingPunct="1"/>
            <a:endParaRPr lang="en-US" smtClean="0"/>
          </a:p>
          <a:p>
            <a:pPr eaLnBrk="1" hangingPunct="1"/>
            <a:r>
              <a:rPr lang="en-US" smtClean="0"/>
              <a:t>Chronic Diarrhea: Diarrhea for more than 4 weeks.</a:t>
            </a:r>
          </a:p>
          <a:p>
            <a:pPr eaLnBrk="1" hangingPunct="1">
              <a:buFont typeface="Wingdings 2" pitchFamily="18" charset="2"/>
              <a:buNone/>
            </a:pPr>
            <a:r>
              <a:rPr lang="en-US" smtClean="0"/>
              <a:t>                                      Usually non infectious.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mtClean="0">
                <a:solidFill>
                  <a:srgbClr val="7B9899"/>
                </a:solidFill>
              </a:rPr>
              <a:t>Evaluation of chronic Steatorrhoea</a:t>
            </a: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dirty="0" smtClean="0"/>
              <a:t>Patients with evidence of </a:t>
            </a:r>
            <a:r>
              <a:rPr lang="en-US" dirty="0" err="1" smtClean="0"/>
              <a:t>steatorrhea</a:t>
            </a:r>
            <a:r>
              <a:rPr lang="en-US" dirty="0" smtClean="0"/>
              <a:t> should undergo small bowel follow-through radiographic studies to exclude structural problems. </a:t>
            </a:r>
          </a:p>
          <a:p>
            <a:pPr eaLnBrk="1" hangingPunct="1"/>
            <a:r>
              <a:rPr lang="en-US" dirty="0" smtClean="0"/>
              <a:t>Small bowel biopsy specimens and an aspirate of small bowel contents for quantitative culture should be obtained.</a:t>
            </a:r>
          </a:p>
          <a:p>
            <a:pPr eaLnBrk="1" hangingPunct="1"/>
            <a:r>
              <a:rPr lang="en-US" b="1" dirty="0" smtClean="0"/>
              <a:t>Pancreatic exocrine insufficiency </a:t>
            </a:r>
            <a:r>
              <a:rPr lang="en-US" dirty="0" smtClean="0"/>
              <a:t>should be assessed by direct tests, such as the secretin test, or by indirect tests, such as measurement of stool </a:t>
            </a:r>
            <a:r>
              <a:rPr lang="en-US" b="1" dirty="0" smtClean="0"/>
              <a:t>chymotrypsin activity or a </a:t>
            </a:r>
            <a:r>
              <a:rPr lang="en-US" b="1" dirty="0" err="1" smtClean="0"/>
              <a:t>bentiromide</a:t>
            </a:r>
            <a:r>
              <a:rPr lang="en-US" b="1" dirty="0" smtClean="0"/>
              <a:t> test</a:t>
            </a:r>
            <a:r>
              <a:rPr lang="en-US" dirty="0" smtClean="0"/>
              <a:t>. </a:t>
            </a:r>
          </a:p>
          <a:p>
            <a:pPr eaLnBrk="1" hangingPunct="1">
              <a:buFont typeface="Wingdings 2" pitchFamily="18" charset="2"/>
              <a:buNone/>
            </a:pPr>
            <a:r>
              <a:rPr lang="en-US" sz="1000" dirty="0" smtClean="0"/>
              <a:t>           AGA ;MPS ON EVALUATION AND MANAGEMENT OF CHRONIC DIARRHEA  1999</a:t>
            </a:r>
          </a:p>
          <a:p>
            <a:pPr eaLnBrk="1" hangingPunct="1"/>
            <a:endParaRPr lang="en-US" sz="1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endParaRPr lang="en-US" smtClean="0">
              <a:solidFill>
                <a:srgbClr val="7B9899"/>
              </a:solidFill>
            </a:endParaRPr>
          </a:p>
        </p:txBody>
      </p:sp>
      <p:pic>
        <p:nvPicPr>
          <p:cNvPr id="65539" name="Picture 2"/>
          <p:cNvPicPr>
            <a:picLocks noGrp="1" noChangeAspect="1" noChangeArrowheads="1"/>
          </p:cNvPicPr>
          <p:nvPr>
            <p:ph sz="quarter" idx="1"/>
          </p:nvPr>
        </p:nvPicPr>
        <p:blipFill>
          <a:blip r:embed="rId3"/>
          <a:srcRect/>
          <a:stretch>
            <a:fillRect/>
          </a:stretch>
        </p:blipFill>
        <p:spPr>
          <a:xfrm>
            <a:off x="762000" y="1725613"/>
            <a:ext cx="7772400" cy="4175125"/>
          </a:xfr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endParaRPr lang="en-US" smtClean="0">
              <a:solidFill>
                <a:srgbClr val="7B9899"/>
              </a:solidFill>
            </a:endParaRPr>
          </a:p>
        </p:txBody>
      </p:sp>
      <p:pic>
        <p:nvPicPr>
          <p:cNvPr id="66563" name="Picture 2"/>
          <p:cNvPicPr>
            <a:picLocks noGrp="1" noChangeAspect="1" noChangeArrowheads="1"/>
          </p:cNvPicPr>
          <p:nvPr>
            <p:ph sz="quarter" idx="1"/>
          </p:nvPr>
        </p:nvPicPr>
        <p:blipFill>
          <a:blip r:embed="rId3"/>
          <a:srcRect/>
          <a:stretch>
            <a:fillRect/>
          </a:stretch>
        </p:blipFill>
        <p:spPr>
          <a:xfrm>
            <a:off x="0" y="0"/>
            <a:ext cx="9144000" cy="6889750"/>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solidFill>
                  <a:srgbClr val="7B9899"/>
                </a:solidFill>
              </a:rPr>
              <a:t>Factitious diarrhea</a:t>
            </a:r>
          </a:p>
        </p:txBody>
      </p:sp>
      <p:sp>
        <p:nvSpPr>
          <p:cNvPr id="3" name="Content Placeholder 2"/>
          <p:cNvSpPr>
            <a:spLocks noGrp="1"/>
          </p:cNvSpPr>
          <p:nvPr>
            <p:ph sz="quarter" idx="1"/>
          </p:nvPr>
        </p:nvSpPr>
        <p:spPr>
          <a:xfrm>
            <a:off x="301625" y="1527175"/>
            <a:ext cx="8504238" cy="4572000"/>
          </a:xfrm>
        </p:spPr>
        <p:txBody>
          <a:bodyPr>
            <a:normAutofit fontScale="92500"/>
          </a:bodyPr>
          <a:lstStyle/>
          <a:p>
            <a:pPr marL="274320" indent="-274320" eaLnBrk="1" fontAlgn="auto" hangingPunct="1">
              <a:spcAft>
                <a:spcPts val="0"/>
              </a:spcAft>
              <a:buFont typeface="Wingdings 2"/>
              <a:buChar char=""/>
              <a:defRPr/>
            </a:pPr>
            <a:r>
              <a:rPr lang="en-US" dirty="0"/>
              <a:t>Factitious diarrhea may be characterized by a true increase in stool volume, which is self-induced, or the creation of an apparent increase in stool volume by the addition of various substances to the </a:t>
            </a:r>
            <a:r>
              <a:rPr lang="en-US" dirty="0" smtClean="0"/>
              <a:t>stool</a:t>
            </a:r>
            <a:r>
              <a:rPr lang="en-US" dirty="0"/>
              <a:t>.</a:t>
            </a:r>
          </a:p>
          <a:p>
            <a:pPr marL="274320" indent="-274320" eaLnBrk="1" fontAlgn="auto" hangingPunct="1">
              <a:spcAft>
                <a:spcPts val="0"/>
              </a:spcAft>
              <a:buFont typeface="Wingdings 2"/>
              <a:buChar char=""/>
              <a:defRPr/>
            </a:pPr>
            <a:r>
              <a:rPr lang="en-US" dirty="0"/>
              <a:t>Surreptitious laxative abuse is the most frequent cause of factitious diarrhea. </a:t>
            </a:r>
            <a:endParaRPr lang="en-US" dirty="0" smtClean="0"/>
          </a:p>
          <a:p>
            <a:pPr marL="274320" indent="-274320" eaLnBrk="1" fontAlgn="auto" hangingPunct="1">
              <a:spcAft>
                <a:spcPts val="0"/>
              </a:spcAft>
              <a:buFont typeface="Wingdings 2"/>
              <a:buChar char=""/>
              <a:defRPr/>
            </a:pPr>
            <a:r>
              <a:rPr lang="en-US" dirty="0" smtClean="0"/>
              <a:t>Laxative </a:t>
            </a:r>
            <a:r>
              <a:rPr lang="en-US" dirty="0"/>
              <a:t>abuse often presents as watery diarrhea that is high in frequency and volume. </a:t>
            </a:r>
            <a:endParaRPr lang="en-US" dirty="0" smtClean="0"/>
          </a:p>
          <a:p>
            <a:pPr marL="274320" indent="-274320" eaLnBrk="1" fontAlgn="auto" hangingPunct="1">
              <a:spcAft>
                <a:spcPts val="0"/>
              </a:spcAft>
              <a:buFont typeface="Wingdings 2"/>
              <a:buChar char=""/>
              <a:defRPr/>
            </a:pPr>
            <a:r>
              <a:rPr lang="en-US" dirty="0" smtClean="0"/>
              <a:t>The </a:t>
            </a:r>
            <a:r>
              <a:rPr lang="en-US" dirty="0"/>
              <a:t>diarrhea is often associated with </a:t>
            </a:r>
            <a:r>
              <a:rPr lang="en-US" dirty="0" err="1"/>
              <a:t>crampy</a:t>
            </a:r>
            <a:r>
              <a:rPr lang="en-US" dirty="0"/>
              <a:t> abdominal </a:t>
            </a:r>
            <a:r>
              <a:rPr lang="en-US" dirty="0" smtClean="0"/>
              <a:t>pain, lethargy </a:t>
            </a:r>
            <a:r>
              <a:rPr lang="en-US" dirty="0"/>
              <a:t>and generalized weakness, malnutrition, dehydration, and electrolyte abnormalities may result.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eaLnBrk="1" hangingPunct="1">
              <a:lnSpc>
                <a:spcPct val="90000"/>
              </a:lnSpc>
            </a:pPr>
            <a:r>
              <a:rPr lang="en-US" dirty="0" smtClean="0"/>
              <a:t>In addition to the history, evaluation of the patient with suspected factitious diarrhea consists of stool analysis and attempted detection of chemical laxatives.</a:t>
            </a:r>
          </a:p>
          <a:p>
            <a:pPr eaLnBrk="1" hangingPunct="1">
              <a:lnSpc>
                <a:spcPct val="90000"/>
              </a:lnSpc>
            </a:pPr>
            <a:r>
              <a:rPr lang="en-US" dirty="0" smtClean="0"/>
              <a:t> Stool analysis consists of measurement of stool osmolality, and sodium, potassium, and magnesium concentrations.</a:t>
            </a:r>
          </a:p>
          <a:p>
            <a:pPr eaLnBrk="1" hangingPunct="1">
              <a:lnSpc>
                <a:spcPct val="90000"/>
              </a:lnSpc>
            </a:pPr>
            <a:r>
              <a:rPr lang="en-US" dirty="0" smtClean="0"/>
              <a:t> An </a:t>
            </a:r>
            <a:r>
              <a:rPr lang="en-US" b="1" dirty="0" err="1" smtClean="0"/>
              <a:t>osmolal</a:t>
            </a:r>
            <a:r>
              <a:rPr lang="en-US" b="1" dirty="0" smtClean="0"/>
              <a:t> gap  indicates the presence of an unmeasured solute which can be due to laxatives </a:t>
            </a:r>
            <a:r>
              <a:rPr lang="en-US" dirty="0" smtClean="0"/>
              <a:t>containing magnesium, sorbitol, lactose, lactulose, or polyethylene glycol as the active ingredients.</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smtClean="0">
                <a:solidFill>
                  <a:srgbClr val="7B9899"/>
                </a:solidFill>
              </a:rPr>
              <a:t>Evaluation of suspected laxative abuse</a:t>
            </a:r>
          </a:p>
        </p:txBody>
      </p:sp>
      <p:pic>
        <p:nvPicPr>
          <p:cNvPr id="69635" name="Picture 2"/>
          <p:cNvPicPr>
            <a:picLocks noGrp="1" noChangeAspect="1" noChangeArrowheads="1"/>
          </p:cNvPicPr>
          <p:nvPr>
            <p:ph sz="quarter" idx="1"/>
          </p:nvPr>
        </p:nvPicPr>
        <p:blipFill>
          <a:blip r:embed="rId3"/>
          <a:srcRect/>
          <a:stretch>
            <a:fillRect/>
          </a:stretch>
        </p:blipFill>
        <p:spPr>
          <a:xfrm>
            <a:off x="685800" y="1676400"/>
            <a:ext cx="7467600" cy="4495800"/>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smtClean="0">
                <a:solidFill>
                  <a:srgbClr val="7B9899"/>
                </a:solidFill>
              </a:rPr>
              <a:t>IDIOPATHIC SECRETORY DIARRHEA</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smtClean="0"/>
              <a:t>When an exhaustive evaluation fails to reveal a cause of chronic diarrhea and stool analysis suggests a secretory </a:t>
            </a:r>
            <a:r>
              <a:rPr lang="en-US" dirty="0" err="1" smtClean="0"/>
              <a:t>diarrhea,the</a:t>
            </a:r>
            <a:r>
              <a:rPr lang="en-US" dirty="0" smtClean="0"/>
              <a:t> diagnosis of idiopathic secretory diarrhea should be made.</a:t>
            </a:r>
          </a:p>
          <a:p>
            <a:pPr marL="274320" indent="-274320" eaLnBrk="1" fontAlgn="auto" hangingPunct="1">
              <a:spcAft>
                <a:spcPts val="0"/>
              </a:spcAft>
              <a:buFont typeface="Wingdings 2"/>
              <a:buChar char=""/>
              <a:defRPr/>
            </a:pPr>
            <a:r>
              <a:rPr lang="en-US" dirty="0" smtClean="0"/>
              <a:t>It occurs in two forms:</a:t>
            </a:r>
          </a:p>
          <a:p>
            <a:pPr marL="0" indent="0" eaLnBrk="1" fontAlgn="auto" hangingPunct="1">
              <a:spcAft>
                <a:spcPts val="0"/>
              </a:spcAft>
              <a:buFont typeface="Wingdings 2"/>
              <a:buNone/>
              <a:defRPr/>
            </a:pPr>
            <a:r>
              <a:rPr lang="en-US" dirty="0" smtClean="0"/>
              <a:t>                      1)Epidemic </a:t>
            </a:r>
            <a:r>
              <a:rPr lang="en-US" dirty="0" err="1" smtClean="0"/>
              <a:t>form:Brainerd</a:t>
            </a:r>
            <a:endParaRPr lang="en-US" dirty="0" smtClean="0"/>
          </a:p>
          <a:p>
            <a:pPr marL="0" indent="0" eaLnBrk="1" fontAlgn="auto" hangingPunct="1">
              <a:spcAft>
                <a:spcPts val="0"/>
              </a:spcAft>
              <a:buFont typeface="Wingdings 2"/>
              <a:buNone/>
              <a:defRPr/>
            </a:pPr>
            <a:r>
              <a:rPr lang="en-US" dirty="0"/>
              <a:t> </a:t>
            </a:r>
            <a:r>
              <a:rPr lang="en-US" dirty="0" smtClean="0"/>
              <a:t>                      2)Sporadic form.</a:t>
            </a:r>
          </a:p>
          <a:p>
            <a:pPr marL="274320" indent="-274320" eaLnBrk="1" fontAlgn="auto" hangingPunct="1">
              <a:spcAft>
                <a:spcPts val="0"/>
              </a:spcAft>
              <a:buFont typeface="Wingdings 2"/>
              <a:buChar char=""/>
              <a:defRPr/>
            </a:pPr>
            <a:r>
              <a:rPr lang="en-US" dirty="0" smtClean="0"/>
              <a:t>Self limited forms of diarrhea.</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smtClean="0">
                <a:solidFill>
                  <a:srgbClr val="7B9899"/>
                </a:solidFill>
              </a:rPr>
              <a:t>Empirical therapy for chronic diarrhea </a:t>
            </a:r>
          </a:p>
        </p:txBody>
      </p:sp>
      <p:sp>
        <p:nvSpPr>
          <p:cNvPr id="71683" name="Content Placeholder 2"/>
          <p:cNvSpPr>
            <a:spLocks noGrp="1"/>
          </p:cNvSpPr>
          <p:nvPr>
            <p:ph sz="quarter" idx="1"/>
          </p:nvPr>
        </p:nvSpPr>
        <p:spPr>
          <a:xfrm>
            <a:off x="301625" y="1527175"/>
            <a:ext cx="8504238" cy="4572000"/>
          </a:xfrm>
        </p:spPr>
        <p:txBody>
          <a:bodyPr/>
          <a:lstStyle/>
          <a:p>
            <a:pPr eaLnBrk="1" hangingPunct="1"/>
            <a:r>
              <a:rPr lang="en-US" dirty="0" smtClean="0"/>
              <a:t>Empirical therapy is used in three situations: </a:t>
            </a:r>
          </a:p>
          <a:p>
            <a:pPr eaLnBrk="1" hangingPunct="1"/>
            <a:endParaRPr lang="en-US" dirty="0" smtClean="0"/>
          </a:p>
          <a:p>
            <a:pPr eaLnBrk="1" hangingPunct="1"/>
            <a:r>
              <a:rPr lang="en-US" dirty="0" smtClean="0"/>
              <a:t>as a temporizing or initial treatment before diagnostic testing,</a:t>
            </a:r>
          </a:p>
          <a:p>
            <a:pPr eaLnBrk="1" hangingPunct="1"/>
            <a:r>
              <a:rPr lang="en-US" dirty="0" smtClean="0"/>
              <a:t>after diagnostic testing has failed to confirm a diagnosis, </a:t>
            </a:r>
          </a:p>
          <a:p>
            <a:pPr eaLnBrk="1" hangingPunct="1"/>
            <a:r>
              <a:rPr lang="en-US" dirty="0" smtClean="0"/>
              <a:t>and when a diagnosis has been made, but no specific treatment is available or specific treatment fails to effect a cure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marL="274320" indent="-274320" eaLnBrk="1" fontAlgn="auto" hangingPunct="1">
              <a:spcAft>
                <a:spcPts val="0"/>
              </a:spcAft>
              <a:buFont typeface="Wingdings 2"/>
              <a:buChar char=""/>
              <a:defRPr/>
            </a:pPr>
            <a:r>
              <a:rPr lang="en-US" dirty="0"/>
              <a:t> Empirical trials of antimicrobial therapy may be justified if the prevalence of bacterial or </a:t>
            </a:r>
            <a:r>
              <a:rPr lang="en-US" dirty="0" err="1"/>
              <a:t>protozoal</a:t>
            </a:r>
            <a:r>
              <a:rPr lang="en-US" dirty="0"/>
              <a:t> infection is high in a specific community or situation</a:t>
            </a:r>
            <a:r>
              <a:rPr lang="en-US" dirty="0" smtClean="0"/>
              <a:t>.</a:t>
            </a:r>
          </a:p>
          <a:p>
            <a:pPr marL="274320" indent="-274320" eaLnBrk="1" fontAlgn="auto" hangingPunct="1">
              <a:spcAft>
                <a:spcPts val="0"/>
              </a:spcAft>
              <a:buFont typeface="Wingdings 2"/>
              <a:buChar char=""/>
              <a:defRPr/>
            </a:pPr>
            <a:r>
              <a:rPr lang="en-US" dirty="0" smtClean="0"/>
              <a:t> </a:t>
            </a:r>
            <a:r>
              <a:rPr lang="en-US" dirty="0"/>
              <a:t>An empirical trial of bile acid–binding resins, such as </a:t>
            </a:r>
            <a:r>
              <a:rPr lang="en-US" dirty="0" err="1"/>
              <a:t>cholestyramine</a:t>
            </a:r>
            <a:r>
              <a:rPr lang="en-US" dirty="0"/>
              <a:t>, may be the least expensive way to diagnose bile acid–induced diarrhea</a:t>
            </a:r>
            <a:r>
              <a:rPr lang="en-US" dirty="0" smtClean="0"/>
              <a:t>.</a:t>
            </a:r>
          </a:p>
          <a:p>
            <a:pPr marL="274320" indent="-274320" eaLnBrk="1" fontAlgn="auto" hangingPunct="1">
              <a:spcAft>
                <a:spcPts val="0"/>
              </a:spcAft>
              <a:buFont typeface="Wingdings 2"/>
              <a:buChar char=""/>
              <a:defRPr/>
            </a:pPr>
            <a:r>
              <a:rPr lang="en-US" dirty="0" smtClean="0"/>
              <a:t> </a:t>
            </a:r>
            <a:r>
              <a:rPr lang="en-US" dirty="0"/>
              <a:t>Opiates are the most effective nonspecific antidiarrheal agents. </a:t>
            </a:r>
            <a:endParaRPr lang="en-US" dirty="0" smtClean="0"/>
          </a:p>
          <a:p>
            <a:pPr marL="274320" indent="-274320" eaLnBrk="1" fontAlgn="auto" hangingPunct="1">
              <a:spcAft>
                <a:spcPts val="0"/>
              </a:spcAft>
              <a:buFont typeface="Wingdings 2"/>
              <a:buChar char=""/>
              <a:defRPr/>
            </a:pPr>
            <a:r>
              <a:rPr lang="en-US" dirty="0" err="1" smtClean="0"/>
              <a:t>Octreotide</a:t>
            </a:r>
            <a:r>
              <a:rPr lang="en-US" dirty="0" smtClean="0"/>
              <a:t> </a:t>
            </a:r>
            <a:r>
              <a:rPr lang="en-US" dirty="0"/>
              <a:t>should be reserved as a secondary agent</a:t>
            </a:r>
            <a:r>
              <a:rPr lang="en-US" dirty="0" smtClean="0"/>
              <a:t>.</a:t>
            </a:r>
          </a:p>
          <a:p>
            <a:pPr marL="274320" indent="-274320" eaLnBrk="1" fontAlgn="auto" hangingPunct="1">
              <a:spcAft>
                <a:spcPts val="0"/>
              </a:spcAft>
              <a:buFont typeface="Wingdings 2"/>
              <a:buChar char=""/>
              <a:defRPr/>
            </a:pPr>
            <a:r>
              <a:rPr lang="en-US" dirty="0" err="1" smtClean="0"/>
              <a:t>Enkephalinase</a:t>
            </a:r>
            <a:r>
              <a:rPr lang="en-US" dirty="0" smtClean="0"/>
              <a:t> inhibitor (delta opiate receptor effect)-</a:t>
            </a:r>
            <a:r>
              <a:rPr lang="en-US" dirty="0" err="1" smtClean="0"/>
              <a:t>Racecadotril</a:t>
            </a: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endParaRPr lang="en-US" smtClean="0">
              <a:solidFill>
                <a:srgbClr val="7B9899"/>
              </a:solidFill>
            </a:endParaRPr>
          </a:p>
        </p:txBody>
      </p:sp>
      <p:sp>
        <p:nvSpPr>
          <p:cNvPr id="73731" name="Content Placeholder 2"/>
          <p:cNvSpPr>
            <a:spLocks noGrp="1"/>
          </p:cNvSpPr>
          <p:nvPr>
            <p:ph sz="quarter" idx="1"/>
          </p:nvPr>
        </p:nvSpPr>
        <p:spPr>
          <a:xfrm>
            <a:off x="301625" y="1527175"/>
            <a:ext cx="8504238" cy="4572000"/>
          </a:xfrm>
        </p:spPr>
        <p:txBody>
          <a:bodyPr/>
          <a:lstStyle/>
          <a:p>
            <a:pPr eaLnBrk="1" hangingPunct="1"/>
            <a:r>
              <a:rPr lang="en-US" smtClean="0"/>
              <a:t> Adequate hydration is an essential part of the treatment of diarrheal diseases, and oral rehydration solutions may be necessary in some instances.</a:t>
            </a:r>
          </a:p>
          <a:p>
            <a:pPr eaLnBrk="1" hangingPunct="1"/>
            <a:r>
              <a:rPr lang="en-US" smtClean="0"/>
              <a:t> Some patients, particularly those with postresection diarrhea, may need long-term intravenous fluid administration.</a:t>
            </a:r>
          </a:p>
          <a:p>
            <a:pPr eaLnBrk="1" hangingPunct="1"/>
            <a:r>
              <a:rPr lang="en-US" smtClean="0"/>
              <a:t> Parenteral nutrition should be reserved for patients who are unable to maintain an adequate nutritional status because of the diarrheal disease.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smtClean="0"/>
              <a:t>Large Volume Diarrhea:If the source of diarrhea is upstream in the right colon or small bowel and if the rectosigmoid reservoir is intact ,bowel movements are fewer ,but larger.</a:t>
            </a:r>
          </a:p>
          <a:p>
            <a:pPr eaLnBrk="1" hangingPunct="1">
              <a:buFont typeface="Wingdings 2" pitchFamily="18" charset="2"/>
              <a:buNone/>
            </a:pPr>
            <a:endParaRPr lang="en-US" smtClean="0"/>
          </a:p>
          <a:p>
            <a:pPr eaLnBrk="1" hangingPunct="1"/>
            <a:r>
              <a:rPr lang="en-US" smtClean="0"/>
              <a:t>Small Volume Diarrhea:When the reservoir capacity is compromised by inflammatory or motility disorders involving the left colon ,frequent small volume bowel movements ensue.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solidFill>
                  <a:srgbClr val="7B9899"/>
                </a:solidFill>
              </a:rPr>
              <a:t>SUMMARY</a:t>
            </a:r>
          </a:p>
        </p:txBody>
      </p:sp>
      <p:sp>
        <p:nvSpPr>
          <p:cNvPr id="3" name="Content Placeholder 2"/>
          <p:cNvSpPr>
            <a:spLocks noGrp="1"/>
          </p:cNvSpPr>
          <p:nvPr>
            <p:ph sz="quarter" idx="1"/>
          </p:nvPr>
        </p:nvSpPr>
        <p:spPr>
          <a:xfrm>
            <a:off x="301625" y="1527175"/>
            <a:ext cx="8504238" cy="4572000"/>
          </a:xfrm>
        </p:spPr>
        <p:txBody>
          <a:bodyPr>
            <a:normAutofit fontScale="92500" lnSpcReduction="10000"/>
          </a:bodyPr>
          <a:lstStyle/>
          <a:p>
            <a:pPr marL="274320" indent="-274320" eaLnBrk="1" fontAlgn="auto" hangingPunct="1">
              <a:spcAft>
                <a:spcPts val="0"/>
              </a:spcAft>
              <a:buFont typeface="Wingdings 2"/>
              <a:buChar char=""/>
              <a:defRPr/>
            </a:pPr>
            <a:r>
              <a:rPr lang="en-US" dirty="0"/>
              <a:t>A myriad of disorders are associated with chronic diarrhea </a:t>
            </a:r>
            <a:r>
              <a:rPr lang="en-US" dirty="0" smtClean="0"/>
              <a:t>. </a:t>
            </a:r>
            <a:r>
              <a:rPr lang="en-US" dirty="0"/>
              <a:t>The prevalence of specific disorders varies based upon the practice setting</a:t>
            </a:r>
            <a:r>
              <a:rPr lang="en-US" dirty="0" smtClean="0"/>
              <a:t>.</a:t>
            </a:r>
          </a:p>
          <a:p>
            <a:pPr marL="274320" indent="-274320" eaLnBrk="1" fontAlgn="auto" hangingPunct="1">
              <a:spcAft>
                <a:spcPts val="0"/>
              </a:spcAft>
              <a:buFont typeface="Wingdings 2"/>
              <a:buChar char=""/>
              <a:defRPr/>
            </a:pPr>
            <a:r>
              <a:rPr lang="en-US" dirty="0" smtClean="0"/>
              <a:t> </a:t>
            </a:r>
            <a:r>
              <a:rPr lang="en-US" dirty="0"/>
              <a:t>In developed countries, common causes are irritable bowel syndrome (IBS), inflammatory bowel disease, </a:t>
            </a:r>
            <a:r>
              <a:rPr lang="en-US" dirty="0" err="1"/>
              <a:t>malabsorption</a:t>
            </a:r>
            <a:r>
              <a:rPr lang="en-US" dirty="0"/>
              <a:t> syndromes (such as lactose intolerance and celiac disease), and chronic infections (particularly in patients who are </a:t>
            </a:r>
            <a:r>
              <a:rPr lang="en-US" dirty="0" err="1"/>
              <a:t>immunocompromised</a:t>
            </a:r>
            <a:r>
              <a:rPr lang="en-US" dirty="0"/>
              <a:t>). </a:t>
            </a:r>
            <a:endParaRPr lang="en-US" dirty="0" smtClean="0"/>
          </a:p>
          <a:p>
            <a:pPr marL="274320" indent="-274320" eaLnBrk="1" fontAlgn="auto" hangingPunct="1">
              <a:spcAft>
                <a:spcPts val="0"/>
              </a:spcAft>
              <a:buFont typeface="Wingdings 2"/>
              <a:buChar char=""/>
              <a:defRPr/>
            </a:pPr>
            <a:r>
              <a:rPr lang="en-US" dirty="0" smtClean="0"/>
              <a:t>Optimal </a:t>
            </a:r>
            <a:r>
              <a:rPr lang="en-US" dirty="0"/>
              <a:t>strategies for the evaluation of patients with chronic diarrhea have not been established. </a:t>
            </a:r>
            <a:endParaRPr lang="en-US" dirty="0" smtClean="0"/>
          </a:p>
          <a:p>
            <a:pPr marL="274320" indent="-274320" eaLnBrk="1" fontAlgn="auto" hangingPunct="1">
              <a:spcAft>
                <a:spcPts val="0"/>
              </a:spcAft>
              <a:buFont typeface="Wingdings 2"/>
              <a:buChar char=""/>
              <a:defRPr/>
            </a:pPr>
            <a:r>
              <a:rPr lang="en-US" dirty="0" smtClean="0"/>
              <a:t>A </a:t>
            </a:r>
            <a:r>
              <a:rPr lang="en-US" dirty="0"/>
              <a:t>thorough medical history can guide appropriate </a:t>
            </a:r>
            <a:r>
              <a:rPr lang="en-US" dirty="0" smtClean="0"/>
              <a:t>evaluation.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solidFill>
                  <a:srgbClr val="7B9899"/>
                </a:solidFill>
              </a:rPr>
              <a:t>SUMMARY</a:t>
            </a:r>
          </a:p>
        </p:txBody>
      </p:sp>
      <p:sp>
        <p:nvSpPr>
          <p:cNvPr id="3" name="Content Placeholder 2"/>
          <p:cNvSpPr>
            <a:spLocks noGrp="1"/>
          </p:cNvSpPr>
          <p:nvPr>
            <p:ph sz="quarter" idx="1"/>
          </p:nvPr>
        </p:nvSpPr>
        <p:spPr>
          <a:xfrm>
            <a:off x="301625" y="1527175"/>
            <a:ext cx="8504238" cy="5330825"/>
          </a:xfrm>
        </p:spPr>
        <p:txBody>
          <a:bodyPr>
            <a:normAutofit/>
          </a:bodyPr>
          <a:lstStyle/>
          <a:p>
            <a:pPr eaLnBrk="1" hangingPunct="1">
              <a:lnSpc>
                <a:spcPct val="90000"/>
              </a:lnSpc>
            </a:pPr>
            <a:r>
              <a:rPr lang="en-US" sz="2500" smtClean="0"/>
              <a:t>The physical examination rarely provides a specific diagnosis. However, a number of findings can provide clues. </a:t>
            </a:r>
          </a:p>
          <a:p>
            <a:pPr eaLnBrk="1" hangingPunct="1">
              <a:lnSpc>
                <a:spcPct val="90000"/>
              </a:lnSpc>
            </a:pPr>
            <a:r>
              <a:rPr lang="en-US" sz="2500" smtClean="0"/>
              <a:t>There is no firm rule as to what testing should be done.</a:t>
            </a:r>
          </a:p>
          <a:p>
            <a:pPr eaLnBrk="1" hangingPunct="1">
              <a:lnSpc>
                <a:spcPct val="90000"/>
              </a:lnSpc>
            </a:pPr>
            <a:r>
              <a:rPr lang="en-US" sz="2500" smtClean="0"/>
              <a:t> The history and physical examination may point toward a specific diagnosis for which testing may be indicated. </a:t>
            </a:r>
          </a:p>
          <a:p>
            <a:pPr eaLnBrk="1" hangingPunct="1">
              <a:lnSpc>
                <a:spcPct val="90000"/>
              </a:lnSpc>
            </a:pPr>
            <a:r>
              <a:rPr lang="en-US" sz="2500" smtClean="0"/>
              <a:t>The minimum laboratory evaluation in most patients should include a complete blood count and differential, thyroid function tests, serum electrolytes, total protein and albumin, and stool occult blood. </a:t>
            </a:r>
          </a:p>
          <a:p>
            <a:pPr eaLnBrk="1" hangingPunct="1">
              <a:lnSpc>
                <a:spcPct val="90000"/>
              </a:lnSpc>
            </a:pPr>
            <a:r>
              <a:rPr lang="en-US" sz="2500" smtClean="0"/>
              <a:t>In addition, most patients require some form of endoscopic evaluation (either sigmoidoscopy, colonoscopy, or sometimes upper endoscopy) depending upon the clinical setting. </a:t>
            </a:r>
          </a:p>
          <a:p>
            <a:pPr eaLnBrk="1" hangingPunct="1">
              <a:lnSpc>
                <a:spcPct val="90000"/>
              </a:lnSpc>
            </a:pPr>
            <a:endParaRPr lang="en-US" sz="25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a:xfrm>
            <a:off x="301625" y="1527175"/>
            <a:ext cx="8504238" cy="4572000"/>
          </a:xfrm>
        </p:spPr>
        <p:txBody>
          <a:bodyPr/>
          <a:lstStyle/>
          <a:p>
            <a:pPr eaLnBrk="1" hangingPunct="1"/>
            <a:r>
              <a:rPr lang="en-US" b="1" dirty="0" smtClean="0">
                <a:latin typeface="Andalus" pitchFamily="18" charset="-78"/>
                <a:cs typeface="Andalus" pitchFamily="18" charset="-78"/>
              </a:rPr>
              <a:t>Treatment depends on the cause</a:t>
            </a:r>
          </a:p>
          <a:p>
            <a:pPr eaLnBrk="1" hangingPunct="1"/>
            <a:r>
              <a:rPr lang="en-US" b="1" dirty="0" smtClean="0">
                <a:latin typeface="Andalus" pitchFamily="18" charset="-78"/>
                <a:cs typeface="Andalus" pitchFamily="18" charset="-78"/>
              </a:rPr>
              <a:t>Address volume status &amp; electrolytes imbalance</a:t>
            </a:r>
          </a:p>
          <a:p>
            <a:pPr eaLnBrk="1" hangingPunct="1"/>
            <a:r>
              <a:rPr lang="en-US" b="1" dirty="0" smtClean="0">
                <a:latin typeface="Andalus" pitchFamily="18" charset="-78"/>
                <a:cs typeface="Andalus" pitchFamily="18" charset="-78"/>
              </a:rPr>
              <a:t>Replace vitamin </a:t>
            </a:r>
            <a:r>
              <a:rPr lang="en-US" b="1" dirty="0" err="1" smtClean="0">
                <a:latin typeface="Andalus" pitchFamily="18" charset="-78"/>
                <a:cs typeface="Andalus" pitchFamily="18" charset="-78"/>
              </a:rPr>
              <a:t>eg</a:t>
            </a:r>
            <a:r>
              <a:rPr lang="en-US" b="1" dirty="0" smtClean="0">
                <a:latin typeface="Andalus" pitchFamily="18" charset="-78"/>
                <a:cs typeface="Andalus" pitchFamily="18" charset="-78"/>
              </a:rPr>
              <a:t> Fat soluble vitamins</a:t>
            </a:r>
          </a:p>
          <a:p>
            <a:pPr eaLnBrk="1" hangingPunct="1"/>
            <a:r>
              <a:rPr lang="en-US" b="1" dirty="0" err="1" smtClean="0">
                <a:latin typeface="Andalus" pitchFamily="18" charset="-78"/>
                <a:cs typeface="Andalus" pitchFamily="18" charset="-78"/>
              </a:rPr>
              <a:t>Cholestyramine</a:t>
            </a:r>
            <a:r>
              <a:rPr lang="en-US" b="1" dirty="0" smtClean="0">
                <a:latin typeface="Andalus" pitchFamily="18" charset="-78"/>
                <a:cs typeface="Andalus" pitchFamily="18" charset="-78"/>
              </a:rPr>
              <a:t> if </a:t>
            </a:r>
            <a:r>
              <a:rPr lang="en-US" b="1" dirty="0" err="1" smtClean="0">
                <a:latin typeface="Andalus" pitchFamily="18" charset="-78"/>
                <a:cs typeface="Andalus" pitchFamily="18" charset="-78"/>
              </a:rPr>
              <a:t>steatorrhoea</a:t>
            </a:r>
            <a:endParaRPr lang="en-US" b="1" dirty="0" smtClean="0">
              <a:latin typeface="Andalus" pitchFamily="18" charset="-78"/>
              <a:cs typeface="Andalus" pitchFamily="18" charset="-78"/>
            </a:endParaRPr>
          </a:p>
          <a:p>
            <a:pPr eaLnBrk="1" hangingPunct="1"/>
            <a:r>
              <a:rPr lang="en-US" b="1" dirty="0" smtClean="0">
                <a:latin typeface="Andalus" pitchFamily="18" charset="-78"/>
                <a:cs typeface="Andalus" pitchFamily="18" charset="-78"/>
              </a:rPr>
              <a:t>Anti-motility agents- </a:t>
            </a:r>
            <a:r>
              <a:rPr lang="en-US" b="1" dirty="0" err="1" smtClean="0">
                <a:latin typeface="Andalus" pitchFamily="18" charset="-78"/>
                <a:cs typeface="Andalus" pitchFamily="18" charset="-78"/>
              </a:rPr>
              <a:t>loperamide</a:t>
            </a:r>
            <a:r>
              <a:rPr lang="en-US" b="1" dirty="0" smtClean="0">
                <a:latin typeface="Andalus" pitchFamily="18" charset="-78"/>
                <a:cs typeface="Andalus" pitchFamily="18" charset="-78"/>
              </a:rPr>
              <a:t>, </a:t>
            </a:r>
            <a:r>
              <a:rPr lang="en-US" b="1" dirty="0" err="1" smtClean="0">
                <a:latin typeface="Andalus" pitchFamily="18" charset="-78"/>
                <a:cs typeface="Andalus" pitchFamily="18" charset="-78"/>
              </a:rPr>
              <a:t>lomotil</a:t>
            </a:r>
            <a:endParaRPr lang="en-GB" b="1" dirty="0" smtClean="0">
              <a:latin typeface="Andalus" pitchFamily="18" charset="-78"/>
              <a:cs typeface="Andalus" pitchFamily="18" charset="-78"/>
            </a:endParaRPr>
          </a:p>
        </p:txBody>
      </p:sp>
      <p:sp>
        <p:nvSpPr>
          <p:cNvPr id="76803"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SUMMARY</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solidFill>
                  <a:schemeClr val="tx1"/>
                </a:solidFill>
              </a:rPr>
              <a:t>References</a:t>
            </a:r>
          </a:p>
        </p:txBody>
      </p:sp>
      <p:sp>
        <p:nvSpPr>
          <p:cNvPr id="77827" name="Content Placeholder 2"/>
          <p:cNvSpPr>
            <a:spLocks noGrp="1"/>
          </p:cNvSpPr>
          <p:nvPr>
            <p:ph sz="quarter" idx="1"/>
          </p:nvPr>
        </p:nvSpPr>
        <p:spPr>
          <a:xfrm>
            <a:off x="301625" y="1371600"/>
            <a:ext cx="8504238" cy="4727575"/>
          </a:xfrm>
        </p:spPr>
        <p:txBody>
          <a:bodyPr/>
          <a:lstStyle/>
          <a:p>
            <a:pPr eaLnBrk="1" hangingPunct="1"/>
            <a:r>
              <a:rPr lang="en-US" i="1" smtClean="0"/>
              <a:t>Cecil Medicine. 23rd ed. Philadelphia, Pa: Saunders Elsevier; 2007.</a:t>
            </a:r>
          </a:p>
          <a:p>
            <a:pPr eaLnBrk="1" hangingPunct="1"/>
            <a:endParaRPr lang="en-US" smtClean="0"/>
          </a:p>
          <a:p>
            <a:pPr eaLnBrk="1" hangingPunct="1"/>
            <a:r>
              <a:rPr lang="en-US" smtClean="0"/>
              <a:t>Fine KD, Schiller LR. AGA technical review on the evaluation and management of chronic diarrhea. Gastroenterology 1999; 116:1464-1486.</a:t>
            </a:r>
          </a:p>
          <a:p>
            <a:pPr eaLnBrk="1" hangingPunct="1"/>
            <a:endParaRPr lang="en-US" sz="2800" smtClean="0"/>
          </a:p>
          <a:p>
            <a:pPr eaLnBrk="1" hangingPunct="1"/>
            <a:r>
              <a:rPr lang="en-US" sz="2800" smtClean="0"/>
              <a:t>Feldman M, Friedman LS, Sleisenger MH, eds. Sleisenger &amp; Fordtran's Gastrointestinal and Liver Disease: Pathophysiology, Diagnosis, and Management. 7th ed. Philadelphia, Pa.: Saunders; 2002: 137</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625" y="1527175"/>
            <a:ext cx="8504238" cy="4572000"/>
          </a:xfrm>
        </p:spPr>
        <p:txBody>
          <a:bodyPr>
            <a:normAutofit/>
          </a:bodyPr>
          <a:lstStyle/>
          <a:p>
            <a:pPr eaLnBrk="1" hangingPunct="1"/>
            <a:endParaRPr lang="en-US" smtClean="0"/>
          </a:p>
          <a:p>
            <a:pPr eaLnBrk="1" hangingPunct="1"/>
            <a:endParaRPr lang="en-US" smtClean="0"/>
          </a:p>
          <a:p>
            <a:pPr eaLnBrk="1" hangingPunct="1">
              <a:buFont typeface="Wingdings 2" pitchFamily="18" charset="2"/>
              <a:buNone/>
            </a:pPr>
            <a:endParaRPr lang="en-US" smtClean="0"/>
          </a:p>
          <a:p>
            <a:pPr eaLnBrk="1" hangingPunct="1">
              <a:buFont typeface="Wingdings 2" pitchFamily="18" charset="2"/>
              <a:buNone/>
            </a:pPr>
            <a:r>
              <a:rPr lang="en-US" smtClean="0"/>
              <a:t>                                     </a:t>
            </a:r>
            <a:r>
              <a:rPr lang="en-US" sz="3200" smtClean="0"/>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a:bodyPr>
          <a:lstStyle/>
          <a:p>
            <a:pPr eaLnBrk="1" hangingPunct="1"/>
            <a:r>
              <a:rPr lang="en-US" smtClean="0"/>
              <a:t>Watery diarrhea: Defect primarly in water absorption as a result of increased electrolyte secretion or reduced absorption or ingestion of poorly absorbed substance.</a:t>
            </a:r>
          </a:p>
          <a:p>
            <a:pPr eaLnBrk="1" hangingPunct="1"/>
            <a:endParaRPr lang="en-US" smtClean="0"/>
          </a:p>
          <a:p>
            <a:pPr eaLnBrk="1" hangingPunct="1"/>
            <a:r>
              <a:rPr lang="en-US" smtClean="0"/>
              <a:t>Fatty diarrhea:Defective absorption of fat and perhaps other nutrients in small intestine.</a:t>
            </a:r>
          </a:p>
          <a:p>
            <a:pPr eaLnBrk="1" hangingPunct="1">
              <a:buFont typeface="Wingdings 2" pitchFamily="18" charset="2"/>
              <a:buNone/>
            </a:pPr>
            <a:endParaRPr lang="en-US" smtClean="0"/>
          </a:p>
          <a:p>
            <a:pPr eaLnBrk="1" hangingPunct="1"/>
            <a:r>
              <a:rPr lang="en-US" smtClean="0"/>
              <a:t>Inflammatory diarrhea:Inflammatory disease invoving the gastrointestinal tract.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301625" y="1527175"/>
            <a:ext cx="8504238" cy="4572000"/>
          </a:xfrm>
        </p:spPr>
        <p:txBody>
          <a:bodyPr/>
          <a:lstStyle/>
          <a:p>
            <a:pPr eaLnBrk="1" hangingPunct="1"/>
            <a:r>
              <a:rPr lang="en-US" smtClean="0">
                <a:latin typeface="Andalus" pitchFamily="18" charset="-78"/>
                <a:cs typeface="Andalus" pitchFamily="18" charset="-78"/>
              </a:rPr>
              <a:t>Osmotic Diarrhoea (mal-absorption)</a:t>
            </a:r>
          </a:p>
          <a:p>
            <a:pPr eaLnBrk="1" hangingPunct="1"/>
            <a:r>
              <a:rPr lang="en-US" smtClean="0">
                <a:latin typeface="Andalus" pitchFamily="18" charset="-78"/>
                <a:cs typeface="Andalus" pitchFamily="18" charset="-78"/>
              </a:rPr>
              <a:t>Secretory Diarrhoea</a:t>
            </a:r>
          </a:p>
          <a:p>
            <a:pPr eaLnBrk="1" hangingPunct="1"/>
            <a:r>
              <a:rPr lang="en-US" smtClean="0">
                <a:latin typeface="Andalus" pitchFamily="18" charset="-78"/>
                <a:cs typeface="Andalus" pitchFamily="18" charset="-78"/>
              </a:rPr>
              <a:t>Inflammatory Diarrhoea</a:t>
            </a:r>
          </a:p>
          <a:p>
            <a:pPr eaLnBrk="1" hangingPunct="1"/>
            <a:r>
              <a:rPr lang="en-US" smtClean="0">
                <a:latin typeface="Andalus" pitchFamily="18" charset="-78"/>
                <a:cs typeface="Andalus" pitchFamily="18" charset="-78"/>
              </a:rPr>
              <a:t>Steatorrhoea (fat mal-absorption)</a:t>
            </a:r>
          </a:p>
          <a:p>
            <a:pPr eaLnBrk="1" hangingPunct="1"/>
            <a:r>
              <a:rPr lang="en-US" smtClean="0">
                <a:latin typeface="Andalus" pitchFamily="18" charset="-78"/>
                <a:cs typeface="Andalus" pitchFamily="18" charset="-78"/>
              </a:rPr>
              <a:t>Dysmotility (IBS, Thyrotoxicosis)</a:t>
            </a:r>
          </a:p>
          <a:p>
            <a:pPr eaLnBrk="1" hangingPunct="1"/>
            <a:r>
              <a:rPr lang="en-US" smtClean="0">
                <a:latin typeface="Andalus" pitchFamily="18" charset="-78"/>
                <a:cs typeface="Andalus" pitchFamily="18" charset="-78"/>
              </a:rPr>
              <a:t>Factitious Diarrhoea (laxative abuse)</a:t>
            </a:r>
            <a:endParaRPr lang="en-GB" smtClean="0">
              <a:latin typeface="Andalus" pitchFamily="18" charset="-78"/>
              <a:cs typeface="Andalus" pitchFamily="18" charset="-78"/>
            </a:endParaRPr>
          </a:p>
        </p:txBody>
      </p:sp>
      <p:sp>
        <p:nvSpPr>
          <p:cNvPr id="2" name="Title 1"/>
          <p:cNvSpPr>
            <a:spLocks noGrp="1"/>
          </p:cNvSpPr>
          <p:nvPr>
            <p:ph type="title"/>
          </p:nvPr>
        </p:nvSpPr>
        <p:spPr/>
        <p:txBody>
          <a:bodyPr>
            <a:normAutofit/>
          </a:bodyPr>
          <a:lstStyle/>
          <a:p>
            <a:pPr eaLnBrk="1" hangingPunct="1"/>
            <a:r>
              <a:rPr lang="en-US" sz="3000" smtClean="0">
                <a:solidFill>
                  <a:srgbClr val="7B9899"/>
                </a:solidFill>
                <a:latin typeface="Andalus" pitchFamily="18" charset="-78"/>
                <a:cs typeface="Andalus" pitchFamily="18" charset="-78"/>
              </a:rPr>
              <a:t>Some Pathophysiologic Mechanisms of Diarrhoea</a:t>
            </a:r>
            <a:endParaRPr lang="en-GB" sz="3000"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1625" y="1527175"/>
            <a:ext cx="8504238" cy="4572000"/>
          </a:xfrm>
        </p:spPr>
        <p:txBody>
          <a:bodyPr>
            <a:normAutofit/>
          </a:bodyPr>
          <a:lstStyle/>
          <a:p>
            <a:pPr eaLnBrk="1" hangingPunct="1"/>
            <a:r>
              <a:rPr lang="en-US" sz="2500" dirty="0" smtClean="0">
                <a:latin typeface="Andalus" pitchFamily="18" charset="-78"/>
                <a:cs typeface="Andalus" pitchFamily="18" charset="-78"/>
              </a:rPr>
              <a:t>High luminal load of non-absorbed hypertonic substances</a:t>
            </a:r>
          </a:p>
          <a:p>
            <a:pPr eaLnBrk="1" hangingPunct="1"/>
            <a:endParaRPr lang="en-US" sz="2500" dirty="0" smtClean="0">
              <a:latin typeface="Andalus" pitchFamily="18" charset="-78"/>
              <a:cs typeface="Andalus" pitchFamily="18" charset="-78"/>
            </a:endParaRPr>
          </a:p>
          <a:p>
            <a:pPr eaLnBrk="1" hangingPunct="1"/>
            <a:r>
              <a:rPr lang="en-US" sz="2500" dirty="0" smtClean="0">
                <a:latin typeface="Andalus" pitchFamily="18" charset="-78"/>
                <a:cs typeface="Andalus" pitchFamily="18" charset="-78"/>
              </a:rPr>
              <a:t>Non-absorbable substances, generalized </a:t>
            </a:r>
            <a:r>
              <a:rPr lang="en-US" sz="2500" dirty="0" err="1" smtClean="0">
                <a:latin typeface="Andalus" pitchFamily="18" charset="-78"/>
                <a:cs typeface="Andalus" pitchFamily="18" charset="-78"/>
              </a:rPr>
              <a:t>malabsorption</a:t>
            </a:r>
            <a:r>
              <a:rPr lang="en-US" sz="2500" dirty="0" smtClean="0">
                <a:latin typeface="Andalus" pitchFamily="18" charset="-78"/>
                <a:cs typeface="Andalus" pitchFamily="18" charset="-78"/>
              </a:rPr>
              <a:t> or specific deficiency</a:t>
            </a:r>
          </a:p>
          <a:p>
            <a:pPr eaLnBrk="1" hangingPunct="1"/>
            <a:endParaRPr lang="en-US" sz="2500" dirty="0" smtClean="0">
              <a:latin typeface="Andalus" pitchFamily="18" charset="-78"/>
              <a:cs typeface="Andalus" pitchFamily="18" charset="-78"/>
            </a:endParaRPr>
          </a:p>
          <a:p>
            <a:pPr eaLnBrk="1" hangingPunct="1"/>
            <a:r>
              <a:rPr lang="en-US" sz="2500" dirty="0" smtClean="0">
                <a:latin typeface="Andalus" pitchFamily="18" charset="-78"/>
                <a:cs typeface="Andalus" pitchFamily="18" charset="-78"/>
              </a:rPr>
              <a:t>Subsides with fasting</a:t>
            </a:r>
          </a:p>
          <a:p>
            <a:pPr eaLnBrk="1" hangingPunct="1"/>
            <a:endParaRPr lang="en-US" sz="2500" dirty="0" smtClean="0">
              <a:latin typeface="Andalus" pitchFamily="18" charset="-78"/>
              <a:cs typeface="Andalus" pitchFamily="18" charset="-78"/>
            </a:endParaRPr>
          </a:p>
          <a:p>
            <a:pPr eaLnBrk="1" hangingPunct="1"/>
            <a:r>
              <a:rPr lang="en-US" sz="2500" dirty="0" smtClean="0">
                <a:latin typeface="Andalus" pitchFamily="18" charset="-78"/>
                <a:cs typeface="Andalus" pitchFamily="18" charset="-78"/>
              </a:rPr>
              <a:t>Stool </a:t>
            </a:r>
            <a:r>
              <a:rPr lang="en-US" sz="2500" dirty="0" err="1" smtClean="0">
                <a:latin typeface="Andalus" pitchFamily="18" charset="-78"/>
                <a:cs typeface="Andalus" pitchFamily="18" charset="-78"/>
              </a:rPr>
              <a:t>osmolar</a:t>
            </a:r>
            <a:r>
              <a:rPr lang="en-US" sz="2500" dirty="0" smtClean="0">
                <a:latin typeface="Andalus" pitchFamily="18" charset="-78"/>
                <a:cs typeface="Andalus" pitchFamily="18" charset="-78"/>
              </a:rPr>
              <a:t> gap is abnormally elevated </a:t>
            </a:r>
            <a:r>
              <a:rPr lang="en-US" sz="2500" dirty="0" smtClean="0">
                <a:solidFill>
                  <a:srgbClr val="FF0000"/>
                </a:solidFill>
                <a:latin typeface="Andalus" pitchFamily="18" charset="-78"/>
                <a:cs typeface="Andalus" pitchFamily="18" charset="-78"/>
              </a:rPr>
              <a:t>&gt;125 </a:t>
            </a:r>
            <a:r>
              <a:rPr lang="en-US" sz="2500" dirty="0" err="1" smtClean="0">
                <a:solidFill>
                  <a:srgbClr val="FF0000"/>
                </a:solidFill>
                <a:latin typeface="Andalus" pitchFamily="18" charset="-78"/>
                <a:cs typeface="Andalus" pitchFamily="18" charset="-78"/>
              </a:rPr>
              <a:t>mOsm</a:t>
            </a:r>
            <a:r>
              <a:rPr lang="en-US" sz="2500" dirty="0" smtClean="0">
                <a:solidFill>
                  <a:srgbClr val="FF0000"/>
                </a:solidFill>
                <a:latin typeface="Andalus" pitchFamily="18" charset="-78"/>
                <a:cs typeface="Andalus" pitchFamily="18" charset="-78"/>
              </a:rPr>
              <a:t>/kg</a:t>
            </a:r>
          </a:p>
          <a:p>
            <a:pPr eaLnBrk="1" hangingPunct="1"/>
            <a:endParaRPr lang="en-US" sz="2500" dirty="0" smtClean="0">
              <a:latin typeface="Andalus" pitchFamily="18" charset="-78"/>
              <a:cs typeface="Andalus" pitchFamily="18" charset="-78"/>
            </a:endParaRPr>
          </a:p>
          <a:p>
            <a:pPr eaLnBrk="1" hangingPunct="1">
              <a:buFont typeface="Wingdings 2" pitchFamily="18" charset="2"/>
              <a:buNone/>
            </a:pPr>
            <a:r>
              <a:rPr lang="en-US" sz="2500" dirty="0" smtClean="0">
                <a:latin typeface="Andalus" pitchFamily="18" charset="-78"/>
                <a:cs typeface="Andalus" pitchFamily="18" charset="-78"/>
              </a:rPr>
              <a:t>                         </a:t>
            </a:r>
            <a:r>
              <a:rPr lang="en-US" sz="2500" dirty="0" smtClean="0">
                <a:solidFill>
                  <a:srgbClr val="FF0000"/>
                </a:solidFill>
                <a:latin typeface="Andalus" pitchFamily="18" charset="-78"/>
                <a:cs typeface="Andalus" pitchFamily="18" charset="-78"/>
              </a:rPr>
              <a:t>Stool osmotic gap= 290-2(Na</a:t>
            </a:r>
            <a:r>
              <a:rPr lang="en-US" sz="2500" baseline="30000" dirty="0" smtClean="0">
                <a:solidFill>
                  <a:srgbClr val="FF0000"/>
                </a:solidFill>
                <a:latin typeface="Andalus" pitchFamily="18" charset="-78"/>
                <a:cs typeface="Andalus" pitchFamily="18" charset="-78"/>
              </a:rPr>
              <a:t>+</a:t>
            </a:r>
            <a:r>
              <a:rPr lang="en-US" sz="2500" dirty="0" smtClean="0">
                <a:solidFill>
                  <a:srgbClr val="FF0000"/>
                </a:solidFill>
                <a:latin typeface="Andalus" pitchFamily="18" charset="-78"/>
                <a:cs typeface="Andalus" pitchFamily="18" charset="-78"/>
              </a:rPr>
              <a:t> + K</a:t>
            </a:r>
            <a:r>
              <a:rPr lang="en-US" sz="2500" baseline="30000" dirty="0" smtClean="0">
                <a:solidFill>
                  <a:srgbClr val="FF0000"/>
                </a:solidFill>
                <a:latin typeface="Andalus" pitchFamily="18" charset="-78"/>
                <a:cs typeface="Andalus" pitchFamily="18" charset="-78"/>
              </a:rPr>
              <a:t>+</a:t>
            </a:r>
            <a:r>
              <a:rPr lang="en-US" sz="2500" dirty="0" smtClean="0">
                <a:solidFill>
                  <a:srgbClr val="FF0000"/>
                </a:solidFill>
                <a:latin typeface="Andalus" pitchFamily="18" charset="-78"/>
                <a:cs typeface="Andalus" pitchFamily="18" charset="-78"/>
              </a:rPr>
              <a:t>)</a:t>
            </a:r>
          </a:p>
          <a:p>
            <a:pPr eaLnBrk="1" hangingPunct="1">
              <a:buFont typeface="Wingdings 2" pitchFamily="18" charset="2"/>
              <a:buNone/>
            </a:pPr>
            <a:endParaRPr lang="en-US" sz="2500" dirty="0" smtClean="0">
              <a:latin typeface="Andalus" pitchFamily="18" charset="-78"/>
              <a:cs typeface="Andalus" pitchFamily="18" charset="-78"/>
            </a:endParaRPr>
          </a:p>
        </p:txBody>
      </p:sp>
      <p:sp>
        <p:nvSpPr>
          <p:cNvPr id="22531" name="Title 2"/>
          <p:cNvSpPr>
            <a:spLocks noGrp="1"/>
          </p:cNvSpPr>
          <p:nvPr>
            <p:ph type="title"/>
          </p:nvPr>
        </p:nvSpPr>
        <p:spPr/>
        <p:txBody>
          <a:bodyPr/>
          <a:lstStyle/>
          <a:p>
            <a:pPr eaLnBrk="1" hangingPunct="1"/>
            <a:r>
              <a:rPr lang="en-US" smtClean="0">
                <a:solidFill>
                  <a:srgbClr val="7B9899"/>
                </a:solidFill>
                <a:latin typeface="Andalus" pitchFamily="18" charset="-78"/>
                <a:cs typeface="Andalus" pitchFamily="18" charset="-78"/>
              </a:rPr>
              <a:t>Osmotic Diarrhoea</a:t>
            </a:r>
            <a:endParaRPr lang="en-GB" smtClean="0">
              <a:solidFill>
                <a:srgbClr val="7B9899"/>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8979</TotalTime>
  <Words>3335</Words>
  <Application>Microsoft Office PowerPoint</Application>
  <PresentationFormat>On-screen Show (4:3)</PresentationFormat>
  <Paragraphs>472</Paragraphs>
  <Slides>64</Slides>
  <Notes>64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Andalus</vt:lpstr>
      <vt:lpstr>Arial</vt:lpstr>
      <vt:lpstr>Calibri</vt:lpstr>
      <vt:lpstr>Georgia</vt:lpstr>
      <vt:lpstr>Wingdings</vt:lpstr>
      <vt:lpstr>Wingdings 2</vt:lpstr>
      <vt:lpstr>Office Theme</vt:lpstr>
      <vt:lpstr>Civic</vt:lpstr>
      <vt:lpstr>CHRONIC DIARRHOEA</vt:lpstr>
      <vt:lpstr>OUTLINE</vt:lpstr>
      <vt:lpstr>Definition</vt:lpstr>
      <vt:lpstr>CLINICAL CLASSIFICATION</vt:lpstr>
      <vt:lpstr>PowerPoint Presentation</vt:lpstr>
      <vt:lpstr>PowerPoint Presentation</vt:lpstr>
      <vt:lpstr>PowerPoint Presentation</vt:lpstr>
      <vt:lpstr>Some Pathophysiologic Mechanisms of Diarrhoea</vt:lpstr>
      <vt:lpstr>Osmotic Diarrhoea</vt:lpstr>
      <vt:lpstr>Causes of Osmotic Diarrhea</vt:lpstr>
      <vt:lpstr>Secretory diarrhoea</vt:lpstr>
      <vt:lpstr>Causes of Secretory Diarrhea</vt:lpstr>
      <vt:lpstr>PowerPoint Presentation</vt:lpstr>
      <vt:lpstr>Steatorrhoea</vt:lpstr>
      <vt:lpstr>Causes of Steatorrhoea</vt:lpstr>
      <vt:lpstr>Inflammatory diarrhoea</vt:lpstr>
      <vt:lpstr>Causes of Inflammatory diarrhea</vt:lpstr>
      <vt:lpstr>Altered motility</vt:lpstr>
      <vt:lpstr>Chronic Diarrhoea in the tropics</vt:lpstr>
      <vt:lpstr>Causes of Chronic Diarrhoea in HIV/AIDS</vt:lpstr>
      <vt:lpstr>Neuroendocrine tumours causing chronic diarrhoea</vt:lpstr>
      <vt:lpstr>Systemic disaeses causing chronic diarrhoea</vt:lpstr>
      <vt:lpstr>Difficult to diagnose chronic diarrhoea</vt:lpstr>
      <vt:lpstr>HISTORY</vt:lpstr>
      <vt:lpstr>PowerPoint Presentation</vt:lpstr>
      <vt:lpstr>PowerPoint Presentation</vt:lpstr>
      <vt:lpstr>PowerPoint Presentation</vt:lpstr>
      <vt:lpstr>PowerPoint Presentation</vt:lpstr>
      <vt:lpstr>PowerPoint Presentation</vt:lpstr>
      <vt:lpstr>PHYSICAL EXAMINATION</vt:lpstr>
      <vt:lpstr>PowerPoint Presentation</vt:lpstr>
      <vt:lpstr>PowerPoint Presentation</vt:lpstr>
      <vt:lpstr>PowerPoint Presentation</vt:lpstr>
      <vt:lpstr>Investigation of Chronic diarrhoea</vt:lpstr>
      <vt:lpstr>Routine laboratory tests</vt:lpstr>
      <vt:lpstr>Stool analysis</vt:lpstr>
      <vt:lpstr>PowerPoint Presentation</vt:lpstr>
      <vt:lpstr>PowerPoint Presentation</vt:lpstr>
      <vt:lpstr>PowerPoint Presentation</vt:lpstr>
      <vt:lpstr>PowerPoint Presentation</vt:lpstr>
      <vt:lpstr>Further evaluation of patients with chronic secretory diarrhea</vt:lpstr>
      <vt:lpstr>PowerPoint Presentation</vt:lpstr>
      <vt:lpstr>PowerPoint Presentation</vt:lpstr>
      <vt:lpstr>PowerPoint Presentation</vt:lpstr>
      <vt:lpstr>PowerPoint Presentation</vt:lpstr>
      <vt:lpstr>Further evaluation of patients with chronic osmotic diarrhea</vt:lpstr>
      <vt:lpstr>PowerPoint Presentation</vt:lpstr>
      <vt:lpstr>Further evaluation of chronic inflammatory diarrhea </vt:lpstr>
      <vt:lpstr>PowerPoint Presentation</vt:lpstr>
      <vt:lpstr>Evaluation of chronic Steatorrhoea</vt:lpstr>
      <vt:lpstr>PowerPoint Presentation</vt:lpstr>
      <vt:lpstr>PowerPoint Presentation</vt:lpstr>
      <vt:lpstr>Factitious diarrhea</vt:lpstr>
      <vt:lpstr>PowerPoint Presentation</vt:lpstr>
      <vt:lpstr>Evaluation of suspected laxative abuse</vt:lpstr>
      <vt:lpstr>IDIOPATHIC SECRETORY DIARRHEA</vt:lpstr>
      <vt:lpstr>Empirical therapy for chronic diarrhea </vt:lpstr>
      <vt:lpstr>PowerPoint Presentation</vt:lpstr>
      <vt:lpstr>PowerPoint Presentation</vt:lpstr>
      <vt:lpstr>SUMMARY</vt:lpstr>
      <vt:lpstr>SUMMARY</vt:lpstr>
      <vt:lpstr>SUMMARY</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DIARRHOEA</dc:title>
  <dc:creator>ogun</dc:creator>
  <cp:lastModifiedBy>Famade Gbenga</cp:lastModifiedBy>
  <cp:revision>43</cp:revision>
  <dcterms:created xsi:type="dcterms:W3CDTF">2015-12-08T20:15:42Z</dcterms:created>
  <dcterms:modified xsi:type="dcterms:W3CDTF">2017-08-19T10:25:07Z</dcterms:modified>
</cp:coreProperties>
</file>