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67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6" r:id="rId28"/>
    <p:sldId id="287" r:id="rId29"/>
    <p:sldId id="289" r:id="rId30"/>
    <p:sldId id="288" r:id="rId31"/>
    <p:sldId id="295" r:id="rId32"/>
    <p:sldId id="290" r:id="rId33"/>
    <p:sldId id="291" r:id="rId34"/>
    <p:sldId id="292" r:id="rId35"/>
    <p:sldId id="293" r:id="rId36"/>
    <p:sldId id="294" r:id="rId37"/>
    <p:sldId id="296" r:id="rId38"/>
    <p:sldId id="297" r:id="rId39"/>
    <p:sldId id="299" r:id="rId40"/>
    <p:sldId id="300" r:id="rId41"/>
    <p:sldId id="301" r:id="rId42"/>
    <p:sldId id="302" r:id="rId43"/>
    <p:sldId id="304" r:id="rId44"/>
    <p:sldId id="307" r:id="rId45"/>
    <p:sldId id="309" r:id="rId46"/>
    <p:sldId id="312" r:id="rId47"/>
    <p:sldId id="313" r:id="rId48"/>
    <p:sldId id="315" r:id="rId49"/>
    <p:sldId id="319" r:id="rId50"/>
    <p:sldId id="322" r:id="rId51"/>
    <p:sldId id="321" r:id="rId52"/>
    <p:sldId id="324" r:id="rId53"/>
    <p:sldId id="325" r:id="rId54"/>
    <p:sldId id="327" r:id="rId55"/>
    <p:sldId id="326" r:id="rId56"/>
    <p:sldId id="338" r:id="rId57"/>
    <p:sldId id="33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6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5CE86-6704-4E56-B041-8D91D0C964A0}" type="datetimeFigureOut">
              <a:rPr lang="en-GB" smtClean="0"/>
              <a:pPr/>
              <a:t>20/02/17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3481A-97DC-42B4-B81C-4F5A14F2F10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Seminar 4 by Abdullah Alkhayyat, Hussain Ali, Ali Al-baqshi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ar-SA"/>
              <a:t>31/10/06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D.O.R. 1/11/06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A1A5C-EA6F-4ABD-A521-3B316B640CE5}" type="slidenum">
              <a:rPr lang="ar-SA"/>
              <a:pPr/>
              <a:t>18</a:t>
            </a:fld>
            <a:endParaRPr lang="en-GB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Seminar 4 by Abdullah Alkhayyat, Hussain Ali, Ali Al-baqshi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ar-SA"/>
              <a:t>31/10/06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D.O.R. 1/11/06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CB823-5365-4334-953A-A63AF51561F3}" type="slidenum">
              <a:rPr lang="ar-SA"/>
              <a:pPr/>
              <a:t>25</a:t>
            </a:fld>
            <a:endParaRPr lang="en-GB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Seminar 4 by Abdullah Alkhayyat, Hussain Ali, Ali Al-baqshi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ar-SA"/>
              <a:t>31/10/06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D.O.R. 1/11/06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F6461-BCFC-498F-99FF-44992B4D1CE6}" type="slidenum">
              <a:rPr lang="ar-SA"/>
              <a:pPr/>
              <a:t>43</a:t>
            </a:fld>
            <a:endParaRPr lang="en-GB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Seminar 4 by Abdullah Alkhayyat, Hussain Ali, Ali Al-baqshi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ar-SA"/>
              <a:t>31/10/06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D.O.R. 1/11/06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B59B82-FE9F-4883-A23B-0F5F2CABDA51}" type="slidenum">
              <a:rPr lang="ar-SA"/>
              <a:pPr/>
              <a:t>45</a:t>
            </a:fld>
            <a:endParaRPr lang="en-GB"/>
          </a:p>
        </p:txBody>
      </p:sp>
      <p:sp>
        <p:nvSpPr>
          <p:cNvPr id="2334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365"/>
            <a:ext cx="5486400" cy="411544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Seminar 4 by Abdullah Alkhayyat, Hussain Ali, Ali Al-baqshi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ar-SA"/>
              <a:t>31/10/06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D.O.R. 1/11/06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7FC31-05DE-4911-968F-D63B772B47D4}" type="slidenum">
              <a:rPr lang="ar-SA"/>
              <a:pPr/>
              <a:t>48</a:t>
            </a:fld>
            <a:endParaRPr lang="en-GB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Seminar 4 by Abdullah Alkhayyat, Hussain Ali, Ali Al-baqshi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ar-SA"/>
              <a:t>31/10/06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D.O.R. 1/11/06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00739A-CB4A-4E1C-96EA-DBF71621B92D}" type="slidenum">
              <a:rPr lang="ar-SA"/>
              <a:pPr/>
              <a:t>49</a:t>
            </a:fld>
            <a:endParaRPr lang="en-GB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Seminar 4 by Abdullah Alkhayyat, Hussain Ali, Ali Al-baqshi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ar-SA"/>
              <a:t>31/10/06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D.O.R. 1/11/06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DAE5E5-C5CE-4260-829B-2C385066EE3A}" type="slidenum">
              <a:rPr lang="ar-SA"/>
              <a:pPr/>
              <a:t>50</a:t>
            </a:fld>
            <a:endParaRPr lang="en-GB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Seminar 4 by Abdullah Alkhayyat, Hussain Ali, Ali Al-baqshi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ar-SA"/>
              <a:t>31/10/06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D.O.R. 1/11/06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EEB9E2-2B13-4CFC-8EF1-3B6FD231D0FF}" type="slidenum">
              <a:rPr lang="ar-SA"/>
              <a:pPr/>
              <a:t>51</a:t>
            </a:fld>
            <a:endParaRPr lang="en-GB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987F-9546-4F52-8B9F-35F56832C7AE}" type="datetimeFigureOut">
              <a:rPr lang="en-GB" smtClean="0"/>
              <a:pPr/>
              <a:t>20/02/17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79A0E4-42F4-4F8D-A6FA-3E6BA4A64D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987F-9546-4F52-8B9F-35F56832C7AE}" type="datetimeFigureOut">
              <a:rPr lang="en-GB" smtClean="0"/>
              <a:pPr/>
              <a:t>20/02/17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A0E4-42F4-4F8D-A6FA-3E6BA4A64DD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E79A0E4-42F4-4F8D-A6FA-3E6BA4A64D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987F-9546-4F52-8B9F-35F56832C7AE}" type="datetimeFigureOut">
              <a:rPr lang="en-GB" smtClean="0"/>
              <a:pPr/>
              <a:t>20/02/17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61A7E03-BA5A-4E44-B8A6-3D1E17A4E0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049043-09BC-4BF2-85B8-42B30B07F1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987F-9546-4F52-8B9F-35F56832C7AE}" type="datetimeFigureOut">
              <a:rPr lang="en-GB" smtClean="0"/>
              <a:pPr/>
              <a:t>20/02/17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E79A0E4-42F4-4F8D-A6FA-3E6BA4A64D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987F-9546-4F52-8B9F-35F56832C7AE}" type="datetimeFigureOut">
              <a:rPr lang="en-GB" smtClean="0"/>
              <a:pPr/>
              <a:t>20/02/17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79A0E4-42F4-4F8D-A6FA-3E6BA4A64D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B9D987F-9546-4F52-8B9F-35F56832C7AE}" type="datetimeFigureOut">
              <a:rPr lang="en-GB" smtClean="0"/>
              <a:pPr/>
              <a:t>20/02/17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A0E4-42F4-4F8D-A6FA-3E6BA4A64D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987F-9546-4F52-8B9F-35F56832C7AE}" type="datetimeFigureOut">
              <a:rPr lang="en-GB" smtClean="0"/>
              <a:pPr/>
              <a:t>20/02/17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E79A0E4-42F4-4F8D-A6FA-3E6BA4A64D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987F-9546-4F52-8B9F-35F56832C7AE}" type="datetimeFigureOut">
              <a:rPr lang="en-GB" smtClean="0"/>
              <a:pPr/>
              <a:t>20/02/17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E79A0E4-42F4-4F8D-A6FA-3E6BA4A64DD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987F-9546-4F52-8B9F-35F56832C7AE}" type="datetimeFigureOut">
              <a:rPr lang="en-GB" smtClean="0"/>
              <a:pPr/>
              <a:t>20/02/17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E79A0E4-42F4-4F8D-A6FA-3E6BA4A64DD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79A0E4-42F4-4F8D-A6FA-3E6BA4A64D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987F-9546-4F52-8B9F-35F56832C7AE}" type="datetimeFigureOut">
              <a:rPr lang="en-GB" smtClean="0"/>
              <a:pPr/>
              <a:t>20/02/17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E79A0E4-42F4-4F8D-A6FA-3E6BA4A64D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B9D987F-9546-4F52-8B9F-35F56832C7AE}" type="datetimeFigureOut">
              <a:rPr lang="en-GB" smtClean="0"/>
              <a:pPr/>
              <a:t>20/02/17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B9D987F-9546-4F52-8B9F-35F56832C7AE}" type="datetimeFigureOut">
              <a:rPr lang="en-GB" smtClean="0"/>
              <a:pPr/>
              <a:t>20/02/17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79A0E4-42F4-4F8D-A6FA-3E6BA4A64D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ideo" Target="NUL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DR. A. A. ADENIYI</a:t>
            </a:r>
          </a:p>
          <a:p>
            <a:r>
              <a:rPr lang="en-GB" sz="2800" dirty="0" smtClean="0"/>
              <a:t>MBBS(Benin</a:t>
            </a:r>
            <a:r>
              <a:rPr lang="en-GB" sz="2800" dirty="0" smtClean="0"/>
              <a:t>),</a:t>
            </a:r>
            <a:r>
              <a:rPr lang="en-GB" sz="2800" dirty="0" smtClean="0"/>
              <a:t>FWACS;</a:t>
            </a:r>
          </a:p>
          <a:p>
            <a:r>
              <a:rPr lang="en-GB" sz="2800" dirty="0" smtClean="0"/>
              <a:t>FMCOG;MSH(Ib.)</a:t>
            </a:r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ENDOSCOPY IN </a:t>
            </a:r>
            <a:r>
              <a:rPr lang="en-GB" dirty="0" smtClean="0"/>
              <a:t>OBSTETRICS </a:t>
            </a:r>
            <a:r>
              <a:rPr lang="en-GB" dirty="0" smtClean="0"/>
              <a:t>AND GYNAECOLOGY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Insufflator and light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charset="0"/>
              </a:rPr>
              <a:t>It introduces gas into the abdominal cavity through the Verres needle.</a:t>
            </a:r>
          </a:p>
          <a:p>
            <a:pPr lvl="1">
              <a:lnSpc>
                <a:spcPct val="80000"/>
              </a:lnSpc>
            </a:pPr>
            <a:endParaRPr lang="en-US" sz="3200" dirty="0" smtClean="0">
              <a:latin typeface="Arial" charset="0"/>
            </a:endParaRP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charset="0"/>
              </a:rPr>
              <a:t>It also help in maintains constant intra-abdominal pressure during the procedure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charset="0"/>
              </a:rPr>
              <a:t>The common gas used in laparoscopy is </a:t>
            </a:r>
            <a:r>
              <a:rPr lang="en-US" sz="3200" dirty="0" smtClean="0">
                <a:latin typeface="Arial" charset="0"/>
              </a:rPr>
              <a:t>carbon dioxide</a:t>
            </a:r>
            <a:endParaRPr lang="en-US" sz="3200" dirty="0" smtClean="0">
              <a:latin typeface="Arial" charset="0"/>
            </a:endParaRP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Arial" charset="0"/>
              </a:rPr>
              <a:t>The light source provides illumination of the peritoneal cavity.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endParaRPr lang="en-US" sz="3200" dirty="0" smtClean="0">
              <a:latin typeface="Arial" charset="0"/>
            </a:endParaRPr>
          </a:p>
          <a:p>
            <a:pPr lvl="1">
              <a:lnSpc>
                <a:spcPct val="80000"/>
              </a:lnSpc>
              <a:buNone/>
            </a:pPr>
            <a:endParaRPr lang="en-US" sz="3200" dirty="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Insufflator</a:t>
            </a:r>
            <a:endParaRPr lang="en-GB" dirty="0"/>
          </a:p>
        </p:txBody>
      </p:sp>
      <p:pic>
        <p:nvPicPr>
          <p:cNvPr id="4" name="Picture 4" descr="npo00006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3672408" cy="34563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5" name="Picture 4" descr="npo00007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412776"/>
            <a:ext cx="4176464" cy="34563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Trocars</a:t>
            </a:r>
            <a:r>
              <a:rPr lang="en-GB" dirty="0" smtClean="0"/>
              <a:t> and </a:t>
            </a:r>
            <a:r>
              <a:rPr lang="en-GB" dirty="0" err="1" smtClean="0"/>
              <a:t>cannulae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It create access into the peritoneal cavity through which other instruments can be introduced (laparoscope, scissors)</a:t>
            </a:r>
          </a:p>
          <a:p>
            <a:r>
              <a:rPr lang="en-GB" dirty="0" smtClean="0"/>
              <a:t>It comes in different sizes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Trocars</a:t>
            </a:r>
            <a:r>
              <a:rPr lang="en-GB" dirty="0" smtClean="0"/>
              <a:t> and </a:t>
            </a:r>
            <a:r>
              <a:rPr lang="en-GB" dirty="0" err="1" smtClean="0"/>
              <a:t>cannulae</a:t>
            </a:r>
            <a:endParaRPr lang="en-GB" dirty="0"/>
          </a:p>
        </p:txBody>
      </p:sp>
      <p:pic>
        <p:nvPicPr>
          <p:cNvPr id="4" name="Picture 4" descr="npo000068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2376264" cy="26642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5" name="Picture 17" descr="npo00006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905672"/>
            <a:ext cx="2448272" cy="2952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6" name="Picture 8" descr="image0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1412776"/>
            <a:ext cx="5616624" cy="54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Ancillary instruments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Forceps and scissors</a:t>
            </a:r>
            <a:endParaRPr lang="en-GB" dirty="0"/>
          </a:p>
        </p:txBody>
      </p:sp>
      <p:pic>
        <p:nvPicPr>
          <p:cNvPr id="4" name="Picture 4" descr="npo00007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92896"/>
            <a:ext cx="3672408" cy="39604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5" name="Picture 5" descr="npo00007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564904"/>
            <a:ext cx="4104456" cy="38164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229600" cy="61595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AU" sz="4000" dirty="0" smtClean="0"/>
              <a:t>Indications for Laparoscopy</a:t>
            </a:r>
            <a:endParaRPr lang="en-US" sz="400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750" y="1052513"/>
            <a:ext cx="8229600" cy="58054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AU" sz="3000" dirty="0" smtClean="0"/>
              <a:t>Diagnostic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800" dirty="0" smtClean="0"/>
          </a:p>
          <a:p>
            <a:pPr lvl="1" eaLnBrk="1" hangingPunct="1">
              <a:lnSpc>
                <a:spcPct val="80000"/>
              </a:lnSpc>
              <a:buFont typeface="Tahoma" pitchFamily="34" charset="0"/>
              <a:buChar char="–"/>
              <a:defRPr/>
            </a:pPr>
            <a:r>
              <a:rPr lang="en-AU" sz="2400" dirty="0" smtClean="0"/>
              <a:t>For pelvic pain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AU" sz="2200" dirty="0" smtClean="0"/>
              <a:t>Endometriosis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AU" sz="2200" dirty="0" smtClean="0"/>
              <a:t>PID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AU" sz="2200" dirty="0" smtClean="0"/>
              <a:t>Adhesions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AU" sz="2200" dirty="0" smtClean="0"/>
              <a:t>Pelvic congestion etc.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en-AU" sz="2000" dirty="0" smtClean="0"/>
          </a:p>
          <a:p>
            <a:pPr lvl="1" eaLnBrk="1" hangingPunct="1">
              <a:lnSpc>
                <a:spcPct val="80000"/>
              </a:lnSpc>
              <a:buFont typeface="Tahoma" pitchFamily="34" charset="0"/>
              <a:buChar char="–"/>
              <a:defRPr/>
            </a:pPr>
            <a:r>
              <a:rPr lang="en-AU" sz="2400" dirty="0" smtClean="0"/>
              <a:t>Infertility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AU" sz="2200" dirty="0" smtClean="0"/>
              <a:t>With tubal </a:t>
            </a:r>
            <a:r>
              <a:rPr lang="en-AU" sz="2200" dirty="0" err="1" smtClean="0"/>
              <a:t>insufflation</a:t>
            </a:r>
            <a:endParaRPr lang="en-AU" sz="2200" dirty="0" smtClean="0"/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en-AU" sz="2200" dirty="0" smtClean="0"/>
          </a:p>
          <a:p>
            <a:pPr lvl="1" eaLnBrk="1" hangingPunct="1">
              <a:lnSpc>
                <a:spcPct val="80000"/>
              </a:lnSpc>
              <a:buFont typeface="Tahoma" pitchFamily="34" charset="0"/>
              <a:buChar char="–"/>
              <a:defRPr/>
            </a:pPr>
            <a:r>
              <a:rPr lang="en-AU" sz="2400" dirty="0" smtClean="0"/>
              <a:t>Pelvic Mass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AU" sz="2200" dirty="0" smtClean="0"/>
              <a:t>Uterine eg Fibroids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AU" sz="2200" dirty="0" smtClean="0"/>
              <a:t>Ovarian – benign or malignant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AU" sz="2200" dirty="0" smtClean="0"/>
              <a:t>Ectopic pregnancy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AU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Ovarian cyst</a:t>
            </a:r>
            <a:endParaRPr lang="en-GB" dirty="0"/>
          </a:p>
        </p:txBody>
      </p:sp>
      <p:pic>
        <p:nvPicPr>
          <p:cNvPr id="4" name="Picture 6" descr="npo00006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325019" y="2894012"/>
            <a:ext cx="2457450" cy="1838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Pelvic adhesions</a:t>
            </a:r>
            <a:endParaRPr lang="en-GB" dirty="0"/>
          </a:p>
        </p:txBody>
      </p:sp>
      <p:pic>
        <p:nvPicPr>
          <p:cNvPr id="4" name="Picture 10" descr="npo00007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286919" y="2865437"/>
            <a:ext cx="2533650" cy="1895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2209800" y="685800"/>
            <a:ext cx="510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/>
              <a:t>Ectopic pregnancy</a:t>
            </a:r>
          </a:p>
        </p:txBody>
      </p:sp>
      <p:pic>
        <p:nvPicPr>
          <p:cNvPr id="103432" name="Picture 8" descr="Scan0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71600"/>
            <a:ext cx="7600950" cy="49704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229600" cy="61595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AU" sz="4000" dirty="0" smtClean="0"/>
              <a:t>Indications for Laparoscopy </a:t>
            </a:r>
            <a:endParaRPr lang="en-US" sz="400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750" y="1052513"/>
            <a:ext cx="8229600" cy="5805487"/>
          </a:xfrm>
        </p:spPr>
        <p:txBody>
          <a:bodyPr>
            <a:normAutofit lnSpcReduction="10000"/>
          </a:bodyPr>
          <a:lstStyle/>
          <a:p>
            <a:pPr lvl="2" eaLnBrk="1" hangingPunct="1">
              <a:lnSpc>
                <a:spcPct val="80000"/>
              </a:lnSpc>
              <a:defRPr/>
            </a:pPr>
            <a:endParaRPr lang="en-AU" sz="1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AU" sz="2800" b="1" dirty="0" smtClean="0"/>
              <a:t>Therapeutic Intervention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800" dirty="0" smtClean="0"/>
          </a:p>
          <a:p>
            <a:pPr lvl="1" eaLnBrk="1" hangingPunct="1">
              <a:lnSpc>
                <a:spcPct val="80000"/>
              </a:lnSpc>
              <a:buFont typeface="Tahoma" pitchFamily="34" charset="0"/>
              <a:buChar char="–"/>
              <a:defRPr/>
            </a:pPr>
            <a:r>
              <a:rPr lang="en-AU" sz="2400" dirty="0" smtClean="0"/>
              <a:t>Assisted conception </a:t>
            </a:r>
            <a:r>
              <a:rPr lang="en-AU" sz="2400" dirty="0"/>
              <a:t>:</a:t>
            </a:r>
            <a:r>
              <a:rPr lang="en-AU" sz="2400" dirty="0" smtClean="0"/>
              <a:t>ovum pick ups(now mostly performed with TVS), GIFT.</a:t>
            </a:r>
          </a:p>
          <a:p>
            <a:pPr lvl="1" eaLnBrk="1" hangingPunct="1">
              <a:lnSpc>
                <a:spcPct val="80000"/>
              </a:lnSpc>
              <a:buFont typeface="Tahoma" pitchFamily="34" charset="0"/>
              <a:buNone/>
              <a:defRPr/>
            </a:pPr>
            <a:endParaRPr lang="en-AU" sz="2400" dirty="0" smtClean="0"/>
          </a:p>
          <a:p>
            <a:pPr lvl="1" eaLnBrk="1" hangingPunct="1">
              <a:lnSpc>
                <a:spcPct val="80000"/>
              </a:lnSpc>
              <a:buFont typeface="Tahoma" pitchFamily="34" charset="0"/>
              <a:buChar char="–"/>
              <a:defRPr/>
            </a:pPr>
            <a:r>
              <a:rPr lang="en-AU" sz="2400" dirty="0" smtClean="0"/>
              <a:t>Diathermy to endometriosis</a:t>
            </a:r>
          </a:p>
          <a:p>
            <a:pPr lvl="1" eaLnBrk="1" hangingPunct="1">
              <a:lnSpc>
                <a:spcPct val="80000"/>
              </a:lnSpc>
              <a:buFont typeface="Tahoma" pitchFamily="34" charset="0"/>
              <a:buNone/>
              <a:defRPr/>
            </a:pPr>
            <a:endParaRPr lang="en-AU" sz="2400" dirty="0" smtClean="0"/>
          </a:p>
          <a:p>
            <a:pPr lvl="1" eaLnBrk="1" hangingPunct="1">
              <a:lnSpc>
                <a:spcPct val="80000"/>
              </a:lnSpc>
              <a:buFont typeface="Tahoma" pitchFamily="34" charset="0"/>
              <a:buChar char="–"/>
              <a:defRPr/>
            </a:pPr>
            <a:r>
              <a:rPr lang="en-AU" sz="2400" dirty="0" smtClean="0"/>
              <a:t>Sterilisation (Clips, Loops or Diathermy)</a:t>
            </a:r>
          </a:p>
          <a:p>
            <a:pPr lvl="1" eaLnBrk="1" hangingPunct="1">
              <a:lnSpc>
                <a:spcPct val="80000"/>
              </a:lnSpc>
              <a:buFont typeface="Tahoma" pitchFamily="34" charset="0"/>
              <a:buNone/>
              <a:defRPr/>
            </a:pPr>
            <a:endParaRPr lang="en-AU" sz="2400" dirty="0" smtClean="0"/>
          </a:p>
          <a:p>
            <a:pPr lvl="1" eaLnBrk="1" hangingPunct="1">
              <a:lnSpc>
                <a:spcPct val="80000"/>
              </a:lnSpc>
              <a:buFont typeface="Tahoma" pitchFamily="34" charset="0"/>
              <a:buChar char="–"/>
              <a:defRPr/>
            </a:pPr>
            <a:r>
              <a:rPr lang="en-AU" sz="2400" dirty="0" smtClean="0"/>
              <a:t>Biopsy of ovary or tumours</a:t>
            </a:r>
          </a:p>
          <a:p>
            <a:pPr lvl="1" eaLnBrk="1" hangingPunct="1">
              <a:lnSpc>
                <a:spcPct val="80000"/>
              </a:lnSpc>
              <a:buFont typeface="Tahoma" pitchFamily="34" charset="0"/>
              <a:buChar char="–"/>
              <a:defRPr/>
            </a:pPr>
            <a:endParaRPr lang="en-AU" sz="2400" dirty="0" smtClean="0"/>
          </a:p>
          <a:p>
            <a:pPr lvl="1" eaLnBrk="1" hangingPunct="1">
              <a:lnSpc>
                <a:spcPct val="80000"/>
              </a:lnSpc>
              <a:buFont typeface="Tahoma" pitchFamily="34" charset="0"/>
              <a:buChar char="–"/>
              <a:defRPr/>
            </a:pPr>
            <a:r>
              <a:rPr lang="en-AU" sz="2400" dirty="0" smtClean="0"/>
              <a:t>Division of adhesions</a:t>
            </a:r>
          </a:p>
          <a:p>
            <a:pPr lvl="1" eaLnBrk="1" hangingPunct="1">
              <a:lnSpc>
                <a:spcPct val="80000"/>
              </a:lnSpc>
              <a:buFont typeface="Tahoma" pitchFamily="34" charset="0"/>
              <a:buChar char="–"/>
              <a:defRPr/>
            </a:pPr>
            <a:endParaRPr lang="en-AU" sz="2400" dirty="0" smtClean="0"/>
          </a:p>
          <a:p>
            <a:pPr lvl="1" eaLnBrk="1" hangingPunct="1">
              <a:lnSpc>
                <a:spcPct val="80000"/>
              </a:lnSpc>
              <a:buFont typeface="Tahoma" pitchFamily="34" charset="0"/>
              <a:buChar char="–"/>
              <a:defRPr/>
            </a:pPr>
            <a:r>
              <a:rPr lang="en-AU" sz="2400" dirty="0" smtClean="0"/>
              <a:t>Ectopic pregnancy, cysts, oophorectomy</a:t>
            </a:r>
          </a:p>
          <a:p>
            <a:pPr lvl="1" eaLnBrk="1" hangingPunct="1">
              <a:lnSpc>
                <a:spcPct val="80000"/>
              </a:lnSpc>
              <a:buFont typeface="Tahoma" pitchFamily="34" charset="0"/>
              <a:buChar char="–"/>
              <a:defRPr/>
            </a:pPr>
            <a:endParaRPr lang="en-AU" sz="2400" dirty="0" smtClean="0"/>
          </a:p>
          <a:p>
            <a:pPr lvl="1" eaLnBrk="1" hangingPunct="1">
              <a:lnSpc>
                <a:spcPct val="80000"/>
              </a:lnSpc>
              <a:buFont typeface="Tahoma" pitchFamily="34" charset="0"/>
              <a:buChar char="–"/>
              <a:defRPr/>
            </a:pPr>
            <a:r>
              <a:rPr lang="en-AU" sz="2400" dirty="0" smtClean="0"/>
              <a:t>Advanced surgery – (virtually all </a:t>
            </a:r>
            <a:r>
              <a:rPr lang="en-AU" sz="2400" dirty="0" err="1" smtClean="0"/>
              <a:t>opreations</a:t>
            </a:r>
            <a:r>
              <a:rPr lang="en-AU" sz="2400" dirty="0" smtClean="0"/>
              <a:t> can be preformed)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 of endoscopy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 smtClean="0"/>
          </a:p>
          <a:p>
            <a:pPr>
              <a:buNone/>
            </a:pPr>
            <a:endParaRPr lang="en-GB" dirty="0"/>
          </a:p>
          <a:p>
            <a:r>
              <a:rPr lang="en-GB" dirty="0" smtClean="0"/>
              <a:t>Examination of interior of a hollow organ or cavity using lighted (usually a </a:t>
            </a:r>
            <a:r>
              <a:rPr lang="en-GB" dirty="0" err="1" smtClean="0"/>
              <a:t>fibreoptic</a:t>
            </a:r>
            <a:r>
              <a:rPr lang="en-GB" dirty="0" smtClean="0"/>
              <a:t>) instrument called an endoscope for a medical reason or purpose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</p:spPr>
        <p:txBody>
          <a:bodyPr>
            <a:normAutofit/>
          </a:bodyPr>
          <a:lstStyle/>
          <a:p>
            <a:r>
              <a:rPr lang="en-GB" dirty="0" smtClean="0"/>
              <a:t>Laparoscopic lysis of endometriosis implants</a:t>
            </a:r>
            <a:endParaRPr lang="en-GB" dirty="0"/>
          </a:p>
        </p:txBody>
      </p:sp>
      <p:pic>
        <p:nvPicPr>
          <p:cNvPr id="4" name="Picture 5" descr="744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08101" y="1527175"/>
            <a:ext cx="5691286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Laparoscopic sterilization</a:t>
            </a:r>
            <a:endParaRPr lang="en-GB" dirty="0"/>
          </a:p>
        </p:txBody>
      </p:sp>
      <p:pic>
        <p:nvPicPr>
          <p:cNvPr id="4" name="Picture 4" descr="Scan000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04864"/>
            <a:ext cx="3888432" cy="4104456"/>
          </a:xfrm>
          <a:prstGeom prst="rect">
            <a:avLst/>
          </a:prstGeom>
          <a:noFill/>
        </p:spPr>
      </p:pic>
      <p:pic>
        <p:nvPicPr>
          <p:cNvPr id="5" name="Picture 9" descr="tubal-cli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204864"/>
            <a:ext cx="4536504" cy="39604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Laparoscopic </a:t>
            </a:r>
            <a:r>
              <a:rPr lang="en-GB" dirty="0" err="1"/>
              <a:t>a</a:t>
            </a:r>
            <a:r>
              <a:rPr lang="en-GB" dirty="0" err="1" smtClean="0"/>
              <a:t>dhesiolysis</a:t>
            </a:r>
            <a:endParaRPr lang="en-GB" dirty="0"/>
          </a:p>
        </p:txBody>
      </p:sp>
      <p:pic>
        <p:nvPicPr>
          <p:cNvPr id="4" name="Content Placeholder 3">
            <a:hlinkClick r:id="" action="ppaction://media"/>
          </p:cNvPr>
          <p:cNvPicPr>
            <a:picLocks noGrp="1" noRot="1" noChangeAspect="1" noChangeArrowheads="1"/>
          </p:cNvPicPr>
          <p:nvPr>
            <p:ph sz="quarter" idx="1"/>
            <a:videoFile r:link="rId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030538" y="2670175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836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Laparoscopic </a:t>
            </a:r>
            <a:r>
              <a:rPr lang="en-GB" dirty="0" err="1" smtClean="0"/>
              <a:t>myomectomy</a:t>
            </a:r>
            <a:endParaRPr lang="en-GB" dirty="0"/>
          </a:p>
        </p:txBody>
      </p:sp>
      <p:pic>
        <p:nvPicPr>
          <p:cNvPr id="1026" name="Picture 2" descr="C:\Users\BAYO ADENIYI\Pictures\Pictures\MYOMECTOMY PICTURE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4145287" cy="4669979"/>
          </a:xfrm>
          <a:prstGeom prst="rect">
            <a:avLst/>
          </a:prstGeom>
          <a:noFill/>
        </p:spPr>
      </p:pic>
      <p:pic>
        <p:nvPicPr>
          <p:cNvPr id="1027" name="Picture 3" descr="C:\Users\BAYO ADENIYI\Pictures\Pictures\MYOMECTOMY PICTUR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484784"/>
            <a:ext cx="4355976" cy="4658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Laparoscopic salpingotomy in ectopic pregnancy</a:t>
            </a:r>
            <a:endParaRPr lang="en-GB" dirty="0"/>
          </a:p>
        </p:txBody>
      </p:sp>
      <p:pic>
        <p:nvPicPr>
          <p:cNvPr id="4" name="Picture 6" descr="scan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096419" y="2565400"/>
            <a:ext cx="2914650" cy="2495550"/>
          </a:xfrm>
          <a:prstGeom prst="rect">
            <a:avLst/>
          </a:prstGeom>
          <a:noFill/>
        </p:spPr>
      </p:pic>
      <p:pic>
        <p:nvPicPr>
          <p:cNvPr id="5" name="Picture 5" descr="image0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844824"/>
            <a:ext cx="3744416" cy="42484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Contraindications of laparoscopy</a:t>
            </a:r>
            <a:endParaRPr 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95400" y="1196752"/>
            <a:ext cx="7315200" cy="4899248"/>
          </a:xfrm>
        </p:spPr>
        <p:txBody>
          <a:bodyPr/>
          <a:lstStyle/>
          <a:p>
            <a:pPr marL="609600" indent="-609600"/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Generalized </a:t>
            </a: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peritonitis</a:t>
            </a:r>
          </a:p>
          <a:p>
            <a:pPr marL="609600" indent="-609600"/>
            <a:r>
              <a:rPr lang="en-US" sz="24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Haemoperitoneum</a:t>
            </a:r>
            <a:endParaRPr lang="en-US" sz="2400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marL="609600" indent="-609600"/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Hypovolemic shock</a:t>
            </a:r>
          </a:p>
          <a:p>
            <a:pPr marL="609600" indent="-609600"/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Severe cardiac disease</a:t>
            </a:r>
          </a:p>
          <a:p>
            <a:pPr marL="609600" indent="-609600"/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Uterine </a:t>
            </a: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size &gt; 12 wks.</a:t>
            </a:r>
          </a:p>
          <a:p>
            <a:pPr marL="609600" indent="-609600"/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Multiple previous abdominal </a:t>
            </a: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procedures (adhesions)</a:t>
            </a:r>
            <a:endParaRPr lang="en-US" sz="2400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marL="609600" indent="-609600"/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Extreme body weight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 in laparoscopy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914400" lvl="1" indent="-457200"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1. Preparation of the patient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Inform the patient about the  benefits and potential risks  and obtain written informed consent.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Establish valid indication and exclude any contraindication	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Place the patient in the dorsal-</a:t>
            </a:r>
            <a:r>
              <a:rPr lang="en-US" sz="24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lithotomy</a:t>
            </a: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position 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The uterine manipulator is inserted and secured.</a:t>
            </a:r>
            <a:endParaRPr lang="en-US" sz="2400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Dorsal- </a:t>
            </a:r>
            <a:r>
              <a:rPr lang="en-GB" dirty="0" err="1" smtClean="0"/>
              <a:t>lithotomy</a:t>
            </a:r>
            <a:r>
              <a:rPr lang="en-GB" dirty="0" smtClean="0"/>
              <a:t> position</a:t>
            </a:r>
            <a:endParaRPr lang="en-GB" dirty="0"/>
          </a:p>
        </p:txBody>
      </p:sp>
      <p:pic>
        <p:nvPicPr>
          <p:cNvPr id="4" name="Picture 8" descr="Samples-Lithotomy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7992888" cy="5373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 in laparoscopy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/>
              <a:t>2. Creation of pneumoperitoneum:</a:t>
            </a:r>
          </a:p>
          <a:p>
            <a:pPr marL="838200" lvl="1" indent="-3810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charset="0"/>
              </a:rPr>
              <a:t>The abdominal wall is lifted by hand or by grasping forceps</a:t>
            </a:r>
          </a:p>
          <a:p>
            <a:pPr marL="838200" lvl="1" indent="-3810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charset="0"/>
              </a:rPr>
              <a:t>Pnemoperitoneum is created by verres needle introduced to the umbilical area (less subcutaneous and preperitoneal tissue).</a:t>
            </a:r>
          </a:p>
          <a:p>
            <a:pPr marL="838200" lvl="1" indent="-3810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charset="0"/>
              </a:rPr>
              <a:t>A small incision (1.25cm) is made just below the umbilicus </a:t>
            </a:r>
          </a:p>
          <a:p>
            <a:pPr marL="838200" lvl="1" indent="-3810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charset="0"/>
              </a:rPr>
              <a:t>The needle is inserted in an oblique angle (45°) toward the uterine fundus</a:t>
            </a:r>
          </a:p>
          <a:p>
            <a:pPr marL="838200" lvl="1" indent="-3810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charset="0"/>
              </a:rPr>
              <a:t>The abdominal cavity is inflated with about 1-4 litres of gas(carbon dioxide)</a:t>
            </a:r>
          </a:p>
          <a:p>
            <a:pPr marL="838200" lvl="1" indent="-3810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charset="0"/>
              </a:rPr>
              <a:t>The negative pressure will allow the underlying structures to fall away.</a:t>
            </a:r>
          </a:p>
          <a:p>
            <a:pPr marL="838200" lvl="1" indent="-3810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charset="0"/>
              </a:rPr>
              <a:t>After making sure that the needle is in correct position, air flow can be increased to 1 </a:t>
            </a:r>
            <a:r>
              <a:rPr lang="en-US" sz="2000" dirty="0" err="1" smtClean="0">
                <a:latin typeface="Arial" charset="0"/>
              </a:rPr>
              <a:t>litre</a:t>
            </a:r>
            <a:r>
              <a:rPr lang="en-US" sz="2000" dirty="0" smtClean="0">
                <a:latin typeface="Arial" charset="0"/>
              </a:rPr>
              <a:t> per minute till a pressure of 15mmHg or loss of hepatic dullness.</a:t>
            </a:r>
            <a:endParaRPr lang="en-US" sz="2400" b="1" dirty="0" smtClean="0"/>
          </a:p>
          <a:p>
            <a:pPr>
              <a:buNone/>
            </a:pPr>
            <a:endParaRPr lang="en-GB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 in laparoscopy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GB" b="1" dirty="0" smtClean="0"/>
              <a:t>Confirmation of correct placement of the </a:t>
            </a:r>
            <a:r>
              <a:rPr lang="en-GB" b="1" dirty="0" err="1" smtClean="0"/>
              <a:t>Veress</a:t>
            </a:r>
            <a:r>
              <a:rPr lang="en-GB" b="1" dirty="0" smtClean="0"/>
              <a:t> needle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Hanging drop method</a:t>
            </a:r>
            <a:r>
              <a:rPr lang="en-GB" dirty="0" smtClean="0"/>
              <a:t>: a small amount of normal saline placed on the top of the </a:t>
            </a:r>
            <a:r>
              <a:rPr lang="en-GB" dirty="0" err="1" smtClean="0"/>
              <a:t>Veress</a:t>
            </a:r>
            <a:r>
              <a:rPr lang="en-GB" dirty="0" smtClean="0"/>
              <a:t> </a:t>
            </a:r>
            <a:r>
              <a:rPr lang="en-GB" dirty="0" err="1" smtClean="0"/>
              <a:t>neddle</a:t>
            </a:r>
            <a:r>
              <a:rPr lang="en-GB" dirty="0" smtClean="0"/>
              <a:t> drops into the peritoneal cavity with negative </a:t>
            </a:r>
            <a:r>
              <a:rPr lang="en-GB" dirty="0" err="1" smtClean="0"/>
              <a:t>intraperitoneal</a:t>
            </a:r>
            <a:r>
              <a:rPr lang="en-GB" dirty="0" smtClean="0"/>
              <a:t> pressure.</a:t>
            </a:r>
          </a:p>
          <a:p>
            <a:r>
              <a:rPr lang="en-GB" dirty="0" smtClean="0"/>
              <a:t> </a:t>
            </a:r>
            <a:r>
              <a:rPr lang="en-GB" b="1" dirty="0" smtClean="0"/>
              <a:t>Syringe barrel test: </a:t>
            </a:r>
            <a:r>
              <a:rPr lang="en-GB" dirty="0" smtClean="0"/>
              <a:t>10ml of normal saline is attached to the </a:t>
            </a:r>
            <a:r>
              <a:rPr lang="en-GB" dirty="0" err="1" smtClean="0"/>
              <a:t>Veress</a:t>
            </a:r>
            <a:r>
              <a:rPr lang="en-GB" dirty="0" smtClean="0"/>
              <a:t> needle, aspiration is done to rule out blood or bowel content. The saline is then pushed into the peritoneal cavity, a repeat aspiration is negative if the needle is properly placed</a:t>
            </a:r>
            <a:r>
              <a:rPr lang="en-GB" b="1" dirty="0" smtClean="0"/>
              <a:t>.</a:t>
            </a:r>
          </a:p>
          <a:p>
            <a:r>
              <a:rPr lang="en-GB" b="1" dirty="0" smtClean="0"/>
              <a:t>Loss of hepatic dullness on percussion</a:t>
            </a:r>
          </a:p>
          <a:p>
            <a:r>
              <a:rPr lang="en-GB" b="1" dirty="0" smtClean="0"/>
              <a:t>Intra-abdominal pressure: </a:t>
            </a:r>
            <a:r>
              <a:rPr lang="en-GB" dirty="0" smtClean="0"/>
              <a:t>Low pressure &lt;10mmHg and free flow of gas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Types of Endoscopy in OBGYN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GB" b="1" dirty="0" smtClean="0">
                <a:solidFill>
                  <a:srgbClr val="FF0000"/>
                </a:solidFill>
              </a:rPr>
              <a:t>Laparoscopy</a:t>
            </a:r>
          </a:p>
          <a:p>
            <a:pPr>
              <a:buFont typeface="Wingdings" pitchFamily="2" charset="2"/>
              <a:buChar char="ü"/>
            </a:pPr>
            <a:r>
              <a:rPr lang="en-GB" b="1" dirty="0" smtClean="0">
                <a:solidFill>
                  <a:srgbClr val="FF0000"/>
                </a:solidFill>
              </a:rPr>
              <a:t>Hysteroscopy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Colposcopy</a:t>
            </a:r>
          </a:p>
          <a:p>
            <a:r>
              <a:rPr lang="en-GB" b="1" dirty="0" err="1" smtClean="0"/>
              <a:t>Falloposcopy</a:t>
            </a:r>
            <a:endParaRPr lang="en-GB" b="1" dirty="0" smtClean="0"/>
          </a:p>
          <a:p>
            <a:r>
              <a:rPr lang="en-GB" b="1" dirty="0" err="1" smtClean="0"/>
              <a:t>Cystoscopy</a:t>
            </a:r>
            <a:endParaRPr lang="en-GB" b="1" dirty="0" smtClean="0"/>
          </a:p>
          <a:p>
            <a:r>
              <a:rPr lang="en-GB" b="1" dirty="0" err="1" smtClean="0"/>
              <a:t>Fetoscopy</a:t>
            </a:r>
            <a:endParaRPr lang="en-GB" b="1" dirty="0" smtClean="0"/>
          </a:p>
          <a:p>
            <a:r>
              <a:rPr lang="en-GB" dirty="0" err="1" smtClean="0"/>
              <a:t>Culdoscopy</a:t>
            </a:r>
            <a:endParaRPr lang="en-GB" dirty="0" smtClean="0"/>
          </a:p>
          <a:p>
            <a:r>
              <a:rPr lang="en-GB" dirty="0" err="1" smtClean="0"/>
              <a:t>Sigmoidoscopy</a:t>
            </a:r>
            <a:endParaRPr lang="en-GB" dirty="0" smtClean="0"/>
          </a:p>
          <a:p>
            <a:r>
              <a:rPr lang="en-GB" dirty="0" err="1" smtClean="0"/>
              <a:t>Proctoscopy</a:t>
            </a:r>
            <a:endParaRPr lang="en-GB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Creation of Pneumoperitoneum</a:t>
            </a:r>
            <a:endParaRPr lang="en-GB" dirty="0"/>
          </a:p>
        </p:txBody>
      </p:sp>
      <p:pic>
        <p:nvPicPr>
          <p:cNvPr id="4" name="Picture 7" descr="Veres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186713" y="2761613"/>
            <a:ext cx="2734062" cy="21031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Creation of Pneumoperitoneum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/>
              <a:t>Gases used in creating haemoperitoneum</a:t>
            </a:r>
          </a:p>
          <a:p>
            <a:r>
              <a:rPr lang="en-GB" dirty="0" smtClean="0"/>
              <a:t>Carbon dioxide</a:t>
            </a:r>
          </a:p>
          <a:p>
            <a:r>
              <a:rPr lang="en-GB" dirty="0" smtClean="0"/>
              <a:t>Nitrous oxide</a:t>
            </a:r>
          </a:p>
          <a:p>
            <a:r>
              <a:rPr lang="en-GB" dirty="0" smtClean="0"/>
              <a:t>Room air</a:t>
            </a:r>
          </a:p>
          <a:p>
            <a:r>
              <a:rPr lang="en-GB" dirty="0" smtClean="0"/>
              <a:t>Oxygen</a:t>
            </a:r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 in laparoscopy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3</a:t>
            </a:r>
            <a:r>
              <a:rPr lang="en-GB" b="1" dirty="0" smtClean="0"/>
              <a:t>. Introduction of the </a:t>
            </a:r>
            <a:r>
              <a:rPr lang="en-GB" b="1" dirty="0" err="1" smtClean="0"/>
              <a:t>Trocar</a:t>
            </a:r>
            <a:r>
              <a:rPr lang="en-GB" b="1" dirty="0" smtClean="0"/>
              <a:t> and cannula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latin typeface="Arial" charset="0"/>
              </a:rPr>
              <a:t> Once the intra-abdominal pressure reaches 15 mmHg the main </a:t>
            </a:r>
            <a:r>
              <a:rPr lang="en-US" dirty="0" err="1" smtClean="0">
                <a:latin typeface="Arial" charset="0"/>
              </a:rPr>
              <a:t>trocar</a:t>
            </a:r>
            <a:r>
              <a:rPr lang="en-US" dirty="0" smtClean="0">
                <a:latin typeface="Arial" charset="0"/>
              </a:rPr>
              <a:t> is introduced after removal of </a:t>
            </a:r>
            <a:r>
              <a:rPr lang="en-US" dirty="0" err="1" smtClean="0">
                <a:latin typeface="Arial" charset="0"/>
              </a:rPr>
              <a:t>veress</a:t>
            </a:r>
            <a:r>
              <a:rPr lang="en-US" dirty="0" smtClean="0">
                <a:latin typeface="Arial" charset="0"/>
              </a:rPr>
              <a:t> needle.</a:t>
            </a:r>
          </a:p>
          <a:p>
            <a:r>
              <a:rPr lang="en-US" sz="2800" dirty="0" smtClean="0">
                <a:latin typeface="Arial" charset="0"/>
              </a:rPr>
              <a:t>The position of the </a:t>
            </a:r>
            <a:r>
              <a:rPr lang="en-US" sz="2800" dirty="0" err="1" smtClean="0">
                <a:latin typeface="Arial" charset="0"/>
              </a:rPr>
              <a:t>trocar</a:t>
            </a:r>
            <a:r>
              <a:rPr lang="en-US" sz="2800" dirty="0" smtClean="0">
                <a:latin typeface="Arial" charset="0"/>
              </a:rPr>
              <a:t> must be verified by inserting the laparoscope and viewing the pelvic cavity</a:t>
            </a:r>
            <a:endParaRPr lang="en-GB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 of the </a:t>
            </a:r>
            <a:r>
              <a:rPr lang="en-GB" dirty="0" err="1" smtClean="0"/>
              <a:t>trocar</a:t>
            </a:r>
            <a:r>
              <a:rPr lang="en-GB" dirty="0" smtClean="0"/>
              <a:t> and cannula</a:t>
            </a:r>
            <a:endParaRPr lang="en-GB" dirty="0"/>
          </a:p>
        </p:txBody>
      </p:sp>
      <p:pic>
        <p:nvPicPr>
          <p:cNvPr id="4" name="Picture 8" descr="image00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067844" y="2698750"/>
            <a:ext cx="2971800" cy="2228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 in laparoscopy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/>
              <a:t>4.Introduction of the laparoscope and visualisation of the peritoneal cavity</a:t>
            </a:r>
          </a:p>
          <a:p>
            <a:r>
              <a:rPr lang="en-GB" dirty="0" smtClean="0"/>
              <a:t>The laparoscope is inserted under direct vission and panoramic view of the peritoneal cavity is done to exclude any injury or bleeding by the </a:t>
            </a:r>
            <a:r>
              <a:rPr lang="en-GB" dirty="0" err="1" smtClean="0"/>
              <a:t>Veress</a:t>
            </a:r>
            <a:r>
              <a:rPr lang="en-GB" dirty="0" smtClean="0"/>
              <a:t> needle</a:t>
            </a:r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Introduction of the laparoscope</a:t>
            </a:r>
            <a:br>
              <a:rPr lang="en-GB" b="1" dirty="0" smtClean="0"/>
            </a:br>
            <a:endParaRPr lang="en-GB" dirty="0"/>
          </a:p>
        </p:txBody>
      </p:sp>
      <p:pic>
        <p:nvPicPr>
          <p:cNvPr id="4" name="Picture 4" descr="Laparoscopy-drawi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124994" y="2246312"/>
            <a:ext cx="2857500" cy="3133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 in laparoscopy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For Operative laparoscopy (5 and 6).</a:t>
            </a:r>
          </a:p>
          <a:p>
            <a:pPr>
              <a:buNone/>
            </a:pPr>
            <a:r>
              <a:rPr lang="en-GB" dirty="0" smtClean="0"/>
              <a:t>5. Creation of accessory ports</a:t>
            </a:r>
          </a:p>
          <a:p>
            <a:pPr>
              <a:buNone/>
            </a:pPr>
            <a:r>
              <a:rPr lang="en-GB" dirty="0" smtClean="0"/>
              <a:t>6. Surgical procedure</a:t>
            </a:r>
          </a:p>
          <a:p>
            <a:pPr>
              <a:buNone/>
            </a:pPr>
            <a:r>
              <a:rPr lang="en-GB" dirty="0" smtClean="0"/>
              <a:t>7. Deflation of peritoneal gas</a:t>
            </a:r>
          </a:p>
          <a:p>
            <a:pPr>
              <a:buNone/>
            </a:pPr>
            <a:r>
              <a:rPr lang="en-GB" dirty="0" smtClean="0"/>
              <a:t>8. Closure of the abdominal wound</a:t>
            </a:r>
            <a:endParaRPr lang="en-GB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Port entry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 smtClean="0"/>
              <a:t>Primary Port</a:t>
            </a:r>
            <a:r>
              <a:rPr lang="en-GB" dirty="0" smtClean="0"/>
              <a:t>: The commonest port is the umbilicus (sub-umbilicus)</a:t>
            </a:r>
          </a:p>
          <a:p>
            <a:r>
              <a:rPr lang="en-GB" b="1" dirty="0" smtClean="0"/>
              <a:t>Secondary port</a:t>
            </a:r>
            <a:r>
              <a:rPr lang="en-GB" dirty="0" smtClean="0"/>
              <a:t>: Lateral ports (ancillary ports) one on each side 3-4 cm medial to the anterior superior iliac spine</a:t>
            </a:r>
          </a:p>
          <a:p>
            <a:r>
              <a:rPr lang="en-GB" b="1" dirty="0" smtClean="0"/>
              <a:t>Palmer’ point</a:t>
            </a:r>
            <a:r>
              <a:rPr lang="en-GB" dirty="0" smtClean="0"/>
              <a:t>: 3cm from the midline and 3cm below the rib cage (useful in patient with possible adhesions)</a:t>
            </a:r>
            <a:endParaRPr lang="en-GB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Port entry in laparoscopy</a:t>
            </a:r>
            <a:endParaRPr lang="en-GB" dirty="0"/>
          </a:p>
        </p:txBody>
      </p:sp>
      <p:pic>
        <p:nvPicPr>
          <p:cNvPr id="4" name="Picture 1029" descr="getImage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696369" y="2479675"/>
            <a:ext cx="3714750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AU" smtClean="0"/>
              <a:t>Complications of Laparoscopy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57338"/>
            <a:ext cx="8229600" cy="53006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AU" sz="2800" dirty="0" smtClean="0"/>
              <a:t>Failure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AU" sz="2800" dirty="0" smtClean="0"/>
              <a:t>Anaesthetic complications (hypoventilation, </a:t>
            </a:r>
            <a:r>
              <a:rPr lang="en-AU" sz="2800" dirty="0" err="1" smtClean="0"/>
              <a:t>hypercarbia</a:t>
            </a:r>
            <a:r>
              <a:rPr lang="en-AU" sz="2800" dirty="0" smtClean="0"/>
              <a:t> and metabolic acidosis (C0</a:t>
            </a:r>
            <a:r>
              <a:rPr lang="en-AU" sz="2800" baseline="-25000" dirty="0" smtClean="0"/>
              <a:t>2)</a:t>
            </a:r>
            <a:endParaRPr lang="en-AU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AU" sz="2800" dirty="0" smtClean="0"/>
              <a:t>Injury to:</a:t>
            </a:r>
          </a:p>
          <a:p>
            <a:pPr lvl="1" eaLnBrk="1" hangingPunct="1">
              <a:lnSpc>
                <a:spcPct val="80000"/>
              </a:lnSpc>
              <a:buFont typeface="Tahoma" pitchFamily="34" charset="0"/>
              <a:buChar char="–"/>
              <a:defRPr/>
            </a:pPr>
            <a:r>
              <a:rPr lang="en-AU" sz="2400" dirty="0" smtClean="0"/>
              <a:t>Major blood vessels</a:t>
            </a:r>
          </a:p>
          <a:p>
            <a:pPr lvl="1" eaLnBrk="1" hangingPunct="1">
              <a:lnSpc>
                <a:spcPct val="80000"/>
              </a:lnSpc>
              <a:buFont typeface="Tahoma" pitchFamily="34" charset="0"/>
              <a:buChar char="–"/>
              <a:defRPr/>
            </a:pPr>
            <a:r>
              <a:rPr lang="en-AU" sz="2400" dirty="0" err="1" smtClean="0"/>
              <a:t>Ureter</a:t>
            </a:r>
            <a:r>
              <a:rPr lang="en-AU" sz="2400" dirty="0" smtClean="0"/>
              <a:t>, Bladder or Bowel</a:t>
            </a:r>
          </a:p>
          <a:p>
            <a:pPr lvl="1" eaLnBrk="1" hangingPunct="1">
              <a:lnSpc>
                <a:spcPct val="80000"/>
              </a:lnSpc>
              <a:buFont typeface="Tahoma" pitchFamily="34" charset="0"/>
              <a:buChar char="–"/>
              <a:defRPr/>
            </a:pPr>
            <a:r>
              <a:rPr lang="en-AU" sz="2400" dirty="0" smtClean="0"/>
              <a:t>Uterine perforation from elevator</a:t>
            </a:r>
          </a:p>
          <a:p>
            <a:pPr lvl="1" eaLnBrk="1" hangingPunct="1">
              <a:lnSpc>
                <a:spcPct val="80000"/>
              </a:lnSpc>
              <a:buFont typeface="Tahoma" pitchFamily="34" charset="0"/>
              <a:buChar char="–"/>
              <a:defRPr/>
            </a:pPr>
            <a:r>
              <a:rPr lang="en-AU" sz="2400" dirty="0" smtClean="0"/>
              <a:t>Need laparotomy 1:500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AU" sz="2800" dirty="0" smtClean="0"/>
              <a:t>Wound infection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AU" sz="2800" dirty="0" smtClean="0"/>
              <a:t>Gas embolism, surgical emphysema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AU" sz="2800" dirty="0" smtClean="0"/>
              <a:t>Surgical misadventure</a:t>
            </a:r>
          </a:p>
          <a:p>
            <a:pPr lvl="1" eaLnBrk="1" hangingPunct="1">
              <a:lnSpc>
                <a:spcPct val="80000"/>
              </a:lnSpc>
              <a:buFont typeface="Tahoma" pitchFamily="34" charset="0"/>
              <a:buChar char="–"/>
              <a:defRPr/>
            </a:pPr>
            <a:r>
              <a:rPr lang="en-AU" sz="2400" dirty="0" smtClean="0"/>
              <a:t>Inadvertent diathermy perforation</a:t>
            </a:r>
          </a:p>
          <a:p>
            <a:pPr lvl="1" eaLnBrk="1" hangingPunct="1">
              <a:lnSpc>
                <a:spcPct val="80000"/>
              </a:lnSpc>
              <a:buFont typeface="Tahoma" pitchFamily="34" charset="0"/>
              <a:buChar char="–"/>
              <a:defRPr/>
            </a:pPr>
            <a:r>
              <a:rPr lang="en-AU" sz="2400" dirty="0" smtClean="0"/>
              <a:t>Peritonitis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AU" sz="2800" dirty="0" smtClean="0"/>
              <a:t>Death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AU" sz="2000" dirty="0" smtClean="0"/>
              <a:t>1:500,000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History of endoscopy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 smtClean="0"/>
              <a:t>1805: </a:t>
            </a:r>
            <a:r>
              <a:rPr lang="en-GB" dirty="0" smtClean="0">
                <a:solidFill>
                  <a:srgbClr val="FF0000"/>
                </a:solidFill>
              </a:rPr>
              <a:t>Philip </a:t>
            </a:r>
            <a:r>
              <a:rPr lang="en-GB" dirty="0" err="1" smtClean="0">
                <a:solidFill>
                  <a:srgbClr val="FF0000"/>
                </a:solidFill>
              </a:rPr>
              <a:t>Bozzini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first described endoscopy. He used simple tube and candle light to visualise the interior of the urethra.</a:t>
            </a:r>
          </a:p>
          <a:p>
            <a:r>
              <a:rPr lang="en-GB" b="1" dirty="0" smtClean="0"/>
              <a:t>1869: </a:t>
            </a:r>
            <a:r>
              <a:rPr lang="en-GB" dirty="0" err="1" smtClean="0">
                <a:solidFill>
                  <a:srgbClr val="FF0000"/>
                </a:solidFill>
              </a:rPr>
              <a:t>Pantaleoni</a:t>
            </a:r>
            <a:r>
              <a:rPr lang="en-GB" dirty="0" smtClean="0"/>
              <a:t> used </a:t>
            </a:r>
            <a:r>
              <a:rPr lang="en-GB" dirty="0" err="1" smtClean="0"/>
              <a:t>cystoscope</a:t>
            </a:r>
            <a:r>
              <a:rPr lang="en-GB" dirty="0" smtClean="0"/>
              <a:t> as an </a:t>
            </a:r>
            <a:r>
              <a:rPr lang="en-GB" dirty="0" err="1" smtClean="0"/>
              <a:t>hysteroscope</a:t>
            </a:r>
            <a:r>
              <a:rPr lang="en-GB" dirty="0" smtClean="0"/>
              <a:t> to diagnose irregular vaginal bleeding</a:t>
            </a:r>
          </a:p>
          <a:p>
            <a:r>
              <a:rPr lang="en-GB" b="1" dirty="0" smtClean="0"/>
              <a:t>1910</a:t>
            </a:r>
            <a:r>
              <a:rPr lang="en-GB" dirty="0" smtClean="0"/>
              <a:t>: </a:t>
            </a:r>
            <a:r>
              <a:rPr lang="en-GB" dirty="0" err="1" smtClean="0">
                <a:solidFill>
                  <a:srgbClr val="FF0000"/>
                </a:solidFill>
              </a:rPr>
              <a:t>Jacobaeus</a:t>
            </a:r>
            <a:r>
              <a:rPr lang="en-GB" dirty="0" smtClean="0"/>
              <a:t>  introduced the </a:t>
            </a:r>
            <a:r>
              <a:rPr lang="en-GB" dirty="0" err="1" smtClean="0"/>
              <a:t>cystoscope</a:t>
            </a:r>
            <a:r>
              <a:rPr lang="en-GB" dirty="0" smtClean="0"/>
              <a:t> into the peritoneal cavity and coined the term laparoscopy</a:t>
            </a:r>
          </a:p>
          <a:p>
            <a:r>
              <a:rPr lang="en-GB" b="1" dirty="0" smtClean="0"/>
              <a:t>1938:</a:t>
            </a:r>
            <a:r>
              <a:rPr lang="en-GB" dirty="0" smtClean="0"/>
              <a:t> </a:t>
            </a:r>
            <a:r>
              <a:rPr lang="en-GB" dirty="0" err="1" smtClean="0">
                <a:solidFill>
                  <a:srgbClr val="FF0000"/>
                </a:solidFill>
              </a:rPr>
              <a:t>Verres</a:t>
            </a:r>
            <a:r>
              <a:rPr lang="en-GB" dirty="0" smtClean="0"/>
              <a:t> introduced the spring loaded needle for creating </a:t>
            </a:r>
            <a:r>
              <a:rPr lang="en-GB" dirty="0" err="1" smtClean="0"/>
              <a:t>haemothorax</a:t>
            </a:r>
            <a:r>
              <a:rPr lang="en-GB" dirty="0" smtClean="0"/>
              <a:t> .</a:t>
            </a:r>
          </a:p>
          <a:p>
            <a:r>
              <a:rPr lang="en-GB" b="1" dirty="0" smtClean="0"/>
              <a:t>1947</a:t>
            </a:r>
            <a:r>
              <a:rPr lang="en-GB" dirty="0" smtClean="0"/>
              <a:t>: </a:t>
            </a:r>
            <a:r>
              <a:rPr lang="en-GB" dirty="0" err="1" smtClean="0">
                <a:solidFill>
                  <a:srgbClr val="FF0000"/>
                </a:solidFill>
              </a:rPr>
              <a:t>Raoul</a:t>
            </a:r>
            <a:r>
              <a:rPr lang="en-GB" dirty="0" smtClean="0">
                <a:solidFill>
                  <a:srgbClr val="FF0000"/>
                </a:solidFill>
              </a:rPr>
              <a:t> Palmer </a:t>
            </a:r>
            <a:r>
              <a:rPr lang="en-GB" dirty="0" smtClean="0"/>
              <a:t>introduced pneumoperitoneum (gaseous </a:t>
            </a:r>
            <a:r>
              <a:rPr lang="en-GB" dirty="0" err="1" smtClean="0"/>
              <a:t>distention</a:t>
            </a:r>
            <a:r>
              <a:rPr lang="en-GB" dirty="0" smtClean="0"/>
              <a:t> of peritoneum) and </a:t>
            </a:r>
            <a:r>
              <a:rPr lang="en-GB" dirty="0" err="1" smtClean="0"/>
              <a:t>Trendelenburg</a:t>
            </a:r>
            <a:r>
              <a:rPr lang="en-GB" dirty="0" smtClean="0"/>
              <a:t> position</a:t>
            </a:r>
          </a:p>
          <a:p>
            <a:r>
              <a:rPr lang="en-GB" dirty="0" smtClean="0"/>
              <a:t>Also </a:t>
            </a:r>
            <a:r>
              <a:rPr lang="en-GB" dirty="0" err="1" smtClean="0">
                <a:solidFill>
                  <a:srgbClr val="FF0000"/>
                </a:solidFill>
              </a:rPr>
              <a:t>Fourestier</a:t>
            </a:r>
            <a:r>
              <a:rPr lang="en-GB" dirty="0" smtClean="0">
                <a:solidFill>
                  <a:srgbClr val="FF0000"/>
                </a:solidFill>
              </a:rPr>
              <a:t> et al </a:t>
            </a:r>
            <a:r>
              <a:rPr lang="en-GB" dirty="0" smtClean="0"/>
              <a:t>introduced cold light and </a:t>
            </a:r>
            <a:r>
              <a:rPr lang="en-GB" dirty="0" err="1" smtClean="0"/>
              <a:t>fibreoptics</a:t>
            </a:r>
            <a:endParaRPr lang="en-GB" dirty="0" smtClean="0"/>
          </a:p>
          <a:p>
            <a:r>
              <a:rPr lang="en-GB" b="1" dirty="0" smtClean="0"/>
              <a:t>1970s: </a:t>
            </a:r>
            <a:r>
              <a:rPr lang="en-GB" dirty="0" smtClean="0">
                <a:solidFill>
                  <a:srgbClr val="FF0000"/>
                </a:solidFill>
              </a:rPr>
              <a:t>Kurt </a:t>
            </a:r>
            <a:r>
              <a:rPr lang="en-GB" dirty="0" err="1" smtClean="0">
                <a:solidFill>
                  <a:srgbClr val="FF0000"/>
                </a:solidFill>
              </a:rPr>
              <a:t>Semm</a:t>
            </a:r>
            <a:r>
              <a:rPr lang="en-GB" dirty="0" smtClean="0"/>
              <a:t>: performed operative laparoscopic procedure of </a:t>
            </a:r>
            <a:r>
              <a:rPr lang="en-GB" dirty="0" err="1" smtClean="0"/>
              <a:t>myomectomy</a:t>
            </a:r>
            <a:r>
              <a:rPr lang="en-GB" dirty="0" smtClean="0"/>
              <a:t> </a:t>
            </a:r>
          </a:p>
          <a:p>
            <a:r>
              <a:rPr lang="en-GB" b="1" dirty="0" smtClean="0"/>
              <a:t>1989</a:t>
            </a:r>
            <a:r>
              <a:rPr lang="en-GB" dirty="0" smtClean="0"/>
              <a:t>: </a:t>
            </a:r>
            <a:r>
              <a:rPr lang="en-GB" dirty="0" smtClean="0">
                <a:solidFill>
                  <a:srgbClr val="FF0000"/>
                </a:solidFill>
              </a:rPr>
              <a:t>Reich et al </a:t>
            </a:r>
            <a:r>
              <a:rPr lang="en-GB" dirty="0" smtClean="0"/>
              <a:t>performed the laparoscopic hysterectomy</a:t>
            </a:r>
            <a:endParaRPr lang="en-GB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HYSTEROSCOPY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It is endoscopic visualisation and surgical manipulation of the uterine cavity.</a:t>
            </a:r>
          </a:p>
          <a:p>
            <a:r>
              <a:rPr lang="en-GB" dirty="0" smtClean="0"/>
              <a:t>It has both diagnostic and therapeutic (surgical) applications</a:t>
            </a:r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instruments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GB" b="1" dirty="0" smtClean="0"/>
              <a:t>Distending medium</a:t>
            </a:r>
          </a:p>
          <a:p>
            <a:r>
              <a:rPr lang="en-GB" b="1" dirty="0" smtClean="0"/>
              <a:t>Gas</a:t>
            </a:r>
            <a:r>
              <a:rPr lang="en-GB" dirty="0" smtClean="0"/>
              <a:t>: Carbon dioxide</a:t>
            </a:r>
          </a:p>
          <a:p>
            <a:r>
              <a:rPr lang="en-GB" b="1" dirty="0" smtClean="0"/>
              <a:t>Liquid</a:t>
            </a:r>
            <a:r>
              <a:rPr lang="en-GB" dirty="0" smtClean="0"/>
              <a:t>: 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  -Normal saline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  - </a:t>
            </a:r>
            <a:r>
              <a:rPr lang="en-GB" dirty="0" err="1" smtClean="0"/>
              <a:t>Glycine</a:t>
            </a:r>
            <a:r>
              <a:rPr lang="en-GB" dirty="0" smtClean="0"/>
              <a:t> 1.5%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  - </a:t>
            </a:r>
            <a:r>
              <a:rPr lang="en-GB" dirty="0" err="1" smtClean="0"/>
              <a:t>Manitiol</a:t>
            </a:r>
            <a:r>
              <a:rPr lang="en-GB" dirty="0" smtClean="0"/>
              <a:t>(5%) and </a:t>
            </a:r>
            <a:r>
              <a:rPr lang="en-GB" dirty="0" err="1" smtClean="0"/>
              <a:t>glycine</a:t>
            </a:r>
            <a:r>
              <a:rPr lang="en-GB" dirty="0" smtClean="0"/>
              <a:t> (2.2%)</a:t>
            </a:r>
          </a:p>
          <a:p>
            <a:pPr>
              <a:buFont typeface="Wingdings" pitchFamily="2" charset="2"/>
              <a:buChar char="v"/>
            </a:pPr>
            <a:r>
              <a:rPr lang="en-GB" b="1" dirty="0" err="1" smtClean="0"/>
              <a:t>Hysteroscope</a:t>
            </a:r>
            <a:r>
              <a:rPr lang="en-GB" b="1" dirty="0" smtClean="0"/>
              <a:t>:</a:t>
            </a:r>
          </a:p>
          <a:p>
            <a:pPr>
              <a:buFont typeface="Wingdings" pitchFamily="2" charset="2"/>
              <a:buChar char="v"/>
            </a:pPr>
            <a:endParaRPr lang="en-GB" b="1" dirty="0" smtClean="0"/>
          </a:p>
          <a:p>
            <a:pPr>
              <a:buFont typeface="Wingdings" pitchFamily="2" charset="2"/>
              <a:buChar char="v"/>
            </a:pPr>
            <a:endParaRPr lang="en-GB" b="1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Hysteroscope</a:t>
            </a:r>
            <a:endParaRPr lang="en-GB" dirty="0"/>
          </a:p>
        </p:txBody>
      </p:sp>
      <p:pic>
        <p:nvPicPr>
          <p:cNvPr id="2050" name="Picture 2" descr="C:\Users\BAYO ADENIYI\Documents\Bluetooth Folder\IMG_20150921_134644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4608512" cy="5246043"/>
          </a:xfrm>
          <a:prstGeom prst="rect">
            <a:avLst/>
          </a:prstGeom>
          <a:noFill/>
        </p:spPr>
      </p:pic>
      <p:pic>
        <p:nvPicPr>
          <p:cNvPr id="5" name="Picture 9" descr="npo000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412776"/>
            <a:ext cx="3779912" cy="50405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  <a:ln/>
          <a:effectLst>
            <a:outerShdw dist="12700" dir="8100000" algn="ctr" rotWithShape="0">
              <a:schemeClr val="bg2">
                <a:alpha val="75000"/>
              </a:schemeClr>
            </a:outerShdw>
          </a:effectLst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cs typeface="Tahoma" pitchFamily="124" charset="0"/>
              </a:rPr>
              <a:t>Indications for hysteroscopy</a:t>
            </a:r>
            <a:endParaRPr lang="en-US" dirty="0">
              <a:cs typeface="Tahoma" pitchFamily="124" charset="0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001000" cy="480060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Wingdings" pitchFamily="124" charset="2"/>
              <a:buNone/>
            </a:pPr>
            <a:r>
              <a:rPr lang="en-US" sz="2000" b="1" dirty="0" smtClean="0">
                <a:latin typeface="Arial" charset="0"/>
              </a:rPr>
              <a:t>Diagnostic</a:t>
            </a:r>
            <a:endParaRPr lang="en-US" sz="2000" b="1" dirty="0">
              <a:latin typeface="Arial" charset="0"/>
            </a:endParaRPr>
          </a:p>
          <a:p>
            <a:pPr marL="457200" indent="-457200">
              <a:lnSpc>
                <a:spcPct val="80000"/>
              </a:lnSpc>
              <a:buFont typeface="Wingdings" pitchFamily="124" charset="2"/>
              <a:buNone/>
            </a:pPr>
            <a:endParaRPr lang="en-US" sz="2000" dirty="0">
              <a:latin typeface="Arial" charset="0"/>
            </a:endParaRP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Abnormal uterine bleeding caused by: </a:t>
            </a:r>
          </a:p>
          <a:p>
            <a:pPr marL="457200" indent="-457200">
              <a:lnSpc>
                <a:spcPct val="80000"/>
              </a:lnSpc>
              <a:buFont typeface="Wingdings" pitchFamily="124" charset="2"/>
              <a:buNone/>
            </a:pPr>
            <a:r>
              <a:rPr lang="en-US" sz="2000" dirty="0">
                <a:latin typeface="Arial" charset="0"/>
              </a:rPr>
              <a:t>			- </a:t>
            </a:r>
            <a:r>
              <a:rPr lang="en-US" sz="2000" dirty="0" err="1">
                <a:latin typeface="Arial" charset="0"/>
              </a:rPr>
              <a:t>submucous</a:t>
            </a:r>
            <a:r>
              <a:rPr lang="en-US" sz="2000" dirty="0">
                <a:latin typeface="Arial" charset="0"/>
              </a:rPr>
              <a:t> and intramural </a:t>
            </a:r>
            <a:r>
              <a:rPr lang="en-US" sz="2000" dirty="0" err="1">
                <a:latin typeface="Arial" charset="0"/>
              </a:rPr>
              <a:t>myoma</a:t>
            </a:r>
            <a:r>
              <a:rPr lang="en-US" sz="2000" dirty="0">
                <a:latin typeface="Arial" charset="0"/>
              </a:rPr>
              <a:t>. </a:t>
            </a:r>
          </a:p>
          <a:p>
            <a:pPr marL="457200" indent="-457200">
              <a:lnSpc>
                <a:spcPct val="80000"/>
              </a:lnSpc>
              <a:buFont typeface="Wingdings" pitchFamily="124" charset="2"/>
              <a:buNone/>
            </a:pPr>
            <a:r>
              <a:rPr lang="en-US" sz="2000" dirty="0">
                <a:latin typeface="Arial" charset="0"/>
              </a:rPr>
              <a:t>			- endometrial polyps. </a:t>
            </a:r>
          </a:p>
          <a:p>
            <a:pPr marL="457200" indent="-457200">
              <a:lnSpc>
                <a:spcPct val="80000"/>
              </a:lnSpc>
              <a:buFont typeface="Wingdings" pitchFamily="124" charset="2"/>
              <a:buNone/>
            </a:pPr>
            <a:r>
              <a:rPr lang="en-US" sz="2000" dirty="0">
                <a:latin typeface="Arial" charset="0"/>
              </a:rPr>
              <a:t>			- endometrial atrophy.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Endometrial tumors.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Infertility related to:</a:t>
            </a:r>
          </a:p>
          <a:p>
            <a:pPr marL="457200" indent="-457200">
              <a:lnSpc>
                <a:spcPct val="80000"/>
              </a:lnSpc>
              <a:buFont typeface="Wingdings" pitchFamily="124" charset="2"/>
              <a:buNone/>
            </a:pPr>
            <a:r>
              <a:rPr lang="en-US" sz="2000" dirty="0">
                <a:latin typeface="Arial" charset="0"/>
              </a:rPr>
              <a:t>			- Intrauterine adhesions (</a:t>
            </a:r>
            <a:r>
              <a:rPr lang="en-US" sz="2000" dirty="0" err="1">
                <a:latin typeface="Arial" charset="0"/>
              </a:rPr>
              <a:t>Asherman’s</a:t>
            </a:r>
            <a:r>
              <a:rPr lang="en-US" sz="2000" dirty="0">
                <a:latin typeface="Arial" charset="0"/>
              </a:rPr>
              <a:t> syndrome)</a:t>
            </a:r>
          </a:p>
          <a:p>
            <a:pPr marL="457200" indent="-457200">
              <a:lnSpc>
                <a:spcPct val="80000"/>
              </a:lnSpc>
              <a:buFont typeface="Wingdings" pitchFamily="124" charset="2"/>
              <a:buNone/>
            </a:pPr>
            <a:r>
              <a:rPr lang="en-US" sz="2000" dirty="0">
                <a:latin typeface="Arial" charset="0"/>
              </a:rPr>
              <a:t>			- </a:t>
            </a:r>
            <a:r>
              <a:rPr lang="en-US" sz="2000" dirty="0" err="1">
                <a:latin typeface="Arial" charset="0"/>
              </a:rPr>
              <a:t>Submucous</a:t>
            </a:r>
            <a:r>
              <a:rPr lang="en-US" sz="2000" dirty="0">
                <a:latin typeface="Arial" charset="0"/>
              </a:rPr>
              <a:t> fibroids. </a:t>
            </a:r>
          </a:p>
          <a:p>
            <a:pPr marL="457200" indent="-457200">
              <a:lnSpc>
                <a:spcPct val="80000"/>
              </a:lnSpc>
              <a:buFont typeface="Wingdings" pitchFamily="124" charset="2"/>
              <a:buNone/>
            </a:pPr>
            <a:r>
              <a:rPr lang="en-US" sz="2000" dirty="0">
                <a:latin typeface="Arial" charset="0"/>
              </a:rPr>
              <a:t>			- Endometrial polyps.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Uterine </a:t>
            </a:r>
            <a:r>
              <a:rPr lang="en-US" sz="2000" dirty="0" smtClean="0">
                <a:latin typeface="Arial" charset="0"/>
              </a:rPr>
              <a:t>malformation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cs typeface="Tahoma" pitchFamily="124" charset="0"/>
              </a:rPr>
              <a:t>Indications for hysteroscopy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AU" b="1" dirty="0" smtClean="0"/>
              <a:t>Therapeutic (Surgical) </a:t>
            </a:r>
            <a:r>
              <a:rPr lang="en-AU" b="1" dirty="0"/>
              <a:t>Interventions</a:t>
            </a:r>
          </a:p>
          <a:p>
            <a:pPr lvl="1">
              <a:lnSpc>
                <a:spcPct val="80000"/>
              </a:lnSpc>
              <a:buFont typeface="Tahoma" pitchFamily="34" charset="0"/>
              <a:buChar char="–"/>
              <a:defRPr/>
            </a:pPr>
            <a:r>
              <a:rPr lang="en-AU" sz="3200" dirty="0"/>
              <a:t>Sterilisation (</a:t>
            </a:r>
            <a:r>
              <a:rPr lang="en-AU" sz="3200" dirty="0" err="1"/>
              <a:t>Essure</a:t>
            </a:r>
            <a:r>
              <a:rPr lang="en-AU" sz="3200" dirty="0"/>
              <a:t>)</a:t>
            </a:r>
          </a:p>
          <a:p>
            <a:pPr lvl="1">
              <a:lnSpc>
                <a:spcPct val="80000"/>
              </a:lnSpc>
              <a:buFont typeface="Tahoma" pitchFamily="34" charset="0"/>
              <a:buChar char="–"/>
              <a:defRPr/>
            </a:pPr>
            <a:r>
              <a:rPr lang="en-AU" sz="3200" dirty="0"/>
              <a:t>Division of adhesions</a:t>
            </a:r>
          </a:p>
          <a:p>
            <a:pPr lvl="1">
              <a:lnSpc>
                <a:spcPct val="80000"/>
              </a:lnSpc>
              <a:buFont typeface="Tahoma" pitchFamily="34" charset="0"/>
              <a:buChar char="–"/>
              <a:defRPr/>
            </a:pPr>
            <a:r>
              <a:rPr lang="en-AU" sz="3200" dirty="0"/>
              <a:t>Removal of benign tumours</a:t>
            </a:r>
          </a:p>
          <a:p>
            <a:pPr lvl="1">
              <a:lnSpc>
                <a:spcPct val="80000"/>
              </a:lnSpc>
              <a:buFont typeface="Tahoma" pitchFamily="34" charset="0"/>
              <a:buChar char="–"/>
              <a:defRPr/>
            </a:pPr>
            <a:r>
              <a:rPr lang="en-AU" sz="3200" dirty="0"/>
              <a:t>Endometrial ablation</a:t>
            </a:r>
            <a:endParaRPr lang="en-GB" sz="32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noFill/>
          <a:ln/>
          <a:effectLst>
            <a:outerShdw dist="12700" dir="8100000" algn="ctr" rotWithShape="0">
              <a:schemeClr val="bg2">
                <a:alpha val="75000"/>
              </a:schemeClr>
            </a:outerShdw>
          </a:effectLst>
        </p:spPr>
        <p:txBody>
          <a:bodyPr anchor="b">
            <a:normAutofit/>
          </a:bodyPr>
          <a:lstStyle/>
          <a:p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Hysteroscopic Surgeries and Endometrial Polypectomy</a:t>
            </a:r>
            <a:endParaRPr lang="en-US"/>
          </a:p>
        </p:txBody>
      </p:sp>
      <p:pic>
        <p:nvPicPr>
          <p:cNvPr id="232451" name="Picture 3" descr="Pictur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752600"/>
            <a:ext cx="7162800" cy="4845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Endometrial polyp</a:t>
            </a:r>
            <a:endParaRPr lang="en-GB" dirty="0"/>
          </a:p>
        </p:txBody>
      </p:sp>
      <p:pic>
        <p:nvPicPr>
          <p:cNvPr id="4" name="Picture 10" descr="Scan000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144044" y="2574925"/>
            <a:ext cx="2819400" cy="2476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Uterine anomaly (septum)</a:t>
            </a:r>
            <a:endParaRPr lang="en-GB" dirty="0"/>
          </a:p>
        </p:txBody>
      </p:sp>
      <p:pic>
        <p:nvPicPr>
          <p:cNvPr id="4" name="Picture 12" descr="npo00009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063081" y="2698750"/>
            <a:ext cx="2981325" cy="2228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1447800" y="685800"/>
            <a:ext cx="579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Intrauterine Adhesions</a:t>
            </a:r>
          </a:p>
        </p:txBody>
      </p:sp>
      <p:pic>
        <p:nvPicPr>
          <p:cNvPr id="108551" name="Picture 6" descr="npo00009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447800"/>
            <a:ext cx="7086600" cy="472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>
            <a:normAutofit/>
          </a:bodyPr>
          <a:lstStyle/>
          <a:p>
            <a:r>
              <a:rPr lang="en-GB" dirty="0" smtClean="0"/>
              <a:t>Contraindications of hysteroscopy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3568" y="1484784"/>
            <a:ext cx="7772400" cy="3886200"/>
          </a:xfrm>
        </p:spPr>
        <p:txBody>
          <a:bodyPr>
            <a:normAutofit fontScale="92500" lnSpcReduction="10000"/>
          </a:bodyPr>
          <a:lstStyle/>
          <a:p>
            <a:pPr lvl="2"/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Pregnancy.</a:t>
            </a:r>
          </a:p>
          <a:p>
            <a:pPr lvl="2"/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Current or recent pelvic infection.</a:t>
            </a:r>
          </a:p>
          <a:p>
            <a:pPr lvl="2"/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Current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vaginitis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,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cervicitis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and 		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endometritis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.</a:t>
            </a:r>
          </a:p>
          <a:p>
            <a:pPr lvl="2"/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Recent uterine perforation.</a:t>
            </a:r>
          </a:p>
          <a:p>
            <a:pPr lvl="2"/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Active </a:t>
            </a: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Bleeding.</a:t>
            </a:r>
          </a:p>
          <a:p>
            <a:pPr lvl="2"/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Cervical cancer</a:t>
            </a:r>
          </a:p>
          <a:p>
            <a:pPr lvl="2"/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Cervical </a:t>
            </a:r>
            <a:r>
              <a:rPr lang="en-US" sz="28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stenosis</a:t>
            </a:r>
            <a:endParaRPr lang="en-US" sz="2800" dirty="0" smtClean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lvl="2"/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Cardiopulmonary disorders</a:t>
            </a:r>
          </a:p>
          <a:p>
            <a:pPr lvl="2"/>
            <a:endParaRPr lang="en-US" sz="2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Laparoscopy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/>
              <a:t>   Definition</a:t>
            </a:r>
          </a:p>
          <a:p>
            <a:r>
              <a:rPr lang="en-GB" dirty="0" smtClean="0"/>
              <a:t>It is a minimally invasive technique of visualisation of the peritoneal cavity by the means of a fibre optic endoscope introduced through the abdominal wall to allow the viewing (diagnostic) or surgical manoeuvre(operative) of abdominal organs.</a:t>
            </a:r>
            <a:endParaRPr lang="en-GB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08038"/>
            <a:ext cx="8382000" cy="5516562"/>
          </a:xfrm>
          <a:noFill/>
          <a:ln/>
          <a:effectLst>
            <a:outerShdw dist="12700" dir="8100000" algn="ctr" rotWithShape="0">
              <a:schemeClr val="bg2">
                <a:alpha val="75000"/>
              </a:schemeClr>
            </a:outerShdw>
          </a:effectLst>
        </p:spPr>
        <p:txBody>
          <a:bodyPr/>
          <a:lstStyle/>
          <a:p>
            <a:pPr marL="609600" indent="-609600"/>
            <a:endParaRPr lang="en-US" sz="2400" dirty="0"/>
          </a:p>
          <a:p>
            <a:pPr marL="609600" indent="-609600">
              <a:buFont typeface="Wingdings" pitchFamily="124" charset="2"/>
              <a:buNone/>
            </a:pPr>
            <a:endParaRPr lang="en-US" sz="2400" dirty="0"/>
          </a:p>
          <a:p>
            <a:pPr marL="609600" indent="-609600">
              <a:buFont typeface="Arial" charset="0"/>
              <a:buAutoNum type="arabicPeriod"/>
            </a:pPr>
            <a:r>
              <a:rPr 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Preparation of the patient:</a:t>
            </a:r>
          </a:p>
          <a:p>
            <a:pPr marL="609600" indent="-609600">
              <a:buFont typeface="Arial" charset="0"/>
              <a:buNone/>
            </a:pPr>
            <a:endParaRPr lang="en-US" sz="2400" b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marL="990600" lvl="1" indent="-533400"/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Detailed history and complete physical examination</a:t>
            </a:r>
          </a:p>
          <a:p>
            <a:pPr marL="990600" lvl="1" indent="-533400"/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It is preferable to do the procedure in the first part of the menstrual cycle, because there is less mucus (better viewing) and no chance of encountering early pregnancy</a:t>
            </a:r>
          </a:p>
          <a:p>
            <a:pPr marL="990600" lvl="1" indent="-533400"/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Informed consent</a:t>
            </a:r>
          </a:p>
          <a:p>
            <a:pPr marL="990600" lvl="1" indent="-533400"/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Patient is placed in </a:t>
            </a:r>
            <a:r>
              <a:rPr lang="en-US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lithotomy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position</a:t>
            </a:r>
          </a:p>
          <a:p>
            <a:pPr marL="990600" lvl="1" indent="-533400"/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Accurate bimanual examination to asses the uterine (position, morphology, volume).</a:t>
            </a:r>
            <a:endParaRPr lang="en-US" sz="2000" b="1" dirty="0"/>
          </a:p>
          <a:p>
            <a:pPr marL="609600" indent="-609600">
              <a:buFont typeface="Wingdings" pitchFamily="124" charset="2"/>
              <a:buNone/>
            </a:pPr>
            <a:endParaRPr lang="en-US" sz="2400" b="1" dirty="0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457200" y="533400"/>
            <a:ext cx="769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24" charset="0"/>
              </a:rPr>
              <a:t>Procedure</a:t>
            </a:r>
            <a:endParaRPr lang="en-US" sz="36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08038"/>
            <a:ext cx="8382000" cy="5516562"/>
          </a:xfrm>
          <a:noFill/>
          <a:ln/>
          <a:effectLst>
            <a:outerShdw dist="12700" dir="8100000" algn="ctr" rotWithShape="0">
              <a:schemeClr val="bg2">
                <a:alpha val="75000"/>
              </a:schemeClr>
            </a:outerShdw>
          </a:effectLst>
        </p:spPr>
        <p:txBody>
          <a:bodyPr/>
          <a:lstStyle/>
          <a:p>
            <a:pPr marL="609600" indent="-609600"/>
            <a:endParaRPr lang="en-US" sz="2800"/>
          </a:p>
          <a:p>
            <a:pPr marL="609600" indent="-609600">
              <a:buFont typeface="Wingdings" pitchFamily="124" charset="2"/>
              <a:buNone/>
            </a:pPr>
            <a:endParaRPr lang="en-US" sz="28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609600" indent="-609600">
              <a:buFont typeface="Wingdings" pitchFamily="124" charset="2"/>
              <a:buNone/>
            </a:pPr>
            <a:r>
              <a:rPr lang="en-US" sz="2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2. Technique:</a:t>
            </a:r>
          </a:p>
          <a:p>
            <a:pPr marL="609600" indent="-609600">
              <a:buFont typeface="Wingdings" pitchFamily="124" charset="2"/>
              <a:buNone/>
            </a:pPr>
            <a:endParaRPr lang="en-US" sz="28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marL="990600" lvl="1" indent="-533400"/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Clean cervix with antiseptics</a:t>
            </a:r>
          </a:p>
          <a:p>
            <a:pPr marL="990600" lvl="1" indent="-533400"/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Cervical forceps is placed on the front labia</a:t>
            </a:r>
          </a:p>
          <a:p>
            <a:pPr marL="990600" lvl="1" indent="-533400"/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Light source &amp; CO2 gas supply are connected to the instrument</a:t>
            </a:r>
          </a:p>
          <a:p>
            <a:pPr marL="990600" lvl="1" indent="-533400"/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Insert hysteroscope into the cervical canal, which dilates from the gas pressure.</a:t>
            </a:r>
            <a:endParaRPr lang="en-US" sz="2400" b="1"/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457200" y="533400"/>
            <a:ext cx="769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24" charset="0"/>
              </a:rPr>
              <a:t>Procedure</a:t>
            </a:r>
            <a:endParaRPr lang="en-US" sz="36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Complications of Hysteroscopy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b="1" dirty="0" smtClean="0"/>
              <a:t>Distension media</a:t>
            </a:r>
          </a:p>
          <a:p>
            <a:r>
              <a:rPr lang="en-GB" dirty="0" smtClean="0"/>
              <a:t>Fluid overload</a:t>
            </a:r>
          </a:p>
          <a:p>
            <a:pPr marL="457200" indent="-457200">
              <a:lnSpc>
                <a:spcPct val="80000"/>
              </a:lnSpc>
            </a:pPr>
            <a:r>
              <a:rPr lang="en-GB" dirty="0" smtClean="0"/>
              <a:t>Pulmonary oedema</a:t>
            </a:r>
            <a:r>
              <a:rPr lang="en-US" b="1" dirty="0" smtClean="0"/>
              <a:t>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Char char="v"/>
            </a:pPr>
            <a:r>
              <a:rPr lang="en-US" b="1" dirty="0" smtClean="0"/>
              <a:t>Procedure</a:t>
            </a:r>
          </a:p>
          <a:p>
            <a:pPr marL="457200" indent="-457200">
              <a:lnSpc>
                <a:spcPct val="80000"/>
              </a:lnSpc>
            </a:pPr>
            <a:r>
              <a:rPr lang="en-US" dirty="0" smtClean="0"/>
              <a:t>Uterine perforation (&lt;1%)</a:t>
            </a:r>
          </a:p>
          <a:p>
            <a:pPr marL="457200" indent="-457200">
              <a:lnSpc>
                <a:spcPct val="80000"/>
              </a:lnSpc>
            </a:pPr>
            <a:r>
              <a:rPr lang="en-US" dirty="0" smtClean="0"/>
              <a:t> Hemorrhage either from: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dirty="0" smtClean="0"/>
              <a:t>			- Perforation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dirty="0" smtClean="0"/>
              <a:t>			- </a:t>
            </a:r>
            <a:r>
              <a:rPr lang="en-US" dirty="0" err="1" smtClean="0"/>
              <a:t>Tenaculum</a:t>
            </a:r>
            <a:r>
              <a:rPr lang="en-US" dirty="0" smtClean="0"/>
              <a:t> used to hold the cervix</a:t>
            </a:r>
          </a:p>
          <a:p>
            <a:pPr marL="457200" indent="-457200">
              <a:lnSpc>
                <a:spcPct val="80000"/>
              </a:lnSpc>
            </a:pPr>
            <a:r>
              <a:rPr lang="en-US" dirty="0" smtClean="0"/>
              <a:t>Infection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Colposcopy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is an endoscopic technique used in examining the lower genital tract mainly the cervix (sometimes the vulva and the vagina).</a:t>
            </a:r>
          </a:p>
          <a:p>
            <a:r>
              <a:rPr lang="en-GB" dirty="0" smtClean="0"/>
              <a:t>It is used in excluding abnormal lesions and premalignant lesions on the cervix</a:t>
            </a:r>
          </a:p>
          <a:p>
            <a:r>
              <a:rPr lang="en-GB" dirty="0" smtClean="0"/>
              <a:t>It is usually performed as a follow up to Pap smear (cervical cytology)</a:t>
            </a:r>
          </a:p>
          <a:p>
            <a:r>
              <a:rPr lang="en-GB" dirty="0" smtClean="0"/>
              <a:t>It also aid in biopsy and treatment of abnormal lesions on the cervix.</a:t>
            </a:r>
            <a:endParaRPr lang="en-GB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 err="1" smtClean="0"/>
              <a:t>colposcope</a:t>
            </a:r>
            <a:endParaRPr lang="en-GB" dirty="0"/>
          </a:p>
        </p:txBody>
      </p:sp>
      <p:pic>
        <p:nvPicPr>
          <p:cNvPr id="1026" name="Picture 2" descr="C:\Users\BAYO ADENIYI\Pictures\colposcope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11560" y="1628800"/>
            <a:ext cx="8208912" cy="4752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AU" smtClean="0"/>
              <a:t>Colposcopy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68760"/>
            <a:ext cx="8229600" cy="558924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AU" sz="2800" dirty="0" smtClean="0"/>
              <a:t>Indications:</a:t>
            </a:r>
          </a:p>
          <a:p>
            <a:pPr lvl="1" eaLnBrk="1" hangingPunct="1">
              <a:lnSpc>
                <a:spcPct val="80000"/>
              </a:lnSpc>
              <a:buFont typeface="Tahoma" pitchFamily="34" charset="0"/>
              <a:buChar char="–"/>
              <a:defRPr/>
            </a:pPr>
            <a:r>
              <a:rPr lang="en-AU" dirty="0" smtClean="0"/>
              <a:t>Evaluation of CIN (cervical intraepithelial neoplasia)</a:t>
            </a:r>
          </a:p>
          <a:p>
            <a:pPr lvl="1" eaLnBrk="1" hangingPunct="1">
              <a:lnSpc>
                <a:spcPct val="80000"/>
              </a:lnSpc>
              <a:buFont typeface="Tahoma" pitchFamily="34" charset="0"/>
              <a:buChar char="–"/>
              <a:defRPr/>
            </a:pPr>
            <a:r>
              <a:rPr lang="en-AU" dirty="0" smtClean="0"/>
              <a:t>Biopsy target</a:t>
            </a:r>
          </a:p>
          <a:p>
            <a:pPr lvl="1" eaLnBrk="1" hangingPunct="1">
              <a:lnSpc>
                <a:spcPct val="80000"/>
              </a:lnSpc>
              <a:buFont typeface="Tahoma" pitchFamily="34" charset="0"/>
              <a:buChar char="–"/>
              <a:defRPr/>
            </a:pPr>
            <a:r>
              <a:rPr lang="en-AU" dirty="0" smtClean="0"/>
              <a:t>Vaginal and vulval examination</a:t>
            </a:r>
          </a:p>
          <a:p>
            <a:pPr lvl="1" eaLnBrk="1" hangingPunct="1">
              <a:lnSpc>
                <a:spcPct val="80000"/>
              </a:lnSpc>
              <a:buFont typeface="Tahoma" pitchFamily="34" charset="0"/>
              <a:buChar char="–"/>
              <a:defRPr/>
            </a:pPr>
            <a:r>
              <a:rPr lang="en-AU" dirty="0" smtClean="0"/>
              <a:t>DES exposure</a:t>
            </a:r>
          </a:p>
          <a:p>
            <a:pPr eaLnBrk="1" hangingPunct="1">
              <a:lnSpc>
                <a:spcPct val="80000"/>
              </a:lnSpc>
              <a:defRPr/>
            </a:pPr>
            <a:endParaRPr lang="en-AU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AU" sz="2800" dirty="0" smtClean="0"/>
              <a:t>Techniques:</a:t>
            </a:r>
          </a:p>
          <a:p>
            <a:pPr lvl="1" eaLnBrk="1" hangingPunct="1">
              <a:lnSpc>
                <a:spcPct val="80000"/>
              </a:lnSpc>
              <a:buFont typeface="Tahoma" pitchFamily="34" charset="0"/>
              <a:buChar char="–"/>
              <a:defRPr/>
            </a:pPr>
            <a:r>
              <a:rPr lang="en-AU" dirty="0" smtClean="0"/>
              <a:t>Acetic acid</a:t>
            </a:r>
          </a:p>
          <a:p>
            <a:pPr lvl="1" eaLnBrk="1" hangingPunct="1">
              <a:lnSpc>
                <a:spcPct val="80000"/>
              </a:lnSpc>
              <a:buFont typeface="Tahoma" pitchFamily="34" charset="0"/>
              <a:buChar char="–"/>
              <a:defRPr/>
            </a:pPr>
            <a:r>
              <a:rPr lang="en-AU" dirty="0" smtClean="0"/>
              <a:t>Schiller’s </a:t>
            </a:r>
            <a:r>
              <a:rPr lang="en-AU" dirty="0" smtClean="0"/>
              <a:t> test (</a:t>
            </a:r>
            <a:r>
              <a:rPr lang="en-AU" dirty="0" err="1" smtClean="0"/>
              <a:t>Lugol</a:t>
            </a:r>
            <a:r>
              <a:rPr lang="en-AU" dirty="0" smtClean="0"/>
              <a:t> iodine )</a:t>
            </a:r>
            <a:endParaRPr lang="en-AU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AU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AU" sz="2800" dirty="0" smtClean="0"/>
              <a:t>Intervention:</a:t>
            </a:r>
          </a:p>
          <a:p>
            <a:pPr lvl="1" eaLnBrk="1" hangingPunct="1">
              <a:lnSpc>
                <a:spcPct val="80000"/>
              </a:lnSpc>
              <a:buFont typeface="Tahoma" pitchFamily="34" charset="0"/>
              <a:buChar char="–"/>
              <a:defRPr/>
            </a:pPr>
            <a:r>
              <a:rPr lang="en-AU" dirty="0" smtClean="0"/>
              <a:t>Outpatient treatment of CIN e.g. Laser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5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Anatomy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Columnar epithelium</a:t>
            </a:r>
          </a:p>
          <a:p>
            <a:endParaRPr lang="en-GB" dirty="0" smtClean="0"/>
          </a:p>
          <a:p>
            <a:r>
              <a:rPr lang="en-GB" dirty="0" smtClean="0"/>
              <a:t>Squamus epithelium</a:t>
            </a:r>
          </a:p>
          <a:p>
            <a:endParaRPr lang="en-GB" dirty="0" smtClean="0"/>
          </a:p>
          <a:p>
            <a:r>
              <a:rPr lang="en-GB" dirty="0" smtClean="0"/>
              <a:t>Squamus metaplasia</a:t>
            </a:r>
          </a:p>
          <a:p>
            <a:endParaRPr lang="en-GB" dirty="0" smtClean="0"/>
          </a:p>
          <a:p>
            <a:r>
              <a:rPr lang="en-GB" dirty="0" smtClean="0"/>
              <a:t>Transformation zone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PRINCIPLE OF COLPOSCOPY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Normal saline ( vascular patterns)</a:t>
            </a:r>
          </a:p>
          <a:p>
            <a:endParaRPr lang="en-GB" dirty="0" smtClean="0"/>
          </a:p>
          <a:p>
            <a:r>
              <a:rPr lang="en-GB" dirty="0" smtClean="0"/>
              <a:t>3-5 %)</a:t>
            </a:r>
            <a:r>
              <a:rPr lang="en-GB" dirty="0" smtClean="0"/>
              <a:t>Acetic acid (coagulation of nuclear proteins)</a:t>
            </a:r>
          </a:p>
          <a:p>
            <a:endParaRPr lang="en-GB" dirty="0" smtClean="0"/>
          </a:p>
          <a:p>
            <a:r>
              <a:rPr lang="en-GB" dirty="0" smtClean="0"/>
              <a:t>Lugol iodine (Schiller’s test) – iodine uptake by glycogenated  columnar cells</a:t>
            </a:r>
            <a:endParaRPr lang="en-GB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anatomy of colposcopy</a:t>
            </a:r>
            <a:endParaRPr lang="en-GB" dirty="0"/>
          </a:p>
        </p:txBody>
      </p:sp>
      <p:pic>
        <p:nvPicPr>
          <p:cNvPr id="2050" name="Picture 2" descr="C:\Users\BAYO ADENIYI\Pictures\colposcopy-8-728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95536" y="1484784"/>
            <a:ext cx="8496944" cy="49685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colposcopy</a:t>
            </a:r>
            <a:endParaRPr lang="en-GB" dirty="0"/>
          </a:p>
        </p:txBody>
      </p:sp>
      <p:pic>
        <p:nvPicPr>
          <p:cNvPr id="3074" name="Picture 2" descr="C:\Users\BAYO ADENIYI\Pictures\colposcopy-13-728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05744" y="1527175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Instruments in laparoscopy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GB" b="1" dirty="0" smtClean="0"/>
              <a:t>The laparoscope ( Telescope)</a:t>
            </a:r>
          </a:p>
          <a:p>
            <a:r>
              <a:rPr lang="en-GB" dirty="0" smtClean="0"/>
              <a:t>It is used in visualising the peritoneal cavity.</a:t>
            </a:r>
          </a:p>
          <a:p>
            <a:r>
              <a:rPr lang="en-GB" dirty="0" smtClean="0"/>
              <a:t>There are different sizes (5mm, 10mm)</a:t>
            </a:r>
          </a:p>
          <a:p>
            <a:endParaRPr lang="en-GB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534400" cy="9875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TRANSFORMATION ZONE (TFZ) &amp; SQUAMO-COLUMNAL  JUNCTION</a:t>
            </a:r>
            <a:endParaRPr lang="en-GB" sz="2800" dirty="0"/>
          </a:p>
        </p:txBody>
      </p:sp>
      <p:pic>
        <p:nvPicPr>
          <p:cNvPr id="4098" name="Picture 2" descr="C:\Users\BAYO ADENIYI\Pictures\colposcopy-14-728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0" y="1340768"/>
            <a:ext cx="8892480" cy="52565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Acetowhite</a:t>
            </a:r>
            <a:r>
              <a:rPr lang="en-GB" dirty="0" smtClean="0"/>
              <a:t> reaction (acetic acid)</a:t>
            </a:r>
            <a:endParaRPr lang="en-GB" dirty="0"/>
          </a:p>
        </p:txBody>
      </p:sp>
      <p:pic>
        <p:nvPicPr>
          <p:cNvPr id="5122" name="Picture 2" descr="C:\Users\BAYO ADENIYI\Pictures\colposcopy-34-728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51520" y="1340768"/>
            <a:ext cx="8712968" cy="52565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Lugol iodine</a:t>
            </a:r>
            <a:endParaRPr lang="en-GB" dirty="0"/>
          </a:p>
        </p:txBody>
      </p:sp>
      <p:pic>
        <p:nvPicPr>
          <p:cNvPr id="6146" name="Picture 2" descr="C:\Users\BAYO ADENIYI\Pictures\colposcopy-27-728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05744" y="1527175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Acetowhite</a:t>
            </a:r>
            <a:r>
              <a:rPr lang="en-GB" dirty="0" smtClean="0"/>
              <a:t> reaction and iodine uptake</a:t>
            </a:r>
            <a:endParaRPr lang="en-GB" dirty="0"/>
          </a:p>
        </p:txBody>
      </p:sp>
      <p:pic>
        <p:nvPicPr>
          <p:cNvPr id="7170" name="Picture 2" descr="C:\Users\BAYO ADENIYI\Pictures\colposcopy-31-728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05744" y="1527175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TREATMENT OF LESIONS</a:t>
            </a:r>
            <a:endParaRPr lang="en-GB" dirty="0"/>
          </a:p>
        </p:txBody>
      </p:sp>
      <p:pic>
        <p:nvPicPr>
          <p:cNvPr id="8194" name="Picture 2" descr="C:\Users\BAYO ADENIYI\Pictures\colposcopy-44-728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05744" y="1527175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Complications of Colposcopy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Bleeding</a:t>
            </a:r>
          </a:p>
          <a:p>
            <a:r>
              <a:rPr lang="en-GB" dirty="0" smtClean="0"/>
              <a:t>Infection</a:t>
            </a:r>
          </a:p>
          <a:p>
            <a:r>
              <a:rPr lang="en-GB" dirty="0" smtClean="0"/>
              <a:t>Pain</a:t>
            </a:r>
          </a:p>
          <a:p>
            <a:r>
              <a:rPr lang="en-GB" dirty="0" smtClean="0"/>
              <a:t>Missing (lack of correlation between Pap smear and subsequent histology)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laparoscope (telescope)</a:t>
            </a:r>
            <a:endParaRPr lang="en-GB" dirty="0"/>
          </a:p>
        </p:txBody>
      </p:sp>
      <p:pic>
        <p:nvPicPr>
          <p:cNvPr id="4" name="Picture 4" descr="npo00006c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120356" y="2065337"/>
            <a:ext cx="866775" cy="3495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Veress</a:t>
            </a:r>
            <a:r>
              <a:rPr lang="en-GB" dirty="0" smtClean="0"/>
              <a:t> Needle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used to create pneumoperitoneum (inflate air into the peritoneal cavity through the umbilicus where the abdominal wall is thinnest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Verres</a:t>
            </a:r>
            <a:r>
              <a:rPr lang="en-GB" dirty="0" smtClean="0"/>
              <a:t> Needle</a:t>
            </a:r>
            <a:endParaRPr lang="en-GB" dirty="0"/>
          </a:p>
        </p:txBody>
      </p:sp>
      <p:pic>
        <p:nvPicPr>
          <p:cNvPr id="4" name="Picture 5" descr="npo00006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4176464" cy="43204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5" name="Picture 7" descr="Ver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916832"/>
            <a:ext cx="4104456" cy="4104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2114</TotalTime>
  <Words>1577</Words>
  <Application>Microsoft Office PowerPoint</Application>
  <PresentationFormat>On-screen Show (4:3)</PresentationFormat>
  <Paragraphs>315</Paragraphs>
  <Slides>65</Slides>
  <Notes>8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Civic</vt:lpstr>
      <vt:lpstr>ENDOSCOPY IN OBSTETRICS AND GYNAECOLOGY</vt:lpstr>
      <vt:lpstr>Definition of endoscopy</vt:lpstr>
      <vt:lpstr>Types of Endoscopy in OBGYN</vt:lpstr>
      <vt:lpstr>History of endoscopy</vt:lpstr>
      <vt:lpstr>Laparoscopy</vt:lpstr>
      <vt:lpstr>The Instruments in laparoscopy</vt:lpstr>
      <vt:lpstr>A laparoscope (telescope)</vt:lpstr>
      <vt:lpstr>Veress Needle</vt:lpstr>
      <vt:lpstr>Verres Needle</vt:lpstr>
      <vt:lpstr>Insufflator and light source</vt:lpstr>
      <vt:lpstr>Insufflator</vt:lpstr>
      <vt:lpstr>Trocars and cannulae</vt:lpstr>
      <vt:lpstr>Trocars and cannulae</vt:lpstr>
      <vt:lpstr>Ancillary instruments</vt:lpstr>
      <vt:lpstr>Indications for Laparoscopy</vt:lpstr>
      <vt:lpstr>Ovarian cyst</vt:lpstr>
      <vt:lpstr>Pelvic adhesions</vt:lpstr>
      <vt:lpstr>Slide 18</vt:lpstr>
      <vt:lpstr>Indications for Laparoscopy </vt:lpstr>
      <vt:lpstr>Laparoscopic lysis of endometriosis implants</vt:lpstr>
      <vt:lpstr>Laparoscopic sterilization</vt:lpstr>
      <vt:lpstr>Laparoscopic adhesiolysis</vt:lpstr>
      <vt:lpstr>Laparoscopic myomectomy</vt:lpstr>
      <vt:lpstr>Laparoscopic salpingotomy in ectopic pregnancy</vt:lpstr>
      <vt:lpstr>Contraindications of laparoscopy</vt:lpstr>
      <vt:lpstr>Steps in laparoscopy</vt:lpstr>
      <vt:lpstr>Dorsal- lithotomy position</vt:lpstr>
      <vt:lpstr>Steps in laparoscopy</vt:lpstr>
      <vt:lpstr>Steps in laparoscopy</vt:lpstr>
      <vt:lpstr>Creation of Pneumoperitoneum</vt:lpstr>
      <vt:lpstr>Creation of Pneumoperitoneum</vt:lpstr>
      <vt:lpstr>Steps in laparoscopy</vt:lpstr>
      <vt:lpstr>Introduction of the trocar and cannula</vt:lpstr>
      <vt:lpstr>Steps in laparoscopy</vt:lpstr>
      <vt:lpstr>Introduction of the laparoscope </vt:lpstr>
      <vt:lpstr>Steps in laparoscopy</vt:lpstr>
      <vt:lpstr>Port entry</vt:lpstr>
      <vt:lpstr>Port entry in laparoscopy</vt:lpstr>
      <vt:lpstr>Complications of Laparoscopy</vt:lpstr>
      <vt:lpstr>HYSTEROSCOPY</vt:lpstr>
      <vt:lpstr>Basic instruments</vt:lpstr>
      <vt:lpstr>Hysteroscope</vt:lpstr>
      <vt:lpstr>Indications for hysteroscopy</vt:lpstr>
      <vt:lpstr>Indications for hysteroscopy</vt:lpstr>
      <vt:lpstr>Hysteroscopic Surgeries and Endometrial Polypectomy</vt:lpstr>
      <vt:lpstr>Endometrial polyp</vt:lpstr>
      <vt:lpstr>Uterine anomaly (septum)</vt:lpstr>
      <vt:lpstr>Slide 48</vt:lpstr>
      <vt:lpstr>Contraindications of hysteroscopy</vt:lpstr>
      <vt:lpstr>Slide 50</vt:lpstr>
      <vt:lpstr>Slide 51</vt:lpstr>
      <vt:lpstr>Complications of Hysteroscopy</vt:lpstr>
      <vt:lpstr>Colposcopy</vt:lpstr>
      <vt:lpstr>A colposcope</vt:lpstr>
      <vt:lpstr>Colposcopy</vt:lpstr>
      <vt:lpstr>Basic Anatomy</vt:lpstr>
      <vt:lpstr>PRINCIPLE OF COLPOSCOPY</vt:lpstr>
      <vt:lpstr>Basic anatomy of colposcopy</vt:lpstr>
      <vt:lpstr>colposcopy</vt:lpstr>
      <vt:lpstr>TRANSFORMATION ZONE (TFZ) &amp; SQUAMO-COLUMNAL  JUNCTION</vt:lpstr>
      <vt:lpstr>Acetowhite reaction (acetic acid)</vt:lpstr>
      <vt:lpstr>Lugol iodine</vt:lpstr>
      <vt:lpstr>Acetowhite reaction and iodine uptake</vt:lpstr>
      <vt:lpstr>TREATMENT OF LESIONS</vt:lpstr>
      <vt:lpstr>Complications of Colposcopy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ENDOSCOPY IN OBSTETRIC AND GYNAECOLOGY</dc:title>
  <dc:creator>BAYO ADENIYI</dc:creator>
  <cp:lastModifiedBy>BAYO ADENIYI</cp:lastModifiedBy>
  <cp:revision>11</cp:revision>
  <dcterms:created xsi:type="dcterms:W3CDTF">2015-09-21T00:28:22Z</dcterms:created>
  <dcterms:modified xsi:type="dcterms:W3CDTF">2017-02-21T05:05:49Z</dcterms:modified>
</cp:coreProperties>
</file>