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74" r:id="rId3"/>
    <p:sldId id="259" r:id="rId4"/>
    <p:sldId id="261" r:id="rId5"/>
    <p:sldId id="263" r:id="rId6"/>
    <p:sldId id="265" r:id="rId7"/>
    <p:sldId id="267" r:id="rId8"/>
    <p:sldId id="269" r:id="rId9"/>
    <p:sldId id="271" r:id="rId10"/>
    <p:sldId id="275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1B3D1-9EA1-4D35-A09F-C8F6DEAA3948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B92EB-23EF-4101-994F-F94FBBB45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310F8A-4F97-4E9A-822A-7471D65F01FC}" type="slidenum">
              <a:rPr lang="en-US"/>
              <a:pPr/>
              <a:t>2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1231A-B196-4EE7-A2AB-15CBE59AE362}" type="slidenum">
              <a:rPr lang="en-US"/>
              <a:pPr/>
              <a:t>3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F9D66-49E1-4FB1-88A9-5E3B342A3340}" type="slidenum">
              <a:rPr lang="en-US"/>
              <a:pPr/>
              <a:t>4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99C91-34A0-40F5-B802-DE3A44187BEF}" type="slidenum">
              <a:rPr lang="en-US"/>
              <a:pPr/>
              <a:t>5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240E04-D131-4125-BC0F-7DCE8CABEA0A}" type="slidenum">
              <a:rPr lang="en-US"/>
              <a:pPr/>
              <a:t>6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9A676-3823-4414-B828-4F8793D1C241}" type="slidenum">
              <a:rPr lang="en-US"/>
              <a:pPr/>
              <a:t>7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C17D0-688E-4963-B40C-63596E7CB7CB}" type="slidenum">
              <a:rPr lang="en-US"/>
              <a:pPr/>
              <a:t>8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EC5E1-FACD-49E1-9899-589E082673AC}" type="slidenum">
              <a:rPr lang="en-US"/>
              <a:pPr/>
              <a:t>9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99E1-79D9-4B5F-A91A-01222C3D9C91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5D8A-BD0D-4029-B2AE-E04D6B52E9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99E1-79D9-4B5F-A91A-01222C3D9C91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5D8A-BD0D-4029-B2AE-E04D6B52E9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99E1-79D9-4B5F-A91A-01222C3D9C91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5D8A-BD0D-4029-B2AE-E04D6B52E9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7010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91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4191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99E1-79D9-4B5F-A91A-01222C3D9C91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5D8A-BD0D-4029-B2AE-E04D6B52E9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99E1-79D9-4B5F-A91A-01222C3D9C91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5D8A-BD0D-4029-B2AE-E04D6B52E9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99E1-79D9-4B5F-A91A-01222C3D9C91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5D8A-BD0D-4029-B2AE-E04D6B52E9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99E1-79D9-4B5F-A91A-01222C3D9C91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5D8A-BD0D-4029-B2AE-E04D6B52E9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99E1-79D9-4B5F-A91A-01222C3D9C91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5D8A-BD0D-4029-B2AE-E04D6B52E9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99E1-79D9-4B5F-A91A-01222C3D9C91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5D8A-BD0D-4029-B2AE-E04D6B52E9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99E1-79D9-4B5F-A91A-01222C3D9C91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5D8A-BD0D-4029-B2AE-E04D6B52E9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99E1-79D9-4B5F-A91A-01222C3D9C91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5D8A-BD0D-4029-B2AE-E04D6B52E9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99E1-79D9-4B5F-A91A-01222C3D9C91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5D8A-BD0D-4029-B2AE-E04D6B52E9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400" dirty="0" smtClean="0"/>
              <a:t>    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           </a:t>
            </a:r>
            <a:r>
              <a:rPr lang="en-US" sz="5700" dirty="0" smtClean="0"/>
              <a:t>EMERGENCY  CONTRACEPTION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Dr O. T ADEYEMO</a:t>
            </a:r>
          </a:p>
          <a:p>
            <a:pPr>
              <a:buNone/>
            </a:pPr>
            <a:r>
              <a:rPr lang="en-US" dirty="0" smtClean="0"/>
              <a:t>                  Dept of </a:t>
            </a:r>
            <a:r>
              <a:rPr lang="en-US" dirty="0" err="1" smtClean="0"/>
              <a:t>Obs</a:t>
            </a:r>
            <a:r>
              <a:rPr lang="en-US" dirty="0" smtClean="0"/>
              <a:t> &amp; </a:t>
            </a:r>
            <a:r>
              <a:rPr lang="en-US" dirty="0" err="1" smtClean="0"/>
              <a:t>Gynae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FETH </a:t>
            </a:r>
            <a:r>
              <a:rPr lang="en-US" dirty="0" err="1" smtClean="0"/>
              <a:t>Ido</a:t>
            </a:r>
            <a:r>
              <a:rPr lang="en-US" dirty="0" smtClean="0"/>
              <a:t>- </a:t>
            </a:r>
            <a:r>
              <a:rPr lang="en-US" dirty="0" err="1" smtClean="0"/>
              <a:t>Ekiti</a:t>
            </a:r>
            <a:r>
              <a:rPr lang="en-US" dirty="0" smtClean="0"/>
              <a:t> / ABUAD.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4"/>
          <p:cNvSpPr>
            <a:spLocks noGrp="1"/>
          </p:cNvSpPr>
          <p:nvPr>
            <p:ph type="title"/>
          </p:nvPr>
        </p:nvSpPr>
        <p:spPr>
          <a:xfrm>
            <a:off x="990600" y="3810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sz="3600" b="1" smtClean="0"/>
              <a:t>ULIPRISTAL ACETATE (ellaOne)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buSzPct val="150000"/>
              <a:buFont typeface="Arial" pitchFamily="34" charset="0"/>
              <a:buChar char="•"/>
              <a:defRPr/>
            </a:pPr>
            <a:r>
              <a:rPr lang="en-US" sz="3000" dirty="0" smtClean="0"/>
              <a:t>For emergency contraception.</a:t>
            </a:r>
          </a:p>
          <a:p>
            <a:pPr>
              <a:buSzPct val="150000"/>
              <a:buFont typeface="Arial" pitchFamily="34" charset="0"/>
              <a:buChar char="•"/>
              <a:defRPr/>
            </a:pPr>
            <a:endParaRPr lang="en-US" sz="1000" dirty="0" smtClean="0"/>
          </a:p>
          <a:p>
            <a:pPr>
              <a:buSzPct val="150000"/>
              <a:buFont typeface="Arial" pitchFamily="34" charset="0"/>
              <a:buChar char="•"/>
              <a:defRPr/>
            </a:pPr>
            <a:r>
              <a:rPr lang="en-US" sz="3000" dirty="0" smtClean="0"/>
              <a:t>A 30 mg tablet is used </a:t>
            </a:r>
          </a:p>
          <a:p>
            <a:pPr marL="0" indent="0">
              <a:buSzPct val="150000"/>
              <a:buFont typeface="Wingdings" pitchFamily="2" charset="2"/>
              <a:buNone/>
              <a:defRPr/>
            </a:pPr>
            <a:r>
              <a:rPr lang="en-US" sz="3000" dirty="0"/>
              <a:t> </a:t>
            </a:r>
            <a:r>
              <a:rPr lang="en-US" sz="3000" dirty="0" smtClean="0"/>
              <a:t>   within 120 hours (5 days)</a:t>
            </a:r>
          </a:p>
          <a:p>
            <a:pPr marL="0" indent="0">
              <a:buSzPct val="150000"/>
              <a:buFont typeface="Wingdings" pitchFamily="2" charset="2"/>
              <a:buNone/>
              <a:defRPr/>
            </a:pPr>
            <a:r>
              <a:rPr lang="en-US" sz="3000" dirty="0"/>
              <a:t> </a:t>
            </a:r>
            <a:r>
              <a:rPr lang="en-US" sz="3000" dirty="0" smtClean="0"/>
              <a:t>   after an unprotected </a:t>
            </a:r>
          </a:p>
          <a:p>
            <a:pPr marL="0" indent="0">
              <a:buSzPct val="150000"/>
              <a:buFont typeface="Wingdings" pitchFamily="2" charset="2"/>
              <a:buNone/>
              <a:defRPr/>
            </a:pPr>
            <a:r>
              <a:rPr lang="en-US" sz="3000" dirty="0"/>
              <a:t> </a:t>
            </a:r>
            <a:r>
              <a:rPr lang="en-US" sz="3000" dirty="0" smtClean="0"/>
              <a:t>    intercourse or contraceptive failure. </a:t>
            </a:r>
          </a:p>
          <a:p>
            <a:pPr marL="0" indent="0">
              <a:buSzPct val="150000"/>
              <a:buFont typeface="Wingdings" pitchFamily="2" charset="2"/>
              <a:buNone/>
              <a:defRPr/>
            </a:pPr>
            <a:endParaRPr lang="en-US" sz="1000" dirty="0" smtClean="0"/>
          </a:p>
          <a:p>
            <a:pPr>
              <a:buSzPct val="150000"/>
              <a:buFont typeface="Arial" pitchFamily="34" charset="0"/>
              <a:buChar char="•"/>
              <a:defRPr/>
            </a:pPr>
            <a:r>
              <a:rPr lang="en-US" sz="2800" dirty="0" err="1" smtClean="0"/>
              <a:t>Ulipristal</a:t>
            </a:r>
            <a:r>
              <a:rPr lang="en-US" sz="2800" dirty="0" smtClean="0"/>
              <a:t> acetate is a progesterone receptor modulator.</a:t>
            </a:r>
          </a:p>
          <a:p>
            <a:pPr>
              <a:buSzPct val="150000"/>
              <a:buFont typeface="Arial" pitchFamily="34" charset="0"/>
              <a:buChar char="•"/>
              <a:defRPr/>
            </a:pPr>
            <a:endParaRPr lang="en-US" sz="1000" dirty="0" smtClean="0"/>
          </a:p>
          <a:p>
            <a:pPr>
              <a:buSzPct val="150000"/>
              <a:buFont typeface="Arial" pitchFamily="34" charset="0"/>
              <a:buChar char="•"/>
              <a:defRPr/>
            </a:pPr>
            <a:r>
              <a:rPr lang="en-US" sz="3000" dirty="0" smtClean="0"/>
              <a:t>It has been shown to prevent about 60% of expected pregnancies</a:t>
            </a:r>
            <a:r>
              <a:rPr lang="en-US" sz="3000" b="1" dirty="0" smtClean="0"/>
              <a:t>.</a:t>
            </a:r>
          </a:p>
          <a:p>
            <a:pPr>
              <a:buSzPct val="150000"/>
              <a:buFont typeface="Arial" pitchFamily="34" charset="0"/>
              <a:buChar char="•"/>
              <a:defRPr/>
            </a:pPr>
            <a:endParaRPr lang="en-US" sz="1000" b="1" dirty="0" smtClean="0"/>
          </a:p>
          <a:p>
            <a:pPr>
              <a:buSzPct val="150000"/>
              <a:buFont typeface="Arial" pitchFamily="34" charset="0"/>
              <a:buChar char="•"/>
              <a:defRPr/>
            </a:pPr>
            <a:endParaRPr lang="en-US" sz="3000" b="1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noFill/>
        </p:spPr>
        <p:txBody>
          <a:bodyPr/>
          <a:lstStyle/>
          <a:p>
            <a:fld id="{005C7BAB-8BBB-4749-9109-A83DB3B113A6}" type="slidenum">
              <a:rPr lang="en-US" smtClean="0"/>
              <a:pPr/>
              <a:t>10</a:t>
            </a:fld>
            <a:endParaRPr lang="en-US" smtClean="0"/>
          </a:p>
        </p:txBody>
      </p:sp>
      <p:pic>
        <p:nvPicPr>
          <p:cNvPr id="5427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832475" y="1676400"/>
            <a:ext cx="3276600" cy="18192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THANKS  FOR LISTENING</a:t>
            </a:r>
          </a:p>
          <a:p>
            <a:endParaRPr lang="en-US" dirty="0"/>
          </a:p>
          <a:p>
            <a:r>
              <a:rPr lang="en-US" dirty="0" smtClean="0"/>
              <a:t>ANY QUESTION??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Emergency Contraception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Contraception</a:t>
            </a:r>
            <a:r>
              <a:rPr lang="en-US" sz="2400" dirty="0" smtClean="0"/>
              <a:t> </a:t>
            </a:r>
            <a:r>
              <a:rPr lang="en-US" sz="2400" dirty="0" smtClean="0"/>
              <a:t>used to prevent pregnancy after unprotected </a:t>
            </a:r>
            <a:r>
              <a:rPr lang="en-US" sz="2400" dirty="0" smtClean="0"/>
              <a:t>sexual intercourse.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Indications: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no contraceptive has been used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Condom breakage, slippage, incorrect use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 or more consecutive missed COC pills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Late taken of minipills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More than 2weeks late for progestin-only injectable contraceptive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More than 7days late for a combined estrogen &amp; progestin monthly injection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IUCD expulsion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Sexual assault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Method: </a:t>
            </a:r>
            <a:r>
              <a:rPr lang="en-US" sz="2800" b="1" dirty="0" smtClean="0"/>
              <a:t>Hormonal</a:t>
            </a:r>
          </a:p>
          <a:p>
            <a:pPr eaLnBrk="1" hangingPunct="1">
              <a:buFontTx/>
              <a:buNone/>
            </a:pPr>
            <a:endParaRPr lang="en-US" sz="2800" b="1" dirty="0" smtClean="0"/>
          </a:p>
          <a:p>
            <a:pPr eaLnBrk="1" hangingPunct="1"/>
            <a:r>
              <a:rPr lang="en-US" sz="2800" dirty="0" err="1" smtClean="0"/>
              <a:t>Levonorgestrel</a:t>
            </a:r>
            <a:r>
              <a:rPr lang="en-US" sz="2800" dirty="0" smtClean="0"/>
              <a:t>- only regimen: 1.5mg in a single dose or in two doses of 0.75mg taken up to 12hours apart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Combined estrogen-progestin (</a:t>
            </a:r>
            <a:r>
              <a:rPr lang="en-US" sz="2800" dirty="0" err="1" smtClean="0"/>
              <a:t>Yuzpe</a:t>
            </a:r>
            <a:r>
              <a:rPr lang="en-US" sz="2800" dirty="0" smtClean="0"/>
              <a:t>) regimen: two doses of 100mcg </a:t>
            </a:r>
            <a:r>
              <a:rPr lang="en-US" sz="2800" dirty="0" err="1" smtClean="0"/>
              <a:t>ethinyl</a:t>
            </a:r>
            <a:r>
              <a:rPr lang="en-US" sz="2800" dirty="0" smtClean="0"/>
              <a:t> </a:t>
            </a:r>
            <a:r>
              <a:rPr lang="en-US" sz="2800" dirty="0" err="1" smtClean="0"/>
              <a:t>estradiol</a:t>
            </a:r>
            <a:r>
              <a:rPr lang="en-US" sz="2800" dirty="0" smtClean="0"/>
              <a:t> &amp; 0.5mg of </a:t>
            </a:r>
            <a:r>
              <a:rPr lang="en-US" sz="2800" dirty="0" err="1" smtClean="0"/>
              <a:t>levonorgestrel</a:t>
            </a:r>
            <a:r>
              <a:rPr lang="en-US" sz="2800" dirty="0" smtClean="0"/>
              <a:t> taken 12hours apart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Mode of action: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Prevent and delay ovulation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Impair endometrial receptivity to implantation of fertilized egg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Interference with sperm transport and corpus </a:t>
            </a:r>
            <a:r>
              <a:rPr lang="en-US" dirty="0" err="1" smtClean="0"/>
              <a:t>luteum</a:t>
            </a:r>
            <a:r>
              <a:rPr lang="en-US" dirty="0" smtClean="0"/>
              <a:t> function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Effectiveness:</a:t>
            </a:r>
          </a:p>
          <a:p>
            <a:pPr eaLnBrk="1" hangingPunct="1"/>
            <a:r>
              <a:rPr lang="en-US" dirty="0" err="1" smtClean="0"/>
              <a:t>Levonorgestrel</a:t>
            </a:r>
            <a:r>
              <a:rPr lang="en-US" dirty="0" smtClean="0"/>
              <a:t> regimen: 60-93%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Combined regimen: 56-89%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Side effects:</a:t>
            </a:r>
          </a:p>
          <a:p>
            <a:pPr eaLnBrk="1" hangingPunct="1"/>
            <a:r>
              <a:rPr lang="en-US" dirty="0" smtClean="0"/>
              <a:t>Nausea</a:t>
            </a:r>
          </a:p>
          <a:p>
            <a:pPr eaLnBrk="1" hangingPunct="1"/>
            <a:r>
              <a:rPr lang="en-US" dirty="0" smtClean="0"/>
              <a:t>Vomiting</a:t>
            </a:r>
          </a:p>
          <a:p>
            <a:pPr eaLnBrk="1" hangingPunct="1"/>
            <a:r>
              <a:rPr lang="en-US" dirty="0" smtClean="0"/>
              <a:t>Headache</a:t>
            </a:r>
          </a:p>
          <a:p>
            <a:pPr eaLnBrk="1" hangingPunct="1"/>
            <a:r>
              <a:rPr lang="en-US" dirty="0" smtClean="0"/>
              <a:t>Breast tenderness</a:t>
            </a:r>
          </a:p>
          <a:p>
            <a:pPr eaLnBrk="1" hangingPunct="1"/>
            <a:r>
              <a:rPr lang="en-US" dirty="0" smtClean="0"/>
              <a:t>Irregular vaginal bleeding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Use of OCPs as emergency contraception:</a:t>
            </a:r>
          </a:p>
          <a:p>
            <a:pPr eaLnBrk="1" hangingPunct="1"/>
            <a:r>
              <a:rPr lang="en-US" dirty="0" err="1" smtClean="0"/>
              <a:t>Ethinyl</a:t>
            </a:r>
            <a:r>
              <a:rPr lang="en-US" dirty="0" smtClean="0"/>
              <a:t> </a:t>
            </a:r>
            <a:r>
              <a:rPr lang="en-US" dirty="0" err="1" smtClean="0"/>
              <a:t>estradiol</a:t>
            </a:r>
            <a:r>
              <a:rPr lang="en-US" dirty="0" smtClean="0"/>
              <a:t> 50µg + </a:t>
            </a:r>
            <a:r>
              <a:rPr lang="en-US" dirty="0" err="1" smtClean="0"/>
              <a:t>Levonorgestrel</a:t>
            </a:r>
            <a:r>
              <a:rPr lang="en-US" dirty="0" smtClean="0"/>
              <a:t> 0.25mg OR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Ethinyl</a:t>
            </a:r>
            <a:r>
              <a:rPr lang="en-US" dirty="0" smtClean="0"/>
              <a:t> </a:t>
            </a:r>
            <a:r>
              <a:rPr lang="en-US" dirty="0" err="1" smtClean="0"/>
              <a:t>estradiol</a:t>
            </a:r>
            <a:r>
              <a:rPr lang="en-US" dirty="0" smtClean="0"/>
              <a:t> 50µg + </a:t>
            </a:r>
            <a:r>
              <a:rPr lang="en-US" dirty="0" err="1" smtClean="0"/>
              <a:t>Norgestrel</a:t>
            </a:r>
            <a:r>
              <a:rPr lang="en-US" dirty="0" smtClean="0"/>
              <a:t> 0.5mg</a:t>
            </a:r>
          </a:p>
          <a:p>
            <a:pPr eaLnBrk="1" hangingPunct="1"/>
            <a:r>
              <a:rPr lang="en-US" dirty="0" smtClean="0"/>
              <a:t>Two tablets are taken 12hours apart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dirty="0" err="1" smtClean="0"/>
              <a:t>Ethinyl</a:t>
            </a:r>
            <a:r>
              <a:rPr lang="en-US" dirty="0" smtClean="0"/>
              <a:t> </a:t>
            </a:r>
            <a:r>
              <a:rPr lang="en-US" dirty="0" err="1" smtClean="0"/>
              <a:t>estradiol</a:t>
            </a:r>
            <a:r>
              <a:rPr lang="en-US" dirty="0" smtClean="0"/>
              <a:t> 30µg + </a:t>
            </a:r>
            <a:r>
              <a:rPr lang="en-US" dirty="0" err="1" smtClean="0"/>
              <a:t>Levonorgestrel</a:t>
            </a:r>
            <a:r>
              <a:rPr lang="en-US" dirty="0" smtClean="0"/>
              <a:t> 0.15mg OR</a:t>
            </a:r>
          </a:p>
          <a:p>
            <a:pPr eaLnBrk="1" hangingPunct="1"/>
            <a:r>
              <a:rPr lang="en-US" dirty="0" err="1" smtClean="0"/>
              <a:t>Ethinyl</a:t>
            </a:r>
            <a:r>
              <a:rPr lang="en-US" dirty="0" smtClean="0"/>
              <a:t> </a:t>
            </a:r>
            <a:r>
              <a:rPr lang="en-US" dirty="0" err="1" smtClean="0"/>
              <a:t>estradiol</a:t>
            </a:r>
            <a:r>
              <a:rPr lang="en-US" dirty="0" smtClean="0"/>
              <a:t> 30ug + </a:t>
            </a:r>
            <a:r>
              <a:rPr lang="en-US" dirty="0" err="1" smtClean="0"/>
              <a:t>Norgestrel</a:t>
            </a:r>
            <a:r>
              <a:rPr lang="en-US" dirty="0" smtClean="0"/>
              <a:t> 0.3mg</a:t>
            </a:r>
          </a:p>
          <a:p>
            <a:pPr eaLnBrk="1" hangingPunct="1"/>
            <a:r>
              <a:rPr lang="en-US" dirty="0" smtClean="0"/>
              <a:t>Four tablets are taken 12hours apart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b="1" dirty="0" smtClean="0"/>
              <a:t>IUCDS as Emergency contraception: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CuT-380A inserted within 5days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255</Words>
  <Application>Microsoft Office PowerPoint</Application>
  <PresentationFormat>On-screen Show (4:3)</PresentationFormat>
  <Paragraphs>88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Emergency Contraception</vt:lpstr>
      <vt:lpstr>Slide 3</vt:lpstr>
      <vt:lpstr>Slide 4</vt:lpstr>
      <vt:lpstr>Slide 5</vt:lpstr>
      <vt:lpstr>Slide 6</vt:lpstr>
      <vt:lpstr>Slide 7</vt:lpstr>
      <vt:lpstr>Slide 8</vt:lpstr>
      <vt:lpstr>Slide 9</vt:lpstr>
      <vt:lpstr>ULIPRISTAL ACETATE (ellaOne)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Contraception</dc:title>
  <dc:creator>DR ADEYEMO</dc:creator>
  <cp:lastModifiedBy>DR ADEYEMO</cp:lastModifiedBy>
  <cp:revision>19</cp:revision>
  <dcterms:created xsi:type="dcterms:W3CDTF">2017-10-24T15:04:44Z</dcterms:created>
  <dcterms:modified xsi:type="dcterms:W3CDTF">2018-01-10T21:06:54Z</dcterms:modified>
</cp:coreProperties>
</file>