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85" r:id="rId5"/>
    <p:sldId id="260" r:id="rId6"/>
    <p:sldId id="286" r:id="rId7"/>
    <p:sldId id="261" r:id="rId8"/>
    <p:sldId id="262" r:id="rId9"/>
    <p:sldId id="28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8" r:id="rId18"/>
    <p:sldId id="270" r:id="rId19"/>
    <p:sldId id="283" r:id="rId20"/>
    <p:sldId id="271" r:id="rId21"/>
    <p:sldId id="272" r:id="rId22"/>
    <p:sldId id="273" r:id="rId23"/>
    <p:sldId id="274" r:id="rId24"/>
    <p:sldId id="275" r:id="rId25"/>
    <p:sldId id="284" r:id="rId26"/>
    <p:sldId id="276" r:id="rId27"/>
    <p:sldId id="277" r:id="rId28"/>
    <p:sldId id="278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3D8826-3DF1-4677-A755-25C333F75F5D}" type="datetimeFigureOut">
              <a:rPr lang="en-ZA" smtClean="0"/>
              <a:t>2017-11-09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99065E-4501-411C-BDEA-9F14FECAF16F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829761"/>
          </a:xfrm>
        </p:spPr>
        <p:txBody>
          <a:bodyPr/>
          <a:lstStyle/>
          <a:p>
            <a:pPr algn="ctr"/>
            <a:r>
              <a:rPr lang="en-ZA" dirty="0" smtClean="0"/>
              <a:t>GYNAECOLOGICAL TUMOUR MARKERS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49376"/>
            <a:ext cx="7772400" cy="1199704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</a:pPr>
            <a:r>
              <a:rPr lang="en-ZA" sz="4400" dirty="0" smtClean="0">
                <a:solidFill>
                  <a:schemeClr val="tx1"/>
                </a:solidFill>
              </a:rPr>
              <a:t>ABUAD LECTURE</a:t>
            </a:r>
          </a:p>
          <a:p>
            <a:pPr algn="ctr">
              <a:lnSpc>
                <a:spcPct val="170000"/>
              </a:lnSpc>
            </a:pPr>
            <a:r>
              <a:rPr lang="en-ZA" sz="4400" dirty="0" smtClean="0">
                <a:solidFill>
                  <a:schemeClr val="tx1"/>
                </a:solidFill>
              </a:rPr>
              <a:t>DR IBIYEMI KF</a:t>
            </a:r>
          </a:p>
          <a:p>
            <a:pPr algn="ctr">
              <a:lnSpc>
                <a:spcPct val="170000"/>
              </a:lnSpc>
            </a:pPr>
            <a:r>
              <a:rPr lang="en-ZA" sz="4400" dirty="0" smtClean="0">
                <a:solidFill>
                  <a:schemeClr val="tx1"/>
                </a:solidFill>
              </a:rPr>
              <a:t>CONSULT GYN/OBS</a:t>
            </a:r>
            <a:endParaRPr lang="en-ZA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Topoisomerase</a:t>
            </a:r>
            <a:r>
              <a:rPr lang="en-ZA" dirty="0" smtClean="0"/>
              <a:t> II </a:t>
            </a:r>
          </a:p>
          <a:p>
            <a:r>
              <a:rPr lang="en-ZA" dirty="0" smtClean="0"/>
              <a:t>Carbohydrate antigen 19-9</a:t>
            </a:r>
          </a:p>
          <a:p>
            <a:r>
              <a:rPr lang="en-ZA" dirty="0" smtClean="0"/>
              <a:t>Cancer antigen 27-29 CA27-29</a:t>
            </a:r>
          </a:p>
          <a:p>
            <a:r>
              <a:rPr lang="en-ZA" dirty="0" err="1" smtClean="0"/>
              <a:t>Ferritin</a:t>
            </a:r>
            <a:endParaRPr lang="en-ZA" dirty="0" smtClean="0"/>
          </a:p>
          <a:p>
            <a:r>
              <a:rPr lang="en-ZA" dirty="0" smtClean="0"/>
              <a:t>Vascular endothelial growth factor VEGF</a:t>
            </a:r>
          </a:p>
          <a:p>
            <a:r>
              <a:rPr lang="en-ZA" dirty="0" smtClean="0"/>
              <a:t>Interleukin 8 (IL-8)</a:t>
            </a:r>
          </a:p>
          <a:p>
            <a:r>
              <a:rPr lang="en-ZA" dirty="0" smtClean="0"/>
              <a:t>Placental Alkaline </a:t>
            </a:r>
            <a:r>
              <a:rPr lang="en-ZA" dirty="0" err="1" smtClean="0"/>
              <a:t>Phosphatase</a:t>
            </a:r>
            <a:r>
              <a:rPr lang="en-ZA" dirty="0" smtClean="0"/>
              <a:t> PLAP</a:t>
            </a:r>
          </a:p>
          <a:p>
            <a:r>
              <a:rPr lang="en-ZA" dirty="0" smtClean="0"/>
              <a:t>Lactate </a:t>
            </a:r>
            <a:r>
              <a:rPr lang="en-ZA" dirty="0" err="1" smtClean="0"/>
              <a:t>dehydrogenase</a:t>
            </a:r>
            <a:r>
              <a:rPr lang="en-ZA" dirty="0" smtClean="0"/>
              <a:t> LDH</a:t>
            </a:r>
          </a:p>
          <a:p>
            <a:pPr>
              <a:buNone/>
            </a:pPr>
            <a:r>
              <a:rPr lang="en-ZA" dirty="0" smtClean="0"/>
              <a:t>This list is by no means exhaustive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marker is expressed exclusively by the particular tumour</a:t>
            </a:r>
          </a:p>
          <a:p>
            <a:r>
              <a:rPr lang="en-ZA" dirty="0" smtClean="0"/>
              <a:t>Collection of the specimen for the tumour marker assay is easy </a:t>
            </a:r>
          </a:p>
          <a:p>
            <a:r>
              <a:rPr lang="en-ZA" dirty="0" smtClean="0"/>
              <a:t>The assay itself is reproducible, rapid, and inexpensive. </a:t>
            </a:r>
          </a:p>
          <a:p>
            <a:pPr>
              <a:buNone/>
            </a:pPr>
            <a:r>
              <a:rPr lang="en-ZA" dirty="0" smtClean="0"/>
              <a:t>Currently their is no tumour marker that </a:t>
            </a:r>
            <a:r>
              <a:rPr lang="en-ZA" dirty="0" err="1" smtClean="0"/>
              <a:t>fufils</a:t>
            </a:r>
            <a:r>
              <a:rPr lang="en-ZA" dirty="0" smtClean="0"/>
              <a:t> all these criteria for any cancer.</a:t>
            </a:r>
          </a:p>
          <a:p>
            <a:pPr>
              <a:buNone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Characteristics of ideal tumour markers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ZA" sz="3600" dirty="0" smtClean="0"/>
              <a:t>The usefulness of tumour marker is in its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sensitivity 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specificity 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Influence on patients management decisions</a:t>
            </a:r>
            <a:endParaRPr lang="en-ZA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Clinical usefulness of tumour marker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dirty="0" smtClean="0"/>
              <a:t>SOME TUMOUR MARKERS CAN BE USED FOR </a:t>
            </a:r>
          </a:p>
          <a:p>
            <a:r>
              <a:rPr lang="en-ZA" dirty="0" smtClean="0"/>
              <a:t>SCREENING,</a:t>
            </a:r>
          </a:p>
          <a:p>
            <a:r>
              <a:rPr lang="en-ZA" dirty="0" smtClean="0"/>
              <a:t>DIAGNOSIS</a:t>
            </a:r>
          </a:p>
          <a:p>
            <a:r>
              <a:rPr lang="en-ZA" dirty="0" smtClean="0"/>
              <a:t>MANAGEMENT</a:t>
            </a:r>
          </a:p>
          <a:p>
            <a:r>
              <a:rPr lang="en-ZA" dirty="0" smtClean="0"/>
              <a:t>DETERMINING THERAPEUTIC RESPONSE</a:t>
            </a:r>
          </a:p>
          <a:p>
            <a:r>
              <a:rPr lang="en-ZA" dirty="0" smtClean="0"/>
              <a:t>DETECTING RECURRENCE</a:t>
            </a:r>
          </a:p>
          <a:p>
            <a:r>
              <a:rPr lang="en-ZA" dirty="0" smtClean="0"/>
              <a:t>PROGNOSIS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Uses </a:t>
            </a:r>
            <a:endParaRPr lang="en-Z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Tumour markers can used for preoperative diagnosis of germ cell and sex cord </a:t>
            </a:r>
            <a:r>
              <a:rPr lang="en-ZA" dirty="0" err="1" smtClean="0"/>
              <a:t>stromal</a:t>
            </a:r>
            <a:r>
              <a:rPr lang="en-ZA" dirty="0" smtClean="0"/>
              <a:t> tumours in </a:t>
            </a:r>
            <a:r>
              <a:rPr lang="en-ZA" dirty="0" err="1" smtClean="0"/>
              <a:t>premenarchal</a:t>
            </a:r>
            <a:r>
              <a:rPr lang="en-ZA" dirty="0" smtClean="0"/>
              <a:t> girls and in women under 40 years</a:t>
            </a:r>
          </a:p>
          <a:p>
            <a:r>
              <a:rPr lang="en-ZA" dirty="0" smtClean="0"/>
              <a:t>Differential diagnosis of small </a:t>
            </a:r>
            <a:r>
              <a:rPr lang="en-ZA" dirty="0" err="1" smtClean="0"/>
              <a:t>adnexal</a:t>
            </a:r>
            <a:r>
              <a:rPr lang="en-ZA" dirty="0" smtClean="0"/>
              <a:t> masses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DIAGNOSIS</a:t>
            </a:r>
            <a:endParaRPr lang="en-Z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Relapse can occur months or years after completion of initial </a:t>
            </a:r>
            <a:r>
              <a:rPr lang="en-ZA" dirty="0" err="1" smtClean="0"/>
              <a:t>tretment</a:t>
            </a:r>
            <a:r>
              <a:rPr lang="en-ZA" dirty="0" smtClean="0"/>
              <a:t>.</a:t>
            </a:r>
          </a:p>
          <a:p>
            <a:r>
              <a:rPr lang="en-ZA" dirty="0" smtClean="0"/>
              <a:t>Tumour markers can be measured longitudinally , increasing tumour markers level often precede the clinical diagnosis of recurrent disease</a:t>
            </a:r>
          </a:p>
          <a:p>
            <a:pPr>
              <a:buNone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RECURRENCE OF DX</a:t>
            </a:r>
            <a:endParaRPr lang="en-Z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Baseline levels are compared with levels after completion of initial treatment to determine whether therapy has been effective in controlling the disease or early therapeutic failure is present. </a:t>
            </a:r>
          </a:p>
          <a:p>
            <a:r>
              <a:rPr lang="en-ZA" dirty="0" smtClean="0"/>
              <a:t>If after completion of the initial treatment the tumour marker levels are still above their values or are still rising then therapeutic failure is present.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THERAPEUTIC RESPONSE</a:t>
            </a:r>
            <a:endParaRPr lang="en-Z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TUMOUR MARKERS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418464" y="2967335"/>
            <a:ext cx="8307082" cy="110799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100" dirty="0" smtClean="0">
                <a:ln w="18000">
                  <a:solidFill>
                    <a:srgbClr val="FFFF00"/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SPECIFIC EXAMPLES</a:t>
            </a:r>
            <a:endParaRPr lang="en-US" sz="6600" b="1" cap="none" spc="100" dirty="0">
              <a:ln w="18000">
                <a:solidFill>
                  <a:srgbClr val="FFFF00"/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90% of ovarian cancers are </a:t>
            </a:r>
            <a:r>
              <a:rPr lang="en-ZA" dirty="0" err="1" smtClean="0"/>
              <a:t>coelomic</a:t>
            </a:r>
            <a:r>
              <a:rPr lang="en-ZA" dirty="0" smtClean="0"/>
              <a:t> epithelial carcinomas and contain a </a:t>
            </a:r>
            <a:r>
              <a:rPr lang="en-ZA" dirty="0" err="1" smtClean="0"/>
              <a:t>coelomic</a:t>
            </a:r>
            <a:r>
              <a:rPr lang="en-ZA" dirty="0" smtClean="0"/>
              <a:t> epithelium related glycoprotein </a:t>
            </a:r>
            <a:r>
              <a:rPr lang="en-ZA" dirty="0" smtClean="0"/>
              <a:t>desi</a:t>
            </a:r>
            <a:r>
              <a:rPr lang="en-ZA" dirty="0" smtClean="0"/>
              <a:t>gnated </a:t>
            </a:r>
            <a:r>
              <a:rPr lang="en-ZA" dirty="0" smtClean="0"/>
              <a:t>antigen 125.</a:t>
            </a:r>
          </a:p>
          <a:p>
            <a:r>
              <a:rPr lang="en-ZA" dirty="0" smtClean="0"/>
              <a:t>CA-125 can be localised in most serous, </a:t>
            </a:r>
            <a:r>
              <a:rPr lang="en-ZA" dirty="0" err="1" smtClean="0"/>
              <a:t>endometroid</a:t>
            </a:r>
            <a:r>
              <a:rPr lang="en-ZA" dirty="0" smtClean="0"/>
              <a:t>, and clear cell ovarian carcinomas</a:t>
            </a:r>
          </a:p>
          <a:p>
            <a:r>
              <a:rPr lang="en-ZA" dirty="0" smtClean="0"/>
              <a:t>Mucinous </a:t>
            </a:r>
            <a:r>
              <a:rPr lang="en-ZA" dirty="0" err="1" smtClean="0"/>
              <a:t>tumous</a:t>
            </a:r>
            <a:r>
              <a:rPr lang="en-ZA" dirty="0" smtClean="0"/>
              <a:t> </a:t>
            </a:r>
            <a:r>
              <a:rPr lang="en-ZA" dirty="0" smtClean="0"/>
              <a:t>express </a:t>
            </a:r>
            <a:r>
              <a:rPr lang="en-ZA" dirty="0" smtClean="0"/>
              <a:t>this antigen less frequently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Cancer Antigen -125</a:t>
            </a:r>
            <a:endParaRPr lang="en-Z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 smtClean="0"/>
              <a:t>CA-125 may be elevated in other gynaecologic conditions </a:t>
            </a:r>
            <a:r>
              <a:rPr lang="en-ZA" dirty="0" err="1" smtClean="0"/>
              <a:t>e.g</a:t>
            </a:r>
            <a:r>
              <a:rPr lang="en-ZA" dirty="0" smtClean="0"/>
              <a:t> </a:t>
            </a:r>
            <a:r>
              <a:rPr lang="en-ZA" dirty="0" err="1" smtClean="0"/>
              <a:t>endometrium</a:t>
            </a:r>
            <a:r>
              <a:rPr lang="en-ZA" dirty="0" smtClean="0"/>
              <a:t>, fallopian tube and </a:t>
            </a:r>
          </a:p>
          <a:p>
            <a:r>
              <a:rPr lang="en-ZA" dirty="0" smtClean="0"/>
              <a:t>Non gynaecologic conditions </a:t>
            </a:r>
            <a:r>
              <a:rPr lang="en-ZA" dirty="0" err="1" smtClean="0"/>
              <a:t>e.g</a:t>
            </a:r>
            <a:r>
              <a:rPr lang="en-ZA" dirty="0" smtClean="0"/>
              <a:t> </a:t>
            </a:r>
            <a:r>
              <a:rPr lang="en-ZA" dirty="0" err="1" smtClean="0"/>
              <a:t>pancrease</a:t>
            </a:r>
            <a:r>
              <a:rPr lang="en-ZA" dirty="0" smtClean="0"/>
              <a:t>, breast, lung and colon cancers.</a:t>
            </a:r>
          </a:p>
          <a:p>
            <a:r>
              <a:rPr lang="en-ZA" dirty="0" smtClean="0"/>
              <a:t>The most marked elevations are generally seen with ovarian cancer.</a:t>
            </a:r>
          </a:p>
          <a:p>
            <a:r>
              <a:rPr lang="en-ZA" dirty="0" smtClean="0"/>
              <a:t>False positive results may be derived from conditions especially those associated with peritoneal inflammation such as endometriosis, PID, menstruation, uterine fibroid, or benign cyst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</a:p>
          <a:p>
            <a:r>
              <a:rPr lang="en-ZA" dirty="0" smtClean="0"/>
              <a:t>TYPES OF TUMOUR MARKERS</a:t>
            </a:r>
          </a:p>
          <a:p>
            <a:r>
              <a:rPr lang="en-ZA" dirty="0" smtClean="0"/>
              <a:t>CLINICAL USEFULNESS OF TUMOUR MARKERS</a:t>
            </a:r>
          </a:p>
          <a:p>
            <a:r>
              <a:rPr lang="en-ZA" dirty="0" smtClean="0"/>
              <a:t>COMMON GYNAECOLOGI TUMOUR MARKERS</a:t>
            </a:r>
          </a:p>
          <a:p>
            <a:r>
              <a:rPr lang="en-ZA" dirty="0" smtClean="0"/>
              <a:t>CONCLUSION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OUTLINE</a:t>
            </a:r>
            <a:endParaRPr lang="en-Z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ZA" dirty="0" smtClean="0"/>
              <a:t>CA-125 is useful in </a:t>
            </a:r>
          </a:p>
          <a:p>
            <a:r>
              <a:rPr lang="en-ZA" dirty="0" smtClean="0"/>
              <a:t>Triaging patients with pelvic masses suspected to be ovarian ca for oncologic review</a:t>
            </a:r>
          </a:p>
          <a:p>
            <a:r>
              <a:rPr lang="en-ZA" dirty="0" smtClean="0"/>
              <a:t>Screening for ovarian ca along with bimanual examination and USS in high risk groups like </a:t>
            </a:r>
          </a:p>
          <a:p>
            <a:pPr>
              <a:buNone/>
            </a:pPr>
            <a:r>
              <a:rPr lang="en-ZA" dirty="0" smtClean="0"/>
              <a:t>		Family </a:t>
            </a:r>
            <a:r>
              <a:rPr lang="en-ZA" dirty="0" err="1" smtClean="0"/>
              <a:t>hx</a:t>
            </a:r>
            <a:r>
              <a:rPr lang="en-ZA" dirty="0" smtClean="0"/>
              <a:t> of ca breast, endometrial, ovary</a:t>
            </a:r>
          </a:p>
          <a:p>
            <a:pPr>
              <a:buNone/>
            </a:pPr>
            <a:r>
              <a:rPr lang="en-ZA" dirty="0" smtClean="0"/>
              <a:t>		Post menopausal palpable ovary </a:t>
            </a:r>
          </a:p>
          <a:p>
            <a:r>
              <a:rPr lang="en-ZA" dirty="0" smtClean="0"/>
              <a:t> Diagnosis, detection of recurrence, and progression of ovarian cancer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Normally produced by the placenta.</a:t>
            </a:r>
          </a:p>
          <a:p>
            <a:r>
              <a:rPr lang="en-ZA" dirty="0" smtClean="0"/>
              <a:t>Elevated </a:t>
            </a:r>
            <a:r>
              <a:rPr lang="el-GR" dirty="0" smtClean="0"/>
              <a:t>β</a:t>
            </a:r>
            <a:r>
              <a:rPr lang="en-ZA" dirty="0" smtClean="0"/>
              <a:t> </a:t>
            </a:r>
            <a:r>
              <a:rPr lang="en-ZA" dirty="0" err="1" smtClean="0"/>
              <a:t>hCG</a:t>
            </a:r>
            <a:r>
              <a:rPr lang="en-ZA" dirty="0" smtClean="0"/>
              <a:t> levels are most commonly associated with pregnancy.</a:t>
            </a:r>
          </a:p>
          <a:p>
            <a:r>
              <a:rPr lang="en-ZA" dirty="0" smtClean="0"/>
              <a:t>Beta core fragment which is a degraded form of </a:t>
            </a:r>
            <a:r>
              <a:rPr lang="el-GR" dirty="0" smtClean="0"/>
              <a:t>β</a:t>
            </a:r>
            <a:r>
              <a:rPr lang="en-ZA" dirty="0" smtClean="0"/>
              <a:t> </a:t>
            </a:r>
            <a:r>
              <a:rPr lang="en-ZA" dirty="0" err="1" smtClean="0"/>
              <a:t>hCG</a:t>
            </a:r>
            <a:r>
              <a:rPr lang="en-ZA" dirty="0" smtClean="0"/>
              <a:t> is concentrated in urine called urinary </a:t>
            </a:r>
            <a:r>
              <a:rPr lang="en-ZA" dirty="0" err="1" smtClean="0"/>
              <a:t>gonadotrophin</a:t>
            </a:r>
            <a:r>
              <a:rPr lang="en-ZA" dirty="0" smtClean="0"/>
              <a:t> peptide</a:t>
            </a:r>
          </a:p>
          <a:p>
            <a:r>
              <a:rPr lang="en-ZA" dirty="0" smtClean="0"/>
              <a:t>UGP are elevated in 60% of patients with endometrial cancers</a:t>
            </a:r>
          </a:p>
          <a:p>
            <a:pPr>
              <a:buNone/>
            </a:pPr>
            <a:r>
              <a:rPr lang="en-ZA" dirty="0" smtClean="0"/>
              <a:t> 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Beta </a:t>
            </a:r>
            <a:r>
              <a:rPr lang="en-ZA" dirty="0" err="1" smtClean="0"/>
              <a:t>hCG</a:t>
            </a:r>
            <a:endParaRPr lang="en-Z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ZA" dirty="0" smtClean="0"/>
              <a:t>Elevations of </a:t>
            </a:r>
            <a:r>
              <a:rPr lang="el-GR" dirty="0" smtClean="0"/>
              <a:t>β</a:t>
            </a:r>
            <a:r>
              <a:rPr lang="en-ZA" dirty="0" smtClean="0"/>
              <a:t> </a:t>
            </a:r>
            <a:r>
              <a:rPr lang="en-ZA" dirty="0" err="1" smtClean="0"/>
              <a:t>hCG</a:t>
            </a:r>
            <a:r>
              <a:rPr lang="en-ZA" dirty="0" smtClean="0"/>
              <a:t> are found in </a:t>
            </a:r>
            <a:r>
              <a:rPr lang="en-ZA" dirty="0" err="1" smtClean="0"/>
              <a:t>choriocarcinoma</a:t>
            </a:r>
            <a:r>
              <a:rPr lang="en-ZA" dirty="0" smtClean="0"/>
              <a:t>, </a:t>
            </a:r>
            <a:r>
              <a:rPr lang="en-ZA" dirty="0" err="1" smtClean="0"/>
              <a:t>polyembryomals</a:t>
            </a:r>
            <a:r>
              <a:rPr lang="en-ZA" dirty="0" smtClean="0"/>
              <a:t>, </a:t>
            </a:r>
            <a:r>
              <a:rPr lang="en-ZA" dirty="0" err="1" smtClean="0"/>
              <a:t>embryonal</a:t>
            </a:r>
            <a:r>
              <a:rPr lang="en-ZA" dirty="0" smtClean="0"/>
              <a:t> ca, </a:t>
            </a:r>
            <a:r>
              <a:rPr lang="en-ZA" dirty="0" err="1" smtClean="0"/>
              <a:t>polyembryomas</a:t>
            </a:r>
            <a:r>
              <a:rPr lang="en-ZA" dirty="0" smtClean="0"/>
              <a:t>, mixed cell tumours, </a:t>
            </a:r>
            <a:r>
              <a:rPr lang="en-ZA" dirty="0" err="1" smtClean="0"/>
              <a:t>Dysgerminomas</a:t>
            </a:r>
            <a:endParaRPr lang="en-ZA" dirty="0" smtClean="0"/>
          </a:p>
          <a:p>
            <a:pPr>
              <a:lnSpc>
                <a:spcPct val="150000"/>
              </a:lnSpc>
            </a:pPr>
            <a:r>
              <a:rPr lang="el-GR" dirty="0" smtClean="0"/>
              <a:t>β</a:t>
            </a:r>
            <a:r>
              <a:rPr lang="en-ZA" dirty="0" smtClean="0"/>
              <a:t> </a:t>
            </a:r>
            <a:r>
              <a:rPr lang="en-ZA" dirty="0" err="1" smtClean="0"/>
              <a:t>hCG</a:t>
            </a:r>
            <a:r>
              <a:rPr lang="en-ZA" dirty="0" smtClean="0"/>
              <a:t> and </a:t>
            </a:r>
            <a:r>
              <a:rPr lang="en-ZA" dirty="0" err="1" smtClean="0"/>
              <a:t>hPL</a:t>
            </a:r>
            <a:r>
              <a:rPr lang="en-ZA" dirty="0" smtClean="0"/>
              <a:t> are the most useful markers for </a:t>
            </a:r>
            <a:r>
              <a:rPr lang="en-ZA" dirty="0" err="1" smtClean="0"/>
              <a:t>trophoblastic</a:t>
            </a:r>
            <a:r>
              <a:rPr lang="en-ZA" dirty="0" smtClean="0"/>
              <a:t> disease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</a:t>
            </a:r>
            <a:r>
              <a:rPr lang="en-ZA" dirty="0" smtClean="0"/>
              <a:t> </a:t>
            </a:r>
            <a:r>
              <a:rPr lang="en-ZA" dirty="0" err="1" smtClean="0"/>
              <a:t>hCG</a:t>
            </a:r>
            <a:endParaRPr lang="en-Z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sz="3200" dirty="0" smtClean="0"/>
              <a:t>It is  a normal </a:t>
            </a:r>
            <a:r>
              <a:rPr lang="en-ZA" sz="3200" dirty="0" err="1" smtClean="0"/>
              <a:t>fetal</a:t>
            </a:r>
            <a:r>
              <a:rPr lang="en-ZA" sz="3200" dirty="0" smtClean="0"/>
              <a:t> serum protein that resembles albumin</a:t>
            </a:r>
          </a:p>
          <a:p>
            <a:r>
              <a:rPr lang="en-ZA" sz="3200" dirty="0" smtClean="0"/>
              <a:t>Produced from liver, yolk sac, and GIT</a:t>
            </a:r>
          </a:p>
          <a:p>
            <a:r>
              <a:rPr lang="en-ZA" sz="3200" dirty="0" smtClean="0"/>
              <a:t>It is expressed by </a:t>
            </a:r>
          </a:p>
          <a:p>
            <a:pPr marL="624078" indent="-514350">
              <a:buFont typeface="+mj-lt"/>
              <a:buAutoNum type="arabicPeriod"/>
            </a:pPr>
            <a:r>
              <a:rPr lang="en-ZA" sz="3200" b="1" dirty="0" err="1" smtClean="0"/>
              <a:t>Endodermal</a:t>
            </a:r>
            <a:r>
              <a:rPr lang="en-ZA" sz="3200" b="1" dirty="0" smtClean="0"/>
              <a:t> sinus tumour of the ovary</a:t>
            </a:r>
          </a:p>
          <a:p>
            <a:pPr marL="624078" indent="-514350">
              <a:buFont typeface="+mj-lt"/>
              <a:buAutoNum type="arabicPeriod"/>
            </a:pPr>
            <a:r>
              <a:rPr lang="en-ZA" sz="3200" b="1" dirty="0" smtClean="0"/>
              <a:t>Ovarian </a:t>
            </a:r>
            <a:r>
              <a:rPr lang="en-ZA" sz="3200" b="1" dirty="0" err="1" smtClean="0"/>
              <a:t>embryonal</a:t>
            </a:r>
            <a:r>
              <a:rPr lang="en-ZA" sz="3200" b="1" dirty="0" smtClean="0"/>
              <a:t> cell carcinoma</a:t>
            </a:r>
          </a:p>
          <a:p>
            <a:pPr marL="624078" indent="-514350">
              <a:buFont typeface="+mj-lt"/>
              <a:buAutoNum type="arabicPeriod"/>
            </a:pPr>
            <a:r>
              <a:rPr lang="en-ZA" sz="3200" b="1" dirty="0" smtClean="0"/>
              <a:t>Immature </a:t>
            </a:r>
            <a:r>
              <a:rPr lang="en-ZA" sz="3200" b="1" dirty="0" err="1" smtClean="0"/>
              <a:t>teratomas</a:t>
            </a:r>
            <a:r>
              <a:rPr lang="en-ZA" sz="3200" b="1" dirty="0" smtClean="0"/>
              <a:t> </a:t>
            </a:r>
          </a:p>
          <a:p>
            <a:pPr marL="624078" indent="-514350">
              <a:buFont typeface="+mj-lt"/>
              <a:buAutoNum type="arabicPeriod"/>
            </a:pPr>
            <a:r>
              <a:rPr lang="en-ZA" sz="3200" b="1" dirty="0" err="1" smtClean="0"/>
              <a:t>Polyembryomas</a:t>
            </a:r>
            <a:endParaRPr lang="en-ZA" sz="3200" b="1" dirty="0" smtClean="0"/>
          </a:p>
          <a:p>
            <a:pPr marL="624078" indent="-514350">
              <a:buFont typeface="+mj-lt"/>
              <a:buAutoNum type="arabicPeriod"/>
            </a:pPr>
            <a:r>
              <a:rPr lang="en-ZA" sz="3200" b="1" dirty="0" err="1" smtClean="0"/>
              <a:t>Choriocarcinomas</a:t>
            </a:r>
            <a:endParaRPr lang="en-ZA" sz="3200" b="1" dirty="0" smtClean="0"/>
          </a:p>
          <a:p>
            <a:pPr marL="624078" indent="-514350">
              <a:buFont typeface="+mj-lt"/>
              <a:buAutoNum type="arabicPeriod"/>
            </a:pPr>
            <a:r>
              <a:rPr lang="en-ZA" sz="3200" b="1" dirty="0" smtClean="0"/>
              <a:t>Mixed germ cell tumour</a:t>
            </a:r>
          </a:p>
          <a:p>
            <a:pPr marL="624078" indent="-514350">
              <a:buFont typeface="+mj-lt"/>
              <a:buAutoNum type="arabicPeriod"/>
            </a:pPr>
            <a:endParaRPr lang="en-ZA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Alpha-</a:t>
            </a:r>
            <a:r>
              <a:rPr lang="en-ZA" dirty="0" err="1" smtClean="0"/>
              <a:t>Feto</a:t>
            </a:r>
            <a:r>
              <a:rPr lang="en-ZA" dirty="0" smtClean="0"/>
              <a:t> protein</a:t>
            </a:r>
            <a:endParaRPr lang="en-Z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2800" dirty="0" smtClean="0"/>
              <a:t>AFP and  </a:t>
            </a:r>
            <a:r>
              <a:rPr lang="el-GR" sz="2800" dirty="0" smtClean="0"/>
              <a:t>β</a:t>
            </a:r>
            <a:r>
              <a:rPr lang="en-ZA" sz="2800" dirty="0" err="1" smtClean="0"/>
              <a:t>hCG</a:t>
            </a:r>
            <a:r>
              <a:rPr lang="en-ZA" sz="2800" dirty="0" smtClean="0"/>
              <a:t>  play crucial roles in the management of  patients non </a:t>
            </a:r>
            <a:r>
              <a:rPr lang="en-ZA" sz="2800" dirty="0" err="1" smtClean="0"/>
              <a:t>seminomatous</a:t>
            </a:r>
            <a:r>
              <a:rPr lang="en-ZA" sz="2800" dirty="0" smtClean="0"/>
              <a:t> germ cell tumours</a:t>
            </a:r>
          </a:p>
          <a:p>
            <a:r>
              <a:rPr lang="en-ZA" sz="2800" dirty="0" smtClean="0"/>
              <a:t>AFP or </a:t>
            </a:r>
            <a:r>
              <a:rPr lang="el-GR" sz="2800" dirty="0" smtClean="0"/>
              <a:t>β</a:t>
            </a:r>
            <a:r>
              <a:rPr lang="en-ZA" sz="2800" dirty="0" smtClean="0"/>
              <a:t> </a:t>
            </a:r>
            <a:r>
              <a:rPr lang="en-ZA" sz="2800" dirty="0" err="1" smtClean="0"/>
              <a:t>hCG</a:t>
            </a:r>
            <a:r>
              <a:rPr lang="en-ZA" sz="2800" dirty="0" smtClean="0"/>
              <a:t>  is elevated in 85% of patients with these tumours but only in 20% of patients with stage 1 </a:t>
            </a:r>
            <a:r>
              <a:rPr lang="en-ZA" sz="2800" dirty="0" err="1" smtClean="0"/>
              <a:t>dx</a:t>
            </a:r>
            <a:r>
              <a:rPr lang="en-ZA" sz="2800" dirty="0" smtClean="0"/>
              <a:t> hence (AFP/</a:t>
            </a:r>
            <a:r>
              <a:rPr lang="el-GR" sz="2800" dirty="0" smtClean="0"/>
              <a:t> β</a:t>
            </a:r>
            <a:r>
              <a:rPr lang="en-ZA" sz="2800" dirty="0" err="1" smtClean="0"/>
              <a:t>hCG</a:t>
            </a:r>
            <a:r>
              <a:rPr lang="en-ZA" sz="2800" dirty="0" smtClean="0"/>
              <a:t> ) markers have no role in screening for germ cell tumours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AFP</a:t>
            </a:r>
            <a:endParaRPr lang="en-Z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200" dirty="0" smtClean="0"/>
              <a:t>They can be used for monitoring of response in patient with </a:t>
            </a:r>
            <a:r>
              <a:rPr lang="en-ZA" sz="3200" dirty="0" err="1" smtClean="0"/>
              <a:t>nonseminomatous</a:t>
            </a:r>
            <a:r>
              <a:rPr lang="en-ZA" sz="3200" dirty="0" smtClean="0"/>
              <a:t> germ cell tumours.</a:t>
            </a:r>
          </a:p>
          <a:p>
            <a:endParaRPr lang="en-ZA" sz="3200" dirty="0" smtClean="0"/>
          </a:p>
          <a:p>
            <a:r>
              <a:rPr lang="en-ZA" sz="3200" dirty="0" smtClean="0"/>
              <a:t>They can be used diagnosis, therapeutic </a:t>
            </a:r>
            <a:r>
              <a:rPr lang="en-ZA" sz="3200" dirty="0" err="1" smtClean="0"/>
              <a:t>monitorin</a:t>
            </a:r>
            <a:r>
              <a:rPr lang="en-ZA" sz="3200" dirty="0" smtClean="0"/>
              <a:t>, to detect recurrence after treatment of germ cell tumour</a:t>
            </a:r>
          </a:p>
          <a:p>
            <a:endParaRPr lang="en-ZA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AFP</a:t>
            </a:r>
            <a:endParaRPr lang="en-Z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One of the first markers identified in serum of patient with </a:t>
            </a:r>
            <a:r>
              <a:rPr lang="en-ZA" dirty="0" err="1" smtClean="0"/>
              <a:t>granulosa</a:t>
            </a:r>
            <a:r>
              <a:rPr lang="en-ZA" dirty="0" smtClean="0"/>
              <a:t> cells tumours</a:t>
            </a:r>
          </a:p>
          <a:p>
            <a:r>
              <a:rPr lang="en-ZA" dirty="0" smtClean="0"/>
              <a:t>It is not a sensitive tumour markers for </a:t>
            </a:r>
            <a:r>
              <a:rPr lang="en-ZA" dirty="0" err="1" smtClean="0"/>
              <a:t>granulosa</a:t>
            </a:r>
            <a:r>
              <a:rPr lang="en-ZA" dirty="0" smtClean="0"/>
              <a:t> cells</a:t>
            </a:r>
          </a:p>
          <a:p>
            <a:r>
              <a:rPr lang="en-ZA" dirty="0" smtClean="0"/>
              <a:t>May be useful for detecting </a:t>
            </a:r>
            <a:r>
              <a:rPr lang="en-ZA" dirty="0" err="1" smtClean="0"/>
              <a:t>estradiol</a:t>
            </a:r>
            <a:r>
              <a:rPr lang="en-ZA" dirty="0" smtClean="0"/>
              <a:t> secreting tumour.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Estradiol</a:t>
            </a:r>
            <a:r>
              <a:rPr lang="en-ZA" dirty="0" smtClean="0"/>
              <a:t> </a:t>
            </a:r>
            <a:endParaRPr lang="en-ZA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Found in vulva tumour of sweat gland origin</a:t>
            </a:r>
          </a:p>
          <a:p>
            <a:r>
              <a:rPr lang="en-ZA" dirty="0" smtClean="0"/>
              <a:t>Vaginal </a:t>
            </a:r>
            <a:r>
              <a:rPr lang="en-ZA" dirty="0" err="1" smtClean="0"/>
              <a:t>adenosis</a:t>
            </a:r>
            <a:endParaRPr lang="en-ZA" dirty="0" smtClean="0"/>
          </a:p>
          <a:p>
            <a:r>
              <a:rPr lang="en-ZA" dirty="0" smtClean="0"/>
              <a:t>Extra mammary </a:t>
            </a:r>
            <a:r>
              <a:rPr lang="en-ZA" dirty="0" err="1" smtClean="0"/>
              <a:t>paeget</a:t>
            </a:r>
            <a:r>
              <a:rPr lang="en-ZA" dirty="0" smtClean="0"/>
              <a:t> disease of the </a:t>
            </a:r>
            <a:r>
              <a:rPr lang="en-ZA" dirty="0" err="1" smtClean="0"/>
              <a:t>anogenital</a:t>
            </a:r>
            <a:r>
              <a:rPr lang="en-ZA" dirty="0" smtClean="0"/>
              <a:t> area</a:t>
            </a:r>
          </a:p>
          <a:p>
            <a:r>
              <a:rPr lang="en-ZA" dirty="0" err="1" smtClean="0"/>
              <a:t>Urothelial</a:t>
            </a:r>
            <a:r>
              <a:rPr lang="en-ZA" dirty="0" smtClean="0"/>
              <a:t> </a:t>
            </a:r>
            <a:r>
              <a:rPr lang="en-ZA" dirty="0" err="1" smtClean="0"/>
              <a:t>adeno</a:t>
            </a:r>
            <a:r>
              <a:rPr lang="en-ZA" dirty="0" smtClean="0"/>
              <a:t> carcinomas of the female urethral</a:t>
            </a:r>
          </a:p>
          <a:p>
            <a:r>
              <a:rPr lang="en-ZA" dirty="0" smtClean="0"/>
              <a:t>Endometrial cancer : elevated in 35% of </a:t>
            </a:r>
            <a:r>
              <a:rPr lang="en-ZA" dirty="0" err="1" smtClean="0"/>
              <a:t>pxs</a:t>
            </a:r>
            <a:endParaRPr lang="en-ZA" dirty="0" smtClean="0"/>
          </a:p>
          <a:p>
            <a:r>
              <a:rPr lang="en-ZA" dirty="0" smtClean="0"/>
              <a:t>Most epithelial ovarian tumours express CEA</a:t>
            </a:r>
          </a:p>
          <a:p>
            <a:pPr lvl="1"/>
            <a:r>
              <a:rPr lang="en-ZA" dirty="0" smtClean="0"/>
              <a:t>Brenner</a:t>
            </a:r>
          </a:p>
          <a:p>
            <a:pPr lvl="1"/>
            <a:r>
              <a:rPr lang="en-ZA" dirty="0" err="1" smtClean="0"/>
              <a:t>Endometroid</a:t>
            </a:r>
            <a:endParaRPr lang="en-ZA" dirty="0" smtClean="0"/>
          </a:p>
          <a:p>
            <a:pPr lvl="1"/>
            <a:r>
              <a:rPr lang="en-ZA" dirty="0" smtClean="0"/>
              <a:t>Clear cell</a:t>
            </a:r>
          </a:p>
          <a:p>
            <a:pPr lvl="1"/>
            <a:r>
              <a:rPr lang="en-ZA" dirty="0" smtClean="0"/>
              <a:t>Serous </a:t>
            </a:r>
          </a:p>
          <a:p>
            <a:endParaRPr lang="en-Z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Carcinoembryonic</a:t>
            </a:r>
            <a:r>
              <a:rPr lang="en-ZA" dirty="0" smtClean="0"/>
              <a:t> antigen CEA</a:t>
            </a:r>
            <a:endParaRPr lang="en-Z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Elevated in about 35% of patients with endometrial ca</a:t>
            </a:r>
          </a:p>
          <a:p>
            <a:r>
              <a:rPr lang="en-ZA" dirty="0" smtClean="0"/>
              <a:t>Useful for follow-up evaluation of patients with </a:t>
            </a:r>
            <a:r>
              <a:rPr lang="en-ZA" dirty="0" err="1" smtClean="0"/>
              <a:t>mucinous</a:t>
            </a:r>
            <a:r>
              <a:rPr lang="en-ZA" dirty="0" smtClean="0"/>
              <a:t> borderline ovarian tumour</a:t>
            </a:r>
          </a:p>
          <a:p>
            <a:r>
              <a:rPr lang="en-ZA" dirty="0" smtClean="0"/>
              <a:t>It can also be expressed by a significant proportion of non </a:t>
            </a:r>
            <a:r>
              <a:rPr lang="en-ZA" dirty="0" err="1" smtClean="0"/>
              <a:t>mucinous</a:t>
            </a:r>
            <a:r>
              <a:rPr lang="en-ZA" dirty="0" smtClean="0"/>
              <a:t> and serous ovarian tumour</a:t>
            </a:r>
          </a:p>
          <a:p>
            <a:r>
              <a:rPr lang="en-ZA" dirty="0" smtClean="0"/>
              <a:t>It is not specific for ovarian ca</a:t>
            </a:r>
          </a:p>
          <a:p>
            <a:r>
              <a:rPr lang="en-ZA" dirty="0" smtClean="0"/>
              <a:t>Used in combination with CA125 foe clinical monitoring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Carbohydrate antigen 19-9</a:t>
            </a:r>
            <a:endParaRPr lang="en-Z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 large number of tumour markers have been found to be associated with gynaecological malignancies</a:t>
            </a:r>
          </a:p>
          <a:p>
            <a:r>
              <a:rPr lang="en-ZA" dirty="0" smtClean="0"/>
              <a:t>However, most of them have low and variable specificity</a:t>
            </a:r>
          </a:p>
          <a:p>
            <a:r>
              <a:rPr lang="en-ZA" dirty="0" smtClean="0"/>
              <a:t>Method of their detection and estimation are difficult, costly, and not widely available.</a:t>
            </a:r>
          </a:p>
          <a:p>
            <a:r>
              <a:rPr lang="en-ZA" dirty="0" smtClean="0"/>
              <a:t>To be of practical use, these problems associated with tumour markers need to be solved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</a:t>
            </a:r>
            <a:endParaRPr lang="en-Z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Tumour markers are </a:t>
            </a:r>
            <a:r>
              <a:rPr lang="en-ZA" sz="3600" dirty="0" err="1" smtClean="0"/>
              <a:t>glycoproteins</a:t>
            </a:r>
            <a:r>
              <a:rPr lang="en-ZA" sz="3600" dirty="0" smtClean="0"/>
              <a:t> that are found in the blood, urine, or tissues of patients with certain types of cancers or benign conditions</a:t>
            </a:r>
          </a:p>
          <a:p>
            <a:r>
              <a:rPr lang="en-ZA" sz="3600" dirty="0" smtClean="0"/>
              <a:t>They are produced by the tumour itself or by the body in response to the presence of cancer or certain benign conditions.</a:t>
            </a:r>
          </a:p>
          <a:p>
            <a:endParaRPr lang="en-ZA" sz="3600" dirty="0" smtClean="0"/>
          </a:p>
          <a:p>
            <a:endParaRPr lang="en-ZA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FOR YOUR ATTENTION</a:t>
            </a:r>
            <a:endParaRPr lang="en-ZA" dirty="0"/>
          </a:p>
        </p:txBody>
      </p:sp>
      <p:pic>
        <p:nvPicPr>
          <p:cNvPr id="1026" name="Picture 2" descr="C:\Users\IBIYEMI\Desktop\ppt-prolonged-labour-40-102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They are detected by monoclonal antibodies</a:t>
            </a:r>
          </a:p>
          <a:p>
            <a:r>
              <a:rPr lang="en-ZA" sz="3600" dirty="0" smtClean="0"/>
              <a:t>The level of tumour markers are not altered in all cancer patients, especially in early stage cancer.</a:t>
            </a:r>
          </a:p>
          <a:p>
            <a:r>
              <a:rPr lang="en-ZA" sz="3600" dirty="0" smtClean="0"/>
              <a:t>The level of some tumour markers can be elevated in patients with non cancerous conditions.</a:t>
            </a:r>
          </a:p>
          <a:p>
            <a:endParaRPr lang="en-ZA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 CONTD</a:t>
            </a:r>
            <a:endParaRPr lang="en-Z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600" dirty="0" smtClean="0"/>
              <a:t>Normalisation of tumour marker value may indicate cure despite radiographic evidence of persistent disease</a:t>
            </a:r>
          </a:p>
          <a:p>
            <a:r>
              <a:rPr lang="en-ZA" sz="3600" dirty="0" smtClean="0"/>
              <a:t>In this case residual tumour is frequently non viable</a:t>
            </a:r>
          </a:p>
          <a:p>
            <a:endParaRPr lang="en-ZA" sz="3600" dirty="0" smtClean="0"/>
          </a:p>
          <a:p>
            <a:endParaRPr lang="en-ZA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Tumour marker  values sometimes may rise after effective treatment due to cell </a:t>
            </a:r>
            <a:r>
              <a:rPr lang="en-ZA" sz="3600" dirty="0" err="1" smtClean="0"/>
              <a:t>lysis</a:t>
            </a:r>
            <a:r>
              <a:rPr lang="en-ZA" sz="3600" dirty="0" smtClean="0"/>
              <a:t> but the increase may not imply treatment failure</a:t>
            </a:r>
          </a:p>
          <a:p>
            <a:r>
              <a:rPr lang="en-ZA" sz="3600" dirty="0" smtClean="0"/>
              <a:t>A consistent increase in a tumour marker value combined with lack of clinical improvement may indicate treatment failure  </a:t>
            </a:r>
          </a:p>
          <a:p>
            <a:endParaRPr lang="en-ZA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Residual elevation after definitive treatment usually indicate persistent disease</a:t>
            </a:r>
          </a:p>
          <a:p>
            <a:r>
              <a:rPr lang="en-ZA" sz="3600" dirty="0" smtClean="0"/>
              <a:t>No tumour marker is completely specific therefore diagnostic </a:t>
            </a:r>
            <a:r>
              <a:rPr lang="en-ZA" sz="3600" dirty="0" err="1" smtClean="0"/>
              <a:t>immunohistochemistry</a:t>
            </a:r>
            <a:r>
              <a:rPr lang="en-ZA" sz="3600" dirty="0" smtClean="0"/>
              <a:t> must be used in </a:t>
            </a:r>
            <a:r>
              <a:rPr lang="en-ZA" sz="3600" dirty="0" err="1" smtClean="0"/>
              <a:t>conjuction</a:t>
            </a:r>
            <a:r>
              <a:rPr lang="en-ZA" sz="3600" dirty="0" smtClean="0"/>
              <a:t> with morphologic and clinical findings.</a:t>
            </a:r>
          </a:p>
          <a:p>
            <a:endParaRPr lang="en-ZA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 CONTD</a:t>
            </a:r>
            <a:endParaRPr lang="en-Z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600" dirty="0" smtClean="0"/>
              <a:t>Cancer antigen 125 (CA 125)</a:t>
            </a:r>
          </a:p>
          <a:p>
            <a:r>
              <a:rPr lang="en-ZA" sz="3600" dirty="0" smtClean="0"/>
              <a:t>Beta human chorionic </a:t>
            </a:r>
            <a:r>
              <a:rPr lang="en-ZA" sz="3600" dirty="0" err="1" smtClean="0"/>
              <a:t>gonadotrophin</a:t>
            </a:r>
            <a:r>
              <a:rPr lang="en-ZA" sz="3600" dirty="0" smtClean="0"/>
              <a:t> (beta-</a:t>
            </a:r>
            <a:r>
              <a:rPr lang="en-ZA" sz="3600" dirty="0" err="1" smtClean="0"/>
              <a:t>hCG</a:t>
            </a:r>
            <a:r>
              <a:rPr lang="en-ZA" sz="3600" dirty="0" smtClean="0"/>
              <a:t>)</a:t>
            </a:r>
          </a:p>
          <a:p>
            <a:r>
              <a:rPr lang="en-ZA" sz="3600" dirty="0" smtClean="0"/>
              <a:t>Urinary </a:t>
            </a:r>
            <a:r>
              <a:rPr lang="en-ZA" sz="3600" dirty="0" err="1" smtClean="0"/>
              <a:t>gonadotrophin</a:t>
            </a:r>
            <a:r>
              <a:rPr lang="en-ZA" sz="3600" dirty="0" smtClean="0"/>
              <a:t> fragment</a:t>
            </a:r>
          </a:p>
          <a:p>
            <a:r>
              <a:rPr lang="en-ZA" sz="3600" dirty="0" smtClean="0"/>
              <a:t>Alpha-fetoprotein(AFP)</a:t>
            </a:r>
          </a:p>
          <a:p>
            <a:endParaRPr lang="en-ZA" sz="3600" dirty="0" smtClean="0"/>
          </a:p>
          <a:p>
            <a:endParaRPr lang="en-ZA" sz="3600" dirty="0" smtClean="0"/>
          </a:p>
          <a:p>
            <a:endParaRPr lang="en-ZA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>
                <a:solidFill>
                  <a:schemeClr val="tx1"/>
                </a:solidFill>
                <a:effectLst/>
              </a:rPr>
              <a:t>Types of gynaecologic </a:t>
            </a:r>
            <a:r>
              <a:rPr lang="en-ZA" dirty="0" err="1" smtClean="0">
                <a:solidFill>
                  <a:schemeClr val="tx1"/>
                </a:solidFill>
                <a:effectLst/>
              </a:rPr>
              <a:t>gyn</a:t>
            </a:r>
            <a:r>
              <a:rPr lang="en-ZA" dirty="0" smtClean="0">
                <a:solidFill>
                  <a:schemeClr val="tx1"/>
                </a:solidFill>
                <a:effectLst/>
              </a:rPr>
              <a:t> tumour markers </a:t>
            </a:r>
            <a:endParaRPr lang="en-ZA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600" dirty="0" err="1" smtClean="0"/>
              <a:t>Inhibin</a:t>
            </a:r>
            <a:endParaRPr lang="en-ZA" sz="3600" dirty="0" smtClean="0"/>
          </a:p>
          <a:p>
            <a:r>
              <a:rPr lang="en-ZA" sz="3600" dirty="0" err="1" smtClean="0"/>
              <a:t>Estradiol</a:t>
            </a:r>
            <a:r>
              <a:rPr lang="en-ZA" sz="3600" dirty="0" smtClean="0"/>
              <a:t>, progesterone, androgen</a:t>
            </a:r>
          </a:p>
          <a:p>
            <a:r>
              <a:rPr lang="en-ZA" sz="3600" dirty="0" err="1" smtClean="0"/>
              <a:t>Carcinoembryonic</a:t>
            </a:r>
            <a:r>
              <a:rPr lang="en-ZA" sz="3600" dirty="0" smtClean="0"/>
              <a:t> antigen (CEA)</a:t>
            </a:r>
          </a:p>
          <a:p>
            <a:r>
              <a:rPr lang="en-ZA" sz="3600" dirty="0" err="1" smtClean="0"/>
              <a:t>Squamous</a:t>
            </a:r>
            <a:r>
              <a:rPr lang="en-ZA" sz="3600" dirty="0" smtClean="0"/>
              <a:t> cell carcinoma antigen (SCC)</a:t>
            </a:r>
          </a:p>
          <a:p>
            <a:r>
              <a:rPr lang="en-ZA" sz="3600" dirty="0" err="1" smtClean="0"/>
              <a:t>Mullerian</a:t>
            </a:r>
            <a:r>
              <a:rPr lang="en-ZA" sz="3600" dirty="0" smtClean="0"/>
              <a:t> inhibiting substance (MIS)</a:t>
            </a:r>
          </a:p>
          <a:p>
            <a:endParaRPr lang="en-ZA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>
                <a:solidFill>
                  <a:schemeClr val="tx1"/>
                </a:solidFill>
                <a:effectLst/>
              </a:rPr>
              <a:t>Types of gynaecologic </a:t>
            </a:r>
            <a:r>
              <a:rPr lang="en-ZA" dirty="0" err="1" smtClean="0">
                <a:solidFill>
                  <a:schemeClr val="tx1"/>
                </a:solidFill>
                <a:effectLst/>
              </a:rPr>
              <a:t>gyn</a:t>
            </a:r>
            <a:r>
              <a:rPr lang="en-ZA" dirty="0" smtClean="0">
                <a:solidFill>
                  <a:schemeClr val="tx1"/>
                </a:solidFill>
                <a:effectLst/>
              </a:rPr>
              <a:t> tumour markers 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664</TotalTime>
  <Words>1083</Words>
  <Application>Microsoft Office PowerPoint</Application>
  <PresentationFormat>On-screen Show (4:3)</PresentationFormat>
  <Paragraphs>142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Lucida Sans Unicode</vt:lpstr>
      <vt:lpstr>Verdana</vt:lpstr>
      <vt:lpstr>Wingdings 2</vt:lpstr>
      <vt:lpstr>Wingdings 3</vt:lpstr>
      <vt:lpstr>Concourse</vt:lpstr>
      <vt:lpstr>GYNAECOLOGICAL TUMOUR MARKERS</vt:lpstr>
      <vt:lpstr>OUTLINE</vt:lpstr>
      <vt:lpstr>INTRODUCTION</vt:lpstr>
      <vt:lpstr>INTRODUCTION CONTD</vt:lpstr>
      <vt:lpstr>PowerPoint Presentation</vt:lpstr>
      <vt:lpstr>INTRODUCTION</vt:lpstr>
      <vt:lpstr>INTRODUCTION CONTD</vt:lpstr>
      <vt:lpstr>Types of gynaecologic gyn tumour markers </vt:lpstr>
      <vt:lpstr>Types of gynaecologic gyn tumour markers </vt:lpstr>
      <vt:lpstr>PowerPoint Presentation</vt:lpstr>
      <vt:lpstr>Characteristics of ideal tumour markers</vt:lpstr>
      <vt:lpstr>Clinical usefulness of tumour marker</vt:lpstr>
      <vt:lpstr>Uses </vt:lpstr>
      <vt:lpstr>DIAGNOSIS</vt:lpstr>
      <vt:lpstr>RECURRENCE OF DX</vt:lpstr>
      <vt:lpstr>THERAPEUTIC RESPONSE</vt:lpstr>
      <vt:lpstr>TUMOUR MARKERS</vt:lpstr>
      <vt:lpstr>Cancer Antigen -125</vt:lpstr>
      <vt:lpstr>PowerPoint Presentation</vt:lpstr>
      <vt:lpstr>PowerPoint Presentation</vt:lpstr>
      <vt:lpstr>Beta hCG</vt:lpstr>
      <vt:lpstr>β hCG</vt:lpstr>
      <vt:lpstr>Alpha-Feto protein</vt:lpstr>
      <vt:lpstr>AFP</vt:lpstr>
      <vt:lpstr>AFP</vt:lpstr>
      <vt:lpstr>Estradiol </vt:lpstr>
      <vt:lpstr>Carcinoembryonic antigen CEA</vt:lpstr>
      <vt:lpstr>Carbohydrate antigen 19-9</vt:lpstr>
      <vt:lpstr>Conclusion </vt:lpstr>
      <vt:lpstr>THANK YOU FOR YOUR ATTENTION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GYNAECOLOGICAL TUMOUR MARKERS</dc:title>
  <dc:creator>IBIYEMI</dc:creator>
  <cp:lastModifiedBy>LENOVO-PC</cp:lastModifiedBy>
  <cp:revision>21</cp:revision>
  <dcterms:created xsi:type="dcterms:W3CDTF">2017-11-08T06:24:45Z</dcterms:created>
  <dcterms:modified xsi:type="dcterms:W3CDTF">2017-11-09T23:53:47Z</dcterms:modified>
</cp:coreProperties>
</file>