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6" r:id="rId3"/>
    <p:sldId id="257" r:id="rId4"/>
    <p:sldId id="259" r:id="rId5"/>
    <p:sldId id="260" r:id="rId6"/>
    <p:sldId id="261" r:id="rId7"/>
    <p:sldId id="266" r:id="rId8"/>
    <p:sldId id="268" r:id="rId9"/>
    <p:sldId id="269" r:id="rId10"/>
    <p:sldId id="272" r:id="rId11"/>
    <p:sldId id="296" r:id="rId12"/>
    <p:sldId id="273" r:id="rId13"/>
    <p:sldId id="274" r:id="rId14"/>
    <p:sldId id="275" r:id="rId15"/>
    <p:sldId id="276" r:id="rId16"/>
    <p:sldId id="277" r:id="rId17"/>
    <p:sldId id="278" r:id="rId18"/>
    <p:sldId id="279" r:id="rId19"/>
    <p:sldId id="280" r:id="rId20"/>
    <p:sldId id="281" r:id="rId21"/>
    <p:sldId id="283" r:id="rId22"/>
    <p:sldId id="284" r:id="rId23"/>
    <p:sldId id="285" r:id="rId24"/>
    <p:sldId id="288"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60" autoAdjust="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8F3FD-BFDC-40E5-A9C6-5CEA4197F713}" type="datetimeFigureOut">
              <a:rPr lang="en-US" smtClean="0"/>
              <a:pPr/>
              <a:t>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970B3-5AE0-4D7E-BDC0-9FA93E073B24}" type="slidenum">
              <a:rPr lang="en-US" smtClean="0"/>
              <a:pPr/>
              <a:t>‹#›</a:t>
            </a:fld>
            <a:endParaRPr lang="en-US"/>
          </a:p>
        </p:txBody>
      </p:sp>
    </p:spTree>
    <p:extLst>
      <p:ext uri="{BB962C8B-B14F-4D97-AF65-F5344CB8AC3E}">
        <p14:creationId xmlns:p14="http://schemas.microsoft.com/office/powerpoint/2010/main" val="46715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3C231C-D8E3-47CC-BE2B-2C8DE02384A6}" type="slidenum">
              <a:rPr lang="en-GB" smtClean="0"/>
              <a:pPr/>
              <a:t>24</a:t>
            </a:fld>
            <a:endParaRPr lang="en-GB"/>
          </a:p>
        </p:txBody>
      </p:sp>
    </p:spTree>
    <p:extLst>
      <p:ext uri="{BB962C8B-B14F-4D97-AF65-F5344CB8AC3E}">
        <p14:creationId xmlns:p14="http://schemas.microsoft.com/office/powerpoint/2010/main" val="548363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5E60E04-F00E-4DD5-9819-3005F15A5A36}"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00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FDAE2-A18D-49F1-9597-170F5A126305}" type="slidenum">
              <a:rPr lang="en-US" smtClean="0"/>
              <a:pPr/>
              <a:t>‹#›</a:t>
            </a:fld>
            <a:endParaRPr lang="en-US"/>
          </a:p>
        </p:txBody>
      </p:sp>
    </p:spTree>
    <p:extLst>
      <p:ext uri="{BB962C8B-B14F-4D97-AF65-F5344CB8AC3E}">
        <p14:creationId xmlns:p14="http://schemas.microsoft.com/office/powerpoint/2010/main" val="396981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DAE2-A18D-49F1-9597-170F5A126305}"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621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DAE2-A18D-49F1-9597-170F5A126305}"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543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DAE2-A18D-49F1-9597-170F5A126305}" type="slidenum">
              <a:rPr lang="en-US" smtClean="0"/>
              <a:pPr/>
              <a:t>‹#›</a:t>
            </a:fld>
            <a:endParaRPr lang="en-US"/>
          </a:p>
        </p:txBody>
      </p:sp>
    </p:spTree>
    <p:extLst>
      <p:ext uri="{BB962C8B-B14F-4D97-AF65-F5344CB8AC3E}">
        <p14:creationId xmlns:p14="http://schemas.microsoft.com/office/powerpoint/2010/main" val="2006863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DAE2-A18D-49F1-9597-170F5A126305}"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376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DAE2-A18D-49F1-9597-170F5A126305}"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108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3FCBE-F1F8-42B4-A08B-FFFBFF637F72}"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941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453DA-067C-4BD8-A3E6-E2FE963982B2}"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58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B09E-1240-48EB-A841-B04AD7F6E35B}" type="slidenum">
              <a:rPr lang="en-US" smtClean="0"/>
              <a:pPr/>
              <a:t>‹#›</a:t>
            </a:fld>
            <a:endParaRPr lang="en-US"/>
          </a:p>
        </p:txBody>
      </p:sp>
    </p:spTree>
    <p:extLst>
      <p:ext uri="{BB962C8B-B14F-4D97-AF65-F5344CB8AC3E}">
        <p14:creationId xmlns:p14="http://schemas.microsoft.com/office/powerpoint/2010/main" val="121716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FB107-A3F4-484C-A0D5-B87A2421C3B9}"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12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477BB-AF52-44D7-AC69-FE29C0F3A59D}" type="slidenum">
              <a:rPr lang="en-US" smtClean="0"/>
              <a:pPr/>
              <a:t>‹#›</a:t>
            </a:fld>
            <a:endParaRPr lang="en-US"/>
          </a:p>
        </p:txBody>
      </p:sp>
    </p:spTree>
    <p:extLst>
      <p:ext uri="{BB962C8B-B14F-4D97-AF65-F5344CB8AC3E}">
        <p14:creationId xmlns:p14="http://schemas.microsoft.com/office/powerpoint/2010/main" val="217367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7F655-187A-4E64-9B06-B573D6133B00}"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59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8A0BF-9A50-4489-A417-8254927C83C7}"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54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E97CD9-4673-4855-9528-885FBFFBC456}" type="slidenum">
              <a:rPr lang="en-US" smtClean="0"/>
              <a:pPr/>
              <a:t>‹#›</a:t>
            </a:fld>
            <a:endParaRPr lang="en-US"/>
          </a:p>
        </p:txBody>
      </p:sp>
    </p:spTree>
    <p:extLst>
      <p:ext uri="{BB962C8B-B14F-4D97-AF65-F5344CB8AC3E}">
        <p14:creationId xmlns:p14="http://schemas.microsoft.com/office/powerpoint/2010/main" val="78267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C47C5-B387-4DF2-B7F0-A5847EB8FB87}"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027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2BF92-E1DD-4F4F-9E9D-5F45F1D13254}" type="slidenum">
              <a:rPr lang="en-US" smtClean="0"/>
              <a:pPr/>
              <a:t>‹#›</a:t>
            </a:fld>
            <a:endParaRPr lang="en-US"/>
          </a:p>
        </p:txBody>
      </p:sp>
    </p:spTree>
    <p:extLst>
      <p:ext uri="{BB962C8B-B14F-4D97-AF65-F5344CB8AC3E}">
        <p14:creationId xmlns:p14="http://schemas.microsoft.com/office/powerpoint/2010/main" val="338186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FFDAE2-A18D-49F1-9597-170F5A126305}" type="slidenum">
              <a:rPr lang="en-US" smtClean="0"/>
              <a:pPr/>
              <a:t>‹#›</a:t>
            </a:fld>
            <a:endParaRPr lang="en-US"/>
          </a:p>
        </p:txBody>
      </p:sp>
    </p:spTree>
    <p:extLst>
      <p:ext uri="{BB962C8B-B14F-4D97-AF65-F5344CB8AC3E}">
        <p14:creationId xmlns:p14="http://schemas.microsoft.com/office/powerpoint/2010/main" val="33294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762001"/>
            <a:ext cx="7772400" cy="2838450"/>
          </a:xfrm>
        </p:spPr>
        <p:txBody>
          <a:bodyPr/>
          <a:lstStyle/>
          <a:p>
            <a:r>
              <a:rPr lang="en-US" sz="3600" dirty="0" smtClean="0"/>
              <a:t>INTRAUTERINE CONTRACEPTIVE DEVICES(IUCD)</a:t>
            </a:r>
            <a:endParaRPr lang="en-US" sz="3600" dirty="0"/>
          </a:p>
        </p:txBody>
      </p:sp>
      <p:sp>
        <p:nvSpPr>
          <p:cNvPr id="2051" name="Rectangle 3"/>
          <p:cNvSpPr>
            <a:spLocks noGrp="1" noChangeArrowheads="1"/>
          </p:cNvSpPr>
          <p:nvPr>
            <p:ph type="subTitle" idx="1"/>
          </p:nvPr>
        </p:nvSpPr>
        <p:spPr/>
        <p:txBody>
          <a:bodyPr/>
          <a:lstStyle/>
          <a:p>
            <a:r>
              <a:rPr lang="en-US" sz="2000" dirty="0"/>
              <a:t>Dr </a:t>
            </a:r>
            <a:r>
              <a:rPr lang="en-US" sz="2000" dirty="0" smtClean="0"/>
              <a:t>O. T Adeyemo</a:t>
            </a:r>
          </a:p>
          <a:p>
            <a:r>
              <a:rPr lang="en-US" sz="2000" dirty="0" smtClean="0"/>
              <a:t>Consultant </a:t>
            </a:r>
            <a:r>
              <a:rPr lang="en-US" sz="2000" dirty="0" err="1" smtClean="0"/>
              <a:t>Obgyn</a:t>
            </a:r>
            <a:r>
              <a:rPr lang="en-US" sz="2000" dirty="0" smtClean="0"/>
              <a:t> FETHI/</a:t>
            </a:r>
            <a:r>
              <a:rPr lang="en-US" sz="2000" dirty="0" err="1" smtClean="0"/>
              <a:t>Assoc</a:t>
            </a:r>
            <a:r>
              <a:rPr lang="en-US" sz="2000" dirty="0" smtClean="0"/>
              <a:t> </a:t>
            </a:r>
            <a:r>
              <a:rPr lang="en-US" sz="2000" dirty="0" err="1" smtClean="0"/>
              <a:t>Lect</a:t>
            </a:r>
            <a:r>
              <a:rPr lang="en-US" sz="2000" dirty="0" smtClean="0"/>
              <a:t> ABUAD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76866" y="915337"/>
            <a:ext cx="6798734" cy="1065863"/>
          </a:xfrm>
        </p:spPr>
        <p:txBody>
          <a:bodyPr/>
          <a:lstStyle/>
          <a:p>
            <a:r>
              <a:rPr lang="en-US" dirty="0"/>
              <a:t>Mechanism of action</a:t>
            </a:r>
          </a:p>
        </p:txBody>
      </p:sp>
      <p:sp>
        <p:nvSpPr>
          <p:cNvPr id="18435" name="Rectangle 3"/>
          <p:cNvSpPr>
            <a:spLocks noGrp="1" noChangeArrowheads="1"/>
          </p:cNvSpPr>
          <p:nvPr>
            <p:ph idx="1"/>
          </p:nvPr>
        </p:nvSpPr>
        <p:spPr>
          <a:xfrm>
            <a:off x="1176865" y="1981201"/>
            <a:ext cx="6798736" cy="3953932"/>
          </a:xfrm>
        </p:spPr>
        <p:txBody>
          <a:bodyPr>
            <a:normAutofit/>
          </a:bodyPr>
          <a:lstStyle/>
          <a:p>
            <a:pPr>
              <a:lnSpc>
                <a:spcPct val="80000"/>
              </a:lnSpc>
            </a:pPr>
            <a:r>
              <a:rPr lang="en-US" sz="3200" dirty="0"/>
              <a:t>The mechanism for action is </a:t>
            </a:r>
            <a:r>
              <a:rPr lang="en-US" sz="3200" dirty="0" err="1"/>
              <a:t>multifuntional</a:t>
            </a:r>
            <a:r>
              <a:rPr lang="en-US" sz="3200" dirty="0"/>
              <a:t>. The copper acts as a foreign </a:t>
            </a:r>
            <a:r>
              <a:rPr lang="en-US" sz="3200" dirty="0" smtClean="0"/>
              <a:t>body- induce </a:t>
            </a:r>
            <a:r>
              <a:rPr lang="en-US" sz="3200" dirty="0"/>
              <a:t>certain changes in the uterine cavity</a:t>
            </a:r>
            <a:r>
              <a:rPr lang="en-US" sz="3200" dirty="0" smtClean="0"/>
              <a:t>: leukocyte </a:t>
            </a:r>
            <a:r>
              <a:rPr lang="en-US" sz="3200" dirty="0" err="1" smtClean="0"/>
              <a:t>infilteration</a:t>
            </a:r>
            <a:r>
              <a:rPr lang="en-US" sz="3200" dirty="0" smtClean="0"/>
              <a:t>, </a:t>
            </a:r>
            <a:r>
              <a:rPr lang="en-US" sz="3200" dirty="0"/>
              <a:t>increased vascular permeability and </a:t>
            </a:r>
            <a:r>
              <a:rPr lang="en-US" sz="3200" dirty="0" err="1" smtClean="0"/>
              <a:t>edema.This</a:t>
            </a:r>
            <a:r>
              <a:rPr lang="en-US" sz="3200" dirty="0" smtClean="0"/>
              <a:t> </a:t>
            </a:r>
            <a:r>
              <a:rPr lang="en-US" sz="3200" dirty="0"/>
              <a:t>foreign body reaction takes place in the absence of bacteria and should not be confused with </a:t>
            </a:r>
            <a:r>
              <a:rPr lang="en-US" sz="3200" dirty="0" err="1"/>
              <a:t>endometritis</a:t>
            </a:r>
            <a:r>
              <a:rPr lang="en-US" sz="2400"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85801"/>
            <a:ext cx="6798734" cy="457199"/>
          </a:xfrm>
        </p:spPr>
        <p:txBody>
          <a:bodyPr>
            <a:normAutofit fontScale="90000"/>
          </a:bodyPr>
          <a:lstStyle/>
          <a:p>
            <a:r>
              <a:rPr lang="en-US" dirty="0" smtClean="0"/>
              <a:t>(</a:t>
            </a:r>
            <a:r>
              <a:rPr lang="en-US" dirty="0" err="1" smtClean="0"/>
              <a:t>Mech</a:t>
            </a:r>
            <a:r>
              <a:rPr lang="en-US" dirty="0" smtClean="0"/>
              <a:t> of Action cont)</a:t>
            </a:r>
            <a:endParaRPr lang="en-US" dirty="0"/>
          </a:p>
        </p:txBody>
      </p:sp>
      <p:sp>
        <p:nvSpPr>
          <p:cNvPr id="3" name="Content Placeholder 2"/>
          <p:cNvSpPr>
            <a:spLocks noGrp="1"/>
          </p:cNvSpPr>
          <p:nvPr>
            <p:ph idx="1"/>
          </p:nvPr>
        </p:nvSpPr>
        <p:spPr>
          <a:xfrm>
            <a:off x="1176865" y="1295400"/>
            <a:ext cx="6798736" cy="4639733"/>
          </a:xfrm>
        </p:spPr>
        <p:txBody>
          <a:bodyPr>
            <a:normAutofit lnSpcReduction="10000"/>
          </a:bodyPr>
          <a:lstStyle/>
          <a:p>
            <a:r>
              <a:rPr lang="en-US" dirty="0" smtClean="0"/>
              <a:t>. </a:t>
            </a:r>
            <a:r>
              <a:rPr lang="en-US" sz="2800" dirty="0" smtClean="0"/>
              <a:t>Biochemical changes seen with copper-bearing IUCDs include changes in endometrial enzyme, DNA cellular content, glycogen metabolism and estrogen uptake by the uterine mucosa. The copper ions released by the device also inhibit sperm transport and affect tubal fluid and </a:t>
            </a:r>
            <a:r>
              <a:rPr lang="en-US" sz="2800" dirty="0" err="1" smtClean="0"/>
              <a:t>oocytes</a:t>
            </a:r>
            <a:r>
              <a:rPr lang="en-US" sz="2800" dirty="0" smtClean="0"/>
              <a:t>. </a:t>
            </a:r>
          </a:p>
          <a:p>
            <a:r>
              <a:rPr lang="en-US" sz="2800" dirty="0" smtClean="0"/>
              <a:t>Hormone-releasing IUCDs produce endometrial changes similar to hormonal contraception with a thinned atrophic </a:t>
            </a:r>
            <a:r>
              <a:rPr lang="en-US" sz="2800" dirty="0" err="1" smtClean="0"/>
              <a:t>endometrium</a:t>
            </a:r>
            <a:r>
              <a:rPr lang="en-US" sz="2800" dirty="0" smtClean="0"/>
              <a:t> and cervical mucus changes.</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76866" y="915337"/>
            <a:ext cx="6798734" cy="913463"/>
          </a:xfrm>
        </p:spPr>
        <p:txBody>
          <a:bodyPr>
            <a:normAutofit/>
          </a:bodyPr>
          <a:lstStyle/>
          <a:p>
            <a:r>
              <a:rPr lang="en-US" sz="3600" dirty="0"/>
              <a:t>Insertion </a:t>
            </a:r>
            <a:r>
              <a:rPr lang="en-US" sz="3600" dirty="0" smtClean="0"/>
              <a:t>of IUCD</a:t>
            </a:r>
            <a:endParaRPr lang="en-US" sz="3600" dirty="0"/>
          </a:p>
        </p:txBody>
      </p:sp>
      <p:sp>
        <p:nvSpPr>
          <p:cNvPr id="19459" name="Rectangle 3"/>
          <p:cNvSpPr>
            <a:spLocks noGrp="1" noChangeArrowheads="1"/>
          </p:cNvSpPr>
          <p:nvPr>
            <p:ph idx="1"/>
          </p:nvPr>
        </p:nvSpPr>
        <p:spPr>
          <a:xfrm>
            <a:off x="1176865" y="1981201"/>
            <a:ext cx="6798736" cy="3953932"/>
          </a:xfrm>
        </p:spPr>
        <p:txBody>
          <a:bodyPr>
            <a:normAutofit lnSpcReduction="10000"/>
          </a:bodyPr>
          <a:lstStyle/>
          <a:p>
            <a:pPr>
              <a:lnSpc>
                <a:spcPct val="90000"/>
              </a:lnSpc>
              <a:buNone/>
            </a:pPr>
            <a:r>
              <a:rPr lang="en-US" sz="2800" u="sng" dirty="0" smtClean="0"/>
              <a:t>  (A)  </a:t>
            </a:r>
            <a:r>
              <a:rPr lang="en-US" sz="2800" dirty="0" smtClean="0"/>
              <a:t>Anytime </a:t>
            </a:r>
            <a:r>
              <a:rPr lang="en-US" sz="2800" dirty="0"/>
              <a:t>during menses, provided pregnancy had been excluded.</a:t>
            </a:r>
          </a:p>
          <a:p>
            <a:pPr>
              <a:lnSpc>
                <a:spcPct val="90000"/>
              </a:lnSpc>
            </a:pPr>
            <a:r>
              <a:rPr lang="en-US" sz="2800" dirty="0"/>
              <a:t>During menstrual bleeding because :</a:t>
            </a:r>
          </a:p>
          <a:p>
            <a:pPr>
              <a:lnSpc>
                <a:spcPct val="90000"/>
              </a:lnSpc>
            </a:pPr>
            <a:r>
              <a:rPr lang="en-US" sz="2800" dirty="0"/>
              <a:t>1.uterus is less irritable</a:t>
            </a:r>
          </a:p>
          <a:p>
            <a:pPr>
              <a:lnSpc>
                <a:spcPct val="90000"/>
              </a:lnSpc>
            </a:pPr>
            <a:r>
              <a:rPr lang="en-US" sz="2800" dirty="0"/>
              <a:t>2</a:t>
            </a:r>
            <a:r>
              <a:rPr lang="en-US" sz="2800" dirty="0" smtClean="0"/>
              <a:t>. </a:t>
            </a:r>
            <a:r>
              <a:rPr lang="en-US" sz="2800" dirty="0"/>
              <a:t>bleeding or spotting from IUCD insertion is less apparent and thus less disturbing</a:t>
            </a:r>
          </a:p>
          <a:p>
            <a:pPr>
              <a:lnSpc>
                <a:spcPct val="90000"/>
              </a:lnSpc>
            </a:pPr>
            <a:r>
              <a:rPr lang="en-US" sz="2800" dirty="0"/>
              <a:t>3</a:t>
            </a:r>
            <a:r>
              <a:rPr lang="en-US" sz="2800" smtClean="0"/>
              <a:t>.cervical </a:t>
            </a:r>
            <a:r>
              <a:rPr lang="en-US" sz="2800" dirty="0"/>
              <a:t>canal is </a:t>
            </a:r>
            <a:r>
              <a:rPr lang="en-US" sz="2800" dirty="0" smtClean="0"/>
              <a:t>slightly </a:t>
            </a:r>
            <a:r>
              <a:rPr lang="en-US" sz="2800" dirty="0"/>
              <a:t>open thus making dilation  </a:t>
            </a:r>
            <a:r>
              <a:rPr lang="en-US" sz="2800" dirty="0" err="1"/>
              <a:t>unnecesssary</a:t>
            </a:r>
            <a:r>
              <a:rPr lang="en-US" sz="2800" dirty="0"/>
              <a:t> and insertion less painful </a:t>
            </a:r>
          </a:p>
          <a:p>
            <a:pPr>
              <a:lnSpc>
                <a:spcPct val="90000"/>
              </a:lnSpc>
            </a:pP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contd</a:t>
            </a:r>
          </a:p>
        </p:txBody>
      </p:sp>
      <p:sp>
        <p:nvSpPr>
          <p:cNvPr id="20483" name="Rectangle 3"/>
          <p:cNvSpPr>
            <a:spLocks noGrp="1" noChangeArrowheads="1"/>
          </p:cNvSpPr>
          <p:nvPr>
            <p:ph idx="1"/>
          </p:nvPr>
        </p:nvSpPr>
        <p:spPr/>
        <p:txBody>
          <a:bodyPr/>
          <a:lstStyle/>
          <a:p>
            <a:pPr>
              <a:buNone/>
            </a:pPr>
            <a:endParaRPr lang="en-US" dirty="0"/>
          </a:p>
          <a:p>
            <a:r>
              <a:rPr lang="en-US" dirty="0" smtClean="0"/>
              <a:t>(b) immediately </a:t>
            </a:r>
            <a:r>
              <a:rPr lang="en-US" dirty="0"/>
              <a:t>after evacuation of an abortion if there is no infection</a:t>
            </a:r>
          </a:p>
          <a:p>
            <a:r>
              <a:rPr lang="en-US" dirty="0"/>
              <a:t> </a:t>
            </a:r>
            <a:r>
              <a:rPr lang="en-US" dirty="0" smtClean="0"/>
              <a:t>(c) six </a:t>
            </a:r>
            <a:r>
              <a:rPr lang="en-US" dirty="0"/>
              <a:t>weeks post partum </a:t>
            </a:r>
          </a:p>
          <a:p>
            <a:r>
              <a:rPr lang="en-US" dirty="0"/>
              <a:t> </a:t>
            </a:r>
            <a:r>
              <a:rPr lang="en-US" dirty="0" smtClean="0"/>
              <a:t>(d)six </a:t>
            </a:r>
            <a:r>
              <a:rPr lang="en-US" dirty="0"/>
              <a:t>weeks after </a:t>
            </a:r>
            <a:r>
              <a:rPr lang="en-US" dirty="0" err="1"/>
              <a:t>after</a:t>
            </a:r>
            <a:r>
              <a:rPr lang="en-US" dirty="0"/>
              <a:t> a successfully treated </a:t>
            </a:r>
            <a:r>
              <a:rPr lang="en-US" dirty="0" smtClean="0"/>
              <a:t>pelvic </a:t>
            </a:r>
            <a:r>
              <a:rPr lang="en-US" dirty="0"/>
              <a:t>inflammatory disease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600" dirty="0"/>
              <a:t>Postpartum </a:t>
            </a:r>
            <a:r>
              <a:rPr lang="en-US" sz="3600" dirty="0" smtClean="0"/>
              <a:t>IUCD.</a:t>
            </a:r>
            <a:endParaRPr lang="en-US" sz="3600" dirty="0"/>
          </a:p>
        </p:txBody>
      </p:sp>
      <p:sp>
        <p:nvSpPr>
          <p:cNvPr id="21507" name="Rectangle 3"/>
          <p:cNvSpPr>
            <a:spLocks noGrp="1" noChangeArrowheads="1"/>
          </p:cNvSpPr>
          <p:nvPr>
            <p:ph idx="1"/>
          </p:nvPr>
        </p:nvSpPr>
        <p:spPr/>
        <p:txBody>
          <a:bodyPr/>
          <a:lstStyle/>
          <a:p>
            <a:r>
              <a:rPr lang="en-US" dirty="0"/>
              <a:t>Can be performed only by trained personnel:</a:t>
            </a:r>
          </a:p>
          <a:p>
            <a:r>
              <a:rPr lang="en-US" dirty="0"/>
              <a:t>Within 10mins post delivery of placenta-post placenta</a:t>
            </a:r>
          </a:p>
          <a:p>
            <a:r>
              <a:rPr lang="en-US" dirty="0"/>
              <a:t>After 10minutes but within 48hours of </a:t>
            </a:r>
            <a:r>
              <a:rPr lang="en-US" dirty="0" smtClean="0"/>
              <a:t>delivery- before discharge.</a:t>
            </a:r>
            <a:endParaRPr lang="en-US" dirty="0"/>
          </a:p>
          <a:p>
            <a:r>
              <a:rPr lang="en-US" dirty="0"/>
              <a:t>During caesarean </a:t>
            </a:r>
            <a:r>
              <a:rPr lang="en-US" dirty="0" smtClean="0"/>
              <a:t>section-  </a:t>
            </a:r>
            <a:r>
              <a:rPr lang="en-US" dirty="0" err="1" smtClean="0"/>
              <a:t>transcaesarean</a:t>
            </a:r>
            <a:r>
              <a:rPr lang="en-US" dirty="0" smtClean="0"/>
              <a:t> </a:t>
            </a:r>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176865" y="1143001"/>
            <a:ext cx="6798736" cy="4792132"/>
          </a:xfrm>
        </p:spPr>
        <p:txBody>
          <a:bodyPr>
            <a:normAutofit/>
          </a:bodyPr>
          <a:lstStyle/>
          <a:p>
            <a:r>
              <a:rPr lang="en-US" sz="2800" dirty="0"/>
              <a:t>If not immediately after childbirth, </a:t>
            </a:r>
            <a:r>
              <a:rPr lang="en-US" sz="2800" dirty="0" smtClean="0"/>
              <a:t>it may be inserted as </a:t>
            </a:r>
            <a:r>
              <a:rPr lang="en-US" sz="2800" dirty="0"/>
              <a:t>early as 4weeks after childbirth for copper T IUD such as T-380A. </a:t>
            </a:r>
            <a:endParaRPr lang="en-US" sz="2800" dirty="0" smtClean="0"/>
          </a:p>
          <a:p>
            <a:r>
              <a:rPr lang="en-US" sz="2800" dirty="0" smtClean="0"/>
              <a:t>At </a:t>
            </a:r>
            <a:r>
              <a:rPr lang="en-US" sz="2800" dirty="0"/>
              <a:t>least  </a:t>
            </a:r>
            <a:r>
              <a:rPr lang="en-US" sz="2800" dirty="0" smtClean="0"/>
              <a:t>6 wks </a:t>
            </a:r>
            <a:r>
              <a:rPr lang="en-US" sz="2800" dirty="0"/>
              <a:t>after child birth for other IUCDS</a:t>
            </a:r>
            <a:r>
              <a:rPr lang="en-US" sz="2800" dirty="0" smtClean="0"/>
              <a:t>.</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76866" y="152401"/>
            <a:ext cx="6798734" cy="2066804"/>
          </a:xfrm>
        </p:spPr>
        <p:txBody>
          <a:bodyPr/>
          <a:lstStyle/>
          <a:p>
            <a:r>
              <a:rPr lang="en-US" dirty="0"/>
              <a:t>Method of insertion</a:t>
            </a:r>
          </a:p>
        </p:txBody>
      </p:sp>
      <p:sp>
        <p:nvSpPr>
          <p:cNvPr id="23555" name="Rectangle 3"/>
          <p:cNvSpPr>
            <a:spLocks noGrp="1" noChangeArrowheads="1"/>
          </p:cNvSpPr>
          <p:nvPr>
            <p:ph idx="1"/>
          </p:nvPr>
        </p:nvSpPr>
        <p:spPr>
          <a:xfrm>
            <a:off x="1176865" y="1524001"/>
            <a:ext cx="6798736" cy="4411132"/>
          </a:xfrm>
        </p:spPr>
        <p:txBody>
          <a:bodyPr>
            <a:noAutofit/>
          </a:bodyPr>
          <a:lstStyle/>
          <a:p>
            <a:r>
              <a:rPr lang="en-US" sz="3200" dirty="0"/>
              <a:t>Proper IUCD insertion reduces the risk of pregnancy and </a:t>
            </a:r>
            <a:r>
              <a:rPr lang="en-US" sz="3200" dirty="0" smtClean="0"/>
              <a:t>associated complications.</a:t>
            </a:r>
          </a:p>
          <a:p>
            <a:r>
              <a:rPr lang="en-US" sz="3200" dirty="0" smtClean="0"/>
              <a:t> </a:t>
            </a:r>
            <a:r>
              <a:rPr lang="en-US" sz="3200" dirty="0"/>
              <a:t>Each IUCD has its own method of insertion but the </a:t>
            </a:r>
            <a:r>
              <a:rPr lang="en-US" sz="3200" dirty="0" smtClean="0"/>
              <a:t>objective </a:t>
            </a:r>
            <a:r>
              <a:rPr lang="en-US" sz="3200" dirty="0"/>
              <a:t>is the same: to achieve correct fundal placement allowing the IUCD to </a:t>
            </a:r>
            <a:r>
              <a:rPr lang="en-US" sz="3200" dirty="0" smtClean="0"/>
              <a:t>retain </a:t>
            </a:r>
            <a:r>
              <a:rPr lang="en-US" sz="3200" dirty="0"/>
              <a:t>its pre-insertion shape and to do this without pain or discomfort to the </a:t>
            </a:r>
            <a:r>
              <a:rPr lang="en-US" sz="3200" dirty="0" smtClean="0"/>
              <a:t>patient.</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4000"/>
              <a:t>Successful insertion requires:</a:t>
            </a:r>
            <a:br>
              <a:rPr lang="en-US" sz="4000"/>
            </a:br>
            <a:endParaRPr lang="en-US" sz="4000"/>
          </a:p>
        </p:txBody>
      </p:sp>
      <p:sp>
        <p:nvSpPr>
          <p:cNvPr id="24579" name="Rectangle 3"/>
          <p:cNvSpPr>
            <a:spLocks noGrp="1" noChangeArrowheads="1"/>
          </p:cNvSpPr>
          <p:nvPr>
            <p:ph idx="1"/>
          </p:nvPr>
        </p:nvSpPr>
        <p:spPr>
          <a:xfrm>
            <a:off x="1176865" y="1752601"/>
            <a:ext cx="6798736" cy="4182532"/>
          </a:xfrm>
        </p:spPr>
        <p:txBody>
          <a:bodyPr/>
          <a:lstStyle/>
          <a:p>
            <a:pPr>
              <a:lnSpc>
                <a:spcPct val="90000"/>
              </a:lnSpc>
            </a:pPr>
            <a:r>
              <a:rPr lang="en-US" dirty="0"/>
              <a:t>Careful explanation of the procedure to </a:t>
            </a:r>
            <a:r>
              <a:rPr lang="en-US" dirty="0" smtClean="0"/>
              <a:t>the client.</a:t>
            </a:r>
            <a:endParaRPr lang="en-US" dirty="0"/>
          </a:p>
          <a:p>
            <a:pPr>
              <a:lnSpc>
                <a:spcPct val="90000"/>
              </a:lnSpc>
            </a:pPr>
            <a:r>
              <a:rPr lang="en-US" dirty="0"/>
              <a:t>Careful bimanual pelvic exam of the uterus with sounding of the cavity to determine its length and direction</a:t>
            </a:r>
          </a:p>
          <a:p>
            <a:pPr>
              <a:lnSpc>
                <a:spcPct val="90000"/>
              </a:lnSpc>
            </a:pPr>
            <a:r>
              <a:rPr lang="en-US" dirty="0"/>
              <a:t>Careful </a:t>
            </a:r>
            <a:r>
              <a:rPr lang="en-US" dirty="0" smtClean="0"/>
              <a:t>technique to  </a:t>
            </a:r>
            <a:r>
              <a:rPr lang="en-US" dirty="0"/>
              <a:t>reduces </a:t>
            </a:r>
            <a:r>
              <a:rPr lang="en-US" dirty="0" smtClean="0"/>
              <a:t>discomfort.</a:t>
            </a:r>
            <a:endParaRPr lang="en-US" dirty="0"/>
          </a:p>
          <a:p>
            <a:pPr>
              <a:lnSpc>
                <a:spcPct val="90000"/>
              </a:lnSpc>
            </a:pPr>
            <a:r>
              <a:rPr lang="en-US" dirty="0"/>
              <a:t>Aseptic </a:t>
            </a:r>
            <a:r>
              <a:rPr lang="en-US" dirty="0" smtClean="0"/>
              <a:t>technique to  </a:t>
            </a:r>
            <a:r>
              <a:rPr lang="en-US" dirty="0"/>
              <a:t>prevents infection</a:t>
            </a:r>
          </a:p>
          <a:p>
            <a:pPr>
              <a:lnSpc>
                <a:spcPct val="90000"/>
              </a:lnSpc>
            </a:pPr>
            <a:r>
              <a:rPr lang="en-US" dirty="0"/>
              <a:t>Fundal placement of the IUCD high in uterus- this </a:t>
            </a:r>
            <a:r>
              <a:rPr lang="en-US" dirty="0" smtClean="0"/>
              <a:t> expulsion &amp; </a:t>
            </a:r>
            <a:r>
              <a:rPr lang="en-US" dirty="0" err="1" smtClean="0"/>
              <a:t>preg</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IUCD efficacy</a:t>
            </a:r>
          </a:p>
        </p:txBody>
      </p:sp>
      <p:sp>
        <p:nvSpPr>
          <p:cNvPr id="25603" name="Rectangle 3"/>
          <p:cNvSpPr>
            <a:spLocks noGrp="1" noChangeArrowheads="1"/>
          </p:cNvSpPr>
          <p:nvPr>
            <p:ph idx="1"/>
          </p:nvPr>
        </p:nvSpPr>
        <p:spPr/>
        <p:txBody>
          <a:bodyPr/>
          <a:lstStyle/>
          <a:p>
            <a:r>
              <a:rPr lang="en-US" dirty="0"/>
              <a:t>Cu devices are classified into 3 distinct group according to pregnancy risks:</a:t>
            </a:r>
          </a:p>
          <a:p>
            <a:r>
              <a:rPr lang="en-US" dirty="0"/>
              <a:t>Group1</a:t>
            </a:r>
            <a:r>
              <a:rPr lang="en-US" dirty="0" smtClean="0"/>
              <a:t>:   </a:t>
            </a:r>
            <a:r>
              <a:rPr lang="en-US" dirty="0"/>
              <a:t>2 per 100 women years </a:t>
            </a:r>
            <a:r>
              <a:rPr lang="en-US" dirty="0" err="1"/>
              <a:t>eg</a:t>
            </a:r>
            <a:r>
              <a:rPr lang="en-US" dirty="0"/>
              <a:t> Cu7 &amp;</a:t>
            </a:r>
            <a:r>
              <a:rPr lang="en-US" dirty="0" err="1"/>
              <a:t>CuT</a:t>
            </a:r>
            <a:r>
              <a:rPr lang="en-US" dirty="0"/>
              <a:t> 200</a:t>
            </a:r>
          </a:p>
          <a:p>
            <a:r>
              <a:rPr lang="en-US" dirty="0"/>
              <a:t>Group2</a:t>
            </a:r>
            <a:r>
              <a:rPr lang="en-US" dirty="0" smtClean="0"/>
              <a:t>:  </a:t>
            </a:r>
            <a:r>
              <a:rPr lang="en-US" dirty="0"/>
              <a:t>&lt;1.5-1 per 100 </a:t>
            </a:r>
            <a:r>
              <a:rPr lang="en-US" dirty="0" err="1"/>
              <a:t>eg</a:t>
            </a:r>
            <a:r>
              <a:rPr lang="en-US" dirty="0"/>
              <a:t> </a:t>
            </a:r>
            <a:r>
              <a:rPr lang="en-US" dirty="0" err="1"/>
              <a:t>NovaT</a:t>
            </a:r>
            <a:r>
              <a:rPr lang="en-US" dirty="0"/>
              <a:t> &amp; </a:t>
            </a:r>
            <a:r>
              <a:rPr lang="en-US" dirty="0" err="1"/>
              <a:t>Multiload</a:t>
            </a:r>
            <a:r>
              <a:rPr lang="en-US" dirty="0"/>
              <a:t> 250</a:t>
            </a:r>
          </a:p>
          <a:p>
            <a:r>
              <a:rPr lang="en-US" dirty="0"/>
              <a:t>Group 3</a:t>
            </a:r>
            <a:r>
              <a:rPr lang="en-US" dirty="0" smtClean="0"/>
              <a:t>:  0.1-0.2 </a:t>
            </a:r>
            <a:r>
              <a:rPr lang="en-US" dirty="0"/>
              <a:t>per 100 </a:t>
            </a:r>
            <a:r>
              <a:rPr lang="en-US" dirty="0" err="1"/>
              <a:t>eg</a:t>
            </a:r>
            <a:r>
              <a:rPr lang="en-US" dirty="0"/>
              <a:t> Cu T 380A, </a:t>
            </a:r>
            <a:r>
              <a:rPr lang="en-US" dirty="0" err="1"/>
              <a:t>levornorgestrel</a:t>
            </a:r>
            <a:r>
              <a:rPr lang="en-US" dirty="0"/>
              <a:t> IUCD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ADVANTAGES</a:t>
            </a:r>
          </a:p>
        </p:txBody>
      </p:sp>
      <p:sp>
        <p:nvSpPr>
          <p:cNvPr id="26627" name="Rectangle 3"/>
          <p:cNvSpPr>
            <a:spLocks noGrp="1" noChangeArrowheads="1"/>
          </p:cNvSpPr>
          <p:nvPr>
            <p:ph idx="1"/>
          </p:nvPr>
        </p:nvSpPr>
        <p:spPr/>
        <p:txBody>
          <a:bodyPr/>
          <a:lstStyle/>
          <a:p>
            <a:pPr>
              <a:lnSpc>
                <a:spcPct val="90000"/>
              </a:lnSpc>
            </a:pPr>
            <a:r>
              <a:rPr lang="en-US" dirty="0"/>
              <a:t>Highly effective(94-99%).</a:t>
            </a:r>
          </a:p>
          <a:p>
            <a:pPr>
              <a:lnSpc>
                <a:spcPct val="90000"/>
              </a:lnSpc>
            </a:pPr>
            <a:r>
              <a:rPr lang="en-US" dirty="0"/>
              <a:t>Reversible </a:t>
            </a:r>
          </a:p>
          <a:p>
            <a:pPr>
              <a:lnSpc>
                <a:spcPct val="90000"/>
              </a:lnSpc>
            </a:pPr>
            <a:r>
              <a:rPr lang="en-US" dirty="0"/>
              <a:t>Independent of </a:t>
            </a:r>
            <a:r>
              <a:rPr lang="en-US" dirty="0" smtClean="0"/>
              <a:t>intercourse</a:t>
            </a:r>
            <a:endParaRPr lang="en-US" dirty="0"/>
          </a:p>
          <a:p>
            <a:pPr>
              <a:lnSpc>
                <a:spcPct val="90000"/>
              </a:lnSpc>
            </a:pPr>
            <a:r>
              <a:rPr lang="en-US" dirty="0"/>
              <a:t>Easily </a:t>
            </a:r>
            <a:r>
              <a:rPr lang="en-US" dirty="0" smtClean="0"/>
              <a:t>available. </a:t>
            </a:r>
            <a:endParaRPr lang="en-US" dirty="0"/>
          </a:p>
          <a:p>
            <a:pPr>
              <a:lnSpc>
                <a:spcPct val="90000"/>
              </a:lnSpc>
            </a:pPr>
            <a:r>
              <a:rPr lang="en-US" dirty="0"/>
              <a:t>Long </a:t>
            </a:r>
            <a:r>
              <a:rPr lang="en-US" dirty="0" smtClean="0"/>
              <a:t>lasting. </a:t>
            </a:r>
            <a:endParaRPr lang="en-US" dirty="0"/>
          </a:p>
          <a:p>
            <a:pPr>
              <a:lnSpc>
                <a:spcPct val="90000"/>
              </a:lnSpc>
            </a:pPr>
            <a:r>
              <a:rPr lang="en-US" dirty="0"/>
              <a:t>Can be used through to menopause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b="1" dirty="0"/>
              <a:t>Introduction:</a:t>
            </a:r>
            <a:br>
              <a:rPr lang="en-US" sz="3600" b="1" dirty="0"/>
            </a:br>
            <a:endParaRPr lang="en-US" sz="3600" b="1" dirty="0"/>
          </a:p>
        </p:txBody>
      </p:sp>
      <p:sp>
        <p:nvSpPr>
          <p:cNvPr id="32771" name="Rectangle 3"/>
          <p:cNvSpPr>
            <a:spLocks noGrp="1" noChangeArrowheads="1"/>
          </p:cNvSpPr>
          <p:nvPr>
            <p:ph idx="1"/>
          </p:nvPr>
        </p:nvSpPr>
        <p:spPr>
          <a:xfrm>
            <a:off x="1176865" y="1752601"/>
            <a:ext cx="6798736" cy="4182532"/>
          </a:xfrm>
        </p:spPr>
        <p:txBody>
          <a:bodyPr>
            <a:normAutofit/>
          </a:bodyPr>
          <a:lstStyle/>
          <a:p>
            <a:pPr>
              <a:lnSpc>
                <a:spcPct val="90000"/>
              </a:lnSpc>
            </a:pPr>
            <a:r>
              <a:rPr lang="en-US" sz="2700" dirty="0"/>
              <a:t>An intra-uterine </a:t>
            </a:r>
            <a:r>
              <a:rPr lang="en-US" sz="2700" dirty="0" smtClean="0"/>
              <a:t>device(IUD)  </a:t>
            </a:r>
            <a:r>
              <a:rPr lang="en-US" sz="2700" dirty="0"/>
              <a:t>is a birth control device  placed in the uterus</a:t>
            </a:r>
            <a:r>
              <a:rPr lang="en-US" sz="2700" dirty="0" smtClean="0"/>
              <a:t>.</a:t>
            </a:r>
            <a:r>
              <a:rPr lang="en-US" sz="2800" dirty="0"/>
              <a:t> </a:t>
            </a:r>
            <a:r>
              <a:rPr lang="en-US" sz="2800" dirty="0" smtClean="0"/>
              <a:t>It is </a:t>
            </a:r>
            <a:r>
              <a:rPr lang="en-US" sz="2800" dirty="0"/>
              <a:t>also called intra uterine contraceptive </a:t>
            </a:r>
            <a:r>
              <a:rPr lang="en-US" sz="2800" dirty="0" smtClean="0"/>
              <a:t>device(IUCD).</a:t>
            </a:r>
            <a:endParaRPr lang="en-US" sz="2700" dirty="0"/>
          </a:p>
          <a:p>
            <a:pPr>
              <a:lnSpc>
                <a:spcPct val="90000"/>
              </a:lnSpc>
            </a:pPr>
            <a:r>
              <a:rPr lang="en-US" sz="2700" dirty="0" smtClean="0"/>
              <a:t> </a:t>
            </a:r>
            <a:r>
              <a:rPr lang="en-US" sz="2700" dirty="0"/>
              <a:t>A</a:t>
            </a:r>
            <a:r>
              <a:rPr lang="en-US" sz="2700" dirty="0" smtClean="0"/>
              <a:t>lso known as </a:t>
            </a:r>
            <a:r>
              <a:rPr lang="en-US" sz="2700" dirty="0"/>
              <a:t>coil </a:t>
            </a:r>
            <a:r>
              <a:rPr lang="en-US" sz="2700" dirty="0" smtClean="0"/>
              <a:t>( </a:t>
            </a:r>
            <a:r>
              <a:rPr lang="en-US" sz="2700" dirty="0"/>
              <a:t>based on the coil-shaped design of early IUDs). </a:t>
            </a:r>
          </a:p>
          <a:p>
            <a:pPr>
              <a:lnSpc>
                <a:spcPct val="90000"/>
              </a:lnSpc>
            </a:pPr>
            <a:r>
              <a:rPr lang="en-US" sz="2700" dirty="0"/>
              <a:t>It  is the world's most widely used method of reversible birth control, currently used by nearly 160 million women(about 15% of women in reproductive life).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DISADVANTAGES</a:t>
            </a:r>
          </a:p>
        </p:txBody>
      </p:sp>
      <p:sp>
        <p:nvSpPr>
          <p:cNvPr id="27651" name="Rectangle 3"/>
          <p:cNvSpPr>
            <a:spLocks noGrp="1" noChangeArrowheads="1"/>
          </p:cNvSpPr>
          <p:nvPr>
            <p:ph idx="1"/>
          </p:nvPr>
        </p:nvSpPr>
        <p:spPr/>
        <p:txBody>
          <a:bodyPr/>
          <a:lstStyle/>
          <a:p>
            <a:pPr>
              <a:lnSpc>
                <a:spcPct val="90000"/>
              </a:lnSpc>
            </a:pPr>
            <a:r>
              <a:rPr lang="en-US" u="sng" dirty="0"/>
              <a:t>Common  side effects:</a:t>
            </a:r>
          </a:p>
          <a:p>
            <a:pPr>
              <a:lnSpc>
                <a:spcPct val="90000"/>
              </a:lnSpc>
            </a:pPr>
            <a:r>
              <a:rPr lang="en-US" dirty="0"/>
              <a:t>M</a:t>
            </a:r>
            <a:r>
              <a:rPr lang="en-US" dirty="0" smtClean="0"/>
              <a:t>enstrual </a:t>
            </a:r>
            <a:r>
              <a:rPr lang="en-US" dirty="0"/>
              <a:t>changes(common </a:t>
            </a:r>
            <a:r>
              <a:rPr lang="en-US" dirty="0" smtClean="0"/>
              <a:t>in the </a:t>
            </a:r>
            <a:r>
              <a:rPr lang="en-US" dirty="0"/>
              <a:t>first 3 months)</a:t>
            </a:r>
          </a:p>
          <a:p>
            <a:pPr>
              <a:lnSpc>
                <a:spcPct val="90000"/>
              </a:lnSpc>
            </a:pPr>
            <a:r>
              <a:rPr lang="en-US" dirty="0"/>
              <a:t>Longer and heavier menstrual periods</a:t>
            </a:r>
          </a:p>
          <a:p>
            <a:pPr>
              <a:lnSpc>
                <a:spcPct val="90000"/>
              </a:lnSpc>
            </a:pPr>
            <a:r>
              <a:rPr lang="en-US" dirty="0"/>
              <a:t>More cramps or pains during periods</a:t>
            </a:r>
          </a:p>
          <a:p>
            <a:pPr>
              <a:lnSpc>
                <a:spcPct val="90000"/>
              </a:lnSpc>
            </a:pPr>
            <a:r>
              <a:rPr lang="en-US" u="sng" dirty="0" smtClean="0"/>
              <a:t>Others-</a:t>
            </a:r>
            <a:endParaRPr lang="en-US" u="sng" dirty="0"/>
          </a:p>
          <a:p>
            <a:pPr>
              <a:lnSpc>
                <a:spcPct val="90000"/>
              </a:lnSpc>
            </a:pPr>
            <a:r>
              <a:rPr lang="en-US" dirty="0"/>
              <a:t>Severe cramps and pains beyond the first 3-5 days after insertion</a:t>
            </a:r>
          </a:p>
          <a:p>
            <a:pPr>
              <a:lnSpc>
                <a:spcPct val="90000"/>
              </a:lnSpc>
            </a:pPr>
            <a:endParaRPr lang="en-US" dirty="0"/>
          </a:p>
          <a:p>
            <a:pPr>
              <a:lnSpc>
                <a:spcPct val="90000"/>
              </a:lnSpc>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76866" y="1"/>
            <a:ext cx="6798734" cy="2219204"/>
          </a:xfrm>
        </p:spPr>
        <p:txBody>
          <a:bodyPr/>
          <a:lstStyle/>
          <a:p>
            <a:r>
              <a:rPr lang="en-US" dirty="0" err="1"/>
              <a:t>contd</a:t>
            </a:r>
            <a:endParaRPr lang="en-US" dirty="0"/>
          </a:p>
        </p:txBody>
      </p:sp>
      <p:sp>
        <p:nvSpPr>
          <p:cNvPr id="29699" name="Rectangle 3"/>
          <p:cNvSpPr>
            <a:spLocks noGrp="1" noChangeArrowheads="1"/>
          </p:cNvSpPr>
          <p:nvPr>
            <p:ph idx="1"/>
          </p:nvPr>
        </p:nvSpPr>
        <p:spPr>
          <a:xfrm>
            <a:off x="1143000" y="1295400"/>
            <a:ext cx="6798736" cy="4334933"/>
          </a:xfrm>
        </p:spPr>
        <p:txBody>
          <a:bodyPr>
            <a:normAutofit fontScale="92500" lnSpcReduction="20000"/>
          </a:bodyPr>
          <a:lstStyle/>
          <a:p>
            <a:pPr>
              <a:lnSpc>
                <a:spcPct val="80000"/>
              </a:lnSpc>
            </a:pPr>
            <a:endParaRPr lang="en-US" sz="2400" dirty="0"/>
          </a:p>
          <a:p>
            <a:pPr>
              <a:lnSpc>
                <a:spcPct val="80000"/>
              </a:lnSpc>
            </a:pPr>
            <a:r>
              <a:rPr lang="en-US" sz="2400" dirty="0"/>
              <a:t>Heavy menstrual  bleeding or bleeding between periods possibly contributing to </a:t>
            </a:r>
            <a:r>
              <a:rPr lang="en-US" sz="2400" dirty="0" err="1"/>
              <a:t>anaemia</a:t>
            </a:r>
            <a:endParaRPr lang="en-US" sz="2400" dirty="0"/>
          </a:p>
          <a:p>
            <a:pPr>
              <a:lnSpc>
                <a:spcPct val="80000"/>
              </a:lnSpc>
            </a:pPr>
            <a:r>
              <a:rPr lang="en-US" sz="2400" dirty="0"/>
              <a:t>Perforation </a:t>
            </a:r>
          </a:p>
          <a:p>
            <a:pPr>
              <a:lnSpc>
                <a:spcPct val="80000"/>
              </a:lnSpc>
            </a:pPr>
            <a:r>
              <a:rPr lang="en-US" sz="2400" dirty="0"/>
              <a:t>Does not protect against STDS/HIV/AIDS</a:t>
            </a:r>
          </a:p>
          <a:p>
            <a:pPr marL="0" indent="0">
              <a:lnSpc>
                <a:spcPct val="80000"/>
              </a:lnSpc>
              <a:buNone/>
            </a:pPr>
            <a:r>
              <a:rPr lang="en-US" sz="2400" dirty="0" smtClean="0"/>
              <a:t>   </a:t>
            </a:r>
          </a:p>
          <a:p>
            <a:pPr marL="0" indent="0">
              <a:lnSpc>
                <a:spcPct val="80000"/>
              </a:lnSpc>
              <a:buNone/>
            </a:pPr>
            <a:r>
              <a:rPr lang="en-US" sz="2400" dirty="0" smtClean="0"/>
              <a:t> </a:t>
            </a:r>
            <a:r>
              <a:rPr lang="en-US" sz="2400" u="sng" dirty="0" err="1" smtClean="0"/>
              <a:t>Managt</a:t>
            </a:r>
            <a:r>
              <a:rPr lang="en-US" sz="2400" u="sng" dirty="0" smtClean="0"/>
              <a:t> </a:t>
            </a:r>
            <a:r>
              <a:rPr lang="en-US" sz="2400" u="sng" dirty="0"/>
              <a:t>of missing IUCD:</a:t>
            </a:r>
          </a:p>
          <a:p>
            <a:pPr>
              <a:lnSpc>
                <a:spcPct val="80000"/>
              </a:lnSpc>
            </a:pPr>
            <a:r>
              <a:rPr lang="en-US" sz="2400" dirty="0"/>
              <a:t>USS to </a:t>
            </a:r>
            <a:r>
              <a:rPr lang="en-US" sz="2400" dirty="0" err="1"/>
              <a:t>localise</a:t>
            </a:r>
            <a:r>
              <a:rPr lang="en-US" sz="2400" dirty="0"/>
              <a:t> the device</a:t>
            </a:r>
          </a:p>
          <a:p>
            <a:pPr>
              <a:lnSpc>
                <a:spcPct val="80000"/>
              </a:lnSpc>
            </a:pPr>
            <a:r>
              <a:rPr lang="en-US" sz="2400" dirty="0"/>
              <a:t>Lateral X-rays</a:t>
            </a:r>
          </a:p>
          <a:p>
            <a:pPr>
              <a:lnSpc>
                <a:spcPct val="80000"/>
              </a:lnSpc>
            </a:pPr>
            <a:r>
              <a:rPr lang="en-US" sz="2400" dirty="0"/>
              <a:t>Probe with </a:t>
            </a:r>
            <a:r>
              <a:rPr lang="en-US" sz="2400" dirty="0" smtClean="0"/>
              <a:t> </a:t>
            </a:r>
            <a:r>
              <a:rPr lang="en-US" sz="2400" dirty="0"/>
              <a:t>thread retrieval device</a:t>
            </a:r>
          </a:p>
          <a:p>
            <a:pPr>
              <a:lnSpc>
                <a:spcPct val="80000"/>
              </a:lnSpc>
            </a:pPr>
            <a:r>
              <a:rPr lang="en-US" sz="2600" dirty="0"/>
              <a:t>When there is perforation with </a:t>
            </a:r>
            <a:r>
              <a:rPr lang="en-US" sz="2600" dirty="0" err="1"/>
              <a:t>CuT</a:t>
            </a:r>
            <a:r>
              <a:rPr lang="en-US" sz="2600" dirty="0"/>
              <a:t>-remove by laparotomy to prevent intense chemical </a:t>
            </a:r>
            <a:r>
              <a:rPr lang="en-US" sz="2600" dirty="0" err="1"/>
              <a:t>rxns</a:t>
            </a:r>
            <a:r>
              <a:rPr lang="en-US" sz="2600" dirty="0"/>
              <a:t> and peritonitis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Danger signs</a:t>
            </a:r>
          </a:p>
        </p:txBody>
      </p:sp>
      <p:sp>
        <p:nvSpPr>
          <p:cNvPr id="30723" name="Rectangle 3"/>
          <p:cNvSpPr>
            <a:spLocks noGrp="1" noChangeArrowheads="1"/>
          </p:cNvSpPr>
          <p:nvPr>
            <p:ph idx="1"/>
          </p:nvPr>
        </p:nvSpPr>
        <p:spPr/>
        <p:txBody>
          <a:bodyPr>
            <a:normAutofit fontScale="85000" lnSpcReduction="20000"/>
          </a:bodyPr>
          <a:lstStyle/>
          <a:p>
            <a:pPr>
              <a:buNone/>
            </a:pPr>
            <a:r>
              <a:rPr lang="en-US" sz="2800" dirty="0" smtClean="0"/>
              <a:t>Advice </a:t>
            </a:r>
            <a:r>
              <a:rPr lang="en-US" sz="2800" dirty="0"/>
              <a:t>clients to return if any symptom of </a:t>
            </a:r>
            <a:r>
              <a:rPr lang="en-US" sz="2800" dirty="0" smtClean="0"/>
              <a:t>pregnancy, infection </a:t>
            </a:r>
            <a:r>
              <a:rPr lang="en-US" sz="2800" dirty="0"/>
              <a:t>or IUCD loss </a:t>
            </a:r>
            <a:r>
              <a:rPr lang="en-US" sz="2800" dirty="0" smtClean="0"/>
              <a:t>develops</a:t>
            </a:r>
            <a:endParaRPr lang="en-US" sz="2800" dirty="0"/>
          </a:p>
          <a:p>
            <a:r>
              <a:rPr lang="en-US" sz="2800" dirty="0"/>
              <a:t>P=period late (</a:t>
            </a:r>
            <a:r>
              <a:rPr lang="en-US" sz="2800" dirty="0" smtClean="0"/>
              <a:t>pregnancy, </a:t>
            </a:r>
            <a:r>
              <a:rPr lang="en-US" sz="2800" dirty="0"/>
              <a:t>abnormal   </a:t>
            </a:r>
          </a:p>
          <a:p>
            <a:r>
              <a:rPr lang="en-US" sz="2800" dirty="0"/>
              <a:t>    spotting or bleeding)</a:t>
            </a:r>
          </a:p>
          <a:p>
            <a:r>
              <a:rPr lang="en-US" sz="2800" dirty="0"/>
              <a:t>A=abnormal pain, pain with intercourse</a:t>
            </a:r>
          </a:p>
          <a:p>
            <a:r>
              <a:rPr lang="en-US" sz="2800" dirty="0"/>
              <a:t>I= infection exposure(STI)</a:t>
            </a:r>
          </a:p>
          <a:p>
            <a:r>
              <a:rPr lang="en-US" sz="2800" dirty="0"/>
              <a:t>N=not feeling well ,fever or chills</a:t>
            </a:r>
          </a:p>
          <a:p>
            <a:r>
              <a:rPr lang="en-US" sz="2800" dirty="0"/>
              <a:t>S=string missing shorter or </a:t>
            </a:r>
            <a:r>
              <a:rPr lang="en-US" sz="2800" dirty="0" smtClean="0"/>
              <a:t>longer. </a:t>
            </a:r>
            <a:endParaRPr lang="en-US" sz="2800" dirty="0"/>
          </a:p>
          <a:p>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Follow- up visit </a:t>
            </a:r>
          </a:p>
        </p:txBody>
      </p:sp>
      <p:sp>
        <p:nvSpPr>
          <p:cNvPr id="31747" name="Rectangle 3"/>
          <p:cNvSpPr>
            <a:spLocks noGrp="1" noChangeArrowheads="1"/>
          </p:cNvSpPr>
          <p:nvPr>
            <p:ph idx="1"/>
          </p:nvPr>
        </p:nvSpPr>
        <p:spPr/>
        <p:txBody>
          <a:bodyPr>
            <a:normAutofit fontScale="92500" lnSpcReduction="20000"/>
          </a:bodyPr>
          <a:lstStyle/>
          <a:p>
            <a:pPr>
              <a:lnSpc>
                <a:spcPct val="80000"/>
              </a:lnSpc>
            </a:pPr>
            <a:r>
              <a:rPr lang="en-US" sz="2800" dirty="0"/>
              <a:t>First visit (4-6wks after insertion)</a:t>
            </a:r>
          </a:p>
          <a:p>
            <a:pPr>
              <a:lnSpc>
                <a:spcPct val="80000"/>
              </a:lnSpc>
            </a:pPr>
            <a:r>
              <a:rPr lang="en-US" sz="2800" dirty="0"/>
              <a:t>Next visit is at 3 months , and 6 months</a:t>
            </a:r>
          </a:p>
          <a:p>
            <a:pPr>
              <a:lnSpc>
                <a:spcPct val="80000"/>
              </a:lnSpc>
            </a:pPr>
            <a:r>
              <a:rPr lang="en-US" sz="2800" dirty="0"/>
              <a:t>Subsequently, yearly until she wishes to </a:t>
            </a:r>
            <a:r>
              <a:rPr lang="en-US" sz="2800" dirty="0" smtClean="0"/>
              <a:t>have the IUCD </a:t>
            </a:r>
            <a:r>
              <a:rPr lang="en-US" sz="2800" dirty="0"/>
              <a:t>removed or the life of the device expires</a:t>
            </a:r>
            <a:r>
              <a:rPr lang="en-US" sz="2800" dirty="0" smtClean="0"/>
              <a:t>:</a:t>
            </a:r>
            <a:endParaRPr lang="en-US" sz="2800" dirty="0"/>
          </a:p>
          <a:p>
            <a:pPr>
              <a:lnSpc>
                <a:spcPct val="80000"/>
              </a:lnSpc>
            </a:pPr>
            <a:r>
              <a:rPr lang="en-US" sz="2800" dirty="0"/>
              <a:t>Copper </a:t>
            </a:r>
            <a:r>
              <a:rPr lang="en-US" sz="2800" dirty="0" smtClean="0"/>
              <a:t>T 200 </a:t>
            </a:r>
            <a:r>
              <a:rPr lang="en-US" sz="2800" dirty="0"/>
              <a:t>=3 years </a:t>
            </a:r>
          </a:p>
          <a:p>
            <a:pPr>
              <a:lnSpc>
                <a:spcPct val="80000"/>
              </a:lnSpc>
            </a:pPr>
            <a:r>
              <a:rPr lang="en-US" sz="2800" dirty="0"/>
              <a:t>Copper T </a:t>
            </a:r>
            <a:r>
              <a:rPr lang="en-US" sz="2800" dirty="0" smtClean="0"/>
              <a:t>380A=10 </a:t>
            </a:r>
            <a:r>
              <a:rPr lang="en-US" sz="2800" dirty="0"/>
              <a:t>years</a:t>
            </a:r>
          </a:p>
          <a:p>
            <a:pPr>
              <a:lnSpc>
                <a:spcPct val="80000"/>
              </a:lnSpc>
            </a:pPr>
            <a:r>
              <a:rPr lang="en-US" sz="2800" dirty="0" err="1"/>
              <a:t>Multiload</a:t>
            </a:r>
            <a:r>
              <a:rPr lang="en-US" sz="2800" dirty="0"/>
              <a:t> 250= 3 years</a:t>
            </a:r>
          </a:p>
          <a:p>
            <a:pPr>
              <a:lnSpc>
                <a:spcPct val="80000"/>
              </a:lnSpc>
            </a:pPr>
            <a:r>
              <a:rPr lang="en-US" sz="2800" dirty="0" err="1"/>
              <a:t>Multiload</a:t>
            </a:r>
            <a:r>
              <a:rPr lang="en-US" sz="2800" dirty="0"/>
              <a:t> 375= 8 years</a:t>
            </a:r>
          </a:p>
          <a:p>
            <a:pPr>
              <a:lnSpc>
                <a:spcPct val="80000"/>
              </a:lnSpc>
            </a:pPr>
            <a:r>
              <a:rPr lang="en-US" sz="2800" dirty="0"/>
              <a:t>Encourage  a pap smear every two years.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362200" y="2713037"/>
            <a:ext cx="8229600" cy="4525963"/>
          </a:xfrm>
        </p:spPr>
        <p:txBody>
          <a:bodyPr>
            <a:normAutofit/>
          </a:bodyPr>
          <a:lstStyle/>
          <a:p>
            <a:pPr>
              <a:buNone/>
            </a:pPr>
            <a:r>
              <a:rPr lang="en-US" sz="4800" dirty="0" smtClean="0"/>
              <a:t>THANK YOU</a:t>
            </a:r>
            <a:endParaRPr lang="en-US" sz="4800" dirty="0"/>
          </a:p>
        </p:txBody>
      </p:sp>
    </p:spTree>
    <p:extLst>
      <p:ext uri="{BB962C8B-B14F-4D97-AF65-F5344CB8AC3E}">
        <p14:creationId xmlns:p14="http://schemas.microsoft.com/office/powerpoint/2010/main" val="771252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304800" y="1143000"/>
            <a:ext cx="8229600" cy="4906963"/>
          </a:xfrm>
        </p:spPr>
        <p:txBody>
          <a:bodyPr/>
          <a:lstStyle/>
          <a:p>
            <a:pPr>
              <a:lnSpc>
                <a:spcPct val="80000"/>
              </a:lnSpc>
            </a:pPr>
            <a:r>
              <a:rPr lang="en-US" sz="2800" u="sng" dirty="0" smtClean="0"/>
              <a:t>Classification </a:t>
            </a:r>
            <a:r>
              <a:rPr lang="en-US" sz="2800" u="sng" dirty="0"/>
              <a:t>of IUCD:  </a:t>
            </a:r>
          </a:p>
          <a:p>
            <a:pPr>
              <a:lnSpc>
                <a:spcPct val="80000"/>
              </a:lnSpc>
            </a:pPr>
            <a:r>
              <a:rPr lang="en-US" sz="2800" dirty="0"/>
              <a:t>Non medicated IUCD</a:t>
            </a:r>
          </a:p>
          <a:p>
            <a:pPr>
              <a:lnSpc>
                <a:spcPct val="80000"/>
              </a:lnSpc>
            </a:pPr>
            <a:r>
              <a:rPr lang="en-US" sz="2800" dirty="0"/>
              <a:t>Medicated IUCD</a:t>
            </a:r>
          </a:p>
          <a:p>
            <a:pPr>
              <a:lnSpc>
                <a:spcPct val="80000"/>
              </a:lnSpc>
            </a:pPr>
            <a:r>
              <a:rPr lang="en-US" sz="3600" dirty="0"/>
              <a:t>Non medicated IUCD are made of inert plastic materials(</a:t>
            </a:r>
            <a:r>
              <a:rPr lang="en-US" sz="3600" dirty="0" err="1"/>
              <a:t>e.g</a:t>
            </a:r>
            <a:r>
              <a:rPr lang="en-US" sz="3600" dirty="0"/>
              <a:t> </a:t>
            </a:r>
            <a:r>
              <a:rPr lang="en-US" sz="3600" dirty="0" err="1"/>
              <a:t>lippes</a:t>
            </a:r>
            <a:r>
              <a:rPr lang="en-US" sz="3600" dirty="0"/>
              <a:t> loop, no longer used for contraceptive purposes but used in cases of intrauterine adhesions-</a:t>
            </a:r>
            <a:r>
              <a:rPr lang="en-US" sz="3600" dirty="0" err="1"/>
              <a:t>Asherman’s</a:t>
            </a:r>
            <a:r>
              <a:rPr lang="en-US" sz="3600" dirty="0"/>
              <a:t> </a:t>
            </a:r>
            <a:r>
              <a:rPr lang="en-US" sz="3600" dirty="0" smtClean="0"/>
              <a:t>syndrome</a:t>
            </a:r>
            <a:r>
              <a:rPr lang="en-US" sz="36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176865" y="1447801"/>
            <a:ext cx="6798736" cy="4487332"/>
          </a:xfrm>
        </p:spPr>
        <p:txBody>
          <a:bodyPr>
            <a:noAutofit/>
          </a:bodyPr>
          <a:lstStyle/>
          <a:p>
            <a:pPr>
              <a:lnSpc>
                <a:spcPct val="90000"/>
              </a:lnSpc>
            </a:pPr>
            <a:r>
              <a:rPr lang="en-US" sz="3200" dirty="0"/>
              <a:t>Medicated IUCDs are made of plastic with copper wounds round the sleeve or impregnated with hormone , which are released in small amount over time </a:t>
            </a:r>
            <a:r>
              <a:rPr lang="en-US" sz="3200" dirty="0" err="1"/>
              <a:t>eg</a:t>
            </a:r>
            <a:r>
              <a:rPr lang="en-US" sz="3200" dirty="0"/>
              <a:t> Copper T (Cu-T 380A</a:t>
            </a:r>
            <a:r>
              <a:rPr lang="en-US" sz="3200" dirty="0" smtClean="0"/>
              <a:t>); </a:t>
            </a:r>
            <a:r>
              <a:rPr lang="en-US" sz="3200" dirty="0" err="1" smtClean="0"/>
              <a:t>Multiload</a:t>
            </a:r>
            <a:r>
              <a:rPr lang="en-US" sz="3200" dirty="0" smtClean="0"/>
              <a:t>(Cu-T </a:t>
            </a:r>
            <a:r>
              <a:rPr lang="en-US" sz="3200" dirty="0"/>
              <a:t>250 and Cu-375)copper impregnated</a:t>
            </a:r>
            <a:r>
              <a:rPr lang="en-US" sz="3200" dirty="0" smtClean="0"/>
              <a:t>;  </a:t>
            </a:r>
            <a:r>
              <a:rPr lang="en-US" sz="3200" dirty="0" err="1"/>
              <a:t>Progestastsert</a:t>
            </a:r>
            <a:r>
              <a:rPr lang="en-US" sz="3200" dirty="0"/>
              <a:t>- contains progesterone</a:t>
            </a:r>
          </a:p>
          <a:p>
            <a:pPr>
              <a:lnSpc>
                <a:spcPct val="90000"/>
              </a:lnSpc>
            </a:pPr>
            <a:r>
              <a:rPr lang="en-US" sz="3200" dirty="0" err="1"/>
              <a:t>Norgestel</a:t>
            </a:r>
            <a:r>
              <a:rPr lang="en-US" sz="3200" dirty="0"/>
              <a:t> T- contains </a:t>
            </a:r>
            <a:r>
              <a:rPr lang="en-US" sz="3200" dirty="0" err="1"/>
              <a:t>levonorgestrel</a:t>
            </a:r>
            <a:r>
              <a:rPr lang="en-US" sz="3200" dirty="0"/>
              <a:t>) </a:t>
            </a:r>
            <a:r>
              <a:rPr lang="en-US" sz="3200" dirty="0" err="1"/>
              <a:t>progestogen</a:t>
            </a:r>
            <a:r>
              <a:rPr lang="en-US" sz="3200" dirty="0"/>
              <a:t> impregnated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TYPES </a:t>
            </a:r>
            <a:r>
              <a:rPr lang="en-US" dirty="0"/>
              <a:t>OF IUCD</a:t>
            </a:r>
          </a:p>
        </p:txBody>
      </p:sp>
      <p:sp>
        <p:nvSpPr>
          <p:cNvPr id="6147" name="Rectangle 3"/>
          <p:cNvSpPr>
            <a:spLocks noGrp="1" noChangeArrowheads="1"/>
          </p:cNvSpPr>
          <p:nvPr>
            <p:ph idx="1"/>
          </p:nvPr>
        </p:nvSpPr>
        <p:spPr/>
        <p:txBody>
          <a:bodyPr/>
          <a:lstStyle/>
          <a:p>
            <a:pPr>
              <a:buNone/>
            </a:pPr>
            <a:r>
              <a:rPr lang="en-US" dirty="0" smtClean="0"/>
              <a:t>(1) </a:t>
            </a:r>
            <a:r>
              <a:rPr lang="en-US" dirty="0" err="1"/>
              <a:t>Lippes</a:t>
            </a:r>
            <a:r>
              <a:rPr lang="en-US" dirty="0"/>
              <a:t> loop(size C) non –medicated. This serpentine (double S) shaped device is made of </a:t>
            </a:r>
            <a:r>
              <a:rPr lang="en-US" dirty="0" err="1" smtClean="0"/>
              <a:t>silastic</a:t>
            </a:r>
            <a:r>
              <a:rPr lang="en-US" dirty="0" smtClean="0"/>
              <a:t> material,  </a:t>
            </a:r>
            <a:r>
              <a:rPr lang="en-US" dirty="0"/>
              <a:t>impregnated with barium </a:t>
            </a:r>
            <a:r>
              <a:rPr lang="en-US" dirty="0" err="1"/>
              <a:t>sulphate</a:t>
            </a:r>
            <a:r>
              <a:rPr lang="en-US" dirty="0"/>
              <a:t>  to render it radio opaque. </a:t>
            </a:r>
          </a:p>
          <a:p>
            <a:pPr>
              <a:buNone/>
            </a:pPr>
            <a:r>
              <a:rPr lang="en-US" dirty="0" smtClean="0"/>
              <a:t>    </a:t>
            </a:r>
            <a:r>
              <a:rPr lang="en-US" dirty="0"/>
              <a:t>It has two threads attached to the lower end. It is inserted by straightening it inside an introducer.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176865" y="1752601"/>
            <a:ext cx="6798736" cy="4182532"/>
          </a:xfrm>
        </p:spPr>
        <p:txBody>
          <a:bodyPr>
            <a:normAutofit fontScale="47500" lnSpcReduction="20000"/>
          </a:bodyPr>
          <a:lstStyle/>
          <a:p>
            <a:pPr>
              <a:buFontTx/>
              <a:buNone/>
            </a:pPr>
            <a:r>
              <a:rPr lang="en-US" sz="2900" dirty="0" smtClean="0"/>
              <a:t> (2)         </a:t>
            </a:r>
            <a:r>
              <a:rPr lang="en-US" sz="3400" dirty="0" smtClean="0"/>
              <a:t>1</a:t>
            </a:r>
            <a:r>
              <a:rPr lang="en-US" sz="3400" baseline="30000" dirty="0" smtClean="0"/>
              <a:t>st</a:t>
            </a:r>
            <a:r>
              <a:rPr lang="en-US" sz="3400" dirty="0" smtClean="0"/>
              <a:t> Generation Copper IUD</a:t>
            </a:r>
          </a:p>
          <a:p>
            <a:pPr>
              <a:buFontTx/>
              <a:buNone/>
            </a:pPr>
            <a:r>
              <a:rPr lang="en-US" sz="3400" dirty="0" smtClean="0"/>
              <a:t>    (</a:t>
            </a:r>
            <a:r>
              <a:rPr lang="en-US" sz="3400" dirty="0"/>
              <a:t>a</a:t>
            </a:r>
            <a:r>
              <a:rPr lang="en-US" sz="3400" dirty="0" smtClean="0"/>
              <a:t>)  Copper </a:t>
            </a:r>
            <a:r>
              <a:rPr lang="en-US" sz="3400" dirty="0"/>
              <a:t>Seven(</a:t>
            </a:r>
            <a:r>
              <a:rPr lang="en-US" sz="3400" dirty="0" err="1"/>
              <a:t>Gravigard</a:t>
            </a:r>
            <a:r>
              <a:rPr lang="en-US" sz="3400" dirty="0" smtClean="0"/>
              <a:t>).</a:t>
            </a:r>
            <a:endParaRPr lang="en-US" sz="3400" dirty="0"/>
          </a:p>
          <a:p>
            <a:pPr>
              <a:lnSpc>
                <a:spcPct val="90000"/>
              </a:lnSpc>
              <a:buNone/>
            </a:pPr>
            <a:r>
              <a:rPr lang="en-US" sz="3400" dirty="0" smtClean="0"/>
              <a:t>     (b.)  Copper </a:t>
            </a:r>
            <a:r>
              <a:rPr lang="en-US" sz="3400" dirty="0"/>
              <a:t>T </a:t>
            </a:r>
            <a:r>
              <a:rPr lang="en-US" sz="3400" dirty="0" smtClean="0"/>
              <a:t>200.</a:t>
            </a:r>
          </a:p>
          <a:p>
            <a:pPr>
              <a:lnSpc>
                <a:spcPct val="90000"/>
              </a:lnSpc>
              <a:buNone/>
            </a:pPr>
            <a:endParaRPr lang="en-US" sz="3400" dirty="0" smtClean="0"/>
          </a:p>
          <a:p>
            <a:pPr>
              <a:lnSpc>
                <a:spcPct val="90000"/>
              </a:lnSpc>
              <a:buNone/>
            </a:pPr>
            <a:r>
              <a:rPr lang="en-US" sz="3400" dirty="0" smtClean="0"/>
              <a:t> (3)    2</a:t>
            </a:r>
            <a:r>
              <a:rPr lang="en-US" sz="3400" baseline="30000" dirty="0" smtClean="0"/>
              <a:t>nd</a:t>
            </a:r>
            <a:r>
              <a:rPr lang="en-US" sz="3400" dirty="0" smtClean="0"/>
              <a:t> Generation  Copper IUD</a:t>
            </a:r>
          </a:p>
          <a:p>
            <a:pPr>
              <a:lnSpc>
                <a:spcPct val="90000"/>
              </a:lnSpc>
              <a:buNone/>
            </a:pPr>
            <a:r>
              <a:rPr lang="en-US" sz="3400" dirty="0" smtClean="0"/>
              <a:t>   (a). </a:t>
            </a:r>
            <a:r>
              <a:rPr lang="en-US" sz="3400" dirty="0" err="1" smtClean="0"/>
              <a:t>Multiload</a:t>
            </a:r>
            <a:r>
              <a:rPr lang="en-US" sz="3400" dirty="0" smtClean="0"/>
              <a:t> 250. </a:t>
            </a:r>
          </a:p>
          <a:p>
            <a:pPr>
              <a:lnSpc>
                <a:spcPct val="90000"/>
              </a:lnSpc>
              <a:buNone/>
            </a:pPr>
            <a:r>
              <a:rPr lang="en-US" sz="3400" dirty="0" smtClean="0"/>
              <a:t>   (b).Nova T(</a:t>
            </a:r>
            <a:r>
              <a:rPr lang="en-US" sz="3400" dirty="0" err="1" smtClean="0"/>
              <a:t>Novagard</a:t>
            </a:r>
            <a:r>
              <a:rPr lang="en-US" sz="3400" dirty="0" smtClean="0"/>
              <a:t>).</a:t>
            </a:r>
          </a:p>
          <a:p>
            <a:pPr>
              <a:lnSpc>
                <a:spcPct val="90000"/>
              </a:lnSpc>
              <a:buNone/>
            </a:pPr>
            <a:endParaRPr lang="en-US" sz="3400" dirty="0" smtClean="0"/>
          </a:p>
          <a:p>
            <a:pPr>
              <a:lnSpc>
                <a:spcPct val="90000"/>
              </a:lnSpc>
              <a:buNone/>
            </a:pPr>
            <a:r>
              <a:rPr lang="en-US" sz="3400" dirty="0" smtClean="0"/>
              <a:t>  (4)     3rd generation copper devices</a:t>
            </a:r>
          </a:p>
          <a:p>
            <a:pPr>
              <a:lnSpc>
                <a:spcPct val="90000"/>
              </a:lnSpc>
              <a:buNone/>
            </a:pPr>
            <a:r>
              <a:rPr lang="en-US" sz="3400" dirty="0" smtClean="0"/>
              <a:t>    (a). </a:t>
            </a:r>
            <a:r>
              <a:rPr lang="en-US" sz="3400" dirty="0" err="1" smtClean="0"/>
              <a:t>Multiload</a:t>
            </a:r>
            <a:r>
              <a:rPr lang="en-US" sz="3400" dirty="0" smtClean="0"/>
              <a:t> 375</a:t>
            </a:r>
          </a:p>
          <a:p>
            <a:pPr>
              <a:lnSpc>
                <a:spcPct val="90000"/>
              </a:lnSpc>
              <a:buNone/>
            </a:pPr>
            <a:r>
              <a:rPr lang="en-US" sz="3400" dirty="0" smtClean="0"/>
              <a:t>    (b).Copper T 380S, 380A and 380Ag</a:t>
            </a:r>
          </a:p>
          <a:p>
            <a:pPr>
              <a:lnSpc>
                <a:spcPct val="90000"/>
              </a:lnSpc>
              <a:buNone/>
            </a:pPr>
            <a:endParaRPr lang="en-US" sz="2800" dirty="0" smtClean="0"/>
          </a:p>
          <a:p>
            <a:pPr>
              <a:buFontTx/>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a:t>
            </a:r>
            <a:r>
              <a:rPr lang="en-US" sz="1800" dirty="0" smtClean="0"/>
              <a:t>5</a:t>
            </a:r>
            <a:r>
              <a:rPr lang="en-US" dirty="0" smtClean="0"/>
              <a:t>). </a:t>
            </a:r>
            <a:r>
              <a:rPr lang="en-US" dirty="0"/>
              <a:t>Hormone – releasing devices</a:t>
            </a:r>
          </a:p>
        </p:txBody>
      </p:sp>
      <p:sp>
        <p:nvSpPr>
          <p:cNvPr id="12291" name="Rectangle 3"/>
          <p:cNvSpPr>
            <a:spLocks noGrp="1" noChangeArrowheads="1"/>
          </p:cNvSpPr>
          <p:nvPr>
            <p:ph idx="1"/>
          </p:nvPr>
        </p:nvSpPr>
        <p:spPr/>
        <p:txBody>
          <a:bodyPr>
            <a:normAutofit fontScale="92500" lnSpcReduction="20000"/>
          </a:bodyPr>
          <a:lstStyle/>
          <a:p>
            <a:r>
              <a:rPr lang="en-US" sz="2800" dirty="0"/>
              <a:t>(a). </a:t>
            </a:r>
            <a:r>
              <a:rPr lang="en-US" sz="2800" dirty="0" err="1"/>
              <a:t>Progestasert</a:t>
            </a:r>
            <a:r>
              <a:rPr lang="en-US" sz="2800" dirty="0"/>
              <a:t> .This is T-shaped device(36x32mm) is made of a semi-permeable membrane of ethylene/vinyl acetate releasing progesterone at a rate of 65 microgram per day per 1 year.</a:t>
            </a:r>
          </a:p>
          <a:p>
            <a:r>
              <a:rPr lang="en-US" sz="2800" dirty="0"/>
              <a:t>(</a:t>
            </a:r>
            <a:r>
              <a:rPr lang="en-US" sz="2800" dirty="0" smtClean="0"/>
              <a:t>b)</a:t>
            </a:r>
            <a:r>
              <a:rPr lang="en-US" sz="2800" dirty="0" err="1" smtClean="0"/>
              <a:t>Levonorgestrel</a:t>
            </a:r>
            <a:r>
              <a:rPr lang="en-US" sz="2800" dirty="0" smtClean="0"/>
              <a:t> </a:t>
            </a:r>
            <a:r>
              <a:rPr lang="en-US" sz="2800" dirty="0"/>
              <a:t>IUCD. The shape of this is identical to the Nova T without the copper. The </a:t>
            </a:r>
            <a:r>
              <a:rPr lang="en-US" sz="2800" dirty="0" err="1"/>
              <a:t>levonogestrel</a:t>
            </a:r>
            <a:r>
              <a:rPr lang="en-US" sz="2800" dirty="0"/>
              <a:t> is released at 20microgram/day from a </a:t>
            </a:r>
            <a:r>
              <a:rPr lang="en-US" sz="2800" dirty="0" smtClean="0"/>
              <a:t>reservoir </a:t>
            </a:r>
            <a:r>
              <a:rPr lang="en-US" sz="2800" dirty="0"/>
              <a:t>in the </a:t>
            </a:r>
            <a:r>
              <a:rPr lang="en-US" sz="2800" dirty="0" err="1"/>
              <a:t>polymethyl</a:t>
            </a:r>
            <a:r>
              <a:rPr lang="en-US" sz="2800" dirty="0"/>
              <a:t> –</a:t>
            </a:r>
            <a:r>
              <a:rPr lang="en-US" sz="2800" dirty="0" err="1" smtClean="0"/>
              <a:t>silocane</a:t>
            </a:r>
            <a:r>
              <a:rPr lang="en-US" sz="2800" dirty="0" smtClean="0"/>
              <a:t> collar &amp; </a:t>
            </a:r>
            <a:r>
              <a:rPr lang="en-US" sz="2800" dirty="0"/>
              <a:t>around the vertical stem.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6. Recent advances</a:t>
            </a:r>
          </a:p>
        </p:txBody>
      </p:sp>
      <p:sp>
        <p:nvSpPr>
          <p:cNvPr id="14339" name="Rectangle 3"/>
          <p:cNvSpPr>
            <a:spLocks noGrp="1" noChangeArrowheads="1"/>
          </p:cNvSpPr>
          <p:nvPr>
            <p:ph idx="1"/>
          </p:nvPr>
        </p:nvSpPr>
        <p:spPr>
          <a:xfrm>
            <a:off x="1176865" y="1905001"/>
            <a:ext cx="6798736" cy="4030132"/>
          </a:xfrm>
        </p:spPr>
        <p:txBody>
          <a:bodyPr>
            <a:normAutofit/>
          </a:bodyPr>
          <a:lstStyle/>
          <a:p>
            <a:r>
              <a:rPr lang="en-US" sz="3300" dirty="0"/>
              <a:t>The research objectives with regard to the development of IUCD are to reduce side effects such as bleeding and pain and modify existing devices for post partum insertion . The following devices are at various stages of development:</a:t>
            </a:r>
          </a:p>
          <a:p>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76866" y="685801"/>
            <a:ext cx="6798734" cy="533399"/>
          </a:xfrm>
        </p:spPr>
        <p:txBody>
          <a:bodyPr>
            <a:normAutofit fontScale="90000"/>
          </a:bodyPr>
          <a:lstStyle/>
          <a:p>
            <a:r>
              <a:rPr lang="en-US" dirty="0" err="1"/>
              <a:t>contd</a:t>
            </a:r>
            <a:endParaRPr lang="en-US" dirty="0"/>
          </a:p>
        </p:txBody>
      </p:sp>
      <p:sp>
        <p:nvSpPr>
          <p:cNvPr id="15363" name="Rectangle 3"/>
          <p:cNvSpPr>
            <a:spLocks noGrp="1" noChangeArrowheads="1"/>
          </p:cNvSpPr>
          <p:nvPr>
            <p:ph idx="1"/>
          </p:nvPr>
        </p:nvSpPr>
        <p:spPr>
          <a:xfrm>
            <a:off x="1176865" y="1752601"/>
            <a:ext cx="6798736" cy="4182532"/>
          </a:xfrm>
        </p:spPr>
        <p:txBody>
          <a:bodyPr>
            <a:normAutofit fontScale="77500" lnSpcReduction="20000"/>
          </a:bodyPr>
          <a:lstStyle/>
          <a:p>
            <a:pPr>
              <a:lnSpc>
                <a:spcPct val="90000"/>
              </a:lnSpc>
            </a:pPr>
            <a:r>
              <a:rPr lang="en-US" sz="3800" dirty="0" smtClean="0"/>
              <a:t>(a).</a:t>
            </a:r>
            <a:r>
              <a:rPr lang="en-US" sz="3800" dirty="0" err="1" smtClean="0"/>
              <a:t>Flexigard</a:t>
            </a:r>
            <a:r>
              <a:rPr lang="en-US" sz="3800" dirty="0" smtClean="0"/>
              <a:t> 330 :  </a:t>
            </a:r>
          </a:p>
          <a:p>
            <a:pPr>
              <a:lnSpc>
                <a:spcPct val="90000"/>
              </a:lnSpc>
            </a:pPr>
            <a:r>
              <a:rPr lang="en-US" sz="3800" dirty="0" smtClean="0"/>
              <a:t>(</a:t>
            </a:r>
            <a:r>
              <a:rPr lang="en-US" sz="3800" dirty="0"/>
              <a:t>b).</a:t>
            </a:r>
            <a:r>
              <a:rPr lang="en-US" sz="3800" dirty="0" err="1"/>
              <a:t>CuFix</a:t>
            </a:r>
            <a:r>
              <a:rPr lang="en-US" sz="3800" dirty="0"/>
              <a:t> PP </a:t>
            </a:r>
            <a:r>
              <a:rPr lang="en-US" sz="3800" dirty="0" smtClean="0"/>
              <a:t>330. </a:t>
            </a:r>
          </a:p>
          <a:p>
            <a:pPr>
              <a:lnSpc>
                <a:spcPct val="90000"/>
              </a:lnSpc>
            </a:pPr>
            <a:r>
              <a:rPr lang="en-US" sz="3800" dirty="0" smtClean="0"/>
              <a:t>(c). CuSafe300</a:t>
            </a:r>
          </a:p>
          <a:p>
            <a:pPr>
              <a:lnSpc>
                <a:spcPct val="90000"/>
              </a:lnSpc>
            </a:pPr>
            <a:r>
              <a:rPr lang="en-US" sz="3800" dirty="0" smtClean="0"/>
              <a:t> d. Mark11 &amp;ML Cu375</a:t>
            </a:r>
          </a:p>
          <a:p>
            <a:pPr>
              <a:lnSpc>
                <a:spcPct val="90000"/>
              </a:lnSpc>
            </a:pPr>
            <a:r>
              <a:rPr lang="en-US" sz="3800" dirty="0" smtClean="0"/>
              <a:t> e. Ombrelle-250</a:t>
            </a:r>
          </a:p>
          <a:p>
            <a:pPr>
              <a:lnSpc>
                <a:spcPct val="90000"/>
              </a:lnSpc>
            </a:pPr>
            <a:r>
              <a:rPr lang="en-US" sz="3800" dirty="0" smtClean="0"/>
              <a:t> f. Tas-188 &amp; ShangiV-200</a:t>
            </a:r>
          </a:p>
          <a:p>
            <a:pPr>
              <a:lnSpc>
                <a:spcPct val="90000"/>
              </a:lnSpc>
            </a:pPr>
            <a:r>
              <a:rPr lang="en-US" sz="3800" dirty="0" smtClean="0"/>
              <a:t> g. </a:t>
            </a:r>
            <a:r>
              <a:rPr lang="en-US" sz="3800" dirty="0" err="1" smtClean="0"/>
              <a:t>Levona</a:t>
            </a:r>
            <a:endParaRPr lang="en-US" sz="3800" dirty="0"/>
          </a:p>
          <a:p>
            <a:pPr>
              <a:lnSpc>
                <a:spcPct val="90000"/>
              </a:lnSpc>
              <a:buNone/>
            </a:pPr>
            <a:r>
              <a:rPr lang="en-US" sz="3800" dirty="0" smtClean="0"/>
              <a:t>. </a:t>
            </a:r>
            <a:endParaRPr lang="en-US" sz="3800" dirty="0"/>
          </a:p>
          <a:p>
            <a:pPr marL="0" indent="0">
              <a:lnSpc>
                <a:spcPct val="90000"/>
              </a:lnSpc>
              <a:buNone/>
            </a:pPr>
            <a:r>
              <a:rPr lang="en-US" dirty="0"/>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4225</TotalTime>
  <Words>1130</Words>
  <Application>Microsoft Office PowerPoint</Application>
  <PresentationFormat>On-screen Show (4:3)</PresentationFormat>
  <Paragraphs>125</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Garamond</vt:lpstr>
      <vt:lpstr>Organic</vt:lpstr>
      <vt:lpstr>INTRAUTERINE CONTRACEPTIVE DEVICES(IUCD)</vt:lpstr>
      <vt:lpstr>Introduction: </vt:lpstr>
      <vt:lpstr>PowerPoint Presentation</vt:lpstr>
      <vt:lpstr>PowerPoint Presentation</vt:lpstr>
      <vt:lpstr>TYPES OF IUCD</vt:lpstr>
      <vt:lpstr>PowerPoint Presentation</vt:lpstr>
      <vt:lpstr>(5). Hormone – releasing devices</vt:lpstr>
      <vt:lpstr>6. Recent advances</vt:lpstr>
      <vt:lpstr>contd</vt:lpstr>
      <vt:lpstr>Mechanism of action</vt:lpstr>
      <vt:lpstr>(Mech of Action cont)</vt:lpstr>
      <vt:lpstr>Insertion of IUCD</vt:lpstr>
      <vt:lpstr>contd</vt:lpstr>
      <vt:lpstr>Postpartum IUCD.</vt:lpstr>
      <vt:lpstr>PowerPoint Presentation</vt:lpstr>
      <vt:lpstr>Method of insertion</vt:lpstr>
      <vt:lpstr>Successful insertion requires: </vt:lpstr>
      <vt:lpstr>IUCD efficacy</vt:lpstr>
      <vt:lpstr>ADVANTAGES</vt:lpstr>
      <vt:lpstr>DISADVANTAGES</vt:lpstr>
      <vt:lpstr>contd</vt:lpstr>
      <vt:lpstr>Danger signs</vt:lpstr>
      <vt:lpstr>Follow- up visit </vt:lpstr>
      <vt:lpstr>PowerPoint Presentation</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INTRAUTERINE CONTRACEPTIVE DEVICES(IUCD)</dc:title>
  <dc:creator>dr adeyemo</dc:creator>
  <cp:lastModifiedBy>Lanre Olagunju</cp:lastModifiedBy>
  <cp:revision>93</cp:revision>
  <dcterms:created xsi:type="dcterms:W3CDTF">2008-04-19T21:58:17Z</dcterms:created>
  <dcterms:modified xsi:type="dcterms:W3CDTF">2018-02-01T08:25:55Z</dcterms:modified>
</cp:coreProperties>
</file>