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85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2" r:id="rId22"/>
    <p:sldId id="283" r:id="rId23"/>
    <p:sldId id="284" r:id="rId24"/>
    <p:sldId id="288" r:id="rId25"/>
    <p:sldId id="28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229E1-F5E3-4D56-933F-B435701FF3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8706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1CD32-B903-4C68-87E9-DBB517BB78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245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2613C3-38EB-4A73-8D3A-43F3AFB1F2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777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15240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2291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2291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F93F65-8AF3-4718-9B54-EBCEE46125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395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FC01C-CA95-46BA-A837-8A3D5D3BBB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74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8E510-6E57-4D81-8E00-5D9EEA3D56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4817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C70CB-09A4-468F-A78C-287F965F54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980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D1005-68B7-47AC-B8FD-CCD0A0F8C8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129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87D3C-480A-4EB8-9262-A4B3761F44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99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6162EC-47CC-4C0C-AC7E-26A0026913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498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B7BFC8-7458-4E6F-92B9-D587FDC75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371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40FC0-49D2-4F88-99A5-0268F128E4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06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C2C61B-21DF-46F9-A41A-615BDCB14F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6808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1"/>
            <a:ext cx="7772400" cy="2285999"/>
          </a:xfrm>
        </p:spPr>
        <p:txBody>
          <a:bodyPr/>
          <a:lstStyle/>
          <a:p>
            <a:pPr eaLnBrk="1" hangingPunct="1"/>
            <a:r>
              <a:rPr lang="en-US" dirty="0" smtClean="0"/>
              <a:t>Barrier methods of contraception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Dr O. T Adeyemo</a:t>
            </a:r>
          </a:p>
          <a:p>
            <a:pPr eaLnBrk="1" hangingPunct="1"/>
            <a:r>
              <a:rPr lang="en-US" sz="2400" dirty="0" smtClean="0"/>
              <a:t>Consultant </a:t>
            </a:r>
            <a:r>
              <a:rPr lang="en-US" sz="2400" dirty="0" err="1" smtClean="0"/>
              <a:t>Obgyn</a:t>
            </a:r>
            <a:r>
              <a:rPr lang="en-US" sz="2400" dirty="0" smtClean="0"/>
              <a:t> FETHI/ </a:t>
            </a:r>
            <a:r>
              <a:rPr lang="en-US" sz="2400" dirty="0" err="1" smtClean="0"/>
              <a:t>Assoc</a:t>
            </a:r>
            <a:r>
              <a:rPr lang="en-US" sz="2400" dirty="0" smtClean="0"/>
              <a:t> </a:t>
            </a:r>
            <a:r>
              <a:rPr lang="en-US" sz="2400" dirty="0" err="1" smtClean="0"/>
              <a:t>Lect</a:t>
            </a:r>
            <a:r>
              <a:rPr lang="en-US" sz="2400" dirty="0" smtClean="0"/>
              <a:t> ABUAD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609600"/>
            <a:ext cx="7543801" cy="525949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 Fill the applicator to the recommended mark as indicated on the package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Insert the foam applicator as deeply as possible into the vagina and depress the plunger to deposit the foam in the posterior fornix and over the cervix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Remove the applicator carefully and wash it for re-use.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Foaming tablets and vaginal suppositories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Use the tablets or suppositories for every act of sexual intercourse </a:t>
            </a:r>
          </a:p>
          <a:p>
            <a:pPr eaLnBrk="1" hangingPunct="1"/>
            <a:r>
              <a:rPr lang="en-US" dirty="0" smtClean="0"/>
              <a:t>Hold the tablet or suppository between the index and middle finger and insert it into the vagina</a:t>
            </a:r>
          </a:p>
          <a:p>
            <a:r>
              <a:rPr lang="en-US" dirty="0" smtClean="0"/>
              <a:t>Wait  for 5-10 minutes for the tablet and (10-20minutes for suppository) before commencing intercourse</a:t>
            </a:r>
          </a:p>
          <a:p>
            <a:r>
              <a:rPr lang="en-US" sz="4000" dirty="0" smtClean="0">
                <a:latin typeface="+mj-lt"/>
              </a:rPr>
              <a:t>Vaginal </a:t>
            </a:r>
            <a:r>
              <a:rPr lang="en-US" sz="4000" dirty="0">
                <a:latin typeface="+mj-lt"/>
              </a:rPr>
              <a:t>creams and </a:t>
            </a:r>
            <a:r>
              <a:rPr lang="en-US" sz="4000" dirty="0" smtClean="0">
                <a:latin typeface="+mj-lt"/>
              </a:rPr>
              <a:t>jellies.</a:t>
            </a:r>
          </a:p>
          <a:p>
            <a:r>
              <a:rPr lang="en-US" sz="2800" dirty="0" smtClean="0">
                <a:latin typeface="+mj-lt"/>
              </a:rPr>
              <a:t>These </a:t>
            </a:r>
            <a:r>
              <a:rPr lang="en-US" sz="2800" dirty="0">
                <a:latin typeface="+mj-lt"/>
              </a:rPr>
              <a:t>are commonly used in combination with diaphragms or condoms. Though they can be used alone.</a:t>
            </a:r>
          </a:p>
          <a:p>
            <a:r>
              <a:rPr lang="en-US" sz="4000" dirty="0" smtClean="0">
                <a:latin typeface="+mj-lt"/>
              </a:rPr>
              <a:t>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Mechanical barrier methods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u="sng" dirty="0" smtClean="0"/>
              <a:t>The diaphragm</a:t>
            </a:r>
            <a:r>
              <a:rPr lang="en-US" sz="2800" dirty="0" smtClean="0"/>
              <a:t>: the diaphragm is a dome shaped rubber cup with a flexible rim. It is inserted into the vagina before intercourse so that the posterior rim rests in the posterior fornix and anterior rim fits snugly.</a:t>
            </a:r>
          </a:p>
          <a:p>
            <a:pPr eaLnBrk="1" hangingPunct="1"/>
            <a:r>
              <a:rPr lang="en-US" sz="2800" dirty="0" smtClean="0"/>
              <a:t>Mechanism of </a:t>
            </a:r>
            <a:r>
              <a:rPr lang="en-US" sz="2800" dirty="0" err="1" smtClean="0"/>
              <a:t>action:acts</a:t>
            </a:r>
            <a:r>
              <a:rPr lang="en-US" sz="2800" dirty="0" smtClean="0"/>
              <a:t> as a mechanical barrier to sperm migration and in addition the spermicide applied to its inner surface before insertion helps to destroy sperm cells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Diaphragms differ according to rim types: there are four types available:</a:t>
            </a:r>
          </a:p>
          <a:p>
            <a:pPr eaLnBrk="1" hangingPunct="1"/>
            <a:r>
              <a:rPr lang="en-US" dirty="0" smtClean="0"/>
              <a:t>Arcing spring</a:t>
            </a:r>
          </a:p>
          <a:p>
            <a:pPr eaLnBrk="1" hangingPunct="1"/>
            <a:r>
              <a:rPr lang="en-US" dirty="0" smtClean="0"/>
              <a:t>Flat spring</a:t>
            </a:r>
          </a:p>
          <a:p>
            <a:pPr eaLnBrk="1" hangingPunct="1"/>
            <a:r>
              <a:rPr lang="en-US" dirty="0" smtClean="0"/>
              <a:t>Coil spring</a:t>
            </a:r>
          </a:p>
          <a:p>
            <a:pPr eaLnBrk="1" hangingPunct="1"/>
            <a:r>
              <a:rPr lang="en-US" dirty="0" smtClean="0"/>
              <a:t>Wide seal rim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be worn by client without discomfort</a:t>
            </a:r>
          </a:p>
          <a:p>
            <a:pPr eaLnBrk="1" hangingPunct="1"/>
            <a:r>
              <a:rPr lang="en-US" smtClean="0"/>
              <a:t>Protect client against some STIs.</a:t>
            </a:r>
          </a:p>
          <a:p>
            <a:pPr eaLnBrk="1" hangingPunct="1"/>
            <a:r>
              <a:rPr lang="en-US" smtClean="0"/>
              <a:t>May be fitted at any time</a:t>
            </a:r>
          </a:p>
          <a:p>
            <a:pPr eaLnBrk="1" hangingPunct="1"/>
            <a:r>
              <a:rPr lang="en-US" smtClean="0"/>
              <a:t>Has no systemic side effects</a:t>
            </a:r>
          </a:p>
          <a:p>
            <a:pPr eaLnBrk="1" hangingPunct="1"/>
            <a:r>
              <a:rPr lang="en-US" smtClean="0"/>
              <a:t>Can be inserted up to 6 hours before coitus to avoid interuption during sexual intercourse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Disadvantages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 readily  available in Nigeria</a:t>
            </a:r>
          </a:p>
          <a:p>
            <a:pPr eaLnBrk="1" hangingPunct="1"/>
            <a:r>
              <a:rPr lang="en-US" smtClean="0"/>
              <a:t>Must be fitted by a provider</a:t>
            </a:r>
          </a:p>
          <a:p>
            <a:pPr eaLnBrk="1" hangingPunct="1"/>
            <a:r>
              <a:rPr lang="en-US" smtClean="0"/>
              <a:t>Requires medical examination</a:t>
            </a:r>
          </a:p>
          <a:p>
            <a:pPr eaLnBrk="1" hangingPunct="1"/>
            <a:r>
              <a:rPr lang="en-US" smtClean="0"/>
              <a:t>Expensive to some clients</a:t>
            </a:r>
          </a:p>
          <a:p>
            <a:pPr eaLnBrk="1" hangingPunct="1"/>
            <a:r>
              <a:rPr lang="en-US" smtClean="0"/>
              <a:t>May cause UTI</a:t>
            </a:r>
          </a:p>
          <a:p>
            <a:pPr eaLnBrk="1" hangingPunct="1"/>
            <a:r>
              <a:rPr lang="en-US" smtClean="0"/>
              <a:t>Requires special handling</a:t>
            </a:r>
          </a:p>
          <a:p>
            <a:pPr eaLnBrk="1" hangingPunct="1"/>
            <a:r>
              <a:rPr lang="en-US" smtClean="0"/>
              <a:t>Frequent use could lead to damage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Condoms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Condoms are mechanical barriers to the passage of gametes between genital tracts of sexual partners</a:t>
            </a:r>
          </a:p>
          <a:p>
            <a:pPr eaLnBrk="1" hangingPunct="1"/>
            <a:r>
              <a:rPr lang="en-US" sz="3600" dirty="0" smtClean="0"/>
              <a:t>Male Condoms: is a thin latex rubber sheath that is worn over the erect penis before penetration. It acts as a barrier preventing semen from entering the vagina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762000"/>
            <a:ext cx="7543801" cy="5107094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Types: 2 types depending on the material used:</a:t>
            </a:r>
          </a:p>
          <a:p>
            <a:pPr eaLnBrk="1" hangingPunct="1"/>
            <a:r>
              <a:rPr lang="en-US" dirty="0" smtClean="0"/>
              <a:t>1) Latex rubber condom.</a:t>
            </a:r>
          </a:p>
          <a:p>
            <a:pPr eaLnBrk="1" hangingPunct="1"/>
            <a:r>
              <a:rPr lang="en-US" dirty="0" smtClean="0"/>
              <a:t>Condoms made form natural sources</a:t>
            </a:r>
          </a:p>
          <a:p>
            <a:pPr eaLnBrk="1" hangingPunct="1"/>
            <a:r>
              <a:rPr lang="en-US" dirty="0" smtClean="0"/>
              <a:t>2) Polyurethane/ Polyethylene.</a:t>
            </a:r>
          </a:p>
          <a:p>
            <a:pPr eaLnBrk="1" hangingPunct="1"/>
            <a:r>
              <a:rPr lang="en-US" dirty="0" smtClean="0"/>
              <a:t>EFFECTIVENESS:</a:t>
            </a:r>
          </a:p>
          <a:p>
            <a:pPr eaLnBrk="1" hangingPunct="1"/>
            <a:r>
              <a:rPr lang="en-US" dirty="0" smtClean="0"/>
              <a:t>Typical use failure rate in first year of use =15%</a:t>
            </a:r>
          </a:p>
          <a:p>
            <a:pPr marL="0" indent="0" eaLnBrk="1" hangingPunct="1"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Female condoms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Is a sheath of soft </a:t>
            </a:r>
            <a:r>
              <a:rPr lang="en-US" sz="3600" dirty="0" err="1" smtClean="0"/>
              <a:t>polyurethrane</a:t>
            </a:r>
            <a:r>
              <a:rPr lang="en-US" sz="3600" dirty="0" smtClean="0"/>
              <a:t> that is inserted into the vagina before genital contact. It has two flexible rings- a removable ring at the closed end to aid insertion, and a fixed ring at the open end that sits on the vulva to hold the condom in place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Effectiveness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Typical use failure rate in the first year =21%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Advantages of Male and female condoms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 medical prescription is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widely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very few side effects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protects against STI /HIV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relatively cheap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Offers dual protection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Promotes partners participation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7039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990601"/>
            <a:ext cx="7543801" cy="4878493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200" dirty="0" smtClean="0"/>
              <a:t>The barrier method is the method used to   prevent sperm from entering the cervical </a:t>
            </a:r>
            <a:r>
              <a:rPr lang="en-GB" sz="3200" dirty="0" err="1" smtClean="0"/>
              <a:t>os</a:t>
            </a:r>
            <a:r>
              <a:rPr lang="en-GB" sz="3200" dirty="0" smtClean="0"/>
              <a:t>,</a:t>
            </a:r>
          </a:p>
          <a:p>
            <a:pPr eaLnBrk="1" hangingPunct="1"/>
            <a:r>
              <a:rPr lang="en-GB" sz="3200" dirty="0" smtClean="0"/>
              <a:t>Thus place a barrier b/w the sperm and ovum. Their use demands a lot of self restraint and discipline among the couples.</a:t>
            </a:r>
            <a:endParaRPr lang="en-GB" sz="3200" dirty="0"/>
          </a:p>
          <a:p>
            <a:pPr eaLnBrk="1" hangingPunct="1"/>
            <a:r>
              <a:rPr lang="en-GB" sz="3200" dirty="0" smtClean="0"/>
              <a:t> These methods are used during coitus and hence the user effectiveness is not very good.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Disadvantges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Decreases sexual pleasure for some couples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new condom has to be worn each time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Deteriorates if not properly stored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May burst or slip during intercourse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Some may be allergic to latex (rubber)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Some may not sustain erection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Supply of female condoms may not be available in some communities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Females who reacts to </a:t>
            </a:r>
            <a:r>
              <a:rPr lang="en-US" sz="2400" dirty="0" err="1" smtClean="0"/>
              <a:t>polyurethrane</a:t>
            </a:r>
            <a:r>
              <a:rPr lang="en-US" sz="2400" dirty="0" smtClean="0"/>
              <a:t> can not use female condom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Female condoms have to be held in place during intercourse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92A2278-CFE5-4A53-977E-CB03AA4EE683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9693"/>
            <a:ext cx="7543800" cy="627796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cs typeface="Arial" panose="020B0604020202020204" pitchFamily="34" charset="0"/>
              </a:rPr>
              <a:t>Cervical Barrier: Leas Shield®</a:t>
            </a:r>
            <a:endParaRPr lang="en-US" sz="4800" b="1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j-lt"/>
              </a:rPr>
              <a:t>It is a reusable cervical barrier made up of medical grade silicone rubber. </a:t>
            </a:r>
            <a:endParaRPr lang="en-US" sz="1000" b="1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 smtClean="0">
                <a:latin typeface="+mj-lt"/>
              </a:rPr>
              <a:t>Has the same shape as cervical cap;</a:t>
            </a:r>
            <a:endParaRPr lang="en-US" sz="1000" b="1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j-lt"/>
              </a:rPr>
              <a:t>Contains a valve in the center and a loop at the anterior end to facilitate removal.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j-lt"/>
              </a:rPr>
              <a:t>It acts by preventing sperm from entering the cervix. </a:t>
            </a:r>
            <a:endParaRPr lang="en-US" sz="1000" b="1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j-lt"/>
              </a:rPr>
              <a:t>For maximum effectiveness Leas Shield should be inserted in vagina anytime before intercourse and should be left in for 8 hours after intercourse.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2129851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B254C8C-1D47-4CC6-BC92-6E36EA02F38C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latin typeface="Arial" panose="020B0604020202020204" pitchFamily="34" charset="0"/>
              </a:rPr>
              <a:t>The Panty Condom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7620000" cy="5410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The Panty Condom                                          consists of a sensual,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dirty="0" smtClean="0">
                <a:latin typeface="+mj-lt"/>
              </a:rPr>
              <a:t>   sexy cotton or nylon                                                   panty (thong) with an                                 aperture in the front                                          lower section of the                                                  panty where an interior                                                     membrane (much like                                                    a feminine day pad)                                                                       contains a self adhesive condom that develops during sexual intercourse</a:t>
            </a:r>
            <a:r>
              <a:rPr lang="en-US" sz="3000" b="1" dirty="0" smtClean="0">
                <a:latin typeface="+mj-lt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3000" dirty="0" smtClean="0">
              <a:latin typeface="+mj-lt"/>
            </a:endParaRPr>
          </a:p>
        </p:txBody>
      </p:sp>
      <p:pic>
        <p:nvPicPr>
          <p:cNvPr id="4403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1219200"/>
            <a:ext cx="3460750" cy="4114800"/>
          </a:xfrm>
        </p:spPr>
      </p:pic>
    </p:spTree>
    <p:extLst>
      <p:ext uri="{BB962C8B-B14F-4D97-AF65-F5344CB8AC3E}">
        <p14:creationId xmlns="" xmlns:p14="http://schemas.microsoft.com/office/powerpoint/2010/main" val="78960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58DC543-7A9B-4E36-AAD4-A78AF0DC8609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latin typeface="Arial" panose="020B0604020202020204" pitchFamily="34" charset="0"/>
              </a:rPr>
              <a:t>The Panty Condom (Contd.)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8382000" cy="5029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latin typeface="+mj-lt"/>
              </a:rPr>
              <a:t>Female Condom is                                             manufactured from a                                          polyethylene resin;                                                     a material that is thinner                                                     and stronger than latex.</a:t>
            </a:r>
          </a:p>
          <a:p>
            <a:pPr eaLnBrk="1" hangingPunct="1"/>
            <a:r>
              <a:rPr lang="en-US" sz="3200" dirty="0" smtClean="0">
                <a:latin typeface="+mj-lt"/>
              </a:rPr>
              <a:t>Polyethylene is anti-                                             allergic, ultra sensitive,                                            transparent and odorless                                      unlike latex.</a:t>
            </a:r>
          </a:p>
          <a:p>
            <a:pPr eaLnBrk="1" hangingPunct="1"/>
            <a:r>
              <a:rPr lang="en-US" sz="3200" dirty="0" smtClean="0">
                <a:latin typeface="+mj-lt"/>
              </a:rPr>
              <a:t>The Panty Condom is lubricated.</a:t>
            </a:r>
          </a:p>
        </p:txBody>
      </p:sp>
      <p:pic>
        <p:nvPicPr>
          <p:cNvPr id="4506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1143000"/>
            <a:ext cx="3395663" cy="4038600"/>
          </a:xfrm>
        </p:spPr>
      </p:pic>
    </p:spTree>
    <p:extLst>
      <p:ext uri="{BB962C8B-B14F-4D97-AF65-F5344CB8AC3E}">
        <p14:creationId xmlns="" xmlns:p14="http://schemas.microsoft.com/office/powerpoint/2010/main" val="4004103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304800"/>
            <a:ext cx="8534400" cy="5867400"/>
          </a:xfrm>
        </p:spPr>
        <p:txBody>
          <a:bodyPr/>
          <a:lstStyle/>
          <a:p>
            <a:r>
              <a:rPr lang="en-US" dirty="0" smtClean="0"/>
              <a:t>Other types of Female Condom include</a:t>
            </a:r>
          </a:p>
          <a:p>
            <a:r>
              <a:rPr lang="en-US" dirty="0" smtClean="0"/>
              <a:t>FC1 formerly called Reality </a:t>
            </a:r>
          </a:p>
          <a:p>
            <a:r>
              <a:rPr lang="en-US" dirty="0" smtClean="0"/>
              <a:t>Made of polyurethane plastic that is sturdier than male latex condom</a:t>
            </a:r>
          </a:p>
          <a:p>
            <a:endParaRPr lang="en-US" dirty="0"/>
          </a:p>
          <a:p>
            <a:r>
              <a:rPr lang="en-US" dirty="0" smtClean="0"/>
              <a:t>FC2 : female condom, made of synthetic latex</a:t>
            </a:r>
          </a:p>
          <a:p>
            <a:endParaRPr lang="en-US" dirty="0"/>
          </a:p>
          <a:p>
            <a:r>
              <a:rPr lang="en-US" dirty="0" smtClean="0"/>
              <a:t>Feminine Condom VA, also known as the Reddy female condom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14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838200" cy="76200"/>
          </a:xfrm>
        </p:spPr>
        <p:txBody>
          <a:bodyPr anchor="ctr">
            <a:normAutofit fontScale="90000"/>
          </a:bodyPr>
          <a:lstStyle/>
          <a:p>
            <a:pPr eaLnBrk="1" hangingPunct="1">
              <a:defRPr/>
            </a:pPr>
            <a:r>
              <a:rPr lang="en-US" sz="540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2133600"/>
            <a:ext cx="4724400" cy="2209800"/>
          </a:xfrm>
        </p:spPr>
        <p:txBody>
          <a:bodyPr>
            <a:normAutofit fontScale="92500" lnSpcReduction="10000"/>
          </a:bodyPr>
          <a:lstStyle/>
          <a:p>
            <a:pPr algn="l" eaLnBrk="1" hangingPunct="1">
              <a:buClr>
                <a:srgbClr val="FF0000"/>
              </a:buClr>
              <a:buSzPct val="120000"/>
              <a:defRPr/>
            </a:pPr>
            <a:r>
              <a:rPr lang="en-US" sz="8800" b="1" i="1" smtClean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anose="03010101010201010101" pitchFamily="66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5847" name="Rectangle 9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20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D8A7C7A-9958-4ABE-BC0F-5888B48F673C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336600"/>
                </a:solidFill>
                <a:latin typeface="Arial" panose="020B0604020202020204" pitchFamily="34" charset="0"/>
              </a:rPr>
              <a:t>Barrier Methods</a:t>
            </a:r>
            <a:r>
              <a:rPr lang="en-US" sz="3600" b="1" dirty="0" smtClean="0">
                <a:latin typeface="Arial" panose="020B0604020202020204" pitchFamily="34" charset="0"/>
              </a:rPr>
              <a:t/>
            </a:r>
            <a:br>
              <a:rPr lang="en-US" sz="3600" b="1" dirty="0" smtClean="0">
                <a:latin typeface="Arial" panose="020B0604020202020204" pitchFamily="34" charset="0"/>
              </a:rPr>
            </a:br>
            <a:r>
              <a:rPr lang="en-US" sz="3600" b="1" dirty="0" smtClean="0">
                <a:latin typeface="Arial" panose="020B0604020202020204" pitchFamily="34" charset="0"/>
              </a:rPr>
              <a:t>-</a:t>
            </a:r>
            <a:r>
              <a:rPr lang="en-US" sz="3600" b="1" i="1" dirty="0" smtClean="0">
                <a:solidFill>
                  <a:srgbClr val="996600"/>
                </a:solidFill>
                <a:latin typeface="Arial" panose="020B0604020202020204" pitchFamily="34" charset="0"/>
              </a:rPr>
              <a:t>Oldest means of contraception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buClr>
                <a:srgbClr val="808000"/>
              </a:buClr>
              <a:buSzPct val="120000"/>
              <a:buFont typeface="Wingdings" panose="05000000000000000000" pitchFamily="2" charset="2"/>
              <a:buBlip>
                <a:blip r:embed="rId2"/>
              </a:buBlip>
            </a:pPr>
            <a:r>
              <a:rPr lang="en-US" sz="3600" b="1" smtClean="0">
                <a:solidFill>
                  <a:srgbClr val="808000"/>
                </a:solidFill>
                <a:latin typeface="Arial" panose="020B0604020202020204" pitchFamily="34" charset="0"/>
              </a:rPr>
              <a:t> Male Condoms</a:t>
            </a:r>
          </a:p>
          <a:p>
            <a:pPr eaLnBrk="1" hangingPunct="1">
              <a:buClr>
                <a:srgbClr val="808000"/>
              </a:buClr>
              <a:buSzPct val="120000"/>
              <a:buFont typeface="Wingdings" panose="05000000000000000000" pitchFamily="2" charset="2"/>
              <a:buNone/>
            </a:pPr>
            <a:endParaRPr lang="en-US" sz="1000" b="1" smtClean="0">
              <a:solidFill>
                <a:srgbClr val="808000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808000"/>
              </a:buClr>
              <a:buSzPct val="120000"/>
              <a:buFont typeface="Wingdings" panose="05000000000000000000" pitchFamily="2" charset="2"/>
              <a:buBlip>
                <a:blip r:embed="rId2"/>
              </a:buBlip>
            </a:pPr>
            <a:r>
              <a:rPr lang="en-US" sz="3600" b="1" smtClean="0">
                <a:solidFill>
                  <a:srgbClr val="808000"/>
                </a:solidFill>
                <a:latin typeface="Arial" panose="020B0604020202020204" pitchFamily="34" charset="0"/>
              </a:rPr>
              <a:t>   Female Condoms</a:t>
            </a:r>
          </a:p>
          <a:p>
            <a:pPr eaLnBrk="1" hangingPunct="1">
              <a:buClr>
                <a:srgbClr val="808000"/>
              </a:buClr>
              <a:buSzPct val="120000"/>
              <a:buFont typeface="Wingdings" panose="05000000000000000000" pitchFamily="2" charset="2"/>
              <a:buNone/>
            </a:pPr>
            <a:endParaRPr lang="en-US" sz="1000" b="1" smtClean="0">
              <a:solidFill>
                <a:srgbClr val="808000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808000"/>
              </a:buClr>
              <a:buSzPct val="120000"/>
              <a:buFont typeface="Wingdings" panose="05000000000000000000" pitchFamily="2" charset="2"/>
              <a:buBlip>
                <a:blip r:embed="rId2"/>
              </a:buBlip>
            </a:pPr>
            <a:r>
              <a:rPr lang="en-US" sz="3600" b="1" smtClean="0">
                <a:solidFill>
                  <a:srgbClr val="808000"/>
                </a:solidFill>
                <a:latin typeface="Arial" panose="020B0604020202020204" pitchFamily="34" charset="0"/>
              </a:rPr>
              <a:t>   Diaphragms</a:t>
            </a:r>
          </a:p>
          <a:p>
            <a:pPr eaLnBrk="1" hangingPunct="1">
              <a:buClr>
                <a:srgbClr val="808000"/>
              </a:buClr>
              <a:buSzPct val="120000"/>
              <a:buFont typeface="Wingdings" panose="05000000000000000000" pitchFamily="2" charset="2"/>
              <a:buNone/>
            </a:pPr>
            <a:endParaRPr lang="en-US" sz="1000" b="1" smtClean="0">
              <a:solidFill>
                <a:srgbClr val="808000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808000"/>
              </a:buClr>
              <a:buSzPct val="120000"/>
              <a:buFont typeface="Wingdings" panose="05000000000000000000" pitchFamily="2" charset="2"/>
              <a:buBlip>
                <a:blip r:embed="rId2"/>
              </a:buBlip>
            </a:pPr>
            <a:r>
              <a:rPr lang="en-US" sz="3600" b="1" smtClean="0">
                <a:solidFill>
                  <a:srgbClr val="808000"/>
                </a:solidFill>
                <a:latin typeface="Arial" panose="020B0604020202020204" pitchFamily="34" charset="0"/>
              </a:rPr>
              <a:t>   Cervical caps</a:t>
            </a:r>
          </a:p>
          <a:p>
            <a:pPr eaLnBrk="1" hangingPunct="1">
              <a:buClr>
                <a:srgbClr val="808000"/>
              </a:buClr>
              <a:buSzPct val="120000"/>
              <a:buFont typeface="Wingdings" panose="05000000000000000000" pitchFamily="2" charset="2"/>
              <a:buNone/>
            </a:pPr>
            <a:endParaRPr lang="en-US" sz="1000" b="1" smtClean="0">
              <a:solidFill>
                <a:srgbClr val="808000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808000"/>
              </a:buClr>
              <a:buSzPct val="120000"/>
              <a:buFont typeface="Wingdings" panose="05000000000000000000" pitchFamily="2" charset="2"/>
              <a:buBlip>
                <a:blip r:embed="rId2"/>
              </a:buBlip>
            </a:pPr>
            <a:r>
              <a:rPr lang="en-US" sz="3600" b="1" smtClean="0">
                <a:solidFill>
                  <a:srgbClr val="808000"/>
                </a:solidFill>
                <a:latin typeface="Arial" panose="020B0604020202020204" pitchFamily="34" charset="0"/>
              </a:rPr>
              <a:t>   Vaginal sponges</a:t>
            </a:r>
          </a:p>
          <a:p>
            <a:pPr eaLnBrk="1" hangingPunct="1"/>
            <a:endParaRPr lang="en-US" sz="1200" b="1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b="1" smtClean="0">
                <a:solidFill>
                  <a:srgbClr val="336600"/>
                </a:solidFill>
                <a:latin typeface="Arial" panose="020B0604020202020204" pitchFamily="34" charset="0"/>
              </a:rPr>
              <a:t>(Spermicides)</a:t>
            </a:r>
          </a:p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354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No prescription required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Can be used ahead of intercourse to avoid interruption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Very few side effects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Protects against some STIs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Reasonably cheap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Used only when needed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Has no effect on breast milk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Gives no systemic effects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Can be provided by non medical personnel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Convenient to 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Disadvantages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Not acceptable to those who are opposed to touching their genitalia</a:t>
            </a:r>
          </a:p>
          <a:p>
            <a:pPr eaLnBrk="1" hangingPunct="1"/>
            <a:r>
              <a:rPr lang="en-US" sz="2800" smtClean="0"/>
              <a:t>May produce burning sensation in client or partner</a:t>
            </a:r>
          </a:p>
          <a:p>
            <a:pPr eaLnBrk="1" hangingPunct="1"/>
            <a:r>
              <a:rPr lang="en-US" sz="2800" smtClean="0"/>
              <a:t>Can be difficult to hide from partner</a:t>
            </a:r>
          </a:p>
          <a:p>
            <a:pPr eaLnBrk="1" hangingPunct="1"/>
            <a:r>
              <a:rPr lang="en-US" sz="2800" smtClean="0"/>
              <a:t>Can be messy</a:t>
            </a:r>
          </a:p>
          <a:p>
            <a:pPr eaLnBrk="1" hangingPunct="1"/>
            <a:r>
              <a:rPr lang="en-US" sz="2800" smtClean="0"/>
              <a:t>Some may melt in hot weather</a:t>
            </a:r>
          </a:p>
          <a:p>
            <a:pPr eaLnBrk="1" hangingPunct="1"/>
            <a:r>
              <a:rPr lang="en-US" sz="2800" smtClean="0"/>
              <a:t>Interrupts sex if not inserted before hand</a:t>
            </a:r>
          </a:p>
          <a:p>
            <a:pPr eaLnBrk="1" hangingPunct="1"/>
            <a:r>
              <a:rPr lang="en-US" sz="2800" smtClean="0"/>
              <a:t>May irritate client or partner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7801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Spermicides are indicated for women: 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98245" y="1143000"/>
            <a:ext cx="7543801" cy="4023360"/>
          </a:xfrm>
        </p:spPr>
        <p:txBody>
          <a:bodyPr/>
          <a:lstStyle/>
          <a:p>
            <a:pPr eaLnBrk="1" hangingPunct="1"/>
            <a:r>
              <a:rPr lang="en-US" dirty="0" smtClean="0"/>
              <a:t>Do not want to systemic or other forms of contraceptives.</a:t>
            </a:r>
          </a:p>
          <a:p>
            <a:pPr eaLnBrk="1" hangingPunct="1"/>
            <a:r>
              <a:rPr lang="en-US" dirty="0" smtClean="0"/>
              <a:t>Do not find other methods suitable</a:t>
            </a:r>
          </a:p>
          <a:p>
            <a:pPr eaLnBrk="1" hangingPunct="1"/>
            <a:r>
              <a:rPr lang="en-US" dirty="0" smtClean="0"/>
              <a:t>Do not engaged in frequent sexual intercourse</a:t>
            </a:r>
            <a:endParaRPr lang="en-US" dirty="0" smtClean="0"/>
          </a:p>
          <a:p>
            <a:pPr eaLnBrk="1" hangingPunct="1"/>
            <a:r>
              <a:rPr lang="en-US" dirty="0" smtClean="0"/>
              <a:t>Need to enhance the effectiveness of the diaphragm and condom</a:t>
            </a:r>
          </a:p>
          <a:p>
            <a:pPr eaLnBrk="1" hangingPunct="1"/>
            <a:r>
              <a:rPr lang="en-US" dirty="0" smtClean="0"/>
              <a:t>Fear that other methods may </a:t>
            </a:r>
            <a:r>
              <a:rPr lang="en-US" dirty="0" err="1" smtClean="0"/>
              <a:t>interfer</a:t>
            </a:r>
            <a:r>
              <a:rPr lang="en-US" dirty="0" smtClean="0"/>
              <a:t> </a:t>
            </a:r>
            <a:r>
              <a:rPr lang="en-US" dirty="0" smtClean="0"/>
              <a:t>with successful lactation</a:t>
            </a:r>
          </a:p>
          <a:p>
            <a:r>
              <a:rPr lang="en-US" dirty="0"/>
              <a:t>Are at risk of contracting STIs(clients with multiple sexual partners)</a:t>
            </a:r>
          </a:p>
          <a:p>
            <a:r>
              <a:rPr lang="en-US" dirty="0"/>
              <a:t>Require back-up(as in missed pills or failed withdrawal )</a:t>
            </a:r>
          </a:p>
          <a:p>
            <a:r>
              <a:rPr lang="en-US" dirty="0"/>
              <a:t>Are inaccessible to medical personnel to initiate other clinical methods</a:t>
            </a:r>
          </a:p>
          <a:p>
            <a:endParaRPr lang="en-US" dirty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457200"/>
            <a:ext cx="7543801" cy="541189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j-lt"/>
              </a:rPr>
              <a:t>Active Agents used as Spermicides:</a:t>
            </a:r>
          </a:p>
          <a:p>
            <a:r>
              <a:rPr lang="en-US" dirty="0" smtClean="0">
                <a:latin typeface="+mj-lt"/>
              </a:rPr>
              <a:t>Nonoxynol-9</a:t>
            </a:r>
          </a:p>
          <a:p>
            <a:r>
              <a:rPr lang="en-US" dirty="0" smtClean="0">
                <a:latin typeface="+mj-lt"/>
              </a:rPr>
              <a:t>Octoxynol-9</a:t>
            </a:r>
          </a:p>
          <a:p>
            <a:r>
              <a:rPr lang="en-US" dirty="0" err="1" smtClean="0">
                <a:latin typeface="+mj-lt"/>
              </a:rPr>
              <a:t>Menfegol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Manufactured as tablets, jellies, creams, foams.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Mode of Action:</a:t>
            </a:r>
          </a:p>
          <a:p>
            <a:r>
              <a:rPr lang="en-US" dirty="0" smtClean="0">
                <a:latin typeface="+mj-lt"/>
              </a:rPr>
              <a:t>Disrupt the cell membranes of spermatozoa, bacteria and genital epithelium, this may explain the protection against STDs, </a:t>
            </a:r>
            <a:r>
              <a:rPr lang="en-US" dirty="0" err="1" smtClean="0">
                <a:latin typeface="+mj-lt"/>
              </a:rPr>
              <a:t>esp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gonococcal</a:t>
            </a:r>
            <a:r>
              <a:rPr lang="en-US" dirty="0" smtClean="0">
                <a:latin typeface="+mj-lt"/>
              </a:rPr>
              <a:t> and chlamydial infections.</a:t>
            </a:r>
          </a:p>
          <a:p>
            <a:r>
              <a:rPr lang="en-US" dirty="0" smtClean="0">
                <a:latin typeface="+mj-lt"/>
              </a:rPr>
              <a:t>They block the passage of sperm up the genital tract.</a:t>
            </a:r>
          </a:p>
          <a:p>
            <a:r>
              <a:rPr lang="en-US" dirty="0" smtClean="0">
                <a:latin typeface="+mj-lt"/>
              </a:rPr>
              <a:t>Effectiveness  5-25 per 100 woman years. 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795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780196"/>
          </a:xfrm>
        </p:spPr>
        <p:txBody>
          <a:bodyPr/>
          <a:lstStyle/>
          <a:p>
            <a:pPr eaLnBrk="1" hangingPunct="1"/>
            <a:r>
              <a:rPr lang="en-US" sz="4000" dirty="0" smtClean="0"/>
              <a:t>Women who cannot use: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Allergy to ingredients of the spermicides</a:t>
            </a:r>
          </a:p>
          <a:p>
            <a:pPr eaLnBrk="1" hangingPunct="1"/>
            <a:r>
              <a:rPr lang="en-US" smtClean="0"/>
              <a:t>Cervical or vaginal lesions</a:t>
            </a:r>
          </a:p>
          <a:p>
            <a:pPr eaLnBrk="1" hangingPunct="1"/>
            <a:r>
              <a:rPr lang="en-US" smtClean="0"/>
              <a:t>High risk for  HIV</a:t>
            </a:r>
          </a:p>
          <a:p>
            <a:pPr eaLnBrk="1" hangingPunct="1"/>
            <a:r>
              <a:rPr lang="en-US" smtClean="0"/>
              <a:t>Need for highly effective method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to clients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Use  the </a:t>
            </a:r>
            <a:r>
              <a:rPr lang="en-US" dirty="0" smtClean="0"/>
              <a:t>method with each act of intercourse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Use 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amount of </a:t>
            </a:r>
            <a:r>
              <a:rPr lang="en-US" dirty="0" err="1" smtClean="0"/>
              <a:t>spermicides</a:t>
            </a:r>
            <a:r>
              <a:rPr lang="en-US" dirty="0" smtClean="0"/>
              <a:t> </a:t>
            </a:r>
            <a:r>
              <a:rPr lang="en-US" dirty="0" smtClean="0"/>
              <a:t>specified.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Place </a:t>
            </a:r>
            <a:r>
              <a:rPr lang="en-US" dirty="0" err="1" smtClean="0"/>
              <a:t>spermicides</a:t>
            </a:r>
            <a:r>
              <a:rPr lang="en-US" dirty="0" smtClean="0"/>
              <a:t> high in the vagina to cover cervical </a:t>
            </a:r>
            <a:r>
              <a:rPr lang="en-US" dirty="0" err="1" smtClean="0"/>
              <a:t>os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Read and follow instructions for specific methods regarding: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time required after placement prior to intercourse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Duration of effectiveness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Do not douche for at least 6 hours after intercourse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1372</TotalTime>
  <Words>1184</Words>
  <Application>Microsoft Office PowerPoint</Application>
  <PresentationFormat>On-screen Show (4:3)</PresentationFormat>
  <Paragraphs>162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Retrospect</vt:lpstr>
      <vt:lpstr>Barrier methods of contraception</vt:lpstr>
      <vt:lpstr>Introduction</vt:lpstr>
      <vt:lpstr>Barrier Methods -Oldest means of contraception</vt:lpstr>
      <vt:lpstr>Advantages</vt:lpstr>
      <vt:lpstr>Disadvantages</vt:lpstr>
      <vt:lpstr>Spermicides are indicated for women:  </vt:lpstr>
      <vt:lpstr>Slide 7</vt:lpstr>
      <vt:lpstr>Women who cannot use:</vt:lpstr>
      <vt:lpstr>Instruction to clients</vt:lpstr>
      <vt:lpstr>Slide 10</vt:lpstr>
      <vt:lpstr>Foaming tablets and vaginal suppositories</vt:lpstr>
      <vt:lpstr>Mechanical barrier methods</vt:lpstr>
      <vt:lpstr>Types </vt:lpstr>
      <vt:lpstr>Advantages </vt:lpstr>
      <vt:lpstr>Disadvantages </vt:lpstr>
      <vt:lpstr>Condoms </vt:lpstr>
      <vt:lpstr>Slide 17</vt:lpstr>
      <vt:lpstr>Female condoms</vt:lpstr>
      <vt:lpstr>Effectiveness</vt:lpstr>
      <vt:lpstr>Disadvantges </vt:lpstr>
      <vt:lpstr>Cervical Barrier: Leas Shield®</vt:lpstr>
      <vt:lpstr>The Panty Condom</vt:lpstr>
      <vt:lpstr>The Panty Condom (Contd.)</vt:lpstr>
      <vt:lpstr>Slide 24</vt:lpstr>
      <vt:lpstr> 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 methods of contraception</dc:title>
  <dc:creator>dr adeyemo</dc:creator>
  <cp:lastModifiedBy>DR ADEYEMO</cp:lastModifiedBy>
  <cp:revision>52</cp:revision>
  <dcterms:created xsi:type="dcterms:W3CDTF">2008-04-20T20:24:12Z</dcterms:created>
  <dcterms:modified xsi:type="dcterms:W3CDTF">2018-01-11T08:15:15Z</dcterms:modified>
</cp:coreProperties>
</file>